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8" r:id="rId1"/>
    <p:sldMasterId id="2147484018" r:id="rId2"/>
    <p:sldMasterId id="2147483783" r:id="rId3"/>
  </p:sldMasterIdLst>
  <p:notesMasterIdLst>
    <p:notesMasterId r:id="rId21"/>
  </p:notesMasterIdLst>
  <p:handoutMasterIdLst>
    <p:handoutMasterId r:id="rId22"/>
  </p:handoutMasterIdLst>
  <p:sldIdLst>
    <p:sldId id="256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7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NZ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46666"/>
  </p:clrMru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75" autoAdjust="0"/>
  </p:normalViewPr>
  <p:slideViewPr>
    <p:cSldViewPr snapToObjects="1"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79F5D6-5DDC-40D6-92F8-588A03E3E8C8}" type="datetime1">
              <a:rPr lang="en-NZ"/>
              <a:pPr>
                <a:defRPr/>
              </a:pPr>
              <a:t>28/01/2011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477A86-FF99-41C1-8CEE-6ED80F6C3645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4991E0-6257-4216-9326-DA02B3EA7B19}" type="datetime1">
              <a:rPr lang="en-NZ"/>
              <a:pPr>
                <a:defRPr/>
              </a:pPr>
              <a:t>28/01/2011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N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1AA624-0149-45A5-9B47-3A60BECCFC09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ＭＳ Ｐゴシック" pitchFamily="-6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6206 Tier 1 light green cvr-ff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2276"/>
            <a:ext cx="7772400" cy="609600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4666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7772400" cy="1905000"/>
          </a:xfrm>
          <a:prstGeom prst="rect">
            <a:avLst/>
          </a:prstGeom>
        </p:spPr>
        <p:txBody>
          <a:bodyPr/>
          <a:lstStyle>
            <a:lvl1pPr marL="0" indent="0" algn="ctr">
              <a:buSzPct val="100000"/>
              <a:buFontTx/>
              <a:buNone/>
              <a:defRPr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l">
              <a:buFont typeface="Arial"/>
              <a:buChar char="•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914400" indent="0" algn="l">
              <a:buFont typeface="Lucida Grande"/>
              <a:buChar char="–"/>
              <a:defRPr baseline="0">
                <a:solidFill>
                  <a:srgbClr val="000000"/>
                </a:solidFill>
                <a:latin typeface="Arial"/>
                <a:cs typeface="Arial"/>
              </a:defRPr>
            </a:lvl3pPr>
            <a:lvl4pPr marL="1371600" indent="0" algn="l">
              <a:buFont typeface="Lucida Grande"/>
              <a:buChar char="»"/>
              <a:defRPr baseline="0">
                <a:solidFill>
                  <a:srgbClr val="000000"/>
                </a:solidFill>
                <a:latin typeface="Arial"/>
                <a:cs typeface="Arial"/>
              </a:defRPr>
            </a:lvl4pPr>
            <a:lvl5pPr marL="1828800" indent="0" algn="l">
              <a:buFont typeface="Arial"/>
              <a:buChar char="•"/>
              <a:defRPr sz="1600" baseline="0">
                <a:solidFill>
                  <a:srgbClr val="000000"/>
                </a:solidFill>
                <a:latin typeface="Arial"/>
                <a:cs typeface="Arial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9879A-4D88-4920-BD8C-5B3E080DC8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04BB-D506-4593-B29F-2BCAC2EC42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F5987-0C74-4D3E-A5FF-56317EC3A6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>
          <a:xfrm>
            <a:off x="457200" y="2514600"/>
            <a:ext cx="8229600" cy="3352800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buFont typeface="Lucida Grande"/>
              <a:buChar char="–"/>
              <a:defRPr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19060-9686-4CAE-8D92-5506F24EAF3A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8934"/>
            <a:ext cx="7772400" cy="609600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346666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2"/>
            <a:ext cx="7772400" cy="1905000"/>
          </a:xfrm>
          <a:prstGeom prst="rect">
            <a:avLst/>
          </a:prstGeom>
        </p:spPr>
        <p:txBody>
          <a:bodyPr/>
          <a:lstStyle>
            <a:lvl1pPr marL="0" indent="0" algn="ctr">
              <a:buSzPct val="100000"/>
              <a:buFontTx/>
              <a:buNone/>
              <a:defRPr i="1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l">
              <a:buFont typeface="Arial"/>
              <a:buChar char="•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914400" indent="0" algn="l">
              <a:buFont typeface="Lucida Grande"/>
              <a:buChar char="–"/>
              <a:defRPr baseline="0">
                <a:solidFill>
                  <a:srgbClr val="000000"/>
                </a:solidFill>
                <a:latin typeface="Arial"/>
                <a:cs typeface="Arial"/>
              </a:defRPr>
            </a:lvl3pPr>
            <a:lvl4pPr marL="1371600" indent="0" algn="l">
              <a:buFont typeface="Lucida Grande"/>
              <a:buChar char="»"/>
              <a:defRPr baseline="0">
                <a:solidFill>
                  <a:srgbClr val="000000"/>
                </a:solidFill>
                <a:latin typeface="Arial"/>
                <a:cs typeface="Arial"/>
              </a:defRPr>
            </a:lvl4pPr>
            <a:lvl5pPr marL="1828800" indent="0" algn="l">
              <a:buFont typeface="Arial"/>
              <a:buChar char="•"/>
              <a:defRPr sz="1600" baseline="0">
                <a:solidFill>
                  <a:srgbClr val="000000"/>
                </a:solidFill>
                <a:latin typeface="Arial"/>
                <a:cs typeface="Arial"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>
          <a:xfrm>
            <a:off x="485804" y="1295400"/>
            <a:ext cx="8229600" cy="4572000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buFont typeface="Lucida Grande"/>
              <a:buChar char="–"/>
              <a:defRPr/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335A5-49F3-4B8B-BDA4-33155C88CD2E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ACF2A-0F57-4D41-9ECF-3DBD585114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B0F23-9482-4ED2-8315-8EDED26487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A3926-ED24-4F70-BD25-CAEB5A4D66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E818-B4BF-4D10-913E-02911E16D6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2143116"/>
            <a:ext cx="8229600" cy="642934"/>
          </a:xfrm>
        </p:spPr>
        <p:txBody>
          <a:bodyPr/>
          <a:lstStyle>
            <a:lvl1pPr algn="ctr">
              <a:buNone/>
              <a:defRPr sz="2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4"/>
          </p:nvPr>
        </p:nvSpPr>
        <p:spPr>
          <a:xfrm>
            <a:off x="457200" y="2786051"/>
            <a:ext cx="8229600" cy="3286138"/>
          </a:xfrm>
        </p:spPr>
        <p:txBody>
          <a:bodyPr/>
          <a:lstStyle>
            <a:lvl1pPr>
              <a:defRPr sz="2800"/>
            </a:lvl1pPr>
          </a:lstStyle>
          <a:p>
            <a:pPr lvl="0"/>
            <a:endParaRPr lang="en-NZ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4CCF8-4095-4176-86B8-2209E0D85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2143116"/>
            <a:ext cx="8229600" cy="642934"/>
          </a:xfrm>
        </p:spPr>
        <p:txBody>
          <a:bodyPr/>
          <a:lstStyle>
            <a:lvl1pPr algn="ctr">
              <a:buNone/>
              <a:defRPr sz="2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2786050"/>
            <a:ext cx="8229600" cy="3286138"/>
          </a:xfrm>
        </p:spPr>
        <p:txBody>
          <a:bodyPr/>
          <a:lstStyle>
            <a:lvl1pPr>
              <a:defRPr sz="2800"/>
            </a:lvl1pPr>
          </a:lstStyle>
          <a:p>
            <a:pPr lvl="0"/>
            <a:endParaRPr lang="en-NZ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2E359-0ACC-4BEB-B5E4-5C16A5723F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6206 Tier 1 light green background-ff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Heading one – click here to add title</a:t>
            </a:r>
            <a:endParaRPr lang="en-NZ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5146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73788"/>
            <a:ext cx="2895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B7F797-988E-4687-8AEC-88E663796DD6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346666"/>
          </a:solidFill>
          <a:latin typeface="Arial"/>
          <a:ea typeface="ＭＳ Ｐゴシック" pitchFamily="12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15"/>
        </a:buBlip>
        <a:defRPr sz="32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–"/>
        <a:defRPr sz="24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»"/>
        <a:defRPr sz="20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7A34-607D-45A7-8FB5-1A8720456E2E}" type="datetimeFigureOut">
              <a:rPr lang="en-NZ" smtClean="0"/>
              <a:pPr/>
              <a:t>28/01/2011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5662D-226A-43B1-9189-C6D591A9D281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108" charset="0"/>
              </a:defRPr>
            </a:lvl1pPr>
          </a:lstStyle>
          <a:p>
            <a:pPr>
              <a:defRPr/>
            </a:pPr>
            <a:fld id="{D7739893-E18A-4929-814D-BDC03CED583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  <p:pic>
        <p:nvPicPr>
          <p:cNvPr id="3077" name="Picture 6" descr="6206 Tier 1 light green cvr-ff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60" charset="-128"/>
          <a:cs typeface="ＭＳ Ｐゴシック" pitchFamily="-6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60" charset="-128"/>
          <a:cs typeface="ＭＳ Ｐゴシック" pitchFamily="-6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60" charset="-128"/>
          <a:cs typeface="ＭＳ Ｐゴシック" pitchFamily="-6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-60" charset="-128"/>
          <a:cs typeface="ＭＳ Ｐゴシック" pitchFamily="-6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0" charset="0"/>
          <a:ea typeface="ＭＳ Ｐゴシック" pitchFamily="-60" charset="-128"/>
          <a:cs typeface="ＭＳ Ｐゴシック" pitchFamily="-6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s.govt.nz/browse_for_stats/businesses/business_characteristics/longitudinal-business-database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yolandi.debeer@stats.govt.nz" TargetMode="External"/><Relationship Id="rId2" Type="http://schemas.openxmlformats.org/officeDocument/2006/relationships/hyperlink" Target="mailto:matthew.haigh@stats.govt.n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2928938"/>
            <a:ext cx="7772400" cy="762000"/>
          </a:xfrm>
        </p:spPr>
        <p:txBody>
          <a:bodyPr anchor="t"/>
          <a:lstStyle/>
          <a:p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New Zealand’s International Trade </a:t>
            </a:r>
          </a:p>
        </p:txBody>
      </p:sp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685800" y="3714750"/>
            <a:ext cx="7772400" cy="762000"/>
          </a:xfrm>
        </p:spPr>
        <p:txBody>
          <a:bodyPr/>
          <a:lstStyle/>
          <a:p>
            <a:pPr>
              <a:buSzTx/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Towards an integrated approach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7086600" y="609600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NZ" dirty="0" smtClean="0">
                <a:solidFill>
                  <a:srgbClr val="346666"/>
                </a:solidFill>
              </a:rPr>
              <a:t>February 2011</a:t>
            </a:r>
            <a:endParaRPr lang="en-NZ" dirty="0">
              <a:solidFill>
                <a:srgbClr val="34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Structure of the LBD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Microsoft SQL server database</a:t>
            </a:r>
          </a:p>
          <a:p>
            <a:r>
              <a:rPr lang="en-NZ" dirty="0" smtClean="0"/>
              <a:t>Aggregates input data to give yearly information at enterprise level for each data source</a:t>
            </a:r>
          </a:p>
          <a:p>
            <a:r>
              <a:rPr lang="en-NZ" dirty="0" smtClean="0"/>
              <a:t>Can be easily queried from SQL or SAS</a:t>
            </a:r>
          </a:p>
          <a:p>
            <a:r>
              <a:rPr lang="en-NZ" dirty="0" smtClean="0"/>
              <a:t>150 gigabytes in size (including 10 gigabytes of indexes).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10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38200"/>
          </a:xfrm>
        </p:spPr>
        <p:txBody>
          <a:bodyPr/>
          <a:lstStyle/>
          <a:p>
            <a:r>
              <a:rPr lang="en-NZ" dirty="0" smtClean="0"/>
              <a:t>What’s in the LBD?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11</a:t>
            </a:fld>
            <a:endParaRPr lang="en-NZ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843213" y="2924175"/>
            <a:ext cx="26654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348038" y="2133600"/>
            <a:ext cx="2447925" cy="3657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NZ" sz="1600" dirty="0"/>
              <a:t>Longitudinal Business Frame</a:t>
            </a:r>
          </a:p>
          <a:p>
            <a:pPr>
              <a:spcBef>
                <a:spcPct val="50000"/>
              </a:spcBef>
            </a:pPr>
            <a:r>
              <a:rPr lang="en-NZ" sz="1400" dirty="0"/>
              <a:t>Contains </a:t>
            </a:r>
            <a:r>
              <a:rPr lang="en-NZ" sz="1400" dirty="0" smtClean="0"/>
              <a:t>longitudinally </a:t>
            </a:r>
            <a:r>
              <a:rPr lang="en-NZ" sz="1400" dirty="0"/>
              <a:t>linked data for most enterprises operating in NZ. Includes information on: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400" dirty="0"/>
              <a:t> employment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400" dirty="0"/>
              <a:t> location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400" dirty="0"/>
              <a:t> industry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400" dirty="0"/>
              <a:t> ownership relationship </a:t>
            </a:r>
          </a:p>
          <a:p>
            <a:pPr>
              <a:spcBef>
                <a:spcPct val="50000"/>
              </a:spcBef>
            </a:pPr>
            <a:r>
              <a:rPr lang="en-NZ" sz="1400" dirty="0"/>
              <a:t>Allows individual business to be tracked </a:t>
            </a:r>
            <a:r>
              <a:rPr lang="en-NZ" sz="1400" dirty="0" smtClean="0"/>
              <a:t>over time</a:t>
            </a:r>
            <a:r>
              <a:rPr lang="en-NZ" sz="1400" dirty="0"/>
              <a:t>.</a:t>
            </a:r>
          </a:p>
          <a:p>
            <a:pPr>
              <a:spcBef>
                <a:spcPct val="50000"/>
              </a:spcBef>
            </a:pPr>
            <a:endParaRPr lang="en-NZ" sz="1000" dirty="0"/>
          </a:p>
          <a:p>
            <a:pPr>
              <a:spcBef>
                <a:spcPct val="50000"/>
              </a:spcBef>
            </a:pPr>
            <a:endParaRPr lang="en-GB" sz="300" dirty="0"/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55650" y="2133600"/>
            <a:ext cx="20875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sz="1600" dirty="0"/>
              <a:t>Administrative </a:t>
            </a:r>
            <a:r>
              <a:rPr lang="en-NZ" sz="1600" dirty="0" smtClean="0"/>
              <a:t>data</a:t>
            </a:r>
            <a:endParaRPr lang="en-GB" sz="1600" dirty="0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6300788" y="2565400"/>
            <a:ext cx="2087562" cy="3214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Annual Enterprise Survey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Business Operations Survey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Manufacturing and Energy Use Survey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Business Finance Survey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Research and Development Survey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International Trade in Services and Royalties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endParaRPr lang="en-GB" sz="1000" dirty="0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6300788" y="2133600"/>
            <a:ext cx="2087562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NZ" sz="1600" dirty="0"/>
              <a:t>Survey </a:t>
            </a:r>
            <a:r>
              <a:rPr lang="en-NZ" sz="1600" dirty="0" smtClean="0"/>
              <a:t>data</a:t>
            </a:r>
            <a:endParaRPr lang="en-GB" sz="1600" dirty="0"/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55650" y="2565400"/>
            <a:ext cx="2087563" cy="3214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Goods and services tax data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Financial </a:t>
            </a:r>
            <a:r>
              <a:rPr lang="en-NZ" sz="1300" dirty="0" smtClean="0"/>
              <a:t>accounts </a:t>
            </a:r>
            <a:r>
              <a:rPr lang="en-NZ" sz="1300" dirty="0"/>
              <a:t>(IR10)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Company tax returns (IR4)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Linked Employer Employee Database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Overseas merchandise </a:t>
            </a:r>
            <a:r>
              <a:rPr lang="en-NZ" sz="1300" dirty="0" smtClean="0"/>
              <a:t>trade </a:t>
            </a:r>
            <a:endParaRPr lang="en-NZ" sz="1300" dirty="0"/>
          </a:p>
          <a:p>
            <a:pPr marL="180975" indent="-180975">
              <a:spcBef>
                <a:spcPct val="50000"/>
              </a:spcBef>
              <a:buFontTx/>
              <a:buChar char="•"/>
            </a:pPr>
            <a:r>
              <a:rPr lang="en-NZ" sz="1300" dirty="0"/>
              <a:t>Government assistance data</a:t>
            </a:r>
          </a:p>
          <a:p>
            <a:pPr marL="180975" indent="-180975">
              <a:spcBef>
                <a:spcPct val="50000"/>
              </a:spcBef>
              <a:buFontTx/>
              <a:buChar char="•"/>
            </a:pPr>
            <a:endParaRPr lang="en-GB" sz="1000" dirty="0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755650" y="1724025"/>
            <a:ext cx="7632700" cy="409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NZ" sz="2000" b="1" dirty="0"/>
              <a:t>Longitudinal Business Database</a:t>
            </a:r>
            <a:endParaRPr lang="en-GB" sz="2000" b="1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43213" y="3860800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NZ" dirty="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795963" y="3860800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Protocols for using the LBD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Integrating data raises issues around privacy, confidentiality, and security</a:t>
            </a:r>
          </a:p>
          <a:p>
            <a:pPr lvl="1"/>
            <a:r>
              <a:rPr lang="en-NZ" dirty="0" smtClean="0"/>
              <a:t>access is granted to government employees for research purposes</a:t>
            </a:r>
          </a:p>
          <a:p>
            <a:pPr lvl="1"/>
            <a:r>
              <a:rPr lang="en-NZ" dirty="0" smtClean="0"/>
              <a:t>non-departmental research access is by secondment</a:t>
            </a:r>
          </a:p>
          <a:p>
            <a:pPr lvl="1"/>
            <a:r>
              <a:rPr lang="en-NZ" dirty="0" smtClean="0"/>
              <a:t>anonymised data accessed only through the Data Lab</a:t>
            </a:r>
          </a:p>
          <a:p>
            <a:pPr lvl="1"/>
            <a:r>
              <a:rPr lang="en-NZ" dirty="0" smtClean="0"/>
              <a:t>outputs subject to confidentiality checks.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12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Initial research results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MFAT initiated and funded integration of the ITSS into the LBD</a:t>
            </a:r>
          </a:p>
          <a:p>
            <a:r>
              <a:rPr lang="en-NZ" dirty="0" smtClean="0"/>
              <a:t>Comparisons of goods and services exporters</a:t>
            </a:r>
          </a:p>
          <a:p>
            <a:pPr lvl="1"/>
            <a:r>
              <a:rPr lang="en-NZ" dirty="0" smtClean="0"/>
              <a:t>employee count</a:t>
            </a:r>
          </a:p>
          <a:p>
            <a:pPr lvl="1"/>
            <a:r>
              <a:rPr lang="en-NZ" dirty="0" smtClean="0"/>
              <a:t>foreign ownership</a:t>
            </a:r>
          </a:p>
          <a:p>
            <a:pPr lvl="1"/>
            <a:r>
              <a:rPr lang="en-NZ" dirty="0" smtClean="0"/>
              <a:t>profit</a:t>
            </a:r>
          </a:p>
          <a:p>
            <a:pPr lvl="1"/>
            <a:r>
              <a:rPr lang="en-NZ" dirty="0" smtClean="0"/>
              <a:t>productivity</a:t>
            </a:r>
          </a:p>
          <a:p>
            <a:pPr lvl="1"/>
            <a:r>
              <a:rPr lang="en-NZ" dirty="0" smtClean="0"/>
              <a:t>market analysis.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13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Examples of research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Exporting and firm performance</a:t>
            </a:r>
          </a:p>
          <a:p>
            <a:r>
              <a:rPr lang="en-NZ" dirty="0" smtClean="0"/>
              <a:t>Entrepreneurship and trade growth</a:t>
            </a:r>
          </a:p>
          <a:p>
            <a:r>
              <a:rPr lang="en-NZ" dirty="0" smtClean="0"/>
              <a:t>Exporters’ currency hedging behaviour</a:t>
            </a:r>
          </a:p>
          <a:p>
            <a:r>
              <a:rPr lang="en-NZ" dirty="0" smtClean="0"/>
              <a:t>Export market choices of New Zealand firms</a:t>
            </a:r>
          </a:p>
          <a:p>
            <a:r>
              <a:rPr lang="en-NZ" dirty="0" smtClean="0">
                <a:hlinkClick r:id="rId2"/>
              </a:rPr>
              <a:t>LBD homepage</a:t>
            </a:r>
            <a:endParaRPr lang="en-NZ" dirty="0" smtClean="0"/>
          </a:p>
          <a:p>
            <a:pPr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14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Where to from here for the LBD?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Work in progress – new datasets can be added</a:t>
            </a:r>
          </a:p>
          <a:p>
            <a:r>
              <a:rPr lang="en-NZ" dirty="0" smtClean="0"/>
              <a:t>Add International Investment Survey data – possible foreign affiliate statistics</a:t>
            </a:r>
          </a:p>
          <a:p>
            <a:r>
              <a:rPr lang="en-NZ" dirty="0" smtClean="0"/>
              <a:t>From existing LBD datasets:</a:t>
            </a:r>
          </a:p>
          <a:p>
            <a:pPr lvl="1"/>
            <a:r>
              <a:rPr lang="en-NZ" dirty="0" smtClean="0"/>
              <a:t>Impact of exchange rate volatility on exporters</a:t>
            </a:r>
          </a:p>
          <a:p>
            <a:pPr lvl="1"/>
            <a:r>
              <a:rPr lang="en-NZ" dirty="0" smtClean="0"/>
              <a:t>Intensive v extensive exporting</a:t>
            </a:r>
          </a:p>
          <a:p>
            <a:pPr lvl="1"/>
            <a:r>
              <a:rPr lang="en-NZ" dirty="0" smtClean="0"/>
              <a:t>Global financial crisis analysis</a:t>
            </a:r>
          </a:p>
          <a:p>
            <a:pPr lvl="1"/>
            <a:endParaRPr lang="en-NZ" dirty="0" smtClean="0"/>
          </a:p>
          <a:p>
            <a:pPr lvl="1"/>
            <a:endParaRPr lang="en-NZ" dirty="0" smtClean="0"/>
          </a:p>
          <a:p>
            <a:pPr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15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Options for further integration 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More detailed BoP goods</a:t>
            </a:r>
          </a:p>
          <a:p>
            <a:r>
              <a:rPr lang="en-NZ" dirty="0" smtClean="0"/>
              <a:t>Increasing bilateral data for services to allow presentation of total goods and services trade</a:t>
            </a:r>
          </a:p>
          <a:p>
            <a:r>
              <a:rPr lang="en-NZ" dirty="0" smtClean="0"/>
              <a:t>No plans for:</a:t>
            </a:r>
          </a:p>
          <a:p>
            <a:pPr lvl="1"/>
            <a:r>
              <a:rPr lang="en-NZ" dirty="0" smtClean="0"/>
              <a:t>intra-group trade in goods and services</a:t>
            </a:r>
          </a:p>
          <a:p>
            <a:pPr lvl="1"/>
            <a:r>
              <a:rPr lang="en-NZ" dirty="0" smtClean="0"/>
              <a:t>integrated industry-based presentation.</a:t>
            </a:r>
          </a:p>
          <a:p>
            <a:r>
              <a:rPr lang="en-NZ" dirty="0" smtClean="0"/>
              <a:t>But… new opportunities may arise!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16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92088"/>
          </a:xfrm>
        </p:spPr>
        <p:txBody>
          <a:bodyPr/>
          <a:lstStyle/>
          <a:p>
            <a:r>
              <a:rPr lang="en-NZ" dirty="0" smtClean="0"/>
              <a:t>Thanks!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>
          <a:xfrm>
            <a:off x="457200" y="2133600"/>
            <a:ext cx="8229600" cy="3733800"/>
          </a:xfrm>
        </p:spPr>
        <p:txBody>
          <a:bodyPr/>
          <a:lstStyle/>
          <a:p>
            <a:pPr lvl="3"/>
            <a:r>
              <a:rPr lang="en-NZ" dirty="0" smtClean="0"/>
              <a:t>Matthew Haigh</a:t>
            </a:r>
          </a:p>
          <a:p>
            <a:pPr lvl="3"/>
            <a:r>
              <a:rPr lang="en-NZ" dirty="0" smtClean="0"/>
              <a:t>Project Manager: BoP Commerce &amp; Development</a:t>
            </a:r>
          </a:p>
          <a:p>
            <a:pPr lvl="3"/>
            <a:r>
              <a:rPr lang="en-NZ" dirty="0" smtClean="0"/>
              <a:t>Statistics New Zealand</a:t>
            </a:r>
          </a:p>
          <a:p>
            <a:pPr lvl="3"/>
            <a:r>
              <a:rPr lang="en-NZ" dirty="0" smtClean="0"/>
              <a:t>Email: </a:t>
            </a:r>
            <a:r>
              <a:rPr lang="en-NZ" dirty="0" smtClean="0">
                <a:hlinkClick r:id="rId2"/>
              </a:rPr>
              <a:t>matthew.haigh@stats.govt.nz</a:t>
            </a:r>
            <a:endParaRPr lang="en-NZ" dirty="0" smtClean="0"/>
          </a:p>
          <a:p>
            <a:pPr lvl="3"/>
            <a:r>
              <a:rPr lang="en-NZ" dirty="0" smtClean="0"/>
              <a:t>Phone: +64 4 931 4862</a:t>
            </a:r>
          </a:p>
          <a:p>
            <a:pPr lvl="3"/>
            <a:endParaRPr lang="en-NZ" dirty="0" smtClean="0"/>
          </a:p>
          <a:p>
            <a:pPr lvl="3"/>
            <a:r>
              <a:rPr lang="en-NZ" dirty="0" smtClean="0"/>
              <a:t>Yolandi de Beer</a:t>
            </a:r>
          </a:p>
          <a:p>
            <a:pPr lvl="3"/>
            <a:r>
              <a:rPr lang="en-NZ" dirty="0" smtClean="0"/>
              <a:t>Statistical Analyst: Business Infrastructure &amp; Performance</a:t>
            </a:r>
          </a:p>
          <a:p>
            <a:pPr lvl="3"/>
            <a:r>
              <a:rPr lang="en-NZ" dirty="0" smtClean="0"/>
              <a:t>Statistics New Zealand</a:t>
            </a:r>
          </a:p>
          <a:p>
            <a:pPr lvl="3"/>
            <a:r>
              <a:rPr lang="en-NZ" dirty="0" smtClean="0"/>
              <a:t>Email: </a:t>
            </a:r>
            <a:r>
              <a:rPr lang="en-NZ" dirty="0" smtClean="0">
                <a:hlinkClick r:id="rId3"/>
              </a:rPr>
              <a:t>yolandi.debeer@stats.govt.nz</a:t>
            </a:r>
            <a:endParaRPr lang="en-NZ" dirty="0" smtClean="0"/>
          </a:p>
          <a:p>
            <a:pPr lvl="3"/>
            <a:r>
              <a:rPr lang="en-NZ" dirty="0" smtClean="0"/>
              <a:t>Phone: +64 4 931 4342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17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Outline 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Institutional arrangements</a:t>
            </a:r>
          </a:p>
          <a:p>
            <a:pPr>
              <a:buFontTx/>
              <a:buBlip>
                <a:blip r:embed="rId3"/>
              </a:buBlip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International frameworks</a:t>
            </a:r>
          </a:p>
          <a:p>
            <a:pPr>
              <a:buFontTx/>
              <a:buBlip>
                <a:blip r:embed="rId3"/>
              </a:buBlip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International trade in services survey</a:t>
            </a:r>
          </a:p>
          <a:p>
            <a:pPr>
              <a:buFontTx/>
              <a:buBlip>
                <a:blip r:embed="rId3"/>
              </a:buBlip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Longitudinal business database</a:t>
            </a:r>
          </a:p>
          <a:p>
            <a:pPr>
              <a:buFontTx/>
              <a:buBlip>
                <a:blip r:embed="rId3"/>
              </a:buBlip>
            </a:pPr>
            <a:r>
              <a:rPr lang="en-NZ" dirty="0" smtClean="0">
                <a:latin typeface="Arial" charset="0"/>
                <a:ea typeface="ＭＳ Ｐゴシック" pitchFamily="108" charset="-128"/>
                <a:cs typeface="Arial" charset="0"/>
              </a:rPr>
              <a:t>Options for further integration.</a:t>
            </a:r>
          </a:p>
        </p:txBody>
      </p:sp>
      <p:sp>
        <p:nvSpPr>
          <p:cNvPr id="18436" name="Date Placeholder 6"/>
          <p:cNvSpPr>
            <a:spLocks noGrp="1"/>
          </p:cNvSpPr>
          <p:nvPr>
            <p:ph type="dt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  <p:sp>
        <p:nvSpPr>
          <p:cNvPr id="18437" name="Slide Number Placeholder 7"/>
          <p:cNvSpPr>
            <a:spLocks noGrp="1"/>
          </p:cNvSpPr>
          <p:nvPr>
            <p:ph type="sldNum" sz="quarter" idx="16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9498D9-E1D1-46BF-9523-DD17B1D92372}" type="slidenum">
              <a:rPr lang="en-NZ" smtClean="0"/>
              <a:pPr/>
              <a:t>2</a:t>
            </a:fld>
            <a:endParaRPr lang="en-NZ" dirty="0" smtClean="0"/>
          </a:p>
        </p:txBody>
      </p:sp>
      <p:sp>
        <p:nvSpPr>
          <p:cNvPr id="18438" name="Footer Placeholder 8"/>
          <p:cNvSpPr>
            <a:spLocks noGrp="1"/>
          </p:cNvSpPr>
          <p:nvPr>
            <p:ph type="ftr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Institutional arrangements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Overseas Merchandise Trade </a:t>
            </a:r>
          </a:p>
          <a:p>
            <a:pPr lvl="1"/>
            <a:r>
              <a:rPr lang="en-NZ" dirty="0" smtClean="0"/>
              <a:t>Based in Christchurch</a:t>
            </a:r>
          </a:p>
          <a:p>
            <a:pPr lvl="1"/>
            <a:r>
              <a:rPr lang="en-NZ" dirty="0" smtClean="0"/>
              <a:t>Part of Industry and Labour Statistics area</a:t>
            </a:r>
          </a:p>
          <a:p>
            <a:pPr lvl="1"/>
            <a:r>
              <a:rPr lang="en-NZ" dirty="0" smtClean="0"/>
              <a:t>Monthly release of statistics</a:t>
            </a:r>
          </a:p>
          <a:p>
            <a:pPr lvl="1"/>
            <a:r>
              <a:rPr lang="en-NZ" dirty="0" smtClean="0"/>
              <a:t>Works closely with New Zealand Customs Service</a:t>
            </a:r>
          </a:p>
          <a:p>
            <a:pPr lvl="1"/>
            <a:r>
              <a:rPr lang="en-NZ" dirty="0" smtClean="0"/>
              <a:t>Solely use administrative data.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3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Institutional arrangements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Services data collected by Balance of Payments </a:t>
            </a:r>
          </a:p>
          <a:p>
            <a:pPr lvl="1"/>
            <a:r>
              <a:rPr lang="en-NZ" dirty="0" smtClean="0"/>
              <a:t>Based in Wellington</a:t>
            </a:r>
          </a:p>
          <a:p>
            <a:pPr lvl="1"/>
            <a:r>
              <a:rPr lang="en-NZ" dirty="0" smtClean="0"/>
              <a:t>Part of Macroeconomic and Environment Statistics </a:t>
            </a:r>
          </a:p>
          <a:p>
            <a:pPr lvl="1"/>
            <a:r>
              <a:rPr lang="en-NZ" dirty="0" smtClean="0"/>
              <a:t>Quarterly release of goods and services statistics</a:t>
            </a:r>
          </a:p>
          <a:p>
            <a:pPr lvl="1"/>
            <a:r>
              <a:rPr lang="en-NZ" dirty="0" smtClean="0"/>
              <a:t>Enterprise surveys</a:t>
            </a:r>
          </a:p>
          <a:p>
            <a:pPr lvl="2"/>
            <a:r>
              <a:rPr lang="en-NZ" dirty="0" smtClean="0"/>
              <a:t>international trade in services</a:t>
            </a:r>
          </a:p>
          <a:p>
            <a:pPr lvl="2"/>
            <a:r>
              <a:rPr lang="en-NZ" dirty="0" smtClean="0"/>
              <a:t>goods on consignment</a:t>
            </a:r>
          </a:p>
          <a:p>
            <a:r>
              <a:rPr lang="en-NZ" dirty="0" smtClean="0"/>
              <a:t>No plans to integrate these two areas.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4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Framework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BoP goods and services on a BPM5 basis</a:t>
            </a:r>
          </a:p>
          <a:p>
            <a:r>
              <a:rPr lang="en-NZ" dirty="0" smtClean="0"/>
              <a:t>BPM6 work planned from 2012-14</a:t>
            </a:r>
          </a:p>
          <a:p>
            <a:r>
              <a:rPr lang="en-NZ" dirty="0" smtClean="0"/>
              <a:t>Priorities within BPM6 implementation, and extending into MSITS 2010, must be user driven</a:t>
            </a:r>
          </a:p>
          <a:p>
            <a:r>
              <a:rPr lang="en-NZ" dirty="0" smtClean="0"/>
              <a:t>Key users are interested in a more integrated approach.</a:t>
            </a:r>
          </a:p>
          <a:p>
            <a:endParaRPr lang="en-NZ" dirty="0" smtClean="0"/>
          </a:p>
          <a:p>
            <a:pPr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5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International trade in services survey (ITSS)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Full coverage for June 2011 year as extracted from the Statistics NZ Business Frame</a:t>
            </a:r>
          </a:p>
          <a:p>
            <a:r>
              <a:rPr lang="en-NZ" dirty="0" smtClean="0"/>
              <a:t>Joint survey with Ministry of Foreign Affairs and Trade (MFAT)</a:t>
            </a:r>
          </a:p>
          <a:p>
            <a:pPr lvl="1"/>
            <a:r>
              <a:rPr lang="en-NZ" dirty="0" smtClean="0"/>
              <a:t>co-funded</a:t>
            </a:r>
          </a:p>
          <a:p>
            <a:pPr lvl="1"/>
            <a:r>
              <a:rPr lang="en-NZ" dirty="0" smtClean="0"/>
              <a:t>share unit records</a:t>
            </a:r>
          </a:p>
          <a:p>
            <a:pPr lvl="1"/>
            <a:r>
              <a:rPr lang="en-NZ" dirty="0" smtClean="0"/>
              <a:t>declaration of secrecy</a:t>
            </a:r>
          </a:p>
          <a:p>
            <a:pPr lvl="1"/>
            <a:r>
              <a:rPr lang="en-NZ" dirty="0" smtClean="0"/>
              <a:t>input into questionnaire design.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6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ITSS redesign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New questions likely to include:</a:t>
            </a:r>
          </a:p>
          <a:p>
            <a:pPr lvl="1"/>
            <a:r>
              <a:rPr lang="en-NZ" dirty="0" smtClean="0"/>
              <a:t>contract manufacturing fees for processing goods</a:t>
            </a:r>
          </a:p>
          <a:p>
            <a:pPr lvl="1"/>
            <a:r>
              <a:rPr lang="en-NZ" dirty="0" smtClean="0"/>
              <a:t>sales of goods manufactured abroad</a:t>
            </a:r>
          </a:p>
          <a:p>
            <a:pPr lvl="1"/>
            <a:r>
              <a:rPr lang="en-NZ" dirty="0" smtClean="0"/>
              <a:t>published software delivered electronically</a:t>
            </a:r>
          </a:p>
          <a:p>
            <a:pPr lvl="1"/>
            <a:r>
              <a:rPr lang="en-NZ" dirty="0" smtClean="0"/>
              <a:t>EBOPS and GATS W120 updates</a:t>
            </a:r>
          </a:p>
          <a:p>
            <a:pPr lvl="1"/>
            <a:r>
              <a:rPr lang="en-NZ" dirty="0" smtClean="0"/>
              <a:t>mode of supply: “How were these services delivered?”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7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ITSS dissemination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Data incorporated into BoP current account</a:t>
            </a:r>
          </a:p>
          <a:p>
            <a:r>
              <a:rPr lang="en-NZ" dirty="0" smtClean="0"/>
              <a:t>Stand alone ‘commercial services’ report to be published in February 2012 will include:</a:t>
            </a:r>
          </a:p>
          <a:p>
            <a:pPr lvl="1"/>
            <a:r>
              <a:rPr lang="en-NZ" dirty="0" smtClean="0"/>
              <a:t>detailed categories</a:t>
            </a:r>
          </a:p>
          <a:p>
            <a:pPr lvl="1"/>
            <a:r>
              <a:rPr lang="en-NZ" dirty="0" smtClean="0"/>
              <a:t>partner country and economic groupings</a:t>
            </a:r>
          </a:p>
          <a:p>
            <a:pPr lvl="1"/>
            <a:r>
              <a:rPr lang="en-NZ" dirty="0" smtClean="0"/>
              <a:t>industry breakdowns</a:t>
            </a:r>
          </a:p>
          <a:p>
            <a:r>
              <a:rPr lang="en-NZ" dirty="0" smtClean="0"/>
              <a:t>Longitudinal Business Database (LBD).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8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the LBD?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NZ" dirty="0" smtClean="0"/>
              <a:t>A longitudinal dataset of integrated business-related data</a:t>
            </a:r>
          </a:p>
          <a:p>
            <a:r>
              <a:rPr lang="en-NZ" dirty="0" smtClean="0"/>
              <a:t>Prototype created in December 2007</a:t>
            </a:r>
          </a:p>
          <a:p>
            <a:r>
              <a:rPr lang="en-NZ" dirty="0" smtClean="0"/>
              <a:t>Aim is to produce new information from existing data and without additional respondent burden.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6F19060-9686-4CAE-8D92-5506F24EAF3A}" type="slidenum">
              <a:rPr lang="en-NZ" smtClean="0"/>
              <a:pPr>
                <a:defRPr/>
              </a:pPr>
              <a:t>9</a:t>
            </a:fld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istics NZ template - Gree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599CA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tistics NZ template - Green 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2218</TotalTime>
  <Words>687</Words>
  <Application>Microsoft Office PowerPoint</Application>
  <PresentationFormat>On-screen Show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Statistics NZ template - Green</vt:lpstr>
      <vt:lpstr>Custom Design</vt:lpstr>
      <vt:lpstr>Statistics NZ template - Green title page</vt:lpstr>
      <vt:lpstr>New Zealand’s International Trade </vt:lpstr>
      <vt:lpstr>Outline </vt:lpstr>
      <vt:lpstr>Institutional arrangements</vt:lpstr>
      <vt:lpstr>Institutional arrangements</vt:lpstr>
      <vt:lpstr>Framework</vt:lpstr>
      <vt:lpstr>International trade in services survey (ITSS)</vt:lpstr>
      <vt:lpstr>ITSS redesign</vt:lpstr>
      <vt:lpstr>ITSS dissemination</vt:lpstr>
      <vt:lpstr>What is the LBD?</vt:lpstr>
      <vt:lpstr>Structure of the LBD</vt:lpstr>
      <vt:lpstr>What’s in the LBD?</vt:lpstr>
      <vt:lpstr>Protocols for using the LBD</vt:lpstr>
      <vt:lpstr>Initial research results</vt:lpstr>
      <vt:lpstr>Examples of research</vt:lpstr>
      <vt:lpstr>Where to from here for the LBD?</vt:lpstr>
      <vt:lpstr>Options for further integration </vt:lpstr>
      <vt:lpstr>Thanks!</vt:lpstr>
    </vt:vector>
  </TitlesOfParts>
  <Company>Statistics New Zealand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One – click here to add title</dc:title>
  <dc:creator>AMelvill</dc:creator>
  <cp:lastModifiedBy>Christopher Sean Lovell</cp:lastModifiedBy>
  <cp:revision>188</cp:revision>
  <cp:lastPrinted>2009-04-22T05:00:49Z</cp:lastPrinted>
  <dcterms:created xsi:type="dcterms:W3CDTF">2009-08-17T04:21:41Z</dcterms:created>
  <dcterms:modified xsi:type="dcterms:W3CDTF">2011-01-28T15:35:06Z</dcterms:modified>
</cp:coreProperties>
</file>