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59" r:id="rId4"/>
    <p:sldId id="306" r:id="rId5"/>
    <p:sldId id="307" r:id="rId6"/>
    <p:sldId id="310" r:id="rId7"/>
    <p:sldId id="311" r:id="rId8"/>
    <p:sldId id="312" r:id="rId9"/>
    <p:sldId id="313" r:id="rId10"/>
    <p:sldId id="314" r:id="rId11"/>
    <p:sldId id="315" r:id="rId12"/>
    <p:sldId id="31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1CD"/>
    <a:srgbClr val="FFFFCC"/>
    <a:srgbClr val="953735"/>
    <a:srgbClr val="CDB87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70" autoAdjust="0"/>
    <p:restoredTop sz="94674" autoAdjust="0"/>
  </p:normalViewPr>
  <p:slideViewPr>
    <p:cSldViewPr>
      <p:cViewPr varScale="1">
        <p:scale>
          <a:sx n="105" d="100"/>
          <a:sy n="105" d="100"/>
        </p:scale>
        <p:origin x="4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3552-939B-4A81-897E-A3870B1A20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0647-D241-42CC-A5B3-757773F0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294"/>
            <a:ext cx="7772400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7160"/>
            <a:ext cx="7776864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91707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91707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91707" y="5948611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91707" y="6237312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4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781128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64163" y="432000"/>
            <a:ext cx="3168650" cy="270000"/>
          </a:xfr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6480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7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7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 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8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39825"/>
          </a:xfrm>
        </p:spPr>
        <p:txBody>
          <a:bodyPr/>
          <a:lstStyle/>
          <a:p>
            <a:r>
              <a:rPr lang="en-US" dirty="0"/>
              <a:t>Digitalization and trade</a:t>
            </a:r>
            <a:endParaRPr lang="en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83668" y="3861048"/>
            <a:ext cx="5976664" cy="360362"/>
          </a:xfrm>
        </p:spPr>
        <p:txBody>
          <a:bodyPr/>
          <a:lstStyle/>
          <a:p>
            <a:pPr>
              <a:defRPr/>
            </a:pPr>
            <a:r>
              <a:rPr lang="fr-CH" sz="1800" dirty="0"/>
              <a:t>Onno Hoffmeister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58832-A901-431D-9C7A-7110DDF2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20162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Agreeing on common concepts</a:t>
            </a:r>
          </a:p>
          <a:p>
            <a:pPr>
              <a:spcAft>
                <a:spcPts val="1200"/>
              </a:spcAft>
            </a:pPr>
            <a:r>
              <a:rPr lang="en-US" dirty="0"/>
              <a:t>Adapting data collection instruments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Identifying the location of exporters</a:t>
            </a:r>
          </a:p>
          <a:p>
            <a:pPr>
              <a:spcAft>
                <a:spcPts val="1200"/>
              </a:spcAft>
            </a:pPr>
            <a:r>
              <a:rPr lang="en-US" dirty="0"/>
              <a:t>Growing involvement of private households in trade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15CA2-5960-4EF7-B217-6C44843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08720"/>
            <a:ext cx="7848872" cy="648072"/>
          </a:xfrm>
        </p:spPr>
        <p:txBody>
          <a:bodyPr/>
          <a:lstStyle/>
          <a:p>
            <a:r>
              <a:rPr lang="en-US" dirty="0"/>
              <a:t>Challenges for statistics compilers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72035-7720-4017-BD98-D63414F2FC4E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86828A-23C0-415D-9409-6C85FB68B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177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D384B-AC27-42E7-9578-BC60BCC1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9" y="1484784"/>
            <a:ext cx="5349564" cy="648072"/>
          </a:xfrm>
        </p:spPr>
        <p:txBody>
          <a:bodyPr/>
          <a:lstStyle/>
          <a:p>
            <a:r>
              <a:rPr lang="en-US" dirty="0"/>
              <a:t>A more and more digitally connected world </a:t>
            </a:r>
            <a:endParaRPr lang="en-CH" dirty="0"/>
          </a:p>
        </p:txBody>
      </p:sp>
      <p:pic>
        <p:nvPicPr>
          <p:cNvPr id="5" name="Picture 4" descr="A person pushing a shopping cart full of groceries&#10;&#10;Description automatically generated with medium confidence">
            <a:extLst>
              <a:ext uri="{FF2B5EF4-FFF2-40B4-BE49-F238E27FC236}">
                <a16:creationId xmlns:a16="http://schemas.microsoft.com/office/drawing/2014/main" id="{0E6EF40E-1ACB-4612-9B73-F756B1E8B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32">
            <a:off x="782936" y="1958736"/>
            <a:ext cx="1711686" cy="11416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107FBAE5-1307-442D-86FB-5056D67DA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192">
            <a:off x="1946372" y="3004702"/>
            <a:ext cx="2145047" cy="13168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table, computer, indoor&#10;&#10;Description automatically generated">
            <a:extLst>
              <a:ext uri="{FF2B5EF4-FFF2-40B4-BE49-F238E27FC236}">
                <a16:creationId xmlns:a16="http://schemas.microsoft.com/office/drawing/2014/main" id="{A31DEFE2-0AF0-49C1-B167-578B29F0F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52" y="4509120"/>
            <a:ext cx="2170558" cy="14470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7767B6BA-FD3D-4281-82FA-A07E42E16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64">
            <a:off x="6253560" y="3564423"/>
            <a:ext cx="2071652" cy="13811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402C7-4AD1-4B49-BB90-E9127CB134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EE086-4FE8-4A1C-9BF8-9843AF766537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47536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0CDEB8-2794-4FAF-A64F-F3350B2C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16832"/>
            <a:ext cx="3888432" cy="4197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Mobile telephone subscriptions per 100 people</a:t>
            </a:r>
            <a:endParaRPr lang="en-CH" sz="1200" i="1" dirty="0">
              <a:solidFill>
                <a:schemeClr val="tx1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2A4C5FA-5E18-4E6C-8228-7DE073041A3C}"/>
              </a:ext>
            </a:extLst>
          </p:cNvPr>
          <p:cNvSpPr txBox="1">
            <a:spLocks/>
          </p:cNvSpPr>
          <p:nvPr/>
        </p:nvSpPr>
        <p:spPr bwMode="auto">
          <a:xfrm>
            <a:off x="611560" y="5553272"/>
            <a:ext cx="6264696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 i="1" kern="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200" b="0" kern="0" dirty="0">
                <a:solidFill>
                  <a:schemeClr val="tx1"/>
                </a:solidFill>
                <a:latin typeface="+mn-lt"/>
              </a:rPr>
              <a:t>UNCTAD, Digital Economy Report, 2021</a:t>
            </a:r>
            <a:endParaRPr lang="en-CH" sz="12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CF081-5D23-4FB6-82C4-8CB5CFCD8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4" y="2306592"/>
            <a:ext cx="3752070" cy="26345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34DA5-E060-4891-A68A-420F40819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29" y="2160934"/>
            <a:ext cx="3429119" cy="29935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961589E4-4F31-45D6-B063-3B8D36CA8F35}"/>
              </a:ext>
            </a:extLst>
          </p:cNvPr>
          <p:cNvSpPr txBox="1">
            <a:spLocks/>
          </p:cNvSpPr>
          <p:nvPr/>
        </p:nvSpPr>
        <p:spPr bwMode="auto">
          <a:xfrm>
            <a:off x="4940921" y="1795405"/>
            <a:ext cx="237626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kern="0" dirty="0">
                <a:solidFill>
                  <a:schemeClr val="tx1"/>
                </a:solidFill>
              </a:rPr>
              <a:t>Internet use (%)</a:t>
            </a:r>
            <a:endParaRPr lang="en-CH" sz="1200" kern="0" dirty="0">
              <a:solidFill>
                <a:schemeClr val="tx1"/>
              </a:solidFill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D1785CF-EC33-4ABD-9484-4AE84F564501}"/>
              </a:ext>
            </a:extLst>
          </p:cNvPr>
          <p:cNvSpPr txBox="1">
            <a:spLocks/>
          </p:cNvSpPr>
          <p:nvPr/>
        </p:nvSpPr>
        <p:spPr bwMode="auto">
          <a:xfrm>
            <a:off x="683568" y="836712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Spread of mobile telephony and internet</a:t>
            </a:r>
            <a:endParaRPr lang="en-CH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6F6E2-5CCF-44FE-A51E-3DFFC5285751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13854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7E96D-EA45-491E-8850-69B7C27E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23967"/>
            <a:ext cx="4896544" cy="41335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94ED8612-8717-4542-B4BC-B7BCD7F68EEE}"/>
              </a:ext>
            </a:extLst>
          </p:cNvPr>
          <p:cNvSpPr txBox="1">
            <a:spLocks/>
          </p:cNvSpPr>
          <p:nvPr/>
        </p:nvSpPr>
        <p:spPr bwMode="auto">
          <a:xfrm>
            <a:off x="611560" y="747505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Increasing cross-regional connectivity</a:t>
            </a:r>
            <a:endParaRPr lang="en-CH" kern="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487AC6F-F639-46F6-B75F-56AC044E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441082"/>
            <a:ext cx="3888432" cy="4197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Interregional international bandwidth</a:t>
            </a:r>
            <a:endParaRPr lang="en-CH" sz="1200" i="1" dirty="0">
              <a:solidFill>
                <a:schemeClr val="tx1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9BD31A9-6504-4973-8070-4A1E91B54AD4}"/>
              </a:ext>
            </a:extLst>
          </p:cNvPr>
          <p:cNvSpPr txBox="1">
            <a:spLocks/>
          </p:cNvSpPr>
          <p:nvPr/>
        </p:nvSpPr>
        <p:spPr bwMode="auto">
          <a:xfrm>
            <a:off x="1619672" y="6045711"/>
            <a:ext cx="6264696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 i="1" kern="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200" b="0" kern="0" dirty="0">
                <a:solidFill>
                  <a:schemeClr val="tx1"/>
                </a:solidFill>
                <a:latin typeface="+mn-lt"/>
              </a:rPr>
              <a:t>UNCTAD, Digital Economy Report, 2021</a:t>
            </a:r>
            <a:endParaRPr lang="en-CH" sz="12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269FA-F198-4853-A8E7-4A0F56EB29BA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14671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ED8612-8717-4542-B4BC-B7BCD7F68EEE}"/>
              </a:ext>
            </a:extLst>
          </p:cNvPr>
          <p:cNvSpPr txBox="1">
            <a:spLocks/>
          </p:cNvSpPr>
          <p:nvPr/>
        </p:nvSpPr>
        <p:spPr bwMode="auto">
          <a:xfrm>
            <a:off x="584460" y="736044"/>
            <a:ext cx="830801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Growing use of e-commerce, by households</a:t>
            </a:r>
            <a:endParaRPr lang="en-CH" kern="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C07EE6-1D1B-4CAF-A055-34C05DF2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556792"/>
            <a:ext cx="2780276" cy="4197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Global online shoppers (billions)</a:t>
            </a:r>
            <a:endParaRPr lang="en-CH" sz="1200" i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42A536-2F1E-4C03-9323-0F420F8D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48" y="2020592"/>
            <a:ext cx="3181572" cy="31926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F0753E99-D7A9-431A-BD0A-9A030CB1DE25}"/>
              </a:ext>
            </a:extLst>
          </p:cNvPr>
          <p:cNvSpPr txBox="1">
            <a:spLocks/>
          </p:cNvSpPr>
          <p:nvPr/>
        </p:nvSpPr>
        <p:spPr bwMode="auto">
          <a:xfrm>
            <a:off x="2915816" y="5334423"/>
            <a:ext cx="48245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 i="1" kern="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200" b="0" kern="0" dirty="0">
                <a:solidFill>
                  <a:schemeClr val="tx1"/>
                </a:solidFill>
                <a:latin typeface="+mn-lt"/>
              </a:rPr>
              <a:t>UNCTAD calculations based on national data</a:t>
            </a:r>
            <a:endParaRPr lang="en-CH" sz="12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CABD53-B314-4544-B198-499F8156C42C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407290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DE8E5-341C-4FD6-80A6-8316A83FDF63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ED8612-8717-4542-B4BC-B7BCD7F68EEE}"/>
              </a:ext>
            </a:extLst>
          </p:cNvPr>
          <p:cNvSpPr txBox="1">
            <a:spLocks/>
          </p:cNvSpPr>
          <p:nvPr/>
        </p:nvSpPr>
        <p:spPr bwMode="auto">
          <a:xfrm>
            <a:off x="611560" y="747505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… and enterprises</a:t>
            </a:r>
            <a:endParaRPr lang="en-CH" kern="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C07EE6-1D1B-4CAF-A055-34C05DF2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54590"/>
            <a:ext cx="7632848" cy="4197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Percentage of enterprises making e-commerce purchases</a:t>
            </a:r>
            <a:endParaRPr lang="en-CH" sz="1200" i="1" dirty="0">
              <a:solidFill>
                <a:schemeClr val="tx1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F0753E99-D7A9-431A-BD0A-9A030CB1DE25}"/>
              </a:ext>
            </a:extLst>
          </p:cNvPr>
          <p:cNvSpPr txBox="1">
            <a:spLocks/>
          </p:cNvSpPr>
          <p:nvPr/>
        </p:nvSpPr>
        <p:spPr bwMode="auto">
          <a:xfrm>
            <a:off x="539552" y="5064021"/>
            <a:ext cx="1440160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 i="1" kern="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200" b="0" kern="0" dirty="0">
                <a:solidFill>
                  <a:schemeClr val="tx1"/>
                </a:solidFill>
                <a:latin typeface="+mn-lt"/>
              </a:rPr>
              <a:t>UNCTAD</a:t>
            </a:r>
            <a:endParaRPr lang="en-CH" sz="12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3A019F-1567-4506-A2D7-F54766D3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97183"/>
            <a:ext cx="7884876" cy="29439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81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D384B-AC27-42E7-9578-BC60BCC1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57" y="1484784"/>
            <a:ext cx="6948772" cy="648072"/>
          </a:xfrm>
        </p:spPr>
        <p:txBody>
          <a:bodyPr/>
          <a:lstStyle/>
          <a:p>
            <a:pPr algn="r"/>
            <a:r>
              <a:rPr lang="en-US" dirty="0"/>
              <a:t>International trade going digital</a:t>
            </a:r>
            <a:endParaRPr lang="en-CH" dirty="0"/>
          </a:p>
        </p:txBody>
      </p:sp>
      <p:pic>
        <p:nvPicPr>
          <p:cNvPr id="5" name="Picture 4" descr="A picture containing outdoor, nature, shore, ocean floor&#10;&#10;Description automatically generated">
            <a:extLst>
              <a:ext uri="{FF2B5EF4-FFF2-40B4-BE49-F238E27FC236}">
                <a16:creationId xmlns:a16="http://schemas.microsoft.com/office/drawing/2014/main" id="{99B4A738-A157-4298-98F4-B967B3F19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93" y="3519959"/>
            <a:ext cx="3223385" cy="21499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atellite in space above earth&#10;&#10;Description automatically generated with low confidence">
            <a:extLst>
              <a:ext uri="{FF2B5EF4-FFF2-40B4-BE49-F238E27FC236}">
                <a16:creationId xmlns:a16="http://schemas.microsoft.com/office/drawing/2014/main" id="{D0F1916C-01F4-410A-B563-513AA1511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976">
            <a:off x="755576" y="2708921"/>
            <a:ext cx="3600398" cy="180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1BD3F5-429C-4725-B847-8B5846592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4163" y="431800"/>
            <a:ext cx="3168650" cy="269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47D6-248B-4193-881E-A715E52BE446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299522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ED8612-8717-4542-B4BC-B7BCD7F68EEE}"/>
              </a:ext>
            </a:extLst>
          </p:cNvPr>
          <p:cNvSpPr txBox="1">
            <a:spLocks/>
          </p:cNvSpPr>
          <p:nvPr/>
        </p:nvSpPr>
        <p:spPr bwMode="auto">
          <a:xfrm>
            <a:off x="611560" y="747505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Digitally deliverable services </a:t>
            </a:r>
            <a:endParaRPr lang="en-CH" kern="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C07EE6-1D1B-4CAF-A055-34C05DF2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24" y="1635537"/>
            <a:ext cx="2780276" cy="4197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Global exports (2005=100)</a:t>
            </a:r>
            <a:endParaRPr lang="en-CH" sz="1200" i="1" dirty="0">
              <a:solidFill>
                <a:schemeClr val="tx1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F0753E99-D7A9-431A-BD0A-9A030CB1DE25}"/>
              </a:ext>
            </a:extLst>
          </p:cNvPr>
          <p:cNvSpPr txBox="1">
            <a:spLocks/>
          </p:cNvSpPr>
          <p:nvPr/>
        </p:nvSpPr>
        <p:spPr bwMode="auto">
          <a:xfrm>
            <a:off x="1871672" y="5445224"/>
            <a:ext cx="3996471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 i="1" kern="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200" b="0" kern="0" dirty="0">
                <a:solidFill>
                  <a:schemeClr val="tx1"/>
                </a:solidFill>
                <a:latin typeface="+mn-lt"/>
              </a:rPr>
              <a:t>UNCTAD, </a:t>
            </a:r>
            <a:r>
              <a:rPr lang="en-US" sz="1200" b="0" kern="0" dirty="0" err="1">
                <a:solidFill>
                  <a:schemeClr val="tx1"/>
                </a:solidFill>
                <a:latin typeface="+mn-lt"/>
              </a:rPr>
              <a:t>UNCTADstat</a:t>
            </a:r>
            <a:endParaRPr lang="en-CH" sz="12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1F7AA-5F5B-434F-AFA1-E5C39467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73" y="2082996"/>
            <a:ext cx="5022939" cy="3290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ACECA5-E235-4E2E-B791-29A47F63FDE7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308995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432000"/>
            <a:ext cx="6841133" cy="27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Onno Hoffmeister, Digitalization and trade</a:t>
            </a:r>
            <a:endParaRPr lang="fr-CH" i="1" dirty="0"/>
          </a:p>
          <a:p>
            <a:endParaRPr lang="en-US" i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ED8612-8717-4542-B4BC-B7BCD7F68EEE}"/>
              </a:ext>
            </a:extLst>
          </p:cNvPr>
          <p:cNvSpPr txBox="1">
            <a:spLocks/>
          </p:cNvSpPr>
          <p:nvPr/>
        </p:nvSpPr>
        <p:spPr bwMode="auto">
          <a:xfrm>
            <a:off x="611560" y="747505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Cross-border e-commerce</a:t>
            </a:r>
            <a:endParaRPr lang="en-CH" kern="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C07EE6-1D1B-4CAF-A055-34C05DF2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727231"/>
            <a:ext cx="3312368" cy="4197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Cross-border online shoppers worldwide (millions)</a:t>
            </a:r>
            <a:endParaRPr lang="en-CH" sz="1200" i="1" dirty="0">
              <a:solidFill>
                <a:schemeClr val="tx1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F0753E99-D7A9-431A-BD0A-9A030CB1DE25}"/>
              </a:ext>
            </a:extLst>
          </p:cNvPr>
          <p:cNvSpPr txBox="1">
            <a:spLocks/>
          </p:cNvSpPr>
          <p:nvPr/>
        </p:nvSpPr>
        <p:spPr bwMode="auto">
          <a:xfrm>
            <a:off x="2555776" y="5867141"/>
            <a:ext cx="44644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 i="1" kern="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200" b="0" kern="0" dirty="0">
                <a:solidFill>
                  <a:schemeClr val="tx1"/>
                </a:solidFill>
                <a:latin typeface="+mn-lt"/>
              </a:rPr>
              <a:t>UNCTAD calculations based on national data</a:t>
            </a:r>
            <a:endParaRPr lang="en-CH" sz="12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771B5-CD08-4380-B616-849FFC95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96284"/>
            <a:ext cx="3146656" cy="31576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4D49-6768-442E-A172-3FB820BDF7EE}"/>
              </a:ext>
            </a:extLst>
          </p:cNvPr>
          <p:cNvSpPr txBox="1"/>
          <p:nvPr/>
        </p:nvSpPr>
        <p:spPr>
          <a:xfrm>
            <a:off x="5292080" y="2593572"/>
            <a:ext cx="2664296" cy="8156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Cross-border B2C e-commerce sales in 2019:</a:t>
            </a:r>
          </a:p>
          <a:p>
            <a:r>
              <a:rPr lang="en-US" sz="1400" b="1" dirty="0"/>
              <a:t>US$440 billion (+8%)</a:t>
            </a:r>
            <a:endParaRPr lang="en-CH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30A11-6809-4AC5-A829-CDC0C0C0D7B9}"/>
              </a:ext>
            </a:extLst>
          </p:cNvPr>
          <p:cNvSpPr txBox="1"/>
          <p:nvPr/>
        </p:nvSpPr>
        <p:spPr>
          <a:xfrm>
            <a:off x="611560" y="6457960"/>
            <a:ext cx="74888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eaLnBrk="0" hangingPunct="0">
              <a:spcBef>
                <a:spcPct val="20000"/>
              </a:spcBef>
              <a:buClr>
                <a:srgbClr val="CDB87E"/>
              </a:buClr>
              <a:buNone/>
              <a:defRPr sz="1100" b="1" baseline="0">
                <a:solidFill>
                  <a:srgbClr val="CDB87E"/>
                </a:solidFill>
                <a:latin typeface="HelveticaNeueLT Std Med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latin typeface="HelveticaNeueLT Std Med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latin typeface="HelveticaNeueLT Std Med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latin typeface="HelveticaNeueLT Std Med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latin typeface="HelveticaNeueLT Std Med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en-US" i="1" dirty="0"/>
              <a:t>Workshop on Integrated Use of International Trade Statistics and Economic Statistics, 23-25 Nov 2021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20603474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A287DDED7A194FA95144DCDCA7F85B" ma:contentTypeVersion="0" ma:contentTypeDescription="Upload an image." ma:contentTypeScope="" ma:versionID="80889e6cea9fffb0b927c10485916832">
  <xsd:schema xmlns:xsd="http://www.w3.org/2001/XMLSchema" xmlns:xs="http://www.w3.org/2001/XMLSchema" xmlns:p="http://schemas.microsoft.com/office/2006/metadata/properties" xmlns:ns1="http://schemas.microsoft.com/sharepoint/v3" xmlns:ns2="B580EB49-1046-4598-8C6B-144184EBA98C" xmlns:ns3="http://schemas.microsoft.com/sharepoint/v3/fields" targetNamespace="http://schemas.microsoft.com/office/2006/metadata/properties" ma:root="true" ma:fieldsID="a5dc46223ac327469391ed5951a777f5" ns1:_="" ns2:_="" ns3:_="">
    <xsd:import namespace="http://schemas.microsoft.com/sharepoint/v3"/>
    <xsd:import namespace="B580EB49-1046-4598-8C6B-144184EBA98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0EB49-1046-4598-8C6B-144184EBA98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Width" ma:index="22" nillable="true" ma:displayName="Width" ma:internalName="ImageWidth" ma:readOnly="true">
      <xsd:simpleType>
        <xsd:restriction base="dms:Unknown"/>
      </xsd:simpleType>
    </xsd:element>
    <xsd:element name="ImageHeight" ma:index="23" nillable="true" ma:displayName="Height" ma:internalName="ImageHeight" ma:readOnly="true">
      <xsd:simpleType>
        <xsd:restriction base="dms:Unknown"/>
      </xsd:simpleType>
    </xsd:element>
    <xsd:element name="ImageCreateDate" ma:index="26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4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DD0B6-7BAD-4554-AF21-196381551F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90E49-8EAD-4D0D-A190-6D3FE3E50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80EB49-1046-4598-8C6B-144184EBA98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345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Eurostile LT Std Bold</vt:lpstr>
      <vt:lpstr>HelveticaNeueLT Std Med</vt:lpstr>
      <vt:lpstr>Default Design</vt:lpstr>
      <vt:lpstr>Digitalization and trade</vt:lpstr>
      <vt:lpstr>A more and more digitally connected world </vt:lpstr>
      <vt:lpstr>Mobile telephone subscriptions per 100 people</vt:lpstr>
      <vt:lpstr>Interregional international bandwidth</vt:lpstr>
      <vt:lpstr>Global online shoppers (billions)</vt:lpstr>
      <vt:lpstr>Percentage of enterprises making e-commerce purchases</vt:lpstr>
      <vt:lpstr>International trade going digital</vt:lpstr>
      <vt:lpstr>Global exports (2005=100)</vt:lpstr>
      <vt:lpstr>Cross-border online shoppers worldwide (millions)</vt:lpstr>
      <vt:lpstr>Challenges for statistics compilers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Unctad User</dc:creator>
  <cp:lastModifiedBy>Onno</cp:lastModifiedBy>
  <cp:revision>200</cp:revision>
  <dcterms:created xsi:type="dcterms:W3CDTF">2011-09-07T12:31:27Z</dcterms:created>
  <dcterms:modified xsi:type="dcterms:W3CDTF">2021-11-18T20:39:05Z</dcterms:modified>
</cp:coreProperties>
</file>