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38" r:id="rId2"/>
    <p:sldId id="346" r:id="rId3"/>
    <p:sldId id="347" r:id="rId4"/>
    <p:sldId id="350" r:id="rId5"/>
    <p:sldId id="340" r:id="rId6"/>
    <p:sldId id="351" r:id="rId7"/>
    <p:sldId id="344" r:id="rId8"/>
    <p:sldId id="345" r:id="rId9"/>
    <p:sldId id="348" r:id="rId10"/>
    <p:sldId id="343" r:id="rId11"/>
    <p:sldId id="349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3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42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Foglio_di_lavoro_di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Foglio_di_lavoro_di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Foglio1!$K$6</c:f>
              <c:strCache>
                <c:ptCount val="1"/>
                <c:pt idx="0">
                  <c:v>Goods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Foglio1!$J$7:$J$21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cat>
          <c:val>
            <c:numRef>
              <c:f>Foglio1!$K$7:$K$21</c:f>
              <c:numCache>
                <c:formatCode>General</c:formatCode>
                <c:ptCount val="15"/>
                <c:pt idx="0">
                  <c:v>100</c:v>
                </c:pt>
                <c:pt idx="1">
                  <c:v>113.25162465716829</c:v>
                </c:pt>
                <c:pt idx="2">
                  <c:v>129.7873707406093</c:v>
                </c:pt>
                <c:pt idx="3">
                  <c:v>144.31344248353227</c:v>
                </c:pt>
                <c:pt idx="4">
                  <c:v>112.89276356254625</c:v>
                </c:pt>
                <c:pt idx="5">
                  <c:v>132.10011331157986</c:v>
                </c:pt>
                <c:pt idx="6">
                  <c:v>154.2892414041354</c:v>
                </c:pt>
                <c:pt idx="7">
                  <c:v>151.58226503365339</c:v>
                </c:pt>
                <c:pt idx="8">
                  <c:v>153.97829806964231</c:v>
                </c:pt>
                <c:pt idx="9">
                  <c:v>156.45583770730343</c:v>
                </c:pt>
                <c:pt idx="10">
                  <c:v>138.32711615865477</c:v>
                </c:pt>
                <c:pt idx="11">
                  <c:v>136.74954283063144</c:v>
                </c:pt>
                <c:pt idx="12">
                  <c:v>150.28033485000392</c:v>
                </c:pt>
                <c:pt idx="13">
                  <c:v>163.0900690007044</c:v>
                </c:pt>
                <c:pt idx="14">
                  <c:v>158.83229175534618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AD-43C9-8A7F-E996FE79905D}"/>
            </c:ext>
          </c:extLst>
        </c:ser>
        <c:ser>
          <c:idx val="1"/>
          <c:order val="1"/>
          <c:tx>
            <c:strRef>
              <c:f>Foglio1!$L$6</c:f>
              <c:strCache>
                <c:ptCount val="1"/>
                <c:pt idx="0">
                  <c:v>Services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Foglio1!$J$7:$J$21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cat>
          <c:val>
            <c:numRef>
              <c:f>Foglio1!$L$7:$L$21</c:f>
              <c:numCache>
                <c:formatCode>General</c:formatCode>
                <c:ptCount val="15"/>
                <c:pt idx="0">
                  <c:v>100</c:v>
                </c:pt>
                <c:pt idx="1">
                  <c:v>110.95102050698496</c:v>
                </c:pt>
                <c:pt idx="2">
                  <c:v>131.01697213277487</c:v>
                </c:pt>
                <c:pt idx="3">
                  <c:v>145.30097087378641</c:v>
                </c:pt>
                <c:pt idx="4">
                  <c:v>129.76752294022228</c:v>
                </c:pt>
                <c:pt idx="5">
                  <c:v>138.66440694380552</c:v>
                </c:pt>
                <c:pt idx="6">
                  <c:v>155.57722199355979</c:v>
                </c:pt>
                <c:pt idx="7">
                  <c:v>158.1081761615379</c:v>
                </c:pt>
                <c:pt idx="8">
                  <c:v>168.4472798586059</c:v>
                </c:pt>
                <c:pt idx="9">
                  <c:v>180.41009127666271</c:v>
                </c:pt>
                <c:pt idx="10">
                  <c:v>171.17158559910902</c:v>
                </c:pt>
                <c:pt idx="11">
                  <c:v>174.20255187274532</c:v>
                </c:pt>
                <c:pt idx="12">
                  <c:v>187.9700748129676</c:v>
                </c:pt>
                <c:pt idx="13">
                  <c:v>205.53543326150643</c:v>
                </c:pt>
                <c:pt idx="14">
                  <c:v>209.26610657821465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AD-43C9-8A7F-E996FE7990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5220232"/>
        <c:axId val="625215640"/>
      </c:lineChart>
      <c:catAx>
        <c:axId val="625220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25215640"/>
        <c:crosses val="autoZero"/>
        <c:auto val="0"/>
        <c:lblAlgn val="ctr"/>
        <c:lblOffset val="100"/>
        <c:noMultiLvlLbl val="0"/>
      </c:catAx>
      <c:valAx>
        <c:axId val="625215640"/>
        <c:scaling>
          <c:orientation val="minMax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25220232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607405439342517"/>
          <c:y val="0.18745485776106846"/>
          <c:w val="0.37721398614438795"/>
          <c:h val="8.17075577336427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Foglio2!$K$13</c:f>
              <c:strCache>
                <c:ptCount val="1"/>
                <c:pt idx="0">
                  <c:v>Goods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Foglio2!$F$14:$F$28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cat>
          <c:val>
            <c:numRef>
              <c:f>Foglio2!$K$14:$K$28</c:f>
              <c:numCache>
                <c:formatCode>General</c:formatCode>
                <c:ptCount val="15"/>
                <c:pt idx="0">
                  <c:v>100</c:v>
                </c:pt>
                <c:pt idx="1">
                  <c:v>127.05744360134345</c:v>
                </c:pt>
                <c:pt idx="2">
                  <c:v>160.55811463239911</c:v>
                </c:pt>
                <c:pt idx="3">
                  <c:v>187.87987747842888</c:v>
                </c:pt>
                <c:pt idx="4">
                  <c:v>157.60418288527958</c:v>
                </c:pt>
                <c:pt idx="5">
                  <c:v>207.88472348479715</c:v>
                </c:pt>
                <c:pt idx="6">
                  <c:v>249.56564278878849</c:v>
                </c:pt>
                <c:pt idx="7">
                  <c:v>269.0608816072737</c:v>
                </c:pt>
                <c:pt idx="8">
                  <c:v>292.33158318185724</c:v>
                </c:pt>
                <c:pt idx="9">
                  <c:v>306.96502202090045</c:v>
                </c:pt>
                <c:pt idx="10">
                  <c:v>302.57308197450146</c:v>
                </c:pt>
                <c:pt idx="11">
                  <c:v>276.38516879882616</c:v>
                </c:pt>
                <c:pt idx="12">
                  <c:v>299.06926933095241</c:v>
                </c:pt>
                <c:pt idx="13">
                  <c:v>332.24361803203971</c:v>
                </c:pt>
                <c:pt idx="14">
                  <c:v>329.43472428105838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71-40FF-B099-92CC2ED34398}"/>
            </c:ext>
          </c:extLst>
        </c:ser>
        <c:ser>
          <c:idx val="1"/>
          <c:order val="1"/>
          <c:tx>
            <c:strRef>
              <c:f>Foglio2!$L$13</c:f>
              <c:strCache>
                <c:ptCount val="1"/>
                <c:pt idx="0">
                  <c:v>Services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Foglio2!$F$14:$F$28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cat>
          <c:val>
            <c:numRef>
              <c:f>Foglio2!$L$14:$L$28</c:f>
              <c:numCache>
                <c:formatCode>General</c:formatCode>
                <c:ptCount val="15"/>
                <c:pt idx="0">
                  <c:v>100</c:v>
                </c:pt>
                <c:pt idx="1">
                  <c:v>122.14736873068732</c:v>
                </c:pt>
                <c:pt idx="2">
                  <c:v>160.5027785592863</c:v>
                </c:pt>
                <c:pt idx="3">
                  <c:v>193.70636039334892</c:v>
                </c:pt>
                <c:pt idx="4">
                  <c:v>170.2926157646055</c:v>
                </c:pt>
                <c:pt idx="5">
                  <c:v>211.52787787149023</c:v>
                </c:pt>
                <c:pt idx="6">
                  <c:v>238.46196910729796</c:v>
                </c:pt>
                <c:pt idx="7">
                  <c:v>239.08894188913564</c:v>
                </c:pt>
                <c:pt idx="8">
                  <c:v>245.52970541530837</c:v>
                </c:pt>
                <c:pt idx="9">
                  <c:v>259.92303630369298</c:v>
                </c:pt>
                <c:pt idx="10">
                  <c:v>257.85708626319951</c:v>
                </c:pt>
                <c:pt idx="11">
                  <c:v>247.18787406647951</c:v>
                </c:pt>
                <c:pt idx="12">
                  <c:v>252.71486568359484</c:v>
                </c:pt>
                <c:pt idx="13">
                  <c:v>277.03372368695102</c:v>
                </c:pt>
                <c:pt idx="14">
                  <c:v>289.83459589789476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71-40FF-B099-92CC2ED34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7360480"/>
        <c:axId val="727364088"/>
      </c:lineChart>
      <c:catAx>
        <c:axId val="72736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27364088"/>
        <c:crosses val="autoZero"/>
        <c:auto val="1"/>
        <c:lblAlgn val="ctr"/>
        <c:lblOffset val="100"/>
        <c:noMultiLvlLbl val="0"/>
      </c:catAx>
      <c:valAx>
        <c:axId val="727364088"/>
        <c:scaling>
          <c:orientation val="minMax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27360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4551542670798081"/>
          <c:y val="0.54112313275048829"/>
          <c:w val="0.31110841913991522"/>
          <c:h val="6.66645721941352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99A83-C6D7-421A-B6A1-59FF9C431595}" type="datetimeFigureOut">
              <a:rPr lang="it-IT" smtClean="0"/>
              <a:t>13/11/2021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4E27F-BCA8-4261-A46F-69A2C62ACA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92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D5EA76-58FB-4AE0-8457-0D176D0095F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750888"/>
            <a:ext cx="6594475" cy="370998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501" y="4715629"/>
            <a:ext cx="6048674" cy="4466352"/>
          </a:xfrm>
          <a:noFill/>
        </p:spPr>
        <p:txBody>
          <a:bodyPr lIns="90488" tIns="44450" rIns="90488" bIns="44450"/>
          <a:lstStyle/>
          <a:p>
            <a:pPr defTabSz="762000" eaLnBrk="1" hangingPunct="1"/>
            <a:endParaRPr lang="sl-SI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679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D5EA76-58FB-4AE0-8457-0D176D0095F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750888"/>
            <a:ext cx="6594475" cy="370998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501" y="4715629"/>
            <a:ext cx="6048674" cy="4466352"/>
          </a:xfrm>
          <a:noFill/>
        </p:spPr>
        <p:txBody>
          <a:bodyPr lIns="90488" tIns="44450" rIns="90488" bIns="44450"/>
          <a:lstStyle/>
          <a:p>
            <a:pPr defTabSz="762000" eaLnBrk="1" hangingPunct="1"/>
            <a:endParaRPr lang="sl-SI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146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D5EA76-58FB-4AE0-8457-0D176D0095F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750888"/>
            <a:ext cx="6594475" cy="370998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501" y="4715629"/>
            <a:ext cx="6048674" cy="4466352"/>
          </a:xfrm>
          <a:noFill/>
        </p:spPr>
        <p:txBody>
          <a:bodyPr lIns="90488" tIns="44450" rIns="90488" bIns="44450"/>
          <a:lstStyle/>
          <a:p>
            <a:pPr defTabSz="762000" eaLnBrk="1" hangingPunct="1"/>
            <a:endParaRPr lang="sl-SI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806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D5EA76-58FB-4AE0-8457-0D176D0095F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750888"/>
            <a:ext cx="6594475" cy="370998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501" y="4715629"/>
            <a:ext cx="6048674" cy="4466352"/>
          </a:xfrm>
          <a:noFill/>
        </p:spPr>
        <p:txBody>
          <a:bodyPr lIns="90488" tIns="44450" rIns="90488" bIns="44450"/>
          <a:lstStyle/>
          <a:p>
            <a:pPr defTabSz="762000" eaLnBrk="1" hangingPunct="1"/>
            <a:endParaRPr lang="sl-SI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147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D5EA76-58FB-4AE0-8457-0D176D0095F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750888"/>
            <a:ext cx="6594475" cy="370998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501" y="4715629"/>
            <a:ext cx="6048674" cy="4466352"/>
          </a:xfrm>
          <a:noFill/>
        </p:spPr>
        <p:txBody>
          <a:bodyPr lIns="90488" tIns="44450" rIns="90488" bIns="44450"/>
          <a:lstStyle/>
          <a:p>
            <a:pPr defTabSz="762000" eaLnBrk="1" hangingPunct="1"/>
            <a:endParaRPr lang="sl-SI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191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D5EA76-58FB-4AE0-8457-0D176D0095F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750888"/>
            <a:ext cx="6594475" cy="370998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501" y="4715629"/>
            <a:ext cx="6048674" cy="4466352"/>
          </a:xfrm>
          <a:noFill/>
        </p:spPr>
        <p:txBody>
          <a:bodyPr lIns="90488" tIns="44450" rIns="90488" bIns="44450"/>
          <a:lstStyle/>
          <a:p>
            <a:pPr defTabSz="762000" eaLnBrk="1" hangingPunct="1"/>
            <a:endParaRPr lang="sl-SI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441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D5EA76-58FB-4AE0-8457-0D176D0095F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750888"/>
            <a:ext cx="6594475" cy="370998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501" y="4715629"/>
            <a:ext cx="6048674" cy="4466352"/>
          </a:xfrm>
          <a:noFill/>
        </p:spPr>
        <p:txBody>
          <a:bodyPr lIns="90488" tIns="44450" rIns="90488" bIns="44450"/>
          <a:lstStyle/>
          <a:p>
            <a:pPr defTabSz="762000" eaLnBrk="1" hangingPunct="1"/>
            <a:endParaRPr lang="sl-SI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65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D5EA76-58FB-4AE0-8457-0D176D0095F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750888"/>
            <a:ext cx="6594475" cy="370998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501" y="4715629"/>
            <a:ext cx="6048674" cy="4466352"/>
          </a:xfrm>
          <a:noFill/>
        </p:spPr>
        <p:txBody>
          <a:bodyPr lIns="90488" tIns="44450" rIns="90488" bIns="44450"/>
          <a:lstStyle/>
          <a:p>
            <a:pPr defTabSz="762000" eaLnBrk="1" hangingPunct="1"/>
            <a:endParaRPr lang="sl-SI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139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D5EA76-58FB-4AE0-8457-0D176D0095F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750888"/>
            <a:ext cx="6594475" cy="370998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501" y="4715629"/>
            <a:ext cx="6048674" cy="4466352"/>
          </a:xfrm>
          <a:noFill/>
        </p:spPr>
        <p:txBody>
          <a:bodyPr lIns="90488" tIns="44450" rIns="90488" bIns="44450"/>
          <a:lstStyle/>
          <a:p>
            <a:pPr defTabSz="762000" eaLnBrk="1" hangingPunct="1"/>
            <a:endParaRPr lang="sl-SI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180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1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64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85342" indent="0" algn="r">
              <a:buNone/>
              <a:defRPr>
                <a:solidFill>
                  <a:schemeClr val="tx2"/>
                </a:solidFill>
              </a:defRPr>
            </a:lvl1pPr>
            <a:lvl2pPr marL="609585" indent="0" algn="ctr">
              <a:buNone/>
            </a:lvl2pPr>
            <a:lvl3pPr marL="1219170" indent="0" algn="ctr">
              <a:buNone/>
            </a:lvl3pPr>
            <a:lvl4pPr marL="1828754" indent="0" algn="ctr">
              <a:buNone/>
            </a:lvl4pPr>
            <a:lvl5pPr marL="2438339" indent="0" algn="ctr">
              <a:buNone/>
            </a:lvl5pPr>
            <a:lvl6pPr marL="3047924" indent="0" algn="ctr">
              <a:buNone/>
            </a:lvl6pPr>
            <a:lvl7pPr marL="3657509" indent="0" algn="ctr">
              <a:buNone/>
            </a:lvl7pPr>
            <a:lvl8pPr marL="4267093" indent="0" algn="ctr">
              <a:buNone/>
            </a:lvl8pPr>
            <a:lvl9pPr marL="4876678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2400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A08D8D7-ABF1-40CA-A0E4-CF5C26044BF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56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CC942-0261-472D-9FC7-C03BD12FE6D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61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17030-E44A-4530-9B26-B158B111EC9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8604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7C6B9-A343-4735-BF28-C618DE25D4D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971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CEE72-EC09-4706-B977-D1AFF090F25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9429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64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3067">
                <a:solidFill>
                  <a:schemeClr val="tx1"/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4A864-E254-4320-8E9C-0CBAEB98508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2400"/>
          </a:p>
        </p:txBody>
      </p:sp>
      <p:sp>
        <p:nvSpPr>
          <p:cNvPr id="8" name="Gallone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2400"/>
          </a:p>
        </p:txBody>
      </p:sp>
    </p:spTree>
    <p:extLst>
      <p:ext uri="{BB962C8B-B14F-4D97-AF65-F5344CB8AC3E}">
        <p14:creationId xmlns:p14="http://schemas.microsoft.com/office/powerpoint/2010/main" val="4283039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12D4C-147B-4085-8FE0-A8DA19C2B38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32164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3200" b="0">
                <a:solidFill>
                  <a:schemeClr val="bg1"/>
                </a:solidFill>
              </a:defRPr>
            </a:lvl1pPr>
            <a:lvl2pPr>
              <a:buNone/>
              <a:defRPr sz="2667" b="1"/>
            </a:lvl2pPr>
            <a:lvl3pPr>
              <a:buNone/>
              <a:defRPr sz="2400" b="1"/>
            </a:lvl3pPr>
            <a:lvl4pPr>
              <a:buNone/>
              <a:defRPr sz="2133" b="1"/>
            </a:lvl4pPr>
            <a:lvl5pPr>
              <a:buNone/>
              <a:defRPr sz="2133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6193370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3200" b="0">
                <a:solidFill>
                  <a:schemeClr val="bg1"/>
                </a:solidFill>
              </a:defRPr>
            </a:lvl1pPr>
            <a:lvl2pPr>
              <a:buNone/>
              <a:defRPr sz="2667" b="1"/>
            </a:lvl2pPr>
            <a:lvl3pPr>
              <a:buNone/>
              <a:defRPr sz="2400" b="1"/>
            </a:lvl3pPr>
            <a:lvl4pPr>
              <a:buNone/>
              <a:defRPr sz="2133" b="1"/>
            </a:lvl4pPr>
            <a:lvl5pPr>
              <a:buNone/>
              <a:defRPr sz="2133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9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7BAC9-DA66-4789-9B9F-F0CE5BCFB55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1141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B3A7B-79CD-49BB-BF19-D80DB535B13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49194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E9EBE-373D-4392-83F5-8A2A5F6F7D5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661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3333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892800" y="5355103"/>
            <a:ext cx="5299456" cy="914400"/>
          </a:xfrm>
        </p:spPr>
        <p:txBody>
          <a:bodyPr/>
          <a:lstStyle>
            <a:lvl1pPr marL="0" indent="0" algn="r">
              <a:buNone/>
              <a:defRPr sz="2133"/>
            </a:lvl1pPr>
            <a:lvl2pPr>
              <a:buNone/>
              <a:defRPr sz="1600"/>
            </a:lvl2pPr>
            <a:lvl3pPr>
              <a:buNone/>
              <a:defRPr sz="1333"/>
            </a:lvl3pPr>
            <a:lvl4pPr>
              <a:buNone/>
              <a:defRPr sz="1200"/>
            </a:lvl4pPr>
            <a:lvl5pPr>
              <a:buNone/>
              <a:defRPr sz="12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D2697D-A3E7-40B9-A410-9AD63DB94B1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88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521643" y="5443403"/>
            <a:ext cx="9550400" cy="648232"/>
          </a:xfrm>
          <a:noFill/>
        </p:spPr>
        <p:txBody>
          <a:bodyPr lIns="91440" tIns="0" rIns="91440" anchor="t"/>
          <a:lstStyle>
            <a:lvl1pPr marL="0" marR="24383" indent="0" algn="r">
              <a:buNone/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4267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5840098" y="6407944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B9C5E42-27CD-4EBC-B124-A146E3F919D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4865123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4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65697" y="5944937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endParaRPr kumimoji="0" lang="en-US" sz="2400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47623" y="5939011"/>
            <a:ext cx="4920601" cy="9334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endParaRPr kumimoji="0" lang="en-US" sz="2400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8056" y="5791254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21920" tIns="60960" rIns="121920" bIns="60960" anchor="ctr" compatLnSpc="1"/>
          <a:lstStyle/>
          <a:p>
            <a:pPr algn="ctr" eaLnBrk="1" latinLnBrk="0" hangingPunct="1"/>
            <a:endParaRPr kumimoji="0" lang="en-US" sz="2400"/>
          </a:p>
        </p:txBody>
      </p:sp>
      <p:cxnSp>
        <p:nvCxnSpPr>
          <p:cNvPr id="11" name="Connettore 1 10"/>
          <p:cNvCxnSpPr/>
          <p:nvPr/>
        </p:nvCxnSpPr>
        <p:spPr>
          <a:xfrm>
            <a:off x="-12314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2400"/>
          </a:p>
        </p:txBody>
      </p:sp>
      <p:sp>
        <p:nvSpPr>
          <p:cNvPr id="13" name="Gallone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2400"/>
          </a:p>
        </p:txBody>
      </p:sp>
    </p:spTree>
    <p:extLst>
      <p:ext uri="{BB962C8B-B14F-4D97-AF65-F5344CB8AC3E}">
        <p14:creationId xmlns:p14="http://schemas.microsoft.com/office/powerpoint/2010/main" val="1524641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665697" y="5944937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endParaRPr kumimoji="0" lang="en-US" sz="2400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647623" y="5939011"/>
            <a:ext cx="4920601" cy="9334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endParaRPr kumimoji="0" lang="en-US" sz="2400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8056" y="5791254"/>
            <a:ext cx="4536419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21920" tIns="60960" rIns="121920" bIns="60960" anchor="ctr" compatLnSpc="1"/>
          <a:lstStyle/>
          <a:p>
            <a:pPr algn="ctr" eaLnBrk="1" latinLnBrk="0" hangingPunct="1"/>
            <a:endParaRPr kumimoji="0" lang="en-US" sz="2400"/>
          </a:p>
        </p:txBody>
      </p:sp>
      <p:cxnSp>
        <p:nvCxnSpPr>
          <p:cNvPr id="15" name="Connettore 1 14"/>
          <p:cNvCxnSpPr/>
          <p:nvPr/>
        </p:nvCxnSpPr>
        <p:spPr>
          <a:xfrm>
            <a:off x="-12314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333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5840098" y="6407944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333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11529696" y="6407944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333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F9D0D9-C6D6-4E60-8FC9-AECB635EAE5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07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467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87668" indent="-341367" algn="l" rtl="0" eaLnBrk="1" latinLnBrk="0" hangingPunct="1">
        <a:spcBef>
          <a:spcPts val="533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9035" indent="-304792" algn="l" rtl="0" eaLnBrk="1" latinLnBrk="0" hangingPunct="1">
        <a:spcBef>
          <a:spcPts val="432"/>
        </a:spcBef>
        <a:buClr>
          <a:schemeClr val="accent1"/>
        </a:buClr>
        <a:buFont typeface="Verdana"/>
        <a:buChar char="◦"/>
        <a:defRPr kumimoji="0" sz="3067" kern="1200">
          <a:solidFill>
            <a:schemeClr val="tx1"/>
          </a:solidFill>
          <a:latin typeface="+mn-lt"/>
          <a:ea typeface="+mn-ea"/>
          <a:cs typeface="+mn-cs"/>
        </a:defRPr>
      </a:lvl2pPr>
      <a:lvl3pPr marL="1146019" indent="-304792" algn="l" rtl="0" eaLnBrk="1" latinLnBrk="0" hangingPunct="1">
        <a:spcBef>
          <a:spcPts val="467"/>
        </a:spcBef>
        <a:buClr>
          <a:schemeClr val="accent2"/>
        </a:buClr>
        <a:buSzPct val="100000"/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62" indent="-304792" algn="l" rtl="0" eaLnBrk="1" latinLnBrk="0" hangingPunct="1">
        <a:spcBef>
          <a:spcPts val="467"/>
        </a:spcBef>
        <a:buClr>
          <a:schemeClr val="accent2"/>
        </a:buClr>
        <a:buFont typeface="Wingdings 2"/>
        <a:buChar char=""/>
        <a:defRPr kumimoji="0" sz="2533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indent="-304792" algn="l" rtl="0" eaLnBrk="1" latinLnBrk="0" hangingPunct="1">
        <a:spcBef>
          <a:spcPts val="467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47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339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2743131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3047924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Andrea.carboni@bancaditalia.i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81497" y="1032980"/>
            <a:ext cx="6526550" cy="677080"/>
          </a:xfrm>
          <a:prstGeom prst="rect">
            <a:avLst/>
          </a:prstGeom>
        </p:spPr>
        <p:txBody>
          <a:bodyPr wrap="square" lIns="91410" tIns="45706" rIns="91410" bIns="45706">
            <a:spAutoFit/>
          </a:bodyPr>
          <a:lstStyle/>
          <a:p>
            <a:pPr algn="ctr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International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Workshop on the Integrated Use of International Trade Statistics and Economic Statistics</a:t>
            </a:r>
            <a:endParaRPr lang="it-IT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431704" y="4725148"/>
            <a:ext cx="3132348" cy="984857"/>
          </a:xfrm>
          <a:prstGeom prst="rect">
            <a:avLst/>
          </a:prstGeom>
        </p:spPr>
        <p:txBody>
          <a:bodyPr wrap="square" lIns="91410" tIns="45706" rIns="91410" bIns="45706">
            <a:spAutoFit/>
          </a:bodyPr>
          <a:lstStyle/>
          <a:p>
            <a:endParaRPr lang="it-IT" dirty="0"/>
          </a:p>
          <a:p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DAY 1,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/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23 November  2021 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978481" y="2956008"/>
            <a:ext cx="7544342" cy="523192"/>
          </a:xfrm>
          <a:prstGeom prst="rect">
            <a:avLst/>
          </a:prstGeom>
          <a:noFill/>
        </p:spPr>
        <p:txBody>
          <a:bodyPr wrap="square" lIns="91410" tIns="45706" rIns="91410" bIns="45706" rtlCol="0">
            <a:spAutoFit/>
          </a:bodyPr>
          <a:lstStyle/>
          <a:p>
            <a:pPr lvl="0" algn="ctr">
              <a:defRPr/>
            </a:pPr>
            <a:r>
              <a:rPr lang="en-GB" sz="2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Overview </a:t>
            </a:r>
            <a:r>
              <a:rPr lang="en-GB" sz="2800" i="1" dirty="0">
                <a:latin typeface="Cambria" panose="02040503050406030204" pitchFamily="18" charset="0"/>
                <a:ea typeface="Cambria" panose="02040503050406030204" pitchFamily="18" charset="0"/>
              </a:rPr>
              <a:t>of trade in services </a:t>
            </a:r>
            <a:r>
              <a:rPr lang="en-GB" sz="2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statistics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94" t="34491" r="-1594" b="36436"/>
          <a:stretch/>
        </p:blipFill>
        <p:spPr bwMode="auto">
          <a:xfrm>
            <a:off x="9926954" y="260649"/>
            <a:ext cx="1686597" cy="47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326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94" t="34491" r="-1594" b="36436"/>
          <a:stretch/>
        </p:blipFill>
        <p:spPr bwMode="auto">
          <a:xfrm>
            <a:off x="10320470" y="6293573"/>
            <a:ext cx="1686597" cy="47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430384" y="771525"/>
            <a:ext cx="11342515" cy="19042"/>
          </a:xfrm>
          <a:prstGeom prst="line">
            <a:avLst/>
          </a:prstGeom>
          <a:ln>
            <a:solidFill>
              <a:srgbClr val="006699"/>
            </a:solidFill>
            <a:headEnd/>
            <a:tailEnd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it-IT">
              <a:solidFill>
                <a:srgbClr val="006699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694255" y="224479"/>
            <a:ext cx="8814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TRADE IN SERVICES STATISTICS – A BRIEF RECAP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009650" y="1625084"/>
            <a:ext cx="8801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are growing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quickly in the last 10/15 years.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694255" y="2803627"/>
            <a:ext cx="88402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Users need interrelated statistics between the macroeconomic framework (ITSS - BOP) and the business statistics (microdata).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857662" y="4138025"/>
            <a:ext cx="88402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future developments of international standards (new manuals)  should be considered in the definition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data collection system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5542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81497" y="1032980"/>
            <a:ext cx="6526550" cy="677080"/>
          </a:xfrm>
          <a:prstGeom prst="rect">
            <a:avLst/>
          </a:prstGeom>
        </p:spPr>
        <p:txBody>
          <a:bodyPr wrap="square" lIns="91410" tIns="45706" rIns="91410" bIns="45706">
            <a:spAutoFit/>
          </a:bodyPr>
          <a:lstStyle/>
          <a:p>
            <a:pPr algn="ctr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International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Workshop on the Integrated Use of International Trade Statistics and Economic Statistics</a:t>
            </a:r>
            <a:endParaRPr lang="it-IT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431704" y="4725148"/>
            <a:ext cx="4531196" cy="677080"/>
          </a:xfrm>
          <a:prstGeom prst="rect">
            <a:avLst/>
          </a:prstGeom>
        </p:spPr>
        <p:txBody>
          <a:bodyPr wrap="square" lIns="91410" tIns="45706" rIns="91410" bIns="45706">
            <a:spAutoFit/>
          </a:bodyPr>
          <a:lstStyle/>
          <a:p>
            <a:r>
              <a:rPr lang="it-IT" sz="2000" dirty="0" smtClean="0">
                <a:solidFill>
                  <a:schemeClr val="accent4">
                    <a:lumMod val="75000"/>
                  </a:schemeClr>
                </a:solidFill>
                <a:latin typeface="Cambria" pitchFamily="18" charset="0"/>
                <a:hlinkClick r:id="rId2"/>
              </a:rPr>
              <a:t>Andrea.carboni@bancaditalia.it</a:t>
            </a:r>
            <a:endParaRPr lang="it-IT" sz="2000" dirty="0" smtClean="0">
              <a:solidFill>
                <a:schemeClr val="accent4">
                  <a:lumMod val="75000"/>
                </a:schemeClr>
              </a:solidFill>
              <a:latin typeface="Cambria" pitchFamily="18" charset="0"/>
            </a:endParaRPr>
          </a:p>
          <a:p>
            <a:endParaRPr lang="it-IT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925131" y="2251158"/>
            <a:ext cx="7544342" cy="523192"/>
          </a:xfrm>
          <a:prstGeom prst="rect">
            <a:avLst/>
          </a:prstGeom>
          <a:noFill/>
        </p:spPr>
        <p:txBody>
          <a:bodyPr wrap="square" lIns="91410" tIns="45706" rIns="91410" bIns="45706" rtlCol="0">
            <a:spAutoFit/>
          </a:bodyPr>
          <a:lstStyle/>
          <a:p>
            <a:pPr lvl="0" algn="ctr">
              <a:defRPr/>
            </a:pPr>
            <a:r>
              <a:rPr lang="en-GB" sz="2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Overview </a:t>
            </a:r>
            <a:r>
              <a:rPr lang="en-GB" sz="2800" i="1" dirty="0">
                <a:latin typeface="Cambria" panose="02040503050406030204" pitchFamily="18" charset="0"/>
                <a:ea typeface="Cambria" panose="02040503050406030204" pitchFamily="18" charset="0"/>
              </a:rPr>
              <a:t>of trade in services </a:t>
            </a:r>
            <a:r>
              <a:rPr lang="en-GB" sz="2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statistics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94" t="34491" r="-1594" b="36436"/>
          <a:stretch/>
        </p:blipFill>
        <p:spPr bwMode="auto">
          <a:xfrm>
            <a:off x="9926954" y="260649"/>
            <a:ext cx="1686597" cy="47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1906081" y="3394158"/>
            <a:ext cx="7544342" cy="523192"/>
          </a:xfrm>
          <a:prstGeom prst="rect">
            <a:avLst/>
          </a:prstGeom>
          <a:noFill/>
        </p:spPr>
        <p:txBody>
          <a:bodyPr wrap="square" lIns="91410" tIns="45706" rIns="91410" bIns="45706" rtlCol="0">
            <a:spAutoFit/>
          </a:bodyPr>
          <a:lstStyle/>
          <a:p>
            <a:pPr lvl="0" algn="ctr">
              <a:defRPr/>
            </a:pPr>
            <a:r>
              <a:rPr lang="en-GB" sz="2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Thank you for your attention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07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94" t="34491" r="-1594" b="36436"/>
          <a:stretch/>
        </p:blipFill>
        <p:spPr bwMode="auto">
          <a:xfrm>
            <a:off x="10320470" y="6293573"/>
            <a:ext cx="1686597" cy="47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430384" y="771525"/>
            <a:ext cx="11342515" cy="19042"/>
          </a:xfrm>
          <a:prstGeom prst="line">
            <a:avLst/>
          </a:prstGeom>
          <a:ln>
            <a:solidFill>
              <a:srgbClr val="006699"/>
            </a:solidFill>
            <a:headEnd/>
            <a:tailEnd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it-IT">
              <a:solidFill>
                <a:srgbClr val="006699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694255" y="224479"/>
            <a:ext cx="8814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 OF PRESENTATION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323703" y="1769996"/>
            <a:ext cx="86824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The general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framework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endParaRPr lang="it-IT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growt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of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international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trade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services</a:t>
            </a:r>
            <a:endParaRPr lang="it-IT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international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trade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in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services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statistics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(ITSS),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between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BOP and BS</a:t>
            </a:r>
            <a:endParaRPr lang="it-IT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it-IT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323703" y="3863863"/>
            <a:ext cx="8682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The EBOPS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classification</a:t>
            </a:r>
            <a:endParaRPr lang="it-IT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438003" y="4949713"/>
            <a:ext cx="8682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Data Collection Systems for ITSS</a:t>
            </a:r>
          </a:p>
        </p:txBody>
      </p:sp>
    </p:spTree>
    <p:extLst>
      <p:ext uri="{BB962C8B-B14F-4D97-AF65-F5344CB8AC3E}">
        <p14:creationId xmlns:p14="http://schemas.microsoft.com/office/powerpoint/2010/main" val="38760859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94" t="34491" r="-1594" b="36436"/>
          <a:stretch/>
        </p:blipFill>
        <p:spPr bwMode="auto">
          <a:xfrm>
            <a:off x="10320470" y="6293573"/>
            <a:ext cx="1686597" cy="47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430384" y="771525"/>
            <a:ext cx="11342515" cy="19042"/>
          </a:xfrm>
          <a:prstGeom prst="line">
            <a:avLst/>
          </a:prstGeom>
          <a:ln>
            <a:solidFill>
              <a:srgbClr val="006699"/>
            </a:solidFill>
            <a:headEnd/>
            <a:tailEnd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it-IT">
              <a:solidFill>
                <a:srgbClr val="006699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694255" y="224479"/>
            <a:ext cx="8814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TRADE IN SERVICES STATISTICS – THE FRAMEWORK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Grafico 24"/>
          <p:cNvGraphicFramePr>
            <a:graphicFrameLocks/>
          </p:cNvGraphicFramePr>
          <p:nvPr>
            <p:extLst/>
          </p:nvPr>
        </p:nvGraphicFramePr>
        <p:xfrm>
          <a:off x="2553033" y="1763486"/>
          <a:ext cx="7097215" cy="4127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ttangolo 1"/>
          <p:cNvSpPr/>
          <p:nvPr/>
        </p:nvSpPr>
        <p:spPr>
          <a:xfrm>
            <a:off x="2146662" y="1216457"/>
            <a:ext cx="73630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Export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Goods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and Services -  OECD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Countries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(2005 base =100)</a:t>
            </a:r>
            <a:endParaRPr lang="it-IT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3200401" y="5647242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International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trade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services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is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more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than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double in last 15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years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is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growing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more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than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trade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goods</a:t>
            </a:r>
            <a:endParaRPr lang="it-IT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7905749" y="4788623"/>
            <a:ext cx="26289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Elaboration</a:t>
            </a:r>
            <a:r>
              <a:rPr lang="it-IT" sz="1200" dirty="0" smtClean="0">
                <a:latin typeface="Cambria" panose="02040503050406030204" pitchFamily="18" charset="0"/>
                <a:ea typeface="Cambria" panose="02040503050406030204" pitchFamily="18" charset="0"/>
              </a:rPr>
              <a:t> from OECD Data</a:t>
            </a:r>
            <a:endParaRPr lang="it-IT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6992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  <p:bldP spid="2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94" t="34491" r="-1594" b="36436"/>
          <a:stretch/>
        </p:blipFill>
        <p:spPr bwMode="auto">
          <a:xfrm>
            <a:off x="10320470" y="6293573"/>
            <a:ext cx="1686597" cy="47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430384" y="771525"/>
            <a:ext cx="11342515" cy="19042"/>
          </a:xfrm>
          <a:prstGeom prst="line">
            <a:avLst/>
          </a:prstGeom>
          <a:ln>
            <a:solidFill>
              <a:srgbClr val="006699"/>
            </a:solidFill>
            <a:headEnd/>
            <a:tailEnd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it-IT">
              <a:solidFill>
                <a:srgbClr val="006699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694255" y="224479"/>
            <a:ext cx="8814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TRADE IN SERVICES STATISTICS – THE FRAMEWORK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146662" y="1216457"/>
            <a:ext cx="73630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Export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Goods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and Services -  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China (2005 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base =100)</a:t>
            </a:r>
            <a:endParaRPr lang="it-IT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3200401" y="5647242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In the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same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period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International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trade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good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services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is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tripled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 in China.</a:t>
            </a:r>
            <a:endParaRPr lang="it-IT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7880126" y="4426130"/>
            <a:ext cx="26289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Elaboration</a:t>
            </a:r>
            <a:r>
              <a:rPr lang="it-IT" sz="1200" dirty="0" smtClean="0">
                <a:latin typeface="Cambria" panose="02040503050406030204" pitchFamily="18" charset="0"/>
                <a:ea typeface="Cambria" panose="02040503050406030204" pitchFamily="18" charset="0"/>
              </a:rPr>
              <a:t> from OECD Data</a:t>
            </a:r>
            <a:endParaRPr lang="it-IT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0770223"/>
              </p:ext>
            </p:extLst>
          </p:nvPr>
        </p:nvGraphicFramePr>
        <p:xfrm>
          <a:off x="2400300" y="2011679"/>
          <a:ext cx="7353301" cy="3648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265538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  <p:bldP spid="27" grpId="0"/>
      <p:bldGraphic spid="1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94" t="34491" r="-1594" b="36436"/>
          <a:stretch/>
        </p:blipFill>
        <p:spPr bwMode="auto">
          <a:xfrm>
            <a:off x="10320470" y="6293573"/>
            <a:ext cx="1686597" cy="47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430384" y="771525"/>
            <a:ext cx="11342515" cy="19042"/>
          </a:xfrm>
          <a:prstGeom prst="line">
            <a:avLst/>
          </a:prstGeom>
          <a:ln>
            <a:solidFill>
              <a:srgbClr val="006699"/>
            </a:solidFill>
            <a:headEnd/>
            <a:tailEnd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it-IT">
              <a:solidFill>
                <a:srgbClr val="006699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694255" y="224479"/>
            <a:ext cx="8814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TRADE IN SERVICES STATISTICS – THE FRAMEWORK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4902068" y="3428836"/>
            <a:ext cx="2190139" cy="1944216"/>
          </a:xfrm>
          <a:prstGeom prst="round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ITSS</a:t>
            </a:r>
          </a:p>
          <a:p>
            <a:pPr algn="ctr"/>
            <a:endParaRPr lang="it-IT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International</a:t>
            </a:r>
          </a:p>
          <a:p>
            <a:pPr algn="ctr"/>
            <a:r>
              <a:rPr lang="it-IT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Trade</a:t>
            </a:r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in Services </a:t>
            </a:r>
          </a:p>
          <a:p>
            <a:pPr algn="ctr"/>
            <a:r>
              <a:rPr lang="it-IT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Statistics</a:t>
            </a:r>
            <a:endParaRPr lang="it-IT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1145177" y="3432177"/>
            <a:ext cx="2190139" cy="1940875"/>
          </a:xfrm>
          <a:prstGeom prst="roundRect">
            <a:avLst/>
          </a:prstGeom>
          <a:solidFill>
            <a:schemeClr val="bg2">
              <a:lumMod val="5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BOP</a:t>
            </a:r>
          </a:p>
          <a:p>
            <a:pPr algn="ctr"/>
            <a:endParaRPr lang="it-IT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it-IT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Current</a:t>
            </a:r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Accont</a:t>
            </a:r>
            <a:endParaRPr lang="it-IT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8867966" y="5017013"/>
            <a:ext cx="2359667" cy="996118"/>
          </a:xfrm>
          <a:prstGeom prst="roundRect">
            <a:avLst/>
          </a:prstGeom>
          <a:solidFill>
            <a:schemeClr val="bg2">
              <a:lumMod val="5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MOS</a:t>
            </a:r>
          </a:p>
          <a:p>
            <a:pPr algn="ctr"/>
            <a:endParaRPr lang="it-IT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Mode of Supply</a:t>
            </a:r>
            <a:endParaRPr lang="it-IT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8867966" y="3078494"/>
            <a:ext cx="2404637" cy="1487339"/>
          </a:xfrm>
          <a:prstGeom prst="roundRect">
            <a:avLst/>
          </a:prstGeom>
          <a:solidFill>
            <a:schemeClr val="bg2">
              <a:lumMod val="5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STEC</a:t>
            </a:r>
          </a:p>
          <a:p>
            <a:pPr algn="ctr"/>
            <a:endParaRPr lang="it-IT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Services trade by enterprise 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characteristics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4" name="Connettore 4 3"/>
          <p:cNvCxnSpPr>
            <a:stCxn id="7" idx="1"/>
            <a:endCxn id="8" idx="3"/>
          </p:cNvCxnSpPr>
          <p:nvPr/>
        </p:nvCxnSpPr>
        <p:spPr>
          <a:xfrm rot="10800000" flipV="1">
            <a:off x="3335316" y="4400943"/>
            <a:ext cx="1566752" cy="1671"/>
          </a:xfrm>
          <a:prstGeom prst="bentConnector3">
            <a:avLst/>
          </a:prstGeom>
          <a:ln w="44450" cmpd="sng">
            <a:solidFill>
              <a:schemeClr val="accent1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4 13"/>
          <p:cNvCxnSpPr>
            <a:stCxn id="9" idx="1"/>
            <a:endCxn id="7" idx="3"/>
          </p:cNvCxnSpPr>
          <p:nvPr/>
        </p:nvCxnSpPr>
        <p:spPr>
          <a:xfrm rot="10800000">
            <a:off x="7092208" y="4400944"/>
            <a:ext cx="1775759" cy="1114128"/>
          </a:xfrm>
          <a:prstGeom prst="bentConnector3">
            <a:avLst>
              <a:gd name="adj1" fmla="val 50000"/>
            </a:avLst>
          </a:prstGeom>
          <a:ln w="44450" cmpd="sng">
            <a:solidFill>
              <a:schemeClr val="accent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4 15"/>
          <p:cNvCxnSpPr>
            <a:stCxn id="13" idx="1"/>
            <a:endCxn id="7" idx="3"/>
          </p:cNvCxnSpPr>
          <p:nvPr/>
        </p:nvCxnSpPr>
        <p:spPr>
          <a:xfrm rot="10800000" flipV="1">
            <a:off x="7092208" y="3822164"/>
            <a:ext cx="1775759" cy="578780"/>
          </a:xfrm>
          <a:prstGeom prst="bentConnector3">
            <a:avLst>
              <a:gd name="adj1" fmla="val 50000"/>
            </a:avLst>
          </a:prstGeom>
          <a:ln w="44450" cmpd="sng">
            <a:solidFill>
              <a:schemeClr val="accent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arrotondato 18"/>
          <p:cNvSpPr/>
          <p:nvPr/>
        </p:nvSpPr>
        <p:spPr>
          <a:xfrm>
            <a:off x="1145177" y="1199926"/>
            <a:ext cx="2190138" cy="1026814"/>
          </a:xfrm>
          <a:prstGeom prst="roundRect">
            <a:avLst/>
          </a:prstGeom>
          <a:solidFill>
            <a:schemeClr val="accent4">
              <a:lumMod val="60000"/>
              <a:lumOff val="4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IMF - BPM6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(and Compilation Guide)</a:t>
            </a:r>
          </a:p>
        </p:txBody>
      </p:sp>
      <p:sp>
        <p:nvSpPr>
          <p:cNvPr id="20" name="Rettangolo arrotondato 19"/>
          <p:cNvSpPr/>
          <p:nvPr/>
        </p:nvSpPr>
        <p:spPr>
          <a:xfrm>
            <a:off x="4781862" y="1207691"/>
            <a:ext cx="2428408" cy="1026814"/>
          </a:xfrm>
          <a:prstGeom prst="roundRect">
            <a:avLst/>
          </a:prstGeom>
          <a:solidFill>
            <a:schemeClr val="accent4">
              <a:lumMod val="60000"/>
              <a:lumOff val="4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 - MSITS 2010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(and </a:t>
            </a:r>
            <a:r>
              <a:rPr lang="it-IT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Compiler’s</a:t>
            </a:r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Guide)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8909149" y="1205710"/>
            <a:ext cx="2318484" cy="1026814"/>
          </a:xfrm>
          <a:prstGeom prst="roundRect">
            <a:avLst/>
          </a:prstGeom>
          <a:solidFill>
            <a:schemeClr val="accent4">
              <a:lumMod val="60000"/>
              <a:lumOff val="4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Eurostat</a:t>
            </a:r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STEC </a:t>
            </a:r>
            <a:r>
              <a:rPr lang="it-IT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Compilers</a:t>
            </a:r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Guide</a:t>
            </a:r>
          </a:p>
        </p:txBody>
      </p:sp>
      <p:cxnSp>
        <p:nvCxnSpPr>
          <p:cNvPr id="22" name="Connettore 4 21"/>
          <p:cNvCxnSpPr>
            <a:stCxn id="19" idx="2"/>
            <a:endCxn id="8" idx="0"/>
          </p:cNvCxnSpPr>
          <p:nvPr/>
        </p:nvCxnSpPr>
        <p:spPr>
          <a:xfrm rot="16200000" flipH="1">
            <a:off x="1637528" y="2829457"/>
            <a:ext cx="1205437" cy="1"/>
          </a:xfrm>
          <a:prstGeom prst="bentConnector3">
            <a:avLst>
              <a:gd name="adj1" fmla="val 50000"/>
            </a:avLst>
          </a:prstGeom>
          <a:ln w="44450" cmpd="sng">
            <a:solidFill>
              <a:schemeClr val="accent1">
                <a:lumMod val="75000"/>
              </a:schemeClr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4 27"/>
          <p:cNvCxnSpPr>
            <a:stCxn id="20" idx="2"/>
            <a:endCxn id="7" idx="0"/>
          </p:cNvCxnSpPr>
          <p:nvPr/>
        </p:nvCxnSpPr>
        <p:spPr>
          <a:xfrm rot="16200000" flipH="1">
            <a:off x="5399437" y="2831134"/>
            <a:ext cx="1194331" cy="1072"/>
          </a:xfrm>
          <a:prstGeom prst="bentConnector3">
            <a:avLst>
              <a:gd name="adj1" fmla="val 50000"/>
            </a:avLst>
          </a:prstGeom>
          <a:ln w="44450" cmpd="sng">
            <a:solidFill>
              <a:schemeClr val="accent1">
                <a:lumMod val="75000"/>
              </a:schemeClr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4 34"/>
          <p:cNvCxnSpPr>
            <a:stCxn id="21" idx="2"/>
            <a:endCxn id="13" idx="0"/>
          </p:cNvCxnSpPr>
          <p:nvPr/>
        </p:nvCxnSpPr>
        <p:spPr>
          <a:xfrm rot="16200000" flipH="1">
            <a:off x="9646353" y="2654562"/>
            <a:ext cx="845970" cy="1894"/>
          </a:xfrm>
          <a:prstGeom prst="bentConnector3">
            <a:avLst>
              <a:gd name="adj1" fmla="val 50000"/>
            </a:avLst>
          </a:prstGeom>
          <a:ln w="44450" cmpd="sng">
            <a:solidFill>
              <a:schemeClr val="accent1">
                <a:lumMod val="75000"/>
              </a:schemeClr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arrotondato 17"/>
          <p:cNvSpPr/>
          <p:nvPr/>
        </p:nvSpPr>
        <p:spPr>
          <a:xfrm>
            <a:off x="6446413" y="6017981"/>
            <a:ext cx="2187922" cy="640080"/>
          </a:xfrm>
          <a:prstGeom prst="roundRect">
            <a:avLst/>
          </a:prstGeom>
          <a:solidFill>
            <a:schemeClr val="bg2">
              <a:lumMod val="5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Digital </a:t>
            </a:r>
            <a:r>
              <a:rPr lang="it-IT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Trade</a:t>
            </a:r>
            <a:endParaRPr lang="it-IT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3" name="Connettore 4 22"/>
          <p:cNvCxnSpPr>
            <a:stCxn id="7" idx="2"/>
            <a:endCxn id="18" idx="1"/>
          </p:cNvCxnSpPr>
          <p:nvPr/>
        </p:nvCxnSpPr>
        <p:spPr>
          <a:xfrm rot="16200000" flipH="1">
            <a:off x="5739291" y="5630898"/>
            <a:ext cx="964969" cy="449275"/>
          </a:xfrm>
          <a:prstGeom prst="bentConnector2">
            <a:avLst/>
          </a:prstGeom>
          <a:ln w="44450" cmpd="sng">
            <a:solidFill>
              <a:schemeClr val="accent1">
                <a:lumMod val="75000"/>
              </a:schemeClr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1408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 animBg="1"/>
      <p:bldP spid="19" grpId="0" animBg="1"/>
      <p:bldP spid="20" grpId="0" animBg="1"/>
      <p:bldP spid="21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94" t="34491" r="-1594" b="36436"/>
          <a:stretch/>
        </p:blipFill>
        <p:spPr bwMode="auto">
          <a:xfrm>
            <a:off x="10320470" y="6293573"/>
            <a:ext cx="1686597" cy="47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430384" y="771525"/>
            <a:ext cx="11342515" cy="19042"/>
          </a:xfrm>
          <a:prstGeom prst="line">
            <a:avLst/>
          </a:prstGeom>
          <a:ln>
            <a:solidFill>
              <a:srgbClr val="006699"/>
            </a:solidFill>
            <a:headEnd/>
            <a:tailEnd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it-IT">
              <a:solidFill>
                <a:srgbClr val="006699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694255" y="224479"/>
            <a:ext cx="8814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TRADE IN SERVICES STATISTICS – THE NEW STANDARDS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ttangolo arrotondato 18"/>
          <p:cNvSpPr/>
          <p:nvPr/>
        </p:nvSpPr>
        <p:spPr>
          <a:xfrm>
            <a:off x="1160167" y="1469746"/>
            <a:ext cx="2190138" cy="1040928"/>
          </a:xfrm>
          <a:prstGeom prst="roundRect">
            <a:avLst/>
          </a:prstGeom>
          <a:solidFill>
            <a:schemeClr val="accent4">
              <a:lumMod val="60000"/>
              <a:lumOff val="4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IMF - BPM6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(and Compilation Guide)</a:t>
            </a:r>
          </a:p>
        </p:txBody>
      </p:sp>
      <p:sp>
        <p:nvSpPr>
          <p:cNvPr id="20" name="Rettangolo arrotondato 19"/>
          <p:cNvSpPr/>
          <p:nvPr/>
        </p:nvSpPr>
        <p:spPr>
          <a:xfrm>
            <a:off x="4714876" y="1477511"/>
            <a:ext cx="2438400" cy="1026814"/>
          </a:xfrm>
          <a:prstGeom prst="roundRect">
            <a:avLst/>
          </a:prstGeom>
          <a:solidFill>
            <a:schemeClr val="accent4">
              <a:lumMod val="60000"/>
              <a:lumOff val="4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 - MSITS 2010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(and </a:t>
            </a:r>
            <a:r>
              <a:rPr lang="it-IT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Compiler’s</a:t>
            </a:r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Guide)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8909149" y="1475530"/>
            <a:ext cx="2318484" cy="1026814"/>
          </a:xfrm>
          <a:prstGeom prst="roundRect">
            <a:avLst/>
          </a:prstGeom>
          <a:solidFill>
            <a:schemeClr val="accent4">
              <a:lumMod val="60000"/>
              <a:lumOff val="4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Eurostat</a:t>
            </a:r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STEC </a:t>
            </a:r>
            <a:r>
              <a:rPr lang="it-IT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Compilers</a:t>
            </a:r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Guide</a:t>
            </a:r>
          </a:p>
        </p:txBody>
      </p:sp>
      <p:sp>
        <p:nvSpPr>
          <p:cNvPr id="24" name="Rettangolo arrotondato 23"/>
          <p:cNvSpPr/>
          <p:nvPr/>
        </p:nvSpPr>
        <p:spPr>
          <a:xfrm>
            <a:off x="8735360" y="3446592"/>
            <a:ext cx="2428408" cy="1026814"/>
          </a:xfrm>
          <a:prstGeom prst="roundRect">
            <a:avLst/>
          </a:prstGeom>
          <a:solidFill>
            <a:schemeClr val="accent4">
              <a:lumMod val="40000"/>
              <a:lumOff val="6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Eurostat</a:t>
            </a:r>
            <a:r>
              <a:rPr lang="it-IT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STEC </a:t>
            </a:r>
            <a:r>
              <a:rPr lang="it-IT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Compilers</a:t>
            </a:r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Guide</a:t>
            </a:r>
          </a:p>
        </p:txBody>
      </p:sp>
      <p:sp>
        <p:nvSpPr>
          <p:cNvPr id="25" name="Rettangolo arrotondato 24"/>
          <p:cNvSpPr/>
          <p:nvPr/>
        </p:nvSpPr>
        <p:spPr>
          <a:xfrm>
            <a:off x="8735360" y="4527849"/>
            <a:ext cx="2428408" cy="1026814"/>
          </a:xfrm>
          <a:prstGeom prst="roundRect">
            <a:avLst/>
          </a:prstGeom>
          <a:solidFill>
            <a:srgbClr val="92D05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Eurostat</a:t>
            </a:r>
            <a:r>
              <a:rPr lang="it-IT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MOS </a:t>
            </a:r>
            <a:r>
              <a:rPr lang="it-IT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Compilers</a:t>
            </a:r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Guide</a:t>
            </a:r>
          </a:p>
        </p:txBody>
      </p:sp>
      <p:cxnSp>
        <p:nvCxnSpPr>
          <p:cNvPr id="29" name="Connettore 4 28"/>
          <p:cNvCxnSpPr>
            <a:stCxn id="33" idx="1"/>
            <a:endCxn id="27" idx="3"/>
          </p:cNvCxnSpPr>
          <p:nvPr/>
        </p:nvCxnSpPr>
        <p:spPr>
          <a:xfrm rot="10800000">
            <a:off x="3349111" y="3959591"/>
            <a:ext cx="1366235" cy="2685"/>
          </a:xfrm>
          <a:prstGeom prst="bentConnector3">
            <a:avLst/>
          </a:prstGeom>
          <a:ln w="44450" cmpd="sng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4 31"/>
          <p:cNvCxnSpPr>
            <a:stCxn id="20" idx="1"/>
            <a:endCxn id="19" idx="3"/>
          </p:cNvCxnSpPr>
          <p:nvPr/>
        </p:nvCxnSpPr>
        <p:spPr>
          <a:xfrm rot="10800000">
            <a:off x="3350306" y="1990210"/>
            <a:ext cx="1364571" cy="708"/>
          </a:xfrm>
          <a:prstGeom prst="bentConnector3">
            <a:avLst>
              <a:gd name="adj1" fmla="val 50000"/>
            </a:avLst>
          </a:prstGeom>
          <a:ln w="44450" cmpd="sng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4 35"/>
          <p:cNvCxnSpPr>
            <a:stCxn id="21" idx="1"/>
            <a:endCxn id="20" idx="3"/>
          </p:cNvCxnSpPr>
          <p:nvPr/>
        </p:nvCxnSpPr>
        <p:spPr>
          <a:xfrm rot="10800000" flipV="1">
            <a:off x="7153277" y="1988936"/>
            <a:ext cx="1755873" cy="1981"/>
          </a:xfrm>
          <a:prstGeom prst="bentConnector3">
            <a:avLst>
              <a:gd name="adj1" fmla="val 50000"/>
            </a:avLst>
          </a:prstGeom>
          <a:ln w="44450" cmpd="sng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4 37"/>
          <p:cNvCxnSpPr>
            <a:stCxn id="20" idx="2"/>
            <a:endCxn id="33" idx="0"/>
          </p:cNvCxnSpPr>
          <p:nvPr/>
        </p:nvCxnSpPr>
        <p:spPr>
          <a:xfrm rot="16200000" flipH="1">
            <a:off x="5462039" y="2976361"/>
            <a:ext cx="944543" cy="469"/>
          </a:xfrm>
          <a:prstGeom prst="bentConnector3">
            <a:avLst>
              <a:gd name="adj1" fmla="val 50000"/>
            </a:avLst>
          </a:prstGeom>
          <a:ln w="44450" cmpd="sng">
            <a:solidFill>
              <a:schemeClr val="accent1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4 43"/>
          <p:cNvCxnSpPr>
            <a:stCxn id="19" idx="2"/>
            <a:endCxn id="27" idx="0"/>
          </p:cNvCxnSpPr>
          <p:nvPr/>
        </p:nvCxnSpPr>
        <p:spPr>
          <a:xfrm rot="5400000">
            <a:off x="1790413" y="2974303"/>
            <a:ext cx="928452" cy="1195"/>
          </a:xfrm>
          <a:prstGeom prst="bentConnector3">
            <a:avLst>
              <a:gd name="adj1" fmla="val 50000"/>
            </a:avLst>
          </a:prstGeom>
          <a:ln w="44450" cmpd="sng">
            <a:solidFill>
              <a:schemeClr val="accent1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4 46"/>
          <p:cNvCxnSpPr>
            <a:stCxn id="24" idx="1"/>
          </p:cNvCxnSpPr>
          <p:nvPr/>
        </p:nvCxnSpPr>
        <p:spPr>
          <a:xfrm rot="10800000" flipV="1">
            <a:off x="7162804" y="3959998"/>
            <a:ext cx="1572557" cy="14371"/>
          </a:xfrm>
          <a:prstGeom prst="bentConnector3">
            <a:avLst>
              <a:gd name="adj1" fmla="val 50000"/>
            </a:avLst>
          </a:prstGeom>
          <a:ln w="44450" cmpd="sng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4 49"/>
          <p:cNvCxnSpPr>
            <a:stCxn id="25" idx="1"/>
            <a:endCxn id="33" idx="3"/>
          </p:cNvCxnSpPr>
          <p:nvPr/>
        </p:nvCxnSpPr>
        <p:spPr>
          <a:xfrm rot="10800000">
            <a:off x="7153746" y="3962276"/>
            <a:ext cx="1581615" cy="1078981"/>
          </a:xfrm>
          <a:prstGeom prst="bentConnector3">
            <a:avLst>
              <a:gd name="adj1" fmla="val 50000"/>
            </a:avLst>
          </a:prstGeom>
          <a:ln w="44450" cmpd="sng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arrotondato 21"/>
          <p:cNvSpPr/>
          <p:nvPr/>
        </p:nvSpPr>
        <p:spPr>
          <a:xfrm>
            <a:off x="5154661" y="5554663"/>
            <a:ext cx="2428408" cy="1026814"/>
          </a:xfrm>
          <a:prstGeom prst="roundRect">
            <a:avLst/>
          </a:prstGeom>
          <a:solidFill>
            <a:schemeClr val="accent4">
              <a:lumMod val="60000"/>
              <a:lumOff val="4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OECD-WTO-IMF</a:t>
            </a:r>
          </a:p>
          <a:p>
            <a:pPr algn="ctr"/>
            <a:r>
              <a:rPr lang="it-IT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Handbook</a:t>
            </a:r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on Digital </a:t>
            </a:r>
            <a:r>
              <a:rPr lang="it-IT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Trade</a:t>
            </a:r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(new </a:t>
            </a:r>
            <a:r>
              <a:rPr lang="it-IT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version</a:t>
            </a:r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p:cxnSp>
        <p:nvCxnSpPr>
          <p:cNvPr id="26" name="Connettore 4 25"/>
          <p:cNvCxnSpPr>
            <a:stCxn id="23" idx="2"/>
            <a:endCxn id="22" idx="0"/>
          </p:cNvCxnSpPr>
          <p:nvPr/>
        </p:nvCxnSpPr>
        <p:spPr>
          <a:xfrm rot="16200000" flipH="1">
            <a:off x="5621955" y="4807752"/>
            <a:ext cx="1068557" cy="425264"/>
          </a:xfrm>
          <a:prstGeom prst="bentConnector3">
            <a:avLst>
              <a:gd name="adj1" fmla="val 50000"/>
            </a:avLst>
          </a:prstGeom>
          <a:ln w="44450" cmpd="sng">
            <a:solidFill>
              <a:schemeClr val="accent1">
                <a:lumMod val="75000"/>
              </a:schemeClr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arrotondato 26"/>
          <p:cNvSpPr/>
          <p:nvPr/>
        </p:nvSpPr>
        <p:spPr>
          <a:xfrm>
            <a:off x="1158972" y="3439126"/>
            <a:ext cx="2190138" cy="1040928"/>
          </a:xfrm>
          <a:prstGeom prst="roundRect">
            <a:avLst/>
          </a:prstGeom>
          <a:solidFill>
            <a:srgbClr val="92D05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IMF </a:t>
            </a:r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BPM7</a:t>
            </a:r>
            <a:endParaRPr lang="it-IT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(and Compilation Guide)</a:t>
            </a:r>
          </a:p>
        </p:txBody>
      </p:sp>
      <p:sp>
        <p:nvSpPr>
          <p:cNvPr id="33" name="Rettangolo arrotondato 32"/>
          <p:cNvSpPr/>
          <p:nvPr/>
        </p:nvSpPr>
        <p:spPr>
          <a:xfrm>
            <a:off x="4715345" y="3448868"/>
            <a:ext cx="2438400" cy="1026814"/>
          </a:xfrm>
          <a:prstGeom prst="roundRect">
            <a:avLst/>
          </a:prstGeom>
          <a:solidFill>
            <a:srgbClr val="92D05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 - MSITS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(and </a:t>
            </a:r>
            <a:r>
              <a:rPr lang="it-IT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Compiler’s</a:t>
            </a:r>
            <a:r>
              <a:rPr lang="it-IT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Guide)</a:t>
            </a:r>
          </a:p>
        </p:txBody>
      </p:sp>
    </p:spTree>
    <p:extLst>
      <p:ext uri="{BB962C8B-B14F-4D97-AF65-F5344CB8AC3E}">
        <p14:creationId xmlns:p14="http://schemas.microsoft.com/office/powerpoint/2010/main" val="34702140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4" grpId="0" animBg="1"/>
      <p:bldP spid="25" grpId="0" animBg="1"/>
      <p:bldP spid="22" grpId="0" animBg="1"/>
      <p:bldP spid="27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94" t="34491" r="-1594" b="36436"/>
          <a:stretch/>
        </p:blipFill>
        <p:spPr bwMode="auto">
          <a:xfrm>
            <a:off x="10320470" y="6293573"/>
            <a:ext cx="1686597" cy="47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430384" y="771525"/>
            <a:ext cx="11342515" cy="19042"/>
          </a:xfrm>
          <a:prstGeom prst="line">
            <a:avLst/>
          </a:prstGeom>
          <a:ln>
            <a:solidFill>
              <a:srgbClr val="006699"/>
            </a:solidFill>
            <a:headEnd/>
            <a:tailEnd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it-IT">
              <a:solidFill>
                <a:srgbClr val="006699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109272" y="224479"/>
            <a:ext cx="939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TRADE IN SERVICES STATISTICS – THE EBOPS CLASSIFICATION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634295" y="1780163"/>
            <a:ext cx="76745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1.Manufacturing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services on physical inputs owned by others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Maintenance and repair services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n.i.e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Transport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Travel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en-US" sz="2000" dirty="0" smtClean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Construction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en-US" sz="2000" dirty="0" smtClean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Insurance and pension services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7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Financial services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Charges for the use of intellectual property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n.i.e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9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Telecommunications, computer and information services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10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Other business services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11.Personal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cultural and recreational services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12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Government goods and services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n.i.e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it-IT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349115" y="1102480"/>
            <a:ext cx="4901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EBOPS </a:t>
            </a:r>
            <a:r>
              <a:rPr lang="it-IT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categories</a:t>
            </a:r>
            <a:endParaRPr lang="it-IT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11271" y="5924241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° Goods component (</a:t>
            </a:r>
            <a:r>
              <a:rPr lang="en-US" dirty="0" err="1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MoS</a:t>
            </a:r>
            <a:r>
              <a:rPr lang="en-US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692530" y="2734669"/>
            <a:ext cx="271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°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382078" y="3048148"/>
            <a:ext cx="271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°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6072305" y="5191030"/>
            <a:ext cx="271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°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85998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94" t="34491" r="-1594" b="36436"/>
          <a:stretch/>
        </p:blipFill>
        <p:spPr bwMode="auto">
          <a:xfrm>
            <a:off x="10320470" y="6293573"/>
            <a:ext cx="1686597" cy="47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430384" y="771525"/>
            <a:ext cx="11342515" cy="19042"/>
          </a:xfrm>
          <a:prstGeom prst="line">
            <a:avLst/>
          </a:prstGeom>
          <a:ln>
            <a:solidFill>
              <a:srgbClr val="006699"/>
            </a:solidFill>
            <a:headEnd/>
            <a:tailEnd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it-IT">
              <a:solidFill>
                <a:srgbClr val="006699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109272" y="224479"/>
            <a:ext cx="939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TRADE IN SERVICES STATISTICS – THE EBOPS CLASSIFICATION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35274" y="1895082"/>
            <a:ext cx="76745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1.Manufacturing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services on physical inputs owned by others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Maintenance and repair services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n.i.e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Transport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Travel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Construction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Insurance and pension services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7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Financial services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Charges for the use of intellectual property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n.i.e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9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2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Telecommunications, computer and information services</a:t>
            </a:r>
            <a:r>
              <a:rPr lang="en-US" sz="20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10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20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Other business services</a:t>
            </a:r>
            <a:r>
              <a:rPr lang="en-US" sz="2000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11.Personal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cultural and recreational services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12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Government goods and services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n.i.e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it-IT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4" name="Connettore 4 3"/>
          <p:cNvCxnSpPr>
            <a:endCxn id="6" idx="1"/>
          </p:cNvCxnSpPr>
          <p:nvPr/>
        </p:nvCxnSpPr>
        <p:spPr>
          <a:xfrm rot="5400000" flipH="1" flipV="1">
            <a:off x="6069516" y="3179417"/>
            <a:ext cx="1378347" cy="1015581"/>
          </a:xfrm>
          <a:prstGeom prst="bentConnector2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arentesi graffa aperta 5"/>
          <p:cNvSpPr/>
          <p:nvPr/>
        </p:nvSpPr>
        <p:spPr>
          <a:xfrm>
            <a:off x="7266480" y="2398426"/>
            <a:ext cx="224853" cy="1199213"/>
          </a:xfrm>
          <a:prstGeom prst="lef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7513564" y="2398426"/>
            <a:ext cx="3075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Telecommunications services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7431114" y="3193168"/>
            <a:ext cx="3740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Computer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information services</a:t>
            </a:r>
            <a:endParaRPr lang="it-IT" dirty="0"/>
          </a:p>
        </p:txBody>
      </p:sp>
      <p:cxnSp>
        <p:nvCxnSpPr>
          <p:cNvPr id="16" name="Connettore 4 15"/>
          <p:cNvCxnSpPr>
            <a:endCxn id="19" idx="1"/>
          </p:cNvCxnSpPr>
          <p:nvPr/>
        </p:nvCxnSpPr>
        <p:spPr>
          <a:xfrm>
            <a:off x="3432749" y="4856813"/>
            <a:ext cx="3310012" cy="137792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arentesi graffa aperta 18"/>
          <p:cNvSpPr/>
          <p:nvPr/>
        </p:nvSpPr>
        <p:spPr>
          <a:xfrm>
            <a:off x="6742761" y="4394998"/>
            <a:ext cx="224853" cy="1199213"/>
          </a:xfrm>
          <a:prstGeom prst="lef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1349115" y="1102480"/>
            <a:ext cx="4901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new </a:t>
            </a:r>
            <a:r>
              <a:rPr lang="it-IT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</a:t>
            </a:r>
            <a:r>
              <a:rPr lang="it-IT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(BPM7)</a:t>
            </a:r>
            <a:endParaRPr lang="it-IT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6880484" y="4407371"/>
            <a:ext cx="540359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Research and development </a:t>
            </a:r>
            <a:r>
              <a:rPr lang="en-US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services</a:t>
            </a:r>
          </a:p>
          <a:p>
            <a:r>
              <a:rPr lang="en-US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Professional </a:t>
            </a:r>
            <a:r>
              <a:rPr lang="en-US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management consulting </a:t>
            </a:r>
            <a:r>
              <a:rPr lang="en-US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services</a:t>
            </a:r>
          </a:p>
          <a:p>
            <a:r>
              <a:rPr lang="en-US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Trade-related services and operating leasing </a:t>
            </a:r>
            <a:r>
              <a:rPr lang="en-US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services</a:t>
            </a:r>
          </a:p>
          <a:p>
            <a:r>
              <a:rPr lang="en-US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Technical and other business services</a:t>
            </a:r>
            <a:endParaRPr lang="it-IT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7549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/>
      <p:bldP spid="13" grpId="0"/>
      <p:bldP spid="19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94" t="34491" r="-1594" b="36436"/>
          <a:stretch/>
        </p:blipFill>
        <p:spPr bwMode="auto">
          <a:xfrm>
            <a:off x="10320470" y="6293573"/>
            <a:ext cx="1686597" cy="47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430384" y="771525"/>
            <a:ext cx="11342515" cy="19042"/>
          </a:xfrm>
          <a:prstGeom prst="line">
            <a:avLst/>
          </a:prstGeom>
          <a:ln>
            <a:solidFill>
              <a:srgbClr val="006699"/>
            </a:solidFill>
            <a:headEnd/>
            <a:tailEnd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it-IT">
              <a:solidFill>
                <a:srgbClr val="006699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109272" y="224479"/>
            <a:ext cx="939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TRADE IN SERVICES STATISTICS – THE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1349115" y="1102480"/>
            <a:ext cx="4646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Users</a:t>
            </a:r>
            <a:r>
              <a:rPr lang="it-IT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</a:t>
            </a:r>
            <a:r>
              <a:rPr lang="it-IT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more </a:t>
            </a:r>
            <a:r>
              <a:rPr lang="it-IT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details</a:t>
            </a:r>
            <a:r>
              <a:rPr lang="it-IT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it-IT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budget </a:t>
            </a:r>
            <a:r>
              <a:rPr lang="it-IT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it-IT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constrain</a:t>
            </a:r>
            <a:endParaRPr lang="it-IT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445461" y="3372793"/>
            <a:ext cx="1612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endParaRPr lang="it-IT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Connettore 2 7"/>
          <p:cNvCxnSpPr/>
          <p:nvPr/>
        </p:nvCxnSpPr>
        <p:spPr>
          <a:xfrm flipV="1">
            <a:off x="4145423" y="2732252"/>
            <a:ext cx="26125" cy="2714959"/>
          </a:xfrm>
          <a:prstGeom prst="straightConnector1">
            <a:avLst/>
          </a:prstGeom>
          <a:ln w="317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4171548" y="5447211"/>
            <a:ext cx="3886807" cy="36690"/>
          </a:xfrm>
          <a:prstGeom prst="straightConnector1">
            <a:avLst/>
          </a:prstGeom>
          <a:ln w="317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4145423" y="4769319"/>
            <a:ext cx="1580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it-IT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data (</a:t>
            </a:r>
            <a:r>
              <a:rPr lang="it-IT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</a:t>
            </a:r>
            <a:r>
              <a:rPr lang="it-IT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 rot="19196987">
            <a:off x="5359037" y="4424404"/>
            <a:ext cx="210547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 Data</a:t>
            </a:r>
            <a:endParaRPr lang="it-IT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2188564" y="2630854"/>
            <a:ext cx="2383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it-IT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6688112" y="5623062"/>
            <a:ext cx="2383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it-IT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  <a:endParaRPr lang="it-IT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5048903" y="4152800"/>
            <a:ext cx="2105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ITRS</a:t>
            </a:r>
            <a:endParaRPr lang="it-IT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0398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6" presetClass="emph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6" presetClass="emph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10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23" grpId="0" animBg="1"/>
      <p:bldP spid="23" grpId="1" animBg="1"/>
      <p:bldP spid="23" grpId="2" animBg="1"/>
      <p:bldP spid="23" grpId="3" animBg="1"/>
      <p:bldP spid="24" grpId="0"/>
      <p:bldP spid="25" grpId="0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18261</TotalTime>
  <Words>602</Words>
  <Application>Microsoft Office PowerPoint</Application>
  <PresentationFormat>Widescreen</PresentationFormat>
  <Paragraphs>118</Paragraphs>
  <Slides>11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20" baseType="lpstr">
      <vt:lpstr>Arial</vt:lpstr>
      <vt:lpstr>Calibri</vt:lpstr>
      <vt:lpstr>Cambria</vt:lpstr>
      <vt:lpstr>Lucida Sans Unicode</vt:lpstr>
      <vt:lpstr>Times New Roman</vt:lpstr>
      <vt:lpstr>Verdana</vt:lpstr>
      <vt:lpstr>Wingdings 2</vt:lpstr>
      <vt:lpstr>Wingdings 3</vt:lpstr>
      <vt:lpstr>Viale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Banca d'Italia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Andrea Carboni</dc:creator>
  <cp:lastModifiedBy>Andrea Carboni</cp:lastModifiedBy>
  <cp:revision>125</cp:revision>
  <dcterms:created xsi:type="dcterms:W3CDTF">2019-11-27T22:30:48Z</dcterms:created>
  <dcterms:modified xsi:type="dcterms:W3CDTF">2021-11-15T17:37:38Z</dcterms:modified>
</cp:coreProperties>
</file>