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charts/chart6.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319" r:id="rId2"/>
    <p:sldId id="327" r:id="rId3"/>
    <p:sldId id="328" r:id="rId4"/>
    <p:sldId id="320" r:id="rId5"/>
    <p:sldId id="321" r:id="rId6"/>
    <p:sldId id="329"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322" r:id="rId20"/>
    <p:sldId id="323" r:id="rId21"/>
    <p:sldId id="324" r:id="rId22"/>
    <p:sldId id="325" r:id="rId23"/>
    <p:sldId id="32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20Chakravorty\Desktop\2011\Rural_Urban\RU%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20Chakravorty\Desktop\2011\Rural_Urban\RU%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20Chakravorty\Desktop\2011\Rural_Urban\RU%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2011\2011%20Presentations\CC_Paper2_DataSheet_to_Pres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2011\2011%20Presentations\CC_Paper2_DataSheet_to_Pres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2011\2011%20Presentations\CC_Paper2_DataSheet_to_Pres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42"/>
  <c:chart>
    <c:plotArea>
      <c:layout/>
      <c:doughnutChart>
        <c:varyColors val="1"/>
        <c:ser>
          <c:idx val="0"/>
          <c:order val="0"/>
          <c:explosion val="35"/>
          <c:dLbls>
            <c:dLbl>
              <c:idx val="0"/>
              <c:layout/>
              <c:showVal val="1"/>
            </c:dLbl>
            <c:dLbl>
              <c:idx val="1"/>
              <c:layout/>
              <c:showVal val="1"/>
            </c:dLbl>
            <c:delete val="1"/>
          </c:dLbls>
          <c:val>
            <c:numRef>
              <c:f>Rural!$G$24:$H$24</c:f>
              <c:numCache>
                <c:formatCode>_ * #,##0.0_ ;_ * \-#,##0.0_ ;_ * "-"??_ ;_ @_ </c:formatCode>
                <c:ptCount val="2"/>
                <c:pt idx="0">
                  <c:v>89.154628628149965</c:v>
                </c:pt>
                <c:pt idx="1">
                  <c:v>10.845371371850018</c:v>
                </c:pt>
              </c:numCache>
            </c:numRef>
          </c:val>
        </c:ser>
        <c:firstSliceAng val="150"/>
        <c:holeSize val="40"/>
      </c:doughnutChart>
    </c:plotArea>
    <c:plotVisOnly val="1"/>
  </c:chart>
  <c:spPr>
    <a:solidFill>
      <a:srgbClr val="92D050"/>
    </a:solidFill>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42"/>
  <c:chart>
    <c:plotArea>
      <c:layout/>
      <c:doughnutChart>
        <c:varyColors val="1"/>
        <c:ser>
          <c:idx val="0"/>
          <c:order val="0"/>
          <c:explosion val="22"/>
          <c:dLbls>
            <c:dLbl>
              <c:idx val="0"/>
              <c:layout/>
              <c:showVal val="1"/>
            </c:dLbl>
            <c:dLbl>
              <c:idx val="1"/>
              <c:layout/>
              <c:showVal val="1"/>
            </c:dLbl>
            <c:delete val="1"/>
          </c:dLbls>
          <c:val>
            <c:numRef>
              <c:f>Rural!$G$25:$H$25</c:f>
              <c:numCache>
                <c:formatCode>_ * #,##0.0_ ;_ * \-#,##0.0_ ;_ * "-"??_ ;_ @_ </c:formatCode>
                <c:ptCount val="2"/>
                <c:pt idx="0">
                  <c:v>82.706793514014819</c:v>
                </c:pt>
                <c:pt idx="1">
                  <c:v>17.293206485985049</c:v>
                </c:pt>
              </c:numCache>
            </c:numRef>
          </c:val>
        </c:ser>
        <c:firstSliceAng val="150"/>
        <c:holeSize val="40"/>
      </c:doughnutChart>
    </c:plotArea>
    <c:plotVisOnly val="1"/>
  </c:chart>
  <c:spPr>
    <a:solidFill>
      <a:srgbClr val="92D050"/>
    </a:solidFill>
  </c:spPr>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42"/>
  <c:chart>
    <c:plotArea>
      <c:layout/>
      <c:doughnutChart>
        <c:varyColors val="1"/>
        <c:ser>
          <c:idx val="0"/>
          <c:order val="0"/>
          <c:explosion val="35"/>
          <c:dLbls>
            <c:dLbl>
              <c:idx val="0"/>
              <c:layout/>
              <c:showVal val="1"/>
            </c:dLbl>
            <c:dLbl>
              <c:idx val="1"/>
              <c:layout/>
              <c:showVal val="1"/>
            </c:dLbl>
            <c:delete val="1"/>
          </c:dLbls>
          <c:val>
            <c:numRef>
              <c:f>Rural!$G$26:$H$26</c:f>
              <c:numCache>
                <c:formatCode>_ * #,##0.0_ ;_ * \-#,##0.0_ ;_ * "-"??_ ;_ @_ </c:formatCode>
                <c:ptCount val="2"/>
                <c:pt idx="0">
                  <c:v>68.839215852224058</c:v>
                </c:pt>
                <c:pt idx="1">
                  <c:v>31.160784147775676</c:v>
                </c:pt>
              </c:numCache>
            </c:numRef>
          </c:val>
        </c:ser>
        <c:firstSliceAng val="150"/>
        <c:holeSize val="40"/>
      </c:doughnutChart>
    </c:plotArea>
    <c:plotVisOnly val="1"/>
  </c:chart>
  <c:spPr>
    <a:solidFill>
      <a:srgbClr val="92D050"/>
    </a:solidFill>
  </c:spPr>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9.9599724791683691E-2"/>
          <c:y val="9.9951268306445767E-2"/>
          <c:w val="0.73986483972967965"/>
          <c:h val="0.72738478397270956"/>
        </c:manualLayout>
      </c:layout>
      <c:lineChart>
        <c:grouping val="standard"/>
        <c:ser>
          <c:idx val="0"/>
          <c:order val="0"/>
          <c:tx>
            <c:strRef>
              <c:f>'[3]India and States 1951-2011'!$D$161</c:f>
              <c:strCache>
                <c:ptCount val="1"/>
                <c:pt idx="0">
                  <c:v>India</c:v>
                </c:pt>
              </c:strCache>
            </c:strRef>
          </c:tx>
          <c:spPr>
            <a:ln w="57150"/>
          </c:spPr>
          <c:marker>
            <c:symbol val="diamond"/>
            <c:size val="6"/>
          </c:marker>
          <c:dLbls>
            <c:dLbl>
              <c:idx val="0"/>
              <c:layout>
                <c:manualLayout>
                  <c:x val="-1.9932962697035442E-2"/>
                  <c:y val="1.2698257513537477E-2"/>
                </c:manualLayout>
              </c:layout>
              <c:showVal val="1"/>
            </c:dLbl>
            <c:dLbl>
              <c:idx val="1"/>
              <c:layout>
                <c:manualLayout>
                  <c:x val="-1.2465984855695878E-2"/>
                  <c:y val="0"/>
                </c:manualLayout>
              </c:layout>
              <c:showVal val="1"/>
            </c:dLbl>
            <c:dLbl>
              <c:idx val="2"/>
              <c:layout>
                <c:manualLayout>
                  <c:x val="-1.7436201162047815E-2"/>
                  <c:y val="-1.6989268120864806E-2"/>
                </c:manualLayout>
              </c:layout>
              <c:showVal val="1"/>
            </c:dLbl>
            <c:dLbl>
              <c:idx val="3"/>
              <c:layout>
                <c:manualLayout>
                  <c:x val="-2.2386244387280853E-2"/>
                  <c:y val="-2.1260859360587178E-2"/>
                </c:manualLayout>
              </c:layout>
              <c:showVal val="1"/>
            </c:dLbl>
            <c:dLbl>
              <c:idx val="4"/>
              <c:layout>
                <c:manualLayout>
                  <c:x val="-2.2386244387280853E-2"/>
                  <c:y val="-2.9765203104822072E-2"/>
                </c:manualLayout>
              </c:layout>
              <c:showVal val="1"/>
            </c:dLbl>
            <c:dLbl>
              <c:idx val="5"/>
              <c:layout>
                <c:manualLayout>
                  <c:x val="-2.2386244387280853E-2"/>
                  <c:y val="-2.9765203104822072E-2"/>
                </c:manualLayout>
              </c:layout>
              <c:showVal val="1"/>
            </c:dLbl>
            <c:numFmt formatCode="0.00" sourceLinked="0"/>
            <c:txPr>
              <a:bodyPr/>
              <a:lstStyle/>
              <a:p>
                <a:pPr>
                  <a:defRPr lang="en-IN" sz="1000" b="1">
                    <a:solidFill>
                      <a:schemeClr val="tx2">
                        <a:lumMod val="75000"/>
                      </a:schemeClr>
                    </a:solidFill>
                    <a:latin typeface="Arial" pitchFamily="34" charset="0"/>
                    <a:cs typeface="Arial" pitchFamily="34" charset="0"/>
                  </a:defRPr>
                </a:pPr>
                <a:endParaRPr lang="en-US"/>
              </a:p>
            </c:txPr>
            <c:showVal val="1"/>
          </c:dLbls>
          <c:cat>
            <c:strRef>
              <c:f>'[3]India and States 1951-2011'!$E$160:$J$160</c:f>
              <c:strCache>
                <c:ptCount val="6"/>
                <c:pt idx="0">
                  <c:v>1951-1961</c:v>
                </c:pt>
                <c:pt idx="1">
                  <c:v>1961-1971</c:v>
                </c:pt>
                <c:pt idx="2">
                  <c:v>1971-1981</c:v>
                </c:pt>
                <c:pt idx="3">
                  <c:v>1981-1991</c:v>
                </c:pt>
                <c:pt idx="4">
                  <c:v>1991-2001</c:v>
                </c:pt>
                <c:pt idx="5">
                  <c:v>2001-2011</c:v>
                </c:pt>
              </c:strCache>
            </c:strRef>
          </c:cat>
          <c:val>
            <c:numRef>
              <c:f>'[3]India and States 1951-2011'!$E$161:$J$161</c:f>
              <c:numCache>
                <c:formatCode>General</c:formatCode>
                <c:ptCount val="6"/>
                <c:pt idx="0">
                  <c:v>20.644549478397789</c:v>
                </c:pt>
                <c:pt idx="1">
                  <c:v>21.856205219450391</c:v>
                </c:pt>
                <c:pt idx="2">
                  <c:v>19.319373775860591</c:v>
                </c:pt>
                <c:pt idx="3">
                  <c:v>20.041165636553814</c:v>
                </c:pt>
                <c:pt idx="4">
                  <c:v>18.090361243282924</c:v>
                </c:pt>
                <c:pt idx="5">
                  <c:v>12.182568402852848</c:v>
                </c:pt>
              </c:numCache>
            </c:numRef>
          </c:val>
        </c:ser>
        <c:ser>
          <c:idx val="1"/>
          <c:order val="1"/>
          <c:tx>
            <c:strRef>
              <c:f>'[3]India and States 1951-2011'!$D$162</c:f>
              <c:strCache>
                <c:ptCount val="1"/>
                <c:pt idx="0">
                  <c:v>EAG States</c:v>
                </c:pt>
              </c:strCache>
            </c:strRef>
          </c:tx>
          <c:spPr>
            <a:ln w="57150">
              <a:solidFill>
                <a:srgbClr val="C00000"/>
              </a:solidFill>
            </a:ln>
          </c:spPr>
          <c:marker>
            <c:symbol val="square"/>
            <c:size val="5"/>
            <c:spPr>
              <a:ln>
                <a:solidFill>
                  <a:srgbClr val="EA157A">
                    <a:shade val="60000"/>
                    <a:satMod val="300000"/>
                  </a:srgbClr>
                </a:solidFill>
              </a:ln>
            </c:spPr>
          </c:marker>
          <c:dLbls>
            <c:dLbl>
              <c:idx val="0"/>
              <c:layout>
                <c:manualLayout>
                  <c:x val="-3.2335686337183457E-2"/>
                  <c:y val="2.5513031232704625E-2"/>
                </c:manualLayout>
              </c:layout>
              <c:showVal val="1"/>
            </c:dLbl>
            <c:dLbl>
              <c:idx val="1"/>
              <c:layout>
                <c:manualLayout>
                  <c:x val="-3.4823046824659212E-2"/>
                  <c:y val="3.4017374976939602E-2"/>
                </c:manualLayout>
              </c:layout>
              <c:showVal val="1"/>
            </c:dLbl>
            <c:dLbl>
              <c:idx val="2"/>
              <c:layout>
                <c:manualLayout>
                  <c:x val="-3.2335686337183499E-2"/>
                  <c:y val="-2.1260859360587147E-2"/>
                </c:manualLayout>
              </c:layout>
              <c:showVal val="1"/>
            </c:dLbl>
            <c:dLbl>
              <c:idx val="3"/>
              <c:layout>
                <c:manualLayout>
                  <c:x val="-3.2335686337183457E-2"/>
                  <c:y val="-2.1260859360587178E-2"/>
                </c:manualLayout>
              </c:layout>
              <c:showVal val="1"/>
            </c:dLbl>
            <c:dLbl>
              <c:idx val="4"/>
              <c:layout>
                <c:manualLayout>
                  <c:x val="-3.4823046824659212E-2"/>
                  <c:y val="-2.5513031232704625E-2"/>
                </c:manualLayout>
              </c:layout>
              <c:showVal val="1"/>
            </c:dLbl>
            <c:dLbl>
              <c:idx val="5"/>
              <c:layout>
                <c:manualLayout>
                  <c:x val="-2.4873604874756611E-2"/>
                  <c:y val="-3.4017374976939602E-2"/>
                </c:manualLayout>
              </c:layout>
              <c:showVal val="1"/>
            </c:dLbl>
            <c:numFmt formatCode="0.00" sourceLinked="0"/>
            <c:txPr>
              <a:bodyPr/>
              <a:lstStyle/>
              <a:p>
                <a:pPr>
                  <a:defRPr lang="en-IN" sz="1000" b="1">
                    <a:solidFill>
                      <a:srgbClr val="C00000"/>
                    </a:solidFill>
                    <a:latin typeface="Arial" pitchFamily="34" charset="0"/>
                    <a:cs typeface="Arial" pitchFamily="34" charset="0"/>
                  </a:defRPr>
                </a:pPr>
                <a:endParaRPr lang="en-US"/>
              </a:p>
            </c:txPr>
            <c:showVal val="1"/>
          </c:dLbls>
          <c:cat>
            <c:strRef>
              <c:f>'[3]India and States 1951-2011'!$E$160:$J$160</c:f>
              <c:strCache>
                <c:ptCount val="6"/>
                <c:pt idx="0">
                  <c:v>1951-1961</c:v>
                </c:pt>
                <c:pt idx="1">
                  <c:v>1961-1971</c:v>
                </c:pt>
                <c:pt idx="2">
                  <c:v>1971-1981</c:v>
                </c:pt>
                <c:pt idx="3">
                  <c:v>1981-1991</c:v>
                </c:pt>
                <c:pt idx="4">
                  <c:v>1991-2001</c:v>
                </c:pt>
                <c:pt idx="5">
                  <c:v>2001-2011</c:v>
                </c:pt>
              </c:strCache>
            </c:strRef>
          </c:cat>
          <c:val>
            <c:numRef>
              <c:f>'[3]India and States 1951-2011'!$E$162:$J$162</c:f>
              <c:numCache>
                <c:formatCode>General</c:formatCode>
                <c:ptCount val="6"/>
                <c:pt idx="0">
                  <c:v>19.260734767096132</c:v>
                </c:pt>
                <c:pt idx="1">
                  <c:v>20.847633344619869</c:v>
                </c:pt>
                <c:pt idx="2">
                  <c:v>20.309238338228788</c:v>
                </c:pt>
                <c:pt idx="3">
                  <c:v>22.400345183198372</c:v>
                </c:pt>
                <c:pt idx="4">
                  <c:v>23.469990612511499</c:v>
                </c:pt>
                <c:pt idx="5">
                  <c:v>18.71646091987623</c:v>
                </c:pt>
              </c:numCache>
            </c:numRef>
          </c:val>
        </c:ser>
        <c:ser>
          <c:idx val="2"/>
          <c:order val="2"/>
          <c:tx>
            <c:strRef>
              <c:f>'[3]India and States 1951-2011'!$D$163</c:f>
              <c:strCache>
                <c:ptCount val="1"/>
                <c:pt idx="0">
                  <c:v>Non-EAG States</c:v>
                </c:pt>
              </c:strCache>
            </c:strRef>
          </c:tx>
          <c:spPr>
            <a:ln w="57150"/>
          </c:spPr>
          <c:marker>
            <c:symbol val="triangle"/>
            <c:size val="4"/>
          </c:marker>
          <c:dLbls>
            <c:dLbl>
              <c:idx val="0"/>
              <c:layout>
                <c:manualLayout>
                  <c:x val="-3.4890965732087206E-2"/>
                  <c:y val="-1.2698412698412705E-2"/>
                </c:manualLayout>
              </c:layout>
              <c:showVal val="1"/>
            </c:dLbl>
            <c:dLbl>
              <c:idx val="1"/>
              <c:layout>
                <c:manualLayout>
                  <c:x val="-3.4890965732087234E-2"/>
                  <c:y val="-1.6931216931216932E-2"/>
                </c:manualLayout>
              </c:layout>
              <c:showVal val="1"/>
            </c:dLbl>
            <c:dLbl>
              <c:idx val="2"/>
              <c:layout>
                <c:manualLayout>
                  <c:x val="-3.7383177570094413E-2"/>
                  <c:y val="2.5396825396825397E-2"/>
                </c:manualLayout>
              </c:layout>
              <c:showVal val="1"/>
            </c:dLbl>
            <c:dLbl>
              <c:idx val="3"/>
              <c:layout>
                <c:manualLayout>
                  <c:x val="-4.4859813084112153E-2"/>
                  <c:y val="3.3862433862433865E-2"/>
                </c:manualLayout>
              </c:layout>
              <c:showVal val="1"/>
            </c:dLbl>
            <c:dLbl>
              <c:idx val="4"/>
              <c:layout>
                <c:manualLayout>
                  <c:x val="-5.7320872274143314E-2"/>
                  <c:y val="2.9629629629629856E-2"/>
                </c:manualLayout>
              </c:layout>
              <c:showVal val="1"/>
            </c:dLbl>
            <c:dLbl>
              <c:idx val="5"/>
              <c:layout>
                <c:manualLayout>
                  <c:x val="-6.2305295950156832E-2"/>
                  <c:y val="-8.4656084656084766E-3"/>
                </c:manualLayout>
              </c:layout>
              <c:showVal val="1"/>
            </c:dLbl>
            <c:numFmt formatCode="0.00" sourceLinked="0"/>
            <c:txPr>
              <a:bodyPr/>
              <a:lstStyle/>
              <a:p>
                <a:pPr>
                  <a:defRPr lang="en-IN" sz="1000" b="1">
                    <a:solidFill>
                      <a:schemeClr val="accent3">
                        <a:lumMod val="75000"/>
                      </a:schemeClr>
                    </a:solidFill>
                    <a:latin typeface="Arial" pitchFamily="34" charset="0"/>
                    <a:cs typeface="Arial" pitchFamily="34" charset="0"/>
                  </a:defRPr>
                </a:pPr>
                <a:endParaRPr lang="en-US"/>
              </a:p>
            </c:txPr>
            <c:showVal val="1"/>
          </c:dLbls>
          <c:cat>
            <c:strRef>
              <c:f>'[3]India and States 1951-2011'!$E$160:$J$160</c:f>
              <c:strCache>
                <c:ptCount val="6"/>
                <c:pt idx="0">
                  <c:v>1951-1961</c:v>
                </c:pt>
                <c:pt idx="1">
                  <c:v>1961-1971</c:v>
                </c:pt>
                <c:pt idx="2">
                  <c:v>1971-1981</c:v>
                </c:pt>
                <c:pt idx="3">
                  <c:v>1981-1991</c:v>
                </c:pt>
                <c:pt idx="4">
                  <c:v>1991-2001</c:v>
                </c:pt>
                <c:pt idx="5">
                  <c:v>2001-2011</c:v>
                </c:pt>
              </c:strCache>
            </c:strRef>
          </c:cat>
          <c:val>
            <c:numRef>
              <c:f>'[3]India and States 1951-2011'!$E$163:$J$163</c:f>
              <c:numCache>
                <c:formatCode>General</c:formatCode>
                <c:ptCount val="6"/>
                <c:pt idx="0">
                  <c:v>21.878208181361089</c:v>
                </c:pt>
                <c:pt idx="1">
                  <c:v>22.73602831229379</c:v>
                </c:pt>
                <c:pt idx="2">
                  <c:v>18.469155640634693</c:v>
                </c:pt>
                <c:pt idx="3">
                  <c:v>17.983336717015103</c:v>
                </c:pt>
                <c:pt idx="4">
                  <c:v>13.222226437838952</c:v>
                </c:pt>
                <c:pt idx="5">
                  <c:v>5.7347625746637734</c:v>
                </c:pt>
              </c:numCache>
            </c:numRef>
          </c:val>
        </c:ser>
        <c:marker val="1"/>
        <c:axId val="74071424"/>
        <c:axId val="33644928"/>
      </c:lineChart>
      <c:catAx>
        <c:axId val="74071424"/>
        <c:scaling>
          <c:orientation val="minMax"/>
        </c:scaling>
        <c:axPos val="b"/>
        <c:tickLblPos val="nextTo"/>
        <c:spPr>
          <a:ln>
            <a:solidFill>
              <a:srgbClr val="003E75">
                <a:lumMod val="75000"/>
              </a:srgbClr>
            </a:solidFill>
          </a:ln>
        </c:spPr>
        <c:txPr>
          <a:bodyPr rot="-5400000" vert="horz"/>
          <a:lstStyle/>
          <a:p>
            <a:pPr>
              <a:defRPr lang="en-IN" sz="1100">
                <a:solidFill>
                  <a:schemeClr val="tx1"/>
                </a:solidFill>
                <a:latin typeface="Arial" pitchFamily="34" charset="0"/>
                <a:cs typeface="Arial" pitchFamily="34" charset="0"/>
              </a:defRPr>
            </a:pPr>
            <a:endParaRPr lang="en-US"/>
          </a:p>
        </c:txPr>
        <c:crossAx val="33644928"/>
        <c:crosses val="autoZero"/>
        <c:auto val="1"/>
        <c:lblAlgn val="ctr"/>
        <c:lblOffset val="100"/>
      </c:catAx>
      <c:valAx>
        <c:axId val="33644928"/>
        <c:scaling>
          <c:orientation val="minMax"/>
          <c:min val="5"/>
        </c:scaling>
        <c:axPos val="l"/>
        <c:majorGridlines>
          <c:spPr>
            <a:ln w="3175">
              <a:solidFill>
                <a:schemeClr val="accent1">
                  <a:lumMod val="75000"/>
                </a:schemeClr>
              </a:solidFill>
            </a:ln>
          </c:spPr>
        </c:majorGridlines>
        <c:numFmt formatCode="General" sourceLinked="1"/>
        <c:tickLblPos val="nextTo"/>
        <c:spPr>
          <a:ln>
            <a:solidFill>
              <a:schemeClr val="bg1">
                <a:lumMod val="75000"/>
              </a:schemeClr>
            </a:solidFill>
          </a:ln>
        </c:spPr>
        <c:txPr>
          <a:bodyPr/>
          <a:lstStyle/>
          <a:p>
            <a:pPr>
              <a:defRPr lang="en-IN" sz="1200">
                <a:solidFill>
                  <a:schemeClr val="tx1"/>
                </a:solidFill>
                <a:latin typeface="Arial" pitchFamily="34" charset="0"/>
                <a:cs typeface="Arial" pitchFamily="34" charset="0"/>
              </a:defRPr>
            </a:pPr>
            <a:endParaRPr lang="en-US"/>
          </a:p>
        </c:txPr>
        <c:crossAx val="74071424"/>
        <c:crosses val="autoZero"/>
        <c:crossBetween val="between"/>
      </c:valAx>
    </c:plotArea>
    <c:legend>
      <c:legendPos val="r"/>
      <c:layout>
        <c:manualLayout>
          <c:xMode val="edge"/>
          <c:yMode val="edge"/>
          <c:x val="0.82270774405626457"/>
          <c:y val="0.27515418878829084"/>
          <c:w val="0.17010601712169154"/>
          <c:h val="0.38623805357663626"/>
        </c:manualLayout>
      </c:layout>
      <c:txPr>
        <a:bodyPr/>
        <a:lstStyle/>
        <a:p>
          <a:pPr>
            <a:defRPr lang="en-IN" sz="1200">
              <a:solidFill>
                <a:schemeClr val="tx1"/>
              </a:solidFill>
              <a:latin typeface="Arial" pitchFamily="34" charset="0"/>
              <a:cs typeface="Arial" pitchFamily="34" charset="0"/>
            </a:defRPr>
          </a:pPr>
          <a:endParaRPr lang="en-US"/>
        </a:p>
      </c:txPr>
    </c:legend>
    <c:plotVisOnly val="1"/>
  </c:chart>
  <c:spPr>
    <a:solidFill>
      <a:schemeClr val="bg1"/>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12293811648995152"/>
          <c:y val="0.17640055409740679"/>
          <c:w val="0.62699212598425158"/>
          <c:h val="0.5898917322834708"/>
        </c:manualLayout>
      </c:layout>
      <c:lineChart>
        <c:grouping val="standard"/>
        <c:ser>
          <c:idx val="0"/>
          <c:order val="0"/>
          <c:tx>
            <c:strRef>
              <c:f>[4]Literates!$AF$56</c:f>
              <c:strCache>
                <c:ptCount val="1"/>
                <c:pt idx="0">
                  <c:v>Males</c:v>
                </c:pt>
              </c:strCache>
            </c:strRef>
          </c:tx>
          <c:spPr>
            <a:ln w="57150"/>
          </c:spPr>
          <c:dLbls>
            <c:dLbl>
              <c:idx val="0"/>
              <c:layout>
                <c:manualLayout>
                  <c:x val="-4.3321299638989154E-2"/>
                  <c:y val="-4.1666666666666664E-2"/>
                </c:manualLayout>
              </c:layout>
              <c:showVal val="1"/>
            </c:dLbl>
            <c:dLbl>
              <c:idx val="1"/>
              <c:layout>
                <c:manualLayout>
                  <c:x val="-3.8507821901323715E-2"/>
                  <c:y val="-4.1666666666666664E-2"/>
                </c:manualLayout>
              </c:layout>
              <c:showVal val="1"/>
            </c:dLbl>
            <c:dLbl>
              <c:idx val="2"/>
              <c:layout>
                <c:manualLayout>
                  <c:x val="-4.0914560770156441E-2"/>
                  <c:y val="-4.1666666666666664E-2"/>
                </c:manualLayout>
              </c:layout>
              <c:showVal val="1"/>
            </c:dLbl>
            <c:dLbl>
              <c:idx val="3"/>
              <c:layout>
                <c:manualLayout>
                  <c:x val="-3.8507821901323715E-2"/>
                  <c:y val="-4.1666666666666664E-2"/>
                </c:manualLayout>
              </c:layout>
              <c:showVal val="1"/>
            </c:dLbl>
            <c:dLbl>
              <c:idx val="4"/>
              <c:layout>
                <c:manualLayout>
                  <c:x val="-4.3321299638989168E-2"/>
                  <c:y val="-3.7037037037037056E-2"/>
                </c:manualLayout>
              </c:layout>
              <c:showVal val="1"/>
            </c:dLbl>
            <c:dLbl>
              <c:idx val="5"/>
              <c:layout>
                <c:manualLayout>
                  <c:x val="-3.8507821901323715E-2"/>
                  <c:y val="-3.7037037037037056E-2"/>
                </c:manualLayout>
              </c:layout>
              <c:showVal val="1"/>
            </c:dLbl>
            <c:numFmt formatCode="0.00" sourceLinked="0"/>
            <c:txPr>
              <a:bodyPr/>
              <a:lstStyle/>
              <a:p>
                <a:pPr>
                  <a:defRPr lang="en-IN" sz="1000"/>
                </a:pPr>
                <a:endParaRPr lang="en-US"/>
              </a:p>
            </c:txPr>
            <c:showVal val="1"/>
          </c:dLbls>
          <c:cat>
            <c:strRef>
              <c:f>[4]Literates!$AE$57:$AE$62</c:f>
              <c:strCache>
                <c:ptCount val="6"/>
                <c:pt idx="0">
                  <c:v>1961</c:v>
                </c:pt>
                <c:pt idx="1">
                  <c:v>1971</c:v>
                </c:pt>
                <c:pt idx="2">
                  <c:v>1981</c:v>
                </c:pt>
                <c:pt idx="3">
                  <c:v>1991</c:v>
                </c:pt>
                <c:pt idx="4">
                  <c:v>2001</c:v>
                </c:pt>
                <c:pt idx="5">
                  <c:v>2011</c:v>
                </c:pt>
              </c:strCache>
            </c:strRef>
          </c:cat>
          <c:val>
            <c:numRef>
              <c:f>[4]Literates!$AF$57:$AF$62</c:f>
              <c:numCache>
                <c:formatCode>General</c:formatCode>
                <c:ptCount val="6"/>
                <c:pt idx="0">
                  <c:v>37.49</c:v>
                </c:pt>
                <c:pt idx="1">
                  <c:v>42.98</c:v>
                </c:pt>
                <c:pt idx="2">
                  <c:v>48.260000000000012</c:v>
                </c:pt>
                <c:pt idx="3">
                  <c:v>56.96</c:v>
                </c:pt>
                <c:pt idx="4">
                  <c:v>70.7</c:v>
                </c:pt>
                <c:pt idx="5">
                  <c:v>78.569999999999993</c:v>
                </c:pt>
              </c:numCache>
            </c:numRef>
          </c:val>
        </c:ser>
        <c:ser>
          <c:idx val="1"/>
          <c:order val="1"/>
          <c:tx>
            <c:strRef>
              <c:f>[4]Literates!$AG$56</c:f>
              <c:strCache>
                <c:ptCount val="1"/>
                <c:pt idx="0">
                  <c:v>Females</c:v>
                </c:pt>
              </c:strCache>
            </c:strRef>
          </c:tx>
          <c:spPr>
            <a:ln w="57150"/>
          </c:spPr>
          <c:dLbls>
            <c:dLbl>
              <c:idx val="0"/>
              <c:layout>
                <c:manualLayout>
                  <c:x val="-3.369434416365822E-2"/>
                  <c:y val="3.2407407407407905E-2"/>
                </c:manualLayout>
              </c:layout>
              <c:showVal val="1"/>
            </c:dLbl>
            <c:dLbl>
              <c:idx val="1"/>
              <c:layout>
                <c:manualLayout>
                  <c:x val="-3.6101083032490974E-2"/>
                  <c:y val="5.0925925925925902E-2"/>
                </c:manualLayout>
              </c:layout>
              <c:showVal val="1"/>
            </c:dLbl>
            <c:dLbl>
              <c:idx val="2"/>
              <c:layout>
                <c:manualLayout>
                  <c:x val="-3.6101083032490974E-2"/>
                  <c:y val="4.1666666666666567E-2"/>
                </c:manualLayout>
              </c:layout>
              <c:showVal val="1"/>
            </c:dLbl>
            <c:dLbl>
              <c:idx val="3"/>
              <c:layout>
                <c:manualLayout>
                  <c:x val="-3.6101083032490974E-2"/>
                  <c:y val="-4.1666666666666664E-2"/>
                </c:manualLayout>
              </c:layout>
              <c:showVal val="1"/>
            </c:dLbl>
            <c:dLbl>
              <c:idx val="4"/>
              <c:layout>
                <c:manualLayout>
                  <c:x val="-3.3694344163658241E-2"/>
                  <c:y val="-4.1666666666666664E-2"/>
                </c:manualLayout>
              </c:layout>
              <c:showVal val="1"/>
            </c:dLbl>
            <c:dLbl>
              <c:idx val="5"/>
              <c:layout>
                <c:manualLayout>
                  <c:x val="-3.6101083032490974E-2"/>
                  <c:y val="-4.6296296296296523E-2"/>
                </c:manualLayout>
              </c:layout>
              <c:showVal val="1"/>
            </c:dLbl>
            <c:numFmt formatCode="#,##0.00" sourceLinked="0"/>
            <c:txPr>
              <a:bodyPr/>
              <a:lstStyle/>
              <a:p>
                <a:pPr>
                  <a:defRPr lang="en-IN" sz="1000"/>
                </a:pPr>
                <a:endParaRPr lang="en-US"/>
              </a:p>
            </c:txPr>
            <c:showVal val="1"/>
          </c:dLbls>
          <c:cat>
            <c:strRef>
              <c:f>[4]Literates!$AE$57:$AE$62</c:f>
              <c:strCache>
                <c:ptCount val="6"/>
                <c:pt idx="0">
                  <c:v>1961</c:v>
                </c:pt>
                <c:pt idx="1">
                  <c:v>1971</c:v>
                </c:pt>
                <c:pt idx="2">
                  <c:v>1981</c:v>
                </c:pt>
                <c:pt idx="3">
                  <c:v>1991</c:v>
                </c:pt>
                <c:pt idx="4">
                  <c:v>2001</c:v>
                </c:pt>
                <c:pt idx="5">
                  <c:v>2011</c:v>
                </c:pt>
              </c:strCache>
            </c:strRef>
          </c:cat>
          <c:val>
            <c:numRef>
              <c:f>[4]Literates!$AG$57:$AG$62</c:f>
              <c:numCache>
                <c:formatCode>General</c:formatCode>
                <c:ptCount val="6"/>
                <c:pt idx="0">
                  <c:v>11</c:v>
                </c:pt>
                <c:pt idx="1">
                  <c:v>16.86</c:v>
                </c:pt>
                <c:pt idx="2">
                  <c:v>21.35</c:v>
                </c:pt>
                <c:pt idx="3">
                  <c:v>30.17</c:v>
                </c:pt>
                <c:pt idx="4">
                  <c:v>46.13</c:v>
                </c:pt>
                <c:pt idx="5">
                  <c:v>58.75</c:v>
                </c:pt>
              </c:numCache>
            </c:numRef>
          </c:val>
        </c:ser>
        <c:ser>
          <c:idx val="2"/>
          <c:order val="2"/>
          <c:tx>
            <c:strRef>
              <c:f>[4]Literates!$AH$56</c:f>
              <c:strCache>
                <c:ptCount val="1"/>
                <c:pt idx="0">
                  <c:v>Male-Female gap in literacy rate</c:v>
                </c:pt>
              </c:strCache>
            </c:strRef>
          </c:tx>
          <c:spPr>
            <a:ln w="57150"/>
          </c:spPr>
          <c:dLbls>
            <c:dLbl>
              <c:idx val="0"/>
              <c:layout>
                <c:manualLayout>
                  <c:x val="-3.369434416365822E-2"/>
                  <c:y val="-2.3148148148148147E-2"/>
                </c:manualLayout>
              </c:layout>
              <c:showVal val="1"/>
            </c:dLbl>
            <c:dLbl>
              <c:idx val="1"/>
              <c:layout>
                <c:manualLayout>
                  <c:x val="-3.6101083032490974E-2"/>
                  <c:y val="-3.2407407407407905E-2"/>
                </c:manualLayout>
              </c:layout>
              <c:showVal val="1"/>
            </c:dLbl>
            <c:dLbl>
              <c:idx val="2"/>
              <c:layout>
                <c:manualLayout>
                  <c:x val="-3.8507821901323715E-2"/>
                  <c:y val="-3.7037037037037056E-2"/>
                </c:manualLayout>
              </c:layout>
              <c:showVal val="1"/>
            </c:dLbl>
            <c:dLbl>
              <c:idx val="3"/>
              <c:layout>
                <c:manualLayout>
                  <c:x val="-2.6474127557160568E-2"/>
                  <c:y val="3.7037037037037292E-2"/>
                </c:manualLayout>
              </c:layout>
              <c:showVal val="1"/>
            </c:dLbl>
            <c:dLbl>
              <c:idx val="4"/>
              <c:layout>
                <c:manualLayout>
                  <c:x val="-3.1287605294825611E-2"/>
                  <c:y val="-2.7777777777778428E-2"/>
                </c:manualLayout>
              </c:layout>
              <c:showVal val="1"/>
            </c:dLbl>
            <c:dLbl>
              <c:idx val="5"/>
              <c:layout>
                <c:manualLayout>
                  <c:x val="-3.1287605294825611E-2"/>
                  <c:y val="-3.2407407407407836E-2"/>
                </c:manualLayout>
              </c:layout>
              <c:showVal val="1"/>
            </c:dLbl>
            <c:txPr>
              <a:bodyPr/>
              <a:lstStyle/>
              <a:p>
                <a:pPr>
                  <a:defRPr lang="en-IN" sz="1000"/>
                </a:pPr>
                <a:endParaRPr lang="en-US"/>
              </a:p>
            </c:txPr>
            <c:showVal val="1"/>
          </c:dLbls>
          <c:cat>
            <c:strRef>
              <c:f>[4]Literates!$AE$57:$AE$62</c:f>
              <c:strCache>
                <c:ptCount val="6"/>
                <c:pt idx="0">
                  <c:v>1961</c:v>
                </c:pt>
                <c:pt idx="1">
                  <c:v>1971</c:v>
                </c:pt>
                <c:pt idx="2">
                  <c:v>1981</c:v>
                </c:pt>
                <c:pt idx="3">
                  <c:v>1991</c:v>
                </c:pt>
                <c:pt idx="4">
                  <c:v>2001</c:v>
                </c:pt>
                <c:pt idx="5">
                  <c:v>2011</c:v>
                </c:pt>
              </c:strCache>
            </c:strRef>
          </c:cat>
          <c:val>
            <c:numRef>
              <c:f>[4]Literates!$AH$57:$AH$62</c:f>
              <c:numCache>
                <c:formatCode>General</c:formatCode>
                <c:ptCount val="6"/>
                <c:pt idx="0">
                  <c:v>26.490000000000002</c:v>
                </c:pt>
                <c:pt idx="1">
                  <c:v>26.119999999999997</c:v>
                </c:pt>
                <c:pt idx="2">
                  <c:v>26.909999999999989</c:v>
                </c:pt>
                <c:pt idx="3">
                  <c:v>26.79</c:v>
                </c:pt>
                <c:pt idx="4">
                  <c:v>24.57</c:v>
                </c:pt>
                <c:pt idx="5">
                  <c:v>19.819999999999993</c:v>
                </c:pt>
              </c:numCache>
            </c:numRef>
          </c:val>
        </c:ser>
        <c:marker val="1"/>
        <c:axId val="33128448"/>
        <c:axId val="33129984"/>
      </c:lineChart>
      <c:catAx>
        <c:axId val="33128448"/>
        <c:scaling>
          <c:orientation val="minMax"/>
        </c:scaling>
        <c:axPos val="b"/>
        <c:majorGridlines/>
        <c:tickLblPos val="nextTo"/>
        <c:txPr>
          <a:bodyPr/>
          <a:lstStyle/>
          <a:p>
            <a:pPr>
              <a:defRPr lang="en-IN" sz="1000">
                <a:latin typeface="Arial" pitchFamily="34" charset="0"/>
                <a:cs typeface="Arial" pitchFamily="34" charset="0"/>
              </a:defRPr>
            </a:pPr>
            <a:endParaRPr lang="en-US"/>
          </a:p>
        </c:txPr>
        <c:crossAx val="33129984"/>
        <c:crosses val="autoZero"/>
        <c:auto val="1"/>
        <c:lblAlgn val="ctr"/>
        <c:lblOffset val="100"/>
      </c:catAx>
      <c:valAx>
        <c:axId val="33129984"/>
        <c:scaling>
          <c:orientation val="minMax"/>
        </c:scaling>
        <c:axPos val="l"/>
        <c:numFmt formatCode="General" sourceLinked="1"/>
        <c:tickLblPos val="nextTo"/>
        <c:txPr>
          <a:bodyPr/>
          <a:lstStyle/>
          <a:p>
            <a:pPr>
              <a:defRPr lang="en-IN" sz="1000">
                <a:latin typeface="Arial" pitchFamily="34" charset="0"/>
                <a:cs typeface="Arial" pitchFamily="34" charset="0"/>
              </a:defRPr>
            </a:pPr>
            <a:endParaRPr lang="en-US"/>
          </a:p>
        </c:txPr>
        <c:crossAx val="33128448"/>
        <c:crosses val="autoZero"/>
        <c:crossBetween val="between"/>
      </c:valAx>
    </c:plotArea>
    <c:legend>
      <c:legendPos val="r"/>
      <c:layout>
        <c:manualLayout>
          <c:xMode val="edge"/>
          <c:yMode val="edge"/>
          <c:x val="0.77529721784776962"/>
          <c:y val="0.21644101778944574"/>
          <c:w val="0.21026225721784791"/>
          <c:h val="0.62730314960629918"/>
        </c:manualLayout>
      </c:layout>
      <c:txPr>
        <a:bodyPr/>
        <a:lstStyle/>
        <a:p>
          <a:pPr>
            <a:defRPr lang="en-IN" sz="1050"/>
          </a:pPr>
          <a:endParaRPr lang="en-US"/>
        </a:p>
      </c:txPr>
    </c:legend>
    <c:plotVisOnly val="1"/>
  </c:chart>
  <c:spPr>
    <a:noFill/>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12293811648995152"/>
          <c:y val="0.17640055409740682"/>
          <c:w val="0.62471036613876263"/>
          <c:h val="0.60378062117235343"/>
        </c:manualLayout>
      </c:layout>
      <c:lineChart>
        <c:grouping val="standard"/>
        <c:ser>
          <c:idx val="0"/>
          <c:order val="0"/>
          <c:tx>
            <c:strRef>
              <c:f>'G:\Paper-2\DataSheet_Paper2_Prov_2011\[India_Trends_03_07_2011.xls]Literates'!$AF$67</c:f>
              <c:strCache>
                <c:ptCount val="1"/>
                <c:pt idx="0">
                  <c:v>Males</c:v>
                </c:pt>
              </c:strCache>
            </c:strRef>
          </c:tx>
          <c:spPr>
            <a:ln w="44450"/>
          </c:spPr>
          <c:dLbls>
            <c:dLbl>
              <c:idx val="0"/>
              <c:layout>
                <c:manualLayout>
                  <c:x val="-4.3321299638989154E-2"/>
                  <c:y val="-4.1666666666666664E-2"/>
                </c:manualLayout>
              </c:layout>
              <c:showVal val="1"/>
            </c:dLbl>
            <c:dLbl>
              <c:idx val="1"/>
              <c:layout>
                <c:manualLayout>
                  <c:x val="-3.8507821901323715E-2"/>
                  <c:y val="-4.1666666666666664E-2"/>
                </c:manualLayout>
              </c:layout>
              <c:showVal val="1"/>
            </c:dLbl>
            <c:dLbl>
              <c:idx val="2"/>
              <c:layout>
                <c:manualLayout>
                  <c:x val="-4.0914560770156441E-2"/>
                  <c:y val="-4.1666666666666664E-2"/>
                </c:manualLayout>
              </c:layout>
              <c:showVal val="1"/>
            </c:dLbl>
            <c:dLbl>
              <c:idx val="3"/>
              <c:layout>
                <c:manualLayout>
                  <c:x val="-3.8507821901323715E-2"/>
                  <c:y val="-4.1666666666666664E-2"/>
                </c:manualLayout>
              </c:layout>
              <c:showVal val="1"/>
            </c:dLbl>
            <c:dLbl>
              <c:idx val="4"/>
              <c:layout>
                <c:manualLayout>
                  <c:x val="-4.3321299638989168E-2"/>
                  <c:y val="-3.7037037037037056E-2"/>
                </c:manualLayout>
              </c:layout>
              <c:showVal val="1"/>
            </c:dLbl>
            <c:dLbl>
              <c:idx val="5"/>
              <c:layout>
                <c:manualLayout>
                  <c:x val="-3.8507821901323715E-2"/>
                  <c:y val="-3.7037037037037056E-2"/>
                </c:manualLayout>
              </c:layout>
              <c:showVal val="1"/>
            </c:dLbl>
            <c:txPr>
              <a:bodyPr/>
              <a:lstStyle/>
              <a:p>
                <a:pPr>
                  <a:defRPr lang="en-IN" sz="1000"/>
                </a:pPr>
                <a:endParaRPr lang="en-US"/>
              </a:p>
            </c:txPr>
            <c:showVal val="1"/>
          </c:dLbls>
          <c:cat>
            <c:strRef>
              <c:f>'G:\Paper-2\DataSheet_Paper2_Prov_2011\[India_Trends_03_07_2011.xls]Literates'!$AE$68:$AE$73</c:f>
              <c:strCache>
                <c:ptCount val="6"/>
                <c:pt idx="0">
                  <c:v>1961</c:v>
                </c:pt>
                <c:pt idx="1">
                  <c:v>1971</c:v>
                </c:pt>
                <c:pt idx="2">
                  <c:v>1981</c:v>
                </c:pt>
                <c:pt idx="3">
                  <c:v>1991</c:v>
                </c:pt>
                <c:pt idx="4">
                  <c:v>2001</c:v>
                </c:pt>
                <c:pt idx="5">
                  <c:v>2011</c:v>
                </c:pt>
              </c:strCache>
            </c:strRef>
          </c:cat>
          <c:val>
            <c:numRef>
              <c:f>'G:\Paper-2\DataSheet_Paper2_Prov_2011\[India_Trends_03_07_2011.xls]Literates'!$AF$68:$AF$73</c:f>
              <c:numCache>
                <c:formatCode>General</c:formatCode>
                <c:ptCount val="6"/>
                <c:pt idx="0">
                  <c:v>70.77</c:v>
                </c:pt>
                <c:pt idx="1">
                  <c:v>74.64</c:v>
                </c:pt>
                <c:pt idx="2">
                  <c:v>78.56</c:v>
                </c:pt>
                <c:pt idx="3">
                  <c:v>81.09</c:v>
                </c:pt>
                <c:pt idx="4">
                  <c:v>86.27</c:v>
                </c:pt>
                <c:pt idx="5">
                  <c:v>89.669999999999987</c:v>
                </c:pt>
              </c:numCache>
            </c:numRef>
          </c:val>
        </c:ser>
        <c:ser>
          <c:idx val="1"/>
          <c:order val="1"/>
          <c:tx>
            <c:strRef>
              <c:f>'G:\Paper-2\DataSheet_Paper2_Prov_2011\[India_Trends_03_07_2011.xls]Literates'!$AG$67</c:f>
              <c:strCache>
                <c:ptCount val="1"/>
                <c:pt idx="0">
                  <c:v>Females</c:v>
                </c:pt>
              </c:strCache>
            </c:strRef>
          </c:tx>
          <c:spPr>
            <a:ln w="44450"/>
          </c:spPr>
          <c:dLbls>
            <c:dLbl>
              <c:idx val="0"/>
              <c:layout>
                <c:manualLayout>
                  <c:x val="-3.369434416365822E-2"/>
                  <c:y val="3.2407407407407912E-2"/>
                </c:manualLayout>
              </c:layout>
              <c:showVal val="1"/>
            </c:dLbl>
            <c:dLbl>
              <c:idx val="1"/>
              <c:layout>
                <c:manualLayout>
                  <c:x val="-3.6101083032490974E-2"/>
                  <c:y val="5.0925925925925902E-2"/>
                </c:manualLayout>
              </c:layout>
              <c:showVal val="1"/>
            </c:dLbl>
            <c:dLbl>
              <c:idx val="2"/>
              <c:layout>
                <c:manualLayout>
                  <c:x val="-3.6101083032490974E-2"/>
                  <c:y val="4.1666666666666567E-2"/>
                </c:manualLayout>
              </c:layout>
              <c:showVal val="1"/>
            </c:dLbl>
            <c:dLbl>
              <c:idx val="3"/>
              <c:layout>
                <c:manualLayout>
                  <c:x val="-3.8507821901323715E-2"/>
                  <c:y val="4.1666666666666664E-2"/>
                </c:manualLayout>
              </c:layout>
              <c:showVal val="1"/>
            </c:dLbl>
            <c:dLbl>
              <c:idx val="4"/>
              <c:layout>
                <c:manualLayout>
                  <c:x val="-3.3694344163658241E-2"/>
                  <c:y val="4.1666666666666664E-2"/>
                </c:manualLayout>
              </c:layout>
              <c:showVal val="1"/>
            </c:dLbl>
            <c:dLbl>
              <c:idx val="5"/>
              <c:layout>
                <c:manualLayout>
                  <c:x val="-2.6474127557160557E-2"/>
                  <c:y val="3.7037037037037056E-2"/>
                </c:manualLayout>
              </c:layout>
              <c:showVal val="1"/>
            </c:dLbl>
            <c:txPr>
              <a:bodyPr/>
              <a:lstStyle/>
              <a:p>
                <a:pPr>
                  <a:defRPr lang="en-IN" sz="1000"/>
                </a:pPr>
                <a:endParaRPr lang="en-US"/>
              </a:p>
            </c:txPr>
            <c:showVal val="1"/>
          </c:dLbls>
          <c:cat>
            <c:strRef>
              <c:f>'G:\Paper-2\DataSheet_Paper2_Prov_2011\[India_Trends_03_07_2011.xls]Literates'!$AE$68:$AE$73</c:f>
              <c:strCache>
                <c:ptCount val="6"/>
                <c:pt idx="0">
                  <c:v>1961</c:v>
                </c:pt>
                <c:pt idx="1">
                  <c:v>1971</c:v>
                </c:pt>
                <c:pt idx="2">
                  <c:v>1981</c:v>
                </c:pt>
                <c:pt idx="3">
                  <c:v>1991</c:v>
                </c:pt>
                <c:pt idx="4">
                  <c:v>2001</c:v>
                </c:pt>
                <c:pt idx="5">
                  <c:v>2011</c:v>
                </c:pt>
              </c:strCache>
            </c:strRef>
          </c:cat>
          <c:val>
            <c:numRef>
              <c:f>'G:\Paper-2\DataSheet_Paper2_Prov_2011\[India_Trends_03_07_2011.xls]Literates'!$AG$68:$AG$73</c:f>
              <c:numCache>
                <c:formatCode>General</c:formatCode>
                <c:ptCount val="6"/>
                <c:pt idx="0">
                  <c:v>43.75</c:v>
                </c:pt>
                <c:pt idx="1">
                  <c:v>52.54</c:v>
                </c:pt>
                <c:pt idx="2">
                  <c:v>58.07</c:v>
                </c:pt>
                <c:pt idx="3">
                  <c:v>64.05</c:v>
                </c:pt>
                <c:pt idx="4">
                  <c:v>72.86</c:v>
                </c:pt>
                <c:pt idx="5">
                  <c:v>79.92</c:v>
                </c:pt>
              </c:numCache>
            </c:numRef>
          </c:val>
        </c:ser>
        <c:ser>
          <c:idx val="2"/>
          <c:order val="2"/>
          <c:tx>
            <c:strRef>
              <c:f>'G:\Paper-2\DataSheet_Paper2_Prov_2011\[India_Trends_03_07_2011.xls]Literates'!$AH$67</c:f>
              <c:strCache>
                <c:ptCount val="1"/>
                <c:pt idx="0">
                  <c:v>Male-Female gap in literacy rate</c:v>
                </c:pt>
              </c:strCache>
            </c:strRef>
          </c:tx>
          <c:spPr>
            <a:ln w="44450"/>
          </c:spPr>
          <c:dLbls>
            <c:dLbl>
              <c:idx val="0"/>
              <c:layout>
                <c:manualLayout>
                  <c:x val="-3.369434416365822E-2"/>
                  <c:y val="-2.3148148148148147E-2"/>
                </c:manualLayout>
              </c:layout>
              <c:showVal val="1"/>
            </c:dLbl>
            <c:dLbl>
              <c:idx val="1"/>
              <c:layout>
                <c:manualLayout>
                  <c:x val="-3.6101083032490974E-2"/>
                  <c:y val="-3.2407407407407912E-2"/>
                </c:manualLayout>
              </c:layout>
              <c:showVal val="1"/>
            </c:dLbl>
            <c:dLbl>
              <c:idx val="2"/>
              <c:layout>
                <c:manualLayout>
                  <c:x val="-3.8507821901323715E-2"/>
                  <c:y val="-3.7037037037037056E-2"/>
                </c:manualLayout>
              </c:layout>
              <c:showVal val="1"/>
            </c:dLbl>
            <c:dLbl>
              <c:idx val="3"/>
              <c:layout>
                <c:manualLayout>
                  <c:x val="-4.0914560770156441E-2"/>
                  <c:y val="-3.2407407407407898E-2"/>
                </c:manualLayout>
              </c:layout>
              <c:showVal val="1"/>
            </c:dLbl>
            <c:dLbl>
              <c:idx val="4"/>
              <c:layout>
                <c:manualLayout>
                  <c:x val="-3.1287605294825611E-2"/>
                  <c:y val="-2.7777777777778442E-2"/>
                </c:manualLayout>
              </c:layout>
              <c:showVal val="1"/>
            </c:dLbl>
            <c:dLbl>
              <c:idx val="5"/>
              <c:layout>
                <c:manualLayout>
                  <c:x val="-3.1287605294825611E-2"/>
                  <c:y val="-3.2407407407407843E-2"/>
                </c:manualLayout>
              </c:layout>
              <c:showVal val="1"/>
            </c:dLbl>
            <c:numFmt formatCode="#,##0.00" sourceLinked="0"/>
            <c:txPr>
              <a:bodyPr/>
              <a:lstStyle/>
              <a:p>
                <a:pPr>
                  <a:defRPr lang="en-IN" sz="1000"/>
                </a:pPr>
                <a:endParaRPr lang="en-US"/>
              </a:p>
            </c:txPr>
            <c:showVal val="1"/>
          </c:dLbls>
          <c:cat>
            <c:strRef>
              <c:f>'G:\Paper-2\DataSheet_Paper2_Prov_2011\[India_Trends_03_07_2011.xls]Literates'!$AE$68:$AE$73</c:f>
              <c:strCache>
                <c:ptCount val="6"/>
                <c:pt idx="0">
                  <c:v>1961</c:v>
                </c:pt>
                <c:pt idx="1">
                  <c:v>1971</c:v>
                </c:pt>
                <c:pt idx="2">
                  <c:v>1981</c:v>
                </c:pt>
                <c:pt idx="3">
                  <c:v>1991</c:v>
                </c:pt>
                <c:pt idx="4">
                  <c:v>2001</c:v>
                </c:pt>
                <c:pt idx="5">
                  <c:v>2011</c:v>
                </c:pt>
              </c:strCache>
            </c:strRef>
          </c:cat>
          <c:val>
            <c:numRef>
              <c:f>'G:\Paper-2\DataSheet_Paper2_Prov_2011\[India_Trends_03_07_2011.xls]Literates'!$AH$68:$AH$73</c:f>
              <c:numCache>
                <c:formatCode>General</c:formatCode>
                <c:ptCount val="6"/>
                <c:pt idx="0">
                  <c:v>27.019999999999996</c:v>
                </c:pt>
                <c:pt idx="1">
                  <c:v>22.1</c:v>
                </c:pt>
                <c:pt idx="2">
                  <c:v>20.490000000000002</c:v>
                </c:pt>
                <c:pt idx="3">
                  <c:v>17.040000000000006</c:v>
                </c:pt>
                <c:pt idx="4">
                  <c:v>13.41</c:v>
                </c:pt>
                <c:pt idx="5">
                  <c:v>9.75</c:v>
                </c:pt>
              </c:numCache>
            </c:numRef>
          </c:val>
        </c:ser>
        <c:marker val="1"/>
        <c:axId val="33910784"/>
        <c:axId val="33912320"/>
      </c:lineChart>
      <c:catAx>
        <c:axId val="33910784"/>
        <c:scaling>
          <c:orientation val="minMax"/>
        </c:scaling>
        <c:axPos val="b"/>
        <c:majorGridlines/>
        <c:tickLblPos val="nextTo"/>
        <c:txPr>
          <a:bodyPr/>
          <a:lstStyle/>
          <a:p>
            <a:pPr>
              <a:defRPr lang="en-IN" sz="1000">
                <a:latin typeface="Arial" pitchFamily="34" charset="0"/>
                <a:cs typeface="Arial" pitchFamily="34" charset="0"/>
              </a:defRPr>
            </a:pPr>
            <a:endParaRPr lang="en-US"/>
          </a:p>
        </c:txPr>
        <c:crossAx val="33912320"/>
        <c:crosses val="autoZero"/>
        <c:auto val="1"/>
        <c:lblAlgn val="ctr"/>
        <c:lblOffset val="100"/>
      </c:catAx>
      <c:valAx>
        <c:axId val="33912320"/>
        <c:scaling>
          <c:orientation val="minMax"/>
        </c:scaling>
        <c:axPos val="l"/>
        <c:numFmt formatCode="General" sourceLinked="1"/>
        <c:tickLblPos val="nextTo"/>
        <c:txPr>
          <a:bodyPr/>
          <a:lstStyle/>
          <a:p>
            <a:pPr>
              <a:defRPr lang="en-IN" sz="1000">
                <a:latin typeface="Arial" pitchFamily="34" charset="0"/>
                <a:cs typeface="Arial" pitchFamily="34" charset="0"/>
              </a:defRPr>
            </a:pPr>
            <a:endParaRPr lang="en-US"/>
          </a:p>
        </c:txPr>
        <c:crossAx val="33910784"/>
        <c:crosses val="autoZero"/>
        <c:crossBetween val="between"/>
      </c:valAx>
    </c:plotArea>
    <c:legend>
      <c:legendPos val="r"/>
      <c:layout>
        <c:manualLayout>
          <c:xMode val="edge"/>
          <c:yMode val="edge"/>
          <c:x val="0.75968213527953465"/>
          <c:y val="0.21644101778944577"/>
          <c:w val="0.22587742175469805"/>
          <c:h val="0.62730314960629918"/>
        </c:manualLayout>
      </c:layout>
      <c:txPr>
        <a:bodyPr/>
        <a:lstStyle/>
        <a:p>
          <a:pPr>
            <a:defRPr lang="en-IN" sz="1100"/>
          </a:pPr>
          <a:endParaRPr lang="en-US"/>
        </a:p>
      </c:txPr>
    </c:legend>
    <c:plotVisOnly val="1"/>
  </c:chart>
  <c:spPr>
    <a:noFill/>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77B48-0DDC-4864-BC2C-D4E06DD3D90C}"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IN"/>
        </a:p>
      </dgm:t>
    </dgm:pt>
    <dgm:pt modelId="{128F754E-A94B-42CA-9B43-F6757D94E922}">
      <dgm:prSet phldrT="[Text]" custT="1"/>
      <dgm:spPr/>
      <dgm:t>
        <a:bodyPr/>
        <a:lstStyle/>
        <a:p>
          <a:r>
            <a:rPr lang="en-IN" sz="1600" b="1" dirty="0" smtClean="0">
              <a:latin typeface="+mj-lt"/>
              <a:cs typeface="Arial" pitchFamily="34" charset="0"/>
            </a:rPr>
            <a:t>Multi-level</a:t>
          </a:r>
          <a:endParaRPr lang="en-IN" sz="1600" b="1" dirty="0">
            <a:latin typeface="+mj-lt"/>
            <a:cs typeface="Arial" pitchFamily="34" charset="0"/>
          </a:endParaRPr>
        </a:p>
      </dgm:t>
    </dgm:pt>
    <dgm:pt modelId="{B83B7420-EFD2-45F2-954D-6FCFB74DFD33}" type="parTrans" cxnId="{199C9308-42A5-40B7-ABE7-461C2F780FCE}">
      <dgm:prSet/>
      <dgm:spPr/>
      <dgm:t>
        <a:bodyPr/>
        <a:lstStyle/>
        <a:p>
          <a:endParaRPr lang="en-IN" b="1">
            <a:solidFill>
              <a:schemeClr val="bg1"/>
            </a:solidFill>
          </a:endParaRPr>
        </a:p>
      </dgm:t>
    </dgm:pt>
    <dgm:pt modelId="{1E3253CC-C243-49A4-B570-4521878F3B27}" type="sibTrans" cxnId="{199C9308-42A5-40B7-ABE7-461C2F780FCE}">
      <dgm:prSet/>
      <dgm:spPr/>
      <dgm:t>
        <a:bodyPr/>
        <a:lstStyle/>
        <a:p>
          <a:endParaRPr lang="en-IN" b="1">
            <a:solidFill>
              <a:schemeClr val="bg1"/>
            </a:solidFill>
          </a:endParaRPr>
        </a:p>
      </dgm:t>
    </dgm:pt>
    <dgm:pt modelId="{03585DD5-49BC-474E-898D-4E02131CC50E}">
      <dgm:prSet phldrT="[Text]" custT="1"/>
      <dgm:spPr/>
      <dgm:t>
        <a:bodyPr/>
        <a:lstStyle/>
        <a:p>
          <a:r>
            <a:rPr lang="en-IN" sz="1800" b="1" dirty="0" smtClean="0">
              <a:latin typeface="+mj-lt"/>
              <a:cs typeface="Arial" pitchFamily="34" charset="0"/>
            </a:rPr>
            <a:t>0.6 million villages</a:t>
          </a:r>
          <a:endParaRPr lang="en-IN" sz="1800" b="1" dirty="0">
            <a:latin typeface="+mj-lt"/>
            <a:cs typeface="Arial" pitchFamily="34" charset="0"/>
          </a:endParaRPr>
        </a:p>
      </dgm:t>
    </dgm:pt>
    <dgm:pt modelId="{5E5E5530-CC84-4A3E-8F55-0A3A676555EA}" type="parTrans" cxnId="{7ABAB53E-B9C5-4EC4-B693-D22327F637D4}">
      <dgm:prSet/>
      <dgm:spPr/>
      <dgm:t>
        <a:bodyPr/>
        <a:lstStyle/>
        <a:p>
          <a:endParaRPr lang="en-IN" b="1">
            <a:solidFill>
              <a:schemeClr val="bg1"/>
            </a:solidFill>
          </a:endParaRPr>
        </a:p>
      </dgm:t>
    </dgm:pt>
    <dgm:pt modelId="{41166BCE-1C19-4BF9-AB16-A56F87C67E50}" type="sibTrans" cxnId="{7ABAB53E-B9C5-4EC4-B693-D22327F637D4}">
      <dgm:prSet/>
      <dgm:spPr/>
      <dgm:t>
        <a:bodyPr/>
        <a:lstStyle/>
        <a:p>
          <a:endParaRPr lang="en-IN" b="1">
            <a:solidFill>
              <a:schemeClr val="bg1"/>
            </a:solidFill>
          </a:endParaRPr>
        </a:p>
      </dgm:t>
    </dgm:pt>
    <dgm:pt modelId="{69BB3136-121C-4ECE-B943-0A19F06A8F74}">
      <dgm:prSet phldrT="[Text]" custT="1"/>
      <dgm:spPr/>
      <dgm:t>
        <a:bodyPr/>
        <a:lstStyle/>
        <a:p>
          <a:r>
            <a:rPr lang="en-IN" sz="1800" b="1" dirty="0" smtClean="0">
              <a:latin typeface="+mj-lt"/>
              <a:cs typeface="Arial" pitchFamily="34" charset="0"/>
            </a:rPr>
            <a:t>7935 Towns</a:t>
          </a:r>
          <a:endParaRPr lang="en-IN" sz="1800" b="1" dirty="0">
            <a:latin typeface="+mj-lt"/>
            <a:cs typeface="Arial" pitchFamily="34" charset="0"/>
          </a:endParaRPr>
        </a:p>
      </dgm:t>
    </dgm:pt>
    <dgm:pt modelId="{1714213E-5B21-484B-8440-857C2A464DE4}" type="parTrans" cxnId="{FEC4DD5C-52E5-4684-87C8-C30CEA6F9332}">
      <dgm:prSet/>
      <dgm:spPr/>
      <dgm:t>
        <a:bodyPr/>
        <a:lstStyle/>
        <a:p>
          <a:endParaRPr lang="en-IN" b="1">
            <a:solidFill>
              <a:schemeClr val="bg1"/>
            </a:solidFill>
          </a:endParaRPr>
        </a:p>
      </dgm:t>
    </dgm:pt>
    <dgm:pt modelId="{6D968DF0-187A-44E4-911C-4D99C336DF39}" type="sibTrans" cxnId="{FEC4DD5C-52E5-4684-87C8-C30CEA6F9332}">
      <dgm:prSet/>
      <dgm:spPr/>
      <dgm:t>
        <a:bodyPr/>
        <a:lstStyle/>
        <a:p>
          <a:endParaRPr lang="en-IN" b="1">
            <a:solidFill>
              <a:schemeClr val="bg1"/>
            </a:solidFill>
          </a:endParaRPr>
        </a:p>
      </dgm:t>
    </dgm:pt>
    <dgm:pt modelId="{26AA3393-BFF8-4A8C-BAD4-2E1E224795B4}">
      <dgm:prSet phldrT="[Text]" custT="1"/>
      <dgm:spPr/>
      <dgm:t>
        <a:bodyPr/>
        <a:lstStyle/>
        <a:p>
          <a:r>
            <a:rPr lang="en-IN" sz="1600" b="1" dirty="0" smtClean="0">
              <a:latin typeface="+mj-lt"/>
              <a:cs typeface="Arial" pitchFamily="34" charset="0"/>
            </a:rPr>
            <a:t>Multi-Ethnic</a:t>
          </a:r>
          <a:endParaRPr lang="en-IN" sz="1600" b="1" dirty="0">
            <a:latin typeface="+mj-lt"/>
            <a:cs typeface="Arial" pitchFamily="34" charset="0"/>
          </a:endParaRPr>
        </a:p>
      </dgm:t>
    </dgm:pt>
    <dgm:pt modelId="{6643B12A-05C3-48F9-A17F-2D98F923051E}" type="parTrans" cxnId="{1205F785-802B-419D-9923-CECA8CDC8B96}">
      <dgm:prSet/>
      <dgm:spPr/>
      <dgm:t>
        <a:bodyPr/>
        <a:lstStyle/>
        <a:p>
          <a:endParaRPr lang="en-IN" b="1">
            <a:solidFill>
              <a:schemeClr val="bg1"/>
            </a:solidFill>
          </a:endParaRPr>
        </a:p>
      </dgm:t>
    </dgm:pt>
    <dgm:pt modelId="{CCA46B87-AAB8-4BDB-8C99-8370ED750ADC}" type="sibTrans" cxnId="{1205F785-802B-419D-9923-CECA8CDC8B96}">
      <dgm:prSet/>
      <dgm:spPr/>
      <dgm:t>
        <a:bodyPr/>
        <a:lstStyle/>
        <a:p>
          <a:endParaRPr lang="en-IN" b="1">
            <a:solidFill>
              <a:schemeClr val="bg1"/>
            </a:solidFill>
          </a:endParaRPr>
        </a:p>
      </dgm:t>
    </dgm:pt>
    <dgm:pt modelId="{5A57BB2E-B4B0-4E0A-AF49-EA64B5CF0DE8}">
      <dgm:prSet phldrT="[Text]" custT="1"/>
      <dgm:spPr/>
      <dgm:t>
        <a:bodyPr/>
        <a:lstStyle/>
        <a:p>
          <a:r>
            <a:rPr lang="en-IN" sz="1800" b="1" dirty="0" smtClean="0">
              <a:latin typeface="+mj-lt"/>
              <a:cs typeface="Arial" pitchFamily="34" charset="0"/>
            </a:rPr>
            <a:t>4,635 ethnic groups</a:t>
          </a:r>
          <a:endParaRPr lang="en-IN" sz="1800" b="1" dirty="0">
            <a:latin typeface="+mj-lt"/>
            <a:cs typeface="Arial" pitchFamily="34" charset="0"/>
          </a:endParaRPr>
        </a:p>
      </dgm:t>
    </dgm:pt>
    <dgm:pt modelId="{F8D158BE-A7B1-4DBB-B2F0-C5DF8BDC9DBE}" type="parTrans" cxnId="{2DB56A12-B247-4D43-9DB1-FF5C5B430311}">
      <dgm:prSet/>
      <dgm:spPr/>
      <dgm:t>
        <a:bodyPr/>
        <a:lstStyle/>
        <a:p>
          <a:endParaRPr lang="en-IN" b="1">
            <a:solidFill>
              <a:schemeClr val="bg1"/>
            </a:solidFill>
          </a:endParaRPr>
        </a:p>
      </dgm:t>
    </dgm:pt>
    <dgm:pt modelId="{D8E50246-3FE6-4606-8AA4-404A42BD467F}" type="sibTrans" cxnId="{2DB56A12-B247-4D43-9DB1-FF5C5B430311}">
      <dgm:prSet/>
      <dgm:spPr/>
      <dgm:t>
        <a:bodyPr/>
        <a:lstStyle/>
        <a:p>
          <a:endParaRPr lang="en-IN" b="1">
            <a:solidFill>
              <a:schemeClr val="bg1"/>
            </a:solidFill>
          </a:endParaRPr>
        </a:p>
      </dgm:t>
    </dgm:pt>
    <dgm:pt modelId="{CD11444A-230B-4AE0-AFE2-4BD028BA2F66}">
      <dgm:prSet phldrT="[Text]" custT="1"/>
      <dgm:spPr/>
      <dgm:t>
        <a:bodyPr/>
        <a:lstStyle/>
        <a:p>
          <a:r>
            <a:rPr lang="en-IN" sz="1800" b="1" dirty="0" smtClean="0">
              <a:latin typeface="+mj-lt"/>
              <a:cs typeface="Arial" pitchFamily="34" charset="0"/>
            </a:rPr>
            <a:t>80,000  Segments, Synonyms and Titles</a:t>
          </a:r>
          <a:endParaRPr lang="en-IN" sz="1800" b="1" dirty="0">
            <a:latin typeface="+mj-lt"/>
            <a:cs typeface="Arial" pitchFamily="34" charset="0"/>
          </a:endParaRPr>
        </a:p>
      </dgm:t>
    </dgm:pt>
    <dgm:pt modelId="{BEFBB3DE-8478-4F77-A2F8-9C7BF63361A3}" type="parTrans" cxnId="{DF2CCD0E-02A7-4E12-81BB-C070F3261416}">
      <dgm:prSet/>
      <dgm:spPr/>
      <dgm:t>
        <a:bodyPr/>
        <a:lstStyle/>
        <a:p>
          <a:endParaRPr lang="en-IN" b="1">
            <a:solidFill>
              <a:schemeClr val="bg1"/>
            </a:solidFill>
          </a:endParaRPr>
        </a:p>
      </dgm:t>
    </dgm:pt>
    <dgm:pt modelId="{1E49CAC0-CF41-43C9-AF62-7C54F7FE6C98}" type="sibTrans" cxnId="{DF2CCD0E-02A7-4E12-81BB-C070F3261416}">
      <dgm:prSet/>
      <dgm:spPr/>
      <dgm:t>
        <a:bodyPr/>
        <a:lstStyle/>
        <a:p>
          <a:endParaRPr lang="en-IN" b="1">
            <a:solidFill>
              <a:schemeClr val="bg1"/>
            </a:solidFill>
          </a:endParaRPr>
        </a:p>
      </dgm:t>
    </dgm:pt>
    <dgm:pt modelId="{5F4B59CC-5F5B-4796-9219-0877105608AD}">
      <dgm:prSet custT="1"/>
      <dgm:spPr/>
      <dgm:t>
        <a:bodyPr/>
        <a:lstStyle/>
        <a:p>
          <a:r>
            <a:rPr lang="en-IN" sz="1800" b="1" dirty="0" smtClean="0">
              <a:latin typeface="+mj-lt"/>
              <a:cs typeface="Arial" pitchFamily="34" charset="0"/>
            </a:rPr>
            <a:t>2</a:t>
          </a:r>
          <a:r>
            <a:rPr lang="en-IN" sz="1800" b="1" baseline="30000" dirty="0" smtClean="0">
              <a:latin typeface="+mj-lt"/>
              <a:cs typeface="Arial" pitchFamily="34" charset="0"/>
            </a:rPr>
            <a:t>nd</a:t>
          </a:r>
          <a:r>
            <a:rPr lang="en-IN" sz="1800" b="1" dirty="0" smtClean="0">
              <a:latin typeface="+mj-lt"/>
              <a:cs typeface="Arial" pitchFamily="34" charset="0"/>
            </a:rPr>
            <a:t> largest in the world</a:t>
          </a:r>
          <a:endParaRPr lang="en-IN" sz="1800" b="1" dirty="0">
            <a:latin typeface="+mj-lt"/>
            <a:cs typeface="Arial" pitchFamily="34" charset="0"/>
          </a:endParaRPr>
        </a:p>
      </dgm:t>
    </dgm:pt>
    <dgm:pt modelId="{69F1DE68-FD28-4215-AA5E-BB1316ECAC69}">
      <dgm:prSet custT="1"/>
      <dgm:spPr/>
      <dgm:t>
        <a:bodyPr/>
        <a:lstStyle/>
        <a:p>
          <a:r>
            <a:rPr lang="en-IN" sz="1800" b="1" dirty="0" smtClean="0">
              <a:latin typeface="+mj-lt"/>
              <a:cs typeface="Arial" pitchFamily="34" charset="0"/>
            </a:rPr>
            <a:t>1.2 </a:t>
          </a:r>
          <a:r>
            <a:rPr lang="en-IN" sz="1800" b="1" dirty="0" err="1" smtClean="0">
              <a:latin typeface="+mj-lt"/>
              <a:cs typeface="Arial" pitchFamily="34" charset="0"/>
            </a:rPr>
            <a:t>bn</a:t>
          </a:r>
          <a:r>
            <a:rPr lang="en-IN" sz="1800" b="1" dirty="0" smtClean="0">
              <a:latin typeface="+mj-lt"/>
              <a:cs typeface="Arial" pitchFamily="34" charset="0"/>
            </a:rPr>
            <a:t> population</a:t>
          </a:r>
          <a:endParaRPr lang="en-IN" sz="1800" b="1" dirty="0">
            <a:latin typeface="+mj-lt"/>
            <a:cs typeface="Arial" pitchFamily="34" charset="0"/>
          </a:endParaRPr>
        </a:p>
      </dgm:t>
    </dgm:pt>
    <dgm:pt modelId="{570F313E-1212-4944-BD0E-7EA6BBC4A2EB}">
      <dgm:prSet phldrT="[Text]" custT="1"/>
      <dgm:spPr/>
      <dgm:t>
        <a:bodyPr/>
        <a:lstStyle/>
        <a:p>
          <a:r>
            <a:rPr lang="en-IN" sz="1800" b="1" dirty="0" smtClean="0">
              <a:latin typeface="+mj-lt"/>
              <a:cs typeface="Arial" pitchFamily="34" charset="0"/>
            </a:rPr>
            <a:t>2.4% of worlds surface area</a:t>
          </a:r>
          <a:endParaRPr lang="en-IN" sz="1800" b="1" dirty="0">
            <a:latin typeface="+mj-lt"/>
            <a:cs typeface="Arial" pitchFamily="34" charset="0"/>
          </a:endParaRPr>
        </a:p>
      </dgm:t>
    </dgm:pt>
    <dgm:pt modelId="{1C05D2E9-B9F6-44BF-8D0A-607E0C307A83}">
      <dgm:prSet phldrT="[Text]" custT="1"/>
      <dgm:spPr/>
      <dgm:t>
        <a:bodyPr/>
        <a:lstStyle/>
        <a:p>
          <a:r>
            <a:rPr lang="en-IN" sz="1600" b="1" dirty="0" smtClean="0">
              <a:latin typeface="+mj-lt"/>
              <a:cs typeface="Arial" pitchFamily="34" charset="0"/>
            </a:rPr>
            <a:t>Large Population</a:t>
          </a:r>
          <a:endParaRPr lang="en-IN" sz="1600" b="1" dirty="0">
            <a:latin typeface="+mj-lt"/>
            <a:cs typeface="Arial" pitchFamily="34" charset="0"/>
          </a:endParaRPr>
        </a:p>
      </dgm:t>
    </dgm:pt>
    <dgm:pt modelId="{1BF033FD-EDBB-4B7E-B377-3AEDC61B550E}" type="sibTrans" cxnId="{1C940E30-6BEF-4C74-8ED6-80B2456A0E5F}">
      <dgm:prSet/>
      <dgm:spPr/>
      <dgm:t>
        <a:bodyPr/>
        <a:lstStyle/>
        <a:p>
          <a:endParaRPr lang="en-IN" b="1">
            <a:solidFill>
              <a:schemeClr val="bg1"/>
            </a:solidFill>
          </a:endParaRPr>
        </a:p>
      </dgm:t>
    </dgm:pt>
    <dgm:pt modelId="{4865925E-FF40-467C-9146-954730251849}" type="parTrans" cxnId="{1C940E30-6BEF-4C74-8ED6-80B2456A0E5F}">
      <dgm:prSet/>
      <dgm:spPr/>
      <dgm:t>
        <a:bodyPr/>
        <a:lstStyle/>
        <a:p>
          <a:endParaRPr lang="en-IN" b="1">
            <a:solidFill>
              <a:schemeClr val="bg1"/>
            </a:solidFill>
          </a:endParaRPr>
        </a:p>
      </dgm:t>
    </dgm:pt>
    <dgm:pt modelId="{829A80A1-7F79-4BB1-97A1-FB926FC15A92}" type="sibTrans" cxnId="{64203142-62FF-40D1-8547-F0E0A38EBC50}">
      <dgm:prSet/>
      <dgm:spPr/>
      <dgm:t>
        <a:bodyPr/>
        <a:lstStyle/>
        <a:p>
          <a:endParaRPr lang="en-IN"/>
        </a:p>
      </dgm:t>
    </dgm:pt>
    <dgm:pt modelId="{98FDF535-E259-46E7-A37D-19EF840A1704}" type="parTrans" cxnId="{64203142-62FF-40D1-8547-F0E0A38EBC50}">
      <dgm:prSet/>
      <dgm:spPr/>
      <dgm:t>
        <a:bodyPr/>
        <a:lstStyle/>
        <a:p>
          <a:endParaRPr lang="en-IN"/>
        </a:p>
      </dgm:t>
    </dgm:pt>
    <dgm:pt modelId="{08ED4389-CA70-4C72-8EAE-ABCEA808511C}" type="sibTrans" cxnId="{16E89729-FB88-4DCF-A749-56D0C1CB94B0}">
      <dgm:prSet/>
      <dgm:spPr/>
      <dgm:t>
        <a:bodyPr/>
        <a:lstStyle/>
        <a:p>
          <a:endParaRPr lang="en-IN" b="1">
            <a:solidFill>
              <a:schemeClr val="bg1"/>
            </a:solidFill>
          </a:endParaRPr>
        </a:p>
      </dgm:t>
    </dgm:pt>
    <dgm:pt modelId="{E2596AC5-258F-4277-A5DB-9D6FBCFAC006}" type="parTrans" cxnId="{16E89729-FB88-4DCF-A749-56D0C1CB94B0}">
      <dgm:prSet/>
      <dgm:spPr/>
      <dgm:t>
        <a:bodyPr/>
        <a:lstStyle/>
        <a:p>
          <a:endParaRPr lang="en-IN" b="1">
            <a:solidFill>
              <a:schemeClr val="bg1"/>
            </a:solidFill>
          </a:endParaRPr>
        </a:p>
      </dgm:t>
    </dgm:pt>
    <dgm:pt modelId="{4DBBED50-5541-42EA-93CC-0AAD44F348A8}" type="sibTrans" cxnId="{2D64D058-01B2-42EF-9DBD-15CD3EB1C096}">
      <dgm:prSet/>
      <dgm:spPr/>
      <dgm:t>
        <a:bodyPr/>
        <a:lstStyle/>
        <a:p>
          <a:endParaRPr lang="en-IN" b="1">
            <a:solidFill>
              <a:schemeClr val="bg1"/>
            </a:solidFill>
          </a:endParaRPr>
        </a:p>
      </dgm:t>
    </dgm:pt>
    <dgm:pt modelId="{89B78A8F-8C46-49C0-BB12-D970C6DCB252}" type="parTrans" cxnId="{2D64D058-01B2-42EF-9DBD-15CD3EB1C096}">
      <dgm:prSet/>
      <dgm:spPr/>
      <dgm:t>
        <a:bodyPr/>
        <a:lstStyle/>
        <a:p>
          <a:endParaRPr lang="en-IN" b="1">
            <a:solidFill>
              <a:schemeClr val="bg1"/>
            </a:solidFill>
          </a:endParaRPr>
        </a:p>
      </dgm:t>
    </dgm:pt>
    <dgm:pt modelId="{FA60A3A0-934F-4442-8A22-5629B95FF489}" type="pres">
      <dgm:prSet presAssocID="{20277B48-0DDC-4864-BC2C-D4E06DD3D90C}" presName="linearFlow" presStyleCnt="0">
        <dgm:presLayoutVars>
          <dgm:dir/>
          <dgm:animLvl val="lvl"/>
          <dgm:resizeHandles val="exact"/>
        </dgm:presLayoutVars>
      </dgm:prSet>
      <dgm:spPr/>
      <dgm:t>
        <a:bodyPr/>
        <a:lstStyle/>
        <a:p>
          <a:endParaRPr lang="en-IN"/>
        </a:p>
      </dgm:t>
    </dgm:pt>
    <dgm:pt modelId="{DEEECE78-6BC6-4B11-A053-570851008892}" type="pres">
      <dgm:prSet presAssocID="{1C05D2E9-B9F6-44BF-8D0A-607E0C307A83}" presName="composite" presStyleCnt="0"/>
      <dgm:spPr/>
      <dgm:t>
        <a:bodyPr/>
        <a:lstStyle/>
        <a:p>
          <a:endParaRPr lang="en-US"/>
        </a:p>
      </dgm:t>
    </dgm:pt>
    <dgm:pt modelId="{3C44D3ED-0CE9-40A5-8F04-301178E6CCAF}" type="pres">
      <dgm:prSet presAssocID="{1C05D2E9-B9F6-44BF-8D0A-607E0C307A83}" presName="parentText" presStyleLbl="alignNode1" presStyleIdx="0" presStyleCnt="3">
        <dgm:presLayoutVars>
          <dgm:chMax val="1"/>
          <dgm:bulletEnabled val="1"/>
        </dgm:presLayoutVars>
      </dgm:prSet>
      <dgm:spPr/>
      <dgm:t>
        <a:bodyPr/>
        <a:lstStyle/>
        <a:p>
          <a:endParaRPr lang="en-IN"/>
        </a:p>
      </dgm:t>
    </dgm:pt>
    <dgm:pt modelId="{3B4B4D3B-55E4-482B-8DB9-F617930EAC0E}" type="pres">
      <dgm:prSet presAssocID="{1C05D2E9-B9F6-44BF-8D0A-607E0C307A83}" presName="descendantText" presStyleLbl="alignAcc1" presStyleIdx="0" presStyleCnt="3" custScaleX="91344" custLinFactNeighborX="2281" custLinFactNeighborY="-58">
        <dgm:presLayoutVars>
          <dgm:bulletEnabled val="1"/>
        </dgm:presLayoutVars>
      </dgm:prSet>
      <dgm:spPr/>
      <dgm:t>
        <a:bodyPr/>
        <a:lstStyle/>
        <a:p>
          <a:endParaRPr lang="en-IN"/>
        </a:p>
      </dgm:t>
    </dgm:pt>
    <dgm:pt modelId="{BB2D4126-17FC-485E-B2BD-EE6558FBE350}" type="pres">
      <dgm:prSet presAssocID="{1BF033FD-EDBB-4B7E-B377-3AEDC61B550E}" presName="sp" presStyleCnt="0"/>
      <dgm:spPr/>
      <dgm:t>
        <a:bodyPr/>
        <a:lstStyle/>
        <a:p>
          <a:endParaRPr lang="en-US"/>
        </a:p>
      </dgm:t>
    </dgm:pt>
    <dgm:pt modelId="{EDD9B904-F29E-45AC-B366-CB0248A66873}" type="pres">
      <dgm:prSet presAssocID="{128F754E-A94B-42CA-9B43-F6757D94E922}" presName="composite" presStyleCnt="0"/>
      <dgm:spPr/>
      <dgm:t>
        <a:bodyPr/>
        <a:lstStyle/>
        <a:p>
          <a:endParaRPr lang="en-US"/>
        </a:p>
      </dgm:t>
    </dgm:pt>
    <dgm:pt modelId="{00801FA7-432A-4761-8D41-466208E8CE6E}" type="pres">
      <dgm:prSet presAssocID="{128F754E-A94B-42CA-9B43-F6757D94E922}" presName="parentText" presStyleLbl="alignNode1" presStyleIdx="1" presStyleCnt="3">
        <dgm:presLayoutVars>
          <dgm:chMax val="1"/>
          <dgm:bulletEnabled val="1"/>
        </dgm:presLayoutVars>
      </dgm:prSet>
      <dgm:spPr/>
      <dgm:t>
        <a:bodyPr/>
        <a:lstStyle/>
        <a:p>
          <a:endParaRPr lang="en-IN"/>
        </a:p>
      </dgm:t>
    </dgm:pt>
    <dgm:pt modelId="{2CB1C230-6400-4594-92B9-C00C2969A4B5}" type="pres">
      <dgm:prSet presAssocID="{128F754E-A94B-42CA-9B43-F6757D94E922}" presName="descendantText" presStyleLbl="alignAcc1" presStyleIdx="1" presStyleCnt="3" custScaleX="91616" custLinFactNeighborX="2501">
        <dgm:presLayoutVars>
          <dgm:bulletEnabled val="1"/>
        </dgm:presLayoutVars>
      </dgm:prSet>
      <dgm:spPr/>
      <dgm:t>
        <a:bodyPr/>
        <a:lstStyle/>
        <a:p>
          <a:endParaRPr lang="en-IN"/>
        </a:p>
      </dgm:t>
    </dgm:pt>
    <dgm:pt modelId="{2FD677D8-1A6B-487C-882E-CD968796BCAB}" type="pres">
      <dgm:prSet presAssocID="{1E3253CC-C243-49A4-B570-4521878F3B27}" presName="sp" presStyleCnt="0"/>
      <dgm:spPr/>
      <dgm:t>
        <a:bodyPr/>
        <a:lstStyle/>
        <a:p>
          <a:endParaRPr lang="en-US"/>
        </a:p>
      </dgm:t>
    </dgm:pt>
    <dgm:pt modelId="{1961616C-26D7-46FA-A242-15630AD51861}" type="pres">
      <dgm:prSet presAssocID="{26AA3393-BFF8-4A8C-BAD4-2E1E224795B4}" presName="composite" presStyleCnt="0"/>
      <dgm:spPr/>
      <dgm:t>
        <a:bodyPr/>
        <a:lstStyle/>
        <a:p>
          <a:endParaRPr lang="en-US"/>
        </a:p>
      </dgm:t>
    </dgm:pt>
    <dgm:pt modelId="{3EDD341D-A32C-4CE2-B843-614F16D32C45}" type="pres">
      <dgm:prSet presAssocID="{26AA3393-BFF8-4A8C-BAD4-2E1E224795B4}" presName="parentText" presStyleLbl="alignNode1" presStyleIdx="2" presStyleCnt="3">
        <dgm:presLayoutVars>
          <dgm:chMax val="1"/>
          <dgm:bulletEnabled val="1"/>
        </dgm:presLayoutVars>
      </dgm:prSet>
      <dgm:spPr/>
      <dgm:t>
        <a:bodyPr/>
        <a:lstStyle/>
        <a:p>
          <a:endParaRPr lang="en-IN"/>
        </a:p>
      </dgm:t>
    </dgm:pt>
    <dgm:pt modelId="{08FF6FCB-2E65-40F5-888B-B5850E02F4E3}" type="pres">
      <dgm:prSet presAssocID="{26AA3393-BFF8-4A8C-BAD4-2E1E224795B4}" presName="descendantText" presStyleLbl="alignAcc1" presStyleIdx="2" presStyleCnt="3" custScaleX="91007" custLinFactNeighborX="3091">
        <dgm:presLayoutVars>
          <dgm:bulletEnabled val="1"/>
        </dgm:presLayoutVars>
      </dgm:prSet>
      <dgm:spPr/>
      <dgm:t>
        <a:bodyPr/>
        <a:lstStyle/>
        <a:p>
          <a:endParaRPr lang="en-IN"/>
        </a:p>
      </dgm:t>
    </dgm:pt>
  </dgm:ptLst>
  <dgm:cxnLst>
    <dgm:cxn modelId="{0BD8F959-F41B-4A41-8581-D02F43A6FEA6}" type="presOf" srcId="{1C05D2E9-B9F6-44BF-8D0A-607E0C307A83}" destId="{3C44D3ED-0CE9-40A5-8F04-301178E6CCAF}" srcOrd="0" destOrd="0" presId="urn:microsoft.com/office/officeart/2005/8/layout/chevron2"/>
    <dgm:cxn modelId="{C89168CB-A39D-44AA-8539-B594F04CDD56}" type="presOf" srcId="{03585DD5-49BC-474E-898D-4E02131CC50E}" destId="{2CB1C230-6400-4594-92B9-C00C2969A4B5}" srcOrd="0" destOrd="0" presId="urn:microsoft.com/office/officeart/2005/8/layout/chevron2"/>
    <dgm:cxn modelId="{C6F5E98E-27C8-4468-9E3F-55FB85D19272}" type="presOf" srcId="{128F754E-A94B-42CA-9B43-F6757D94E922}" destId="{00801FA7-432A-4761-8D41-466208E8CE6E}" srcOrd="0" destOrd="0" presId="urn:microsoft.com/office/officeart/2005/8/layout/chevron2"/>
    <dgm:cxn modelId="{2858ED08-E549-43B0-A7D4-246B81A0CC7E}" type="presOf" srcId="{570F313E-1212-4944-BD0E-7EA6BBC4A2EB}" destId="{3B4B4D3B-55E4-482B-8DB9-F617930EAC0E}" srcOrd="0" destOrd="0" presId="urn:microsoft.com/office/officeart/2005/8/layout/chevron2"/>
    <dgm:cxn modelId="{16E89729-FB88-4DCF-A749-56D0C1CB94B0}" srcId="{1C05D2E9-B9F6-44BF-8D0A-607E0C307A83}" destId="{69F1DE68-FD28-4215-AA5E-BB1316ECAC69}" srcOrd="1" destOrd="0" parTransId="{E2596AC5-258F-4277-A5DB-9D6FBCFAC006}" sibTransId="{08ED4389-CA70-4C72-8EAE-ABCEA808511C}"/>
    <dgm:cxn modelId="{199C9308-42A5-40B7-ABE7-461C2F780FCE}" srcId="{20277B48-0DDC-4864-BC2C-D4E06DD3D90C}" destId="{128F754E-A94B-42CA-9B43-F6757D94E922}" srcOrd="1" destOrd="0" parTransId="{B83B7420-EFD2-45F2-954D-6FCFB74DFD33}" sibTransId="{1E3253CC-C243-49A4-B570-4521878F3B27}"/>
    <dgm:cxn modelId="{2DB56A12-B247-4D43-9DB1-FF5C5B430311}" srcId="{26AA3393-BFF8-4A8C-BAD4-2E1E224795B4}" destId="{5A57BB2E-B4B0-4E0A-AF49-EA64B5CF0DE8}" srcOrd="0" destOrd="0" parTransId="{F8D158BE-A7B1-4DBB-B2F0-C5DF8BDC9DBE}" sibTransId="{D8E50246-3FE6-4606-8AA4-404A42BD467F}"/>
    <dgm:cxn modelId="{FEC4DD5C-52E5-4684-87C8-C30CEA6F9332}" srcId="{128F754E-A94B-42CA-9B43-F6757D94E922}" destId="{69BB3136-121C-4ECE-B943-0A19F06A8F74}" srcOrd="1" destOrd="0" parTransId="{1714213E-5B21-484B-8440-857C2A464DE4}" sibTransId="{6D968DF0-187A-44E4-911C-4D99C336DF39}"/>
    <dgm:cxn modelId="{05225C7B-64D6-46B3-9228-743717536FFC}" type="presOf" srcId="{5F4B59CC-5F5B-4796-9219-0877105608AD}" destId="{3B4B4D3B-55E4-482B-8DB9-F617930EAC0E}" srcOrd="0" destOrd="2" presId="urn:microsoft.com/office/officeart/2005/8/layout/chevron2"/>
    <dgm:cxn modelId="{2D64D058-01B2-42EF-9DBD-15CD3EB1C096}" srcId="{1C05D2E9-B9F6-44BF-8D0A-607E0C307A83}" destId="{570F313E-1212-4944-BD0E-7EA6BBC4A2EB}" srcOrd="0" destOrd="0" parTransId="{89B78A8F-8C46-49C0-BB12-D970C6DCB252}" sibTransId="{4DBBED50-5541-42EA-93CC-0AAD44F348A8}"/>
    <dgm:cxn modelId="{B95FE997-42E5-4B98-A052-2A41E8D4396E}" type="presOf" srcId="{20277B48-0DDC-4864-BC2C-D4E06DD3D90C}" destId="{FA60A3A0-934F-4442-8A22-5629B95FF489}" srcOrd="0" destOrd="0" presId="urn:microsoft.com/office/officeart/2005/8/layout/chevron2"/>
    <dgm:cxn modelId="{1C940E30-6BEF-4C74-8ED6-80B2456A0E5F}" srcId="{20277B48-0DDC-4864-BC2C-D4E06DD3D90C}" destId="{1C05D2E9-B9F6-44BF-8D0A-607E0C307A83}" srcOrd="0" destOrd="0" parTransId="{4865925E-FF40-467C-9146-954730251849}" sibTransId="{1BF033FD-EDBB-4B7E-B377-3AEDC61B550E}"/>
    <dgm:cxn modelId="{64203142-62FF-40D1-8547-F0E0A38EBC50}" srcId="{1C05D2E9-B9F6-44BF-8D0A-607E0C307A83}" destId="{5F4B59CC-5F5B-4796-9219-0877105608AD}" srcOrd="2" destOrd="0" parTransId="{98FDF535-E259-46E7-A37D-19EF840A1704}" sibTransId="{829A80A1-7F79-4BB1-97A1-FB926FC15A92}"/>
    <dgm:cxn modelId="{609C657F-7CEE-4A0C-BFE4-952A4B8016CD}" type="presOf" srcId="{69BB3136-121C-4ECE-B943-0A19F06A8F74}" destId="{2CB1C230-6400-4594-92B9-C00C2969A4B5}" srcOrd="0" destOrd="1" presId="urn:microsoft.com/office/officeart/2005/8/layout/chevron2"/>
    <dgm:cxn modelId="{DF2CCD0E-02A7-4E12-81BB-C070F3261416}" srcId="{26AA3393-BFF8-4A8C-BAD4-2E1E224795B4}" destId="{CD11444A-230B-4AE0-AFE2-4BD028BA2F66}" srcOrd="1" destOrd="0" parTransId="{BEFBB3DE-8478-4F77-A2F8-9C7BF63361A3}" sibTransId="{1E49CAC0-CF41-43C9-AF62-7C54F7FE6C98}"/>
    <dgm:cxn modelId="{1205F785-802B-419D-9923-CECA8CDC8B96}" srcId="{20277B48-0DDC-4864-BC2C-D4E06DD3D90C}" destId="{26AA3393-BFF8-4A8C-BAD4-2E1E224795B4}" srcOrd="2" destOrd="0" parTransId="{6643B12A-05C3-48F9-A17F-2D98F923051E}" sibTransId="{CCA46B87-AAB8-4BDB-8C99-8370ED750ADC}"/>
    <dgm:cxn modelId="{C01B1291-0F7E-43AF-B8A3-08EA092BC9BF}" type="presOf" srcId="{69F1DE68-FD28-4215-AA5E-BB1316ECAC69}" destId="{3B4B4D3B-55E4-482B-8DB9-F617930EAC0E}" srcOrd="0" destOrd="1" presId="urn:microsoft.com/office/officeart/2005/8/layout/chevron2"/>
    <dgm:cxn modelId="{62CA3503-0366-45C6-9E81-D92856352B50}" type="presOf" srcId="{26AA3393-BFF8-4A8C-BAD4-2E1E224795B4}" destId="{3EDD341D-A32C-4CE2-B843-614F16D32C45}" srcOrd="0" destOrd="0" presId="urn:microsoft.com/office/officeart/2005/8/layout/chevron2"/>
    <dgm:cxn modelId="{2DA5FD32-6A17-45C6-98B6-904799BB3C90}" type="presOf" srcId="{5A57BB2E-B4B0-4E0A-AF49-EA64B5CF0DE8}" destId="{08FF6FCB-2E65-40F5-888B-B5850E02F4E3}" srcOrd="0" destOrd="0" presId="urn:microsoft.com/office/officeart/2005/8/layout/chevron2"/>
    <dgm:cxn modelId="{7ABAB53E-B9C5-4EC4-B693-D22327F637D4}" srcId="{128F754E-A94B-42CA-9B43-F6757D94E922}" destId="{03585DD5-49BC-474E-898D-4E02131CC50E}" srcOrd="0" destOrd="0" parTransId="{5E5E5530-CC84-4A3E-8F55-0A3A676555EA}" sibTransId="{41166BCE-1C19-4BF9-AB16-A56F87C67E50}"/>
    <dgm:cxn modelId="{4B6FE1A8-4012-4E40-8577-F95A7756E40C}" type="presOf" srcId="{CD11444A-230B-4AE0-AFE2-4BD028BA2F66}" destId="{08FF6FCB-2E65-40F5-888B-B5850E02F4E3}" srcOrd="0" destOrd="1" presId="urn:microsoft.com/office/officeart/2005/8/layout/chevron2"/>
    <dgm:cxn modelId="{28AC62CE-A908-47BB-B214-C3D801B4658F}" type="presParOf" srcId="{FA60A3A0-934F-4442-8A22-5629B95FF489}" destId="{DEEECE78-6BC6-4B11-A053-570851008892}" srcOrd="0" destOrd="0" presId="urn:microsoft.com/office/officeart/2005/8/layout/chevron2"/>
    <dgm:cxn modelId="{1B374EF5-D408-4A75-BEA6-92D61201C0B4}" type="presParOf" srcId="{DEEECE78-6BC6-4B11-A053-570851008892}" destId="{3C44D3ED-0CE9-40A5-8F04-301178E6CCAF}" srcOrd="0" destOrd="0" presId="urn:microsoft.com/office/officeart/2005/8/layout/chevron2"/>
    <dgm:cxn modelId="{AFC9CF3E-DCAA-4B55-8EDA-66E1929483B5}" type="presParOf" srcId="{DEEECE78-6BC6-4B11-A053-570851008892}" destId="{3B4B4D3B-55E4-482B-8DB9-F617930EAC0E}" srcOrd="1" destOrd="0" presId="urn:microsoft.com/office/officeart/2005/8/layout/chevron2"/>
    <dgm:cxn modelId="{3A18EC7B-7CBF-4D51-A57B-D1852CE378FE}" type="presParOf" srcId="{FA60A3A0-934F-4442-8A22-5629B95FF489}" destId="{BB2D4126-17FC-485E-B2BD-EE6558FBE350}" srcOrd="1" destOrd="0" presId="urn:microsoft.com/office/officeart/2005/8/layout/chevron2"/>
    <dgm:cxn modelId="{E362C185-F1CB-4C04-8529-E7A488E68F21}" type="presParOf" srcId="{FA60A3A0-934F-4442-8A22-5629B95FF489}" destId="{EDD9B904-F29E-45AC-B366-CB0248A66873}" srcOrd="2" destOrd="0" presId="urn:microsoft.com/office/officeart/2005/8/layout/chevron2"/>
    <dgm:cxn modelId="{2AA2FCF0-DA8F-4044-A986-BB3E5125DF7E}" type="presParOf" srcId="{EDD9B904-F29E-45AC-B366-CB0248A66873}" destId="{00801FA7-432A-4761-8D41-466208E8CE6E}" srcOrd="0" destOrd="0" presId="urn:microsoft.com/office/officeart/2005/8/layout/chevron2"/>
    <dgm:cxn modelId="{204FAC73-D219-40CA-9A2D-68F259BD7E4E}" type="presParOf" srcId="{EDD9B904-F29E-45AC-B366-CB0248A66873}" destId="{2CB1C230-6400-4594-92B9-C00C2969A4B5}" srcOrd="1" destOrd="0" presId="urn:microsoft.com/office/officeart/2005/8/layout/chevron2"/>
    <dgm:cxn modelId="{B312D8CB-6B76-429D-AEF5-9D776D24C985}" type="presParOf" srcId="{FA60A3A0-934F-4442-8A22-5629B95FF489}" destId="{2FD677D8-1A6B-487C-882E-CD968796BCAB}" srcOrd="3" destOrd="0" presId="urn:microsoft.com/office/officeart/2005/8/layout/chevron2"/>
    <dgm:cxn modelId="{DC39FAA2-688E-45DE-9D35-C698F9ABE7D6}" type="presParOf" srcId="{FA60A3A0-934F-4442-8A22-5629B95FF489}" destId="{1961616C-26D7-46FA-A242-15630AD51861}" srcOrd="4" destOrd="0" presId="urn:microsoft.com/office/officeart/2005/8/layout/chevron2"/>
    <dgm:cxn modelId="{23721F4D-1FD2-4E91-98DC-789D629D0130}" type="presParOf" srcId="{1961616C-26D7-46FA-A242-15630AD51861}" destId="{3EDD341D-A32C-4CE2-B843-614F16D32C45}" srcOrd="0" destOrd="0" presId="urn:microsoft.com/office/officeart/2005/8/layout/chevron2"/>
    <dgm:cxn modelId="{FD13872A-F6B2-4563-BFA2-07111854737E}" type="presParOf" srcId="{1961616C-26D7-46FA-A242-15630AD51861}" destId="{08FF6FCB-2E65-40F5-888B-B5850E02F4E3}"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20277B48-0DDC-4864-BC2C-D4E06DD3D90C}"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IN"/>
        </a:p>
      </dgm:t>
    </dgm:pt>
    <dgm:pt modelId="{1C05D2E9-B9F6-44BF-8D0A-607E0C307A83}">
      <dgm:prSet phldrT="[Text]" custT="1"/>
      <dgm:spPr/>
      <dgm:t>
        <a:bodyPr/>
        <a:lstStyle/>
        <a:p>
          <a:r>
            <a:rPr lang="en-US" sz="1600" b="1" dirty="0" smtClean="0">
              <a:latin typeface="+mj-lt"/>
              <a:cs typeface="Arial" pitchFamily="34" charset="0"/>
            </a:rPr>
            <a:t>Multi-cultural</a:t>
          </a:r>
          <a:endParaRPr lang="en-IN" sz="1600" b="1" dirty="0">
            <a:latin typeface="+mj-lt"/>
            <a:cs typeface="Arial" pitchFamily="34" charset="0"/>
          </a:endParaRPr>
        </a:p>
      </dgm:t>
    </dgm:pt>
    <dgm:pt modelId="{4865925E-FF40-467C-9146-954730251849}" type="parTrans" cxnId="{1C940E30-6BEF-4C74-8ED6-80B2456A0E5F}">
      <dgm:prSet/>
      <dgm:spPr/>
      <dgm:t>
        <a:bodyPr/>
        <a:lstStyle/>
        <a:p>
          <a:endParaRPr lang="en-IN" b="1">
            <a:solidFill>
              <a:schemeClr val="bg1"/>
            </a:solidFill>
          </a:endParaRPr>
        </a:p>
      </dgm:t>
    </dgm:pt>
    <dgm:pt modelId="{1BF033FD-EDBB-4B7E-B377-3AEDC61B550E}" type="sibTrans" cxnId="{1C940E30-6BEF-4C74-8ED6-80B2456A0E5F}">
      <dgm:prSet/>
      <dgm:spPr/>
      <dgm:t>
        <a:bodyPr/>
        <a:lstStyle/>
        <a:p>
          <a:endParaRPr lang="en-IN" b="1">
            <a:solidFill>
              <a:schemeClr val="bg1"/>
            </a:solidFill>
          </a:endParaRPr>
        </a:p>
      </dgm:t>
    </dgm:pt>
    <dgm:pt modelId="{570F313E-1212-4944-BD0E-7EA6BBC4A2EB}">
      <dgm:prSet phldrT="[Text]" custT="1"/>
      <dgm:spPr/>
      <dgm:t>
        <a:bodyPr/>
        <a:lstStyle/>
        <a:p>
          <a:r>
            <a:rPr lang="en-US" sz="1800" b="1" dirty="0" smtClean="0">
              <a:latin typeface="+mj-lt"/>
              <a:cs typeface="Arial" pitchFamily="34" charset="0"/>
            </a:rPr>
            <a:t>655 religions and other persuasions</a:t>
          </a:r>
          <a:endParaRPr lang="en-IN" sz="1800" b="1" dirty="0">
            <a:latin typeface="+mj-lt"/>
            <a:cs typeface="Arial" pitchFamily="34" charset="0"/>
          </a:endParaRPr>
        </a:p>
      </dgm:t>
    </dgm:pt>
    <dgm:pt modelId="{89B78A8F-8C46-49C0-BB12-D970C6DCB252}" type="parTrans" cxnId="{2D64D058-01B2-42EF-9DBD-15CD3EB1C096}">
      <dgm:prSet/>
      <dgm:spPr/>
      <dgm:t>
        <a:bodyPr/>
        <a:lstStyle/>
        <a:p>
          <a:endParaRPr lang="en-IN" b="1">
            <a:solidFill>
              <a:schemeClr val="bg1"/>
            </a:solidFill>
          </a:endParaRPr>
        </a:p>
      </dgm:t>
    </dgm:pt>
    <dgm:pt modelId="{4DBBED50-5541-42EA-93CC-0AAD44F348A8}" type="sibTrans" cxnId="{2D64D058-01B2-42EF-9DBD-15CD3EB1C096}">
      <dgm:prSet/>
      <dgm:spPr/>
      <dgm:t>
        <a:bodyPr/>
        <a:lstStyle/>
        <a:p>
          <a:endParaRPr lang="en-IN" b="1">
            <a:solidFill>
              <a:schemeClr val="bg1"/>
            </a:solidFill>
          </a:endParaRPr>
        </a:p>
      </dgm:t>
    </dgm:pt>
    <dgm:pt modelId="{128F754E-A94B-42CA-9B43-F6757D94E922}">
      <dgm:prSet phldrT="[Text]" custT="1"/>
      <dgm:spPr/>
      <dgm:t>
        <a:bodyPr/>
        <a:lstStyle/>
        <a:p>
          <a:r>
            <a:rPr lang="en-US" sz="1600" b="1" dirty="0" smtClean="0">
              <a:latin typeface="+mj-lt"/>
              <a:cs typeface="Arial" pitchFamily="34" charset="0"/>
            </a:rPr>
            <a:t>Difficult people</a:t>
          </a:r>
          <a:endParaRPr lang="en-IN" sz="1600" b="1" dirty="0">
            <a:latin typeface="+mj-lt"/>
            <a:cs typeface="Arial" pitchFamily="34" charset="0"/>
          </a:endParaRPr>
        </a:p>
      </dgm:t>
    </dgm:pt>
    <dgm:pt modelId="{B83B7420-EFD2-45F2-954D-6FCFB74DFD33}" type="parTrans" cxnId="{199C9308-42A5-40B7-ABE7-461C2F780FCE}">
      <dgm:prSet/>
      <dgm:spPr/>
      <dgm:t>
        <a:bodyPr/>
        <a:lstStyle/>
        <a:p>
          <a:endParaRPr lang="en-IN" b="1">
            <a:solidFill>
              <a:schemeClr val="bg1"/>
            </a:solidFill>
          </a:endParaRPr>
        </a:p>
      </dgm:t>
    </dgm:pt>
    <dgm:pt modelId="{1E3253CC-C243-49A4-B570-4521878F3B27}" type="sibTrans" cxnId="{199C9308-42A5-40B7-ABE7-461C2F780FCE}">
      <dgm:prSet/>
      <dgm:spPr/>
      <dgm:t>
        <a:bodyPr/>
        <a:lstStyle/>
        <a:p>
          <a:endParaRPr lang="en-IN" b="1">
            <a:solidFill>
              <a:schemeClr val="bg1"/>
            </a:solidFill>
          </a:endParaRPr>
        </a:p>
      </dgm:t>
    </dgm:pt>
    <dgm:pt modelId="{03585DD5-49BC-474E-898D-4E02131CC50E}">
      <dgm:prSet phldrT="[Text]" custT="1"/>
      <dgm:spPr/>
      <dgm:t>
        <a:bodyPr/>
        <a:lstStyle/>
        <a:p>
          <a:r>
            <a:rPr lang="en-US" sz="1800" b="1" dirty="0" smtClean="0">
              <a:latin typeface="+mj-lt"/>
              <a:cs typeface="Arial" pitchFamily="34" charset="0"/>
            </a:rPr>
            <a:t>Nomads, Homeless, Forest/Island Dwellers</a:t>
          </a:r>
          <a:endParaRPr lang="en-IN" sz="1800" b="1" dirty="0">
            <a:latin typeface="+mj-lt"/>
            <a:cs typeface="Arial" pitchFamily="34" charset="0"/>
          </a:endParaRPr>
        </a:p>
      </dgm:t>
    </dgm:pt>
    <dgm:pt modelId="{5E5E5530-CC84-4A3E-8F55-0A3A676555EA}" type="parTrans" cxnId="{7ABAB53E-B9C5-4EC4-B693-D22327F637D4}">
      <dgm:prSet/>
      <dgm:spPr/>
      <dgm:t>
        <a:bodyPr/>
        <a:lstStyle/>
        <a:p>
          <a:endParaRPr lang="en-IN" b="1">
            <a:solidFill>
              <a:schemeClr val="bg1"/>
            </a:solidFill>
          </a:endParaRPr>
        </a:p>
      </dgm:t>
    </dgm:pt>
    <dgm:pt modelId="{41166BCE-1C19-4BF9-AB16-A56F87C67E50}" type="sibTrans" cxnId="{7ABAB53E-B9C5-4EC4-B693-D22327F637D4}">
      <dgm:prSet/>
      <dgm:spPr/>
      <dgm:t>
        <a:bodyPr/>
        <a:lstStyle/>
        <a:p>
          <a:endParaRPr lang="en-IN" b="1">
            <a:solidFill>
              <a:schemeClr val="bg1"/>
            </a:solidFill>
          </a:endParaRPr>
        </a:p>
      </dgm:t>
    </dgm:pt>
    <dgm:pt modelId="{26AA3393-BFF8-4A8C-BAD4-2E1E224795B4}">
      <dgm:prSet phldrT="[Text]" custT="1"/>
      <dgm:spPr/>
      <dgm:t>
        <a:bodyPr/>
        <a:lstStyle/>
        <a:p>
          <a:r>
            <a:rPr lang="en-US" sz="1600" b="1" dirty="0" smtClean="0">
              <a:latin typeface="+mj-lt"/>
              <a:cs typeface="Arial" pitchFamily="34" charset="0"/>
            </a:rPr>
            <a:t>Difficult </a:t>
          </a:r>
          <a:br>
            <a:rPr lang="en-US" sz="1600" b="1" dirty="0" smtClean="0">
              <a:latin typeface="+mj-lt"/>
              <a:cs typeface="Arial" pitchFamily="34" charset="0"/>
            </a:rPr>
          </a:br>
          <a:r>
            <a:rPr lang="en-US" sz="1600" b="1" dirty="0" smtClean="0">
              <a:latin typeface="+mj-lt"/>
              <a:cs typeface="Arial" pitchFamily="34" charset="0"/>
            </a:rPr>
            <a:t>Areas</a:t>
          </a:r>
          <a:endParaRPr lang="en-IN" sz="1600" b="1" dirty="0">
            <a:latin typeface="+mj-lt"/>
            <a:cs typeface="Arial" pitchFamily="34" charset="0"/>
          </a:endParaRPr>
        </a:p>
      </dgm:t>
    </dgm:pt>
    <dgm:pt modelId="{6643B12A-05C3-48F9-A17F-2D98F923051E}" type="parTrans" cxnId="{1205F785-802B-419D-9923-CECA8CDC8B96}">
      <dgm:prSet/>
      <dgm:spPr/>
      <dgm:t>
        <a:bodyPr/>
        <a:lstStyle/>
        <a:p>
          <a:endParaRPr lang="en-IN" b="1">
            <a:solidFill>
              <a:schemeClr val="bg1"/>
            </a:solidFill>
          </a:endParaRPr>
        </a:p>
      </dgm:t>
    </dgm:pt>
    <dgm:pt modelId="{CCA46B87-AAB8-4BDB-8C99-8370ED750ADC}" type="sibTrans" cxnId="{1205F785-802B-419D-9923-CECA8CDC8B96}">
      <dgm:prSet/>
      <dgm:spPr/>
      <dgm:t>
        <a:bodyPr/>
        <a:lstStyle/>
        <a:p>
          <a:endParaRPr lang="en-IN" b="1">
            <a:solidFill>
              <a:schemeClr val="bg1"/>
            </a:solidFill>
          </a:endParaRPr>
        </a:p>
      </dgm:t>
    </dgm:pt>
    <dgm:pt modelId="{5A57BB2E-B4B0-4E0A-AF49-EA64B5CF0DE8}">
      <dgm:prSet phldrT="[Text]" custT="1"/>
      <dgm:spPr/>
      <dgm:t>
        <a:bodyPr/>
        <a:lstStyle/>
        <a:p>
          <a:r>
            <a:rPr lang="en-US" sz="1800" b="1" dirty="0" smtClean="0">
              <a:latin typeface="+mj-lt"/>
              <a:cs typeface="Arial" pitchFamily="34" charset="0"/>
            </a:rPr>
            <a:t>Disturbed civil conditions</a:t>
          </a:r>
          <a:endParaRPr lang="en-IN" sz="1800" b="1" dirty="0">
            <a:latin typeface="+mj-lt"/>
            <a:cs typeface="Arial" pitchFamily="34" charset="0"/>
          </a:endParaRPr>
        </a:p>
      </dgm:t>
    </dgm:pt>
    <dgm:pt modelId="{F8D158BE-A7B1-4DBB-B2F0-C5DF8BDC9DBE}" type="parTrans" cxnId="{2DB56A12-B247-4D43-9DB1-FF5C5B430311}">
      <dgm:prSet/>
      <dgm:spPr/>
      <dgm:t>
        <a:bodyPr/>
        <a:lstStyle/>
        <a:p>
          <a:endParaRPr lang="en-IN" b="1">
            <a:solidFill>
              <a:schemeClr val="bg1"/>
            </a:solidFill>
          </a:endParaRPr>
        </a:p>
      </dgm:t>
    </dgm:pt>
    <dgm:pt modelId="{D8E50246-3FE6-4606-8AA4-404A42BD467F}" type="sibTrans" cxnId="{2DB56A12-B247-4D43-9DB1-FF5C5B430311}">
      <dgm:prSet/>
      <dgm:spPr/>
      <dgm:t>
        <a:bodyPr/>
        <a:lstStyle/>
        <a:p>
          <a:endParaRPr lang="en-IN" b="1">
            <a:solidFill>
              <a:schemeClr val="bg1"/>
            </a:solidFill>
          </a:endParaRPr>
        </a:p>
      </dgm:t>
    </dgm:pt>
    <dgm:pt modelId="{60559B2F-0277-4AF4-AAEF-298748AF94A4}">
      <dgm:prSet custT="1"/>
      <dgm:spPr/>
      <dgm:t>
        <a:bodyPr/>
        <a:lstStyle/>
        <a:p>
          <a:r>
            <a:rPr lang="en-US" sz="1800" b="1" dirty="0" smtClean="0">
              <a:latin typeface="+mj-lt"/>
              <a:cs typeface="Arial" pitchFamily="34" charset="0"/>
            </a:rPr>
            <a:t>18 languages (training); 16 languages (canvassing); 6661 mother tongues</a:t>
          </a:r>
        </a:p>
      </dgm:t>
    </dgm:pt>
    <dgm:pt modelId="{AB9D94E8-4240-4C79-B95C-DFDC93423537}" type="parTrans" cxnId="{9238B1B8-6CBC-40A3-B771-C13E1EBB3432}">
      <dgm:prSet/>
      <dgm:spPr/>
      <dgm:t>
        <a:bodyPr/>
        <a:lstStyle/>
        <a:p>
          <a:endParaRPr lang="en-US"/>
        </a:p>
      </dgm:t>
    </dgm:pt>
    <dgm:pt modelId="{3B5B3A9C-BE1E-43A4-B2FC-82DC5633CBCC}" type="sibTrans" cxnId="{9238B1B8-6CBC-40A3-B771-C13E1EBB3432}">
      <dgm:prSet/>
      <dgm:spPr/>
      <dgm:t>
        <a:bodyPr/>
        <a:lstStyle/>
        <a:p>
          <a:endParaRPr lang="en-US"/>
        </a:p>
      </dgm:t>
    </dgm:pt>
    <dgm:pt modelId="{67B95F75-579F-49F1-B4DA-D7D145E22BDF}">
      <dgm:prSet custT="1"/>
      <dgm:spPr/>
      <dgm:t>
        <a:bodyPr/>
        <a:lstStyle/>
        <a:p>
          <a:r>
            <a:rPr lang="en-US" sz="1800" b="1" dirty="0" smtClean="0">
              <a:latin typeface="+mj-lt"/>
              <a:cs typeface="Arial" pitchFamily="34" charset="0"/>
            </a:rPr>
            <a:t>Infants, Elderly women, Disabled</a:t>
          </a:r>
        </a:p>
      </dgm:t>
    </dgm:pt>
    <dgm:pt modelId="{DFAED0E0-8458-4718-8D12-65A0B1287CCE}" type="parTrans" cxnId="{E56F2AB7-91F0-4709-A16C-74E6C55E7BF9}">
      <dgm:prSet/>
      <dgm:spPr/>
      <dgm:t>
        <a:bodyPr/>
        <a:lstStyle/>
        <a:p>
          <a:endParaRPr lang="en-US"/>
        </a:p>
      </dgm:t>
    </dgm:pt>
    <dgm:pt modelId="{94AA5A9A-413C-4463-8C4E-E04C25BC2785}" type="sibTrans" cxnId="{E56F2AB7-91F0-4709-A16C-74E6C55E7BF9}">
      <dgm:prSet/>
      <dgm:spPr/>
      <dgm:t>
        <a:bodyPr/>
        <a:lstStyle/>
        <a:p>
          <a:endParaRPr lang="en-US"/>
        </a:p>
      </dgm:t>
    </dgm:pt>
    <dgm:pt modelId="{35F8BA25-FD70-46F0-BA81-2BEC1969D150}">
      <dgm:prSet custT="1"/>
      <dgm:spPr/>
      <dgm:t>
        <a:bodyPr/>
        <a:lstStyle/>
        <a:p>
          <a:r>
            <a:rPr lang="en-US" sz="1800" b="1" dirty="0" smtClean="0">
              <a:latin typeface="+mj-lt"/>
              <a:cs typeface="Arial" pitchFamily="34" charset="0"/>
            </a:rPr>
            <a:t>Inaccessible terrain</a:t>
          </a:r>
        </a:p>
      </dgm:t>
    </dgm:pt>
    <dgm:pt modelId="{B4D58C73-FD01-4732-920E-371962BC94D3}" type="parTrans" cxnId="{C2B334C8-61BC-4A75-A3D9-BFAEE3DB4850}">
      <dgm:prSet/>
      <dgm:spPr/>
      <dgm:t>
        <a:bodyPr/>
        <a:lstStyle/>
        <a:p>
          <a:endParaRPr lang="en-US"/>
        </a:p>
      </dgm:t>
    </dgm:pt>
    <dgm:pt modelId="{603FCC5A-A8EF-43B5-8FA7-70D277A038F6}" type="sibTrans" cxnId="{C2B334C8-61BC-4A75-A3D9-BFAEE3DB4850}">
      <dgm:prSet/>
      <dgm:spPr/>
      <dgm:t>
        <a:bodyPr/>
        <a:lstStyle/>
        <a:p>
          <a:endParaRPr lang="en-US"/>
        </a:p>
      </dgm:t>
    </dgm:pt>
    <dgm:pt modelId="{FA60A3A0-934F-4442-8A22-5629B95FF489}" type="pres">
      <dgm:prSet presAssocID="{20277B48-0DDC-4864-BC2C-D4E06DD3D90C}" presName="linearFlow" presStyleCnt="0">
        <dgm:presLayoutVars>
          <dgm:dir/>
          <dgm:animLvl val="lvl"/>
          <dgm:resizeHandles val="exact"/>
        </dgm:presLayoutVars>
      </dgm:prSet>
      <dgm:spPr/>
      <dgm:t>
        <a:bodyPr/>
        <a:lstStyle/>
        <a:p>
          <a:endParaRPr lang="en-IN"/>
        </a:p>
      </dgm:t>
    </dgm:pt>
    <dgm:pt modelId="{DEEECE78-6BC6-4B11-A053-570851008892}" type="pres">
      <dgm:prSet presAssocID="{1C05D2E9-B9F6-44BF-8D0A-607E0C307A83}" presName="composite" presStyleCnt="0"/>
      <dgm:spPr/>
      <dgm:t>
        <a:bodyPr/>
        <a:lstStyle/>
        <a:p>
          <a:endParaRPr lang="en-US"/>
        </a:p>
      </dgm:t>
    </dgm:pt>
    <dgm:pt modelId="{3C44D3ED-0CE9-40A5-8F04-301178E6CCAF}" type="pres">
      <dgm:prSet presAssocID="{1C05D2E9-B9F6-44BF-8D0A-607E0C307A83}" presName="parentText" presStyleLbl="alignNode1" presStyleIdx="0" presStyleCnt="3">
        <dgm:presLayoutVars>
          <dgm:chMax val="1"/>
          <dgm:bulletEnabled val="1"/>
        </dgm:presLayoutVars>
      </dgm:prSet>
      <dgm:spPr/>
      <dgm:t>
        <a:bodyPr/>
        <a:lstStyle/>
        <a:p>
          <a:endParaRPr lang="en-IN"/>
        </a:p>
      </dgm:t>
    </dgm:pt>
    <dgm:pt modelId="{3B4B4D3B-55E4-482B-8DB9-F617930EAC0E}" type="pres">
      <dgm:prSet presAssocID="{1C05D2E9-B9F6-44BF-8D0A-607E0C307A83}" presName="descendantText" presStyleLbl="alignAcc1" presStyleIdx="0" presStyleCnt="3" custScaleX="91344" custLinFactNeighborX="2281" custLinFactNeighborY="-58">
        <dgm:presLayoutVars>
          <dgm:bulletEnabled val="1"/>
        </dgm:presLayoutVars>
      </dgm:prSet>
      <dgm:spPr/>
      <dgm:t>
        <a:bodyPr/>
        <a:lstStyle/>
        <a:p>
          <a:endParaRPr lang="en-IN"/>
        </a:p>
      </dgm:t>
    </dgm:pt>
    <dgm:pt modelId="{BB2D4126-17FC-485E-B2BD-EE6558FBE350}" type="pres">
      <dgm:prSet presAssocID="{1BF033FD-EDBB-4B7E-B377-3AEDC61B550E}" presName="sp" presStyleCnt="0"/>
      <dgm:spPr/>
      <dgm:t>
        <a:bodyPr/>
        <a:lstStyle/>
        <a:p>
          <a:endParaRPr lang="en-US"/>
        </a:p>
      </dgm:t>
    </dgm:pt>
    <dgm:pt modelId="{EDD9B904-F29E-45AC-B366-CB0248A66873}" type="pres">
      <dgm:prSet presAssocID="{128F754E-A94B-42CA-9B43-F6757D94E922}" presName="composite" presStyleCnt="0"/>
      <dgm:spPr/>
      <dgm:t>
        <a:bodyPr/>
        <a:lstStyle/>
        <a:p>
          <a:endParaRPr lang="en-US"/>
        </a:p>
      </dgm:t>
    </dgm:pt>
    <dgm:pt modelId="{00801FA7-432A-4761-8D41-466208E8CE6E}" type="pres">
      <dgm:prSet presAssocID="{128F754E-A94B-42CA-9B43-F6757D94E922}" presName="parentText" presStyleLbl="alignNode1" presStyleIdx="1" presStyleCnt="3">
        <dgm:presLayoutVars>
          <dgm:chMax val="1"/>
          <dgm:bulletEnabled val="1"/>
        </dgm:presLayoutVars>
      </dgm:prSet>
      <dgm:spPr/>
      <dgm:t>
        <a:bodyPr/>
        <a:lstStyle/>
        <a:p>
          <a:endParaRPr lang="en-IN"/>
        </a:p>
      </dgm:t>
    </dgm:pt>
    <dgm:pt modelId="{2CB1C230-6400-4594-92B9-C00C2969A4B5}" type="pres">
      <dgm:prSet presAssocID="{128F754E-A94B-42CA-9B43-F6757D94E922}" presName="descendantText" presStyleLbl="alignAcc1" presStyleIdx="1" presStyleCnt="3" custScaleX="91616" custLinFactNeighborX="2501">
        <dgm:presLayoutVars>
          <dgm:bulletEnabled val="1"/>
        </dgm:presLayoutVars>
      </dgm:prSet>
      <dgm:spPr/>
      <dgm:t>
        <a:bodyPr/>
        <a:lstStyle/>
        <a:p>
          <a:endParaRPr lang="en-IN"/>
        </a:p>
      </dgm:t>
    </dgm:pt>
    <dgm:pt modelId="{2FD677D8-1A6B-487C-882E-CD968796BCAB}" type="pres">
      <dgm:prSet presAssocID="{1E3253CC-C243-49A4-B570-4521878F3B27}" presName="sp" presStyleCnt="0"/>
      <dgm:spPr/>
      <dgm:t>
        <a:bodyPr/>
        <a:lstStyle/>
        <a:p>
          <a:endParaRPr lang="en-US"/>
        </a:p>
      </dgm:t>
    </dgm:pt>
    <dgm:pt modelId="{1961616C-26D7-46FA-A242-15630AD51861}" type="pres">
      <dgm:prSet presAssocID="{26AA3393-BFF8-4A8C-BAD4-2E1E224795B4}" presName="composite" presStyleCnt="0"/>
      <dgm:spPr/>
      <dgm:t>
        <a:bodyPr/>
        <a:lstStyle/>
        <a:p>
          <a:endParaRPr lang="en-US"/>
        </a:p>
      </dgm:t>
    </dgm:pt>
    <dgm:pt modelId="{3EDD341D-A32C-4CE2-B843-614F16D32C45}" type="pres">
      <dgm:prSet presAssocID="{26AA3393-BFF8-4A8C-BAD4-2E1E224795B4}" presName="parentText" presStyleLbl="alignNode1" presStyleIdx="2" presStyleCnt="3">
        <dgm:presLayoutVars>
          <dgm:chMax val="1"/>
          <dgm:bulletEnabled val="1"/>
        </dgm:presLayoutVars>
      </dgm:prSet>
      <dgm:spPr/>
      <dgm:t>
        <a:bodyPr/>
        <a:lstStyle/>
        <a:p>
          <a:endParaRPr lang="en-IN"/>
        </a:p>
      </dgm:t>
    </dgm:pt>
    <dgm:pt modelId="{08FF6FCB-2E65-40F5-888B-B5850E02F4E3}" type="pres">
      <dgm:prSet presAssocID="{26AA3393-BFF8-4A8C-BAD4-2E1E224795B4}" presName="descendantText" presStyleLbl="alignAcc1" presStyleIdx="2" presStyleCnt="3" custScaleX="91007" custLinFactNeighborX="3091">
        <dgm:presLayoutVars>
          <dgm:bulletEnabled val="1"/>
        </dgm:presLayoutVars>
      </dgm:prSet>
      <dgm:spPr/>
      <dgm:t>
        <a:bodyPr/>
        <a:lstStyle/>
        <a:p>
          <a:endParaRPr lang="en-IN"/>
        </a:p>
      </dgm:t>
    </dgm:pt>
  </dgm:ptLst>
  <dgm:cxnLst>
    <dgm:cxn modelId="{C5C574B4-57ED-4867-B6D4-F50ABEEE1D9D}" type="presOf" srcId="{1C05D2E9-B9F6-44BF-8D0A-607E0C307A83}" destId="{3C44D3ED-0CE9-40A5-8F04-301178E6CCAF}" srcOrd="0" destOrd="0" presId="urn:microsoft.com/office/officeart/2005/8/layout/chevron2"/>
    <dgm:cxn modelId="{39C5C0E4-0175-4EA7-8E1A-826929333882}" type="presOf" srcId="{35F8BA25-FD70-46F0-BA81-2BEC1969D150}" destId="{08FF6FCB-2E65-40F5-888B-B5850E02F4E3}" srcOrd="0" destOrd="1" presId="urn:microsoft.com/office/officeart/2005/8/layout/chevron2"/>
    <dgm:cxn modelId="{9238B1B8-6CBC-40A3-B771-C13E1EBB3432}" srcId="{1C05D2E9-B9F6-44BF-8D0A-607E0C307A83}" destId="{60559B2F-0277-4AF4-AAEF-298748AF94A4}" srcOrd="1" destOrd="0" parTransId="{AB9D94E8-4240-4C79-B95C-DFDC93423537}" sibTransId="{3B5B3A9C-BE1E-43A4-B2FC-82DC5633CBCC}"/>
    <dgm:cxn modelId="{43346610-8801-49EF-B337-5E146446726A}" type="presOf" srcId="{20277B48-0DDC-4864-BC2C-D4E06DD3D90C}" destId="{FA60A3A0-934F-4442-8A22-5629B95FF489}" srcOrd="0" destOrd="0" presId="urn:microsoft.com/office/officeart/2005/8/layout/chevron2"/>
    <dgm:cxn modelId="{199C9308-42A5-40B7-ABE7-461C2F780FCE}" srcId="{20277B48-0DDC-4864-BC2C-D4E06DD3D90C}" destId="{128F754E-A94B-42CA-9B43-F6757D94E922}" srcOrd="1" destOrd="0" parTransId="{B83B7420-EFD2-45F2-954D-6FCFB74DFD33}" sibTransId="{1E3253CC-C243-49A4-B570-4521878F3B27}"/>
    <dgm:cxn modelId="{2DB56A12-B247-4D43-9DB1-FF5C5B430311}" srcId="{26AA3393-BFF8-4A8C-BAD4-2E1E224795B4}" destId="{5A57BB2E-B4B0-4E0A-AF49-EA64B5CF0DE8}" srcOrd="0" destOrd="0" parTransId="{F8D158BE-A7B1-4DBB-B2F0-C5DF8BDC9DBE}" sibTransId="{D8E50246-3FE6-4606-8AA4-404A42BD467F}"/>
    <dgm:cxn modelId="{2D64D058-01B2-42EF-9DBD-15CD3EB1C096}" srcId="{1C05D2E9-B9F6-44BF-8D0A-607E0C307A83}" destId="{570F313E-1212-4944-BD0E-7EA6BBC4A2EB}" srcOrd="0" destOrd="0" parTransId="{89B78A8F-8C46-49C0-BB12-D970C6DCB252}" sibTransId="{4DBBED50-5541-42EA-93CC-0AAD44F348A8}"/>
    <dgm:cxn modelId="{C7F73D8B-24F4-44C4-8A52-E0B422962D13}" type="presOf" srcId="{128F754E-A94B-42CA-9B43-F6757D94E922}" destId="{00801FA7-432A-4761-8D41-466208E8CE6E}" srcOrd="0" destOrd="0" presId="urn:microsoft.com/office/officeart/2005/8/layout/chevron2"/>
    <dgm:cxn modelId="{187F029A-39F2-4B6A-ADEA-DD1BCAAA9437}" type="presOf" srcId="{5A57BB2E-B4B0-4E0A-AF49-EA64B5CF0DE8}" destId="{08FF6FCB-2E65-40F5-888B-B5850E02F4E3}" srcOrd="0" destOrd="0" presId="urn:microsoft.com/office/officeart/2005/8/layout/chevron2"/>
    <dgm:cxn modelId="{62ADABBC-0209-4EEA-8830-745326C28C85}" type="presOf" srcId="{26AA3393-BFF8-4A8C-BAD4-2E1E224795B4}" destId="{3EDD341D-A32C-4CE2-B843-614F16D32C45}" srcOrd="0" destOrd="0" presId="urn:microsoft.com/office/officeart/2005/8/layout/chevron2"/>
    <dgm:cxn modelId="{1C940E30-6BEF-4C74-8ED6-80B2456A0E5F}" srcId="{20277B48-0DDC-4864-BC2C-D4E06DD3D90C}" destId="{1C05D2E9-B9F6-44BF-8D0A-607E0C307A83}" srcOrd="0" destOrd="0" parTransId="{4865925E-FF40-467C-9146-954730251849}" sibTransId="{1BF033FD-EDBB-4B7E-B377-3AEDC61B550E}"/>
    <dgm:cxn modelId="{19BB3DF2-0DFE-4433-A247-6D1C89B533FD}" type="presOf" srcId="{60559B2F-0277-4AF4-AAEF-298748AF94A4}" destId="{3B4B4D3B-55E4-482B-8DB9-F617930EAC0E}" srcOrd="0" destOrd="1" presId="urn:microsoft.com/office/officeart/2005/8/layout/chevron2"/>
    <dgm:cxn modelId="{97E1C242-0793-4F80-BFA4-B6035F231584}" type="presOf" srcId="{67B95F75-579F-49F1-B4DA-D7D145E22BDF}" destId="{2CB1C230-6400-4594-92B9-C00C2969A4B5}" srcOrd="0" destOrd="1" presId="urn:microsoft.com/office/officeart/2005/8/layout/chevron2"/>
    <dgm:cxn modelId="{1205F785-802B-419D-9923-CECA8CDC8B96}" srcId="{20277B48-0DDC-4864-BC2C-D4E06DD3D90C}" destId="{26AA3393-BFF8-4A8C-BAD4-2E1E224795B4}" srcOrd="2" destOrd="0" parTransId="{6643B12A-05C3-48F9-A17F-2D98F923051E}" sibTransId="{CCA46B87-AAB8-4BDB-8C99-8370ED750ADC}"/>
    <dgm:cxn modelId="{DE2E35F5-58E3-46AE-9F41-0D77C39B11D9}" type="presOf" srcId="{570F313E-1212-4944-BD0E-7EA6BBC4A2EB}" destId="{3B4B4D3B-55E4-482B-8DB9-F617930EAC0E}" srcOrd="0" destOrd="0" presId="urn:microsoft.com/office/officeart/2005/8/layout/chevron2"/>
    <dgm:cxn modelId="{E56F2AB7-91F0-4709-A16C-74E6C55E7BF9}" srcId="{128F754E-A94B-42CA-9B43-F6757D94E922}" destId="{67B95F75-579F-49F1-B4DA-D7D145E22BDF}" srcOrd="1" destOrd="0" parTransId="{DFAED0E0-8458-4718-8D12-65A0B1287CCE}" sibTransId="{94AA5A9A-413C-4463-8C4E-E04C25BC2785}"/>
    <dgm:cxn modelId="{C2B334C8-61BC-4A75-A3D9-BFAEE3DB4850}" srcId="{26AA3393-BFF8-4A8C-BAD4-2E1E224795B4}" destId="{35F8BA25-FD70-46F0-BA81-2BEC1969D150}" srcOrd="1" destOrd="0" parTransId="{B4D58C73-FD01-4732-920E-371962BC94D3}" sibTransId="{603FCC5A-A8EF-43B5-8FA7-70D277A038F6}"/>
    <dgm:cxn modelId="{7ABAB53E-B9C5-4EC4-B693-D22327F637D4}" srcId="{128F754E-A94B-42CA-9B43-F6757D94E922}" destId="{03585DD5-49BC-474E-898D-4E02131CC50E}" srcOrd="0" destOrd="0" parTransId="{5E5E5530-CC84-4A3E-8F55-0A3A676555EA}" sibTransId="{41166BCE-1C19-4BF9-AB16-A56F87C67E50}"/>
    <dgm:cxn modelId="{9C411898-AF19-4450-8EDD-68305E8271D4}" type="presOf" srcId="{03585DD5-49BC-474E-898D-4E02131CC50E}" destId="{2CB1C230-6400-4594-92B9-C00C2969A4B5}" srcOrd="0" destOrd="0" presId="urn:microsoft.com/office/officeart/2005/8/layout/chevron2"/>
    <dgm:cxn modelId="{2DD509CC-09FC-4BD9-B29A-0BBFECF9C2A0}" type="presParOf" srcId="{FA60A3A0-934F-4442-8A22-5629B95FF489}" destId="{DEEECE78-6BC6-4B11-A053-570851008892}" srcOrd="0" destOrd="0" presId="urn:microsoft.com/office/officeart/2005/8/layout/chevron2"/>
    <dgm:cxn modelId="{2A452B9C-1599-48DF-BF5D-15F9825B9874}" type="presParOf" srcId="{DEEECE78-6BC6-4B11-A053-570851008892}" destId="{3C44D3ED-0CE9-40A5-8F04-301178E6CCAF}" srcOrd="0" destOrd="0" presId="urn:microsoft.com/office/officeart/2005/8/layout/chevron2"/>
    <dgm:cxn modelId="{C8F5600C-44BA-462B-B190-1CAFE178E746}" type="presParOf" srcId="{DEEECE78-6BC6-4B11-A053-570851008892}" destId="{3B4B4D3B-55E4-482B-8DB9-F617930EAC0E}" srcOrd="1" destOrd="0" presId="urn:microsoft.com/office/officeart/2005/8/layout/chevron2"/>
    <dgm:cxn modelId="{0CA95D9F-D7E7-412E-9D2F-5919B3553339}" type="presParOf" srcId="{FA60A3A0-934F-4442-8A22-5629B95FF489}" destId="{BB2D4126-17FC-485E-B2BD-EE6558FBE350}" srcOrd="1" destOrd="0" presId="urn:microsoft.com/office/officeart/2005/8/layout/chevron2"/>
    <dgm:cxn modelId="{FBAA9E7B-9132-4911-B6D0-F6DB43244996}" type="presParOf" srcId="{FA60A3A0-934F-4442-8A22-5629B95FF489}" destId="{EDD9B904-F29E-45AC-B366-CB0248A66873}" srcOrd="2" destOrd="0" presId="urn:microsoft.com/office/officeart/2005/8/layout/chevron2"/>
    <dgm:cxn modelId="{CF5E94EC-3CCF-46C7-A200-2BE2D7E41CFF}" type="presParOf" srcId="{EDD9B904-F29E-45AC-B366-CB0248A66873}" destId="{00801FA7-432A-4761-8D41-466208E8CE6E}" srcOrd="0" destOrd="0" presId="urn:microsoft.com/office/officeart/2005/8/layout/chevron2"/>
    <dgm:cxn modelId="{08847E7E-53EF-4B0B-A7A2-FF1B56F18332}" type="presParOf" srcId="{EDD9B904-F29E-45AC-B366-CB0248A66873}" destId="{2CB1C230-6400-4594-92B9-C00C2969A4B5}" srcOrd="1" destOrd="0" presId="urn:microsoft.com/office/officeart/2005/8/layout/chevron2"/>
    <dgm:cxn modelId="{22749BD4-E64F-4E09-92EF-2E123CC7CBD8}" type="presParOf" srcId="{FA60A3A0-934F-4442-8A22-5629B95FF489}" destId="{2FD677D8-1A6B-487C-882E-CD968796BCAB}" srcOrd="3" destOrd="0" presId="urn:microsoft.com/office/officeart/2005/8/layout/chevron2"/>
    <dgm:cxn modelId="{D852AF5E-60F6-4B6B-B775-2067C8BE05CA}" type="presParOf" srcId="{FA60A3A0-934F-4442-8A22-5629B95FF489}" destId="{1961616C-26D7-46FA-A242-15630AD51861}" srcOrd="4" destOrd="0" presId="urn:microsoft.com/office/officeart/2005/8/layout/chevron2"/>
    <dgm:cxn modelId="{FFCE6212-D5E6-4843-B900-1C8962AB5CE2}" type="presParOf" srcId="{1961616C-26D7-46FA-A242-15630AD51861}" destId="{3EDD341D-A32C-4CE2-B843-614F16D32C45}" srcOrd="0" destOrd="0" presId="urn:microsoft.com/office/officeart/2005/8/layout/chevron2"/>
    <dgm:cxn modelId="{4D6CA564-CADC-4732-B0EF-17FBF855457A}" type="presParOf" srcId="{1961616C-26D7-46FA-A242-15630AD51861}" destId="{08FF6FCB-2E65-40F5-888B-B5850E02F4E3}"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A2E8A2D8-F0D4-4197-82E6-01F4295C9516}" type="doc">
      <dgm:prSet loTypeId="urn:microsoft.com/office/officeart/2005/8/layout/default#1" loCatId="list" qsTypeId="urn:microsoft.com/office/officeart/2005/8/quickstyle/3d2" qsCatId="3D" csTypeId="urn:microsoft.com/office/officeart/2005/8/colors/accent0_3" csCatId="mainScheme" phldr="1"/>
      <dgm:spPr/>
      <dgm:t>
        <a:bodyPr/>
        <a:lstStyle/>
        <a:p>
          <a:endParaRPr lang="en-US"/>
        </a:p>
      </dgm:t>
    </dgm:pt>
    <dgm:pt modelId="{7C5594C7-B235-4FA8-B980-F5144C3C11F9}">
      <dgm:prSet phldrT="[Text]" custT="1">
        <dgm:style>
          <a:lnRef idx="1">
            <a:schemeClr val="accent1"/>
          </a:lnRef>
          <a:fillRef idx="3">
            <a:schemeClr val="accent1"/>
          </a:fillRef>
          <a:effectRef idx="2">
            <a:schemeClr val="accent1"/>
          </a:effectRef>
          <a:fontRef idx="minor">
            <a:schemeClr val="lt1"/>
          </a:fontRef>
        </dgm:style>
      </dgm:prSet>
      <dgm:spPr/>
      <dgm:t>
        <a:bodyPr/>
        <a:lstStyle/>
        <a:p>
          <a:pPr algn="ctr"/>
          <a:r>
            <a:rPr lang="en-US" sz="1600" b="1" dirty="0" smtClean="0">
              <a:solidFill>
                <a:schemeClr val="bg1"/>
              </a:solidFill>
              <a:latin typeface="+mj-lt"/>
              <a:cs typeface="Arial" pitchFamily="34" charset="0"/>
            </a:rPr>
            <a:t>House to house canvassing </a:t>
          </a:r>
        </a:p>
        <a:p>
          <a:pPr algn="ctr"/>
          <a:r>
            <a:rPr lang="en-US" sz="1600" b="1" dirty="0" smtClean="0">
              <a:solidFill>
                <a:schemeClr val="bg1"/>
              </a:solidFill>
              <a:latin typeface="+mj-lt"/>
              <a:cs typeface="Arial" pitchFamily="34" charset="0"/>
            </a:rPr>
            <a:t>  (extended de facto)</a:t>
          </a:r>
          <a:endParaRPr lang="en-US" sz="1600" b="1" dirty="0">
            <a:solidFill>
              <a:schemeClr val="bg1"/>
            </a:solidFill>
            <a:latin typeface="+mj-lt"/>
            <a:cs typeface="Arial" pitchFamily="34" charset="0"/>
          </a:endParaRPr>
        </a:p>
      </dgm:t>
    </dgm:pt>
    <dgm:pt modelId="{D829EE67-15C3-4337-AA36-3E19FFE953B7}" type="parTrans" cxnId="{E2447033-1B3C-46CF-A499-E46A7881E3B2}">
      <dgm:prSet/>
      <dgm:spPr/>
      <dgm:t>
        <a:bodyPr/>
        <a:lstStyle/>
        <a:p>
          <a:endParaRPr lang="en-US" sz="1400">
            <a:solidFill>
              <a:schemeClr val="tx1"/>
            </a:solidFill>
          </a:endParaRPr>
        </a:p>
      </dgm:t>
    </dgm:pt>
    <dgm:pt modelId="{72853857-C432-400C-98F1-2E91A55DCC5D}" type="sibTrans" cxnId="{E2447033-1B3C-46CF-A499-E46A7881E3B2}">
      <dgm:prSet/>
      <dgm:spPr/>
      <dgm:t>
        <a:bodyPr/>
        <a:lstStyle/>
        <a:p>
          <a:endParaRPr lang="en-US" sz="1400">
            <a:solidFill>
              <a:schemeClr val="tx1"/>
            </a:solidFill>
          </a:endParaRPr>
        </a:p>
      </dgm:t>
    </dgm:pt>
    <dgm:pt modelId="{E4E06D09-2DDA-42A5-85BF-F89AB80B5CA6}" type="pres">
      <dgm:prSet presAssocID="{A2E8A2D8-F0D4-4197-82E6-01F4295C9516}" presName="diagram" presStyleCnt="0">
        <dgm:presLayoutVars>
          <dgm:dir/>
          <dgm:resizeHandles val="exact"/>
        </dgm:presLayoutVars>
      </dgm:prSet>
      <dgm:spPr/>
      <dgm:t>
        <a:bodyPr/>
        <a:lstStyle/>
        <a:p>
          <a:endParaRPr lang="en-US"/>
        </a:p>
      </dgm:t>
    </dgm:pt>
    <dgm:pt modelId="{8D0B2CC7-098A-4534-A578-C57235B59CBD}" type="pres">
      <dgm:prSet presAssocID="{7C5594C7-B235-4FA8-B980-F5144C3C11F9}" presName="node" presStyleLbl="node1" presStyleIdx="0" presStyleCnt="1" custScaleX="107338" custLinFactNeighborX="4174" custLinFactNeighborY="36">
        <dgm:presLayoutVars>
          <dgm:bulletEnabled val="1"/>
        </dgm:presLayoutVars>
      </dgm:prSet>
      <dgm:spPr/>
      <dgm:t>
        <a:bodyPr/>
        <a:lstStyle/>
        <a:p>
          <a:endParaRPr lang="en-US"/>
        </a:p>
      </dgm:t>
    </dgm:pt>
  </dgm:ptLst>
  <dgm:cxnLst>
    <dgm:cxn modelId="{E2447033-1B3C-46CF-A499-E46A7881E3B2}" srcId="{A2E8A2D8-F0D4-4197-82E6-01F4295C9516}" destId="{7C5594C7-B235-4FA8-B980-F5144C3C11F9}" srcOrd="0" destOrd="0" parTransId="{D829EE67-15C3-4337-AA36-3E19FFE953B7}" sibTransId="{72853857-C432-400C-98F1-2E91A55DCC5D}"/>
    <dgm:cxn modelId="{432A24D2-C07D-4C5B-BA21-10D45D18D1C7}" type="presOf" srcId="{7C5594C7-B235-4FA8-B980-F5144C3C11F9}" destId="{8D0B2CC7-098A-4534-A578-C57235B59CBD}" srcOrd="0" destOrd="0" presId="urn:microsoft.com/office/officeart/2005/8/layout/default#1"/>
    <dgm:cxn modelId="{8028CCBE-8E67-4641-946F-90362A5799F5}" type="presOf" srcId="{A2E8A2D8-F0D4-4197-82E6-01F4295C9516}" destId="{E4E06D09-2DDA-42A5-85BF-F89AB80B5CA6}" srcOrd="0" destOrd="0" presId="urn:microsoft.com/office/officeart/2005/8/layout/default#1"/>
    <dgm:cxn modelId="{47B10F9F-B38D-4EB3-B676-988728031494}" type="presParOf" srcId="{E4E06D09-2DDA-42A5-85BF-F89AB80B5CA6}" destId="{8D0B2CC7-098A-4534-A578-C57235B59CBD}" srcOrd="0" destOrd="0" presId="urn:microsoft.com/office/officeart/2005/8/layout/default#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0.26415</cdr:x>
      <cdr:y>0.20345</cdr:y>
    </cdr:to>
    <cdr:sp macro="" textlink="">
      <cdr:nvSpPr>
        <cdr:cNvPr id="2" name="TextBox 7"/>
        <cdr:cNvSpPr txBox="1"/>
      </cdr:nvSpPr>
      <cdr:spPr>
        <a:xfrm xmlns:a="http://schemas.openxmlformats.org/drawingml/2006/main">
          <a:off x="0" y="0"/>
          <a:ext cx="1056739"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4E5B6F">
                  <a:lumMod val="50000"/>
                </a:srgbClr>
              </a:solidFill>
              <a:latin typeface="Verdana" pitchFamily="34" charset="0"/>
              <a:ea typeface="Verdana" pitchFamily="34" charset="0"/>
              <a:cs typeface="Verdana" pitchFamily="34" charset="0"/>
            </a:rPr>
            <a:t>1901</a:t>
          </a:r>
          <a:br>
            <a:rPr lang="en-US" sz="1400" b="1" dirty="0" smtClean="0">
              <a:solidFill>
                <a:srgbClr val="4E5B6F">
                  <a:lumMod val="50000"/>
                </a:srgbClr>
              </a:solidFill>
              <a:latin typeface="Verdana" pitchFamily="34" charset="0"/>
              <a:ea typeface="Verdana" pitchFamily="34" charset="0"/>
              <a:cs typeface="Verdana" pitchFamily="34" charset="0"/>
            </a:rPr>
          </a:br>
          <a:r>
            <a:rPr lang="en-US" sz="1400" b="1" dirty="0" smtClean="0">
              <a:solidFill>
                <a:srgbClr val="4E5B6F">
                  <a:lumMod val="50000"/>
                </a:srgbClr>
              </a:solidFill>
              <a:latin typeface="Verdana" pitchFamily="34" charset="0"/>
              <a:ea typeface="Verdana" pitchFamily="34" charset="0"/>
              <a:cs typeface="Verdana" pitchFamily="34" charset="0"/>
            </a:rPr>
            <a:t>CENSUS</a:t>
          </a:r>
          <a:endParaRPr lang="en-IN" sz="1400" b="1" dirty="0">
            <a:solidFill>
              <a:srgbClr val="4E5B6F">
                <a:lumMod val="50000"/>
              </a:srgbClr>
            </a:solidFill>
            <a:latin typeface="Verdana" pitchFamily="34" charset="0"/>
            <a:ea typeface="Verdana" pitchFamily="34" charset="0"/>
            <a:cs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0.01852</cdr:x>
      <cdr:y>0</cdr:y>
    </cdr:from>
    <cdr:to>
      <cdr:x>0.26786</cdr:x>
      <cdr:y>0.20345</cdr:y>
    </cdr:to>
    <cdr:sp macro="" textlink="">
      <cdr:nvSpPr>
        <cdr:cNvPr id="2" name="TextBox 7"/>
        <cdr:cNvSpPr txBox="1"/>
      </cdr:nvSpPr>
      <cdr:spPr>
        <a:xfrm xmlns:a="http://schemas.openxmlformats.org/drawingml/2006/main">
          <a:off x="74090" y="0"/>
          <a:ext cx="99748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 lastClr="FFFFFF"/>
              </a:solidFill>
              <a:latin typeface="Arial"/>
            </a:defRPr>
          </a:lvl1pPr>
          <a:lvl2pPr marL="457200" algn="l" defTabSz="914400" rtl="0" eaLnBrk="1" latinLnBrk="0" hangingPunct="1">
            <a:defRPr sz="1800" kern="1200">
              <a:solidFill>
                <a:sysClr val="window" lastClr="FFFFFF"/>
              </a:solidFill>
              <a:latin typeface="Arial"/>
            </a:defRPr>
          </a:lvl2pPr>
          <a:lvl3pPr marL="914400" algn="l" defTabSz="914400" rtl="0" eaLnBrk="1" latinLnBrk="0" hangingPunct="1">
            <a:defRPr sz="1800" kern="1200">
              <a:solidFill>
                <a:sysClr val="window" lastClr="FFFFFF"/>
              </a:solidFill>
              <a:latin typeface="Arial"/>
            </a:defRPr>
          </a:lvl3pPr>
          <a:lvl4pPr marL="1371600" algn="l" defTabSz="914400" rtl="0" eaLnBrk="1" latinLnBrk="0" hangingPunct="1">
            <a:defRPr sz="1800" kern="1200">
              <a:solidFill>
                <a:sysClr val="window" lastClr="FFFFFF"/>
              </a:solidFill>
              <a:latin typeface="Arial"/>
            </a:defRPr>
          </a:lvl4pPr>
          <a:lvl5pPr marL="1828800" algn="l" defTabSz="914400" rtl="0" eaLnBrk="1" latinLnBrk="0" hangingPunct="1">
            <a:defRPr sz="1800" kern="1200">
              <a:solidFill>
                <a:sysClr val="window" lastClr="FFFFFF"/>
              </a:solidFill>
              <a:latin typeface="Arial"/>
            </a:defRPr>
          </a:lvl5pPr>
          <a:lvl6pPr marL="2286000" algn="l" defTabSz="914400" rtl="0" eaLnBrk="1" latinLnBrk="0" hangingPunct="1">
            <a:defRPr sz="1800" kern="1200">
              <a:solidFill>
                <a:sysClr val="window" lastClr="FFFFFF"/>
              </a:solidFill>
              <a:latin typeface="Arial"/>
            </a:defRPr>
          </a:lvl6pPr>
          <a:lvl7pPr marL="2743200" algn="l" defTabSz="914400" rtl="0" eaLnBrk="1" latinLnBrk="0" hangingPunct="1">
            <a:defRPr sz="1800" kern="1200">
              <a:solidFill>
                <a:sysClr val="window" lastClr="FFFFFF"/>
              </a:solidFill>
              <a:latin typeface="Arial"/>
            </a:defRPr>
          </a:lvl7pPr>
          <a:lvl8pPr marL="3200400" algn="l" defTabSz="914400" rtl="0" eaLnBrk="1" latinLnBrk="0" hangingPunct="1">
            <a:defRPr sz="1800" kern="1200">
              <a:solidFill>
                <a:sysClr val="window" lastClr="FFFFFF"/>
              </a:solidFill>
              <a:latin typeface="Arial"/>
            </a:defRPr>
          </a:lvl8pPr>
          <a:lvl9pPr marL="3657600" algn="l" defTabSz="914400" rtl="0" eaLnBrk="1" latinLnBrk="0" hangingPunct="1">
            <a:defRPr sz="1800" kern="1200">
              <a:solidFill>
                <a:sysClr val="window" lastClr="FFFFFF"/>
              </a:solidFill>
              <a:latin typeface="Arial"/>
            </a:defRPr>
          </a:lvl9pPr>
        </a:lstStyle>
        <a:p xmlns:a="http://schemas.openxmlformats.org/drawingml/2006/main">
          <a:pPr algn="ctr"/>
          <a:r>
            <a:rPr lang="en-US" sz="1400" b="1" dirty="0" smtClean="0">
              <a:solidFill>
                <a:srgbClr val="4E5B6F">
                  <a:lumMod val="50000"/>
                </a:srgbClr>
              </a:solidFill>
              <a:latin typeface="Verdana" pitchFamily="34" charset="0"/>
              <a:ea typeface="Verdana" pitchFamily="34" charset="0"/>
              <a:cs typeface="Verdana" pitchFamily="34" charset="0"/>
            </a:rPr>
            <a:t>1951</a:t>
          </a:r>
          <a:br>
            <a:rPr lang="en-US" sz="1400" b="1" dirty="0" smtClean="0">
              <a:solidFill>
                <a:srgbClr val="4E5B6F">
                  <a:lumMod val="50000"/>
                </a:srgbClr>
              </a:solidFill>
              <a:latin typeface="Verdana" pitchFamily="34" charset="0"/>
              <a:ea typeface="Verdana" pitchFamily="34" charset="0"/>
              <a:cs typeface="Verdana" pitchFamily="34" charset="0"/>
            </a:rPr>
          </a:br>
          <a:r>
            <a:rPr lang="en-US" sz="1400" b="1" dirty="0" smtClean="0">
              <a:solidFill>
                <a:srgbClr val="4E5B6F">
                  <a:lumMod val="50000"/>
                </a:srgbClr>
              </a:solidFill>
              <a:latin typeface="Verdana" pitchFamily="34" charset="0"/>
              <a:ea typeface="Verdana" pitchFamily="34" charset="0"/>
              <a:cs typeface="Verdana" pitchFamily="34" charset="0"/>
            </a:rPr>
            <a:t>CENSUS</a:t>
          </a:r>
          <a:endParaRPr lang="en-IN" sz="1400" b="1" dirty="0">
            <a:solidFill>
              <a:srgbClr val="4E5B6F">
                <a:lumMod val="50000"/>
              </a:srgbClr>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0.74074</cdr:x>
      <cdr:y>0.05556</cdr:y>
    </cdr:from>
    <cdr:to>
      <cdr:x>0.94444</cdr:x>
      <cdr:y>0.1872</cdr:y>
    </cdr:to>
    <cdr:sp macro="" textlink="">
      <cdr:nvSpPr>
        <cdr:cNvPr id="3" name="TextBox 7"/>
        <cdr:cNvSpPr txBox="1"/>
      </cdr:nvSpPr>
      <cdr:spPr>
        <a:xfrm xmlns:a="http://schemas.openxmlformats.org/drawingml/2006/main">
          <a:off x="2963351" y="142886"/>
          <a:ext cx="814908"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 lastClr="FFFFFF"/>
              </a:solidFill>
              <a:latin typeface="Arial"/>
            </a:defRPr>
          </a:lvl1pPr>
          <a:lvl2pPr marL="457200" algn="l" defTabSz="914400" rtl="0" eaLnBrk="1" latinLnBrk="0" hangingPunct="1">
            <a:defRPr sz="1800" kern="1200">
              <a:solidFill>
                <a:sysClr val="window" lastClr="FFFFFF"/>
              </a:solidFill>
              <a:latin typeface="Arial"/>
            </a:defRPr>
          </a:lvl2pPr>
          <a:lvl3pPr marL="914400" algn="l" defTabSz="914400" rtl="0" eaLnBrk="1" latinLnBrk="0" hangingPunct="1">
            <a:defRPr sz="1800" kern="1200">
              <a:solidFill>
                <a:sysClr val="window" lastClr="FFFFFF"/>
              </a:solidFill>
              <a:latin typeface="Arial"/>
            </a:defRPr>
          </a:lvl3pPr>
          <a:lvl4pPr marL="1371600" algn="l" defTabSz="914400" rtl="0" eaLnBrk="1" latinLnBrk="0" hangingPunct="1">
            <a:defRPr sz="1800" kern="1200">
              <a:solidFill>
                <a:sysClr val="window" lastClr="FFFFFF"/>
              </a:solidFill>
              <a:latin typeface="Arial"/>
            </a:defRPr>
          </a:lvl4pPr>
          <a:lvl5pPr marL="1828800" algn="l" defTabSz="914400" rtl="0" eaLnBrk="1" latinLnBrk="0" hangingPunct="1">
            <a:defRPr sz="1800" kern="1200">
              <a:solidFill>
                <a:sysClr val="window" lastClr="FFFFFF"/>
              </a:solidFill>
              <a:latin typeface="Arial"/>
            </a:defRPr>
          </a:lvl5pPr>
          <a:lvl6pPr marL="2286000" algn="l" defTabSz="914400" rtl="0" eaLnBrk="1" latinLnBrk="0" hangingPunct="1">
            <a:defRPr sz="1800" kern="1200">
              <a:solidFill>
                <a:sysClr val="window" lastClr="FFFFFF"/>
              </a:solidFill>
              <a:latin typeface="Arial"/>
            </a:defRPr>
          </a:lvl6pPr>
          <a:lvl7pPr marL="2743200" algn="l" defTabSz="914400" rtl="0" eaLnBrk="1" latinLnBrk="0" hangingPunct="1">
            <a:defRPr sz="1800" kern="1200">
              <a:solidFill>
                <a:sysClr val="window" lastClr="FFFFFF"/>
              </a:solidFill>
              <a:latin typeface="Arial"/>
            </a:defRPr>
          </a:lvl7pPr>
          <a:lvl8pPr marL="3200400" algn="l" defTabSz="914400" rtl="0" eaLnBrk="1" latinLnBrk="0" hangingPunct="1">
            <a:defRPr sz="1800" kern="1200">
              <a:solidFill>
                <a:sysClr val="window" lastClr="FFFFFF"/>
              </a:solidFill>
              <a:latin typeface="Arial"/>
            </a:defRPr>
          </a:lvl8pPr>
          <a:lvl9pPr marL="3657600" algn="l" defTabSz="914400" rtl="0" eaLnBrk="1" latinLnBrk="0" hangingPunct="1">
            <a:defRPr sz="1800" kern="1200">
              <a:solidFill>
                <a:sysClr val="window" lastClr="FFFFFF"/>
              </a:solidFill>
              <a:latin typeface="Arial"/>
            </a:defRPr>
          </a:lvl9pPr>
        </a:lstStyle>
        <a:p xmlns:a="http://schemas.openxmlformats.org/drawingml/2006/main">
          <a:pPr algn="ctr"/>
          <a:r>
            <a:rPr lang="en-US" sz="1600" b="0" dirty="0" smtClean="0">
              <a:solidFill>
                <a:srgbClr val="4E5B6F">
                  <a:lumMod val="50000"/>
                </a:srgbClr>
              </a:solidFill>
              <a:latin typeface="Verdana" pitchFamily="34" charset="0"/>
              <a:ea typeface="Verdana" pitchFamily="34" charset="0"/>
              <a:cs typeface="Verdana" pitchFamily="34" charset="0"/>
            </a:rPr>
            <a:t>India</a:t>
          </a:r>
          <a:endParaRPr lang="en-IN" sz="1600" b="0" dirty="0">
            <a:solidFill>
              <a:srgbClr val="4E5B6F">
                <a:lumMod val="50000"/>
              </a:srgbClr>
            </a:solidFill>
            <a:latin typeface="Verdana" pitchFamily="34" charset="0"/>
            <a:ea typeface="Verdana" pitchFamily="34" charset="0"/>
            <a:cs typeface="Verdan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0.27119</cdr:x>
      <cdr:y>0.1831</cdr:y>
    </cdr:to>
    <cdr:sp macro="" textlink="">
      <cdr:nvSpPr>
        <cdr:cNvPr id="2" name="TextBox 7"/>
        <cdr:cNvSpPr txBox="1"/>
      </cdr:nvSpPr>
      <cdr:spPr>
        <a:xfrm xmlns:a="http://schemas.openxmlformats.org/drawingml/2006/main">
          <a:off x="0" y="0"/>
          <a:ext cx="1143008"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4E5B6F">
                  <a:lumMod val="50000"/>
                </a:srgbClr>
              </a:solidFill>
              <a:latin typeface="Verdana" pitchFamily="34" charset="0"/>
              <a:ea typeface="Verdana" pitchFamily="34" charset="0"/>
              <a:cs typeface="Verdana" pitchFamily="34" charset="0"/>
            </a:rPr>
            <a:t>2011</a:t>
          </a:r>
          <a:br>
            <a:rPr lang="en-US" sz="1400" b="1" dirty="0" smtClean="0">
              <a:solidFill>
                <a:srgbClr val="4E5B6F">
                  <a:lumMod val="50000"/>
                </a:srgbClr>
              </a:solidFill>
              <a:latin typeface="Verdana" pitchFamily="34" charset="0"/>
              <a:ea typeface="Verdana" pitchFamily="34" charset="0"/>
              <a:cs typeface="Verdana" pitchFamily="34" charset="0"/>
            </a:rPr>
          </a:br>
          <a:r>
            <a:rPr lang="en-US" sz="1400" b="1" dirty="0" smtClean="0">
              <a:solidFill>
                <a:srgbClr val="4E5B6F">
                  <a:lumMod val="50000"/>
                </a:srgbClr>
              </a:solidFill>
              <a:latin typeface="Verdana" pitchFamily="34" charset="0"/>
              <a:ea typeface="Verdana" pitchFamily="34" charset="0"/>
              <a:cs typeface="Verdana" pitchFamily="34" charset="0"/>
            </a:rPr>
            <a:t>CENSUS</a:t>
          </a:r>
          <a:endParaRPr lang="en-IN" sz="1400" b="1" dirty="0">
            <a:solidFill>
              <a:srgbClr val="4E5B6F">
                <a:lumMod val="50000"/>
              </a:srgbClr>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0.66102</cdr:x>
      <cdr:y>0.05556</cdr:y>
    </cdr:from>
    <cdr:to>
      <cdr:x>0.89831</cdr:x>
      <cdr:y>0.17404</cdr:y>
    </cdr:to>
    <cdr:sp macro="" textlink="">
      <cdr:nvSpPr>
        <cdr:cNvPr id="3" name="TextBox 7"/>
        <cdr:cNvSpPr txBox="1"/>
      </cdr:nvSpPr>
      <cdr:spPr>
        <a:xfrm xmlns:a="http://schemas.openxmlformats.org/drawingml/2006/main">
          <a:off x="2786095" y="158764"/>
          <a:ext cx="1000119"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0" dirty="0" smtClean="0">
              <a:solidFill>
                <a:srgbClr val="4E5B6F">
                  <a:lumMod val="50000"/>
                </a:srgbClr>
              </a:solidFill>
              <a:latin typeface="Verdana" pitchFamily="34" charset="0"/>
              <a:ea typeface="Verdana" pitchFamily="34" charset="0"/>
              <a:cs typeface="Verdana" pitchFamily="34" charset="0"/>
            </a:rPr>
            <a:t>India</a:t>
          </a:r>
          <a:endParaRPr lang="en-IN" sz="1600" b="0" dirty="0">
            <a:solidFill>
              <a:srgbClr val="4E5B6F">
                <a:lumMod val="50000"/>
              </a:srgbClr>
            </a:solidFill>
            <a:latin typeface="Verdana" pitchFamily="34" charset="0"/>
            <a:ea typeface="Verdana" pitchFamily="34" charset="0"/>
            <a:cs typeface="Verdana"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0.11372</cdr:x>
      <cdr:y>0.83681</cdr:y>
    </cdr:from>
    <cdr:to>
      <cdr:x>0.26682</cdr:x>
      <cdr:y>0.90625</cdr:y>
    </cdr:to>
    <cdr:sp macro="" textlink="">
      <cdr:nvSpPr>
        <cdr:cNvPr id="2" name="TextBox 1"/>
        <cdr:cNvSpPr txBox="1"/>
      </cdr:nvSpPr>
      <cdr:spPr>
        <a:xfrm xmlns:a="http://schemas.openxmlformats.org/drawingml/2006/main">
          <a:off x="600085" y="2295537"/>
          <a:ext cx="807885" cy="1904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IN" sz="1050" dirty="0"/>
            <a:t>Census year</a:t>
          </a:r>
        </a:p>
      </cdr:txBody>
    </cdr:sp>
  </cdr:relSizeAnchor>
  <cdr:relSizeAnchor xmlns:cdr="http://schemas.openxmlformats.org/drawingml/2006/chartDrawing">
    <cdr:from>
      <cdr:x>0.02708</cdr:x>
      <cdr:y>0.26041</cdr:y>
    </cdr:from>
    <cdr:to>
      <cdr:x>0.07395</cdr:x>
      <cdr:y>0.83334</cdr:y>
    </cdr:to>
    <cdr:sp macro="" textlink="">
      <cdr:nvSpPr>
        <cdr:cNvPr id="3" name="TextBox 1"/>
        <cdr:cNvSpPr txBox="1"/>
      </cdr:nvSpPr>
      <cdr:spPr>
        <a:xfrm xmlns:a="http://schemas.openxmlformats.org/drawingml/2006/main" rot="16200000">
          <a:off x="-519294" y="1376532"/>
          <a:ext cx="1571661" cy="2473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IN" sz="1000" dirty="0"/>
            <a:t>Percent</a:t>
          </a:r>
        </a:p>
      </cdr:txBody>
    </cdr:sp>
  </cdr:relSizeAnchor>
</c:userShapes>
</file>

<file path=ppt/drawings/drawing5.xml><?xml version="1.0" encoding="utf-8"?>
<c:userShapes xmlns:c="http://schemas.openxmlformats.org/drawingml/2006/chart">
  <cdr:relSizeAnchor xmlns:cdr="http://schemas.openxmlformats.org/drawingml/2006/chartDrawing">
    <cdr:from>
      <cdr:x>0.11214</cdr:x>
      <cdr:y>0.85822</cdr:y>
    </cdr:from>
    <cdr:to>
      <cdr:x>0.26524</cdr:x>
      <cdr:y>0.92766</cdr:y>
    </cdr:to>
    <cdr:sp macro="" textlink="">
      <cdr:nvSpPr>
        <cdr:cNvPr id="2" name="TextBox 1"/>
        <cdr:cNvSpPr txBox="1"/>
      </cdr:nvSpPr>
      <cdr:spPr>
        <a:xfrm xmlns:a="http://schemas.openxmlformats.org/drawingml/2006/main">
          <a:off x="591750" y="2354275"/>
          <a:ext cx="807885" cy="19048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IN" sz="1050" dirty="0"/>
            <a:t>Census year</a:t>
          </a:r>
        </a:p>
      </cdr:txBody>
    </cdr:sp>
  </cdr:relSizeAnchor>
  <cdr:relSizeAnchor xmlns:cdr="http://schemas.openxmlformats.org/drawingml/2006/chartDrawing">
    <cdr:from>
      <cdr:x>0.02572</cdr:x>
      <cdr:y>0.25795</cdr:y>
    </cdr:from>
    <cdr:to>
      <cdr:x>0.07259</cdr:x>
      <cdr:y>0.83088</cdr:y>
    </cdr:to>
    <cdr:sp macro="" textlink="">
      <cdr:nvSpPr>
        <cdr:cNvPr id="3" name="TextBox 1"/>
        <cdr:cNvSpPr txBox="1"/>
      </cdr:nvSpPr>
      <cdr:spPr>
        <a:xfrm xmlns:a="http://schemas.openxmlformats.org/drawingml/2006/main" rot="16200000">
          <a:off x="-526438" y="1369785"/>
          <a:ext cx="1571661" cy="2473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IN" sz="1000" dirty="0"/>
            <a:t>Percent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E1152A-2268-44E0-9F97-A1E55A0F3A0A}" type="datetimeFigureOut">
              <a:rPr lang="en-US" smtClean="0"/>
              <a:pPr/>
              <a:t>2/29/2012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298F6E-41C4-44F4-A88B-27E40B19190D}"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9D152-AD78-46C7-A796-E5EB4733CF29}" type="datetimeFigureOut">
              <a:rPr lang="en-US" smtClean="0"/>
              <a:pPr/>
              <a:t>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8A56D-6E20-43CD-B64C-58FF8BD817EF}"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BBF7131-442D-4948-905E-01192FD48141}" type="datetimeFigureOut">
              <a:rPr lang="en-US" smtClean="0"/>
              <a:pPr/>
              <a:t>2/29/2012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FC7B5F3-6028-4666-8A94-44AF726F923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BF7131-442D-4948-905E-01192FD4814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B5F3-6028-4666-8A94-44AF726F923E}" type="slidenum">
              <a:rPr lang="en-US" smtClean="0"/>
              <a:pPr/>
              <a:t>‹#›</a:t>
            </a:fld>
            <a:endParaRPr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BF7131-442D-4948-905E-01192FD4814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B5F3-6028-4666-8A94-44AF726F923E}" type="slidenum">
              <a:rPr lang="en-US" smtClean="0"/>
              <a:pPr/>
              <a:t>‹#›</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BF7131-442D-4948-905E-01192FD48141}" type="datetimeFigureOut">
              <a:rPr lang="en-US" smtClean="0"/>
              <a:pPr/>
              <a:t>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7B5F3-6028-4666-8A94-44AF726F923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BF7131-442D-4948-905E-01192FD48141}" type="datetimeFigureOut">
              <a:rPr lang="en-US" smtClean="0"/>
              <a:pPr/>
              <a:t>2/29/2012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FC7B5F3-6028-4666-8A94-44AF726F923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BF7131-442D-4948-905E-01192FD48141}"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7B5F3-6028-4666-8A94-44AF726F923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BBF7131-442D-4948-905E-01192FD48141}" type="datetimeFigureOut">
              <a:rPr lang="en-US" smtClean="0"/>
              <a:pPr/>
              <a:t>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7B5F3-6028-4666-8A94-44AF726F923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BF7131-442D-4948-905E-01192FD48141}" type="datetimeFigureOut">
              <a:rPr lang="en-US" smtClean="0"/>
              <a:pPr/>
              <a:t>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7B5F3-6028-4666-8A94-44AF726F923E}" type="slidenum">
              <a:rPr lang="en-US" smtClean="0"/>
              <a:pPr/>
              <a:t>‹#›</a:t>
            </a:fld>
            <a:endParaRPr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F7131-442D-4948-905E-01192FD48141}" type="datetimeFigureOut">
              <a:rPr lang="en-US" smtClean="0"/>
              <a:pPr/>
              <a:t>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7B5F3-6028-4666-8A94-44AF726F923E}" type="slidenum">
              <a:rPr lang="en-US" smtClean="0"/>
              <a:pPr/>
              <a:t>‹#›</a:t>
            </a:fld>
            <a:endParaRPr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BF7131-442D-4948-905E-01192FD48141}" type="datetimeFigureOut">
              <a:rPr lang="en-US" smtClean="0"/>
              <a:pPr/>
              <a:t>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7B5F3-6028-4666-8A94-44AF726F923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BF7131-442D-4948-905E-01192FD48141}" type="datetimeFigureOut">
              <a:rPr lang="en-US" smtClean="0"/>
              <a:pPr/>
              <a:t>2/29/2012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FC7B5F3-6028-4666-8A94-44AF726F923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BBF7131-442D-4948-905E-01192FD48141}" type="datetimeFigureOut">
              <a:rPr lang="en-US" smtClean="0"/>
              <a:pPr/>
              <a:t>2/29/2012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FC7B5F3-6028-4666-8A94-44AF726F92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hyperlink" Target="menu_census.pptx" TargetMode="External"/><Relationship Id="rId13" Type="http://schemas.openxmlformats.org/officeDocument/2006/relationships/image" Target="../media/image11.gif"/><Relationship Id="rId3" Type="http://schemas.openxmlformats.org/officeDocument/2006/relationships/image" Target="../media/image7.png"/><Relationship Id="rId7" Type="http://schemas.openxmlformats.org/officeDocument/2006/relationships/diagramColors" Target="../diagrams/colors3.xml"/><Relationship Id="rId12" Type="http://schemas.openxmlformats.org/officeDocument/2006/relationships/image" Target="../media/image10.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9.png"/><Relationship Id="rId5" Type="http://schemas.openxmlformats.org/officeDocument/2006/relationships/diagramLayout" Target="../diagrams/layout3.xml"/><Relationship Id="rId10" Type="http://schemas.openxmlformats.org/officeDocument/2006/relationships/image" Target="../media/image8.png"/><Relationship Id="rId4" Type="http://schemas.openxmlformats.org/officeDocument/2006/relationships/diagramData" Target="../diagrams/data3.xml"/><Relationship Id="rId9" Type="http://schemas.openxmlformats.org/officeDocument/2006/relationships/hyperlink" Target="VS_menu.ppt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219200"/>
            <a:ext cx="4800600" cy="1676400"/>
          </a:xfrm>
        </p:spPr>
        <p:txBody>
          <a:bodyPr>
            <a:noAutofit/>
          </a:bodyPr>
          <a:lstStyle/>
          <a:p>
            <a:pPr algn="ctr"/>
            <a:r>
              <a:rPr lang="en-US" sz="3600" b="1" i="1" dirty="0" smtClean="0">
                <a:solidFill>
                  <a:srgbClr val="FFFFFF"/>
                </a:solidFill>
                <a:effectLst/>
                <a:latin typeface="Arial" pitchFamily="34" charset="0"/>
                <a:cs typeface="Arial" pitchFamily="34" charset="0"/>
              </a:rPr>
              <a:t/>
            </a:r>
            <a:br>
              <a:rPr lang="en-US" sz="3600" b="1" i="1" dirty="0" smtClean="0">
                <a:solidFill>
                  <a:srgbClr val="FFFFFF"/>
                </a:solidFill>
                <a:effectLst/>
                <a:latin typeface="Arial" pitchFamily="34" charset="0"/>
                <a:cs typeface="Arial" pitchFamily="34" charset="0"/>
              </a:rPr>
            </a:br>
            <a:r>
              <a:rPr lang="en-US" sz="2800" b="1" i="1" dirty="0" smtClean="0">
                <a:solidFill>
                  <a:srgbClr val="FFFFFF"/>
                </a:solidFill>
                <a:effectLst/>
                <a:latin typeface="Arial" pitchFamily="34" charset="0"/>
                <a:cs typeface="Arial" pitchFamily="34" charset="0"/>
              </a:rPr>
              <a:t>Census 2011</a:t>
            </a:r>
            <a:br>
              <a:rPr lang="en-US" sz="2800" b="1" i="1" dirty="0" smtClean="0">
                <a:solidFill>
                  <a:srgbClr val="FFFFFF"/>
                </a:solidFill>
                <a:effectLst/>
                <a:latin typeface="Arial" pitchFamily="34" charset="0"/>
                <a:cs typeface="Arial" pitchFamily="34" charset="0"/>
              </a:rPr>
            </a:br>
            <a:r>
              <a:rPr sz="2800" b="1" i="1" smtClean="0">
                <a:latin typeface="Arial" pitchFamily="34" charset="0"/>
                <a:cs typeface="Arial" pitchFamily="34" charset="0"/>
              </a:rPr>
              <a:t>&amp;</a:t>
            </a:r>
            <a:br>
              <a:rPr sz="2800" b="1" i="1" smtClean="0">
                <a:latin typeface="Arial" pitchFamily="34" charset="0"/>
                <a:cs typeface="Arial" pitchFamily="34" charset="0"/>
              </a:rPr>
            </a:br>
            <a:r>
              <a:rPr sz="2800" b="1" i="1" smtClean="0">
                <a:latin typeface="Arial" pitchFamily="34" charset="0"/>
                <a:cs typeface="Arial" pitchFamily="34" charset="0"/>
              </a:rPr>
              <a:t>Data Dissemination</a:t>
            </a:r>
            <a:endParaRPr lang="en-US" sz="2800" b="1" i="1" dirty="0">
              <a:solidFill>
                <a:srgbClr val="FFFFFF"/>
              </a:solidFill>
              <a:effectLst/>
              <a:latin typeface="Arial" pitchFamily="34" charset="0"/>
              <a:cs typeface="Arial" pitchFamily="34" charset="0"/>
            </a:endParaRPr>
          </a:p>
        </p:txBody>
      </p:sp>
      <p:sp>
        <p:nvSpPr>
          <p:cNvPr id="3" name="Subtitle 2"/>
          <p:cNvSpPr>
            <a:spLocks noGrp="1"/>
          </p:cNvSpPr>
          <p:nvPr>
            <p:ph type="subTitle" idx="1"/>
          </p:nvPr>
        </p:nvSpPr>
        <p:spPr>
          <a:xfrm>
            <a:off x="685800" y="4980432"/>
            <a:ext cx="7772400" cy="1344168"/>
          </a:xfrm>
        </p:spPr>
        <p:txBody>
          <a:bodyPr>
            <a:normAutofit lnSpcReduction="10000"/>
          </a:bodyPr>
          <a:lstStyle/>
          <a:p>
            <a:pPr algn="ctr"/>
            <a:r>
              <a:rPr lang="en-US" sz="2400" b="1" dirty="0" smtClean="0">
                <a:latin typeface="+mj-lt"/>
                <a:cs typeface="Arial" pitchFamily="34" charset="0"/>
              </a:rPr>
              <a:t> Dr. C. CHANDRAMOULI</a:t>
            </a:r>
            <a:br>
              <a:rPr lang="en-US" sz="2400" b="1" dirty="0" smtClean="0">
                <a:latin typeface="+mj-lt"/>
                <a:cs typeface="Arial" pitchFamily="34" charset="0"/>
              </a:rPr>
            </a:br>
            <a:r>
              <a:rPr lang="en-US" sz="1200" b="1" dirty="0" smtClean="0">
                <a:latin typeface="+mj-lt"/>
                <a:cs typeface="Arial" pitchFamily="34" charset="0"/>
              </a:rPr>
              <a:t>REGISTRAR GENERAL &amp; </a:t>
            </a:r>
            <a:br>
              <a:rPr lang="en-US" sz="1200" b="1" dirty="0" smtClean="0">
                <a:latin typeface="+mj-lt"/>
                <a:cs typeface="Arial" pitchFamily="34" charset="0"/>
              </a:rPr>
            </a:br>
            <a:r>
              <a:rPr lang="en-US" sz="1200" b="1" dirty="0" smtClean="0">
                <a:latin typeface="+mj-lt"/>
                <a:cs typeface="Arial" pitchFamily="34" charset="0"/>
              </a:rPr>
              <a:t>CENSUS COMMISSIONER, INDIA</a:t>
            </a:r>
          </a:p>
          <a:p>
            <a:pPr algn="ctr"/>
            <a:endParaRPr lang="en-US" sz="1600" b="1" dirty="0" smtClean="0">
              <a:latin typeface="+mj-lt"/>
              <a:cs typeface="Arial" pitchFamily="34" charset="0"/>
            </a:endParaRPr>
          </a:p>
          <a:p>
            <a:pPr algn="ctr"/>
            <a:r>
              <a:rPr lang="en-US" sz="1100" b="1" dirty="0" smtClean="0">
                <a:latin typeface="+mj-lt"/>
                <a:cs typeface="Arial" pitchFamily="34" charset="0"/>
              </a:rPr>
              <a:t>29</a:t>
            </a:r>
            <a:r>
              <a:rPr lang="en-US" sz="1100" b="1" baseline="30000" dirty="0" smtClean="0">
                <a:latin typeface="+mj-lt"/>
                <a:cs typeface="Arial" pitchFamily="34" charset="0"/>
              </a:rPr>
              <a:t>th</a:t>
            </a:r>
            <a:r>
              <a:rPr lang="en-US" sz="1100" b="1" dirty="0" smtClean="0">
                <a:latin typeface="+mj-lt"/>
                <a:cs typeface="Arial" pitchFamily="34" charset="0"/>
              </a:rPr>
              <a:t> February 2012</a:t>
            </a:r>
            <a:endParaRPr lang="en-US" b="1" dirty="0">
              <a:latin typeface="+mj-lt"/>
              <a:cs typeface="Arial" pitchFamily="34" charset="0"/>
            </a:endParaRPr>
          </a:p>
        </p:txBody>
      </p:sp>
      <p:pic>
        <p:nvPicPr>
          <p:cNvPr id="5" name="Picture 4" descr="logo-2.png"/>
          <p:cNvPicPr>
            <a:picLocks noChangeAspect="1"/>
          </p:cNvPicPr>
          <p:nvPr/>
        </p:nvPicPr>
        <p:blipFill>
          <a:blip r:embed="rId2" cstate="print"/>
          <a:srcRect/>
          <a:stretch>
            <a:fillRect/>
          </a:stretch>
        </p:blipFill>
        <p:spPr bwMode="auto">
          <a:xfrm>
            <a:off x="4087091" y="3717102"/>
            <a:ext cx="969818" cy="1190048"/>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214348"/>
            <a:ext cx="4429124" cy="5500750"/>
            <a:chOff x="0" y="0"/>
            <a:chExt cx="3876675" cy="5010151"/>
          </a:xfrm>
        </p:grpSpPr>
        <p:sp>
          <p:nvSpPr>
            <p:cNvPr id="5" name="Rectangle 4"/>
            <p:cNvSpPr/>
            <p:nvPr/>
          </p:nvSpPr>
          <p:spPr>
            <a:xfrm>
              <a:off x="0" y="0"/>
              <a:ext cx="3876675" cy="50101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IN" sz="1100"/>
            </a:p>
          </p:txBody>
        </p:sp>
        <p:pic>
          <p:nvPicPr>
            <p:cNvPr id="6" name="Picture 5" descr="tp-u-01.jpg"/>
            <p:cNvPicPr>
              <a:picLocks noChangeAspect="1"/>
            </p:cNvPicPr>
            <p:nvPr/>
          </p:nvPicPr>
          <p:blipFill>
            <a:blip r:embed="rId2" cstate="print"/>
            <a:stretch>
              <a:fillRect/>
            </a:stretch>
          </p:blipFill>
          <p:spPr>
            <a:xfrm>
              <a:off x="76200" y="19051"/>
              <a:ext cx="3771900" cy="4926563"/>
            </a:xfrm>
            <a:prstGeom prst="rect">
              <a:avLst/>
            </a:prstGeom>
          </p:spPr>
        </p:pic>
      </p:grpSp>
      <p:grpSp>
        <p:nvGrpSpPr>
          <p:cNvPr id="3" name="Group 6"/>
          <p:cNvGrpSpPr/>
          <p:nvPr/>
        </p:nvGrpSpPr>
        <p:grpSpPr>
          <a:xfrm>
            <a:off x="4572000" y="1214348"/>
            <a:ext cx="4428000" cy="5500800"/>
            <a:chOff x="0" y="0"/>
            <a:chExt cx="3819525" cy="5010150"/>
          </a:xfrm>
        </p:grpSpPr>
        <p:sp>
          <p:nvSpPr>
            <p:cNvPr id="8" name="Rectangle 7"/>
            <p:cNvSpPr/>
            <p:nvPr/>
          </p:nvSpPr>
          <p:spPr>
            <a:xfrm>
              <a:off x="0" y="0"/>
              <a:ext cx="3819525" cy="5010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IN" sz="1100"/>
            </a:p>
          </p:txBody>
        </p:sp>
        <p:pic>
          <p:nvPicPr>
            <p:cNvPr id="9" name="Picture 8" descr="tp-u-11.jpg"/>
            <p:cNvPicPr>
              <a:picLocks noChangeAspect="1"/>
            </p:cNvPicPr>
            <p:nvPr/>
          </p:nvPicPr>
          <p:blipFill>
            <a:blip r:embed="rId3" cstate="print"/>
            <a:stretch>
              <a:fillRect/>
            </a:stretch>
          </p:blipFill>
          <p:spPr>
            <a:xfrm>
              <a:off x="38101" y="57151"/>
              <a:ext cx="3752850" cy="4901682"/>
            </a:xfrm>
            <a:prstGeom prst="rect">
              <a:avLst/>
            </a:prstGeom>
          </p:spPr>
        </p:pic>
      </p:grpSp>
      <p:sp>
        <p:nvSpPr>
          <p:cNvPr id="10" name="TextBox 9"/>
          <p:cNvSpPr txBox="1"/>
          <p:nvPr/>
        </p:nvSpPr>
        <p:spPr>
          <a:xfrm>
            <a:off x="1142976" y="214290"/>
            <a:ext cx="7000924" cy="830997"/>
          </a:xfrm>
          <a:prstGeom prst="rect">
            <a:avLst/>
          </a:prstGeom>
          <a:noFill/>
        </p:spPr>
        <p:txBody>
          <a:bodyPr wrap="square" rtlCol="0">
            <a:spAutoFit/>
          </a:bodyPr>
          <a:lstStyle/>
          <a:p>
            <a:pPr algn="ctr"/>
            <a:r>
              <a:rPr lang="en-US" sz="2400" dirty="0" smtClean="0">
                <a:solidFill>
                  <a:schemeClr val="tx2"/>
                </a:solidFill>
                <a:latin typeface="Verdana" pitchFamily="34" charset="0"/>
                <a:ea typeface="Verdana" pitchFamily="34" charset="0"/>
                <a:cs typeface="Verdana" pitchFamily="34" charset="0"/>
              </a:rPr>
              <a:t>Percentage share of Urban Population in Total Population – India, 2001 &amp; 2011</a:t>
            </a:r>
            <a:endParaRPr lang="en-IN" sz="2400" dirty="0">
              <a:solidFill>
                <a:schemeClr val="tx2"/>
              </a:solidFill>
              <a:latin typeface="Verdana" pitchFamily="34" charset="0"/>
              <a:ea typeface="Verdana" pitchFamily="34" charset="0"/>
              <a:cs typeface="Verdana" pitchFamily="34" charset="0"/>
            </a:endParaRPr>
          </a:p>
        </p:txBody>
      </p:sp>
      <p:sp>
        <p:nvSpPr>
          <p:cNvPr id="11" name="Rectangle 10"/>
          <p:cNvSpPr/>
          <p:nvPr/>
        </p:nvSpPr>
        <p:spPr>
          <a:xfrm>
            <a:off x="2857488" y="1643050"/>
            <a:ext cx="135732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INDIA</a:t>
            </a:r>
            <a:br>
              <a:rPr lang="en-US" dirty="0" smtClean="0">
                <a:solidFill>
                  <a:schemeClr val="bg2">
                    <a:lumMod val="50000"/>
                  </a:schemeClr>
                </a:solidFill>
              </a:rPr>
            </a:br>
            <a:r>
              <a:rPr lang="en-US" dirty="0" smtClean="0">
                <a:solidFill>
                  <a:schemeClr val="bg2">
                    <a:lumMod val="50000"/>
                  </a:schemeClr>
                </a:solidFill>
              </a:rPr>
              <a:t>2001</a:t>
            </a:r>
            <a:endParaRPr lang="en-IN" dirty="0">
              <a:solidFill>
                <a:schemeClr val="bg2">
                  <a:lumMod val="50000"/>
                </a:schemeClr>
              </a:solidFill>
            </a:endParaRPr>
          </a:p>
        </p:txBody>
      </p:sp>
      <p:sp>
        <p:nvSpPr>
          <p:cNvPr id="12" name="Rectangle 11"/>
          <p:cNvSpPr/>
          <p:nvPr/>
        </p:nvSpPr>
        <p:spPr>
          <a:xfrm>
            <a:off x="7500958" y="1643050"/>
            <a:ext cx="135732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INDIA</a:t>
            </a:r>
            <a:br>
              <a:rPr lang="en-US" dirty="0" smtClean="0">
                <a:solidFill>
                  <a:schemeClr val="bg2">
                    <a:lumMod val="50000"/>
                  </a:schemeClr>
                </a:solidFill>
              </a:rPr>
            </a:br>
            <a:r>
              <a:rPr lang="en-US" dirty="0" smtClean="0">
                <a:solidFill>
                  <a:schemeClr val="bg2">
                    <a:lumMod val="50000"/>
                  </a:schemeClr>
                </a:solidFill>
              </a:rPr>
              <a:t>2011</a:t>
            </a:r>
            <a:endParaRPr lang="en-IN" dirty="0">
              <a:solidFill>
                <a:schemeClr val="bg2">
                  <a:lumMod val="50000"/>
                </a:schemeClr>
              </a:solidFill>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4643446"/>
            <a:ext cx="7643866" cy="1008609"/>
          </a:xfrm>
          <a:prstGeom prst="rect">
            <a:avLst/>
          </a:prstGeom>
          <a:noFill/>
        </p:spPr>
        <p:txBody>
          <a:bodyPr wrap="square" rtlCol="0">
            <a:spAutoFit/>
          </a:bodyPr>
          <a:lstStyle/>
          <a:p>
            <a:pPr>
              <a:lnSpc>
                <a:spcPct val="114000"/>
              </a:lnSpc>
              <a:spcBef>
                <a:spcPts val="600"/>
              </a:spcBef>
              <a:spcAft>
                <a:spcPts val="600"/>
              </a:spcAft>
            </a:pPr>
            <a:r>
              <a:rPr lang="en-IN" dirty="0" smtClean="0">
                <a:latin typeface="Verdana" pitchFamily="34" charset="0"/>
                <a:ea typeface="Verdana" pitchFamily="34" charset="0"/>
                <a:cs typeface="Verdana" pitchFamily="34" charset="0"/>
              </a:rPr>
              <a:t>The slowing down of the overall growth rate of population is due to the sharp decline in the growth rate in rural areas, while the growth rate in urban areas remains almost the same.</a:t>
            </a:r>
            <a:endParaRPr lang="en-IN" dirty="0">
              <a:latin typeface="Verdana" pitchFamily="34" charset="0"/>
              <a:ea typeface="Verdana" pitchFamily="34" charset="0"/>
              <a:cs typeface="Verdana" pitchFamily="34" charset="0"/>
            </a:endParaRPr>
          </a:p>
        </p:txBody>
      </p:sp>
      <p:graphicFrame>
        <p:nvGraphicFramePr>
          <p:cNvPr id="3" name="Table 2"/>
          <p:cNvGraphicFramePr>
            <a:graphicFrameLocks noGrp="1"/>
          </p:cNvGraphicFramePr>
          <p:nvPr/>
        </p:nvGraphicFramePr>
        <p:xfrm>
          <a:off x="1500166" y="235743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IN" sz="1600" dirty="0">
                        <a:latin typeface="Verdana" pitchFamily="34" charset="0"/>
                        <a:ea typeface="Verdana" pitchFamily="34" charset="0"/>
                        <a:cs typeface="Verdana" pitchFamily="34" charset="0"/>
                      </a:endParaRPr>
                    </a:p>
                  </a:txBody>
                  <a:tcPr/>
                </a:tc>
                <a:tc>
                  <a:txBody>
                    <a:bodyPr/>
                    <a:lstStyle/>
                    <a:p>
                      <a:r>
                        <a:rPr lang="en-IN" sz="1600" dirty="0" smtClean="0">
                          <a:latin typeface="Verdana" pitchFamily="34" charset="0"/>
                          <a:ea typeface="Verdana" pitchFamily="34" charset="0"/>
                          <a:cs typeface="Verdana" pitchFamily="34" charset="0"/>
                        </a:rPr>
                        <a:t>1991-2001</a:t>
                      </a:r>
                      <a:endParaRPr lang="en-IN" sz="1600" dirty="0">
                        <a:latin typeface="Verdana" pitchFamily="34" charset="0"/>
                        <a:ea typeface="Verdana" pitchFamily="34" charset="0"/>
                        <a:cs typeface="Verdana" pitchFamily="34" charset="0"/>
                      </a:endParaRPr>
                    </a:p>
                  </a:txBody>
                  <a:tcPr/>
                </a:tc>
                <a:tc>
                  <a:txBody>
                    <a:bodyPr/>
                    <a:lstStyle/>
                    <a:p>
                      <a:r>
                        <a:rPr lang="en-IN" sz="1600" dirty="0" smtClean="0">
                          <a:latin typeface="Verdana" pitchFamily="34" charset="0"/>
                          <a:ea typeface="Verdana" pitchFamily="34" charset="0"/>
                          <a:cs typeface="Verdana" pitchFamily="34" charset="0"/>
                        </a:rPr>
                        <a:t>2001-2011</a:t>
                      </a:r>
                      <a:endParaRPr lang="en-IN" sz="1600" dirty="0">
                        <a:latin typeface="Verdana" pitchFamily="34" charset="0"/>
                        <a:ea typeface="Verdana" pitchFamily="34" charset="0"/>
                        <a:cs typeface="Verdana" pitchFamily="34" charset="0"/>
                      </a:endParaRPr>
                    </a:p>
                  </a:txBody>
                  <a:tcPr/>
                </a:tc>
                <a:tc>
                  <a:txBody>
                    <a:bodyPr/>
                    <a:lstStyle/>
                    <a:p>
                      <a:r>
                        <a:rPr lang="en-IN" sz="1600" dirty="0" smtClean="0">
                          <a:latin typeface="Verdana" pitchFamily="34" charset="0"/>
                          <a:ea typeface="Verdana" pitchFamily="34" charset="0"/>
                          <a:cs typeface="Verdana" pitchFamily="34" charset="0"/>
                        </a:rPr>
                        <a:t>Difference</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India</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21.5</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17.6</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-3.9</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Rural</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18.1</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12.2</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-5.9</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Urban</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31.5</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31.8</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+0.3</a:t>
                      </a:r>
                      <a:endParaRPr lang="en-IN" sz="1600" dirty="0">
                        <a:latin typeface="Verdana" pitchFamily="34" charset="0"/>
                        <a:ea typeface="Verdana" pitchFamily="34" charset="0"/>
                        <a:cs typeface="Verdana" pitchFamily="34" charset="0"/>
                      </a:endParaRPr>
                    </a:p>
                  </a:txBody>
                  <a:tcPr/>
                </a:tc>
              </a:tr>
              <a:tr h="370840">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dirty="0"/>
                    </a:p>
                  </a:txBody>
                  <a:tcPr/>
                </a:tc>
              </a:tr>
            </a:tbl>
          </a:graphicData>
        </a:graphic>
      </p:graphicFrame>
      <p:sp>
        <p:nvSpPr>
          <p:cNvPr id="4" name="Title 1"/>
          <p:cNvSpPr txBox="1">
            <a:spLocks/>
          </p:cNvSpPr>
          <p:nvPr/>
        </p:nvSpPr>
        <p:spPr>
          <a:xfrm>
            <a:off x="642910" y="-228600"/>
            <a:ext cx="7467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uLnTx/>
                <a:uFillTx/>
                <a:latin typeface="Verdana" pitchFamily="34" charset="0"/>
                <a:ea typeface="Verdana" pitchFamily="34" charset="0"/>
                <a:cs typeface="Verdana" pitchFamily="34" charset="0"/>
              </a:rPr>
              <a:t>Data Highlights – Census 2011</a:t>
            </a:r>
            <a:endParaRPr kumimoji="0" lang="en-IN" sz="2800" b="1" i="0" u="none" strike="noStrike" kern="1200" cap="none" spc="0" normalizeH="0" baseline="0" noProof="0" dirty="0">
              <a:ln>
                <a:noFill/>
              </a:ln>
              <a:solidFill>
                <a:schemeClr val="tx2"/>
              </a:solidFill>
              <a:uLnTx/>
              <a:uFillTx/>
              <a:latin typeface="Verdana" pitchFamily="34" charset="0"/>
              <a:ea typeface="Verdana" pitchFamily="34" charset="0"/>
              <a:cs typeface="Verdana" pitchFamily="34" charset="0"/>
            </a:endParaRPr>
          </a:p>
        </p:txBody>
      </p:sp>
      <p:sp>
        <p:nvSpPr>
          <p:cNvPr id="5" name="TextBox 4"/>
          <p:cNvSpPr txBox="1"/>
          <p:nvPr/>
        </p:nvSpPr>
        <p:spPr>
          <a:xfrm>
            <a:off x="1905000" y="1500174"/>
            <a:ext cx="5491178" cy="523220"/>
          </a:xfrm>
          <a:prstGeom prst="rect">
            <a:avLst/>
          </a:prstGeom>
          <a:noFill/>
        </p:spPr>
        <p:txBody>
          <a:bodyPr wrap="square" rtlCol="0">
            <a:spAutoFit/>
          </a:bodyPr>
          <a:lstStyle/>
          <a:p>
            <a:pPr algn="ctr"/>
            <a:r>
              <a:rPr lang="en-US" sz="2800" b="1" dirty="0" smtClean="0"/>
              <a:t>Growth Rate of Population (in %)</a:t>
            </a:r>
            <a:endParaRPr lang="en-US" sz="2800" b="1" dirty="0"/>
          </a:p>
        </p:txBody>
      </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429264"/>
            <a:ext cx="7643866" cy="1067343"/>
          </a:xfrm>
          <a:prstGeom prst="rect">
            <a:avLst/>
          </a:prstGeom>
          <a:noFill/>
        </p:spPr>
        <p:txBody>
          <a:bodyPr wrap="square" rtlCol="0">
            <a:spAutoFit/>
          </a:bodyPr>
          <a:lstStyle/>
          <a:p>
            <a:pPr>
              <a:lnSpc>
                <a:spcPct val="120000"/>
              </a:lnSpc>
              <a:spcBef>
                <a:spcPts val="600"/>
              </a:spcBef>
              <a:spcAft>
                <a:spcPts val="600"/>
              </a:spcAft>
            </a:pPr>
            <a:r>
              <a:rPr lang="en-IN" dirty="0" smtClean="0"/>
              <a:t>Though the growth rate of population in rural areas of EAG States is nearly 3 times that in rural areas in non EAG States, it is for the first time that significant fall of growth rate is seen in the rural areas of EAG States</a:t>
            </a:r>
            <a:endParaRPr lang="en-IN" dirty="0"/>
          </a:p>
        </p:txBody>
      </p:sp>
      <p:graphicFrame>
        <p:nvGraphicFramePr>
          <p:cNvPr id="3" name="Table 2"/>
          <p:cNvGraphicFramePr>
            <a:graphicFrameLocks noGrp="1"/>
          </p:cNvGraphicFramePr>
          <p:nvPr/>
        </p:nvGraphicFramePr>
        <p:xfrm>
          <a:off x="1524000" y="2045306"/>
          <a:ext cx="6096000" cy="2966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1991-2001</a:t>
                      </a: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2001-2011</a:t>
                      </a: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Difference</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EAG</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25.0</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20.9</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-4.1</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Rural</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23.5</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18.7</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-4.8</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Urban</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31.6</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29.9</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-1.7</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Non EAG</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18.9</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15.0</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-3.9</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Rural</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13.2</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5.7</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-7.5</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Urban</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31.5</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32.7</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+1.2</a:t>
                      </a:r>
                      <a:endParaRPr lang="en-IN" sz="1600" b="1" dirty="0">
                        <a:latin typeface="Verdana" pitchFamily="34" charset="0"/>
                        <a:ea typeface="Verdana" pitchFamily="34" charset="0"/>
                        <a:cs typeface="Verdana" pitchFamily="34" charset="0"/>
                      </a:endParaRPr>
                    </a:p>
                  </a:txBody>
                  <a:tcPr/>
                </a:tc>
              </a:tr>
              <a:tr h="370840">
                <a:tc>
                  <a:txBody>
                    <a:bodyPr/>
                    <a:lstStyle/>
                    <a:p>
                      <a:endParaRPr lang="en-IN" sz="1600" b="1" dirty="0">
                        <a:latin typeface="Verdana" pitchFamily="34" charset="0"/>
                        <a:ea typeface="Verdana" pitchFamily="34" charset="0"/>
                        <a:cs typeface="Verdana" pitchFamily="34" charset="0"/>
                      </a:endParaRPr>
                    </a:p>
                  </a:txBody>
                  <a:tcPr/>
                </a:tc>
                <a:tc>
                  <a:txBody>
                    <a:bodyPr/>
                    <a:lstStyle/>
                    <a:p>
                      <a:endParaRPr lang="en-IN" sz="1600" b="1" dirty="0">
                        <a:latin typeface="Verdana" pitchFamily="34" charset="0"/>
                        <a:ea typeface="Verdana" pitchFamily="34" charset="0"/>
                        <a:cs typeface="Verdana" pitchFamily="34" charset="0"/>
                      </a:endParaRPr>
                    </a:p>
                  </a:txBody>
                  <a:tcPr/>
                </a:tc>
                <a:tc>
                  <a:txBody>
                    <a:bodyPr/>
                    <a:lstStyle/>
                    <a:p>
                      <a:endParaRPr lang="en-IN" sz="1600" b="1" dirty="0">
                        <a:latin typeface="Verdana" pitchFamily="34" charset="0"/>
                        <a:ea typeface="Verdana" pitchFamily="34" charset="0"/>
                        <a:cs typeface="Verdana" pitchFamily="34" charset="0"/>
                      </a:endParaRPr>
                    </a:p>
                  </a:txBody>
                  <a:tcPr/>
                </a:tc>
                <a:tc>
                  <a:txBody>
                    <a:bodyPr/>
                    <a:lstStyle/>
                    <a:p>
                      <a:endParaRPr lang="en-IN" sz="1600" b="1" dirty="0">
                        <a:latin typeface="Verdana" pitchFamily="34" charset="0"/>
                        <a:ea typeface="Verdana" pitchFamily="34" charset="0"/>
                        <a:cs typeface="Verdana" pitchFamily="34" charset="0"/>
                      </a:endParaRPr>
                    </a:p>
                  </a:txBody>
                  <a:tcPr/>
                </a:tc>
              </a:tr>
            </a:tbl>
          </a:graphicData>
        </a:graphic>
      </p:graphicFrame>
      <p:sp>
        <p:nvSpPr>
          <p:cNvPr id="4" name="Title 1"/>
          <p:cNvSpPr txBox="1">
            <a:spLocks/>
          </p:cNvSpPr>
          <p:nvPr/>
        </p:nvSpPr>
        <p:spPr>
          <a:xfrm>
            <a:off x="857224" y="304800"/>
            <a:ext cx="7500990" cy="50006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uLnTx/>
                <a:uFillTx/>
                <a:latin typeface="+mj-lt"/>
                <a:ea typeface="+mj-ea"/>
                <a:cs typeface="+mj-cs"/>
              </a:rPr>
              <a:t>Data Highlights – Census 2011</a:t>
            </a:r>
            <a:endParaRPr kumimoji="0" lang="en-IN" sz="2800" b="1" i="0" u="none" strike="noStrike" kern="1200" cap="none" spc="0" normalizeH="0" baseline="0" noProof="0" dirty="0">
              <a:ln>
                <a:noFill/>
              </a:ln>
              <a:solidFill>
                <a:schemeClr val="tx2"/>
              </a:solidFill>
              <a:uLnTx/>
              <a:uFillTx/>
              <a:latin typeface="+mj-lt"/>
              <a:ea typeface="+mj-ea"/>
              <a:cs typeface="+mj-cs"/>
            </a:endParaRPr>
          </a:p>
        </p:txBody>
      </p:sp>
      <p:sp>
        <p:nvSpPr>
          <p:cNvPr id="5" name="TextBox 4"/>
          <p:cNvSpPr txBox="1"/>
          <p:nvPr/>
        </p:nvSpPr>
        <p:spPr>
          <a:xfrm>
            <a:off x="1828800" y="1357298"/>
            <a:ext cx="5405454" cy="523220"/>
          </a:xfrm>
          <a:prstGeom prst="rect">
            <a:avLst/>
          </a:prstGeom>
          <a:noFill/>
        </p:spPr>
        <p:txBody>
          <a:bodyPr wrap="square" rtlCol="0">
            <a:spAutoFit/>
          </a:bodyPr>
          <a:lstStyle/>
          <a:p>
            <a:pPr algn="ctr"/>
            <a:r>
              <a:rPr lang="en-US" sz="2800" b="1" dirty="0" smtClean="0"/>
              <a:t>Growth Rate of Population (in %)</a:t>
            </a:r>
            <a:endParaRPr lang="en-US" sz="2800" b="1" dirty="0"/>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643306" y="1285860"/>
          <a:ext cx="5214974"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2"/>
          <p:cNvSpPr txBox="1">
            <a:spLocks noChangeArrowheads="1"/>
          </p:cNvSpPr>
          <p:nvPr/>
        </p:nvSpPr>
        <p:spPr bwMode="auto">
          <a:xfrm>
            <a:off x="2071670" y="428604"/>
            <a:ext cx="5331909" cy="830997"/>
          </a:xfrm>
          <a:prstGeom prst="rect">
            <a:avLst/>
          </a:prstGeom>
          <a:noFill/>
          <a:ln w="9525">
            <a:noFill/>
            <a:miter lim="800000"/>
            <a:headEnd/>
            <a:tailEnd/>
          </a:ln>
        </p:spPr>
        <p:txBody>
          <a:bodyPr wrap="none">
            <a:spAutoFit/>
          </a:bodyPr>
          <a:lstStyle/>
          <a:p>
            <a:pPr algn="ctr"/>
            <a:r>
              <a:rPr lang="en-IN" sz="2400" b="1" dirty="0" smtClean="0">
                <a:solidFill>
                  <a:schemeClr val="tx2"/>
                </a:solidFill>
                <a:latin typeface="Verdana" pitchFamily="34" charset="0"/>
                <a:ea typeface="Verdana" pitchFamily="34" charset="0"/>
                <a:cs typeface="Verdana" pitchFamily="34" charset="0"/>
              </a:rPr>
              <a:t>Growth Rates (Rural) </a:t>
            </a:r>
            <a:br>
              <a:rPr lang="en-IN" sz="2400" b="1" dirty="0" smtClean="0">
                <a:solidFill>
                  <a:schemeClr val="tx2"/>
                </a:solidFill>
                <a:latin typeface="Verdana" pitchFamily="34" charset="0"/>
                <a:ea typeface="Verdana" pitchFamily="34" charset="0"/>
                <a:cs typeface="Verdana" pitchFamily="34" charset="0"/>
              </a:rPr>
            </a:br>
            <a:r>
              <a:rPr lang="en-IN" sz="2400" b="1" dirty="0" smtClean="0">
                <a:solidFill>
                  <a:schemeClr val="tx2"/>
                </a:solidFill>
                <a:latin typeface="Verdana" pitchFamily="34" charset="0"/>
                <a:ea typeface="Verdana" pitchFamily="34" charset="0"/>
                <a:cs typeface="Verdana" pitchFamily="34" charset="0"/>
              </a:rPr>
              <a:t> India, EAG &amp; Non-EAG States</a:t>
            </a:r>
            <a:endParaRPr lang="en-IN" sz="2400" b="1" dirty="0">
              <a:solidFill>
                <a:schemeClr val="tx2"/>
              </a:solidFill>
              <a:latin typeface="Verdana" pitchFamily="34" charset="0"/>
              <a:ea typeface="Verdana" pitchFamily="34" charset="0"/>
              <a:cs typeface="Verdana" pitchFamily="34" charset="0"/>
            </a:endParaRPr>
          </a:p>
        </p:txBody>
      </p:sp>
      <p:sp>
        <p:nvSpPr>
          <p:cNvPr id="8" name="TextBox 5"/>
          <p:cNvSpPr txBox="1"/>
          <p:nvPr/>
        </p:nvSpPr>
        <p:spPr>
          <a:xfrm>
            <a:off x="0" y="6377023"/>
            <a:ext cx="8929718" cy="266687"/>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IN" sz="1200" dirty="0">
                <a:latin typeface="Arial" pitchFamily="34" charset="0"/>
                <a:cs typeface="Arial" pitchFamily="34" charset="0"/>
              </a:rPr>
              <a:t>EAG </a:t>
            </a:r>
            <a:r>
              <a:rPr lang="en-IN" sz="1200" dirty="0" smtClean="0">
                <a:latin typeface="Arial" pitchFamily="34" charset="0"/>
                <a:cs typeface="Arial" pitchFamily="34" charset="0"/>
              </a:rPr>
              <a:t>States are Rajasthan, </a:t>
            </a:r>
            <a:r>
              <a:rPr lang="en-IN" sz="1200" dirty="0">
                <a:latin typeface="Arial" pitchFamily="34" charset="0"/>
                <a:cs typeface="Arial" pitchFamily="34" charset="0"/>
              </a:rPr>
              <a:t>Uttar Pradesh, Uttarakhand, Bihar, Jharkhand, Madhya Pradesh, Chhattisgarh</a:t>
            </a:r>
            <a:r>
              <a:rPr lang="en-IN" sz="1200" baseline="0" dirty="0">
                <a:latin typeface="Arial" pitchFamily="34" charset="0"/>
                <a:cs typeface="Arial" pitchFamily="34" charset="0"/>
              </a:rPr>
              <a:t> and Orissa</a:t>
            </a:r>
            <a:endParaRPr lang="en-IN" sz="1200" dirty="0">
              <a:latin typeface="Arial" pitchFamily="34" charset="0"/>
              <a:cs typeface="Arial" pitchFamily="34" charset="0"/>
            </a:endParaRPr>
          </a:p>
        </p:txBody>
      </p:sp>
      <p:sp>
        <p:nvSpPr>
          <p:cNvPr id="9" name="TextBox 8"/>
          <p:cNvSpPr txBox="1"/>
          <p:nvPr/>
        </p:nvSpPr>
        <p:spPr>
          <a:xfrm>
            <a:off x="214282" y="1643050"/>
            <a:ext cx="3000396" cy="4579715"/>
          </a:xfrm>
          <a:prstGeom prst="rect">
            <a:avLst/>
          </a:prstGeom>
          <a:noFill/>
        </p:spPr>
        <p:txBody>
          <a:bodyPr wrap="square" rtlCol="0">
            <a:spAutoFit/>
          </a:bodyPr>
          <a:lstStyle/>
          <a:p>
            <a:pPr marL="174625" indent="-174625">
              <a:lnSpc>
                <a:spcPct val="110000"/>
              </a:lnSpc>
              <a:spcBef>
                <a:spcPts val="600"/>
              </a:spcBef>
              <a:buFont typeface="Arial" pitchFamily="34" charset="0"/>
              <a:buChar char="•"/>
            </a:pPr>
            <a:r>
              <a:rPr lang="en-US" sz="1600" dirty="0" smtClean="0">
                <a:latin typeface="Verdana" pitchFamily="34" charset="0"/>
                <a:ea typeface="Verdana" pitchFamily="34" charset="0"/>
                <a:cs typeface="Verdana" pitchFamily="34" charset="0"/>
              </a:rPr>
              <a:t>General decline in Rural Growth Rate among all the three categories during the last decade 2001-11</a:t>
            </a:r>
          </a:p>
          <a:p>
            <a:pPr marL="174625" indent="-174625">
              <a:lnSpc>
                <a:spcPct val="110000"/>
              </a:lnSpc>
              <a:spcBef>
                <a:spcPts val="600"/>
              </a:spcBef>
              <a:buFont typeface="Arial" pitchFamily="34" charset="0"/>
              <a:buChar char="•"/>
            </a:pPr>
            <a:r>
              <a:rPr lang="en-US" sz="1600" dirty="0" smtClean="0">
                <a:latin typeface="Verdana" pitchFamily="34" charset="0"/>
                <a:ea typeface="Verdana" pitchFamily="34" charset="0"/>
                <a:cs typeface="Verdana" pitchFamily="34" charset="0"/>
              </a:rPr>
              <a:t>Whereas Non-EAG States have shown decline in growth since 1971-81, the EAG States have declined only during the last decade.</a:t>
            </a:r>
          </a:p>
          <a:p>
            <a:pPr marL="174625" indent="-174625">
              <a:lnSpc>
                <a:spcPct val="110000"/>
              </a:lnSpc>
              <a:spcBef>
                <a:spcPts val="600"/>
              </a:spcBef>
              <a:buFont typeface="Arial" pitchFamily="34" charset="0"/>
              <a:buChar char="•"/>
            </a:pPr>
            <a:r>
              <a:rPr lang="en-US" sz="1600" dirty="0" smtClean="0">
                <a:latin typeface="Verdana" pitchFamily="34" charset="0"/>
                <a:ea typeface="Verdana" pitchFamily="34" charset="0"/>
                <a:cs typeface="Verdana" pitchFamily="34" charset="0"/>
              </a:rPr>
              <a:t>The Growth in Rural Areas in Non-EAG States during 2001-11 has sharply declined to 5.71%.</a:t>
            </a:r>
            <a:endParaRPr lang="en-IN" sz="1600" dirty="0">
              <a:latin typeface="Verdana" pitchFamily="34" charset="0"/>
              <a:ea typeface="Verdana" pitchFamily="34" charset="0"/>
              <a:cs typeface="Verdana" pitchFamily="34" charset="0"/>
            </a:endParaRPr>
          </a:p>
        </p:txBody>
      </p:sp>
      <p:sp>
        <p:nvSpPr>
          <p:cNvPr id="10" name="TextBox 9"/>
          <p:cNvSpPr txBox="1"/>
          <p:nvPr/>
        </p:nvSpPr>
        <p:spPr>
          <a:xfrm>
            <a:off x="0" y="6560130"/>
            <a:ext cx="7643866" cy="369332"/>
          </a:xfrm>
          <a:prstGeom prst="rect">
            <a:avLst/>
          </a:prstGeom>
          <a:noFill/>
        </p:spPr>
        <p:txBody>
          <a:bodyPr wrap="square" rtlCol="0">
            <a:spAutoFit/>
          </a:bodyPr>
          <a:lstStyle/>
          <a:p>
            <a:r>
              <a:rPr lang="en-US" dirty="0" smtClean="0"/>
              <a:t>Source: Census 2011 – Provisional Population Totals - India</a:t>
            </a:r>
            <a:endParaRPr lang="en-IN" dirty="0"/>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5000636"/>
            <a:ext cx="7643866" cy="1754326"/>
          </a:xfrm>
          <a:prstGeom prst="rect">
            <a:avLst/>
          </a:prstGeom>
          <a:noFill/>
        </p:spPr>
        <p:txBody>
          <a:bodyPr wrap="square" rtlCol="0">
            <a:spAutoFit/>
          </a:bodyPr>
          <a:lstStyle/>
          <a:p>
            <a:pPr marL="231775" indent="-231775">
              <a:buFont typeface="Arial" pitchFamily="34" charset="0"/>
              <a:buChar char="•"/>
            </a:pPr>
            <a:r>
              <a:rPr lang="en-IN" dirty="0" smtClean="0">
                <a:latin typeface="Arial" pitchFamily="34" charset="0"/>
                <a:cs typeface="Arial" pitchFamily="34" charset="0"/>
              </a:rPr>
              <a:t>The improvement in overall sex ratio is largely in urban areas</a:t>
            </a:r>
          </a:p>
          <a:p>
            <a:pPr marL="231775" indent="-231775">
              <a:buFont typeface="Arial" pitchFamily="34" charset="0"/>
              <a:buChar char="•"/>
            </a:pPr>
            <a:r>
              <a:rPr lang="en-IN" dirty="0" smtClean="0">
                <a:latin typeface="Arial" pitchFamily="34" charset="0"/>
                <a:cs typeface="Arial" pitchFamily="34" charset="0"/>
              </a:rPr>
              <a:t>Though the Urban Child sex ratio is far worse than in the rural areas, the fall in Child sex ratio in rural areas is around 4 times that in urban areas.  In fact the decline is more gradual in urban areas.</a:t>
            </a:r>
          </a:p>
          <a:p>
            <a:pPr marL="231775" lvl="1" indent="-231775">
              <a:buFont typeface="Arial" pitchFamily="34" charset="0"/>
              <a:buChar char="•"/>
            </a:pPr>
            <a:r>
              <a:rPr lang="en-US" dirty="0" smtClean="0">
                <a:latin typeface="Arial" pitchFamily="34" charset="0"/>
                <a:ea typeface="Verdana" pitchFamily="34" charset="0"/>
                <a:cs typeface="Arial" pitchFamily="34" charset="0"/>
              </a:rPr>
              <a:t>There is a decline of  8.9 million children in Rural areas, while in Urban areas has shown increase of 3.9 million.</a:t>
            </a:r>
            <a:endParaRPr lang="en-IN" dirty="0">
              <a:latin typeface="Arial" pitchFamily="34" charset="0"/>
              <a:cs typeface="Arial" pitchFamily="34" charset="0"/>
            </a:endParaRPr>
          </a:p>
        </p:txBody>
      </p:sp>
      <p:graphicFrame>
        <p:nvGraphicFramePr>
          <p:cNvPr id="3" name="Table 2"/>
          <p:cNvGraphicFramePr>
            <a:graphicFrameLocks noGrp="1"/>
          </p:cNvGraphicFramePr>
          <p:nvPr/>
        </p:nvGraphicFramePr>
        <p:xfrm>
          <a:off x="1571604" y="1214422"/>
          <a:ext cx="6096000" cy="3672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2001</a:t>
                      </a: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2011</a:t>
                      </a: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Difference</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Overall</a:t>
                      </a: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India</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933</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940</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+7</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Rural</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946</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947</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Urban</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900</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926</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+26</a:t>
                      </a:r>
                      <a:endParaRPr lang="en-IN" sz="1600" b="1" dirty="0">
                        <a:latin typeface="Verdana" pitchFamily="34" charset="0"/>
                        <a:ea typeface="Verdana" pitchFamily="34" charset="0"/>
                        <a:cs typeface="Verdana" pitchFamily="34" charset="0"/>
                      </a:endParaRPr>
                    </a:p>
                  </a:txBody>
                  <a:tcPr/>
                </a:tc>
              </a:tr>
              <a:tr h="217502">
                <a:tc>
                  <a:txBody>
                    <a:bodyPr/>
                    <a:lstStyle/>
                    <a:p>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0-6 years</a:t>
                      </a: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India</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927</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914</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-13</a:t>
                      </a:r>
                      <a:endParaRPr lang="en-IN" sz="1600" b="1"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latin typeface="Verdana" pitchFamily="34" charset="0"/>
                          <a:ea typeface="Verdana" pitchFamily="34" charset="0"/>
                          <a:cs typeface="Verdana" pitchFamily="34" charset="0"/>
                        </a:rPr>
                        <a:t>Rural</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934</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919</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-15</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Urban</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906</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902</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-4</a:t>
                      </a:r>
                      <a:endParaRPr lang="en-IN" sz="1600" b="1" dirty="0">
                        <a:latin typeface="Verdana" pitchFamily="34" charset="0"/>
                        <a:ea typeface="Verdana" pitchFamily="34" charset="0"/>
                        <a:cs typeface="Verdana" pitchFamily="34" charset="0"/>
                      </a:endParaRPr>
                    </a:p>
                  </a:txBody>
                  <a:tcPr/>
                </a:tc>
              </a:tr>
            </a:tbl>
          </a:graphicData>
        </a:graphic>
      </p:graphicFrame>
      <p:sp>
        <p:nvSpPr>
          <p:cNvPr id="5" name="Title 1"/>
          <p:cNvSpPr txBox="1">
            <a:spLocks/>
          </p:cNvSpPr>
          <p:nvPr/>
        </p:nvSpPr>
        <p:spPr>
          <a:xfrm>
            <a:off x="857224" y="76200"/>
            <a:ext cx="7500990" cy="50006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uLnTx/>
                <a:uFillTx/>
                <a:latin typeface="+mj-lt"/>
                <a:ea typeface="+mj-ea"/>
                <a:cs typeface="+mj-cs"/>
              </a:rPr>
              <a:t>Data Highlights – Census 2011</a:t>
            </a:r>
            <a:endParaRPr kumimoji="0" lang="en-IN" sz="2800" b="1" i="0" u="none" strike="noStrike" kern="1200" cap="none" spc="0" normalizeH="0" baseline="0" noProof="0" dirty="0">
              <a:ln>
                <a:noFill/>
              </a:ln>
              <a:solidFill>
                <a:schemeClr val="tx2"/>
              </a:solidFill>
              <a:uLnTx/>
              <a:uFillTx/>
              <a:latin typeface="+mj-lt"/>
              <a:ea typeface="+mj-ea"/>
              <a:cs typeface="+mj-cs"/>
            </a:endParaRPr>
          </a:p>
        </p:txBody>
      </p:sp>
      <p:sp>
        <p:nvSpPr>
          <p:cNvPr id="6" name="TextBox 5"/>
          <p:cNvSpPr txBox="1"/>
          <p:nvPr/>
        </p:nvSpPr>
        <p:spPr>
          <a:xfrm>
            <a:off x="2571736" y="685800"/>
            <a:ext cx="3929090" cy="523220"/>
          </a:xfrm>
          <a:prstGeom prst="rect">
            <a:avLst/>
          </a:prstGeom>
          <a:noFill/>
        </p:spPr>
        <p:txBody>
          <a:bodyPr wrap="square" rtlCol="0">
            <a:spAutoFit/>
          </a:bodyPr>
          <a:lstStyle/>
          <a:p>
            <a:pPr algn="ctr"/>
            <a:r>
              <a:rPr lang="en-US" sz="2800" b="1" u="sng" dirty="0" smtClean="0"/>
              <a:t>Sex Ratio</a:t>
            </a:r>
            <a:endParaRPr lang="en-US" sz="2800" b="1" u="sng" dirty="0"/>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4857760"/>
            <a:ext cx="7643866" cy="1200329"/>
          </a:xfrm>
          <a:prstGeom prst="rect">
            <a:avLst/>
          </a:prstGeom>
          <a:noFill/>
        </p:spPr>
        <p:txBody>
          <a:bodyPr wrap="square" rtlCol="0">
            <a:spAutoFit/>
          </a:bodyPr>
          <a:lstStyle/>
          <a:p>
            <a:pPr marL="231775" indent="-231775">
              <a:buFont typeface="Arial" pitchFamily="34" charset="0"/>
              <a:buChar char="•"/>
            </a:pPr>
            <a:r>
              <a:rPr lang="en-IN" dirty="0" smtClean="0"/>
              <a:t>The improvement in literacy rate in rural area is two times that in urban areas</a:t>
            </a:r>
          </a:p>
          <a:p>
            <a:pPr marL="231775" indent="-231775">
              <a:buFont typeface="Arial" pitchFamily="34" charset="0"/>
              <a:buChar char="•"/>
            </a:pPr>
            <a:r>
              <a:rPr lang="en-IN" dirty="0" smtClean="0"/>
              <a:t>The rural urban literacy gap which was 21.2 percentage points in 2001, has come down to 16.1 percentage points in 2011</a:t>
            </a:r>
          </a:p>
        </p:txBody>
      </p:sp>
      <p:graphicFrame>
        <p:nvGraphicFramePr>
          <p:cNvPr id="3" name="Table 2"/>
          <p:cNvGraphicFramePr>
            <a:graphicFrameLocks noGrp="1"/>
          </p:cNvGraphicFramePr>
          <p:nvPr/>
        </p:nvGraphicFramePr>
        <p:xfrm>
          <a:off x="1524000" y="264637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2001</a:t>
                      </a: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2011</a:t>
                      </a:r>
                      <a:endParaRPr lang="en-IN" sz="1600" b="1" dirty="0">
                        <a:latin typeface="Verdana" pitchFamily="34" charset="0"/>
                        <a:ea typeface="Verdana" pitchFamily="34" charset="0"/>
                        <a:cs typeface="Verdana" pitchFamily="34" charset="0"/>
                      </a:endParaRPr>
                    </a:p>
                  </a:txBody>
                  <a:tcPr/>
                </a:tc>
                <a:tc>
                  <a:txBody>
                    <a:bodyPr/>
                    <a:lstStyle/>
                    <a:p>
                      <a:pPr algn="ctr"/>
                      <a:r>
                        <a:rPr lang="en-IN" sz="1600" b="1" dirty="0" smtClean="0">
                          <a:latin typeface="Verdana" pitchFamily="34" charset="0"/>
                          <a:ea typeface="Verdana" pitchFamily="34" charset="0"/>
                          <a:cs typeface="Verdana" pitchFamily="34" charset="0"/>
                        </a:rPr>
                        <a:t>Difference</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Overall</a:t>
                      </a: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c>
                  <a:txBody>
                    <a:bodyPr/>
                    <a:lstStyle/>
                    <a:p>
                      <a:pPr algn="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India</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64.8</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74.0</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+9.2</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Rural</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58.7</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68.9</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+10.2</a:t>
                      </a:r>
                      <a:endParaRPr lang="en-IN" sz="1600" b="1" dirty="0">
                        <a:latin typeface="Verdana" pitchFamily="34" charset="0"/>
                        <a:ea typeface="Verdana" pitchFamily="34" charset="0"/>
                        <a:cs typeface="Verdana" pitchFamily="34" charset="0"/>
                      </a:endParaRPr>
                    </a:p>
                  </a:txBody>
                  <a:tcPr/>
                </a:tc>
              </a:tr>
              <a:tr h="370840">
                <a:tc>
                  <a:txBody>
                    <a:bodyPr/>
                    <a:lstStyle/>
                    <a:p>
                      <a:r>
                        <a:rPr lang="en-IN" sz="1600" b="1" dirty="0" smtClean="0">
                          <a:latin typeface="Verdana" pitchFamily="34" charset="0"/>
                          <a:ea typeface="Verdana" pitchFamily="34" charset="0"/>
                          <a:cs typeface="Verdana" pitchFamily="34" charset="0"/>
                        </a:rPr>
                        <a:t>Urban</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79.9</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85.0</a:t>
                      </a:r>
                      <a:endParaRPr lang="en-IN" sz="1600" b="1" dirty="0">
                        <a:latin typeface="Verdana" pitchFamily="34" charset="0"/>
                        <a:ea typeface="Verdana" pitchFamily="34" charset="0"/>
                        <a:cs typeface="Verdana" pitchFamily="34" charset="0"/>
                      </a:endParaRPr>
                    </a:p>
                  </a:txBody>
                  <a:tcPr/>
                </a:tc>
                <a:tc>
                  <a:txBody>
                    <a:bodyPr/>
                    <a:lstStyle/>
                    <a:p>
                      <a:pPr algn="r"/>
                      <a:r>
                        <a:rPr lang="en-IN" sz="1600" b="1" dirty="0" smtClean="0">
                          <a:latin typeface="Verdana" pitchFamily="34" charset="0"/>
                          <a:ea typeface="Verdana" pitchFamily="34" charset="0"/>
                          <a:cs typeface="Verdana" pitchFamily="34" charset="0"/>
                        </a:rPr>
                        <a:t>+5.1</a:t>
                      </a:r>
                      <a:endParaRPr lang="en-IN" sz="1600" b="1" dirty="0">
                        <a:latin typeface="Verdana" pitchFamily="34" charset="0"/>
                        <a:ea typeface="Verdana" pitchFamily="34" charset="0"/>
                        <a:cs typeface="Verdana" pitchFamily="34" charset="0"/>
                      </a:endParaRPr>
                    </a:p>
                  </a:txBody>
                  <a:tcPr/>
                </a:tc>
              </a:tr>
            </a:tbl>
          </a:graphicData>
        </a:graphic>
      </p:graphicFrame>
      <p:sp>
        <p:nvSpPr>
          <p:cNvPr id="5" name="Title 1"/>
          <p:cNvSpPr txBox="1">
            <a:spLocks/>
          </p:cNvSpPr>
          <p:nvPr/>
        </p:nvSpPr>
        <p:spPr>
          <a:xfrm>
            <a:off x="857224" y="457200"/>
            <a:ext cx="7500990" cy="50006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uLnTx/>
                <a:uFillTx/>
                <a:latin typeface="+mj-lt"/>
                <a:ea typeface="+mj-ea"/>
                <a:cs typeface="+mj-cs"/>
              </a:rPr>
              <a:t>Data Highlights – Census 2011</a:t>
            </a:r>
            <a:endParaRPr kumimoji="0" lang="en-IN" sz="2800" b="1" i="0" u="none" strike="noStrike" kern="1200" cap="none" spc="0" normalizeH="0" baseline="0" noProof="0" dirty="0">
              <a:ln>
                <a:noFill/>
              </a:ln>
              <a:solidFill>
                <a:schemeClr val="tx2"/>
              </a:solidFill>
              <a:uLnTx/>
              <a:uFillTx/>
              <a:latin typeface="+mj-lt"/>
              <a:ea typeface="+mj-ea"/>
              <a:cs typeface="+mj-cs"/>
            </a:endParaRPr>
          </a:p>
        </p:txBody>
      </p:sp>
      <p:sp>
        <p:nvSpPr>
          <p:cNvPr id="6" name="TextBox 5"/>
          <p:cNvSpPr txBox="1"/>
          <p:nvPr/>
        </p:nvSpPr>
        <p:spPr>
          <a:xfrm>
            <a:off x="2571736" y="1447800"/>
            <a:ext cx="3929090" cy="584775"/>
          </a:xfrm>
          <a:prstGeom prst="rect">
            <a:avLst/>
          </a:prstGeom>
          <a:noFill/>
        </p:spPr>
        <p:txBody>
          <a:bodyPr wrap="square" rtlCol="0">
            <a:spAutoFit/>
          </a:bodyPr>
          <a:lstStyle/>
          <a:p>
            <a:pPr algn="ctr"/>
            <a:r>
              <a:rPr lang="en-US" sz="3200" b="1" dirty="0" smtClean="0"/>
              <a:t>Literacy Rates (in %)</a:t>
            </a:r>
            <a:endParaRPr lang="en-US" sz="3200" b="1" dirty="0"/>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371943"/>
            <a:ext cx="8572560" cy="923330"/>
          </a:xfrm>
          <a:prstGeom prst="rect">
            <a:avLst/>
          </a:prstGeom>
          <a:noFill/>
        </p:spPr>
        <p:txBody>
          <a:bodyPr wrap="square" rtlCol="0">
            <a:spAutoFit/>
          </a:bodyPr>
          <a:lstStyle/>
          <a:p>
            <a:pPr marL="174625" indent="-174625">
              <a:buFont typeface="Arial" pitchFamily="34" charset="0"/>
              <a:buChar char="•"/>
            </a:pPr>
            <a:r>
              <a:rPr lang="en-IN" dirty="0" smtClean="0"/>
              <a:t>Improvement in female literacy is more than males in both rural and urban areas</a:t>
            </a:r>
          </a:p>
          <a:p>
            <a:pPr marL="174625" indent="-174625">
              <a:buFont typeface="Arial" pitchFamily="34" charset="0"/>
              <a:buChar char="•"/>
            </a:pPr>
            <a:r>
              <a:rPr lang="en-IN" dirty="0" smtClean="0"/>
              <a:t>The gender gap in literacy has come down from 24.6 in 2001 to 19.8 in 2011 in rural areas and from 13.4 in 2001 to 9.8  in 2011 in urban areas</a:t>
            </a:r>
          </a:p>
        </p:txBody>
      </p:sp>
      <p:graphicFrame>
        <p:nvGraphicFramePr>
          <p:cNvPr id="3" name="Table 2"/>
          <p:cNvGraphicFramePr>
            <a:graphicFrameLocks noGrp="1"/>
          </p:cNvGraphicFramePr>
          <p:nvPr/>
        </p:nvGraphicFramePr>
        <p:xfrm>
          <a:off x="1524000" y="1577988"/>
          <a:ext cx="6096000" cy="3708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2001</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2011</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Difference</a:t>
                      </a:r>
                      <a:endParaRPr lang="en-IN" sz="1600" dirty="0">
                        <a:latin typeface="Verdana" pitchFamily="34" charset="0"/>
                        <a:ea typeface="Verdana" pitchFamily="34" charset="0"/>
                        <a:cs typeface="Verdana" pitchFamily="34" charset="0"/>
                      </a:endParaRPr>
                    </a:p>
                  </a:txBody>
                  <a:tcPr/>
                </a:tc>
              </a:tr>
              <a:tr h="370840">
                <a:tc>
                  <a:txBody>
                    <a:bodyPr/>
                    <a:lstStyle/>
                    <a:p>
                      <a:r>
                        <a:rPr lang="en-IN" sz="1800" b="1" dirty="0" smtClean="0">
                          <a:latin typeface="Verdana" pitchFamily="34" charset="0"/>
                          <a:ea typeface="Verdana" pitchFamily="34" charset="0"/>
                          <a:cs typeface="Verdana" pitchFamily="34" charset="0"/>
                        </a:rPr>
                        <a:t>Males</a:t>
                      </a:r>
                      <a:endParaRPr lang="en-IN" sz="1800" b="1"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India</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75.3</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82.1</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+6.8</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Rural</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70.7</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78.6</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+7.9</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Urban</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86.3</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89.7</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+3.4</a:t>
                      </a:r>
                      <a:endParaRPr lang="en-IN" sz="1600" dirty="0">
                        <a:latin typeface="Verdana" pitchFamily="34" charset="0"/>
                        <a:ea typeface="Verdana" pitchFamily="34" charset="0"/>
                        <a:cs typeface="Verdana" pitchFamily="34" charset="0"/>
                      </a:endParaRPr>
                    </a:p>
                  </a:txBody>
                  <a:tcPr/>
                </a:tc>
              </a:tr>
              <a:tr h="370840">
                <a:tc>
                  <a:txBody>
                    <a:bodyPr/>
                    <a:lstStyle/>
                    <a:p>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r>
              <a:tr h="370840">
                <a:tc>
                  <a:txBody>
                    <a:bodyPr/>
                    <a:lstStyle/>
                    <a:p>
                      <a:r>
                        <a:rPr lang="en-IN" sz="1800" b="1" dirty="0" smtClean="0">
                          <a:latin typeface="Verdana" pitchFamily="34" charset="0"/>
                          <a:ea typeface="Verdana" pitchFamily="34" charset="0"/>
                          <a:cs typeface="Verdana" pitchFamily="34" charset="0"/>
                        </a:rPr>
                        <a:t>Females</a:t>
                      </a:r>
                      <a:endParaRPr lang="en-IN" sz="1800" b="1"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c>
                  <a:txBody>
                    <a:bodyPr/>
                    <a:lstStyle/>
                    <a:p>
                      <a:pPr algn="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India</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53.7</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65.5</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+11.8</a:t>
                      </a:r>
                      <a:endParaRPr lang="en-IN" sz="1600" dirty="0">
                        <a:latin typeface="Verdana" pitchFamily="34" charset="0"/>
                        <a:ea typeface="Verdana" pitchFamily="34" charset="0"/>
                        <a:cs typeface="Verdana"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Verdana" pitchFamily="34" charset="0"/>
                          <a:ea typeface="Verdana" pitchFamily="34" charset="0"/>
                          <a:cs typeface="Verdana" pitchFamily="34" charset="0"/>
                        </a:rPr>
                        <a:t>Rural</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46.1</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58.8</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+12.7</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Urban</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72.9</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79.9</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+7.0</a:t>
                      </a:r>
                      <a:endParaRPr lang="en-IN" sz="1600" dirty="0">
                        <a:latin typeface="Verdana" pitchFamily="34" charset="0"/>
                        <a:ea typeface="Verdana" pitchFamily="34" charset="0"/>
                        <a:cs typeface="Verdana" pitchFamily="34" charset="0"/>
                      </a:endParaRPr>
                    </a:p>
                  </a:txBody>
                  <a:tcPr/>
                </a:tc>
              </a:tr>
            </a:tbl>
          </a:graphicData>
        </a:graphic>
      </p:graphicFrame>
      <p:sp>
        <p:nvSpPr>
          <p:cNvPr id="5" name="Title 1"/>
          <p:cNvSpPr txBox="1">
            <a:spLocks/>
          </p:cNvSpPr>
          <p:nvPr/>
        </p:nvSpPr>
        <p:spPr>
          <a:xfrm>
            <a:off x="857224" y="214290"/>
            <a:ext cx="7500990" cy="50006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uLnTx/>
                <a:uFillTx/>
                <a:latin typeface="+mj-lt"/>
                <a:ea typeface="+mj-ea"/>
                <a:cs typeface="+mj-cs"/>
              </a:rPr>
              <a:t>Data Highlights – Census 2011</a:t>
            </a:r>
            <a:endParaRPr kumimoji="0" lang="en-IN" sz="2800" b="1" i="0" u="none" strike="noStrike" kern="1200" cap="none" spc="0" normalizeH="0" baseline="0" noProof="0" dirty="0">
              <a:ln>
                <a:noFill/>
              </a:ln>
              <a:solidFill>
                <a:schemeClr val="tx2"/>
              </a:solidFill>
              <a:uLnTx/>
              <a:uFillTx/>
              <a:latin typeface="+mj-lt"/>
              <a:ea typeface="+mj-ea"/>
              <a:cs typeface="+mj-cs"/>
            </a:endParaRPr>
          </a:p>
        </p:txBody>
      </p:sp>
      <p:sp>
        <p:nvSpPr>
          <p:cNvPr id="6" name="TextBox 5"/>
          <p:cNvSpPr txBox="1"/>
          <p:nvPr/>
        </p:nvSpPr>
        <p:spPr>
          <a:xfrm>
            <a:off x="1828800" y="1000108"/>
            <a:ext cx="6019800" cy="523220"/>
          </a:xfrm>
          <a:prstGeom prst="rect">
            <a:avLst/>
          </a:prstGeom>
          <a:noFill/>
        </p:spPr>
        <p:txBody>
          <a:bodyPr wrap="square" rtlCol="0">
            <a:spAutoFit/>
          </a:bodyPr>
          <a:lstStyle/>
          <a:p>
            <a:pPr algn="ctr"/>
            <a:r>
              <a:rPr lang="en-US" sz="2800" b="1" dirty="0" smtClean="0"/>
              <a:t>Literacy </a:t>
            </a:r>
            <a:r>
              <a:rPr lang="en-US" sz="2800" b="1" dirty="0" smtClean="0"/>
              <a:t>Rate - </a:t>
            </a:r>
            <a:r>
              <a:rPr lang="en-US" sz="2800" b="1" dirty="0" smtClean="0"/>
              <a:t>Male/Female </a:t>
            </a:r>
            <a:r>
              <a:rPr lang="en-US" sz="2800" b="1" dirty="0" smtClean="0"/>
              <a:t>(in </a:t>
            </a:r>
            <a:r>
              <a:rPr lang="en-US" sz="2800" b="1" dirty="0" smtClean="0"/>
              <a:t>%)</a:t>
            </a:r>
            <a:endParaRPr lang="en-US" sz="2800" b="1" dirty="0"/>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785786" y="457200"/>
            <a:ext cx="7402989" cy="523220"/>
          </a:xfrm>
          <a:prstGeom prst="rect">
            <a:avLst/>
          </a:prstGeom>
          <a:noFill/>
          <a:ln w="9525">
            <a:noFill/>
            <a:miter lim="800000"/>
            <a:headEnd/>
            <a:tailEnd/>
          </a:ln>
        </p:spPr>
        <p:txBody>
          <a:bodyPr wrap="none">
            <a:spAutoFit/>
          </a:bodyPr>
          <a:lstStyle/>
          <a:p>
            <a:pPr algn="ctr"/>
            <a:r>
              <a:rPr lang="en-IN" sz="2800" b="1" dirty="0" smtClean="0">
                <a:solidFill>
                  <a:schemeClr val="tx2"/>
                </a:solidFill>
                <a:latin typeface="Verdana" pitchFamily="34" charset="0"/>
                <a:ea typeface="Verdana" pitchFamily="34" charset="0"/>
                <a:cs typeface="Verdana" pitchFamily="34" charset="0"/>
              </a:rPr>
              <a:t>Literacy Rate : Rural – Census 2011</a:t>
            </a:r>
            <a:endParaRPr lang="en-IN" sz="2800" b="1" dirty="0">
              <a:solidFill>
                <a:schemeClr val="tx2"/>
              </a:solidFill>
              <a:latin typeface="Verdana" pitchFamily="34" charset="0"/>
              <a:ea typeface="Verdana" pitchFamily="34" charset="0"/>
              <a:cs typeface="Verdana" pitchFamily="34" charset="0"/>
            </a:endParaRPr>
          </a:p>
        </p:txBody>
      </p:sp>
      <p:sp>
        <p:nvSpPr>
          <p:cNvPr id="7" name="TextBox 7"/>
          <p:cNvSpPr txBox="1">
            <a:spLocks noChangeArrowheads="1"/>
          </p:cNvSpPr>
          <p:nvPr/>
        </p:nvSpPr>
        <p:spPr bwMode="auto">
          <a:xfrm>
            <a:off x="214282" y="1714488"/>
            <a:ext cx="3571868" cy="4644348"/>
          </a:xfrm>
          <a:prstGeom prst="rect">
            <a:avLst/>
          </a:prstGeom>
          <a:noFill/>
          <a:ln w="9525">
            <a:noFill/>
            <a:miter lim="800000"/>
            <a:headEnd/>
            <a:tailEnd/>
          </a:ln>
        </p:spPr>
        <p:txBody>
          <a:bodyPr wrap="square">
            <a:spAutoFit/>
          </a:bodyPr>
          <a:lstStyle/>
          <a:p>
            <a:pPr marL="236538" indent="-236538">
              <a:lnSpc>
                <a:spcPct val="120000"/>
              </a:lnSpc>
              <a:spcAft>
                <a:spcPts val="600"/>
              </a:spcAft>
              <a:buFont typeface="Arial" charset="0"/>
              <a:buChar char="•"/>
            </a:pPr>
            <a:r>
              <a:rPr lang="en-US" dirty="0" smtClean="0">
                <a:latin typeface="Verdana" pitchFamily="34" charset="0"/>
                <a:ea typeface="Verdana" pitchFamily="34" charset="0"/>
                <a:cs typeface="Verdana" pitchFamily="34" charset="0"/>
              </a:rPr>
              <a:t>Pace of increase in Female Literacy Rate is perceptibly higher in Rural areas.</a:t>
            </a:r>
          </a:p>
          <a:p>
            <a:pPr marL="236538" indent="-236538">
              <a:lnSpc>
                <a:spcPct val="120000"/>
              </a:lnSpc>
              <a:spcAft>
                <a:spcPts val="600"/>
              </a:spcAft>
              <a:buFont typeface="Arial" charset="0"/>
              <a:buChar char="•"/>
            </a:pPr>
            <a:r>
              <a:rPr lang="en-US" dirty="0" smtClean="0">
                <a:latin typeface="Verdana" pitchFamily="34" charset="0"/>
                <a:ea typeface="Verdana" pitchFamily="34" charset="0"/>
                <a:cs typeface="Verdana" pitchFamily="34" charset="0"/>
              </a:rPr>
              <a:t>It has increased from 46.13% in 2001 to 58.75% in 2011</a:t>
            </a:r>
          </a:p>
          <a:p>
            <a:pPr marL="236538" indent="-236538">
              <a:lnSpc>
                <a:spcPct val="120000"/>
              </a:lnSpc>
              <a:spcAft>
                <a:spcPts val="600"/>
              </a:spcAft>
              <a:buFont typeface="Arial" charset="0"/>
              <a:buChar char="•"/>
            </a:pPr>
            <a:r>
              <a:rPr lang="en-US" dirty="0" smtClean="0">
                <a:latin typeface="Verdana" pitchFamily="34" charset="0"/>
                <a:ea typeface="Verdana" pitchFamily="34" charset="0"/>
                <a:cs typeface="Verdana" pitchFamily="34" charset="0"/>
              </a:rPr>
              <a:t>Gender gap in Literacy Rate has narrowed down considerably over the Censuses but continue to be high (19.81).</a:t>
            </a:r>
          </a:p>
          <a:p>
            <a:pPr marL="236538" indent="-236538">
              <a:lnSpc>
                <a:spcPct val="120000"/>
              </a:lnSpc>
              <a:spcAft>
                <a:spcPts val="600"/>
              </a:spcAft>
              <a:buFont typeface="Arial" charset="0"/>
              <a:buChar char="•"/>
            </a:pPr>
            <a:r>
              <a:rPr lang="en-US" dirty="0" smtClean="0">
                <a:latin typeface="Verdana" pitchFamily="34" charset="0"/>
                <a:ea typeface="Verdana" pitchFamily="34" charset="0"/>
                <a:cs typeface="Verdana" pitchFamily="34" charset="0"/>
              </a:rPr>
              <a:t>This gap is largest in Rajasthan (31.2 points)</a:t>
            </a:r>
            <a:endParaRPr lang="en-US" dirty="0">
              <a:latin typeface="Verdana" pitchFamily="34" charset="0"/>
              <a:ea typeface="Verdana" pitchFamily="34" charset="0"/>
              <a:cs typeface="Verdana" pitchFamily="34" charset="0"/>
            </a:endParaRPr>
          </a:p>
        </p:txBody>
      </p:sp>
      <p:sp>
        <p:nvSpPr>
          <p:cNvPr id="8" name="TextBox 7"/>
          <p:cNvSpPr txBox="1"/>
          <p:nvPr/>
        </p:nvSpPr>
        <p:spPr>
          <a:xfrm>
            <a:off x="214282" y="6488668"/>
            <a:ext cx="7643866" cy="369332"/>
          </a:xfrm>
          <a:prstGeom prst="rect">
            <a:avLst/>
          </a:prstGeom>
          <a:noFill/>
        </p:spPr>
        <p:txBody>
          <a:bodyPr wrap="square" rtlCol="0">
            <a:spAutoFit/>
          </a:bodyPr>
          <a:lstStyle/>
          <a:p>
            <a:r>
              <a:rPr lang="en-US" dirty="0" smtClean="0"/>
              <a:t>Source: Census 2011 – Provisional Population Totals - India</a:t>
            </a:r>
            <a:endParaRPr lang="en-IN" dirty="0"/>
          </a:p>
        </p:txBody>
      </p:sp>
      <p:graphicFrame>
        <p:nvGraphicFramePr>
          <p:cNvPr id="9" name="Chart 8"/>
          <p:cNvGraphicFramePr/>
          <p:nvPr/>
        </p:nvGraphicFramePr>
        <p:xfrm>
          <a:off x="3667120" y="1571612"/>
          <a:ext cx="5476880"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noChangeArrowheads="1"/>
          </p:cNvSpPr>
          <p:nvPr/>
        </p:nvSpPr>
        <p:spPr bwMode="auto">
          <a:xfrm>
            <a:off x="571472" y="685800"/>
            <a:ext cx="7419019" cy="523220"/>
          </a:xfrm>
          <a:prstGeom prst="rect">
            <a:avLst/>
          </a:prstGeom>
          <a:noFill/>
          <a:ln w="9525">
            <a:noFill/>
            <a:miter lim="800000"/>
            <a:headEnd/>
            <a:tailEnd/>
          </a:ln>
        </p:spPr>
        <p:txBody>
          <a:bodyPr wrap="none">
            <a:spAutoFit/>
          </a:bodyPr>
          <a:lstStyle/>
          <a:p>
            <a:pPr algn="ctr"/>
            <a:r>
              <a:rPr lang="en-IN" sz="2800" b="1" dirty="0" smtClean="0">
                <a:solidFill>
                  <a:schemeClr val="tx2"/>
                </a:solidFill>
                <a:latin typeface="Verdana" pitchFamily="34" charset="0"/>
                <a:ea typeface="Verdana" pitchFamily="34" charset="0"/>
                <a:cs typeface="Verdana" pitchFamily="34" charset="0"/>
              </a:rPr>
              <a:t>Literacy Rate: Urban – Census 2011</a:t>
            </a:r>
            <a:endParaRPr lang="en-IN" sz="2800" b="1" dirty="0">
              <a:solidFill>
                <a:schemeClr val="tx2"/>
              </a:solidFill>
              <a:latin typeface="Verdana" pitchFamily="34" charset="0"/>
              <a:ea typeface="Verdana" pitchFamily="34" charset="0"/>
              <a:cs typeface="Verdana" pitchFamily="34" charset="0"/>
            </a:endParaRPr>
          </a:p>
        </p:txBody>
      </p:sp>
      <p:sp>
        <p:nvSpPr>
          <p:cNvPr id="7" name="TextBox 7"/>
          <p:cNvSpPr txBox="1">
            <a:spLocks noChangeArrowheads="1"/>
          </p:cNvSpPr>
          <p:nvPr/>
        </p:nvSpPr>
        <p:spPr bwMode="auto">
          <a:xfrm>
            <a:off x="214282" y="1955285"/>
            <a:ext cx="3286148" cy="3570208"/>
          </a:xfrm>
          <a:prstGeom prst="rect">
            <a:avLst/>
          </a:prstGeom>
          <a:noFill/>
          <a:ln w="9525">
            <a:noFill/>
            <a:miter lim="800000"/>
            <a:headEnd/>
            <a:tailEnd/>
          </a:ln>
        </p:spPr>
        <p:txBody>
          <a:bodyPr wrap="square">
            <a:spAutoFit/>
          </a:bodyPr>
          <a:lstStyle/>
          <a:p>
            <a:pPr marL="236538" indent="-236538">
              <a:lnSpc>
                <a:spcPct val="120000"/>
              </a:lnSpc>
              <a:spcAft>
                <a:spcPts val="600"/>
              </a:spcAft>
              <a:buFont typeface="Arial" charset="0"/>
              <a:buChar char="•"/>
            </a:pPr>
            <a:r>
              <a:rPr lang="en-US" dirty="0" smtClean="0">
                <a:latin typeface="Verdana" pitchFamily="34" charset="0"/>
                <a:ea typeface="Verdana" pitchFamily="34" charset="0"/>
                <a:cs typeface="Verdana" pitchFamily="34" charset="0"/>
              </a:rPr>
              <a:t>There has been a consistent increase in both Male &amp; Female Literacy Rate in Urban areas</a:t>
            </a:r>
          </a:p>
          <a:p>
            <a:pPr marL="236538" indent="-236538">
              <a:lnSpc>
                <a:spcPct val="120000"/>
              </a:lnSpc>
              <a:spcAft>
                <a:spcPts val="600"/>
              </a:spcAft>
              <a:buFont typeface="Arial" charset="0"/>
              <a:buChar char="•"/>
            </a:pPr>
            <a:r>
              <a:rPr lang="en-US" dirty="0" smtClean="0">
                <a:latin typeface="Verdana" pitchFamily="34" charset="0"/>
                <a:ea typeface="Verdana" pitchFamily="34" charset="0"/>
                <a:cs typeface="Verdana" pitchFamily="34" charset="0"/>
              </a:rPr>
              <a:t>The steady increase in the Female Literacy Rate has reduced the gender gap significantly</a:t>
            </a:r>
          </a:p>
          <a:p>
            <a:pPr marL="236538" indent="-236538">
              <a:lnSpc>
                <a:spcPct val="120000"/>
              </a:lnSpc>
              <a:spcAft>
                <a:spcPts val="600"/>
              </a:spcAft>
              <a:buFont typeface="Arial" charset="0"/>
              <a:buChar char="•"/>
            </a:pPr>
            <a:endParaRPr lang="en-US" dirty="0">
              <a:latin typeface="Verdana" pitchFamily="34" charset="0"/>
              <a:ea typeface="Verdana" pitchFamily="34" charset="0"/>
              <a:cs typeface="Verdana" pitchFamily="34" charset="0"/>
            </a:endParaRPr>
          </a:p>
        </p:txBody>
      </p:sp>
      <p:sp>
        <p:nvSpPr>
          <p:cNvPr id="8" name="TextBox 7"/>
          <p:cNvSpPr txBox="1"/>
          <p:nvPr/>
        </p:nvSpPr>
        <p:spPr>
          <a:xfrm>
            <a:off x="214282" y="6488668"/>
            <a:ext cx="7643866" cy="369332"/>
          </a:xfrm>
          <a:prstGeom prst="rect">
            <a:avLst/>
          </a:prstGeom>
          <a:noFill/>
        </p:spPr>
        <p:txBody>
          <a:bodyPr wrap="square" rtlCol="0">
            <a:spAutoFit/>
          </a:bodyPr>
          <a:lstStyle/>
          <a:p>
            <a:r>
              <a:rPr lang="en-US" dirty="0" smtClean="0"/>
              <a:t>Source: Census 2011 – Provisional Population Totals - India</a:t>
            </a:r>
            <a:endParaRPr lang="en-IN" dirty="0"/>
          </a:p>
        </p:txBody>
      </p:sp>
      <p:graphicFrame>
        <p:nvGraphicFramePr>
          <p:cNvPr id="10" name="Chart 9"/>
          <p:cNvGraphicFramePr/>
          <p:nvPr/>
        </p:nvGraphicFramePr>
        <p:xfrm>
          <a:off x="3308921" y="1857364"/>
          <a:ext cx="5835079" cy="34433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244025"/>
            <a:ext cx="6470848" cy="584775"/>
          </a:xfrm>
          <a:prstGeom prst="rect">
            <a:avLst/>
          </a:prstGeom>
          <a:noFill/>
        </p:spPr>
        <p:txBody>
          <a:bodyPr wrap="square" rtlCol="0">
            <a:spAutoFit/>
          </a:bodyPr>
          <a:lstStyle/>
          <a:p>
            <a:r>
              <a:rPr lang="en-US" sz="3200" dirty="0" smtClean="0">
                <a:latin typeface="Arial" pitchFamily="34" charset="0"/>
                <a:cs typeface="Arial" pitchFamily="34" charset="0"/>
              </a:rPr>
              <a:t>Census 2011 -Data </a:t>
            </a:r>
            <a:r>
              <a:rPr lang="en-US" sz="3200" dirty="0" smtClean="0">
                <a:latin typeface="Arial" pitchFamily="34" charset="0"/>
                <a:cs typeface="Arial" pitchFamily="34" charset="0"/>
              </a:rPr>
              <a:t>Dissemination</a:t>
            </a:r>
            <a:endParaRPr lang="en-IN" sz="3200" dirty="0">
              <a:latin typeface="Arial" pitchFamily="34" charset="0"/>
              <a:cs typeface="Arial" pitchFamily="34" charset="0"/>
            </a:endParaRPr>
          </a:p>
        </p:txBody>
      </p:sp>
      <p:sp>
        <p:nvSpPr>
          <p:cNvPr id="6" name="TextBox 5"/>
          <p:cNvSpPr txBox="1"/>
          <p:nvPr/>
        </p:nvSpPr>
        <p:spPr>
          <a:xfrm>
            <a:off x="755576" y="3151763"/>
            <a:ext cx="7416824" cy="1877437"/>
          </a:xfrm>
          <a:prstGeom prst="rect">
            <a:avLst/>
          </a:prstGeom>
          <a:noFill/>
        </p:spPr>
        <p:txBody>
          <a:bodyPr wrap="square" rtlCol="0">
            <a:spAutoFit/>
          </a:bodyPr>
          <a:lstStyle/>
          <a:p>
            <a:pPr marL="268288" indent="-268288">
              <a:spcBef>
                <a:spcPts val="600"/>
              </a:spcBef>
              <a:spcAft>
                <a:spcPts val="600"/>
              </a:spcAft>
              <a:buFont typeface="Arial" pitchFamily="34" charset="0"/>
              <a:buChar char="•"/>
            </a:pPr>
            <a:r>
              <a:rPr lang="en-US" sz="2400" dirty="0" smtClean="0">
                <a:latin typeface="Arial" pitchFamily="34" charset="0"/>
                <a:cs typeface="Arial" pitchFamily="34" charset="0"/>
              </a:rPr>
              <a:t>Development of CensusInfo Dashboard </a:t>
            </a:r>
          </a:p>
          <a:p>
            <a:pPr marL="268288" indent="-268288">
              <a:spcBef>
                <a:spcPts val="600"/>
              </a:spcBef>
              <a:spcAft>
                <a:spcPts val="600"/>
              </a:spcAft>
              <a:buFont typeface="Arial" pitchFamily="34" charset="0"/>
              <a:buChar char="•"/>
            </a:pPr>
            <a:r>
              <a:rPr lang="en-US" sz="2400" dirty="0" smtClean="0">
                <a:latin typeface="Arial" pitchFamily="34" charset="0"/>
                <a:cs typeface="Arial" pitchFamily="34" charset="0"/>
              </a:rPr>
              <a:t>Based on Dev Info platform 6.0</a:t>
            </a:r>
          </a:p>
          <a:p>
            <a:pPr marL="268288" indent="-268288">
              <a:spcBef>
                <a:spcPts val="600"/>
              </a:spcBef>
              <a:spcAft>
                <a:spcPts val="600"/>
              </a:spcAft>
              <a:buFont typeface="Arial" pitchFamily="34" charset="0"/>
              <a:buChar char="•"/>
            </a:pPr>
            <a:r>
              <a:rPr lang="en-US" sz="2400" dirty="0" smtClean="0">
                <a:latin typeface="Arial" pitchFamily="34" charset="0"/>
                <a:cs typeface="Arial" pitchFamily="34" charset="0"/>
              </a:rPr>
              <a:t>Provisional results from Census 2011 released using Census Dashboard </a:t>
            </a:r>
            <a:endParaRPr lang="en-IN" sz="2400" dirty="0">
              <a:latin typeface="Arial"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209800"/>
            <a:ext cx="7467600" cy="1011815"/>
          </a:xfrm>
          <a:prstGeom prst="rect">
            <a:avLst/>
          </a:prstGeom>
          <a:noFill/>
        </p:spPr>
        <p:txBody>
          <a:bodyPr wrap="square" rtlCol="0">
            <a:spAutoFit/>
          </a:bodyPr>
          <a:lstStyle/>
          <a:p>
            <a:pPr marL="236538" indent="-236538" algn="ctr">
              <a:lnSpc>
                <a:spcPct val="130000"/>
              </a:lnSpc>
              <a:spcBef>
                <a:spcPts val="600"/>
              </a:spcBef>
              <a:spcAft>
                <a:spcPts val="1200"/>
              </a:spcAft>
            </a:pPr>
            <a:r>
              <a:rPr lang="en-US" sz="5000" b="1" dirty="0" smtClean="0">
                <a:solidFill>
                  <a:schemeClr val="tx2"/>
                </a:solidFill>
                <a:latin typeface="+mj-lt"/>
                <a:cs typeface="Arial" pitchFamily="34" charset="0"/>
              </a:rPr>
              <a:t>Census of India 2011</a:t>
            </a:r>
            <a:endParaRPr lang="en-US" sz="5000" b="1" dirty="0">
              <a:solidFill>
                <a:schemeClr val="tx2"/>
              </a:solidFill>
              <a:latin typeface="+mj-lt"/>
              <a:cs typeface="Arial" pitchFamily="34" charset="0"/>
            </a:endParaRPr>
          </a:p>
        </p:txBody>
      </p:sp>
      <p:grpSp>
        <p:nvGrpSpPr>
          <p:cNvPr id="2" name="Group 2"/>
          <p:cNvGrpSpPr/>
          <p:nvPr/>
        </p:nvGrpSpPr>
        <p:grpSpPr>
          <a:xfrm>
            <a:off x="1662336" y="3775095"/>
            <a:ext cx="5805264" cy="1787505"/>
            <a:chOff x="747936" y="1752600"/>
            <a:chExt cx="7717370" cy="2376264"/>
          </a:xfrm>
        </p:grpSpPr>
        <p:pic>
          <p:nvPicPr>
            <p:cNvPr id="5" name="Picture 5" descr="Bayal &amp; Dutt Nager - 29.04.2010.JPG"/>
            <p:cNvPicPr>
              <a:picLocks noChangeAspect="1"/>
            </p:cNvPicPr>
            <p:nvPr/>
          </p:nvPicPr>
          <p:blipFill>
            <a:blip r:embed="rId2" cstate="print"/>
            <a:srcRect l="12500" r="12500"/>
            <a:stretch>
              <a:fillRect/>
            </a:stretch>
          </p:blipFill>
          <p:spPr bwMode="auto">
            <a:xfrm>
              <a:off x="747936" y="1752600"/>
              <a:ext cx="2376264" cy="2376264"/>
            </a:xfrm>
            <a:prstGeom prst="rect">
              <a:avLst/>
            </a:prstGeom>
            <a:noFill/>
            <a:ln w="38100">
              <a:solidFill>
                <a:schemeClr val="bg1">
                  <a:lumMod val="85000"/>
                </a:schemeClr>
              </a:solidFill>
              <a:miter lim="800000"/>
              <a:headEnd/>
              <a:tailEnd/>
            </a:ln>
          </p:spPr>
        </p:pic>
        <p:pic>
          <p:nvPicPr>
            <p:cNvPr id="6" name="Picture 11" descr="Multhan village.JPG"/>
            <p:cNvPicPr>
              <a:picLocks/>
            </p:cNvPicPr>
            <p:nvPr/>
          </p:nvPicPr>
          <p:blipFill>
            <a:blip r:embed="rId3" cstate="print"/>
            <a:srcRect l="12500" r="12500"/>
            <a:stretch>
              <a:fillRect/>
            </a:stretch>
          </p:blipFill>
          <p:spPr bwMode="auto">
            <a:xfrm>
              <a:off x="6089306" y="1752600"/>
              <a:ext cx="2376000" cy="2376000"/>
            </a:xfrm>
            <a:prstGeom prst="rect">
              <a:avLst/>
            </a:prstGeom>
            <a:noFill/>
            <a:ln w="38100">
              <a:solidFill>
                <a:srgbClr val="D9D9D9"/>
              </a:solidFill>
              <a:miter lim="800000"/>
              <a:headEnd/>
              <a:tailEnd/>
            </a:ln>
          </p:spPr>
        </p:pic>
        <p:pic>
          <p:nvPicPr>
            <p:cNvPr id="7" name="Picture 13" descr="DSC01489.JPG"/>
            <p:cNvPicPr>
              <a:picLocks noChangeAspect="1"/>
            </p:cNvPicPr>
            <p:nvPr/>
          </p:nvPicPr>
          <p:blipFill>
            <a:blip r:embed="rId4" cstate="print"/>
            <a:srcRect l="12500" r="12500"/>
            <a:stretch>
              <a:fillRect/>
            </a:stretch>
          </p:blipFill>
          <p:spPr bwMode="auto">
            <a:xfrm>
              <a:off x="3425010" y="1752600"/>
              <a:ext cx="2376000" cy="2376000"/>
            </a:xfrm>
            <a:prstGeom prst="rect">
              <a:avLst/>
            </a:prstGeom>
            <a:noFill/>
            <a:ln w="38100">
              <a:solidFill>
                <a:srgbClr val="D9D9D9"/>
              </a:solidFill>
              <a:miter lim="800000"/>
              <a:headEnd/>
              <a:tailEnd/>
            </a:ln>
          </p:spPr>
        </p:pic>
      </p:grpSp>
      <p:pic>
        <p:nvPicPr>
          <p:cNvPr id="8" name="Picture 7" descr="logo-2.png"/>
          <p:cNvPicPr>
            <a:picLocks noChangeAspect="1"/>
          </p:cNvPicPr>
          <p:nvPr/>
        </p:nvPicPr>
        <p:blipFill>
          <a:blip r:embed="rId5" cstate="print"/>
          <a:srcRect/>
          <a:stretch>
            <a:fillRect/>
          </a:stretch>
        </p:blipFill>
        <p:spPr bwMode="auto">
          <a:xfrm>
            <a:off x="4084865" y="838200"/>
            <a:ext cx="969818" cy="119004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6C46DB28-C072-4BC9-91A5-F661CB7F19FB}" type="slidenum">
              <a:rPr lang="en-US" smtClean="0"/>
              <a:pPr/>
              <a:t>2</a:t>
            </a:fld>
            <a:endParaRPr lang="en-US"/>
          </a:p>
        </p:txBody>
      </p:sp>
    </p:spTree>
    <p:extLst>
      <p:ext uri="{BB962C8B-B14F-4D97-AF65-F5344CB8AC3E}">
        <p14:creationId xmlns="" xmlns:p14="http://schemas.microsoft.com/office/powerpoint/2010/main" val="2124829179"/>
      </p:ext>
    </p:extLst>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470038"/>
            <a:ext cx="8991600" cy="5055306"/>
          </a:xfrm>
          <a:prstGeom prst="rect">
            <a:avLst/>
          </a:prstGeom>
          <a:noFill/>
          <a:ln w="9525">
            <a:noFill/>
            <a:miter lim="800000"/>
            <a:headEnd/>
            <a:tailEnd/>
          </a:ln>
        </p:spPr>
      </p:pic>
      <p:sp>
        <p:nvSpPr>
          <p:cNvPr id="3" name="TextBox 2"/>
          <p:cNvSpPr txBox="1"/>
          <p:nvPr/>
        </p:nvSpPr>
        <p:spPr>
          <a:xfrm>
            <a:off x="2123728" y="304800"/>
            <a:ext cx="4464496" cy="954107"/>
          </a:xfrm>
          <a:prstGeom prst="rect">
            <a:avLst/>
          </a:prstGeom>
          <a:noFill/>
        </p:spPr>
        <p:txBody>
          <a:bodyPr wrap="square" rtlCol="0">
            <a:spAutoFit/>
          </a:bodyPr>
          <a:lstStyle/>
          <a:p>
            <a:pPr algn="ctr"/>
            <a:r>
              <a:rPr lang="en-US" sz="2800" b="1" dirty="0" smtClean="0">
                <a:latin typeface="Arial" pitchFamily="34" charset="0"/>
                <a:cs typeface="Arial" pitchFamily="34" charset="0"/>
              </a:rPr>
              <a:t>CensusInfo Dashboard on the Web</a:t>
            </a:r>
            <a:endParaRPr lang="en-US" sz="2800" b="1" dirty="0">
              <a:latin typeface="Arial"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904789"/>
            <a:ext cx="11814697" cy="9451758"/>
          </a:xfrm>
          <a:prstGeom prst="rect">
            <a:avLst/>
          </a:prstGeom>
          <a:noFill/>
          <a:ln w="9525">
            <a:noFill/>
            <a:miter lim="800000"/>
            <a:headEnd/>
            <a:tailEnd/>
          </a:ln>
        </p:spPr>
      </p:pic>
      <p:sp>
        <p:nvSpPr>
          <p:cNvPr id="3" name="Oval 2"/>
          <p:cNvSpPr/>
          <p:nvPr/>
        </p:nvSpPr>
        <p:spPr>
          <a:xfrm>
            <a:off x="7045036" y="3356992"/>
            <a:ext cx="227949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CensusInfo</a:t>
            </a:r>
            <a:r>
              <a:rPr lang="en-US" sz="1600" b="1" dirty="0" smtClean="0"/>
              <a:t/>
            </a:r>
            <a:br>
              <a:rPr lang="en-US" sz="1600" b="1" dirty="0" smtClean="0"/>
            </a:br>
            <a:r>
              <a:rPr lang="en-US" sz="1600" b="1" dirty="0" smtClean="0"/>
              <a:t>State Comparisons</a:t>
            </a:r>
            <a:endParaRPr lang="en-IN" sz="1600" b="1" dirty="0"/>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0"/>
            <a:ext cx="1905000"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Area</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Profile</a:t>
            </a:r>
            <a:endParaRPr lang="en-US" sz="2400" b="1" dirty="0">
              <a:latin typeface="Arial" pitchFamily="34" charset="0"/>
              <a:cs typeface="Arial" pitchFamily="34" charset="0"/>
            </a:endParaRPr>
          </a:p>
        </p:txBody>
      </p:sp>
      <p:pic>
        <p:nvPicPr>
          <p:cNvPr id="3" name="Picture 2" descr="CI.png"/>
          <p:cNvPicPr>
            <a:picLocks noChangeAspect="1"/>
          </p:cNvPicPr>
          <p:nvPr/>
        </p:nvPicPr>
        <p:blipFill>
          <a:blip r:embed="rId2" cstate="print"/>
          <a:stretch>
            <a:fillRect/>
          </a:stretch>
        </p:blipFill>
        <p:spPr>
          <a:xfrm>
            <a:off x="2438400" y="457200"/>
            <a:ext cx="4286849" cy="6087325"/>
          </a:xfrm>
          <a:prstGeom prst="rect">
            <a:avLst/>
          </a:prstGeom>
        </p:spPr>
      </p:pic>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0060" y="2148840"/>
            <a:ext cx="8183880" cy="105156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1" u="none" strike="noStrike" kern="1200" cap="none" spc="0" normalizeH="0" baseline="0" noProof="0" dirty="0" smtClean="0">
                <a:ln>
                  <a:noFill/>
                </a:ln>
                <a:effectLst/>
                <a:uLnTx/>
                <a:uFillTx/>
                <a:latin typeface="+mj-lt"/>
                <a:ea typeface="+mj-ea"/>
                <a:cs typeface="+mj-cs"/>
              </a:rPr>
              <a:t>Thank You</a:t>
            </a:r>
            <a:endParaRPr kumimoji="0" lang="en-IN" sz="4400" b="0" i="1" u="none" strike="noStrike" kern="1200" cap="none" spc="0" normalizeH="0" baseline="0" noProof="0" dirty="0">
              <a:ln>
                <a:noFill/>
              </a:ln>
              <a:effectLst/>
              <a:uLnTx/>
              <a:uFillTx/>
              <a:latin typeface="+mj-lt"/>
              <a:ea typeface="+mj-ea"/>
              <a:cs typeface="+mj-cs"/>
            </a:endParaRPr>
          </a:p>
        </p:txBody>
      </p:sp>
      <p:pic>
        <p:nvPicPr>
          <p:cNvPr id="3" name="Picture 2" descr="logo-2.png"/>
          <p:cNvPicPr>
            <a:picLocks noChangeAspect="1"/>
          </p:cNvPicPr>
          <p:nvPr/>
        </p:nvPicPr>
        <p:blipFill rotWithShape="1">
          <a:blip r:embed="rId2" cstate="print"/>
          <a:srcRect b="18143"/>
          <a:stretch/>
        </p:blipFill>
        <p:spPr bwMode="auto">
          <a:xfrm>
            <a:off x="4099340" y="973614"/>
            <a:ext cx="945320" cy="949530"/>
          </a:xfrm>
          <a:prstGeom prst="rect">
            <a:avLst/>
          </a:prstGeom>
        </p:spPr>
      </p:pic>
      <p:sp>
        <p:nvSpPr>
          <p:cNvPr id="4" name="Subtitle 2"/>
          <p:cNvSpPr txBox="1">
            <a:spLocks/>
          </p:cNvSpPr>
          <p:nvPr/>
        </p:nvSpPr>
        <p:spPr>
          <a:xfrm>
            <a:off x="1562100" y="3886200"/>
            <a:ext cx="6019800" cy="2133600"/>
          </a:xfrm>
          <a:prstGeom prst="rect">
            <a:avLst/>
          </a:prstGeom>
        </p:spPr>
        <p:txBody>
          <a:bodyPr vert="horz" lIns="182880" tIns="91440">
            <a:no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kumimoji="0" lang="en-US" b="1" i="0" u="none" strike="noStrike" kern="1200" cap="none" spc="0" normalizeH="0" baseline="0" noProof="0" dirty="0" smtClean="0">
                <a:ln>
                  <a:noFill/>
                </a:ln>
                <a:effectLst/>
                <a:uLnTx/>
                <a:uFillTx/>
                <a:latin typeface="+mj-lt"/>
                <a:cs typeface="Arial" pitchFamily="34" charset="0"/>
              </a:rPr>
              <a:t>Registrar General and Census Commissioner, India,</a:t>
            </a:r>
          </a:p>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lang="en-US" sz="1600" dirty="0" smtClean="0">
                <a:latin typeface="+mj-lt"/>
                <a:cs typeface="Arial" pitchFamily="34" charset="0"/>
              </a:rPr>
              <a:t>2 A Mansingh Road, New Delhi 110011, </a:t>
            </a:r>
            <a:r>
              <a:rPr kumimoji="0" lang="en-US" sz="1600" i="0" u="none" strike="noStrike" kern="1200" cap="none" spc="0" normalizeH="0" baseline="0" noProof="0" dirty="0" smtClean="0">
                <a:ln>
                  <a:noFill/>
                </a:ln>
                <a:effectLst/>
                <a:uLnTx/>
                <a:uFillTx/>
                <a:latin typeface="+mj-lt"/>
                <a:cs typeface="Arial" pitchFamily="34" charset="0"/>
              </a:rPr>
              <a:t>India</a:t>
            </a:r>
          </a:p>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endParaRPr lang="en-US" b="1" dirty="0" smtClean="0">
              <a:latin typeface="+mj-lt"/>
              <a:cs typeface="Arial" pitchFamily="34" charset="0"/>
            </a:endParaRPr>
          </a:p>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lang="en-US" sz="1400" dirty="0" smtClean="0">
                <a:latin typeface="+mj-lt"/>
                <a:cs typeface="Arial" pitchFamily="34" charset="0"/>
              </a:rPr>
              <a:t>Phone: +91-11-24105383</a:t>
            </a:r>
          </a:p>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kumimoji="0" lang="en-US" sz="1400" i="0" u="none" strike="noStrike" kern="1200" cap="none" spc="0" normalizeH="0" baseline="0" noProof="0" dirty="0" smtClean="0">
                <a:ln>
                  <a:noFill/>
                </a:ln>
                <a:effectLst/>
                <a:uLnTx/>
                <a:uFillTx/>
                <a:latin typeface="+mj-lt"/>
                <a:cs typeface="Arial" pitchFamily="34" charset="0"/>
              </a:rPr>
              <a:t>Fax: +91-11-23383145</a:t>
            </a:r>
          </a:p>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lang="en-US" sz="1400" dirty="0" smtClean="0">
                <a:latin typeface="+mj-lt"/>
                <a:cs typeface="Arial" pitchFamily="34" charset="0"/>
              </a:rPr>
              <a:t>E mail: rgi.rgi@nic.in</a:t>
            </a:r>
            <a:r>
              <a:rPr kumimoji="0" lang="en-US" sz="1400" i="0" u="none" strike="noStrike" kern="1200" cap="none" spc="0" normalizeH="0" baseline="0" noProof="0" dirty="0" smtClean="0">
                <a:ln>
                  <a:noFill/>
                </a:ln>
                <a:effectLst/>
                <a:uLnTx/>
                <a:uFillTx/>
                <a:latin typeface="+mj-lt"/>
                <a:cs typeface="Arial" pitchFamily="34" charset="0"/>
              </a:rPr>
              <a:t/>
            </a:r>
            <a:br>
              <a:rPr kumimoji="0" lang="en-US" sz="1400" i="0" u="none" strike="noStrike" kern="1200" cap="none" spc="0" normalizeH="0" baseline="0" noProof="0" dirty="0" smtClean="0">
                <a:ln>
                  <a:noFill/>
                </a:ln>
                <a:effectLst/>
                <a:uLnTx/>
                <a:uFillTx/>
                <a:latin typeface="+mj-lt"/>
                <a:cs typeface="Arial" pitchFamily="34" charset="0"/>
              </a:rPr>
            </a:br>
            <a:r>
              <a:rPr kumimoji="0" lang="en-US" sz="1400" i="0" u="none" strike="noStrike" kern="1200" cap="none" spc="0" normalizeH="0" baseline="0" noProof="0" dirty="0" smtClean="0">
                <a:ln>
                  <a:noFill/>
                </a:ln>
                <a:effectLst/>
                <a:uLnTx/>
                <a:uFillTx/>
                <a:latin typeface="+mj-lt"/>
                <a:cs typeface="Arial" pitchFamily="34" charset="0"/>
              </a:rPr>
              <a:t>Website: http://www.censusindia.gov.in</a:t>
            </a:r>
            <a:endParaRPr kumimoji="0" lang="en-US" sz="1400" i="0" u="none" strike="noStrike" kern="1200" cap="none" spc="0" normalizeH="0" baseline="0" noProof="0" dirty="0">
              <a:ln>
                <a:noFill/>
              </a:ln>
              <a:effectLst/>
              <a:uLnTx/>
              <a:uFillTx/>
              <a:latin typeface="+mj-lt"/>
              <a:cs typeface="Arial" pitchFamily="34" charset="0"/>
            </a:endParaRPr>
          </a:p>
        </p:txBody>
      </p:sp>
      <p:pic>
        <p:nvPicPr>
          <p:cNvPr id="5" name="Picture 4" descr="logo-2.png"/>
          <p:cNvPicPr>
            <a:picLocks noChangeAspect="1"/>
          </p:cNvPicPr>
          <p:nvPr/>
        </p:nvPicPr>
        <p:blipFill rotWithShape="1">
          <a:blip r:embed="rId3" cstate="print">
            <a:duotone>
              <a:prstClr val="black"/>
              <a:srgbClr val="FFFFFF">
                <a:tint val="45000"/>
                <a:satMod val="400000"/>
              </a:srgbClr>
            </a:duotone>
            <a:extLst>
              <a:ext uri="{BEBA8EAE-BF5A-486C-A8C5-ECC9F3942E4B}">
                <a14:imgProps xmlns:a14="http://schemas.microsoft.com/office/drawing/2010/main" xmlns="">
                  <a14:imgLayer r:embed="rId5">
                    <a14:imgEffect>
                      <a14:brightnessContrast bright="100000"/>
                    </a14:imgEffect>
                  </a14:imgLayer>
                </a14:imgProps>
              </a:ext>
            </a:extLst>
          </a:blip>
          <a:srcRect t="80814"/>
          <a:stretch/>
        </p:blipFill>
        <p:spPr bwMode="auto">
          <a:xfrm>
            <a:off x="4099340" y="1911048"/>
            <a:ext cx="945320" cy="222552"/>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442621"/>
            <a:ext cx="7162800" cy="5262979"/>
          </a:xfrm>
          <a:prstGeom prst="rect">
            <a:avLst/>
          </a:prstGeom>
          <a:noFill/>
        </p:spPr>
        <p:txBody>
          <a:bodyPr wrap="square" rtlCol="0">
            <a:spAutoFit/>
          </a:bodyPr>
          <a:lstStyle/>
          <a:p>
            <a:pPr marL="236538" indent="-236538">
              <a:buFont typeface="Arial" pitchFamily="34" charset="0"/>
              <a:buChar char="•"/>
            </a:pPr>
            <a:r>
              <a:rPr lang="en-IN" sz="2400" b="1" dirty="0" smtClean="0">
                <a:solidFill>
                  <a:schemeClr val="tx2"/>
                </a:solidFill>
                <a:latin typeface="+mj-lt"/>
                <a:ea typeface="Verdana" pitchFamily="34" charset="0"/>
                <a:cs typeface="Arial" pitchFamily="34" charset="0"/>
              </a:rPr>
              <a:t>Legal Backing – Census Act 1948</a:t>
            </a:r>
            <a:endParaRPr lang="en-IN" sz="2400" b="1" dirty="0">
              <a:solidFill>
                <a:schemeClr val="tx2"/>
              </a:solidFill>
              <a:latin typeface="+mj-lt"/>
              <a:ea typeface="Verdana" pitchFamily="34" charset="0"/>
              <a:cs typeface="Arial" pitchFamily="34" charset="0"/>
            </a:endParaRPr>
          </a:p>
          <a:p>
            <a:pPr marL="236538" indent="-236538">
              <a:buFont typeface="Arial" pitchFamily="34" charset="0"/>
              <a:buChar char="•"/>
            </a:pPr>
            <a:endParaRPr lang="en-IN" sz="2400" b="1" dirty="0" smtClean="0">
              <a:solidFill>
                <a:schemeClr val="tx2"/>
              </a:solidFill>
              <a:latin typeface="+mj-lt"/>
              <a:ea typeface="Verdana" pitchFamily="34" charset="0"/>
              <a:cs typeface="Arial" pitchFamily="34" charset="0"/>
            </a:endParaRPr>
          </a:p>
          <a:p>
            <a:pPr marL="236538" indent="-236538">
              <a:buFont typeface="Arial" pitchFamily="34" charset="0"/>
              <a:buChar char="•"/>
            </a:pPr>
            <a:r>
              <a:rPr lang="en-IN" sz="2400" b="1" dirty="0" smtClean="0">
                <a:solidFill>
                  <a:schemeClr val="tx2"/>
                </a:solidFill>
                <a:latin typeface="+mj-lt"/>
                <a:ea typeface="Verdana" pitchFamily="34" charset="0"/>
                <a:cs typeface="Arial" pitchFamily="34" charset="0"/>
              </a:rPr>
              <a:t>Paper Based - Extended de facto canvasser method</a:t>
            </a:r>
          </a:p>
          <a:p>
            <a:pPr marL="236538" indent="-236538">
              <a:buFont typeface="Arial" pitchFamily="34" charset="0"/>
              <a:buChar char="•"/>
            </a:pPr>
            <a:endParaRPr lang="en-IN" sz="2400" b="1" dirty="0" smtClean="0">
              <a:solidFill>
                <a:schemeClr val="tx2"/>
              </a:solidFill>
              <a:latin typeface="+mj-lt"/>
              <a:ea typeface="Verdana" pitchFamily="34" charset="0"/>
              <a:cs typeface="Arial" pitchFamily="34" charset="0"/>
            </a:endParaRPr>
          </a:p>
          <a:p>
            <a:pPr marL="236538" indent="-236538">
              <a:buFont typeface="Arial" pitchFamily="34" charset="0"/>
              <a:buChar char="•"/>
            </a:pPr>
            <a:r>
              <a:rPr lang="en-IN" sz="2400" b="1" dirty="0" smtClean="0">
                <a:solidFill>
                  <a:schemeClr val="tx2"/>
                </a:solidFill>
                <a:latin typeface="+mj-lt"/>
                <a:ea typeface="Verdana" pitchFamily="34" charset="0"/>
                <a:cs typeface="Arial" pitchFamily="34" charset="0"/>
              </a:rPr>
              <a:t>Extensive use of GIS/ICT in pre Census and Census activities </a:t>
            </a:r>
          </a:p>
          <a:p>
            <a:pPr marL="236538" indent="-236538">
              <a:buFont typeface="Arial" pitchFamily="34" charset="0"/>
              <a:buChar char="•"/>
            </a:pPr>
            <a:endParaRPr lang="en-IN" sz="2400" b="1" dirty="0" smtClean="0">
              <a:solidFill>
                <a:schemeClr val="tx2"/>
              </a:solidFill>
              <a:latin typeface="+mj-lt"/>
              <a:ea typeface="Verdana" pitchFamily="34" charset="0"/>
              <a:cs typeface="Arial" pitchFamily="34" charset="0"/>
            </a:endParaRPr>
          </a:p>
          <a:p>
            <a:pPr marL="236538" indent="-236538">
              <a:buFont typeface="Arial" pitchFamily="34" charset="0"/>
              <a:buChar char="•"/>
            </a:pPr>
            <a:r>
              <a:rPr lang="en-IN" sz="2400" b="1" dirty="0" smtClean="0">
                <a:solidFill>
                  <a:schemeClr val="tx2"/>
                </a:solidFill>
                <a:latin typeface="+mj-lt"/>
                <a:ea typeface="Verdana" pitchFamily="34" charset="0"/>
                <a:cs typeface="Arial" pitchFamily="34" charset="0"/>
              </a:rPr>
              <a:t>Highly manpower intensive- 2.7 million persons deployed</a:t>
            </a:r>
          </a:p>
          <a:p>
            <a:pPr marL="236538" indent="-236538">
              <a:buFont typeface="Arial" pitchFamily="34" charset="0"/>
              <a:buChar char="•"/>
            </a:pPr>
            <a:endParaRPr lang="en-IN" sz="2400" b="1" dirty="0" smtClean="0">
              <a:solidFill>
                <a:schemeClr val="tx2"/>
              </a:solidFill>
              <a:latin typeface="+mj-lt"/>
              <a:ea typeface="Verdana" pitchFamily="34" charset="0"/>
              <a:cs typeface="Arial" pitchFamily="34" charset="0"/>
            </a:endParaRPr>
          </a:p>
          <a:p>
            <a:pPr marL="236538" indent="-236538">
              <a:buFont typeface="Arial" pitchFamily="34" charset="0"/>
              <a:buChar char="•"/>
            </a:pPr>
            <a:r>
              <a:rPr lang="en-IN" sz="2400" b="1" dirty="0" smtClean="0">
                <a:solidFill>
                  <a:schemeClr val="tx2"/>
                </a:solidFill>
                <a:latin typeface="+mj-lt"/>
                <a:ea typeface="Verdana" pitchFamily="34" charset="0"/>
                <a:cs typeface="Arial" pitchFamily="34" charset="0"/>
              </a:rPr>
              <a:t>Complex Logistics</a:t>
            </a:r>
            <a:endParaRPr lang="en-IN" sz="2400" b="1" dirty="0">
              <a:solidFill>
                <a:schemeClr val="tx2"/>
              </a:solidFill>
              <a:latin typeface="+mj-lt"/>
              <a:ea typeface="Verdana" pitchFamily="34" charset="0"/>
              <a:cs typeface="Arial" pitchFamily="34" charset="0"/>
            </a:endParaRPr>
          </a:p>
          <a:p>
            <a:pPr marL="236538" indent="-236538">
              <a:buFont typeface="Arial" pitchFamily="34" charset="0"/>
              <a:buChar char="•"/>
            </a:pPr>
            <a:endParaRPr lang="en-IN" sz="2400" b="1" dirty="0" smtClean="0">
              <a:solidFill>
                <a:schemeClr val="tx2"/>
              </a:solidFill>
              <a:latin typeface="+mj-lt"/>
              <a:ea typeface="Verdana" pitchFamily="34" charset="0"/>
              <a:cs typeface="Arial" pitchFamily="34" charset="0"/>
            </a:endParaRPr>
          </a:p>
          <a:p>
            <a:pPr marL="236538" indent="-236538">
              <a:buFont typeface="Arial" pitchFamily="34" charset="0"/>
              <a:buChar char="•"/>
            </a:pPr>
            <a:r>
              <a:rPr lang="en-IN" sz="2400" b="1" dirty="0" smtClean="0">
                <a:solidFill>
                  <a:schemeClr val="tx2"/>
                </a:solidFill>
                <a:latin typeface="+mj-lt"/>
                <a:ea typeface="Verdana" pitchFamily="34" charset="0"/>
                <a:cs typeface="Arial" pitchFamily="34" charset="0"/>
              </a:rPr>
              <a:t>ICR Technology for data processing</a:t>
            </a:r>
          </a:p>
          <a:p>
            <a:pPr marL="236538" indent="-236538"/>
            <a:endParaRPr lang="en-IN" sz="2400" b="1" dirty="0">
              <a:solidFill>
                <a:schemeClr val="tx2"/>
              </a:solidFill>
              <a:latin typeface="+mj-lt"/>
              <a:ea typeface="Verdana" pitchFamily="34" charset="0"/>
              <a:cs typeface="Arial" pitchFamily="34" charset="0"/>
            </a:endParaRPr>
          </a:p>
        </p:txBody>
      </p:sp>
      <p:sp>
        <p:nvSpPr>
          <p:cNvPr id="7" name="TextBox 6"/>
          <p:cNvSpPr txBox="1"/>
          <p:nvPr/>
        </p:nvSpPr>
        <p:spPr>
          <a:xfrm>
            <a:off x="609600" y="685800"/>
            <a:ext cx="4566443" cy="584775"/>
          </a:xfrm>
          <a:prstGeom prst="rect">
            <a:avLst/>
          </a:prstGeom>
          <a:noFill/>
        </p:spPr>
        <p:txBody>
          <a:bodyPr wrap="none" rtlCol="0">
            <a:spAutoFit/>
          </a:bodyPr>
          <a:lstStyle/>
          <a:p>
            <a:r>
              <a:rPr lang="en-IN" sz="3200" b="1" dirty="0" smtClean="0">
                <a:solidFill>
                  <a:schemeClr val="tx2"/>
                </a:solidFill>
                <a:latin typeface="+mj-lt"/>
                <a:ea typeface="Verdana" pitchFamily="34" charset="0"/>
                <a:cs typeface="Arial" pitchFamily="34" charset="0"/>
              </a:rPr>
              <a:t>Features of Census 2011</a:t>
            </a:r>
            <a:endParaRPr lang="en-IN" sz="3200" b="1" dirty="0">
              <a:solidFill>
                <a:schemeClr val="tx2"/>
              </a:solidFill>
              <a:latin typeface="+mj-lt"/>
              <a:ea typeface="Verdana" pitchFamily="34" charset="0"/>
              <a:cs typeface="Arial" pitchFamily="34" charset="0"/>
            </a:endParaRPr>
          </a:p>
        </p:txBody>
      </p:sp>
      <p:sp>
        <p:nvSpPr>
          <p:cNvPr id="4" name="Slide Number Placeholder 3"/>
          <p:cNvSpPr>
            <a:spLocks noGrp="1"/>
          </p:cNvSpPr>
          <p:nvPr>
            <p:ph type="sldNum" sz="quarter" idx="12"/>
          </p:nvPr>
        </p:nvSpPr>
        <p:spPr/>
        <p:txBody>
          <a:bodyPr/>
          <a:lstStyle/>
          <a:p>
            <a:fld id="{6C46DB28-C072-4BC9-91A5-F661CB7F19FB}" type="slidenum">
              <a:rPr lang="en-US" smtClean="0"/>
              <a:pPr/>
              <a:t>3</a:t>
            </a:fld>
            <a:endParaRPr lang="en-US"/>
          </a:p>
        </p:txBody>
      </p:sp>
    </p:spTree>
    <p:extLst>
      <p:ext uri="{BB962C8B-B14F-4D97-AF65-F5344CB8AC3E}">
        <p14:creationId xmlns="" xmlns:p14="http://schemas.microsoft.com/office/powerpoint/2010/main" val="853012734"/>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fade">
                                      <p:cBhvr>
                                        <p:cTn id="2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 xmlns:p14="http://schemas.microsoft.com/office/powerpoint/2010/main" val="1582868129"/>
              </p:ext>
            </p:extLst>
          </p:nvPr>
        </p:nvGraphicFramePr>
        <p:xfrm>
          <a:off x="838200" y="1195096"/>
          <a:ext cx="7391400" cy="505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6705600" y="6019800"/>
            <a:ext cx="1828800" cy="381000"/>
          </a:xfrm>
          <a:prstGeom prst="rect">
            <a:avLst/>
          </a:prstGeom>
          <a:noFill/>
        </p:spPr>
        <p:txBody>
          <a:bodyPr wrap="square" rtlCol="0">
            <a:spAutoFit/>
          </a:bodyPr>
          <a:lstStyle/>
          <a:p>
            <a:r>
              <a:rPr lang="en-IN" dirty="0" smtClean="0">
                <a:solidFill>
                  <a:schemeClr val="bg1"/>
                </a:solidFill>
                <a:latin typeface="+mj-lt"/>
                <a:cs typeface="Arial" pitchFamily="34" charset="0"/>
              </a:rPr>
              <a:t>Challenges…</a:t>
            </a:r>
            <a:endParaRPr lang="en-IN" dirty="0">
              <a:solidFill>
                <a:schemeClr val="bg1"/>
              </a:solidFill>
              <a:latin typeface="+mj-lt"/>
              <a:cs typeface="Arial" pitchFamily="34" charset="0"/>
            </a:endParaRPr>
          </a:p>
        </p:txBody>
      </p:sp>
      <p:sp>
        <p:nvSpPr>
          <p:cNvPr id="4" name="TextBox 3"/>
          <p:cNvSpPr txBox="1"/>
          <p:nvPr/>
        </p:nvSpPr>
        <p:spPr>
          <a:xfrm>
            <a:off x="914400" y="152400"/>
            <a:ext cx="5499326" cy="646331"/>
          </a:xfrm>
          <a:prstGeom prst="rect">
            <a:avLst/>
          </a:prstGeom>
          <a:noFill/>
        </p:spPr>
        <p:txBody>
          <a:bodyPr wrap="none" rtlCol="0">
            <a:spAutoFit/>
          </a:bodyPr>
          <a:lstStyle/>
          <a:p>
            <a:r>
              <a:rPr lang="en-US" sz="3600" b="1" dirty="0">
                <a:solidFill>
                  <a:schemeClr val="tx2"/>
                </a:solidFill>
                <a:cs typeface="Arial" pitchFamily="34" charset="0"/>
              </a:rPr>
              <a:t>Challenges – Diverse &amp; Vast</a:t>
            </a:r>
            <a:endParaRPr lang="en-IN" sz="3600" b="1" dirty="0">
              <a:solidFill>
                <a:schemeClr val="tx2"/>
              </a:solidFill>
              <a:latin typeface="+mj-lt"/>
              <a:cs typeface="Arial" pitchFamily="34" charset="0"/>
            </a:endParaRP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 xmlns:p14="http://schemas.microsoft.com/office/powerpoint/2010/main" val="2626150012"/>
              </p:ext>
            </p:extLst>
          </p:nvPr>
        </p:nvGraphicFramePr>
        <p:xfrm>
          <a:off x="838200" y="1195096"/>
          <a:ext cx="7391400" cy="505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14400" y="152400"/>
            <a:ext cx="5499326" cy="646331"/>
          </a:xfrm>
          <a:prstGeom prst="rect">
            <a:avLst/>
          </a:prstGeom>
          <a:noFill/>
        </p:spPr>
        <p:txBody>
          <a:bodyPr wrap="none" rtlCol="0">
            <a:spAutoFit/>
          </a:bodyPr>
          <a:lstStyle/>
          <a:p>
            <a:r>
              <a:rPr lang="en-US" sz="3600" b="1" dirty="0">
                <a:solidFill>
                  <a:schemeClr val="tx2"/>
                </a:solidFill>
                <a:cs typeface="Arial" pitchFamily="34" charset="0"/>
              </a:rPr>
              <a:t>Challenges – Diverse &amp; Vast</a:t>
            </a:r>
            <a:endParaRPr lang="en-IN" sz="3600" b="1" dirty="0">
              <a:solidFill>
                <a:schemeClr val="tx2"/>
              </a:solidFill>
              <a:latin typeface="+mj-lt"/>
              <a:cs typeface="Arial" pitchFamily="34" charset="0"/>
            </a:endParaRPr>
          </a:p>
        </p:txBody>
      </p:sp>
    </p:spTree>
    <p:extLst>
      <p:ext uri="{BB962C8B-B14F-4D97-AF65-F5344CB8AC3E}">
        <p14:creationId xmlns="" xmlns:p14="http://schemas.microsoft.com/office/powerpoint/2010/main" val="2824796918"/>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437312" y="1175480"/>
            <a:ext cx="2020888" cy="2482120"/>
            <a:chOff x="6437312" y="1175480"/>
            <a:chExt cx="2020888" cy="2482120"/>
          </a:xfrm>
        </p:grpSpPr>
        <p:sp>
          <p:nvSpPr>
            <p:cNvPr id="10" name="Rectangle 40"/>
            <p:cNvSpPr>
              <a:spLocks noChangeArrowheads="1"/>
            </p:cNvSpPr>
            <p:nvPr/>
          </p:nvSpPr>
          <p:spPr bwMode="auto">
            <a:xfrm>
              <a:off x="6437312" y="2091801"/>
              <a:ext cx="2020888" cy="575199"/>
            </a:xfrm>
            <a:prstGeom prst="rect">
              <a:avLst/>
            </a:prstGeom>
            <a:noFill/>
            <a:ln w="12700">
              <a:noFill/>
              <a:miter lim="800000"/>
              <a:headEnd/>
              <a:tailEnd/>
            </a:ln>
          </p:spPr>
          <p:txBody>
            <a:bodyPr wrap="square" lIns="83421" tIns="40978" rIns="83421" bIns="40978">
              <a:spAutoFit/>
            </a:bodyPr>
            <a:lstStyle/>
            <a:p>
              <a:pPr algn="ctr" eaLnBrk="0" hangingPunct="0"/>
              <a:r>
                <a:rPr lang="en-US" sz="1600" b="1" dirty="0">
                  <a:solidFill>
                    <a:schemeClr val="tx2"/>
                  </a:solidFill>
                  <a:latin typeface="+mj-lt"/>
                  <a:cs typeface="Arial" pitchFamily="34" charset="0"/>
                </a:rPr>
                <a:t>Image based</a:t>
              </a:r>
            </a:p>
            <a:p>
              <a:pPr algn="ctr" eaLnBrk="0" hangingPunct="0"/>
              <a:r>
                <a:rPr lang="en-US" sz="1600" b="1" dirty="0" smtClean="0">
                  <a:solidFill>
                    <a:schemeClr val="tx2"/>
                  </a:solidFill>
                  <a:latin typeface="+mj-lt"/>
                  <a:cs typeface="Arial" pitchFamily="34" charset="0"/>
                </a:rPr>
                <a:t>Recognition (ICR)</a:t>
              </a:r>
              <a:endParaRPr lang="en-US" sz="1600" b="1" dirty="0">
                <a:solidFill>
                  <a:schemeClr val="tx2"/>
                </a:solidFill>
                <a:latin typeface="+mj-lt"/>
                <a:cs typeface="Arial" pitchFamily="34" charset="0"/>
              </a:endParaRPr>
            </a:p>
          </p:txBody>
        </p:sp>
        <p:sp>
          <p:nvSpPr>
            <p:cNvPr id="12" name="AutoShape 12"/>
            <p:cNvSpPr>
              <a:spLocks noChangeArrowheads="1"/>
            </p:cNvSpPr>
            <p:nvPr/>
          </p:nvSpPr>
          <p:spPr bwMode="auto">
            <a:xfrm rot="5400000">
              <a:off x="7100570" y="3034030"/>
              <a:ext cx="762000" cy="4851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rot="10800000" vert="eaVert" wrap="none" lIns="84299" tIns="42149" rIns="84299" bIns="42149" anchor="ctr"/>
            <a:lstStyle/>
            <a:p>
              <a:pPr>
                <a:defRPr/>
              </a:pPr>
              <a:endParaRPr lang="en-US">
                <a:solidFill>
                  <a:schemeClr val="tx2"/>
                </a:solidFill>
                <a:latin typeface="Calibri" pitchFamily="34" charset="0"/>
              </a:endParaRPr>
            </a:p>
          </p:txBody>
        </p:sp>
        <p:pic>
          <p:nvPicPr>
            <p:cNvPr id="18" name="Picture 95" descr="DELL.png"/>
            <p:cNvPicPr>
              <a:picLocks noChangeAspect="1"/>
            </p:cNvPicPr>
            <p:nvPr/>
          </p:nvPicPr>
          <p:blipFill>
            <a:blip r:embed="rId2" cstate="print"/>
            <a:srcRect/>
            <a:stretch>
              <a:fillRect/>
            </a:stretch>
          </p:blipFill>
          <p:spPr bwMode="auto">
            <a:xfrm>
              <a:off x="6629400" y="1175480"/>
              <a:ext cx="1282327" cy="805720"/>
            </a:xfrm>
            <a:prstGeom prst="rect">
              <a:avLst/>
            </a:prstGeom>
            <a:noFill/>
            <a:ln w="9525">
              <a:noFill/>
              <a:miter lim="800000"/>
              <a:headEnd/>
              <a:tailEnd/>
            </a:ln>
          </p:spPr>
        </p:pic>
      </p:grpSp>
      <p:grpSp>
        <p:nvGrpSpPr>
          <p:cNvPr id="3" name="Group 5"/>
          <p:cNvGrpSpPr/>
          <p:nvPr/>
        </p:nvGrpSpPr>
        <p:grpSpPr>
          <a:xfrm>
            <a:off x="3352800" y="3962400"/>
            <a:ext cx="3014663" cy="1524000"/>
            <a:chOff x="3352800" y="3962400"/>
            <a:chExt cx="3014663" cy="1524000"/>
          </a:xfrm>
        </p:grpSpPr>
        <p:sp>
          <p:nvSpPr>
            <p:cNvPr id="11" name="Rectangle 47"/>
            <p:cNvSpPr>
              <a:spLocks noChangeArrowheads="1"/>
            </p:cNvSpPr>
            <p:nvPr/>
          </p:nvSpPr>
          <p:spPr bwMode="auto">
            <a:xfrm>
              <a:off x="3505200" y="4911201"/>
              <a:ext cx="2862263" cy="575199"/>
            </a:xfrm>
            <a:prstGeom prst="rect">
              <a:avLst/>
            </a:prstGeom>
            <a:noFill/>
            <a:ln w="12700">
              <a:noFill/>
              <a:miter lim="800000"/>
              <a:headEnd/>
              <a:tailEnd/>
            </a:ln>
          </p:spPr>
          <p:txBody>
            <a:bodyPr lIns="83421" tIns="40978" rIns="83421" bIns="40978">
              <a:spAutoFit/>
            </a:bodyPr>
            <a:lstStyle/>
            <a:p>
              <a:pPr algn="ctr" eaLnBrk="0" hangingPunct="0"/>
              <a:r>
                <a:rPr lang="en-US" sz="1600" b="1" dirty="0" smtClean="0">
                  <a:solidFill>
                    <a:schemeClr val="tx2"/>
                  </a:solidFill>
                  <a:latin typeface="+mj-lt"/>
                  <a:cs typeface="Arial" pitchFamily="34" charset="0"/>
                </a:rPr>
                <a:t>Manual completion of unrecognized characters</a:t>
              </a:r>
              <a:endParaRPr lang="en-US" sz="1600" b="1" dirty="0">
                <a:solidFill>
                  <a:schemeClr val="tx2"/>
                </a:solidFill>
                <a:latin typeface="+mj-lt"/>
                <a:cs typeface="Arial" pitchFamily="34" charset="0"/>
              </a:endParaRPr>
            </a:p>
          </p:txBody>
        </p:sp>
        <p:sp>
          <p:nvSpPr>
            <p:cNvPr id="15" name="AutoShape 12"/>
            <p:cNvSpPr>
              <a:spLocks noChangeArrowheads="1"/>
            </p:cNvSpPr>
            <p:nvPr/>
          </p:nvSpPr>
          <p:spPr bwMode="auto">
            <a:xfrm rot="10800000">
              <a:off x="3352800" y="4062731"/>
              <a:ext cx="561340" cy="433068"/>
            </a:xfrm>
            <a:prstGeom prst="rightArrow">
              <a:avLst>
                <a:gd name="adj1" fmla="val 50000"/>
                <a:gd name="adj2" fmla="val 29912"/>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rot="10800000" wrap="none" lIns="84299" tIns="42149" rIns="84299" bIns="42149" anchor="ctr"/>
            <a:lstStyle/>
            <a:p>
              <a:pPr>
                <a:defRPr/>
              </a:pPr>
              <a:endParaRPr lang="en-US">
                <a:solidFill>
                  <a:schemeClr val="tx2"/>
                </a:solidFill>
                <a:latin typeface="Calibri" pitchFamily="34" charset="0"/>
                <a:cs typeface="+mn-cs"/>
              </a:endParaRPr>
            </a:p>
          </p:txBody>
        </p:sp>
        <p:grpSp>
          <p:nvGrpSpPr>
            <p:cNvPr id="4" name="Group 87"/>
            <p:cNvGrpSpPr/>
            <p:nvPr/>
          </p:nvGrpSpPr>
          <p:grpSpPr>
            <a:xfrm>
              <a:off x="4267200" y="3962400"/>
              <a:ext cx="1295400" cy="838200"/>
              <a:chOff x="7761288" y="928688"/>
              <a:chExt cx="1898650" cy="1263650"/>
            </a:xfrm>
          </p:grpSpPr>
          <p:pic>
            <p:nvPicPr>
              <p:cNvPr id="20" name="Picture 96" descr="computer-animated2.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761288" y="928688"/>
                <a:ext cx="649287" cy="763587"/>
              </a:xfrm>
              <a:prstGeom prst="rect">
                <a:avLst/>
              </a:prstGeom>
              <a:noFill/>
              <a:ln w="9525">
                <a:noFill/>
                <a:miter lim="800000"/>
                <a:headEnd/>
                <a:tailEnd/>
              </a:ln>
            </p:spPr>
          </p:pic>
          <p:pic>
            <p:nvPicPr>
              <p:cNvPr id="21" name="Picture 97" descr="computer-animated2.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697913" y="928688"/>
                <a:ext cx="649287" cy="763587"/>
              </a:xfrm>
              <a:prstGeom prst="rect">
                <a:avLst/>
              </a:prstGeom>
              <a:noFill/>
              <a:ln w="9525">
                <a:noFill/>
                <a:miter lim="800000"/>
                <a:headEnd/>
                <a:tailEnd/>
              </a:ln>
            </p:spPr>
          </p:pic>
          <p:pic>
            <p:nvPicPr>
              <p:cNvPr id="22" name="Picture 98" descr="computer-animated2.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151813" y="1428750"/>
                <a:ext cx="647700" cy="763588"/>
              </a:xfrm>
              <a:prstGeom prst="rect">
                <a:avLst/>
              </a:prstGeom>
              <a:noFill/>
              <a:ln w="9525">
                <a:noFill/>
                <a:miter lim="800000"/>
                <a:headEnd/>
                <a:tailEnd/>
              </a:ln>
            </p:spPr>
          </p:pic>
          <p:pic>
            <p:nvPicPr>
              <p:cNvPr id="23" name="Picture 99" descr="computer-animated2.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9010650" y="1357313"/>
                <a:ext cx="649288" cy="763587"/>
              </a:xfrm>
              <a:prstGeom prst="rect">
                <a:avLst/>
              </a:prstGeom>
              <a:noFill/>
              <a:ln w="9525">
                <a:noFill/>
                <a:miter lim="800000"/>
                <a:headEnd/>
                <a:tailEnd/>
              </a:ln>
            </p:spPr>
          </p:pic>
        </p:grpSp>
      </p:grpSp>
      <p:grpSp>
        <p:nvGrpSpPr>
          <p:cNvPr id="5" name="Group 1"/>
          <p:cNvGrpSpPr/>
          <p:nvPr/>
        </p:nvGrpSpPr>
        <p:grpSpPr>
          <a:xfrm>
            <a:off x="457200" y="1169974"/>
            <a:ext cx="3200400" cy="1261884"/>
            <a:chOff x="457200" y="1169974"/>
            <a:chExt cx="3200400" cy="1261884"/>
          </a:xfrm>
        </p:grpSpPr>
        <p:sp>
          <p:nvSpPr>
            <p:cNvPr id="13" name="AutoShape 48"/>
            <p:cNvSpPr>
              <a:spLocks noChangeArrowheads="1"/>
            </p:cNvSpPr>
            <p:nvPr/>
          </p:nvSpPr>
          <p:spPr bwMode="auto">
            <a:xfrm>
              <a:off x="3096260" y="1527175"/>
              <a:ext cx="561340" cy="388615"/>
            </a:xfrm>
            <a:prstGeom prst="rightArrow">
              <a:avLst>
                <a:gd name="adj1" fmla="val 50000"/>
                <a:gd name="adj2" fmla="val 33333"/>
              </a:avLst>
            </a:prstGeom>
            <a:ln>
              <a:headEnd/>
              <a:tailEnd/>
            </a:ln>
          </p:spPr>
          <p:style>
            <a:lnRef idx="1">
              <a:schemeClr val="accent3"/>
            </a:lnRef>
            <a:fillRef idx="3">
              <a:schemeClr val="accent3"/>
            </a:fillRef>
            <a:effectRef idx="2">
              <a:schemeClr val="accent3"/>
            </a:effectRef>
            <a:fontRef idx="minor">
              <a:schemeClr val="lt1"/>
            </a:fontRef>
          </p:style>
          <p:txBody>
            <a:bodyPr wrap="none" lIns="84299" tIns="42149" rIns="84299" bIns="42149" anchor="ctr"/>
            <a:lstStyle/>
            <a:p>
              <a:pPr>
                <a:defRPr/>
              </a:pPr>
              <a:endParaRPr lang="en-US" dirty="0">
                <a:solidFill>
                  <a:schemeClr val="tx2"/>
                </a:solidFill>
                <a:latin typeface="Calibri" pitchFamily="34" charset="0"/>
                <a:cs typeface="+mn-cs"/>
              </a:endParaRPr>
            </a:p>
          </p:txBody>
        </p:sp>
        <p:graphicFrame>
          <p:nvGraphicFramePr>
            <p:cNvPr id="24" name="Diagram 23"/>
            <p:cNvGraphicFramePr/>
            <p:nvPr>
              <p:extLst>
                <p:ext uri="{D42A27DB-BD31-4B8C-83A1-F6EECF244321}">
                  <p14:modId xmlns="" xmlns:p14="http://schemas.microsoft.com/office/powerpoint/2010/main" val="4226265939"/>
                </p:ext>
              </p:extLst>
            </p:nvPr>
          </p:nvGraphicFramePr>
          <p:xfrm>
            <a:off x="457200" y="1169974"/>
            <a:ext cx="2445531" cy="1261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25" name="Rectangle 24"/>
          <p:cNvSpPr/>
          <p:nvPr/>
        </p:nvSpPr>
        <p:spPr>
          <a:xfrm>
            <a:off x="3792138" y="2714624"/>
            <a:ext cx="2801991" cy="285752"/>
          </a:xfrm>
          <a:prstGeom prst="rect">
            <a:avLst/>
          </a:prstGeom>
          <a:noFill/>
          <a:ln>
            <a:noFill/>
          </a:ln>
          <a:effectLst/>
          <a:scene3d>
            <a:camera prst="orthographicFront"/>
            <a:lightRig rig="threePt" dir="t">
              <a:rot lat="0" lon="0" rev="7500000"/>
            </a:lightRig>
          </a:scene3d>
          <a:sp3d/>
        </p:spPr>
        <p:txBody>
          <a:bodyPr lIns="56199" tIns="56199" rIns="56199" bIns="56199" anchor="ctr"/>
          <a:lstStyle/>
          <a:p>
            <a:pPr algn="ctr" defTabSz="655655">
              <a:lnSpc>
                <a:spcPct val="90000"/>
              </a:lnSpc>
              <a:spcAft>
                <a:spcPct val="35000"/>
              </a:spcAft>
              <a:defRPr/>
            </a:pPr>
            <a:r>
              <a:rPr lang="en-US" sz="1100" b="1" dirty="0">
                <a:solidFill>
                  <a:schemeClr val="tx2"/>
                </a:solidFill>
                <a:latin typeface="Calibri" pitchFamily="34" charset="0"/>
                <a:cs typeface="+mn-cs"/>
              </a:rPr>
              <a:t> </a:t>
            </a:r>
            <a:endParaRPr lang="en-US" sz="1100" dirty="0">
              <a:solidFill>
                <a:schemeClr val="tx2"/>
              </a:solidFill>
              <a:latin typeface="Calibri" pitchFamily="34" charset="0"/>
              <a:cs typeface="+mn-cs"/>
            </a:endParaRPr>
          </a:p>
        </p:txBody>
      </p:sp>
      <p:sp>
        <p:nvSpPr>
          <p:cNvPr id="78" name="TextBox 77"/>
          <p:cNvSpPr txBox="1">
            <a:spLocks noChangeArrowheads="1"/>
          </p:cNvSpPr>
          <p:nvPr/>
        </p:nvSpPr>
        <p:spPr bwMode="auto">
          <a:xfrm>
            <a:off x="822325" y="381000"/>
            <a:ext cx="8321675" cy="546100"/>
          </a:xfrm>
          <a:prstGeom prst="rect">
            <a:avLst/>
          </a:prstGeom>
          <a:noFill/>
          <a:ln w="9525">
            <a:noFill/>
            <a:miter lim="800000"/>
            <a:headEnd/>
            <a:tailEnd/>
          </a:ln>
          <a:effectLst>
            <a:outerShdw dist="38100" dir="5400000" algn="t" rotWithShape="0">
              <a:srgbClr val="808080">
                <a:alpha val="39999"/>
              </a:srgbClr>
            </a:outerShdw>
          </a:effectLst>
        </p:spPr>
        <p:txBody>
          <a:bodyPr lIns="84299" tIns="42149" rIns="84299" bIns="42149">
            <a:spAutoFit/>
          </a:bodyPr>
          <a:lstStyle/>
          <a:p>
            <a:pPr algn="ctr">
              <a:defRPr/>
            </a:pPr>
            <a:r>
              <a:rPr lang="en-US" sz="3000" b="1" dirty="0" smtClean="0">
                <a:solidFill>
                  <a:schemeClr val="tx2"/>
                </a:solidFill>
                <a:latin typeface="+mj-lt"/>
                <a:ea typeface="ＭＳ Ｐゴシック" charset="-128"/>
              </a:rPr>
              <a:t>Census 2011 Process</a:t>
            </a:r>
            <a:endParaRPr lang="en-US" sz="3000" b="1" dirty="0">
              <a:solidFill>
                <a:schemeClr val="tx2"/>
              </a:solidFill>
              <a:latin typeface="+mj-lt"/>
              <a:ea typeface="ＭＳ Ｐゴシック" charset="-128"/>
            </a:endParaRPr>
          </a:p>
        </p:txBody>
      </p:sp>
      <p:sp>
        <p:nvSpPr>
          <p:cNvPr id="79" name="Rectangle 92">
            <a:hlinkClick r:id="rId8" action="ppaction://hlinkpres?slideindex=1&amp;slidetitle="/>
          </p:cNvPr>
          <p:cNvSpPr>
            <a:spLocks noChangeArrowheads="1"/>
          </p:cNvSpPr>
          <p:nvPr/>
        </p:nvSpPr>
        <p:spPr bwMode="auto">
          <a:xfrm>
            <a:off x="155575" y="1785938"/>
            <a:ext cx="346075" cy="1143000"/>
          </a:xfrm>
          <a:prstGeom prst="rect">
            <a:avLst/>
          </a:prstGeom>
          <a:solidFill>
            <a:srgbClr val="FFFFFF">
              <a:alpha val="0"/>
            </a:srgbClr>
          </a:solidFill>
          <a:ln w="9525">
            <a:noFill/>
            <a:round/>
            <a:headEnd/>
            <a:tailEnd/>
          </a:ln>
        </p:spPr>
        <p:txBody>
          <a:bodyPr lIns="84299" tIns="42149" rIns="84299" bIns="42149"/>
          <a:lstStyle/>
          <a:p>
            <a:pPr eaLnBrk="0" hangingPunct="0"/>
            <a:endParaRPr lang="en-IN" sz="2200">
              <a:solidFill>
                <a:schemeClr val="tx2"/>
              </a:solidFill>
              <a:latin typeface="Times" pitchFamily="18" charset="0"/>
            </a:endParaRPr>
          </a:p>
        </p:txBody>
      </p:sp>
      <p:sp>
        <p:nvSpPr>
          <p:cNvPr id="80" name="Rectangle 94">
            <a:hlinkClick r:id="rId9" action="ppaction://hlinkpres?slideindex=1&amp;slidetitle="/>
          </p:cNvPr>
          <p:cNvSpPr>
            <a:spLocks noChangeArrowheads="1"/>
          </p:cNvSpPr>
          <p:nvPr/>
        </p:nvSpPr>
        <p:spPr bwMode="auto">
          <a:xfrm>
            <a:off x="155575" y="4929188"/>
            <a:ext cx="346075" cy="1770062"/>
          </a:xfrm>
          <a:prstGeom prst="rect">
            <a:avLst/>
          </a:prstGeom>
          <a:solidFill>
            <a:srgbClr val="FFFFFF">
              <a:alpha val="0"/>
            </a:srgbClr>
          </a:solidFill>
          <a:ln w="9525">
            <a:noFill/>
            <a:round/>
            <a:headEnd/>
            <a:tailEnd/>
          </a:ln>
        </p:spPr>
        <p:txBody>
          <a:bodyPr lIns="84299" tIns="42149" rIns="84299" bIns="42149"/>
          <a:lstStyle/>
          <a:p>
            <a:pPr eaLnBrk="0" hangingPunct="0"/>
            <a:endParaRPr lang="en-IN" sz="2200">
              <a:latin typeface="Times" pitchFamily="18" charset="0"/>
            </a:endParaRPr>
          </a:p>
        </p:txBody>
      </p:sp>
      <p:grpSp>
        <p:nvGrpSpPr>
          <p:cNvPr id="6" name="Group 2"/>
          <p:cNvGrpSpPr/>
          <p:nvPr/>
        </p:nvGrpSpPr>
        <p:grpSpPr>
          <a:xfrm>
            <a:off x="3886200" y="1241425"/>
            <a:ext cx="2743200" cy="1270365"/>
            <a:chOff x="3886200" y="1241425"/>
            <a:chExt cx="2743200" cy="1270365"/>
          </a:xfrm>
        </p:grpSpPr>
        <p:sp>
          <p:nvSpPr>
            <p:cNvPr id="14" name="AutoShape 49"/>
            <p:cNvSpPr>
              <a:spLocks noChangeArrowheads="1"/>
            </p:cNvSpPr>
            <p:nvPr/>
          </p:nvSpPr>
          <p:spPr bwMode="auto">
            <a:xfrm>
              <a:off x="6068060" y="1516385"/>
              <a:ext cx="561340" cy="388615"/>
            </a:xfrm>
            <a:prstGeom prst="rightArrow">
              <a:avLst>
                <a:gd name="adj1" fmla="val 50000"/>
                <a:gd name="adj2" fmla="val 33333"/>
              </a:avLst>
            </a:prstGeom>
            <a:ln>
              <a:headEnd/>
              <a:tailEnd/>
            </a:ln>
          </p:spPr>
          <p:style>
            <a:lnRef idx="1">
              <a:schemeClr val="accent3"/>
            </a:lnRef>
            <a:fillRef idx="3">
              <a:schemeClr val="accent3"/>
            </a:fillRef>
            <a:effectRef idx="2">
              <a:schemeClr val="accent3"/>
            </a:effectRef>
            <a:fontRef idx="minor">
              <a:schemeClr val="lt1"/>
            </a:fontRef>
          </p:style>
          <p:txBody>
            <a:bodyPr wrap="none" lIns="84299" tIns="42149" rIns="84299" bIns="42149" anchor="ctr"/>
            <a:lstStyle/>
            <a:p>
              <a:pPr>
                <a:defRPr/>
              </a:pPr>
              <a:endParaRPr lang="en-US">
                <a:solidFill>
                  <a:schemeClr val="tx2"/>
                </a:solidFill>
                <a:latin typeface="Calibri" pitchFamily="34" charset="0"/>
                <a:cs typeface="+mn-cs"/>
              </a:endParaRPr>
            </a:p>
          </p:txBody>
        </p:sp>
        <p:grpSp>
          <p:nvGrpSpPr>
            <p:cNvPr id="7" name="Group 88"/>
            <p:cNvGrpSpPr/>
            <p:nvPr/>
          </p:nvGrpSpPr>
          <p:grpSpPr>
            <a:xfrm>
              <a:off x="3886200" y="1241425"/>
              <a:ext cx="2039938" cy="866775"/>
              <a:chOff x="4102100" y="1214438"/>
              <a:chExt cx="2039938" cy="866775"/>
            </a:xfrm>
          </p:grpSpPr>
          <p:pic>
            <p:nvPicPr>
              <p:cNvPr id="27" name="Picture 93" descr="scanner.png"/>
              <p:cNvPicPr>
                <a:picLocks noChangeAspect="1"/>
              </p:cNvPicPr>
              <p:nvPr/>
            </p:nvPicPr>
            <p:blipFill>
              <a:blip r:embed="rId10" cstate="print"/>
              <a:srcRect/>
              <a:stretch>
                <a:fillRect/>
              </a:stretch>
            </p:blipFill>
            <p:spPr bwMode="auto">
              <a:xfrm>
                <a:off x="5087938" y="1214438"/>
                <a:ext cx="1054100" cy="866775"/>
              </a:xfrm>
              <a:prstGeom prst="rect">
                <a:avLst/>
              </a:prstGeom>
              <a:noFill/>
              <a:ln w="9525">
                <a:noFill/>
                <a:miter lim="800000"/>
                <a:headEnd/>
                <a:tailEnd/>
              </a:ln>
            </p:spPr>
          </p:pic>
          <p:grpSp>
            <p:nvGrpSpPr>
              <p:cNvPr id="8" name="Group 11"/>
              <p:cNvGrpSpPr>
                <a:grpSpLocks/>
              </p:cNvGrpSpPr>
              <p:nvPr/>
            </p:nvGrpSpPr>
            <p:grpSpPr bwMode="auto">
              <a:xfrm>
                <a:off x="4102100" y="1428757"/>
                <a:ext cx="895350" cy="547691"/>
                <a:chOff x="82" y="1850"/>
                <a:chExt cx="689" cy="761"/>
              </a:xfrm>
            </p:grpSpPr>
            <p:grpSp>
              <p:nvGrpSpPr>
                <p:cNvPr id="9" name="Group 12"/>
                <p:cNvGrpSpPr>
                  <a:grpSpLocks/>
                </p:cNvGrpSpPr>
                <p:nvPr/>
              </p:nvGrpSpPr>
              <p:grpSpPr bwMode="auto">
                <a:xfrm>
                  <a:off x="82" y="2330"/>
                  <a:ext cx="689" cy="281"/>
                  <a:chOff x="82" y="2330"/>
                  <a:chExt cx="689" cy="281"/>
                </a:xfrm>
              </p:grpSpPr>
              <p:sp>
                <p:nvSpPr>
                  <p:cNvPr id="72" name="Freeform 13"/>
                  <p:cNvSpPr>
                    <a:spLocks/>
                  </p:cNvSpPr>
                  <p:nvPr/>
                </p:nvSpPr>
                <p:spPr bwMode="auto">
                  <a:xfrm>
                    <a:off x="82" y="233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73" name="Line 14"/>
                  <p:cNvSpPr>
                    <a:spLocks noChangeShapeType="1"/>
                  </p:cNvSpPr>
                  <p:nvPr/>
                </p:nvSpPr>
                <p:spPr bwMode="auto">
                  <a:xfrm>
                    <a:off x="486" y="237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74" name="Line 15"/>
                  <p:cNvSpPr>
                    <a:spLocks noChangeShapeType="1"/>
                  </p:cNvSpPr>
                  <p:nvPr/>
                </p:nvSpPr>
                <p:spPr bwMode="auto">
                  <a:xfrm>
                    <a:off x="433" y="240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75" name="Line 16"/>
                  <p:cNvSpPr>
                    <a:spLocks noChangeShapeType="1"/>
                  </p:cNvSpPr>
                  <p:nvPr/>
                </p:nvSpPr>
                <p:spPr bwMode="auto">
                  <a:xfrm>
                    <a:off x="368" y="242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76" name="Line 17"/>
                  <p:cNvSpPr>
                    <a:spLocks noChangeShapeType="1"/>
                  </p:cNvSpPr>
                  <p:nvPr/>
                </p:nvSpPr>
                <p:spPr bwMode="auto">
                  <a:xfrm>
                    <a:off x="306" y="245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77" name="Line 18"/>
                  <p:cNvSpPr>
                    <a:spLocks noChangeShapeType="1"/>
                  </p:cNvSpPr>
                  <p:nvPr/>
                </p:nvSpPr>
                <p:spPr bwMode="auto">
                  <a:xfrm>
                    <a:off x="235" y="248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nvGrpSpPr>
                <p:cNvPr id="16" name="Group 19"/>
                <p:cNvGrpSpPr>
                  <a:grpSpLocks/>
                </p:cNvGrpSpPr>
                <p:nvPr/>
              </p:nvGrpSpPr>
              <p:grpSpPr bwMode="auto">
                <a:xfrm>
                  <a:off x="82" y="2250"/>
                  <a:ext cx="689" cy="281"/>
                  <a:chOff x="82" y="2250"/>
                  <a:chExt cx="689" cy="281"/>
                </a:xfrm>
              </p:grpSpPr>
              <p:sp>
                <p:nvSpPr>
                  <p:cNvPr id="66" name="Freeform 20"/>
                  <p:cNvSpPr>
                    <a:spLocks/>
                  </p:cNvSpPr>
                  <p:nvPr/>
                </p:nvSpPr>
                <p:spPr bwMode="auto">
                  <a:xfrm>
                    <a:off x="82" y="225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67" name="Line 21"/>
                  <p:cNvSpPr>
                    <a:spLocks noChangeShapeType="1"/>
                  </p:cNvSpPr>
                  <p:nvPr/>
                </p:nvSpPr>
                <p:spPr bwMode="auto">
                  <a:xfrm>
                    <a:off x="486" y="229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68" name="Line 22"/>
                  <p:cNvSpPr>
                    <a:spLocks noChangeShapeType="1"/>
                  </p:cNvSpPr>
                  <p:nvPr/>
                </p:nvSpPr>
                <p:spPr bwMode="auto">
                  <a:xfrm>
                    <a:off x="433" y="232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69" name="Line 23"/>
                  <p:cNvSpPr>
                    <a:spLocks noChangeShapeType="1"/>
                  </p:cNvSpPr>
                  <p:nvPr/>
                </p:nvSpPr>
                <p:spPr bwMode="auto">
                  <a:xfrm>
                    <a:off x="368" y="234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70" name="Line 24"/>
                  <p:cNvSpPr>
                    <a:spLocks noChangeShapeType="1"/>
                  </p:cNvSpPr>
                  <p:nvPr/>
                </p:nvSpPr>
                <p:spPr bwMode="auto">
                  <a:xfrm>
                    <a:off x="306" y="237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71" name="Line 25"/>
                  <p:cNvSpPr>
                    <a:spLocks noChangeShapeType="1"/>
                  </p:cNvSpPr>
                  <p:nvPr/>
                </p:nvSpPr>
                <p:spPr bwMode="auto">
                  <a:xfrm>
                    <a:off x="235" y="240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nvGrpSpPr>
                <p:cNvPr id="19" name="Group 26"/>
                <p:cNvGrpSpPr>
                  <a:grpSpLocks/>
                </p:cNvGrpSpPr>
                <p:nvPr/>
              </p:nvGrpSpPr>
              <p:grpSpPr bwMode="auto">
                <a:xfrm>
                  <a:off x="82" y="2170"/>
                  <a:ext cx="689" cy="281"/>
                  <a:chOff x="82" y="2170"/>
                  <a:chExt cx="689" cy="281"/>
                </a:xfrm>
              </p:grpSpPr>
              <p:sp>
                <p:nvSpPr>
                  <p:cNvPr id="60" name="Freeform 27"/>
                  <p:cNvSpPr>
                    <a:spLocks/>
                  </p:cNvSpPr>
                  <p:nvPr/>
                </p:nvSpPr>
                <p:spPr bwMode="auto">
                  <a:xfrm>
                    <a:off x="82" y="217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61" name="Line 28"/>
                  <p:cNvSpPr>
                    <a:spLocks noChangeShapeType="1"/>
                  </p:cNvSpPr>
                  <p:nvPr/>
                </p:nvSpPr>
                <p:spPr bwMode="auto">
                  <a:xfrm>
                    <a:off x="486" y="221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62" name="Line 29"/>
                  <p:cNvSpPr>
                    <a:spLocks noChangeShapeType="1"/>
                  </p:cNvSpPr>
                  <p:nvPr/>
                </p:nvSpPr>
                <p:spPr bwMode="auto">
                  <a:xfrm>
                    <a:off x="433" y="224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63" name="Line 30"/>
                  <p:cNvSpPr>
                    <a:spLocks noChangeShapeType="1"/>
                  </p:cNvSpPr>
                  <p:nvPr/>
                </p:nvSpPr>
                <p:spPr bwMode="auto">
                  <a:xfrm>
                    <a:off x="368" y="226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64" name="Line 31"/>
                  <p:cNvSpPr>
                    <a:spLocks noChangeShapeType="1"/>
                  </p:cNvSpPr>
                  <p:nvPr/>
                </p:nvSpPr>
                <p:spPr bwMode="auto">
                  <a:xfrm>
                    <a:off x="306" y="229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65" name="Line 32"/>
                  <p:cNvSpPr>
                    <a:spLocks noChangeShapeType="1"/>
                  </p:cNvSpPr>
                  <p:nvPr/>
                </p:nvSpPr>
                <p:spPr bwMode="auto">
                  <a:xfrm>
                    <a:off x="235" y="232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nvGrpSpPr>
                <p:cNvPr id="26" name="Group 33"/>
                <p:cNvGrpSpPr>
                  <a:grpSpLocks/>
                </p:cNvGrpSpPr>
                <p:nvPr/>
              </p:nvGrpSpPr>
              <p:grpSpPr bwMode="auto">
                <a:xfrm>
                  <a:off x="82" y="2090"/>
                  <a:ext cx="689" cy="281"/>
                  <a:chOff x="82" y="2090"/>
                  <a:chExt cx="689" cy="281"/>
                </a:xfrm>
              </p:grpSpPr>
              <p:sp>
                <p:nvSpPr>
                  <p:cNvPr id="54" name="Freeform 34"/>
                  <p:cNvSpPr>
                    <a:spLocks/>
                  </p:cNvSpPr>
                  <p:nvPr/>
                </p:nvSpPr>
                <p:spPr bwMode="auto">
                  <a:xfrm>
                    <a:off x="82" y="209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55" name="Line 35"/>
                  <p:cNvSpPr>
                    <a:spLocks noChangeShapeType="1"/>
                  </p:cNvSpPr>
                  <p:nvPr/>
                </p:nvSpPr>
                <p:spPr bwMode="auto">
                  <a:xfrm>
                    <a:off x="486" y="213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6" name="Line 36"/>
                  <p:cNvSpPr>
                    <a:spLocks noChangeShapeType="1"/>
                  </p:cNvSpPr>
                  <p:nvPr/>
                </p:nvSpPr>
                <p:spPr bwMode="auto">
                  <a:xfrm>
                    <a:off x="433" y="216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7" name="Line 37"/>
                  <p:cNvSpPr>
                    <a:spLocks noChangeShapeType="1"/>
                  </p:cNvSpPr>
                  <p:nvPr/>
                </p:nvSpPr>
                <p:spPr bwMode="auto">
                  <a:xfrm>
                    <a:off x="368" y="218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8" name="Line 38"/>
                  <p:cNvSpPr>
                    <a:spLocks noChangeShapeType="1"/>
                  </p:cNvSpPr>
                  <p:nvPr/>
                </p:nvSpPr>
                <p:spPr bwMode="auto">
                  <a:xfrm>
                    <a:off x="306" y="221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9" name="Line 39"/>
                  <p:cNvSpPr>
                    <a:spLocks noChangeShapeType="1"/>
                  </p:cNvSpPr>
                  <p:nvPr/>
                </p:nvSpPr>
                <p:spPr bwMode="auto">
                  <a:xfrm>
                    <a:off x="235" y="224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nvGrpSpPr>
                <p:cNvPr id="28" name="Group 40"/>
                <p:cNvGrpSpPr>
                  <a:grpSpLocks/>
                </p:cNvGrpSpPr>
                <p:nvPr/>
              </p:nvGrpSpPr>
              <p:grpSpPr bwMode="auto">
                <a:xfrm>
                  <a:off x="82" y="2010"/>
                  <a:ext cx="689" cy="281"/>
                  <a:chOff x="82" y="2010"/>
                  <a:chExt cx="689" cy="281"/>
                </a:xfrm>
              </p:grpSpPr>
              <p:sp>
                <p:nvSpPr>
                  <p:cNvPr id="48" name="Freeform 41"/>
                  <p:cNvSpPr>
                    <a:spLocks/>
                  </p:cNvSpPr>
                  <p:nvPr/>
                </p:nvSpPr>
                <p:spPr bwMode="auto">
                  <a:xfrm>
                    <a:off x="82" y="201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49" name="Line 42"/>
                  <p:cNvSpPr>
                    <a:spLocks noChangeShapeType="1"/>
                  </p:cNvSpPr>
                  <p:nvPr/>
                </p:nvSpPr>
                <p:spPr bwMode="auto">
                  <a:xfrm>
                    <a:off x="486" y="205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0" name="Line 43"/>
                  <p:cNvSpPr>
                    <a:spLocks noChangeShapeType="1"/>
                  </p:cNvSpPr>
                  <p:nvPr/>
                </p:nvSpPr>
                <p:spPr bwMode="auto">
                  <a:xfrm>
                    <a:off x="433" y="208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1" name="Line 44"/>
                  <p:cNvSpPr>
                    <a:spLocks noChangeShapeType="1"/>
                  </p:cNvSpPr>
                  <p:nvPr/>
                </p:nvSpPr>
                <p:spPr bwMode="auto">
                  <a:xfrm>
                    <a:off x="368" y="210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2" name="Line 45"/>
                  <p:cNvSpPr>
                    <a:spLocks noChangeShapeType="1"/>
                  </p:cNvSpPr>
                  <p:nvPr/>
                </p:nvSpPr>
                <p:spPr bwMode="auto">
                  <a:xfrm>
                    <a:off x="306" y="213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53" name="Line 46"/>
                  <p:cNvSpPr>
                    <a:spLocks noChangeShapeType="1"/>
                  </p:cNvSpPr>
                  <p:nvPr/>
                </p:nvSpPr>
                <p:spPr bwMode="auto">
                  <a:xfrm>
                    <a:off x="235" y="216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nvGrpSpPr>
                <p:cNvPr id="29" name="Group 47"/>
                <p:cNvGrpSpPr>
                  <a:grpSpLocks/>
                </p:cNvGrpSpPr>
                <p:nvPr/>
              </p:nvGrpSpPr>
              <p:grpSpPr bwMode="auto">
                <a:xfrm>
                  <a:off x="82" y="1930"/>
                  <a:ext cx="689" cy="281"/>
                  <a:chOff x="82" y="1930"/>
                  <a:chExt cx="689" cy="281"/>
                </a:xfrm>
              </p:grpSpPr>
              <p:sp>
                <p:nvSpPr>
                  <p:cNvPr id="42" name="Freeform 48"/>
                  <p:cNvSpPr>
                    <a:spLocks/>
                  </p:cNvSpPr>
                  <p:nvPr/>
                </p:nvSpPr>
                <p:spPr bwMode="auto">
                  <a:xfrm>
                    <a:off x="82" y="193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43" name="Line 49"/>
                  <p:cNvSpPr>
                    <a:spLocks noChangeShapeType="1"/>
                  </p:cNvSpPr>
                  <p:nvPr/>
                </p:nvSpPr>
                <p:spPr bwMode="auto">
                  <a:xfrm>
                    <a:off x="486" y="197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44" name="Line 50"/>
                  <p:cNvSpPr>
                    <a:spLocks noChangeShapeType="1"/>
                  </p:cNvSpPr>
                  <p:nvPr/>
                </p:nvSpPr>
                <p:spPr bwMode="auto">
                  <a:xfrm>
                    <a:off x="433" y="200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45" name="Line 51"/>
                  <p:cNvSpPr>
                    <a:spLocks noChangeShapeType="1"/>
                  </p:cNvSpPr>
                  <p:nvPr/>
                </p:nvSpPr>
                <p:spPr bwMode="auto">
                  <a:xfrm>
                    <a:off x="368" y="202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46" name="Line 52"/>
                  <p:cNvSpPr>
                    <a:spLocks noChangeShapeType="1"/>
                  </p:cNvSpPr>
                  <p:nvPr/>
                </p:nvSpPr>
                <p:spPr bwMode="auto">
                  <a:xfrm>
                    <a:off x="306" y="205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47" name="Line 53"/>
                  <p:cNvSpPr>
                    <a:spLocks noChangeShapeType="1"/>
                  </p:cNvSpPr>
                  <p:nvPr/>
                </p:nvSpPr>
                <p:spPr bwMode="auto">
                  <a:xfrm>
                    <a:off x="235" y="208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nvGrpSpPr>
                <p:cNvPr id="30" name="Group 54"/>
                <p:cNvGrpSpPr>
                  <a:grpSpLocks/>
                </p:cNvGrpSpPr>
                <p:nvPr/>
              </p:nvGrpSpPr>
              <p:grpSpPr bwMode="auto">
                <a:xfrm>
                  <a:off x="82" y="1850"/>
                  <a:ext cx="689" cy="281"/>
                  <a:chOff x="82" y="1850"/>
                  <a:chExt cx="689" cy="281"/>
                </a:xfrm>
              </p:grpSpPr>
              <p:sp>
                <p:nvSpPr>
                  <p:cNvPr id="36" name="Freeform 55"/>
                  <p:cNvSpPr>
                    <a:spLocks/>
                  </p:cNvSpPr>
                  <p:nvPr/>
                </p:nvSpPr>
                <p:spPr bwMode="auto">
                  <a:xfrm>
                    <a:off x="82" y="1850"/>
                    <a:ext cx="689" cy="281"/>
                  </a:xfrm>
                  <a:custGeom>
                    <a:avLst/>
                    <a:gdLst>
                      <a:gd name="T0" fmla="*/ 400 w 689"/>
                      <a:gd name="T1" fmla="*/ 0 h 281"/>
                      <a:gd name="T2" fmla="*/ 688 w 689"/>
                      <a:gd name="T3" fmla="*/ 96 h 281"/>
                      <a:gd name="T4" fmla="*/ 289 w 689"/>
                      <a:gd name="T5" fmla="*/ 280 h 281"/>
                      <a:gd name="T6" fmla="*/ 0 w 689"/>
                      <a:gd name="T7" fmla="*/ 179 h 281"/>
                      <a:gd name="T8" fmla="*/ 400 w 689"/>
                      <a:gd name="T9" fmla="*/ 0 h 281"/>
                      <a:gd name="T10" fmla="*/ 0 60000 65536"/>
                      <a:gd name="T11" fmla="*/ 0 60000 65536"/>
                      <a:gd name="T12" fmla="*/ 0 60000 65536"/>
                      <a:gd name="T13" fmla="*/ 0 60000 65536"/>
                      <a:gd name="T14" fmla="*/ 0 60000 65536"/>
                      <a:gd name="T15" fmla="*/ 0 w 689"/>
                      <a:gd name="T16" fmla="*/ 0 h 281"/>
                      <a:gd name="T17" fmla="*/ 689 w 689"/>
                      <a:gd name="T18" fmla="*/ 281 h 281"/>
                    </a:gdLst>
                    <a:ahLst/>
                    <a:cxnLst>
                      <a:cxn ang="T10">
                        <a:pos x="T0" y="T1"/>
                      </a:cxn>
                      <a:cxn ang="T11">
                        <a:pos x="T2" y="T3"/>
                      </a:cxn>
                      <a:cxn ang="T12">
                        <a:pos x="T4" y="T5"/>
                      </a:cxn>
                      <a:cxn ang="T13">
                        <a:pos x="T6" y="T7"/>
                      </a:cxn>
                      <a:cxn ang="T14">
                        <a:pos x="T8" y="T9"/>
                      </a:cxn>
                    </a:cxnLst>
                    <a:rect l="T15" t="T16" r="T17" b="T18"/>
                    <a:pathLst>
                      <a:path w="689" h="281">
                        <a:moveTo>
                          <a:pt x="400" y="0"/>
                        </a:moveTo>
                        <a:lnTo>
                          <a:pt x="688" y="96"/>
                        </a:lnTo>
                        <a:lnTo>
                          <a:pt x="289" y="280"/>
                        </a:lnTo>
                        <a:lnTo>
                          <a:pt x="0" y="179"/>
                        </a:lnTo>
                        <a:lnTo>
                          <a:pt x="400" y="0"/>
                        </a:lnTo>
                      </a:path>
                    </a:pathLst>
                  </a:custGeom>
                  <a:solidFill>
                    <a:srgbClr val="FFFFFF"/>
                  </a:solidFill>
                  <a:ln w="12700" cap="rnd">
                    <a:solidFill>
                      <a:srgbClr val="111111"/>
                    </a:solidFill>
                    <a:round/>
                    <a:headEnd type="none" w="sm" len="sm"/>
                    <a:tailEnd type="none" w="sm" len="sm"/>
                  </a:ln>
                </p:spPr>
                <p:txBody>
                  <a:bodyPr/>
                  <a:lstStyle/>
                  <a:p>
                    <a:endParaRPr lang="en-US">
                      <a:solidFill>
                        <a:schemeClr val="tx2"/>
                      </a:solidFill>
                    </a:endParaRPr>
                  </a:p>
                </p:txBody>
              </p:sp>
              <p:sp>
                <p:nvSpPr>
                  <p:cNvPr id="37" name="Line 56"/>
                  <p:cNvSpPr>
                    <a:spLocks noChangeShapeType="1"/>
                  </p:cNvSpPr>
                  <p:nvPr/>
                </p:nvSpPr>
                <p:spPr bwMode="auto">
                  <a:xfrm>
                    <a:off x="486" y="1892"/>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38" name="Line 57"/>
                  <p:cNvSpPr>
                    <a:spLocks noChangeShapeType="1"/>
                  </p:cNvSpPr>
                  <p:nvPr/>
                </p:nvSpPr>
                <p:spPr bwMode="auto">
                  <a:xfrm>
                    <a:off x="433" y="1920"/>
                    <a:ext cx="174"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39" name="Line 58"/>
                  <p:cNvSpPr>
                    <a:spLocks noChangeShapeType="1"/>
                  </p:cNvSpPr>
                  <p:nvPr/>
                </p:nvSpPr>
                <p:spPr bwMode="auto">
                  <a:xfrm>
                    <a:off x="368" y="194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40" name="Line 59"/>
                  <p:cNvSpPr>
                    <a:spLocks noChangeShapeType="1"/>
                  </p:cNvSpPr>
                  <p:nvPr/>
                </p:nvSpPr>
                <p:spPr bwMode="auto">
                  <a:xfrm>
                    <a:off x="306" y="1971"/>
                    <a:ext cx="175" cy="56"/>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sp>
                <p:nvSpPr>
                  <p:cNvPr id="41" name="Line 60"/>
                  <p:cNvSpPr>
                    <a:spLocks noChangeShapeType="1"/>
                  </p:cNvSpPr>
                  <p:nvPr/>
                </p:nvSpPr>
                <p:spPr bwMode="auto">
                  <a:xfrm>
                    <a:off x="235" y="2005"/>
                    <a:ext cx="175" cy="55"/>
                  </a:xfrm>
                  <a:prstGeom prst="line">
                    <a:avLst/>
                  </a:prstGeom>
                  <a:noFill/>
                  <a:ln w="25400">
                    <a:solidFill>
                      <a:srgbClr val="111111"/>
                    </a:solidFill>
                    <a:round/>
                    <a:headEnd type="none" w="sm" len="sm"/>
                    <a:tailEnd type="none" w="sm" len="sm"/>
                  </a:ln>
                </p:spPr>
                <p:txBody>
                  <a:bodyPr wrap="none" anchor="ctr"/>
                  <a:lstStyle/>
                  <a:p>
                    <a:endParaRPr lang="en-IN">
                      <a:solidFill>
                        <a:schemeClr val="tx2"/>
                      </a:solidFill>
                    </a:endParaRPr>
                  </a:p>
                </p:txBody>
              </p:sp>
            </p:grpSp>
          </p:grpSp>
        </p:grpSp>
        <p:sp>
          <p:nvSpPr>
            <p:cNvPr id="81" name="Rectangle 40"/>
            <p:cNvSpPr>
              <a:spLocks noChangeArrowheads="1"/>
            </p:cNvSpPr>
            <p:nvPr/>
          </p:nvSpPr>
          <p:spPr bwMode="auto">
            <a:xfrm>
              <a:off x="4114800" y="2182812"/>
              <a:ext cx="1411287" cy="328978"/>
            </a:xfrm>
            <a:prstGeom prst="rect">
              <a:avLst/>
            </a:prstGeom>
            <a:noFill/>
            <a:ln w="12700">
              <a:noFill/>
              <a:miter lim="800000"/>
              <a:headEnd/>
              <a:tailEnd/>
            </a:ln>
          </p:spPr>
          <p:txBody>
            <a:bodyPr lIns="83421" tIns="40978" rIns="83421" bIns="40978">
              <a:spAutoFit/>
            </a:bodyPr>
            <a:lstStyle/>
            <a:p>
              <a:pPr algn="ctr" eaLnBrk="0" hangingPunct="0"/>
              <a:r>
                <a:rPr lang="en-US" sz="1600" b="1" dirty="0">
                  <a:solidFill>
                    <a:schemeClr val="tx2"/>
                  </a:solidFill>
                  <a:latin typeface="+mj-lt"/>
                  <a:cs typeface="Arial" pitchFamily="34" charset="0"/>
                </a:rPr>
                <a:t>Scanning</a:t>
              </a:r>
            </a:p>
          </p:txBody>
        </p:sp>
      </p:grpSp>
      <p:grpSp>
        <p:nvGrpSpPr>
          <p:cNvPr id="31" name="Group 6"/>
          <p:cNvGrpSpPr/>
          <p:nvPr/>
        </p:nvGrpSpPr>
        <p:grpSpPr>
          <a:xfrm>
            <a:off x="1877060" y="3962400"/>
            <a:ext cx="1552144" cy="1499175"/>
            <a:chOff x="1877060" y="3962400"/>
            <a:chExt cx="1552144" cy="1499175"/>
          </a:xfrm>
        </p:grpSpPr>
        <p:pic>
          <p:nvPicPr>
            <p:cNvPr id="17" name="Picture 92" descr="Mainframe.png"/>
            <p:cNvPicPr>
              <a:picLocks noChangeAspect="1"/>
            </p:cNvPicPr>
            <p:nvPr/>
          </p:nvPicPr>
          <p:blipFill>
            <a:blip r:embed="rId11" cstate="print"/>
            <a:srcRect/>
            <a:stretch>
              <a:fillRect/>
            </a:stretch>
          </p:blipFill>
          <p:spPr bwMode="auto">
            <a:xfrm>
              <a:off x="2544241" y="3962400"/>
              <a:ext cx="656159" cy="722945"/>
            </a:xfrm>
            <a:prstGeom prst="rect">
              <a:avLst/>
            </a:prstGeom>
            <a:noFill/>
            <a:ln w="9525">
              <a:noFill/>
              <a:miter lim="800000"/>
              <a:headEnd/>
              <a:tailEnd/>
            </a:ln>
          </p:spPr>
        </p:pic>
        <p:sp>
          <p:nvSpPr>
            <p:cNvPr id="82" name="TextBox 81"/>
            <p:cNvSpPr txBox="1"/>
            <p:nvPr/>
          </p:nvSpPr>
          <p:spPr>
            <a:xfrm>
              <a:off x="2265103" y="4876800"/>
              <a:ext cx="1164101" cy="584775"/>
            </a:xfrm>
            <a:prstGeom prst="rect">
              <a:avLst/>
            </a:prstGeom>
            <a:noFill/>
          </p:spPr>
          <p:txBody>
            <a:bodyPr wrap="none" rtlCol="0">
              <a:spAutoFit/>
            </a:bodyPr>
            <a:lstStyle/>
            <a:p>
              <a:pPr algn="ctr"/>
              <a:r>
                <a:rPr lang="en-IN" sz="1600" b="1" dirty="0" smtClean="0">
                  <a:solidFill>
                    <a:schemeClr val="tx2"/>
                  </a:solidFill>
                  <a:latin typeface="+mj-lt"/>
                  <a:cs typeface="Arial" pitchFamily="34" charset="0"/>
                </a:rPr>
                <a:t>Database/ </a:t>
              </a:r>
            </a:p>
            <a:p>
              <a:pPr algn="ctr"/>
              <a:r>
                <a:rPr lang="en-IN" sz="1600" b="1" dirty="0" smtClean="0">
                  <a:solidFill>
                    <a:schemeClr val="tx2"/>
                  </a:solidFill>
                  <a:latin typeface="+mj-lt"/>
                  <a:cs typeface="Arial" pitchFamily="34" charset="0"/>
                </a:rPr>
                <a:t>Tabulation</a:t>
              </a:r>
              <a:endParaRPr lang="en-IN" sz="1600" b="1" dirty="0">
                <a:solidFill>
                  <a:schemeClr val="tx2"/>
                </a:solidFill>
                <a:latin typeface="+mj-lt"/>
                <a:cs typeface="Arial" pitchFamily="34" charset="0"/>
              </a:endParaRPr>
            </a:p>
          </p:txBody>
        </p:sp>
        <p:sp>
          <p:nvSpPr>
            <p:cNvPr id="89" name="AutoShape 12"/>
            <p:cNvSpPr>
              <a:spLocks noChangeArrowheads="1"/>
            </p:cNvSpPr>
            <p:nvPr/>
          </p:nvSpPr>
          <p:spPr bwMode="auto">
            <a:xfrm rot="10800000">
              <a:off x="1877060" y="4038600"/>
              <a:ext cx="485140" cy="433068"/>
            </a:xfrm>
            <a:prstGeom prst="rightArrow">
              <a:avLst>
                <a:gd name="adj1" fmla="val 50000"/>
                <a:gd name="adj2" fmla="val 29912"/>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rot="10800000" wrap="none" lIns="84299" tIns="42149" rIns="84299" bIns="42149" anchor="ctr"/>
            <a:lstStyle/>
            <a:p>
              <a:pPr>
                <a:defRPr/>
              </a:pPr>
              <a:endParaRPr lang="en-US">
                <a:solidFill>
                  <a:schemeClr val="tx2"/>
                </a:solidFill>
                <a:latin typeface="Calibri" pitchFamily="34" charset="0"/>
                <a:cs typeface="+mn-cs"/>
              </a:endParaRPr>
            </a:p>
          </p:txBody>
        </p:sp>
      </p:grpSp>
      <p:grpSp>
        <p:nvGrpSpPr>
          <p:cNvPr id="32" name="Group 8"/>
          <p:cNvGrpSpPr/>
          <p:nvPr/>
        </p:nvGrpSpPr>
        <p:grpSpPr>
          <a:xfrm>
            <a:off x="550525" y="4003513"/>
            <a:ext cx="1420582" cy="1458062"/>
            <a:chOff x="550525" y="4003513"/>
            <a:chExt cx="1420582" cy="1458062"/>
          </a:xfrm>
        </p:grpSpPr>
        <p:sp>
          <p:nvSpPr>
            <p:cNvPr id="87" name="TextBox 86"/>
            <p:cNvSpPr txBox="1"/>
            <p:nvPr/>
          </p:nvSpPr>
          <p:spPr>
            <a:xfrm>
              <a:off x="550525" y="4876800"/>
              <a:ext cx="1420582" cy="584775"/>
            </a:xfrm>
            <a:prstGeom prst="rect">
              <a:avLst/>
            </a:prstGeom>
            <a:noFill/>
          </p:spPr>
          <p:txBody>
            <a:bodyPr wrap="none" rtlCol="0">
              <a:spAutoFit/>
            </a:bodyPr>
            <a:lstStyle/>
            <a:p>
              <a:pPr algn="ctr"/>
              <a:r>
                <a:rPr lang="en-IN" sz="1600" b="1" dirty="0" smtClean="0">
                  <a:solidFill>
                    <a:schemeClr val="tx2"/>
                  </a:solidFill>
                  <a:latin typeface="+mj-lt"/>
                  <a:cs typeface="Arial" pitchFamily="34" charset="0"/>
                </a:rPr>
                <a:t>Data </a:t>
              </a:r>
            </a:p>
            <a:p>
              <a:pPr algn="ctr"/>
              <a:r>
                <a:rPr lang="en-IN" sz="1600" b="1" dirty="0" smtClean="0">
                  <a:solidFill>
                    <a:schemeClr val="tx2"/>
                  </a:solidFill>
                  <a:latin typeface="+mj-lt"/>
                  <a:cs typeface="Arial" pitchFamily="34" charset="0"/>
                </a:rPr>
                <a:t>Dissemination</a:t>
              </a:r>
              <a:endParaRPr lang="en-IN" sz="1600" b="1" dirty="0">
                <a:solidFill>
                  <a:schemeClr val="tx2"/>
                </a:solidFill>
                <a:latin typeface="+mj-lt"/>
                <a:cs typeface="Arial" pitchFamily="34" charset="0"/>
              </a:endParaRPr>
            </a:p>
          </p:txBody>
        </p:sp>
        <p:pic>
          <p:nvPicPr>
            <p:cNvPr id="1028" name="Picture 4" descr="C:\Users\Rath\AppData\Local\Microsoft\Windows\Temporary Internet Files\Content.IE5\E3B322IQ\MC900019311[1].wmf"/>
            <p:cNvPicPr>
              <a:picLocks noChangeAspect="1" noChangeArrowheads="1"/>
            </p:cNvPicPr>
            <p:nvPr/>
          </p:nvPicPr>
          <p:blipFill>
            <a:blip r:embed="rId12" cstate="print"/>
            <a:srcRect/>
            <a:stretch>
              <a:fillRect/>
            </a:stretch>
          </p:blipFill>
          <p:spPr bwMode="auto">
            <a:xfrm>
              <a:off x="673729" y="4003513"/>
              <a:ext cx="1002671" cy="568487"/>
            </a:xfrm>
            <a:prstGeom prst="rect">
              <a:avLst/>
            </a:prstGeom>
            <a:noFill/>
          </p:spPr>
        </p:pic>
      </p:grpSp>
      <p:grpSp>
        <p:nvGrpSpPr>
          <p:cNvPr id="33" name="Group 4"/>
          <p:cNvGrpSpPr/>
          <p:nvPr/>
        </p:nvGrpSpPr>
        <p:grpSpPr>
          <a:xfrm>
            <a:off x="5943601" y="3962400"/>
            <a:ext cx="2743199" cy="1319578"/>
            <a:chOff x="5943601" y="3962400"/>
            <a:chExt cx="2743199" cy="1319578"/>
          </a:xfrm>
        </p:grpSpPr>
        <p:pic>
          <p:nvPicPr>
            <p:cNvPr id="83" name="Picture 23" descr="C:\My Documents\web pages\Data center\compnerg.gif"/>
            <p:cNvPicPr>
              <a:picLocks noChangeAspect="1" noChangeArrowheads="1" noCrop="1"/>
            </p:cNvPicPr>
            <p:nvPr/>
          </p:nvPicPr>
          <p:blipFill>
            <a:blip r:embed="rId13" cstate="print"/>
            <a:srcRect/>
            <a:stretch>
              <a:fillRect/>
            </a:stretch>
          </p:blipFill>
          <p:spPr bwMode="auto">
            <a:xfrm>
              <a:off x="7010400" y="3962400"/>
              <a:ext cx="685800" cy="479425"/>
            </a:xfrm>
            <a:prstGeom prst="rect">
              <a:avLst/>
            </a:prstGeom>
            <a:noFill/>
            <a:ln w="9525">
              <a:noFill/>
              <a:miter lim="800000"/>
              <a:headEnd/>
              <a:tailEnd/>
            </a:ln>
          </p:spPr>
        </p:pic>
        <p:sp>
          <p:nvSpPr>
            <p:cNvPr id="85" name="Rectangle 47"/>
            <p:cNvSpPr>
              <a:spLocks noChangeArrowheads="1"/>
            </p:cNvSpPr>
            <p:nvPr/>
          </p:nvSpPr>
          <p:spPr bwMode="auto">
            <a:xfrm>
              <a:off x="6434137" y="4953000"/>
              <a:ext cx="2252663" cy="328978"/>
            </a:xfrm>
            <a:prstGeom prst="rect">
              <a:avLst/>
            </a:prstGeom>
            <a:noFill/>
            <a:ln w="12700">
              <a:noFill/>
              <a:miter lim="800000"/>
              <a:headEnd/>
              <a:tailEnd/>
            </a:ln>
          </p:spPr>
          <p:txBody>
            <a:bodyPr wrap="square" lIns="83421" tIns="40978" rIns="83421" bIns="40978">
              <a:spAutoFit/>
            </a:bodyPr>
            <a:lstStyle/>
            <a:p>
              <a:pPr algn="ctr" eaLnBrk="0" hangingPunct="0"/>
              <a:r>
                <a:rPr lang="en-US" sz="1600" b="1" dirty="0" smtClean="0">
                  <a:solidFill>
                    <a:schemeClr val="tx2"/>
                  </a:solidFill>
                  <a:latin typeface="+mj-lt"/>
                  <a:cs typeface="Arial" pitchFamily="34" charset="0"/>
                </a:rPr>
                <a:t>Image validation</a:t>
              </a:r>
              <a:endParaRPr lang="en-US" sz="1600" b="1" dirty="0">
                <a:solidFill>
                  <a:schemeClr val="tx2"/>
                </a:solidFill>
                <a:latin typeface="+mj-lt"/>
                <a:cs typeface="Arial" pitchFamily="34" charset="0"/>
              </a:endParaRPr>
            </a:p>
          </p:txBody>
        </p:sp>
        <p:sp>
          <p:nvSpPr>
            <p:cNvPr id="86" name="AutoShape 12"/>
            <p:cNvSpPr>
              <a:spLocks noChangeArrowheads="1"/>
            </p:cNvSpPr>
            <p:nvPr/>
          </p:nvSpPr>
          <p:spPr bwMode="auto">
            <a:xfrm rot="10800000">
              <a:off x="5943601" y="4114800"/>
              <a:ext cx="561340" cy="433068"/>
            </a:xfrm>
            <a:prstGeom prst="rightArrow">
              <a:avLst>
                <a:gd name="adj1" fmla="val 50000"/>
                <a:gd name="adj2" fmla="val 29912"/>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rot="10800000" wrap="none" lIns="84299" tIns="42149" rIns="84299" bIns="42149" anchor="ctr"/>
            <a:lstStyle/>
            <a:p>
              <a:pPr>
                <a:defRPr/>
              </a:pPr>
              <a:endParaRPr lang="en-US">
                <a:solidFill>
                  <a:schemeClr val="tx2"/>
                </a:solidFill>
                <a:latin typeface="Calibri" pitchFamily="34" charset="0"/>
                <a:cs typeface="+mn-cs"/>
              </a:endParaRPr>
            </a:p>
          </p:txBody>
        </p:sp>
        <p:pic>
          <p:nvPicPr>
            <p:cNvPr id="84" name="Picture 23" descr="C:\My Documents\web pages\Data center\compnerg.gif"/>
            <p:cNvPicPr>
              <a:picLocks noChangeAspect="1" noChangeArrowheads="1" noCrop="1"/>
            </p:cNvPicPr>
            <p:nvPr/>
          </p:nvPicPr>
          <p:blipFill>
            <a:blip r:embed="rId13" cstate="print"/>
            <a:srcRect/>
            <a:stretch>
              <a:fillRect/>
            </a:stretch>
          </p:blipFill>
          <p:spPr bwMode="auto">
            <a:xfrm>
              <a:off x="7315200" y="4397375"/>
              <a:ext cx="685800" cy="479425"/>
            </a:xfrm>
            <a:prstGeom prst="rect">
              <a:avLst/>
            </a:prstGeom>
            <a:noFill/>
            <a:ln w="9525">
              <a:noFill/>
              <a:miter lim="800000"/>
              <a:headEnd/>
              <a:tailEnd/>
            </a:ln>
          </p:spPr>
        </p:pic>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3000" fill="hold" nodeType="clickEffect">
                                  <p:stCondLst>
                                    <p:cond delay="0"/>
                                  </p:stCondLst>
                                  <p:childTnLst>
                                    <p:animRot by="21600000">
                                      <p:cBhvr>
                                        <p:cTn id="6"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71600"/>
            <a:ext cx="7632848" cy="2800767"/>
          </a:xfrm>
          <a:prstGeom prst="rect">
            <a:avLst/>
          </a:prstGeom>
          <a:noFill/>
        </p:spPr>
        <p:txBody>
          <a:bodyPr wrap="square" rtlCol="0">
            <a:spAutoFit/>
          </a:bodyPr>
          <a:lstStyle/>
          <a:p>
            <a:pPr marL="182563" indent="-182563" algn="ctr">
              <a:lnSpc>
                <a:spcPct val="130000"/>
              </a:lnSpc>
              <a:spcBef>
                <a:spcPts val="600"/>
              </a:spcBef>
              <a:spcAft>
                <a:spcPts val="600"/>
              </a:spcAft>
            </a:pPr>
            <a:r>
              <a:rPr lang="en-IN" sz="4000" b="1" dirty="0" smtClean="0">
                <a:latin typeface="Arial" pitchFamily="34" charset="0"/>
                <a:cs typeface="Arial" pitchFamily="34" charset="0"/>
              </a:rPr>
              <a:t>Census 2011 </a:t>
            </a:r>
          </a:p>
          <a:p>
            <a:pPr marL="182563" indent="-182563" algn="ctr">
              <a:lnSpc>
                <a:spcPct val="130000"/>
              </a:lnSpc>
              <a:spcBef>
                <a:spcPts val="600"/>
              </a:spcBef>
              <a:spcAft>
                <a:spcPts val="600"/>
              </a:spcAft>
            </a:pPr>
            <a:endParaRPr lang="en-IN" sz="4000" b="1" dirty="0" smtClean="0">
              <a:latin typeface="Arial" pitchFamily="34" charset="0"/>
              <a:cs typeface="Arial" pitchFamily="34" charset="0"/>
            </a:endParaRPr>
          </a:p>
          <a:p>
            <a:pPr marL="182563" indent="-182563" algn="ctr">
              <a:lnSpc>
                <a:spcPct val="130000"/>
              </a:lnSpc>
              <a:spcBef>
                <a:spcPts val="600"/>
              </a:spcBef>
              <a:spcAft>
                <a:spcPts val="600"/>
              </a:spcAft>
            </a:pPr>
            <a:r>
              <a:rPr lang="en-IN" sz="4000" b="1" dirty="0" smtClean="0">
                <a:latin typeface="Arial" pitchFamily="34" charset="0"/>
                <a:cs typeface="Arial" pitchFamily="34" charset="0"/>
              </a:rPr>
              <a:t>Data Highlights</a:t>
            </a:r>
            <a:endParaRPr lang="en-IN" sz="4000" b="1" dirty="0">
              <a:latin typeface="Arial" pitchFamily="34" charset="0"/>
              <a:cs typeface="Arial" pitchFamily="34" charset="0"/>
            </a:endParaRPr>
          </a:p>
        </p:txBody>
      </p:sp>
      <p:pic>
        <p:nvPicPr>
          <p:cNvPr id="3" name="Picture 2" descr="logo-2.png"/>
          <p:cNvPicPr>
            <a:picLocks noChangeAspect="1"/>
          </p:cNvPicPr>
          <p:nvPr/>
        </p:nvPicPr>
        <p:blipFill>
          <a:blip r:embed="rId3" cstate="print"/>
          <a:srcRect/>
          <a:stretch>
            <a:fillRect/>
          </a:stretch>
        </p:blipFill>
        <p:spPr bwMode="auto">
          <a:xfrm>
            <a:off x="3886200" y="4631212"/>
            <a:ext cx="1752600" cy="2150588"/>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3929066"/>
            <a:ext cx="7643866" cy="2238305"/>
          </a:xfrm>
          <a:prstGeom prst="rect">
            <a:avLst/>
          </a:prstGeom>
          <a:noFill/>
        </p:spPr>
        <p:txBody>
          <a:bodyPr wrap="square" rtlCol="0">
            <a:spAutoFit/>
          </a:bodyPr>
          <a:lstStyle/>
          <a:p>
            <a:pPr marL="231775" indent="-231775">
              <a:lnSpc>
                <a:spcPct val="114000"/>
              </a:lnSpc>
              <a:spcBef>
                <a:spcPts val="600"/>
              </a:spcBef>
              <a:spcAft>
                <a:spcPts val="600"/>
              </a:spcAft>
              <a:buFont typeface="Arial" pitchFamily="34" charset="0"/>
              <a:buChar char="•"/>
            </a:pPr>
            <a:r>
              <a:rPr lang="en-IN" sz="1600" dirty="0" smtClean="0">
                <a:latin typeface="Verdana" pitchFamily="34" charset="0"/>
                <a:ea typeface="Verdana" pitchFamily="34" charset="0"/>
                <a:cs typeface="Verdana" pitchFamily="34" charset="0"/>
              </a:rPr>
              <a:t>For the first time since Independence, the absolute increase in population is more in urban areas that in rural areas</a:t>
            </a:r>
          </a:p>
          <a:p>
            <a:pPr marL="231775" indent="-231775">
              <a:lnSpc>
                <a:spcPct val="114000"/>
              </a:lnSpc>
              <a:spcBef>
                <a:spcPts val="600"/>
              </a:spcBef>
              <a:spcAft>
                <a:spcPts val="600"/>
              </a:spcAft>
              <a:buFont typeface="Arial" pitchFamily="34" charset="0"/>
              <a:buChar char="•"/>
            </a:pPr>
            <a:r>
              <a:rPr lang="en-IN" sz="1600" dirty="0" smtClean="0">
                <a:latin typeface="Verdana" pitchFamily="34" charset="0"/>
                <a:ea typeface="Verdana" pitchFamily="34" charset="0"/>
                <a:cs typeface="Verdana" pitchFamily="34" charset="0"/>
              </a:rPr>
              <a:t> Rural – Urban distribution: 68.84% &amp; 31.16%</a:t>
            </a:r>
          </a:p>
          <a:p>
            <a:pPr marL="231775" indent="-231775">
              <a:lnSpc>
                <a:spcPct val="114000"/>
              </a:lnSpc>
              <a:spcBef>
                <a:spcPts val="600"/>
              </a:spcBef>
              <a:spcAft>
                <a:spcPts val="600"/>
              </a:spcAft>
              <a:buFont typeface="Arial" pitchFamily="34" charset="0"/>
              <a:buChar char="•"/>
            </a:pPr>
            <a:r>
              <a:rPr lang="en-IN" sz="1600" dirty="0" smtClean="0">
                <a:latin typeface="Verdana" pitchFamily="34" charset="0"/>
                <a:ea typeface="Verdana" pitchFamily="34" charset="0"/>
                <a:cs typeface="Verdana" pitchFamily="34" charset="0"/>
              </a:rPr>
              <a:t> Level of urbanization increased from 27.81% in 2001 Census to 31.16% in 2011 Census</a:t>
            </a:r>
          </a:p>
          <a:p>
            <a:pPr marL="231775" indent="-231775">
              <a:lnSpc>
                <a:spcPct val="114000"/>
              </a:lnSpc>
              <a:spcBef>
                <a:spcPts val="600"/>
              </a:spcBef>
              <a:spcAft>
                <a:spcPts val="600"/>
              </a:spcAft>
              <a:buFont typeface="Arial" pitchFamily="34" charset="0"/>
              <a:buChar char="•"/>
            </a:pPr>
            <a:r>
              <a:rPr lang="en-IN" sz="1600" dirty="0" smtClean="0">
                <a:latin typeface="Verdana" pitchFamily="34" charset="0"/>
                <a:ea typeface="Verdana" pitchFamily="34" charset="0"/>
                <a:cs typeface="Verdana" pitchFamily="34" charset="0"/>
              </a:rPr>
              <a:t>The proportion of rural population declined from 72.19% to 68.84% </a:t>
            </a:r>
            <a:endParaRPr lang="en-IN" sz="1600" dirty="0">
              <a:latin typeface="Verdana" pitchFamily="34" charset="0"/>
              <a:ea typeface="Verdana" pitchFamily="34" charset="0"/>
              <a:cs typeface="Verdana" pitchFamily="34" charset="0"/>
            </a:endParaRPr>
          </a:p>
        </p:txBody>
      </p:sp>
      <p:graphicFrame>
        <p:nvGraphicFramePr>
          <p:cNvPr id="3" name="Table 2"/>
          <p:cNvGraphicFramePr>
            <a:graphicFrameLocks noGrp="1"/>
          </p:cNvGraphicFramePr>
          <p:nvPr/>
        </p:nvGraphicFramePr>
        <p:xfrm>
          <a:off x="1500166" y="2000240"/>
          <a:ext cx="6096000" cy="1854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2001</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2011</a:t>
                      </a:r>
                      <a:endParaRPr lang="en-IN" sz="1600" dirty="0">
                        <a:latin typeface="Verdana" pitchFamily="34" charset="0"/>
                        <a:ea typeface="Verdana" pitchFamily="34" charset="0"/>
                        <a:cs typeface="Verdana" pitchFamily="34" charset="0"/>
                      </a:endParaRPr>
                    </a:p>
                  </a:txBody>
                  <a:tcPr/>
                </a:tc>
                <a:tc>
                  <a:txBody>
                    <a:bodyPr/>
                    <a:lstStyle/>
                    <a:p>
                      <a:r>
                        <a:rPr lang="en-IN" sz="1600" dirty="0" smtClean="0">
                          <a:latin typeface="Verdana" pitchFamily="34" charset="0"/>
                          <a:ea typeface="Verdana" pitchFamily="34" charset="0"/>
                          <a:cs typeface="Verdana" pitchFamily="34" charset="0"/>
                        </a:rPr>
                        <a:t>Difference</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India</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102.9</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121.0</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18.1</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Rural</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74.3</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83.3</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9.0</a:t>
                      </a:r>
                      <a:endParaRPr lang="en-IN" sz="1600" dirty="0">
                        <a:latin typeface="Verdana" pitchFamily="34" charset="0"/>
                        <a:ea typeface="Verdana" pitchFamily="34" charset="0"/>
                        <a:cs typeface="Verdana" pitchFamily="34" charset="0"/>
                      </a:endParaRPr>
                    </a:p>
                  </a:txBody>
                  <a:tcPr/>
                </a:tc>
              </a:tr>
              <a:tr h="370840">
                <a:tc>
                  <a:txBody>
                    <a:bodyPr/>
                    <a:lstStyle/>
                    <a:p>
                      <a:r>
                        <a:rPr lang="en-IN" sz="1600" dirty="0" smtClean="0">
                          <a:latin typeface="Verdana" pitchFamily="34" charset="0"/>
                          <a:ea typeface="Verdana" pitchFamily="34" charset="0"/>
                          <a:cs typeface="Verdana" pitchFamily="34" charset="0"/>
                        </a:rPr>
                        <a:t>Urban</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28.6</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37.7</a:t>
                      </a:r>
                      <a:endParaRPr lang="en-IN" sz="1600" dirty="0">
                        <a:latin typeface="Verdana" pitchFamily="34" charset="0"/>
                        <a:ea typeface="Verdana" pitchFamily="34" charset="0"/>
                        <a:cs typeface="Verdana" pitchFamily="34" charset="0"/>
                      </a:endParaRPr>
                    </a:p>
                  </a:txBody>
                  <a:tcPr/>
                </a:tc>
                <a:tc>
                  <a:txBody>
                    <a:bodyPr/>
                    <a:lstStyle/>
                    <a:p>
                      <a:pPr algn="r"/>
                      <a:r>
                        <a:rPr lang="en-IN" sz="1600" dirty="0" smtClean="0">
                          <a:latin typeface="Verdana" pitchFamily="34" charset="0"/>
                          <a:ea typeface="Verdana" pitchFamily="34" charset="0"/>
                          <a:cs typeface="Verdana" pitchFamily="34" charset="0"/>
                        </a:rPr>
                        <a:t>9.1</a:t>
                      </a:r>
                      <a:endParaRPr lang="en-IN" sz="1600" dirty="0">
                        <a:latin typeface="Verdana" pitchFamily="34" charset="0"/>
                        <a:ea typeface="Verdana" pitchFamily="34" charset="0"/>
                        <a:cs typeface="Verdana" pitchFamily="34" charset="0"/>
                      </a:endParaRPr>
                    </a:p>
                  </a:txBody>
                  <a:tcPr/>
                </a:tc>
              </a:tr>
              <a:tr h="370840">
                <a:tc>
                  <a:txBody>
                    <a:bodyPr/>
                    <a:lstStyle/>
                    <a:p>
                      <a:endParaRPr lang="en-IN" sz="1600" dirty="0">
                        <a:latin typeface="Verdana" pitchFamily="34" charset="0"/>
                        <a:ea typeface="Verdana" pitchFamily="34" charset="0"/>
                        <a:cs typeface="Verdana" pitchFamily="34" charset="0"/>
                      </a:endParaRPr>
                    </a:p>
                  </a:txBody>
                  <a:tcPr/>
                </a:tc>
                <a:tc>
                  <a:txBody>
                    <a:bodyPr/>
                    <a:lstStyle/>
                    <a:p>
                      <a:endParaRPr lang="en-IN" sz="1600" dirty="0">
                        <a:latin typeface="Verdana" pitchFamily="34" charset="0"/>
                        <a:ea typeface="Verdana" pitchFamily="34" charset="0"/>
                        <a:cs typeface="Verdana" pitchFamily="34" charset="0"/>
                      </a:endParaRPr>
                    </a:p>
                  </a:txBody>
                  <a:tcPr/>
                </a:tc>
                <a:tc>
                  <a:txBody>
                    <a:bodyPr/>
                    <a:lstStyle/>
                    <a:p>
                      <a:endParaRPr lang="en-IN" sz="1600" dirty="0">
                        <a:latin typeface="Verdana" pitchFamily="34" charset="0"/>
                        <a:ea typeface="Verdana" pitchFamily="34" charset="0"/>
                        <a:cs typeface="Verdana" pitchFamily="34" charset="0"/>
                      </a:endParaRPr>
                    </a:p>
                  </a:txBody>
                  <a:tcPr/>
                </a:tc>
                <a:tc>
                  <a:txBody>
                    <a:bodyPr/>
                    <a:lstStyle/>
                    <a:p>
                      <a:endParaRPr lang="en-IN" sz="1600" dirty="0">
                        <a:latin typeface="Verdana" pitchFamily="34" charset="0"/>
                        <a:ea typeface="Verdana" pitchFamily="34" charset="0"/>
                        <a:cs typeface="Verdana" pitchFamily="34" charset="0"/>
                      </a:endParaRPr>
                    </a:p>
                  </a:txBody>
                  <a:tcPr/>
                </a:tc>
              </a:tr>
            </a:tbl>
          </a:graphicData>
        </a:graphic>
      </p:graphicFrame>
      <p:sp>
        <p:nvSpPr>
          <p:cNvPr id="5" name="TextBox 4"/>
          <p:cNvSpPr txBox="1"/>
          <p:nvPr/>
        </p:nvSpPr>
        <p:spPr>
          <a:xfrm>
            <a:off x="1905000" y="990600"/>
            <a:ext cx="5281626" cy="584775"/>
          </a:xfrm>
          <a:prstGeom prst="rect">
            <a:avLst/>
          </a:prstGeom>
          <a:noFill/>
        </p:spPr>
        <p:txBody>
          <a:bodyPr wrap="square" rtlCol="0">
            <a:spAutoFit/>
          </a:bodyPr>
          <a:lstStyle/>
          <a:p>
            <a:pPr algn="ctr"/>
            <a:r>
              <a:rPr lang="en-US" sz="3200" b="1" dirty="0" smtClean="0"/>
              <a:t>Total Population </a:t>
            </a:r>
            <a:r>
              <a:rPr lang="en-US" sz="3200" b="1" dirty="0" smtClean="0"/>
              <a:t>(in </a:t>
            </a:r>
            <a:r>
              <a:rPr lang="en-US" sz="3200" b="1" dirty="0" err="1" smtClean="0"/>
              <a:t>Crore</a:t>
            </a:r>
            <a:r>
              <a:rPr lang="en-US" sz="3200" b="1" dirty="0" smtClean="0"/>
              <a:t>)</a:t>
            </a:r>
            <a:endParaRPr lang="en-US" sz="3200" b="1" dirty="0"/>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428604"/>
            <a:ext cx="8429684" cy="830997"/>
          </a:xfrm>
          <a:prstGeom prst="rect">
            <a:avLst/>
          </a:prstGeom>
          <a:noFill/>
        </p:spPr>
        <p:txBody>
          <a:bodyPr wrap="square" rtlCol="0">
            <a:spAutoFit/>
          </a:bodyPr>
          <a:lstStyle/>
          <a:p>
            <a:pPr algn="ctr"/>
            <a:r>
              <a:rPr lang="en-US" sz="2400" dirty="0" smtClean="0">
                <a:solidFill>
                  <a:schemeClr val="tx2"/>
                </a:solidFill>
                <a:latin typeface="Verdana" pitchFamily="34" charset="0"/>
                <a:ea typeface="Verdana" pitchFamily="34" charset="0"/>
                <a:cs typeface="Verdana" pitchFamily="34" charset="0"/>
              </a:rPr>
              <a:t>Trends in Rural Urban Distribution of Population</a:t>
            </a:r>
            <a:br>
              <a:rPr lang="en-US" sz="2400" dirty="0" smtClean="0">
                <a:solidFill>
                  <a:schemeClr val="tx2"/>
                </a:solidFill>
                <a:latin typeface="Verdana" pitchFamily="34" charset="0"/>
                <a:ea typeface="Verdana" pitchFamily="34" charset="0"/>
                <a:cs typeface="Verdana" pitchFamily="34" charset="0"/>
              </a:rPr>
            </a:br>
            <a:r>
              <a:rPr lang="en-US" sz="2400" dirty="0" smtClean="0">
                <a:solidFill>
                  <a:schemeClr val="tx2"/>
                </a:solidFill>
                <a:latin typeface="Verdana" pitchFamily="34" charset="0"/>
                <a:ea typeface="Verdana" pitchFamily="34" charset="0"/>
                <a:cs typeface="Verdana" pitchFamily="34" charset="0"/>
              </a:rPr>
              <a:t>- India (in %) (1901, 1951, 2011)</a:t>
            </a:r>
            <a:endParaRPr lang="en-IN" sz="2400" dirty="0">
              <a:solidFill>
                <a:schemeClr val="tx2"/>
              </a:solidFill>
              <a:latin typeface="Verdana" pitchFamily="34" charset="0"/>
              <a:ea typeface="Verdana" pitchFamily="34" charset="0"/>
              <a:cs typeface="Verdana" pitchFamily="34" charset="0"/>
            </a:endParaRPr>
          </a:p>
        </p:txBody>
      </p:sp>
      <p:graphicFrame>
        <p:nvGraphicFramePr>
          <p:cNvPr id="6" name="Chart 5"/>
          <p:cNvGraphicFramePr/>
          <p:nvPr/>
        </p:nvGraphicFramePr>
        <p:xfrm>
          <a:off x="214282" y="1500174"/>
          <a:ext cx="4000528" cy="2571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214282" y="4286256"/>
          <a:ext cx="4000528" cy="25717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71802" y="1714488"/>
            <a:ext cx="928694" cy="338554"/>
          </a:xfrm>
          <a:prstGeom prst="rect">
            <a:avLst/>
          </a:prstGeom>
          <a:noFill/>
        </p:spPr>
        <p:txBody>
          <a:bodyPr wrap="square" rtlCol="0">
            <a:spAutoFit/>
          </a:bodyPr>
          <a:lstStyle/>
          <a:p>
            <a:pPr algn="ctr"/>
            <a:r>
              <a:rPr lang="en-US" sz="1600" dirty="0" smtClean="0">
                <a:latin typeface="Verdana" pitchFamily="34" charset="0"/>
                <a:ea typeface="Verdana" pitchFamily="34" charset="0"/>
                <a:cs typeface="Verdana" pitchFamily="34" charset="0"/>
              </a:rPr>
              <a:t>India</a:t>
            </a:r>
            <a:endParaRPr lang="en-IN" sz="1600" dirty="0">
              <a:latin typeface="Verdana" pitchFamily="34" charset="0"/>
              <a:ea typeface="Verdana" pitchFamily="34" charset="0"/>
              <a:cs typeface="Verdana" pitchFamily="34" charset="0"/>
            </a:endParaRPr>
          </a:p>
        </p:txBody>
      </p:sp>
      <p:graphicFrame>
        <p:nvGraphicFramePr>
          <p:cNvPr id="9" name="Chart 8"/>
          <p:cNvGraphicFramePr/>
          <p:nvPr/>
        </p:nvGraphicFramePr>
        <p:xfrm>
          <a:off x="4429124" y="2500306"/>
          <a:ext cx="4214842" cy="285752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7072330" y="5929330"/>
            <a:ext cx="214314"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Verdana" pitchFamily="34" charset="0"/>
              <a:ea typeface="Verdana" pitchFamily="34" charset="0"/>
              <a:cs typeface="Verdana" pitchFamily="34" charset="0"/>
            </a:endParaRPr>
          </a:p>
        </p:txBody>
      </p:sp>
      <p:sp>
        <p:nvSpPr>
          <p:cNvPr id="11" name="TextBox 10"/>
          <p:cNvSpPr txBox="1"/>
          <p:nvPr/>
        </p:nvSpPr>
        <p:spPr>
          <a:xfrm>
            <a:off x="7572396" y="5857892"/>
            <a:ext cx="928694" cy="369332"/>
          </a:xfrm>
          <a:prstGeom prst="rect">
            <a:avLst/>
          </a:prstGeom>
          <a:noFill/>
        </p:spPr>
        <p:txBody>
          <a:bodyPr wrap="square" rtlCol="0">
            <a:spAutoFit/>
          </a:bodyPr>
          <a:lstStyle/>
          <a:p>
            <a:r>
              <a:rPr lang="en-US" dirty="0" smtClean="0">
                <a:latin typeface="Verdana" pitchFamily="34" charset="0"/>
                <a:ea typeface="Verdana" pitchFamily="34" charset="0"/>
                <a:cs typeface="Verdana" pitchFamily="34" charset="0"/>
              </a:rPr>
              <a:t>Rural </a:t>
            </a:r>
            <a:endParaRPr lang="en-IN" dirty="0">
              <a:latin typeface="Verdana" pitchFamily="34" charset="0"/>
              <a:ea typeface="Verdana" pitchFamily="34" charset="0"/>
              <a:cs typeface="Verdana" pitchFamily="34" charset="0"/>
            </a:endParaRPr>
          </a:p>
        </p:txBody>
      </p:sp>
      <p:sp>
        <p:nvSpPr>
          <p:cNvPr id="12" name="Rectangle 11"/>
          <p:cNvSpPr/>
          <p:nvPr/>
        </p:nvSpPr>
        <p:spPr>
          <a:xfrm>
            <a:off x="7072330" y="6345816"/>
            <a:ext cx="214314" cy="2143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Verdana" pitchFamily="34" charset="0"/>
              <a:ea typeface="Verdana" pitchFamily="34" charset="0"/>
              <a:cs typeface="Verdana" pitchFamily="34" charset="0"/>
            </a:endParaRPr>
          </a:p>
        </p:txBody>
      </p:sp>
      <p:sp>
        <p:nvSpPr>
          <p:cNvPr id="13" name="TextBox 12"/>
          <p:cNvSpPr txBox="1"/>
          <p:nvPr/>
        </p:nvSpPr>
        <p:spPr>
          <a:xfrm>
            <a:off x="7572396" y="6274378"/>
            <a:ext cx="928694" cy="369332"/>
          </a:xfrm>
          <a:prstGeom prst="rect">
            <a:avLst/>
          </a:prstGeom>
          <a:noFill/>
        </p:spPr>
        <p:txBody>
          <a:bodyPr wrap="square" rtlCol="0">
            <a:spAutoFit/>
          </a:bodyPr>
          <a:lstStyle/>
          <a:p>
            <a:r>
              <a:rPr lang="en-US" dirty="0" smtClean="0">
                <a:latin typeface="Verdana" pitchFamily="34" charset="0"/>
                <a:ea typeface="Verdana" pitchFamily="34" charset="0"/>
                <a:cs typeface="Verdana" pitchFamily="34" charset="0"/>
              </a:rPr>
              <a:t>Urban </a:t>
            </a:r>
            <a:endParaRPr lang="en-IN" dirty="0">
              <a:latin typeface="Verdana" pitchFamily="34" charset="0"/>
              <a:ea typeface="Verdana" pitchFamily="34" charset="0"/>
              <a:cs typeface="Verdana" pitchFamily="34" charset="0"/>
            </a:endParaRPr>
          </a:p>
        </p:txBody>
      </p:sp>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1069</Words>
  <Application>Microsoft Office PowerPoint</Application>
  <PresentationFormat>On-screen Show (4:3)</PresentationFormat>
  <Paragraphs>318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 Census 2011 &amp; Data Dissemination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dc:creator>
  <cp:lastModifiedBy>Administrator</cp:lastModifiedBy>
  <cp:revision>20</cp:revision>
  <dcterms:created xsi:type="dcterms:W3CDTF">2012-02-18T10:42:28Z</dcterms:created>
  <dcterms:modified xsi:type="dcterms:W3CDTF">2012-02-29T13:22:57Z</dcterms:modified>
</cp:coreProperties>
</file>