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Masters/slideMaster8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  <p:sldMasterId id="2147483674" r:id="rId9"/>
  </p:sldMasterIdLst>
  <p:notesMasterIdLst>
    <p:notesMasterId r:id="rId38"/>
  </p:notesMasterIdLst>
  <p:handoutMasterIdLst>
    <p:handoutMasterId r:id="rId39"/>
  </p:handoutMasterIdLst>
  <p:sldIdLst>
    <p:sldId id="502" r:id="rId10"/>
    <p:sldId id="507" r:id="rId11"/>
    <p:sldId id="498" r:id="rId12"/>
    <p:sldId id="525" r:id="rId13"/>
    <p:sldId id="501" r:id="rId14"/>
    <p:sldId id="539" r:id="rId15"/>
    <p:sldId id="527" r:id="rId16"/>
    <p:sldId id="517" r:id="rId17"/>
    <p:sldId id="516" r:id="rId18"/>
    <p:sldId id="520" r:id="rId19"/>
    <p:sldId id="519" r:id="rId20"/>
    <p:sldId id="518" r:id="rId21"/>
    <p:sldId id="513" r:id="rId22"/>
    <p:sldId id="512" r:id="rId23"/>
    <p:sldId id="529" r:id="rId24"/>
    <p:sldId id="530" r:id="rId25"/>
    <p:sldId id="531" r:id="rId26"/>
    <p:sldId id="532" r:id="rId27"/>
    <p:sldId id="533" r:id="rId28"/>
    <p:sldId id="534" r:id="rId29"/>
    <p:sldId id="535" r:id="rId30"/>
    <p:sldId id="536" r:id="rId31"/>
    <p:sldId id="521" r:id="rId32"/>
    <p:sldId id="508" r:id="rId33"/>
    <p:sldId id="538" r:id="rId34"/>
    <p:sldId id="503" r:id="rId35"/>
    <p:sldId id="504" r:id="rId36"/>
    <p:sldId id="506" r:id="rId37"/>
  </p:sldIdLst>
  <p:sldSz cx="9144000" cy="6858000" type="screen4x3"/>
  <p:notesSz cx="6858000" cy="9144000"/>
  <p:defaultTextStyle>
    <a:defPPr>
      <a:defRPr lang="sv-SE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66CC"/>
    <a:srgbClr val="99FF99"/>
    <a:srgbClr val="FFCC00"/>
    <a:srgbClr val="CCCC00"/>
    <a:srgbClr val="C0C0C0"/>
    <a:srgbClr val="33CC33"/>
    <a:srgbClr val="336699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21536" autoAdjust="0"/>
    <p:restoredTop sz="94728" autoAdjust="0"/>
  </p:normalViewPr>
  <p:slideViewPr>
    <p:cSldViewPr snapToGrid="0">
      <p:cViewPr>
        <p:scale>
          <a:sx n="75" d="100"/>
          <a:sy n="75" d="100"/>
        </p:scale>
        <p:origin x="-64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14B9EB2-CEE0-4860-B9DD-32CEC1AE27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EB62ECF-13A6-446B-8C76-5BA2D5A2C1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57DA0C-BC5E-4E40-ABF8-9DF6380E8479}" type="slidenum">
              <a:rPr lang="en-GB"/>
              <a:pPr/>
              <a:t>1</a:t>
            </a:fld>
            <a:endParaRPr lang="en-GB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3BAF082-0B74-4AED-8A0F-6B478E30DE1D}" type="slidenum">
              <a:rPr lang="en-GB"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sz="12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9B3691E-95B9-405C-BA50-F2F750E3E9A8}" type="slidenum">
              <a:rPr lang="en-GB"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sz="12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E87C79E-906F-4F75-BC19-7ECF9E31F470}" type="slidenum">
              <a:rPr lang="en-GB"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sz="12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D3DFAC3-4719-4238-9BD1-F46A5FFA1B1A}" type="slidenum">
              <a:rPr lang="en-GB"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sz="12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264B6FD-5EF2-4DBF-BBBE-7458A0B4CCFD}" type="slidenum">
              <a:rPr lang="en-GB"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sz="12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A9551BD-5AD6-4AB8-90CF-06E2260137CC}" type="slidenum">
              <a:rPr lang="en-GB"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 sz="12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ED00F72-D6B5-44E7-B7CD-986F1E58F2CD}" type="slidenum">
              <a:rPr lang="en-GB"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 sz="12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78EC75-A7C0-4B08-82E2-3A5BEE24EC4A}" type="slidenum">
              <a:rPr lang="en-GB"/>
              <a:pPr/>
              <a:t>23</a:t>
            </a:fld>
            <a:endParaRPr lang="en-GB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FB6740-D799-44E9-9EA8-DBDD5938E601}" type="slidenum">
              <a:rPr lang="en-GB"/>
              <a:pPr/>
              <a:t>24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EAC0E-1AC6-4726-AD2C-CFF7774BB205}" type="slidenum">
              <a:rPr lang="en-GB"/>
              <a:pPr/>
              <a:t>25</a:t>
            </a:fld>
            <a:endParaRPr lang="en-GB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D3EFDB-A407-4B64-835A-5C615B80D213}" type="slidenum">
              <a:rPr lang="en-GB"/>
              <a:pPr/>
              <a:t>2</a:t>
            </a:fld>
            <a:endParaRPr lang="en-GB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945109-8CDD-4AAF-BCD3-FF76A1610A34}" type="slidenum">
              <a:rPr lang="en-GB"/>
              <a:pPr/>
              <a:t>26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A9FC9-F02D-4B6B-B660-6AD974C085D2}" type="slidenum">
              <a:rPr lang="en-GB"/>
              <a:pPr/>
              <a:t>27</a:t>
            </a:fld>
            <a:endParaRPr lang="en-GB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1EDA5-E8FF-4862-BCF7-14397F5EDDBF}" type="slidenum">
              <a:rPr lang="en-GB"/>
              <a:pPr/>
              <a:t>28</a:t>
            </a:fld>
            <a:endParaRPr lang="en-GB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1C11A9-2F38-4711-9E25-D447998AE1B4}" type="slidenum">
              <a:rPr lang="en-GB"/>
              <a:pPr/>
              <a:t>3</a:t>
            </a:fld>
            <a:endParaRPr lang="en-GB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57DA0C-BC5E-4E40-ABF8-9DF6380E8479}" type="slidenum">
              <a:rPr lang="en-GB"/>
              <a:pPr/>
              <a:t>4</a:t>
            </a:fld>
            <a:endParaRPr lang="en-GB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EAC0E-1AC6-4726-AD2C-CFF7774BB205}" type="slidenum">
              <a:rPr lang="en-GB"/>
              <a:pPr/>
              <a:t>5</a:t>
            </a:fld>
            <a:endParaRPr lang="en-GB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A9FC9-F02D-4B6B-B660-6AD974C085D2}" type="slidenum">
              <a:rPr lang="en-GB"/>
              <a:pPr/>
              <a:t>6</a:t>
            </a:fld>
            <a:endParaRPr lang="en-GB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57DA0C-BC5E-4E40-ABF8-9DF6380E8479}" type="slidenum">
              <a:rPr lang="en-GB"/>
              <a:pPr/>
              <a:t>7</a:t>
            </a:fld>
            <a:endParaRPr lang="en-GB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86CF7A-D510-44D7-88CD-31AB8A480981}" type="slidenum">
              <a:rPr lang="en-GB"/>
              <a:pPr/>
              <a:t>14</a:t>
            </a:fld>
            <a:endParaRPr lang="en-GB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77ED0FA-FC2A-4655-A4F1-1EA7545E81DF}" type="slidenum">
              <a:rPr lang="en-GB"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sz="12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12DFD-4ACA-4E0A-A744-CA4DDDDF278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040AF-737C-46AC-A4E3-F62064B3B73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6D2BC-0C3E-4D7F-B115-DBCC6A00B13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sv-SE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sv-SE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69D497A-3760-4AC0-81ED-7C1EFCE16306}" type="slidenum">
              <a:rPr lang="sv-SE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sv-SE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sv-SE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69D497A-3760-4AC0-81ED-7C1EFCE16306}" type="slidenum">
              <a:rPr lang="sv-SE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sv-SE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sv-SE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69D497A-3760-4AC0-81ED-7C1EFCE16306}" type="slidenum">
              <a:rPr lang="sv-SE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sv-SE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sv-SE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69D497A-3760-4AC0-81ED-7C1EFCE16306}" type="slidenum">
              <a:rPr lang="sv-SE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sv-SE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sv-SE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7FE73C3-BEC1-4335-81FB-DD5F31F776D0}" type="slidenum">
              <a:rPr lang="sv-SE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sv-SE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sv-SE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7FE73C3-BEC1-4335-81FB-DD5F31F776D0}" type="slidenum">
              <a:rPr lang="sv-SE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sv-SE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sv-SE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69D497A-3760-4AC0-81ED-7C1EFCE16306}" type="slidenum">
              <a:rPr lang="sv-SE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sv-SE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sv-SE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69D497A-3760-4AC0-81ED-7C1EFCE16306}" type="slidenum">
              <a:rPr lang="sv-SE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370DE-9043-47F4-BE59-95E4D4E32F0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2929F-2E8D-4B34-82A3-2F450583FBC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CCAF6-FBA0-4149-9F05-FD5799F3B00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EB0F5-1632-43DE-8B71-913BC48CE3E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9B703-8750-40F6-AAF5-6BC22E43224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B9681-4CD2-4F5B-9AE5-CF86A4FE161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397A9-96C4-48D4-B9A2-F5E0047A03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8A9A0-F9C5-4377-B6C6-741BB783332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8322E5F-D22A-4100-B211-38766EDABBF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sv-SE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sv-SE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6DE582C4-AD86-4D28-A4ED-403F7A3A96AE}" type="slidenum">
              <a:rPr lang="sv-SE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sv-SE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sv-SE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6DE582C4-AD86-4D28-A4ED-403F7A3A96AE}" type="slidenum">
              <a:rPr lang="sv-SE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sv-SE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sv-SE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6DE582C4-AD86-4D28-A4ED-403F7A3A96AE}" type="slidenum">
              <a:rPr lang="sv-SE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sv-SE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sv-SE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6DE582C4-AD86-4D28-A4ED-403F7A3A96AE}" type="slidenum">
              <a:rPr lang="sv-SE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sv-SE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sv-SE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6DE582C4-AD86-4D28-A4ED-403F7A3A96AE}" type="slidenum">
              <a:rPr lang="sv-SE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sv-SE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sv-SE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6DE582C4-AD86-4D28-A4ED-403F7A3A96AE}" type="slidenum">
              <a:rPr lang="sv-SE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sv-SE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sv-SE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6DE582C4-AD86-4D28-A4ED-403F7A3A96AE}" type="slidenum">
              <a:rPr lang="sv-SE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sv-SE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sv-SE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6DE582C4-AD86-4D28-A4ED-403F7A3A96AE}" type="slidenum">
              <a:rPr lang="sv-SE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pminder.org/downloads/gapminder-world-map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sv-SE" sz="1800" b="1">
                <a:latin typeface="Arial" charset="0"/>
              </a:rPr>
              <a:t>WDC200H</a:t>
            </a:r>
            <a:endParaRPr lang="en-GB" sz="1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984500" y="4316413"/>
            <a:ext cx="31341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v-SE" sz="3600" b="1" dirty="0">
                <a:solidFill>
                  <a:schemeClr val="bg1"/>
                </a:solidFill>
                <a:latin typeface="Arial" charset="0"/>
              </a:rPr>
              <a:t>Hans </a:t>
            </a:r>
            <a:r>
              <a:rPr lang="sv-SE" sz="3600" b="1" dirty="0" smtClean="0">
                <a:solidFill>
                  <a:schemeClr val="bg1"/>
                </a:solidFill>
                <a:latin typeface="Arial" charset="0"/>
              </a:rPr>
              <a:t>Rosling</a:t>
            </a:r>
            <a:endParaRPr lang="sv-SE" sz="3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1892300" y="5764213"/>
            <a:ext cx="51413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v-SE" sz="4400" dirty="0" err="1">
                <a:solidFill>
                  <a:schemeClr val="bg1"/>
                </a:solidFill>
                <a:latin typeface="Arial" charset="0"/>
              </a:rPr>
              <a:t>www.gapminder.org</a:t>
            </a:r>
            <a:endParaRPr lang="sv-SE" sz="4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322403" y="661988"/>
            <a:ext cx="8654933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6600" b="1" dirty="0" err="1" smtClean="0">
                <a:solidFill>
                  <a:schemeClr val="bg1"/>
                </a:solidFill>
                <a:latin typeface="Arial" charset="0"/>
              </a:rPr>
              <a:t>How</a:t>
            </a:r>
            <a:r>
              <a:rPr lang="sv-SE" sz="6600" b="1" dirty="0" smtClean="0">
                <a:solidFill>
                  <a:schemeClr val="bg1"/>
                </a:solidFill>
                <a:latin typeface="Arial" charset="0"/>
              </a:rPr>
              <a:t> to Foster</a:t>
            </a:r>
          </a:p>
          <a:p>
            <a:r>
              <a:rPr lang="sv-SE" sz="6600" b="1" dirty="0" smtClean="0">
                <a:solidFill>
                  <a:schemeClr val="bg1"/>
                </a:solidFill>
                <a:latin typeface="Arial" charset="0"/>
              </a:rPr>
              <a:t>Innovation in</a:t>
            </a:r>
          </a:p>
          <a:p>
            <a:r>
              <a:rPr lang="sv-SE" sz="6600" b="1" dirty="0" smtClean="0">
                <a:solidFill>
                  <a:schemeClr val="bg1"/>
                </a:solidFill>
                <a:latin typeface="Arial" charset="0"/>
              </a:rPr>
              <a:t>Data Communication</a:t>
            </a:r>
            <a:endParaRPr lang="sv-SE" sz="6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17700" y="5053013"/>
            <a:ext cx="511229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v-SE" sz="4400" dirty="0" smtClean="0">
                <a:solidFill>
                  <a:schemeClr val="bg1"/>
                </a:solidFill>
                <a:latin typeface="Arial" charset="0"/>
              </a:rPr>
              <a:t>Karolinska Institutet</a:t>
            </a:r>
            <a:endParaRPr lang="sv-SE" sz="44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9174827" cy="6548438"/>
          </a:xfrm>
          <a:prstGeom prst="rect">
            <a:avLst/>
          </a:prstGeom>
          <a:noFill/>
          <a:ln w="57150" cap="flat" cmpd="sng" algn="ctr">
            <a:noFill/>
            <a:prstDash val="solid"/>
            <a:miter lim="800000"/>
            <a:headEnd/>
            <a:tailEnd/>
          </a:ln>
          <a:effectLst>
            <a:outerShdw dist="35921" dir="2700000" algn="ctr" rotWithShape="0">
              <a:srgbClr val="4D4D4D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8852321" cy="6713538"/>
          </a:xfrm>
          <a:prstGeom prst="rect">
            <a:avLst/>
          </a:prstGeom>
          <a:noFill/>
          <a:ln w="57150" cap="flat" cmpd="sng" algn="ctr">
            <a:noFill/>
            <a:prstDash val="solid"/>
            <a:miter lim="800000"/>
            <a:headEnd/>
            <a:tailEnd/>
          </a:ln>
          <a:effectLst>
            <a:outerShdw dist="35921" dir="2700000" algn="ctr" rotWithShape="0">
              <a:srgbClr val="4D4D4D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9061001" cy="6713538"/>
          </a:xfrm>
          <a:prstGeom prst="rect">
            <a:avLst/>
          </a:prstGeom>
          <a:noFill/>
          <a:ln w="57150" cap="flat" cmpd="sng" algn="ctr">
            <a:noFill/>
            <a:prstDash val="solid"/>
            <a:miter lim="800000"/>
            <a:headEnd/>
            <a:tailEnd/>
          </a:ln>
          <a:effectLst>
            <a:outerShdw dist="35921" dir="2700000" algn="ctr" rotWithShape="0">
              <a:srgbClr val="4D4D4D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825500" y="808038"/>
            <a:ext cx="4686300" cy="82232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v-SE" sz="5400" b="1" dirty="0">
                <a:latin typeface="Arial" charset="0"/>
              </a:rPr>
              <a:t>Dissemination</a:t>
            </a:r>
          </a:p>
        </p:txBody>
      </p:sp>
      <p:sp>
        <p:nvSpPr>
          <p:cNvPr id="442373" name="Text Box 5"/>
          <p:cNvSpPr txBox="1">
            <a:spLocks noChangeArrowheads="1"/>
          </p:cNvSpPr>
          <p:nvPr/>
        </p:nvSpPr>
        <p:spPr bwMode="auto">
          <a:xfrm>
            <a:off x="1267211" y="2573338"/>
            <a:ext cx="6976269" cy="1107996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v-SE" sz="7200" b="1" dirty="0">
                <a:latin typeface="Arial" charset="0"/>
              </a:rPr>
              <a:t>Communication</a:t>
            </a:r>
          </a:p>
        </p:txBody>
      </p:sp>
      <p:sp>
        <p:nvSpPr>
          <p:cNvPr id="442376" name="Text Box 8"/>
          <p:cNvSpPr txBox="1">
            <a:spLocks noChangeArrowheads="1"/>
          </p:cNvSpPr>
          <p:nvPr/>
        </p:nvSpPr>
        <p:spPr bwMode="auto">
          <a:xfrm>
            <a:off x="2433032" y="4432300"/>
            <a:ext cx="6198813" cy="2123658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v-SE" sz="13800" b="1" dirty="0">
                <a:latin typeface="Arial" charset="0"/>
              </a:rPr>
              <a:t>Access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4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3" grpId="0"/>
      <p:bldP spid="4423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sv-SE" b="1">
                <a:latin typeface="Arial" charset="0"/>
              </a:rPr>
              <a:t>WDC2003WDC 2003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100" y="95250"/>
            <a:ext cx="5145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24" name="Text Box 4"/>
          <p:cNvSpPr txBox="1">
            <a:spLocks noChangeArrowheads="1"/>
          </p:cNvSpPr>
          <p:nvPr/>
        </p:nvSpPr>
        <p:spPr bwMode="auto">
          <a:xfrm>
            <a:off x="552450" y="-127000"/>
            <a:ext cx="8018463" cy="109855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6600" b="1">
                <a:solidFill>
                  <a:schemeClr val="bg1"/>
                </a:solidFill>
                <a:latin typeface="Arial" charset="0"/>
              </a:rPr>
              <a:t>Sidewalks are free !</a:t>
            </a:r>
          </a:p>
        </p:txBody>
      </p:sp>
      <p:sp>
        <p:nvSpPr>
          <p:cNvPr id="440325" name="Text Box 5"/>
          <p:cNvSpPr txBox="1">
            <a:spLocks noChangeArrowheads="1"/>
          </p:cNvSpPr>
          <p:nvPr/>
        </p:nvSpPr>
        <p:spPr bwMode="auto">
          <a:xfrm>
            <a:off x="0" y="749300"/>
            <a:ext cx="9144000" cy="64135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3600" b="1">
                <a:solidFill>
                  <a:schemeClr val="bg1"/>
                </a:solidFill>
                <a:latin typeface="Arial" charset="0"/>
              </a:rPr>
              <a:t>Statistics = intelectual sidewalks!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4" grpId="0" animBg="1"/>
      <p:bldP spid="4403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ChangeArrowheads="1"/>
          </p:cNvSpPr>
          <p:nvPr/>
        </p:nvSpPr>
        <p:spPr bwMode="auto">
          <a:xfrm>
            <a:off x="-236538" y="4979988"/>
            <a:ext cx="9518651" cy="1941512"/>
          </a:xfrm>
          <a:prstGeom prst="rect">
            <a:avLst/>
          </a:prstGeom>
          <a:solidFill>
            <a:srgbClr val="996633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018338" y="4432300"/>
            <a:ext cx="469900" cy="544513"/>
            <a:chOff x="4421" y="2792"/>
            <a:chExt cx="296" cy="34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421" y="2792"/>
              <a:ext cx="296" cy="343"/>
              <a:chOff x="1594" y="2747"/>
              <a:chExt cx="296" cy="343"/>
            </a:xfrm>
          </p:grpSpPr>
          <p:sp>
            <p:nvSpPr>
              <p:cNvPr id="368645" name="AutoShape 5"/>
              <p:cNvSpPr>
                <a:spLocks noChangeArrowheads="1"/>
              </p:cNvSpPr>
              <p:nvPr/>
            </p:nvSpPr>
            <p:spPr bwMode="auto">
              <a:xfrm>
                <a:off x="1730" y="2747"/>
                <a:ext cx="160" cy="80"/>
              </a:xfrm>
              <a:prstGeom prst="flowChartPreparation">
                <a:avLst/>
              </a:prstGeom>
              <a:solidFill>
                <a:srgbClr val="00FF00"/>
              </a:solidFill>
              <a:ln w="2857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695" y="2789"/>
                <a:ext cx="38" cy="158"/>
                <a:chOff x="1585" y="2783"/>
                <a:chExt cx="21" cy="179"/>
              </a:xfrm>
            </p:grpSpPr>
            <p:sp>
              <p:nvSpPr>
                <p:cNvPr id="368647" name="Line 7"/>
                <p:cNvSpPr>
                  <a:spLocks noChangeShapeType="1"/>
                </p:cNvSpPr>
                <p:nvPr/>
              </p:nvSpPr>
              <p:spPr bwMode="auto">
                <a:xfrm>
                  <a:off x="1585" y="2865"/>
                  <a:ext cx="0" cy="9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kern="120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8648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585" y="2783"/>
                  <a:ext cx="21" cy="9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kern="120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68649" name="AutoShape 9"/>
              <p:cNvSpPr>
                <a:spLocks noChangeArrowheads="1"/>
              </p:cNvSpPr>
              <p:nvPr/>
            </p:nvSpPr>
            <p:spPr bwMode="auto">
              <a:xfrm>
                <a:off x="1594" y="2919"/>
                <a:ext cx="228" cy="171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4519" y="2837"/>
              <a:ext cx="38" cy="158"/>
              <a:chOff x="1585" y="2783"/>
              <a:chExt cx="21" cy="179"/>
            </a:xfrm>
          </p:grpSpPr>
          <p:sp>
            <p:nvSpPr>
              <p:cNvPr id="368651" name="Line 11"/>
              <p:cNvSpPr>
                <a:spLocks noChangeShapeType="1"/>
              </p:cNvSpPr>
              <p:nvPr/>
            </p:nvSpPr>
            <p:spPr bwMode="auto">
              <a:xfrm>
                <a:off x="1585" y="2865"/>
                <a:ext cx="0" cy="9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68652" name="Line 12"/>
              <p:cNvSpPr>
                <a:spLocks noChangeShapeType="1"/>
              </p:cNvSpPr>
              <p:nvPr/>
            </p:nvSpPr>
            <p:spPr bwMode="auto">
              <a:xfrm flipH="1">
                <a:off x="1585" y="2783"/>
                <a:ext cx="21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5199063" y="4432300"/>
            <a:ext cx="469900" cy="544513"/>
            <a:chOff x="3275" y="2792"/>
            <a:chExt cx="296" cy="343"/>
          </a:xfrm>
        </p:grpSpPr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3275" y="2792"/>
              <a:ext cx="296" cy="343"/>
              <a:chOff x="1594" y="2747"/>
              <a:chExt cx="296" cy="343"/>
            </a:xfrm>
          </p:grpSpPr>
          <p:sp>
            <p:nvSpPr>
              <p:cNvPr id="368655" name="AutoShape 15"/>
              <p:cNvSpPr>
                <a:spLocks noChangeArrowheads="1"/>
              </p:cNvSpPr>
              <p:nvPr/>
            </p:nvSpPr>
            <p:spPr bwMode="auto">
              <a:xfrm>
                <a:off x="1730" y="2747"/>
                <a:ext cx="160" cy="80"/>
              </a:xfrm>
              <a:prstGeom prst="flowChartPreparation">
                <a:avLst/>
              </a:prstGeom>
              <a:solidFill>
                <a:srgbClr val="00FF00"/>
              </a:solidFill>
              <a:ln w="2857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1695" y="2789"/>
                <a:ext cx="38" cy="158"/>
                <a:chOff x="1585" y="2783"/>
                <a:chExt cx="21" cy="179"/>
              </a:xfrm>
            </p:grpSpPr>
            <p:sp>
              <p:nvSpPr>
                <p:cNvPr id="368657" name="Line 17"/>
                <p:cNvSpPr>
                  <a:spLocks noChangeShapeType="1"/>
                </p:cNvSpPr>
                <p:nvPr/>
              </p:nvSpPr>
              <p:spPr bwMode="auto">
                <a:xfrm>
                  <a:off x="1585" y="2865"/>
                  <a:ext cx="0" cy="9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kern="120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8658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585" y="2783"/>
                  <a:ext cx="21" cy="9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kern="120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68659" name="AutoShape 19"/>
              <p:cNvSpPr>
                <a:spLocks noChangeArrowheads="1"/>
              </p:cNvSpPr>
              <p:nvPr/>
            </p:nvSpPr>
            <p:spPr bwMode="auto">
              <a:xfrm>
                <a:off x="1594" y="2919"/>
                <a:ext cx="228" cy="171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3377" y="2832"/>
              <a:ext cx="38" cy="158"/>
              <a:chOff x="1585" y="2783"/>
              <a:chExt cx="21" cy="179"/>
            </a:xfrm>
          </p:grpSpPr>
          <p:sp>
            <p:nvSpPr>
              <p:cNvPr id="368661" name="Line 21"/>
              <p:cNvSpPr>
                <a:spLocks noChangeShapeType="1"/>
              </p:cNvSpPr>
              <p:nvPr/>
            </p:nvSpPr>
            <p:spPr bwMode="auto">
              <a:xfrm>
                <a:off x="1585" y="2865"/>
                <a:ext cx="0" cy="9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68662" name="Line 22"/>
              <p:cNvSpPr>
                <a:spLocks noChangeShapeType="1"/>
              </p:cNvSpPr>
              <p:nvPr/>
            </p:nvSpPr>
            <p:spPr bwMode="auto">
              <a:xfrm flipH="1">
                <a:off x="1585" y="2783"/>
                <a:ext cx="21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68663" name="Text Box 23"/>
          <p:cNvSpPr txBox="1">
            <a:spLocks noChangeArrowheads="1"/>
          </p:cNvSpPr>
          <p:nvPr/>
        </p:nvSpPr>
        <p:spPr bwMode="auto">
          <a:xfrm rot="21600000">
            <a:off x="-15875" y="5943600"/>
            <a:ext cx="20240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sv-SE" sz="30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DATA</a:t>
            </a:r>
            <a:endParaRPr lang="en-GB" sz="30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68664" name="Text Box 24"/>
          <p:cNvSpPr txBox="1">
            <a:spLocks noChangeArrowheads="1"/>
          </p:cNvSpPr>
          <p:nvPr/>
        </p:nvSpPr>
        <p:spPr bwMode="auto">
          <a:xfrm rot="21600000">
            <a:off x="6705600" y="6353175"/>
            <a:ext cx="993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4D4D4D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sv-SE" sz="28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NGO</a:t>
            </a:r>
            <a:endParaRPr lang="en-GB" sz="28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68665" name="Text Box 25"/>
          <p:cNvSpPr txBox="1">
            <a:spLocks noChangeArrowheads="1"/>
          </p:cNvSpPr>
          <p:nvPr/>
        </p:nvSpPr>
        <p:spPr bwMode="auto">
          <a:xfrm rot="21600000">
            <a:off x="4508500" y="6365875"/>
            <a:ext cx="1589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4D4D4D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sv-SE" sz="28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National</a:t>
            </a:r>
            <a:endParaRPr lang="en-GB" sz="28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68666" name="Text Box 26"/>
          <p:cNvSpPr txBox="1">
            <a:spLocks noChangeArrowheads="1"/>
          </p:cNvSpPr>
          <p:nvPr/>
        </p:nvSpPr>
        <p:spPr bwMode="auto">
          <a:xfrm rot="21600000">
            <a:off x="2895600" y="6365875"/>
            <a:ext cx="698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4D4D4D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sv-SE" sz="28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UN</a:t>
            </a:r>
            <a:endParaRPr lang="en-GB" sz="28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1919288" y="-2028825"/>
            <a:ext cx="5056187" cy="5037138"/>
            <a:chOff x="809" y="-1630"/>
            <a:chExt cx="4114" cy="4098"/>
          </a:xfrm>
        </p:grpSpPr>
        <p:grpSp>
          <p:nvGrpSpPr>
            <p:cNvPr id="11" name="Group 28"/>
            <p:cNvGrpSpPr>
              <a:grpSpLocks/>
            </p:cNvGrpSpPr>
            <p:nvPr/>
          </p:nvGrpSpPr>
          <p:grpSpPr bwMode="auto">
            <a:xfrm>
              <a:off x="809" y="-1630"/>
              <a:ext cx="4114" cy="4098"/>
              <a:chOff x="2304" y="40"/>
              <a:chExt cx="1296" cy="1304"/>
            </a:xfrm>
          </p:grpSpPr>
          <p:sp>
            <p:nvSpPr>
              <p:cNvPr id="368669" name="AutoShape 29"/>
              <p:cNvSpPr>
                <a:spLocks noChangeArrowheads="1"/>
              </p:cNvSpPr>
              <p:nvPr/>
            </p:nvSpPr>
            <p:spPr bwMode="auto">
              <a:xfrm>
                <a:off x="2304" y="48"/>
                <a:ext cx="1296" cy="1296"/>
              </a:xfrm>
              <a:prstGeom prst="sun">
                <a:avLst>
                  <a:gd name="adj" fmla="val 46875"/>
                </a:avLst>
              </a:prstGeom>
              <a:solidFill>
                <a:srgbClr val="FFCC00"/>
              </a:solidFill>
              <a:ln w="2857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68670" name="AutoShape 30"/>
              <p:cNvSpPr>
                <a:spLocks noChangeArrowheads="1"/>
              </p:cNvSpPr>
              <p:nvPr/>
            </p:nvSpPr>
            <p:spPr bwMode="auto">
              <a:xfrm rot="900000">
                <a:off x="2304" y="44"/>
                <a:ext cx="1296" cy="1296"/>
              </a:xfrm>
              <a:prstGeom prst="sun">
                <a:avLst>
                  <a:gd name="adj" fmla="val 46875"/>
                </a:avLst>
              </a:prstGeom>
              <a:solidFill>
                <a:srgbClr val="FFCC00"/>
              </a:solidFill>
              <a:ln w="2857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68671" name="AutoShape 31"/>
              <p:cNvSpPr>
                <a:spLocks noChangeArrowheads="1"/>
              </p:cNvSpPr>
              <p:nvPr/>
            </p:nvSpPr>
            <p:spPr bwMode="auto">
              <a:xfrm rot="1800000">
                <a:off x="2304" y="40"/>
                <a:ext cx="1296" cy="1296"/>
              </a:xfrm>
              <a:prstGeom prst="sun">
                <a:avLst>
                  <a:gd name="adj" fmla="val 46875"/>
                </a:avLst>
              </a:prstGeom>
              <a:solidFill>
                <a:srgbClr val="FFCC00"/>
              </a:solidFill>
              <a:ln w="2857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8672" name="Oval 32"/>
            <p:cNvSpPr>
              <a:spLocks noChangeArrowheads="1"/>
            </p:cNvSpPr>
            <p:nvPr/>
          </p:nvSpPr>
          <p:spPr bwMode="auto">
            <a:xfrm>
              <a:off x="2052" y="-211"/>
              <a:ext cx="1646" cy="1646"/>
            </a:xfrm>
            <a:prstGeom prst="ellipse">
              <a:avLst/>
            </a:prstGeom>
            <a:solidFill>
              <a:srgbClr val="FFCC00"/>
            </a:solidFill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8673" name="Text Box 33"/>
            <p:cNvSpPr txBox="1">
              <a:spLocks noChangeArrowheads="1"/>
            </p:cNvSpPr>
            <p:nvPr/>
          </p:nvSpPr>
          <p:spPr bwMode="auto">
            <a:xfrm rot="21600000">
              <a:off x="2238" y="408"/>
              <a:ext cx="1274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2800" b="1" kern="120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rPr>
                <a:t>PUBLIC</a:t>
              </a:r>
              <a:endParaRPr lang="en-GB" sz="28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68674" name="Text Box 34"/>
          <p:cNvSpPr txBox="1">
            <a:spLocks noChangeArrowheads="1"/>
          </p:cNvSpPr>
          <p:nvPr/>
        </p:nvSpPr>
        <p:spPr bwMode="auto">
          <a:xfrm rot="21600000">
            <a:off x="-15875" y="4411663"/>
            <a:ext cx="24971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sv-SE" sz="30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INTERNET</a:t>
            </a:r>
            <a:endParaRPr lang="en-GB" sz="30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3289300" y="4432300"/>
            <a:ext cx="473075" cy="544513"/>
            <a:chOff x="2072" y="2792"/>
            <a:chExt cx="298" cy="343"/>
          </a:xfrm>
        </p:grpSpPr>
        <p:sp>
          <p:nvSpPr>
            <p:cNvPr id="368676" name="AutoShape 36"/>
            <p:cNvSpPr>
              <a:spLocks noChangeArrowheads="1"/>
            </p:cNvSpPr>
            <p:nvPr/>
          </p:nvSpPr>
          <p:spPr bwMode="auto">
            <a:xfrm>
              <a:off x="2210" y="2792"/>
              <a:ext cx="160" cy="80"/>
            </a:xfrm>
            <a:prstGeom prst="flowChartPreparation">
              <a:avLst/>
            </a:prstGeom>
            <a:solidFill>
              <a:srgbClr val="00CC66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13" name="Group 37"/>
            <p:cNvGrpSpPr>
              <a:grpSpLocks/>
            </p:cNvGrpSpPr>
            <p:nvPr/>
          </p:nvGrpSpPr>
          <p:grpSpPr bwMode="auto">
            <a:xfrm>
              <a:off x="2175" y="2834"/>
              <a:ext cx="38" cy="158"/>
              <a:chOff x="1585" y="2783"/>
              <a:chExt cx="21" cy="179"/>
            </a:xfrm>
          </p:grpSpPr>
          <p:sp>
            <p:nvSpPr>
              <p:cNvPr id="368678" name="Line 38"/>
              <p:cNvSpPr>
                <a:spLocks noChangeShapeType="1"/>
              </p:cNvSpPr>
              <p:nvPr/>
            </p:nvSpPr>
            <p:spPr bwMode="auto">
              <a:xfrm>
                <a:off x="1585" y="2865"/>
                <a:ext cx="0" cy="9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68679" name="Line 39"/>
              <p:cNvSpPr>
                <a:spLocks noChangeShapeType="1"/>
              </p:cNvSpPr>
              <p:nvPr/>
            </p:nvSpPr>
            <p:spPr bwMode="auto">
              <a:xfrm flipH="1">
                <a:off x="1585" y="2783"/>
                <a:ext cx="21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8680" name="AutoShape 40"/>
            <p:cNvSpPr>
              <a:spLocks noChangeArrowheads="1"/>
            </p:cNvSpPr>
            <p:nvPr/>
          </p:nvSpPr>
          <p:spPr bwMode="auto">
            <a:xfrm>
              <a:off x="2074" y="2964"/>
              <a:ext cx="228" cy="17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14" name="Group 41"/>
            <p:cNvGrpSpPr>
              <a:grpSpLocks/>
            </p:cNvGrpSpPr>
            <p:nvPr/>
          </p:nvGrpSpPr>
          <p:grpSpPr bwMode="auto">
            <a:xfrm>
              <a:off x="2072" y="2792"/>
              <a:ext cx="296" cy="343"/>
              <a:chOff x="1594" y="2747"/>
              <a:chExt cx="296" cy="343"/>
            </a:xfrm>
          </p:grpSpPr>
          <p:sp>
            <p:nvSpPr>
              <p:cNvPr id="368682" name="AutoShape 42"/>
              <p:cNvSpPr>
                <a:spLocks noChangeArrowheads="1"/>
              </p:cNvSpPr>
              <p:nvPr/>
            </p:nvSpPr>
            <p:spPr bwMode="auto">
              <a:xfrm>
                <a:off x="1730" y="2747"/>
                <a:ext cx="160" cy="80"/>
              </a:xfrm>
              <a:prstGeom prst="flowChartPreparation">
                <a:avLst/>
              </a:prstGeom>
              <a:solidFill>
                <a:srgbClr val="00FF00"/>
              </a:solidFill>
              <a:ln w="2857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15" name="Group 43"/>
              <p:cNvGrpSpPr>
                <a:grpSpLocks/>
              </p:cNvGrpSpPr>
              <p:nvPr/>
            </p:nvGrpSpPr>
            <p:grpSpPr bwMode="auto">
              <a:xfrm>
                <a:off x="1695" y="2789"/>
                <a:ext cx="38" cy="158"/>
                <a:chOff x="1585" y="2783"/>
                <a:chExt cx="21" cy="179"/>
              </a:xfrm>
            </p:grpSpPr>
            <p:sp>
              <p:nvSpPr>
                <p:cNvPr id="368684" name="Line 44"/>
                <p:cNvSpPr>
                  <a:spLocks noChangeShapeType="1"/>
                </p:cNvSpPr>
                <p:nvPr/>
              </p:nvSpPr>
              <p:spPr bwMode="auto">
                <a:xfrm>
                  <a:off x="1585" y="2865"/>
                  <a:ext cx="0" cy="9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kern="120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8685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1585" y="2783"/>
                  <a:ext cx="21" cy="9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kern="120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68686" name="AutoShape 46"/>
              <p:cNvSpPr>
                <a:spLocks noChangeArrowheads="1"/>
              </p:cNvSpPr>
              <p:nvPr/>
            </p:nvSpPr>
            <p:spPr bwMode="auto">
              <a:xfrm>
                <a:off x="1594" y="2919"/>
                <a:ext cx="228" cy="171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68687" name="AutoShape 47"/>
          <p:cNvSpPr>
            <a:spLocks noChangeArrowheads="1"/>
          </p:cNvSpPr>
          <p:nvPr/>
        </p:nvSpPr>
        <p:spPr bwMode="auto">
          <a:xfrm>
            <a:off x="3060700" y="5907088"/>
            <a:ext cx="488950" cy="488950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8688" name="AutoShape 48"/>
          <p:cNvSpPr>
            <a:spLocks noChangeArrowheads="1"/>
          </p:cNvSpPr>
          <p:nvPr/>
        </p:nvSpPr>
        <p:spPr bwMode="auto">
          <a:xfrm>
            <a:off x="5089525" y="5907088"/>
            <a:ext cx="488950" cy="488950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8689" name="AutoShape 49"/>
          <p:cNvSpPr>
            <a:spLocks noChangeArrowheads="1"/>
          </p:cNvSpPr>
          <p:nvPr/>
        </p:nvSpPr>
        <p:spPr bwMode="auto">
          <a:xfrm>
            <a:off x="6985000" y="5907088"/>
            <a:ext cx="488950" cy="488950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6" name="Group 50"/>
          <p:cNvGrpSpPr>
            <a:grpSpLocks/>
          </p:cNvGrpSpPr>
          <p:nvPr/>
        </p:nvGrpSpPr>
        <p:grpSpPr bwMode="auto">
          <a:xfrm rot="19800000">
            <a:off x="3001963" y="5089525"/>
            <a:ext cx="731837" cy="930275"/>
            <a:chOff x="3996" y="967"/>
            <a:chExt cx="854" cy="797"/>
          </a:xfrm>
        </p:grpSpPr>
        <p:sp>
          <p:nvSpPr>
            <p:cNvPr id="368691" name="Freeform 51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8692" name="Freeform 52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53"/>
          <p:cNvGrpSpPr>
            <a:grpSpLocks/>
          </p:cNvGrpSpPr>
          <p:nvPr/>
        </p:nvGrpSpPr>
        <p:grpSpPr bwMode="auto">
          <a:xfrm rot="19800000">
            <a:off x="4906963" y="5105400"/>
            <a:ext cx="731837" cy="930275"/>
            <a:chOff x="3996" y="967"/>
            <a:chExt cx="854" cy="797"/>
          </a:xfrm>
        </p:grpSpPr>
        <p:sp>
          <p:nvSpPr>
            <p:cNvPr id="368694" name="Freeform 54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8695" name="Freeform 55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56"/>
          <p:cNvGrpSpPr>
            <a:grpSpLocks/>
          </p:cNvGrpSpPr>
          <p:nvPr/>
        </p:nvGrpSpPr>
        <p:grpSpPr bwMode="auto">
          <a:xfrm rot="19800000">
            <a:off x="6781800" y="5105400"/>
            <a:ext cx="731838" cy="930275"/>
            <a:chOff x="3996" y="967"/>
            <a:chExt cx="854" cy="797"/>
          </a:xfrm>
        </p:grpSpPr>
        <p:sp>
          <p:nvSpPr>
            <p:cNvPr id="368697" name="Freeform 57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8698" name="Freeform 58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2" grpId="0" animBg="1"/>
      <p:bldP spid="36867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ChangeArrowheads="1"/>
          </p:cNvSpPr>
          <p:nvPr/>
        </p:nvSpPr>
        <p:spPr bwMode="auto">
          <a:xfrm>
            <a:off x="-236538" y="4992688"/>
            <a:ext cx="9518651" cy="1852612"/>
          </a:xfrm>
          <a:prstGeom prst="rect">
            <a:avLst/>
          </a:prstGeom>
          <a:solidFill>
            <a:srgbClr val="996633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691" name="AutoShape 3"/>
          <p:cNvSpPr>
            <a:spLocks noChangeArrowheads="1"/>
          </p:cNvSpPr>
          <p:nvPr/>
        </p:nvSpPr>
        <p:spPr bwMode="auto">
          <a:xfrm>
            <a:off x="5414963" y="4432300"/>
            <a:ext cx="254000" cy="127000"/>
          </a:xfrm>
          <a:prstGeom prst="flowChartPreparation">
            <a:avLst/>
          </a:prstGeom>
          <a:solidFill>
            <a:srgbClr val="00FF00"/>
          </a:solidFill>
          <a:ln w="2857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692" name="Line 4"/>
          <p:cNvSpPr>
            <a:spLocks noChangeShapeType="1"/>
          </p:cNvSpPr>
          <p:nvPr/>
        </p:nvSpPr>
        <p:spPr bwMode="auto">
          <a:xfrm>
            <a:off x="5359400" y="4613275"/>
            <a:ext cx="0" cy="136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693" name="Line 5"/>
          <p:cNvSpPr>
            <a:spLocks noChangeShapeType="1"/>
          </p:cNvSpPr>
          <p:nvPr/>
        </p:nvSpPr>
        <p:spPr bwMode="auto">
          <a:xfrm flipH="1">
            <a:off x="5359400" y="4498975"/>
            <a:ext cx="60325" cy="12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694" name="AutoShape 6"/>
          <p:cNvSpPr>
            <a:spLocks noChangeArrowheads="1"/>
          </p:cNvSpPr>
          <p:nvPr/>
        </p:nvSpPr>
        <p:spPr bwMode="auto">
          <a:xfrm>
            <a:off x="5199063" y="4705350"/>
            <a:ext cx="361950" cy="27146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66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695" name="AutoShape 7"/>
          <p:cNvSpPr>
            <a:spLocks noChangeArrowheads="1"/>
          </p:cNvSpPr>
          <p:nvPr/>
        </p:nvSpPr>
        <p:spPr bwMode="auto">
          <a:xfrm>
            <a:off x="7234238" y="4432300"/>
            <a:ext cx="254000" cy="127000"/>
          </a:xfrm>
          <a:prstGeom prst="flowChartPreparation">
            <a:avLst/>
          </a:prstGeom>
          <a:solidFill>
            <a:srgbClr val="00FF00"/>
          </a:solidFill>
          <a:ln w="2857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696" name="Line 8"/>
          <p:cNvSpPr>
            <a:spLocks noChangeShapeType="1"/>
          </p:cNvSpPr>
          <p:nvPr/>
        </p:nvSpPr>
        <p:spPr bwMode="auto">
          <a:xfrm>
            <a:off x="7178675" y="4613275"/>
            <a:ext cx="0" cy="136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697" name="Line 9"/>
          <p:cNvSpPr>
            <a:spLocks noChangeShapeType="1"/>
          </p:cNvSpPr>
          <p:nvPr/>
        </p:nvSpPr>
        <p:spPr bwMode="auto">
          <a:xfrm flipH="1">
            <a:off x="7178675" y="4498975"/>
            <a:ext cx="60325" cy="12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698" name="AutoShape 10"/>
          <p:cNvSpPr>
            <a:spLocks noChangeArrowheads="1"/>
          </p:cNvSpPr>
          <p:nvPr/>
        </p:nvSpPr>
        <p:spPr bwMode="auto">
          <a:xfrm>
            <a:off x="7018338" y="4705350"/>
            <a:ext cx="361950" cy="27146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66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699" name="Line 11"/>
          <p:cNvSpPr>
            <a:spLocks noChangeShapeType="1"/>
          </p:cNvSpPr>
          <p:nvPr/>
        </p:nvSpPr>
        <p:spPr bwMode="auto">
          <a:xfrm>
            <a:off x="7173913" y="4618038"/>
            <a:ext cx="0" cy="136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700" name="Line 12"/>
          <p:cNvSpPr>
            <a:spLocks noChangeShapeType="1"/>
          </p:cNvSpPr>
          <p:nvPr/>
        </p:nvSpPr>
        <p:spPr bwMode="auto">
          <a:xfrm flipH="1">
            <a:off x="7173913" y="4503738"/>
            <a:ext cx="60325" cy="12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701" name="Line 13"/>
          <p:cNvSpPr>
            <a:spLocks noChangeShapeType="1"/>
          </p:cNvSpPr>
          <p:nvPr/>
        </p:nvSpPr>
        <p:spPr bwMode="auto">
          <a:xfrm>
            <a:off x="5360988" y="4610100"/>
            <a:ext cx="0" cy="136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702" name="Line 14"/>
          <p:cNvSpPr>
            <a:spLocks noChangeShapeType="1"/>
          </p:cNvSpPr>
          <p:nvPr/>
        </p:nvSpPr>
        <p:spPr bwMode="auto">
          <a:xfrm flipH="1">
            <a:off x="5360988" y="4495800"/>
            <a:ext cx="60325" cy="12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703" name="Text Box 15"/>
          <p:cNvSpPr txBox="1">
            <a:spLocks noChangeArrowheads="1"/>
          </p:cNvSpPr>
          <p:nvPr/>
        </p:nvSpPr>
        <p:spPr bwMode="auto">
          <a:xfrm rot="21600000">
            <a:off x="-15875" y="5943600"/>
            <a:ext cx="20240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sv-SE" sz="30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DATA</a:t>
            </a:r>
            <a:endParaRPr lang="en-GB" sz="30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0704" name="Text Box 16"/>
          <p:cNvSpPr txBox="1">
            <a:spLocks noChangeArrowheads="1"/>
          </p:cNvSpPr>
          <p:nvPr/>
        </p:nvSpPr>
        <p:spPr bwMode="auto">
          <a:xfrm rot="21600000">
            <a:off x="6705600" y="6353175"/>
            <a:ext cx="993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4D4D4D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sv-SE" sz="28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NGO</a:t>
            </a:r>
            <a:endParaRPr lang="en-GB" sz="28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0705" name="Text Box 17"/>
          <p:cNvSpPr txBox="1">
            <a:spLocks noChangeArrowheads="1"/>
          </p:cNvSpPr>
          <p:nvPr/>
        </p:nvSpPr>
        <p:spPr bwMode="auto">
          <a:xfrm rot="21600000">
            <a:off x="4508500" y="6365875"/>
            <a:ext cx="1589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4D4D4D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sv-SE" sz="28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National</a:t>
            </a:r>
            <a:endParaRPr lang="en-GB" sz="28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0706" name="Text Box 18"/>
          <p:cNvSpPr txBox="1">
            <a:spLocks noChangeArrowheads="1"/>
          </p:cNvSpPr>
          <p:nvPr/>
        </p:nvSpPr>
        <p:spPr bwMode="auto">
          <a:xfrm rot="21600000">
            <a:off x="2895600" y="6365875"/>
            <a:ext cx="698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4D4D4D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sv-SE" sz="28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UN</a:t>
            </a:r>
            <a:endParaRPr lang="en-GB" sz="28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919288" y="-2028825"/>
            <a:ext cx="5056187" cy="5037138"/>
            <a:chOff x="809" y="-1630"/>
            <a:chExt cx="4114" cy="4098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809" y="-1630"/>
              <a:ext cx="4114" cy="4098"/>
              <a:chOff x="2304" y="40"/>
              <a:chExt cx="1296" cy="1304"/>
            </a:xfrm>
          </p:grpSpPr>
          <p:sp>
            <p:nvSpPr>
              <p:cNvPr id="370709" name="AutoShape 21"/>
              <p:cNvSpPr>
                <a:spLocks noChangeArrowheads="1"/>
              </p:cNvSpPr>
              <p:nvPr/>
            </p:nvSpPr>
            <p:spPr bwMode="auto">
              <a:xfrm>
                <a:off x="2304" y="48"/>
                <a:ext cx="1296" cy="1296"/>
              </a:xfrm>
              <a:prstGeom prst="sun">
                <a:avLst>
                  <a:gd name="adj" fmla="val 46875"/>
                </a:avLst>
              </a:prstGeom>
              <a:solidFill>
                <a:srgbClr val="FFCC00"/>
              </a:solidFill>
              <a:ln w="2857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0710" name="AutoShape 22"/>
              <p:cNvSpPr>
                <a:spLocks noChangeArrowheads="1"/>
              </p:cNvSpPr>
              <p:nvPr/>
            </p:nvSpPr>
            <p:spPr bwMode="auto">
              <a:xfrm rot="900000">
                <a:off x="2304" y="44"/>
                <a:ext cx="1296" cy="1296"/>
              </a:xfrm>
              <a:prstGeom prst="sun">
                <a:avLst>
                  <a:gd name="adj" fmla="val 46875"/>
                </a:avLst>
              </a:prstGeom>
              <a:solidFill>
                <a:srgbClr val="FFCC00"/>
              </a:solidFill>
              <a:ln w="2857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0711" name="AutoShape 23"/>
              <p:cNvSpPr>
                <a:spLocks noChangeArrowheads="1"/>
              </p:cNvSpPr>
              <p:nvPr/>
            </p:nvSpPr>
            <p:spPr bwMode="auto">
              <a:xfrm rot="1800000">
                <a:off x="2304" y="40"/>
                <a:ext cx="1296" cy="1296"/>
              </a:xfrm>
              <a:prstGeom prst="sun">
                <a:avLst>
                  <a:gd name="adj" fmla="val 46875"/>
                </a:avLst>
              </a:prstGeom>
              <a:solidFill>
                <a:srgbClr val="FFCC00"/>
              </a:solidFill>
              <a:ln w="2857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70712" name="Oval 24"/>
            <p:cNvSpPr>
              <a:spLocks noChangeArrowheads="1"/>
            </p:cNvSpPr>
            <p:nvPr/>
          </p:nvSpPr>
          <p:spPr bwMode="auto">
            <a:xfrm>
              <a:off x="2052" y="-211"/>
              <a:ext cx="1646" cy="1646"/>
            </a:xfrm>
            <a:prstGeom prst="ellipse">
              <a:avLst/>
            </a:prstGeom>
            <a:solidFill>
              <a:srgbClr val="FFCC00"/>
            </a:solidFill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0713" name="Text Box 25"/>
            <p:cNvSpPr txBox="1">
              <a:spLocks noChangeArrowheads="1"/>
            </p:cNvSpPr>
            <p:nvPr/>
          </p:nvSpPr>
          <p:spPr bwMode="auto">
            <a:xfrm rot="21600000">
              <a:off x="2238" y="408"/>
              <a:ext cx="1274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2800" b="1" kern="120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rPr>
                <a:t>PUBLIC</a:t>
              </a:r>
              <a:endParaRPr lang="en-GB" sz="28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70714" name="Text Box 26"/>
          <p:cNvSpPr txBox="1">
            <a:spLocks noChangeArrowheads="1"/>
          </p:cNvSpPr>
          <p:nvPr/>
        </p:nvSpPr>
        <p:spPr bwMode="auto">
          <a:xfrm rot="21600000">
            <a:off x="-15875" y="4411663"/>
            <a:ext cx="24971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sv-SE" sz="30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INTERNET</a:t>
            </a:r>
            <a:endParaRPr lang="en-GB" sz="30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0715" name="AutoShape 27"/>
          <p:cNvSpPr>
            <a:spLocks noChangeArrowheads="1"/>
          </p:cNvSpPr>
          <p:nvPr/>
        </p:nvSpPr>
        <p:spPr bwMode="auto">
          <a:xfrm>
            <a:off x="3060700" y="5907088"/>
            <a:ext cx="488950" cy="488950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716" name="AutoShape 28"/>
          <p:cNvSpPr>
            <a:spLocks noChangeArrowheads="1"/>
          </p:cNvSpPr>
          <p:nvPr/>
        </p:nvSpPr>
        <p:spPr bwMode="auto">
          <a:xfrm>
            <a:off x="5089525" y="5907088"/>
            <a:ext cx="488950" cy="488950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717" name="AutoShape 29"/>
          <p:cNvSpPr>
            <a:spLocks noChangeArrowheads="1"/>
          </p:cNvSpPr>
          <p:nvPr/>
        </p:nvSpPr>
        <p:spPr bwMode="auto">
          <a:xfrm>
            <a:off x="6985000" y="5907088"/>
            <a:ext cx="488950" cy="488950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157163" y="3733800"/>
            <a:ext cx="1824037" cy="546100"/>
            <a:chOff x="70" y="2378"/>
            <a:chExt cx="1117" cy="348"/>
          </a:xfrm>
        </p:grpSpPr>
        <p:sp>
          <p:nvSpPr>
            <p:cNvPr id="370719" name="AutoShape 31"/>
            <p:cNvSpPr>
              <a:spLocks noChangeArrowheads="1"/>
            </p:cNvSpPr>
            <p:nvPr/>
          </p:nvSpPr>
          <p:spPr bwMode="auto">
            <a:xfrm>
              <a:off x="70" y="2391"/>
              <a:ext cx="1117" cy="335"/>
            </a:xfrm>
            <a:prstGeom prst="roundRect">
              <a:avLst>
                <a:gd name="adj" fmla="val 8681"/>
              </a:avLst>
            </a:prstGeom>
            <a:solidFill>
              <a:srgbClr val="FF0000"/>
            </a:solidFill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4D4D4D"/>
              </a:outerShdw>
            </a:effectLst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0720" name="Text Box 32"/>
            <p:cNvSpPr txBox="1">
              <a:spLocks noChangeArrowheads="1"/>
            </p:cNvSpPr>
            <p:nvPr/>
          </p:nvSpPr>
          <p:spPr bwMode="auto">
            <a:xfrm rot="21600000">
              <a:off x="72" y="2378"/>
              <a:ext cx="1082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4D4D4D"/>
              </a:outerShdw>
            </a:effectLst>
          </p:spPr>
          <p:txBody>
            <a:bodyPr lIns="0" tIns="0" rIns="0" bIns="0">
              <a:spAutoFit/>
            </a:bodyPr>
            <a:lstStyle/>
            <a:p>
              <a:pPr algn="ctr" rtl="0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kern="120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rPr>
                <a:t>EXPENSIVE</a:t>
              </a:r>
            </a:p>
          </p:txBody>
        </p:sp>
      </p:grpSp>
      <p:sp>
        <p:nvSpPr>
          <p:cNvPr id="370721" name="AutoShape 33"/>
          <p:cNvSpPr>
            <a:spLocks noChangeArrowheads="1"/>
          </p:cNvSpPr>
          <p:nvPr/>
        </p:nvSpPr>
        <p:spPr bwMode="auto">
          <a:xfrm>
            <a:off x="3508375" y="4432300"/>
            <a:ext cx="254000" cy="127000"/>
          </a:xfrm>
          <a:prstGeom prst="flowChartPreparation">
            <a:avLst/>
          </a:prstGeom>
          <a:solidFill>
            <a:srgbClr val="00CC66"/>
          </a:solidFill>
          <a:ln w="190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722" name="Line 34"/>
          <p:cNvSpPr>
            <a:spLocks noChangeShapeType="1"/>
          </p:cNvSpPr>
          <p:nvPr/>
        </p:nvSpPr>
        <p:spPr bwMode="auto">
          <a:xfrm>
            <a:off x="3452813" y="4613275"/>
            <a:ext cx="0" cy="136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723" name="Line 35"/>
          <p:cNvSpPr>
            <a:spLocks noChangeShapeType="1"/>
          </p:cNvSpPr>
          <p:nvPr/>
        </p:nvSpPr>
        <p:spPr bwMode="auto">
          <a:xfrm flipH="1">
            <a:off x="3452813" y="4498975"/>
            <a:ext cx="60325" cy="12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724" name="AutoShape 36"/>
          <p:cNvSpPr>
            <a:spLocks noChangeArrowheads="1"/>
          </p:cNvSpPr>
          <p:nvPr/>
        </p:nvSpPr>
        <p:spPr bwMode="auto">
          <a:xfrm>
            <a:off x="3292475" y="4705350"/>
            <a:ext cx="361950" cy="27146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725" name="AutoShape 37"/>
          <p:cNvSpPr>
            <a:spLocks noChangeArrowheads="1"/>
          </p:cNvSpPr>
          <p:nvPr/>
        </p:nvSpPr>
        <p:spPr bwMode="auto">
          <a:xfrm>
            <a:off x="3505200" y="4432300"/>
            <a:ext cx="254000" cy="127000"/>
          </a:xfrm>
          <a:prstGeom prst="flowChartPreparation">
            <a:avLst/>
          </a:prstGeom>
          <a:solidFill>
            <a:srgbClr val="00FF00"/>
          </a:solidFill>
          <a:ln w="2857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726" name="Line 38"/>
          <p:cNvSpPr>
            <a:spLocks noChangeShapeType="1"/>
          </p:cNvSpPr>
          <p:nvPr/>
        </p:nvSpPr>
        <p:spPr bwMode="auto">
          <a:xfrm>
            <a:off x="3449638" y="4613275"/>
            <a:ext cx="0" cy="136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727" name="Line 39"/>
          <p:cNvSpPr>
            <a:spLocks noChangeShapeType="1"/>
          </p:cNvSpPr>
          <p:nvPr/>
        </p:nvSpPr>
        <p:spPr bwMode="auto">
          <a:xfrm flipH="1">
            <a:off x="3449638" y="4498975"/>
            <a:ext cx="60325" cy="12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728" name="AutoShape 40"/>
          <p:cNvSpPr>
            <a:spLocks noChangeArrowheads="1"/>
          </p:cNvSpPr>
          <p:nvPr/>
        </p:nvSpPr>
        <p:spPr bwMode="auto">
          <a:xfrm>
            <a:off x="3289300" y="4705350"/>
            <a:ext cx="361950" cy="27146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66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729" name="AutoShape 41"/>
          <p:cNvSpPr>
            <a:spLocks noChangeArrowheads="1"/>
          </p:cNvSpPr>
          <p:nvPr/>
        </p:nvSpPr>
        <p:spPr bwMode="auto">
          <a:xfrm rot="18021853" flipH="1">
            <a:off x="7277894" y="4055269"/>
            <a:ext cx="133350" cy="61912"/>
          </a:xfrm>
          <a:prstGeom prst="flowChartPreparation">
            <a:avLst/>
          </a:prstGeom>
          <a:solidFill>
            <a:srgbClr val="FFCC00"/>
          </a:solidFill>
          <a:ln w="190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730" name="AutoShape 42"/>
          <p:cNvSpPr>
            <a:spLocks noChangeArrowheads="1"/>
          </p:cNvSpPr>
          <p:nvPr/>
        </p:nvSpPr>
        <p:spPr bwMode="auto">
          <a:xfrm flipH="1">
            <a:off x="7048500" y="3927475"/>
            <a:ext cx="276225" cy="22383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731" name="Freeform 43"/>
          <p:cNvSpPr>
            <a:spLocks/>
          </p:cNvSpPr>
          <p:nvPr/>
        </p:nvSpPr>
        <p:spPr bwMode="auto">
          <a:xfrm flipH="1">
            <a:off x="7221538" y="3897313"/>
            <a:ext cx="149225" cy="136525"/>
          </a:xfrm>
          <a:custGeom>
            <a:avLst/>
            <a:gdLst/>
            <a:ahLst/>
            <a:cxnLst>
              <a:cxn ang="0">
                <a:pos x="125" y="26"/>
              </a:cxn>
              <a:cxn ang="0">
                <a:pos x="120" y="10"/>
              </a:cxn>
              <a:cxn ang="0">
                <a:pos x="89" y="0"/>
              </a:cxn>
              <a:cxn ang="0">
                <a:pos x="42" y="16"/>
              </a:cxn>
              <a:cxn ang="0">
                <a:pos x="15" y="52"/>
              </a:cxn>
              <a:cxn ang="0">
                <a:pos x="5" y="84"/>
              </a:cxn>
              <a:cxn ang="0">
                <a:pos x="0" y="105"/>
              </a:cxn>
            </a:cxnLst>
            <a:rect l="0" t="0" r="r" b="b"/>
            <a:pathLst>
              <a:path w="125" h="105">
                <a:moveTo>
                  <a:pt x="125" y="26"/>
                </a:moveTo>
                <a:cubicBezTo>
                  <a:pt x="123" y="21"/>
                  <a:pt x="125" y="13"/>
                  <a:pt x="120" y="10"/>
                </a:cubicBezTo>
                <a:cubicBezTo>
                  <a:pt x="111" y="4"/>
                  <a:pt x="89" y="0"/>
                  <a:pt x="89" y="0"/>
                </a:cubicBezTo>
                <a:cubicBezTo>
                  <a:pt x="52" y="12"/>
                  <a:pt x="67" y="6"/>
                  <a:pt x="42" y="16"/>
                </a:cubicBezTo>
                <a:cubicBezTo>
                  <a:pt x="29" y="28"/>
                  <a:pt x="28" y="40"/>
                  <a:pt x="15" y="52"/>
                </a:cubicBezTo>
                <a:cubicBezTo>
                  <a:pt x="12" y="63"/>
                  <a:pt x="8" y="73"/>
                  <a:pt x="5" y="84"/>
                </a:cubicBezTo>
                <a:cubicBezTo>
                  <a:pt x="3" y="91"/>
                  <a:pt x="0" y="105"/>
                  <a:pt x="0" y="105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732" name="Rectangle 44"/>
          <p:cNvSpPr>
            <a:spLocks noChangeArrowheads="1"/>
          </p:cNvSpPr>
          <p:nvPr/>
        </p:nvSpPr>
        <p:spPr bwMode="auto">
          <a:xfrm>
            <a:off x="6707188" y="3860800"/>
            <a:ext cx="831850" cy="447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733" name="AutoShape 45"/>
          <p:cNvSpPr>
            <a:spLocks noChangeArrowheads="1"/>
          </p:cNvSpPr>
          <p:nvPr/>
        </p:nvSpPr>
        <p:spPr bwMode="auto">
          <a:xfrm>
            <a:off x="6651625" y="3892550"/>
            <a:ext cx="955675" cy="396875"/>
          </a:xfrm>
          <a:prstGeom prst="roundRect">
            <a:avLst>
              <a:gd name="adj" fmla="val 27343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6653213" y="3824288"/>
            <a:ext cx="92075" cy="522287"/>
            <a:chOff x="4191" y="2409"/>
            <a:chExt cx="58" cy="329"/>
          </a:xfrm>
        </p:grpSpPr>
        <p:sp>
          <p:nvSpPr>
            <p:cNvPr id="370735" name="AutoShape 47"/>
            <p:cNvSpPr>
              <a:spLocks noChangeArrowheads="1"/>
            </p:cNvSpPr>
            <p:nvPr/>
          </p:nvSpPr>
          <p:spPr bwMode="auto">
            <a:xfrm rot="-2161642">
              <a:off x="4191" y="2676"/>
              <a:ext cx="54" cy="62"/>
            </a:xfrm>
            <a:prstGeom prst="flowChartDelay">
              <a:avLst/>
            </a:prstGeom>
            <a:solidFill>
              <a:srgbClr val="33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0736" name="AutoShape 48"/>
            <p:cNvSpPr>
              <a:spLocks noChangeArrowheads="1"/>
            </p:cNvSpPr>
            <p:nvPr/>
          </p:nvSpPr>
          <p:spPr bwMode="auto">
            <a:xfrm rot="2502723">
              <a:off x="4195" y="2409"/>
              <a:ext cx="54" cy="62"/>
            </a:xfrm>
            <a:prstGeom prst="flowChartDelay">
              <a:avLst/>
            </a:prstGeom>
            <a:solidFill>
              <a:srgbClr val="33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70737" name="AutoShape 49"/>
          <p:cNvSpPr>
            <a:spLocks noChangeArrowheads="1"/>
          </p:cNvSpPr>
          <p:nvPr/>
        </p:nvSpPr>
        <p:spPr bwMode="auto">
          <a:xfrm rot="2161642" flipH="1">
            <a:off x="7526338" y="4252913"/>
            <a:ext cx="69850" cy="100012"/>
          </a:xfrm>
          <a:prstGeom prst="flowChartDelay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738" name="AutoShape 50"/>
          <p:cNvSpPr>
            <a:spLocks noChangeArrowheads="1"/>
          </p:cNvSpPr>
          <p:nvPr/>
        </p:nvSpPr>
        <p:spPr bwMode="auto">
          <a:xfrm rot="19097277" flipH="1">
            <a:off x="7519988" y="3817938"/>
            <a:ext cx="69850" cy="100012"/>
          </a:xfrm>
          <a:prstGeom prst="flowChartDelay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739" name="AutoShape 51"/>
          <p:cNvSpPr>
            <a:spLocks noChangeArrowheads="1"/>
          </p:cNvSpPr>
          <p:nvPr/>
        </p:nvSpPr>
        <p:spPr bwMode="auto">
          <a:xfrm rot="-2161642">
            <a:off x="4919663" y="4240213"/>
            <a:ext cx="85725" cy="98425"/>
          </a:xfrm>
          <a:prstGeom prst="flowChartDelay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740" name="AutoShape 52"/>
          <p:cNvSpPr>
            <a:spLocks noChangeArrowheads="1"/>
          </p:cNvSpPr>
          <p:nvPr/>
        </p:nvSpPr>
        <p:spPr bwMode="auto">
          <a:xfrm rot="2502723">
            <a:off x="4926013" y="3816350"/>
            <a:ext cx="85725" cy="98425"/>
          </a:xfrm>
          <a:prstGeom prst="flowChartDelay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741" name="AutoShape 53"/>
          <p:cNvSpPr>
            <a:spLocks noChangeArrowheads="1"/>
          </p:cNvSpPr>
          <p:nvPr/>
        </p:nvSpPr>
        <p:spPr bwMode="auto">
          <a:xfrm rot="2161642" flipH="1">
            <a:off x="5792788" y="4244975"/>
            <a:ext cx="69850" cy="100013"/>
          </a:xfrm>
          <a:prstGeom prst="flowChartDelay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742" name="AutoShape 54"/>
          <p:cNvSpPr>
            <a:spLocks noChangeArrowheads="1"/>
          </p:cNvSpPr>
          <p:nvPr/>
        </p:nvSpPr>
        <p:spPr bwMode="auto">
          <a:xfrm rot="19097277" flipH="1">
            <a:off x="5786438" y="3810000"/>
            <a:ext cx="69850" cy="100013"/>
          </a:xfrm>
          <a:prstGeom prst="flowChartDelay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743" name="AutoShape 55"/>
          <p:cNvSpPr>
            <a:spLocks noChangeArrowheads="1"/>
          </p:cNvSpPr>
          <p:nvPr/>
        </p:nvSpPr>
        <p:spPr bwMode="auto">
          <a:xfrm rot="18021853" flipH="1">
            <a:off x="3723482" y="4050506"/>
            <a:ext cx="133350" cy="61913"/>
          </a:xfrm>
          <a:prstGeom prst="flowChartPreparation">
            <a:avLst/>
          </a:prstGeom>
          <a:solidFill>
            <a:srgbClr val="FFCC00"/>
          </a:solidFill>
          <a:ln w="190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744" name="AutoShape 56"/>
          <p:cNvSpPr>
            <a:spLocks noChangeArrowheads="1"/>
          </p:cNvSpPr>
          <p:nvPr/>
        </p:nvSpPr>
        <p:spPr bwMode="auto">
          <a:xfrm flipH="1">
            <a:off x="3494088" y="3922713"/>
            <a:ext cx="276225" cy="223837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745" name="Freeform 57"/>
          <p:cNvSpPr>
            <a:spLocks/>
          </p:cNvSpPr>
          <p:nvPr/>
        </p:nvSpPr>
        <p:spPr bwMode="auto">
          <a:xfrm flipH="1">
            <a:off x="3667125" y="3892550"/>
            <a:ext cx="149225" cy="136525"/>
          </a:xfrm>
          <a:custGeom>
            <a:avLst/>
            <a:gdLst/>
            <a:ahLst/>
            <a:cxnLst>
              <a:cxn ang="0">
                <a:pos x="125" y="26"/>
              </a:cxn>
              <a:cxn ang="0">
                <a:pos x="120" y="10"/>
              </a:cxn>
              <a:cxn ang="0">
                <a:pos x="89" y="0"/>
              </a:cxn>
              <a:cxn ang="0">
                <a:pos x="42" y="16"/>
              </a:cxn>
              <a:cxn ang="0">
                <a:pos x="15" y="52"/>
              </a:cxn>
              <a:cxn ang="0">
                <a:pos x="5" y="84"/>
              </a:cxn>
              <a:cxn ang="0">
                <a:pos x="0" y="105"/>
              </a:cxn>
            </a:cxnLst>
            <a:rect l="0" t="0" r="r" b="b"/>
            <a:pathLst>
              <a:path w="125" h="105">
                <a:moveTo>
                  <a:pt x="125" y="26"/>
                </a:moveTo>
                <a:cubicBezTo>
                  <a:pt x="123" y="21"/>
                  <a:pt x="125" y="13"/>
                  <a:pt x="120" y="10"/>
                </a:cubicBezTo>
                <a:cubicBezTo>
                  <a:pt x="111" y="4"/>
                  <a:pt x="89" y="0"/>
                  <a:pt x="89" y="0"/>
                </a:cubicBezTo>
                <a:cubicBezTo>
                  <a:pt x="52" y="12"/>
                  <a:pt x="67" y="6"/>
                  <a:pt x="42" y="16"/>
                </a:cubicBezTo>
                <a:cubicBezTo>
                  <a:pt x="29" y="28"/>
                  <a:pt x="28" y="40"/>
                  <a:pt x="15" y="52"/>
                </a:cubicBezTo>
                <a:cubicBezTo>
                  <a:pt x="12" y="63"/>
                  <a:pt x="8" y="73"/>
                  <a:pt x="5" y="84"/>
                </a:cubicBezTo>
                <a:cubicBezTo>
                  <a:pt x="3" y="91"/>
                  <a:pt x="0" y="105"/>
                  <a:pt x="0" y="105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746" name="Rectangle 58"/>
          <p:cNvSpPr>
            <a:spLocks noChangeArrowheads="1"/>
          </p:cNvSpPr>
          <p:nvPr/>
        </p:nvSpPr>
        <p:spPr bwMode="auto">
          <a:xfrm>
            <a:off x="3152775" y="3856038"/>
            <a:ext cx="831850" cy="447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747" name="AutoShape 59"/>
          <p:cNvSpPr>
            <a:spLocks noChangeArrowheads="1"/>
          </p:cNvSpPr>
          <p:nvPr/>
        </p:nvSpPr>
        <p:spPr bwMode="auto">
          <a:xfrm>
            <a:off x="3097213" y="3887788"/>
            <a:ext cx="955675" cy="396875"/>
          </a:xfrm>
          <a:prstGeom prst="roundRect">
            <a:avLst>
              <a:gd name="adj" fmla="val 27343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3098800" y="3819525"/>
            <a:ext cx="92075" cy="522288"/>
            <a:chOff x="2482" y="2855"/>
            <a:chExt cx="66" cy="400"/>
          </a:xfrm>
        </p:grpSpPr>
        <p:sp>
          <p:nvSpPr>
            <p:cNvPr id="370749" name="AutoShape 61"/>
            <p:cNvSpPr>
              <a:spLocks noChangeArrowheads="1"/>
            </p:cNvSpPr>
            <p:nvPr/>
          </p:nvSpPr>
          <p:spPr bwMode="auto">
            <a:xfrm rot="-2161642">
              <a:off x="2482" y="3180"/>
              <a:ext cx="61" cy="75"/>
            </a:xfrm>
            <a:prstGeom prst="flowChartDelay">
              <a:avLst/>
            </a:prstGeom>
            <a:solidFill>
              <a:srgbClr val="33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0750" name="AutoShape 62"/>
            <p:cNvSpPr>
              <a:spLocks noChangeArrowheads="1"/>
            </p:cNvSpPr>
            <p:nvPr/>
          </p:nvSpPr>
          <p:spPr bwMode="auto">
            <a:xfrm rot="2502723">
              <a:off x="2487" y="2855"/>
              <a:ext cx="61" cy="75"/>
            </a:xfrm>
            <a:prstGeom prst="flowChartDelay">
              <a:avLst/>
            </a:prstGeom>
            <a:solidFill>
              <a:srgbClr val="33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63"/>
          <p:cNvGrpSpPr>
            <a:grpSpLocks/>
          </p:cNvGrpSpPr>
          <p:nvPr/>
        </p:nvGrpSpPr>
        <p:grpSpPr bwMode="auto">
          <a:xfrm flipH="1">
            <a:off x="3965575" y="3813175"/>
            <a:ext cx="76200" cy="534988"/>
            <a:chOff x="2482" y="2855"/>
            <a:chExt cx="66" cy="400"/>
          </a:xfrm>
        </p:grpSpPr>
        <p:sp>
          <p:nvSpPr>
            <p:cNvPr id="370752" name="AutoShape 64"/>
            <p:cNvSpPr>
              <a:spLocks noChangeArrowheads="1"/>
            </p:cNvSpPr>
            <p:nvPr/>
          </p:nvSpPr>
          <p:spPr bwMode="auto">
            <a:xfrm rot="-2161642">
              <a:off x="2482" y="3180"/>
              <a:ext cx="61" cy="75"/>
            </a:xfrm>
            <a:prstGeom prst="flowChartDelay">
              <a:avLst/>
            </a:prstGeom>
            <a:solidFill>
              <a:srgbClr val="33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0753" name="AutoShape 65"/>
            <p:cNvSpPr>
              <a:spLocks noChangeArrowheads="1"/>
            </p:cNvSpPr>
            <p:nvPr/>
          </p:nvSpPr>
          <p:spPr bwMode="auto">
            <a:xfrm rot="2502723">
              <a:off x="2487" y="2855"/>
              <a:ext cx="61" cy="75"/>
            </a:xfrm>
            <a:prstGeom prst="flowChartDelay">
              <a:avLst/>
            </a:prstGeom>
            <a:solidFill>
              <a:srgbClr val="33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70754" name="AutoShape 66"/>
          <p:cNvSpPr>
            <a:spLocks noChangeArrowheads="1"/>
          </p:cNvSpPr>
          <p:nvPr/>
        </p:nvSpPr>
        <p:spPr bwMode="auto">
          <a:xfrm>
            <a:off x="7026275" y="4697413"/>
            <a:ext cx="361950" cy="27146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755" name="AutoShape 67"/>
          <p:cNvSpPr>
            <a:spLocks noChangeArrowheads="1"/>
          </p:cNvSpPr>
          <p:nvPr/>
        </p:nvSpPr>
        <p:spPr bwMode="auto">
          <a:xfrm>
            <a:off x="7242175" y="4424363"/>
            <a:ext cx="254000" cy="127000"/>
          </a:xfrm>
          <a:prstGeom prst="flowChartPreparation">
            <a:avLst/>
          </a:prstGeom>
          <a:solidFill>
            <a:srgbClr val="00CC66"/>
          </a:solidFill>
          <a:ln w="190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756" name="Text Box 68"/>
          <p:cNvSpPr txBox="1">
            <a:spLocks noChangeArrowheads="1"/>
          </p:cNvSpPr>
          <p:nvPr/>
        </p:nvSpPr>
        <p:spPr bwMode="auto">
          <a:xfrm>
            <a:off x="6704013" y="3875088"/>
            <a:ext cx="846137" cy="366712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sv-SE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$ 30</a:t>
            </a:r>
          </a:p>
        </p:txBody>
      </p:sp>
      <p:sp>
        <p:nvSpPr>
          <p:cNvPr id="370757" name="AutoShape 69"/>
          <p:cNvSpPr>
            <a:spLocks noChangeArrowheads="1"/>
          </p:cNvSpPr>
          <p:nvPr/>
        </p:nvSpPr>
        <p:spPr bwMode="auto">
          <a:xfrm>
            <a:off x="6858000" y="4987925"/>
            <a:ext cx="1041400" cy="100013"/>
          </a:xfrm>
          <a:prstGeom prst="roundRect">
            <a:avLst>
              <a:gd name="adj" fmla="val 48630"/>
            </a:avLst>
          </a:prstGeom>
          <a:solidFill>
            <a:srgbClr val="66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4918075" y="3884613"/>
            <a:ext cx="1052513" cy="1208087"/>
            <a:chOff x="3098" y="2447"/>
            <a:chExt cx="663" cy="761"/>
          </a:xfrm>
        </p:grpSpPr>
        <p:sp>
          <p:nvSpPr>
            <p:cNvPr id="370759" name="AutoShape 71"/>
            <p:cNvSpPr>
              <a:spLocks noChangeArrowheads="1"/>
            </p:cNvSpPr>
            <p:nvPr/>
          </p:nvSpPr>
          <p:spPr bwMode="auto">
            <a:xfrm>
              <a:off x="3098" y="2447"/>
              <a:ext cx="602" cy="250"/>
            </a:xfrm>
            <a:prstGeom prst="roundRect">
              <a:avLst>
                <a:gd name="adj" fmla="val 27343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0760" name="AutoShape 72"/>
            <p:cNvSpPr>
              <a:spLocks noChangeArrowheads="1"/>
            </p:cNvSpPr>
            <p:nvPr/>
          </p:nvSpPr>
          <p:spPr bwMode="auto">
            <a:xfrm>
              <a:off x="3276" y="2962"/>
              <a:ext cx="228" cy="17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0761" name="AutoShape 73"/>
            <p:cNvSpPr>
              <a:spLocks noChangeArrowheads="1"/>
            </p:cNvSpPr>
            <p:nvPr/>
          </p:nvSpPr>
          <p:spPr bwMode="auto">
            <a:xfrm>
              <a:off x="3412" y="2790"/>
              <a:ext cx="160" cy="80"/>
            </a:xfrm>
            <a:prstGeom prst="flowChartPreparation">
              <a:avLst/>
            </a:prstGeom>
            <a:solidFill>
              <a:srgbClr val="00CC66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0762" name="AutoShape 74"/>
            <p:cNvSpPr>
              <a:spLocks noChangeArrowheads="1"/>
            </p:cNvSpPr>
            <p:nvPr/>
          </p:nvSpPr>
          <p:spPr bwMode="auto">
            <a:xfrm>
              <a:off x="3105" y="3145"/>
              <a:ext cx="656" cy="63"/>
            </a:xfrm>
            <a:prstGeom prst="roundRect">
              <a:avLst>
                <a:gd name="adj" fmla="val 48630"/>
              </a:avLst>
            </a:prstGeom>
            <a:solidFill>
              <a:srgbClr val="66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75"/>
          <p:cNvGrpSpPr>
            <a:grpSpLocks/>
          </p:cNvGrpSpPr>
          <p:nvPr/>
        </p:nvGrpSpPr>
        <p:grpSpPr bwMode="auto">
          <a:xfrm>
            <a:off x="2909888" y="3883025"/>
            <a:ext cx="1073150" cy="1212850"/>
            <a:chOff x="1833" y="2446"/>
            <a:chExt cx="676" cy="764"/>
          </a:xfrm>
        </p:grpSpPr>
        <p:sp>
          <p:nvSpPr>
            <p:cNvPr id="370764" name="AutoShape 76"/>
            <p:cNvSpPr>
              <a:spLocks noChangeArrowheads="1"/>
            </p:cNvSpPr>
            <p:nvPr/>
          </p:nvSpPr>
          <p:spPr bwMode="auto">
            <a:xfrm>
              <a:off x="1833" y="3147"/>
              <a:ext cx="656" cy="63"/>
            </a:xfrm>
            <a:prstGeom prst="roundRect">
              <a:avLst>
                <a:gd name="adj" fmla="val 48630"/>
              </a:avLst>
            </a:prstGeom>
            <a:solidFill>
              <a:srgbClr val="66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0765" name="Text Box 77"/>
            <p:cNvSpPr txBox="1">
              <a:spLocks noChangeArrowheads="1"/>
            </p:cNvSpPr>
            <p:nvPr/>
          </p:nvSpPr>
          <p:spPr bwMode="auto">
            <a:xfrm>
              <a:off x="1976" y="2446"/>
              <a:ext cx="533" cy="231"/>
            </a:xfrm>
            <a:prstGeom prst="rect">
              <a:avLst/>
            </a:prstGeom>
            <a:noFill/>
            <a:ln w="28575">
              <a:noFill/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b="1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$ 100</a:t>
              </a:r>
            </a:p>
          </p:txBody>
        </p:sp>
        <p:sp>
          <p:nvSpPr>
            <p:cNvPr id="370766" name="AutoShape 78"/>
            <p:cNvSpPr>
              <a:spLocks noChangeArrowheads="1"/>
            </p:cNvSpPr>
            <p:nvPr/>
          </p:nvSpPr>
          <p:spPr bwMode="auto">
            <a:xfrm>
              <a:off x="2208" y="2790"/>
              <a:ext cx="160" cy="80"/>
            </a:xfrm>
            <a:prstGeom prst="flowChartPreparation">
              <a:avLst/>
            </a:prstGeom>
            <a:solidFill>
              <a:srgbClr val="00CC66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0767" name="AutoShape 79"/>
            <p:cNvSpPr>
              <a:spLocks noChangeArrowheads="1"/>
            </p:cNvSpPr>
            <p:nvPr/>
          </p:nvSpPr>
          <p:spPr bwMode="auto">
            <a:xfrm>
              <a:off x="2088" y="2976"/>
              <a:ext cx="228" cy="17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70768" name="AutoShape 80"/>
          <p:cNvSpPr>
            <a:spLocks noChangeArrowheads="1"/>
          </p:cNvSpPr>
          <p:nvPr/>
        </p:nvSpPr>
        <p:spPr bwMode="auto">
          <a:xfrm rot="18021853" flipH="1">
            <a:off x="5544344" y="4047332"/>
            <a:ext cx="133350" cy="61912"/>
          </a:xfrm>
          <a:prstGeom prst="flowChartPreparation">
            <a:avLst/>
          </a:prstGeom>
          <a:solidFill>
            <a:srgbClr val="FFCC00"/>
          </a:solidFill>
          <a:ln w="190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769" name="AutoShape 81"/>
          <p:cNvSpPr>
            <a:spLocks noChangeArrowheads="1"/>
          </p:cNvSpPr>
          <p:nvPr/>
        </p:nvSpPr>
        <p:spPr bwMode="auto">
          <a:xfrm flipH="1">
            <a:off x="5314950" y="3919538"/>
            <a:ext cx="276225" cy="223837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770" name="Freeform 82"/>
          <p:cNvSpPr>
            <a:spLocks/>
          </p:cNvSpPr>
          <p:nvPr/>
        </p:nvSpPr>
        <p:spPr bwMode="auto">
          <a:xfrm flipH="1">
            <a:off x="5487988" y="3889375"/>
            <a:ext cx="149225" cy="136525"/>
          </a:xfrm>
          <a:custGeom>
            <a:avLst/>
            <a:gdLst/>
            <a:ahLst/>
            <a:cxnLst>
              <a:cxn ang="0">
                <a:pos x="125" y="26"/>
              </a:cxn>
              <a:cxn ang="0">
                <a:pos x="120" y="10"/>
              </a:cxn>
              <a:cxn ang="0">
                <a:pos x="89" y="0"/>
              </a:cxn>
              <a:cxn ang="0">
                <a:pos x="42" y="16"/>
              </a:cxn>
              <a:cxn ang="0">
                <a:pos x="15" y="52"/>
              </a:cxn>
              <a:cxn ang="0">
                <a:pos x="5" y="84"/>
              </a:cxn>
              <a:cxn ang="0">
                <a:pos x="0" y="105"/>
              </a:cxn>
            </a:cxnLst>
            <a:rect l="0" t="0" r="r" b="b"/>
            <a:pathLst>
              <a:path w="125" h="105">
                <a:moveTo>
                  <a:pt x="125" y="26"/>
                </a:moveTo>
                <a:cubicBezTo>
                  <a:pt x="123" y="21"/>
                  <a:pt x="125" y="13"/>
                  <a:pt x="120" y="10"/>
                </a:cubicBezTo>
                <a:cubicBezTo>
                  <a:pt x="111" y="4"/>
                  <a:pt x="89" y="0"/>
                  <a:pt x="89" y="0"/>
                </a:cubicBezTo>
                <a:cubicBezTo>
                  <a:pt x="52" y="12"/>
                  <a:pt x="67" y="6"/>
                  <a:pt x="42" y="16"/>
                </a:cubicBezTo>
                <a:cubicBezTo>
                  <a:pt x="29" y="28"/>
                  <a:pt x="28" y="40"/>
                  <a:pt x="15" y="52"/>
                </a:cubicBezTo>
                <a:cubicBezTo>
                  <a:pt x="12" y="63"/>
                  <a:pt x="8" y="73"/>
                  <a:pt x="5" y="84"/>
                </a:cubicBezTo>
                <a:cubicBezTo>
                  <a:pt x="3" y="91"/>
                  <a:pt x="0" y="105"/>
                  <a:pt x="0" y="105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771" name="Rectangle 83"/>
          <p:cNvSpPr>
            <a:spLocks noChangeArrowheads="1"/>
          </p:cNvSpPr>
          <p:nvPr/>
        </p:nvSpPr>
        <p:spPr bwMode="auto">
          <a:xfrm>
            <a:off x="4973638" y="3852863"/>
            <a:ext cx="831850" cy="447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0772" name="Text Box 84"/>
          <p:cNvSpPr txBox="1">
            <a:spLocks noChangeArrowheads="1"/>
          </p:cNvSpPr>
          <p:nvPr/>
        </p:nvSpPr>
        <p:spPr bwMode="auto">
          <a:xfrm>
            <a:off x="4957763" y="3879850"/>
            <a:ext cx="846137" cy="366713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sv-SE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$ 299</a:t>
            </a:r>
          </a:p>
        </p:txBody>
      </p:sp>
      <p:grpSp>
        <p:nvGrpSpPr>
          <p:cNvPr id="10" name="Group 85"/>
          <p:cNvGrpSpPr>
            <a:grpSpLocks/>
          </p:cNvGrpSpPr>
          <p:nvPr/>
        </p:nvGrpSpPr>
        <p:grpSpPr bwMode="auto">
          <a:xfrm rot="19800000">
            <a:off x="3001963" y="5089525"/>
            <a:ext cx="731837" cy="930275"/>
            <a:chOff x="3996" y="967"/>
            <a:chExt cx="854" cy="797"/>
          </a:xfrm>
        </p:grpSpPr>
        <p:sp>
          <p:nvSpPr>
            <p:cNvPr id="370774" name="Freeform 86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0775" name="Freeform 87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88"/>
          <p:cNvGrpSpPr>
            <a:grpSpLocks/>
          </p:cNvGrpSpPr>
          <p:nvPr/>
        </p:nvGrpSpPr>
        <p:grpSpPr bwMode="auto">
          <a:xfrm rot="19800000">
            <a:off x="4906963" y="5105400"/>
            <a:ext cx="731837" cy="930275"/>
            <a:chOff x="3996" y="967"/>
            <a:chExt cx="854" cy="797"/>
          </a:xfrm>
        </p:grpSpPr>
        <p:sp>
          <p:nvSpPr>
            <p:cNvPr id="370777" name="Freeform 89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0778" name="Freeform 90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91"/>
          <p:cNvGrpSpPr>
            <a:grpSpLocks/>
          </p:cNvGrpSpPr>
          <p:nvPr/>
        </p:nvGrpSpPr>
        <p:grpSpPr bwMode="auto">
          <a:xfrm rot="19800000">
            <a:off x="6781800" y="5105400"/>
            <a:ext cx="731838" cy="930275"/>
            <a:chOff x="3996" y="967"/>
            <a:chExt cx="854" cy="797"/>
          </a:xfrm>
        </p:grpSpPr>
        <p:sp>
          <p:nvSpPr>
            <p:cNvPr id="370780" name="Freeform 92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0781" name="Freeform 93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ChangeArrowheads="1"/>
          </p:cNvSpPr>
          <p:nvPr/>
        </p:nvSpPr>
        <p:spPr bwMode="auto">
          <a:xfrm>
            <a:off x="-236538" y="5005388"/>
            <a:ext cx="9518651" cy="1852612"/>
          </a:xfrm>
          <a:prstGeom prst="rect">
            <a:avLst/>
          </a:prstGeom>
          <a:solidFill>
            <a:srgbClr val="996633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99063" y="4432300"/>
            <a:ext cx="469900" cy="544513"/>
            <a:chOff x="1594" y="2747"/>
            <a:chExt cx="296" cy="343"/>
          </a:xfrm>
        </p:grpSpPr>
        <p:sp>
          <p:nvSpPr>
            <p:cNvPr id="372740" name="AutoShape 4"/>
            <p:cNvSpPr>
              <a:spLocks noChangeArrowheads="1"/>
            </p:cNvSpPr>
            <p:nvPr/>
          </p:nvSpPr>
          <p:spPr bwMode="auto">
            <a:xfrm>
              <a:off x="1730" y="2747"/>
              <a:ext cx="160" cy="80"/>
            </a:xfrm>
            <a:prstGeom prst="flowChartPreparation">
              <a:avLst/>
            </a:prstGeom>
            <a:solidFill>
              <a:srgbClr val="00FF00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695" y="2789"/>
              <a:ext cx="38" cy="158"/>
              <a:chOff x="1585" y="2783"/>
              <a:chExt cx="21" cy="179"/>
            </a:xfrm>
          </p:grpSpPr>
          <p:sp>
            <p:nvSpPr>
              <p:cNvPr id="372742" name="Line 6"/>
              <p:cNvSpPr>
                <a:spLocks noChangeShapeType="1"/>
              </p:cNvSpPr>
              <p:nvPr/>
            </p:nvSpPr>
            <p:spPr bwMode="auto">
              <a:xfrm>
                <a:off x="1585" y="2865"/>
                <a:ext cx="0" cy="9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2743" name="Line 7"/>
              <p:cNvSpPr>
                <a:spLocks noChangeShapeType="1"/>
              </p:cNvSpPr>
              <p:nvPr/>
            </p:nvSpPr>
            <p:spPr bwMode="auto">
              <a:xfrm flipH="1">
                <a:off x="1585" y="2783"/>
                <a:ext cx="21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72744" name="AutoShape 8"/>
            <p:cNvSpPr>
              <a:spLocks noChangeArrowheads="1"/>
            </p:cNvSpPr>
            <p:nvPr/>
          </p:nvSpPr>
          <p:spPr bwMode="auto">
            <a:xfrm>
              <a:off x="1594" y="2919"/>
              <a:ext cx="228" cy="17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7018338" y="4432300"/>
            <a:ext cx="469900" cy="544513"/>
            <a:chOff x="1594" y="2747"/>
            <a:chExt cx="296" cy="343"/>
          </a:xfrm>
        </p:grpSpPr>
        <p:sp>
          <p:nvSpPr>
            <p:cNvPr id="372746" name="AutoShape 10"/>
            <p:cNvSpPr>
              <a:spLocks noChangeArrowheads="1"/>
            </p:cNvSpPr>
            <p:nvPr/>
          </p:nvSpPr>
          <p:spPr bwMode="auto">
            <a:xfrm>
              <a:off x="1730" y="2747"/>
              <a:ext cx="160" cy="80"/>
            </a:xfrm>
            <a:prstGeom prst="flowChartPreparation">
              <a:avLst/>
            </a:prstGeom>
            <a:solidFill>
              <a:srgbClr val="00FF00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1695" y="2789"/>
              <a:ext cx="38" cy="158"/>
              <a:chOff x="1585" y="2783"/>
              <a:chExt cx="21" cy="179"/>
            </a:xfrm>
          </p:grpSpPr>
          <p:sp>
            <p:nvSpPr>
              <p:cNvPr id="372748" name="Line 12"/>
              <p:cNvSpPr>
                <a:spLocks noChangeShapeType="1"/>
              </p:cNvSpPr>
              <p:nvPr/>
            </p:nvSpPr>
            <p:spPr bwMode="auto">
              <a:xfrm>
                <a:off x="1585" y="2865"/>
                <a:ext cx="0" cy="9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2749" name="Line 13"/>
              <p:cNvSpPr>
                <a:spLocks noChangeShapeType="1"/>
              </p:cNvSpPr>
              <p:nvPr/>
            </p:nvSpPr>
            <p:spPr bwMode="auto">
              <a:xfrm flipH="1">
                <a:off x="1585" y="2783"/>
                <a:ext cx="21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72750" name="AutoShape 14"/>
            <p:cNvSpPr>
              <a:spLocks noChangeArrowheads="1"/>
            </p:cNvSpPr>
            <p:nvPr/>
          </p:nvSpPr>
          <p:spPr bwMode="auto">
            <a:xfrm>
              <a:off x="1594" y="2919"/>
              <a:ext cx="228" cy="17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72751" name="AutoShape 15"/>
          <p:cNvSpPr>
            <a:spLocks noChangeArrowheads="1"/>
          </p:cNvSpPr>
          <p:nvPr/>
        </p:nvSpPr>
        <p:spPr bwMode="auto">
          <a:xfrm>
            <a:off x="3508375" y="4432300"/>
            <a:ext cx="254000" cy="127000"/>
          </a:xfrm>
          <a:prstGeom prst="flowChartPreparation">
            <a:avLst/>
          </a:prstGeom>
          <a:solidFill>
            <a:srgbClr val="00CC66"/>
          </a:solidFill>
          <a:ln w="190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452813" y="4498975"/>
            <a:ext cx="60325" cy="250825"/>
            <a:chOff x="1585" y="2783"/>
            <a:chExt cx="21" cy="179"/>
          </a:xfrm>
        </p:grpSpPr>
        <p:sp>
          <p:nvSpPr>
            <p:cNvPr id="372753" name="Line 17"/>
            <p:cNvSpPr>
              <a:spLocks noChangeShapeType="1"/>
            </p:cNvSpPr>
            <p:nvPr/>
          </p:nvSpPr>
          <p:spPr bwMode="auto">
            <a:xfrm>
              <a:off x="1585" y="2865"/>
              <a:ext cx="0" cy="9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2754" name="Line 18"/>
            <p:cNvSpPr>
              <a:spLocks noChangeShapeType="1"/>
            </p:cNvSpPr>
            <p:nvPr/>
          </p:nvSpPr>
          <p:spPr bwMode="auto">
            <a:xfrm flipH="1">
              <a:off x="1585" y="2783"/>
              <a:ext cx="21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72755" name="AutoShape 19"/>
          <p:cNvSpPr>
            <a:spLocks noChangeArrowheads="1"/>
          </p:cNvSpPr>
          <p:nvPr/>
        </p:nvSpPr>
        <p:spPr bwMode="auto">
          <a:xfrm>
            <a:off x="3292475" y="4705350"/>
            <a:ext cx="361950" cy="27146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3097213" y="3813175"/>
            <a:ext cx="955675" cy="534988"/>
            <a:chOff x="1302" y="2284"/>
            <a:chExt cx="685" cy="410"/>
          </a:xfrm>
        </p:grpSpPr>
        <p:sp>
          <p:nvSpPr>
            <p:cNvPr id="372757" name="AutoShape 21"/>
            <p:cNvSpPr>
              <a:spLocks noChangeArrowheads="1"/>
            </p:cNvSpPr>
            <p:nvPr/>
          </p:nvSpPr>
          <p:spPr bwMode="auto">
            <a:xfrm rot="18021853" flipH="1">
              <a:off x="1748" y="2468"/>
              <a:ext cx="102" cy="44"/>
            </a:xfrm>
            <a:prstGeom prst="flowChartPreparation">
              <a:avLst/>
            </a:prstGeom>
            <a:solidFill>
              <a:srgbClr val="FFCC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2758" name="AutoShape 22"/>
            <p:cNvSpPr>
              <a:spLocks noChangeArrowheads="1"/>
            </p:cNvSpPr>
            <p:nvPr/>
          </p:nvSpPr>
          <p:spPr bwMode="auto">
            <a:xfrm flipH="1">
              <a:off x="1586" y="2368"/>
              <a:ext cx="198" cy="17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2759" name="Freeform 23"/>
            <p:cNvSpPr>
              <a:spLocks/>
            </p:cNvSpPr>
            <p:nvPr/>
          </p:nvSpPr>
          <p:spPr bwMode="auto">
            <a:xfrm flipH="1">
              <a:off x="1710" y="2345"/>
              <a:ext cx="108" cy="105"/>
            </a:xfrm>
            <a:custGeom>
              <a:avLst/>
              <a:gdLst/>
              <a:ahLst/>
              <a:cxnLst>
                <a:cxn ang="0">
                  <a:pos x="125" y="26"/>
                </a:cxn>
                <a:cxn ang="0">
                  <a:pos x="120" y="10"/>
                </a:cxn>
                <a:cxn ang="0">
                  <a:pos x="89" y="0"/>
                </a:cxn>
                <a:cxn ang="0">
                  <a:pos x="42" y="16"/>
                </a:cxn>
                <a:cxn ang="0">
                  <a:pos x="15" y="52"/>
                </a:cxn>
                <a:cxn ang="0">
                  <a:pos x="5" y="84"/>
                </a:cxn>
                <a:cxn ang="0">
                  <a:pos x="0" y="105"/>
                </a:cxn>
              </a:cxnLst>
              <a:rect l="0" t="0" r="r" b="b"/>
              <a:pathLst>
                <a:path w="125" h="105">
                  <a:moveTo>
                    <a:pt x="125" y="26"/>
                  </a:moveTo>
                  <a:cubicBezTo>
                    <a:pt x="123" y="21"/>
                    <a:pt x="125" y="13"/>
                    <a:pt x="120" y="10"/>
                  </a:cubicBezTo>
                  <a:cubicBezTo>
                    <a:pt x="111" y="4"/>
                    <a:pt x="89" y="0"/>
                    <a:pt x="89" y="0"/>
                  </a:cubicBezTo>
                  <a:cubicBezTo>
                    <a:pt x="52" y="12"/>
                    <a:pt x="67" y="6"/>
                    <a:pt x="42" y="16"/>
                  </a:cubicBezTo>
                  <a:cubicBezTo>
                    <a:pt x="29" y="28"/>
                    <a:pt x="28" y="40"/>
                    <a:pt x="15" y="52"/>
                  </a:cubicBezTo>
                  <a:cubicBezTo>
                    <a:pt x="12" y="63"/>
                    <a:pt x="8" y="73"/>
                    <a:pt x="5" y="84"/>
                  </a:cubicBezTo>
                  <a:cubicBezTo>
                    <a:pt x="3" y="91"/>
                    <a:pt x="0" y="105"/>
                    <a:pt x="0" y="105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2760" name="Rectangle 24"/>
            <p:cNvSpPr>
              <a:spLocks noChangeArrowheads="1"/>
            </p:cNvSpPr>
            <p:nvPr/>
          </p:nvSpPr>
          <p:spPr bwMode="auto">
            <a:xfrm>
              <a:off x="1342" y="2317"/>
              <a:ext cx="596" cy="3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2761" name="AutoShape 25"/>
            <p:cNvSpPr>
              <a:spLocks noChangeArrowheads="1"/>
            </p:cNvSpPr>
            <p:nvPr/>
          </p:nvSpPr>
          <p:spPr bwMode="auto">
            <a:xfrm>
              <a:off x="1302" y="2341"/>
              <a:ext cx="685" cy="304"/>
            </a:xfrm>
            <a:prstGeom prst="roundRect">
              <a:avLst>
                <a:gd name="adj" fmla="val 27343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2762" name="Text Box 26"/>
            <p:cNvSpPr txBox="1">
              <a:spLocks noChangeArrowheads="1"/>
            </p:cNvSpPr>
            <p:nvPr/>
          </p:nvSpPr>
          <p:spPr bwMode="auto">
            <a:xfrm>
              <a:off x="1330" y="2338"/>
              <a:ext cx="607" cy="281"/>
            </a:xfrm>
            <a:prstGeom prst="rect">
              <a:avLst/>
            </a:prstGeom>
            <a:noFill/>
            <a:ln w="28575">
              <a:noFill/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b="1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$ 100</a:t>
              </a:r>
            </a:p>
          </p:txBody>
        </p: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1303" y="2289"/>
              <a:ext cx="66" cy="400"/>
              <a:chOff x="2482" y="2855"/>
              <a:chExt cx="66" cy="400"/>
            </a:xfrm>
          </p:grpSpPr>
          <p:sp>
            <p:nvSpPr>
              <p:cNvPr id="372764" name="AutoShape 28"/>
              <p:cNvSpPr>
                <a:spLocks noChangeArrowheads="1"/>
              </p:cNvSpPr>
              <p:nvPr/>
            </p:nvSpPr>
            <p:spPr bwMode="auto">
              <a:xfrm rot="-2161642">
                <a:off x="2482" y="3180"/>
                <a:ext cx="61" cy="75"/>
              </a:xfrm>
              <a:prstGeom prst="flowChartDelay">
                <a:avLst/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2765" name="AutoShape 29"/>
              <p:cNvSpPr>
                <a:spLocks noChangeArrowheads="1"/>
              </p:cNvSpPr>
              <p:nvPr/>
            </p:nvSpPr>
            <p:spPr bwMode="auto">
              <a:xfrm rot="2502723">
                <a:off x="2487" y="2855"/>
                <a:ext cx="61" cy="75"/>
              </a:xfrm>
              <a:prstGeom prst="flowChartDelay">
                <a:avLst/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30"/>
            <p:cNvGrpSpPr>
              <a:grpSpLocks/>
            </p:cNvGrpSpPr>
            <p:nvPr/>
          </p:nvGrpSpPr>
          <p:grpSpPr bwMode="auto">
            <a:xfrm flipH="1">
              <a:off x="1924" y="2284"/>
              <a:ext cx="55" cy="410"/>
              <a:chOff x="2482" y="2855"/>
              <a:chExt cx="66" cy="400"/>
            </a:xfrm>
          </p:grpSpPr>
          <p:sp>
            <p:nvSpPr>
              <p:cNvPr id="372767" name="AutoShape 31"/>
              <p:cNvSpPr>
                <a:spLocks noChangeArrowheads="1"/>
              </p:cNvSpPr>
              <p:nvPr/>
            </p:nvSpPr>
            <p:spPr bwMode="auto">
              <a:xfrm rot="-2161642">
                <a:off x="2482" y="3180"/>
                <a:ext cx="61" cy="75"/>
              </a:xfrm>
              <a:prstGeom prst="flowChartDelay">
                <a:avLst/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2768" name="AutoShape 32"/>
              <p:cNvSpPr>
                <a:spLocks noChangeArrowheads="1"/>
              </p:cNvSpPr>
              <p:nvPr/>
            </p:nvSpPr>
            <p:spPr bwMode="auto">
              <a:xfrm rot="2502723">
                <a:off x="2487" y="2855"/>
                <a:ext cx="61" cy="75"/>
              </a:xfrm>
              <a:prstGeom prst="flowChartDelay">
                <a:avLst/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72769" name="AutoShape 33"/>
          <p:cNvSpPr>
            <a:spLocks noChangeArrowheads="1"/>
          </p:cNvSpPr>
          <p:nvPr/>
        </p:nvSpPr>
        <p:spPr bwMode="auto">
          <a:xfrm>
            <a:off x="2909888" y="5021263"/>
            <a:ext cx="1041400" cy="100012"/>
          </a:xfrm>
          <a:prstGeom prst="roundRect">
            <a:avLst>
              <a:gd name="adj" fmla="val 48630"/>
            </a:avLst>
          </a:prstGeom>
          <a:solidFill>
            <a:srgbClr val="66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2770" name="AutoShape 34"/>
          <p:cNvSpPr>
            <a:spLocks noChangeArrowheads="1"/>
          </p:cNvSpPr>
          <p:nvPr/>
        </p:nvSpPr>
        <p:spPr bwMode="auto">
          <a:xfrm>
            <a:off x="7229475" y="4437063"/>
            <a:ext cx="254000" cy="127000"/>
          </a:xfrm>
          <a:prstGeom prst="flowChartPreparation">
            <a:avLst/>
          </a:prstGeom>
          <a:solidFill>
            <a:srgbClr val="00CC66"/>
          </a:solidFill>
          <a:ln w="190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7173913" y="4503738"/>
            <a:ext cx="60325" cy="250825"/>
            <a:chOff x="1585" y="2783"/>
            <a:chExt cx="21" cy="179"/>
          </a:xfrm>
        </p:grpSpPr>
        <p:sp>
          <p:nvSpPr>
            <p:cNvPr id="372772" name="Line 36"/>
            <p:cNvSpPr>
              <a:spLocks noChangeShapeType="1"/>
            </p:cNvSpPr>
            <p:nvPr/>
          </p:nvSpPr>
          <p:spPr bwMode="auto">
            <a:xfrm>
              <a:off x="1585" y="2865"/>
              <a:ext cx="0" cy="9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2773" name="Line 37"/>
            <p:cNvSpPr>
              <a:spLocks noChangeShapeType="1"/>
            </p:cNvSpPr>
            <p:nvPr/>
          </p:nvSpPr>
          <p:spPr bwMode="auto">
            <a:xfrm flipH="1">
              <a:off x="1585" y="2783"/>
              <a:ext cx="21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72774" name="AutoShape 38"/>
          <p:cNvSpPr>
            <a:spLocks noChangeArrowheads="1"/>
          </p:cNvSpPr>
          <p:nvPr/>
        </p:nvSpPr>
        <p:spPr bwMode="auto">
          <a:xfrm>
            <a:off x="7013575" y="4710113"/>
            <a:ext cx="361950" cy="27146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6651625" y="3817938"/>
            <a:ext cx="955675" cy="534987"/>
            <a:chOff x="1302" y="2284"/>
            <a:chExt cx="685" cy="410"/>
          </a:xfrm>
        </p:grpSpPr>
        <p:sp>
          <p:nvSpPr>
            <p:cNvPr id="372776" name="AutoShape 40"/>
            <p:cNvSpPr>
              <a:spLocks noChangeArrowheads="1"/>
            </p:cNvSpPr>
            <p:nvPr/>
          </p:nvSpPr>
          <p:spPr bwMode="auto">
            <a:xfrm rot="18021853" flipH="1">
              <a:off x="1748" y="2468"/>
              <a:ext cx="102" cy="44"/>
            </a:xfrm>
            <a:prstGeom prst="flowChartPreparation">
              <a:avLst/>
            </a:prstGeom>
            <a:solidFill>
              <a:srgbClr val="FFCC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2777" name="AutoShape 41"/>
            <p:cNvSpPr>
              <a:spLocks noChangeArrowheads="1"/>
            </p:cNvSpPr>
            <p:nvPr/>
          </p:nvSpPr>
          <p:spPr bwMode="auto">
            <a:xfrm flipH="1">
              <a:off x="1586" y="2368"/>
              <a:ext cx="198" cy="17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2778" name="Freeform 42"/>
            <p:cNvSpPr>
              <a:spLocks/>
            </p:cNvSpPr>
            <p:nvPr/>
          </p:nvSpPr>
          <p:spPr bwMode="auto">
            <a:xfrm flipH="1">
              <a:off x="1710" y="2345"/>
              <a:ext cx="108" cy="105"/>
            </a:xfrm>
            <a:custGeom>
              <a:avLst/>
              <a:gdLst/>
              <a:ahLst/>
              <a:cxnLst>
                <a:cxn ang="0">
                  <a:pos x="125" y="26"/>
                </a:cxn>
                <a:cxn ang="0">
                  <a:pos x="120" y="10"/>
                </a:cxn>
                <a:cxn ang="0">
                  <a:pos x="89" y="0"/>
                </a:cxn>
                <a:cxn ang="0">
                  <a:pos x="42" y="16"/>
                </a:cxn>
                <a:cxn ang="0">
                  <a:pos x="15" y="52"/>
                </a:cxn>
                <a:cxn ang="0">
                  <a:pos x="5" y="84"/>
                </a:cxn>
                <a:cxn ang="0">
                  <a:pos x="0" y="105"/>
                </a:cxn>
              </a:cxnLst>
              <a:rect l="0" t="0" r="r" b="b"/>
              <a:pathLst>
                <a:path w="125" h="105">
                  <a:moveTo>
                    <a:pt x="125" y="26"/>
                  </a:moveTo>
                  <a:cubicBezTo>
                    <a:pt x="123" y="21"/>
                    <a:pt x="125" y="13"/>
                    <a:pt x="120" y="10"/>
                  </a:cubicBezTo>
                  <a:cubicBezTo>
                    <a:pt x="111" y="4"/>
                    <a:pt x="89" y="0"/>
                    <a:pt x="89" y="0"/>
                  </a:cubicBezTo>
                  <a:cubicBezTo>
                    <a:pt x="52" y="12"/>
                    <a:pt x="67" y="6"/>
                    <a:pt x="42" y="16"/>
                  </a:cubicBezTo>
                  <a:cubicBezTo>
                    <a:pt x="29" y="28"/>
                    <a:pt x="28" y="40"/>
                    <a:pt x="15" y="52"/>
                  </a:cubicBezTo>
                  <a:cubicBezTo>
                    <a:pt x="12" y="63"/>
                    <a:pt x="8" y="73"/>
                    <a:pt x="5" y="84"/>
                  </a:cubicBezTo>
                  <a:cubicBezTo>
                    <a:pt x="3" y="91"/>
                    <a:pt x="0" y="105"/>
                    <a:pt x="0" y="105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2779" name="Rectangle 43"/>
            <p:cNvSpPr>
              <a:spLocks noChangeArrowheads="1"/>
            </p:cNvSpPr>
            <p:nvPr/>
          </p:nvSpPr>
          <p:spPr bwMode="auto">
            <a:xfrm>
              <a:off x="1342" y="2317"/>
              <a:ext cx="596" cy="3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2780" name="AutoShape 44"/>
            <p:cNvSpPr>
              <a:spLocks noChangeArrowheads="1"/>
            </p:cNvSpPr>
            <p:nvPr/>
          </p:nvSpPr>
          <p:spPr bwMode="auto">
            <a:xfrm>
              <a:off x="1302" y="2341"/>
              <a:ext cx="685" cy="304"/>
            </a:xfrm>
            <a:prstGeom prst="roundRect">
              <a:avLst>
                <a:gd name="adj" fmla="val 27343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2781" name="Text Box 45"/>
            <p:cNvSpPr txBox="1">
              <a:spLocks noChangeArrowheads="1"/>
            </p:cNvSpPr>
            <p:nvPr/>
          </p:nvSpPr>
          <p:spPr bwMode="auto">
            <a:xfrm>
              <a:off x="1330" y="2338"/>
              <a:ext cx="607" cy="281"/>
            </a:xfrm>
            <a:prstGeom prst="rect">
              <a:avLst/>
            </a:prstGeom>
            <a:noFill/>
            <a:ln w="28575">
              <a:noFill/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b="1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$ 30</a:t>
              </a:r>
            </a:p>
          </p:txBody>
        </p: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1303" y="2289"/>
              <a:ext cx="66" cy="400"/>
              <a:chOff x="2482" y="2855"/>
              <a:chExt cx="66" cy="400"/>
            </a:xfrm>
          </p:grpSpPr>
          <p:sp>
            <p:nvSpPr>
              <p:cNvPr id="372783" name="AutoShape 47"/>
              <p:cNvSpPr>
                <a:spLocks noChangeArrowheads="1"/>
              </p:cNvSpPr>
              <p:nvPr/>
            </p:nvSpPr>
            <p:spPr bwMode="auto">
              <a:xfrm rot="-2161642">
                <a:off x="2482" y="3180"/>
                <a:ext cx="61" cy="75"/>
              </a:xfrm>
              <a:prstGeom prst="flowChartDelay">
                <a:avLst/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2784" name="AutoShape 48"/>
              <p:cNvSpPr>
                <a:spLocks noChangeArrowheads="1"/>
              </p:cNvSpPr>
              <p:nvPr/>
            </p:nvSpPr>
            <p:spPr bwMode="auto">
              <a:xfrm rot="2502723">
                <a:off x="2487" y="2855"/>
                <a:ext cx="61" cy="75"/>
              </a:xfrm>
              <a:prstGeom prst="flowChartDelay">
                <a:avLst/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49"/>
            <p:cNvGrpSpPr>
              <a:grpSpLocks/>
            </p:cNvGrpSpPr>
            <p:nvPr/>
          </p:nvGrpSpPr>
          <p:grpSpPr bwMode="auto">
            <a:xfrm flipH="1">
              <a:off x="1924" y="2284"/>
              <a:ext cx="55" cy="410"/>
              <a:chOff x="2482" y="2855"/>
              <a:chExt cx="66" cy="400"/>
            </a:xfrm>
          </p:grpSpPr>
          <p:sp>
            <p:nvSpPr>
              <p:cNvPr id="372786" name="AutoShape 50"/>
              <p:cNvSpPr>
                <a:spLocks noChangeArrowheads="1"/>
              </p:cNvSpPr>
              <p:nvPr/>
            </p:nvSpPr>
            <p:spPr bwMode="auto">
              <a:xfrm rot="-2161642">
                <a:off x="2482" y="3180"/>
                <a:ext cx="61" cy="75"/>
              </a:xfrm>
              <a:prstGeom prst="flowChartDelay">
                <a:avLst/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2787" name="AutoShape 51"/>
              <p:cNvSpPr>
                <a:spLocks noChangeArrowheads="1"/>
              </p:cNvSpPr>
              <p:nvPr/>
            </p:nvSpPr>
            <p:spPr bwMode="auto">
              <a:xfrm rot="2502723">
                <a:off x="2487" y="2855"/>
                <a:ext cx="61" cy="75"/>
              </a:xfrm>
              <a:prstGeom prst="flowChartDelay">
                <a:avLst/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72788" name="AutoShape 52"/>
          <p:cNvSpPr>
            <a:spLocks noChangeArrowheads="1"/>
          </p:cNvSpPr>
          <p:nvPr/>
        </p:nvSpPr>
        <p:spPr bwMode="auto">
          <a:xfrm>
            <a:off x="6845300" y="5013325"/>
            <a:ext cx="1041400" cy="100013"/>
          </a:xfrm>
          <a:prstGeom prst="roundRect">
            <a:avLst>
              <a:gd name="adj" fmla="val 48630"/>
            </a:avLst>
          </a:prstGeom>
          <a:solidFill>
            <a:srgbClr val="66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2789" name="AutoShape 53"/>
          <p:cNvSpPr>
            <a:spLocks noChangeArrowheads="1"/>
          </p:cNvSpPr>
          <p:nvPr/>
        </p:nvSpPr>
        <p:spPr bwMode="auto">
          <a:xfrm>
            <a:off x="5416550" y="4429125"/>
            <a:ext cx="254000" cy="127000"/>
          </a:xfrm>
          <a:prstGeom prst="flowChartPreparation">
            <a:avLst/>
          </a:prstGeom>
          <a:solidFill>
            <a:srgbClr val="00CC66"/>
          </a:solidFill>
          <a:ln w="190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4" name="Group 54"/>
          <p:cNvGrpSpPr>
            <a:grpSpLocks/>
          </p:cNvGrpSpPr>
          <p:nvPr/>
        </p:nvGrpSpPr>
        <p:grpSpPr bwMode="auto">
          <a:xfrm>
            <a:off x="5360988" y="4495800"/>
            <a:ext cx="60325" cy="250825"/>
            <a:chOff x="1585" y="2783"/>
            <a:chExt cx="21" cy="179"/>
          </a:xfrm>
        </p:grpSpPr>
        <p:sp>
          <p:nvSpPr>
            <p:cNvPr id="372791" name="Line 55"/>
            <p:cNvSpPr>
              <a:spLocks noChangeShapeType="1"/>
            </p:cNvSpPr>
            <p:nvPr/>
          </p:nvSpPr>
          <p:spPr bwMode="auto">
            <a:xfrm>
              <a:off x="1585" y="2865"/>
              <a:ext cx="0" cy="9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2792" name="Line 56"/>
            <p:cNvSpPr>
              <a:spLocks noChangeShapeType="1"/>
            </p:cNvSpPr>
            <p:nvPr/>
          </p:nvSpPr>
          <p:spPr bwMode="auto">
            <a:xfrm flipH="1">
              <a:off x="1585" y="2783"/>
              <a:ext cx="21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72793" name="AutoShape 57"/>
          <p:cNvSpPr>
            <a:spLocks noChangeArrowheads="1"/>
          </p:cNvSpPr>
          <p:nvPr/>
        </p:nvSpPr>
        <p:spPr bwMode="auto">
          <a:xfrm>
            <a:off x="5200650" y="4702175"/>
            <a:ext cx="361950" cy="27146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5" name="Group 58"/>
          <p:cNvGrpSpPr>
            <a:grpSpLocks/>
          </p:cNvGrpSpPr>
          <p:nvPr/>
        </p:nvGrpSpPr>
        <p:grpSpPr bwMode="auto">
          <a:xfrm>
            <a:off x="4918075" y="3810000"/>
            <a:ext cx="955675" cy="534988"/>
            <a:chOff x="1302" y="2284"/>
            <a:chExt cx="685" cy="410"/>
          </a:xfrm>
        </p:grpSpPr>
        <p:sp>
          <p:nvSpPr>
            <p:cNvPr id="372795" name="AutoShape 59"/>
            <p:cNvSpPr>
              <a:spLocks noChangeArrowheads="1"/>
            </p:cNvSpPr>
            <p:nvPr/>
          </p:nvSpPr>
          <p:spPr bwMode="auto">
            <a:xfrm rot="18021853" flipH="1">
              <a:off x="1748" y="2468"/>
              <a:ext cx="102" cy="44"/>
            </a:xfrm>
            <a:prstGeom prst="flowChartPreparation">
              <a:avLst/>
            </a:prstGeom>
            <a:solidFill>
              <a:srgbClr val="FFCC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2796" name="AutoShape 60"/>
            <p:cNvSpPr>
              <a:spLocks noChangeArrowheads="1"/>
            </p:cNvSpPr>
            <p:nvPr/>
          </p:nvSpPr>
          <p:spPr bwMode="auto">
            <a:xfrm flipH="1">
              <a:off x="1586" y="2368"/>
              <a:ext cx="198" cy="17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2797" name="Freeform 61"/>
            <p:cNvSpPr>
              <a:spLocks/>
            </p:cNvSpPr>
            <p:nvPr/>
          </p:nvSpPr>
          <p:spPr bwMode="auto">
            <a:xfrm flipH="1">
              <a:off x="1710" y="2345"/>
              <a:ext cx="108" cy="105"/>
            </a:xfrm>
            <a:custGeom>
              <a:avLst/>
              <a:gdLst/>
              <a:ahLst/>
              <a:cxnLst>
                <a:cxn ang="0">
                  <a:pos x="125" y="26"/>
                </a:cxn>
                <a:cxn ang="0">
                  <a:pos x="120" y="10"/>
                </a:cxn>
                <a:cxn ang="0">
                  <a:pos x="89" y="0"/>
                </a:cxn>
                <a:cxn ang="0">
                  <a:pos x="42" y="16"/>
                </a:cxn>
                <a:cxn ang="0">
                  <a:pos x="15" y="52"/>
                </a:cxn>
                <a:cxn ang="0">
                  <a:pos x="5" y="84"/>
                </a:cxn>
                <a:cxn ang="0">
                  <a:pos x="0" y="105"/>
                </a:cxn>
              </a:cxnLst>
              <a:rect l="0" t="0" r="r" b="b"/>
              <a:pathLst>
                <a:path w="125" h="105">
                  <a:moveTo>
                    <a:pt x="125" y="26"/>
                  </a:moveTo>
                  <a:cubicBezTo>
                    <a:pt x="123" y="21"/>
                    <a:pt x="125" y="13"/>
                    <a:pt x="120" y="10"/>
                  </a:cubicBezTo>
                  <a:cubicBezTo>
                    <a:pt x="111" y="4"/>
                    <a:pt x="89" y="0"/>
                    <a:pt x="89" y="0"/>
                  </a:cubicBezTo>
                  <a:cubicBezTo>
                    <a:pt x="52" y="12"/>
                    <a:pt x="67" y="6"/>
                    <a:pt x="42" y="16"/>
                  </a:cubicBezTo>
                  <a:cubicBezTo>
                    <a:pt x="29" y="28"/>
                    <a:pt x="28" y="40"/>
                    <a:pt x="15" y="52"/>
                  </a:cubicBezTo>
                  <a:cubicBezTo>
                    <a:pt x="12" y="63"/>
                    <a:pt x="8" y="73"/>
                    <a:pt x="5" y="84"/>
                  </a:cubicBezTo>
                  <a:cubicBezTo>
                    <a:pt x="3" y="91"/>
                    <a:pt x="0" y="105"/>
                    <a:pt x="0" y="105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2798" name="Rectangle 62"/>
            <p:cNvSpPr>
              <a:spLocks noChangeArrowheads="1"/>
            </p:cNvSpPr>
            <p:nvPr/>
          </p:nvSpPr>
          <p:spPr bwMode="auto">
            <a:xfrm>
              <a:off x="1342" y="2317"/>
              <a:ext cx="596" cy="3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2799" name="AutoShape 63"/>
            <p:cNvSpPr>
              <a:spLocks noChangeArrowheads="1"/>
            </p:cNvSpPr>
            <p:nvPr/>
          </p:nvSpPr>
          <p:spPr bwMode="auto">
            <a:xfrm>
              <a:off x="1302" y="2341"/>
              <a:ext cx="685" cy="304"/>
            </a:xfrm>
            <a:prstGeom prst="roundRect">
              <a:avLst>
                <a:gd name="adj" fmla="val 27343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2800" name="Text Box 64"/>
            <p:cNvSpPr txBox="1">
              <a:spLocks noChangeArrowheads="1"/>
            </p:cNvSpPr>
            <p:nvPr/>
          </p:nvSpPr>
          <p:spPr bwMode="auto">
            <a:xfrm>
              <a:off x="1330" y="2338"/>
              <a:ext cx="607" cy="281"/>
            </a:xfrm>
            <a:prstGeom prst="rect">
              <a:avLst/>
            </a:prstGeom>
            <a:noFill/>
            <a:ln w="28575">
              <a:noFill/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b="1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$ 299</a:t>
              </a:r>
            </a:p>
          </p:txBody>
        </p:sp>
        <p:grpSp>
          <p:nvGrpSpPr>
            <p:cNvPr id="16" name="Group 65"/>
            <p:cNvGrpSpPr>
              <a:grpSpLocks/>
            </p:cNvGrpSpPr>
            <p:nvPr/>
          </p:nvGrpSpPr>
          <p:grpSpPr bwMode="auto">
            <a:xfrm>
              <a:off x="1303" y="2289"/>
              <a:ext cx="66" cy="400"/>
              <a:chOff x="2482" y="2855"/>
              <a:chExt cx="66" cy="400"/>
            </a:xfrm>
          </p:grpSpPr>
          <p:sp>
            <p:nvSpPr>
              <p:cNvPr id="372802" name="AutoShape 66"/>
              <p:cNvSpPr>
                <a:spLocks noChangeArrowheads="1"/>
              </p:cNvSpPr>
              <p:nvPr/>
            </p:nvSpPr>
            <p:spPr bwMode="auto">
              <a:xfrm rot="-2161642">
                <a:off x="2482" y="3180"/>
                <a:ext cx="61" cy="75"/>
              </a:xfrm>
              <a:prstGeom prst="flowChartDelay">
                <a:avLst/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2803" name="AutoShape 67"/>
              <p:cNvSpPr>
                <a:spLocks noChangeArrowheads="1"/>
              </p:cNvSpPr>
              <p:nvPr/>
            </p:nvSpPr>
            <p:spPr bwMode="auto">
              <a:xfrm rot="2502723">
                <a:off x="2487" y="2855"/>
                <a:ext cx="61" cy="75"/>
              </a:xfrm>
              <a:prstGeom prst="flowChartDelay">
                <a:avLst/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68"/>
            <p:cNvGrpSpPr>
              <a:grpSpLocks/>
            </p:cNvGrpSpPr>
            <p:nvPr/>
          </p:nvGrpSpPr>
          <p:grpSpPr bwMode="auto">
            <a:xfrm flipH="1">
              <a:off x="1924" y="2284"/>
              <a:ext cx="55" cy="410"/>
              <a:chOff x="2482" y="2855"/>
              <a:chExt cx="66" cy="400"/>
            </a:xfrm>
          </p:grpSpPr>
          <p:sp>
            <p:nvSpPr>
              <p:cNvPr id="372805" name="AutoShape 69"/>
              <p:cNvSpPr>
                <a:spLocks noChangeArrowheads="1"/>
              </p:cNvSpPr>
              <p:nvPr/>
            </p:nvSpPr>
            <p:spPr bwMode="auto">
              <a:xfrm rot="-2161642">
                <a:off x="2482" y="3180"/>
                <a:ext cx="61" cy="75"/>
              </a:xfrm>
              <a:prstGeom prst="flowChartDelay">
                <a:avLst/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2806" name="AutoShape 70"/>
              <p:cNvSpPr>
                <a:spLocks noChangeArrowheads="1"/>
              </p:cNvSpPr>
              <p:nvPr/>
            </p:nvSpPr>
            <p:spPr bwMode="auto">
              <a:xfrm rot="2502723">
                <a:off x="2487" y="2855"/>
                <a:ext cx="61" cy="75"/>
              </a:xfrm>
              <a:prstGeom prst="flowChartDelay">
                <a:avLst/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72807" name="AutoShape 71"/>
          <p:cNvSpPr>
            <a:spLocks noChangeArrowheads="1"/>
          </p:cNvSpPr>
          <p:nvPr/>
        </p:nvSpPr>
        <p:spPr bwMode="auto">
          <a:xfrm>
            <a:off x="4929188" y="5005388"/>
            <a:ext cx="1041400" cy="100012"/>
          </a:xfrm>
          <a:prstGeom prst="roundRect">
            <a:avLst>
              <a:gd name="adj" fmla="val 48630"/>
            </a:avLst>
          </a:prstGeom>
          <a:solidFill>
            <a:srgbClr val="66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8" name="Group 72"/>
          <p:cNvGrpSpPr>
            <a:grpSpLocks/>
          </p:cNvGrpSpPr>
          <p:nvPr/>
        </p:nvGrpSpPr>
        <p:grpSpPr bwMode="auto">
          <a:xfrm>
            <a:off x="6067425" y="2730500"/>
            <a:ext cx="1835150" cy="620713"/>
            <a:chOff x="3534" y="1998"/>
            <a:chExt cx="1156" cy="391"/>
          </a:xfrm>
        </p:grpSpPr>
        <p:sp>
          <p:nvSpPr>
            <p:cNvPr id="372809" name="Rectangle 73"/>
            <p:cNvSpPr>
              <a:spLocks noChangeArrowheads="1"/>
            </p:cNvSpPr>
            <p:nvPr/>
          </p:nvSpPr>
          <p:spPr bwMode="auto">
            <a:xfrm>
              <a:off x="3534" y="1998"/>
              <a:ext cx="1156" cy="391"/>
            </a:xfrm>
            <a:prstGeom prst="rect">
              <a:avLst/>
            </a:prstGeom>
            <a:solidFill>
              <a:srgbClr val="EAEAEA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2810" name="Rectangle 74"/>
            <p:cNvSpPr>
              <a:spLocks noChangeArrowheads="1"/>
            </p:cNvSpPr>
            <p:nvPr/>
          </p:nvSpPr>
          <p:spPr bwMode="auto">
            <a:xfrm>
              <a:off x="4174" y="2227"/>
              <a:ext cx="425" cy="11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folHlink"/>
              </a:solidFill>
              <a:miter lim="800000"/>
              <a:headEnd/>
              <a:tailEnd/>
            </a:ln>
            <a:effectLst>
              <a:prstShdw prst="shdw18" dist="17961" dir="13500000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4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rPr>
                <a:t>****</a:t>
              </a:r>
            </a:p>
          </p:txBody>
        </p:sp>
        <p:sp>
          <p:nvSpPr>
            <p:cNvPr id="372811" name="Rectangle 75"/>
            <p:cNvSpPr>
              <a:spLocks noChangeArrowheads="1"/>
            </p:cNvSpPr>
            <p:nvPr/>
          </p:nvSpPr>
          <p:spPr bwMode="auto">
            <a:xfrm>
              <a:off x="3553" y="2210"/>
              <a:ext cx="518" cy="11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400" kern="1200">
                  <a:solidFill>
                    <a:srgbClr val="000000"/>
                  </a:solidFill>
                  <a:latin typeface="Tahoma" pitchFamily="34" charset="0"/>
                  <a:ea typeface="+mn-ea"/>
                  <a:cs typeface="+mn-cs"/>
                </a:rPr>
                <a:t>Password</a:t>
              </a:r>
            </a:p>
          </p:txBody>
        </p:sp>
        <p:sp>
          <p:nvSpPr>
            <p:cNvPr id="372812" name="Rectangle 76"/>
            <p:cNvSpPr>
              <a:spLocks noChangeArrowheads="1"/>
            </p:cNvSpPr>
            <p:nvPr/>
          </p:nvSpPr>
          <p:spPr bwMode="auto">
            <a:xfrm>
              <a:off x="4174" y="2049"/>
              <a:ext cx="425" cy="12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folHlink"/>
              </a:solidFill>
              <a:miter lim="800000"/>
              <a:headEnd/>
              <a:tailEnd/>
            </a:ln>
            <a:effectLst>
              <a:prstShdw prst="shdw18" dist="17961" dir="13500000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2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rPr>
                <a:t>ed4ghj</a:t>
              </a:r>
            </a:p>
          </p:txBody>
        </p:sp>
        <p:sp>
          <p:nvSpPr>
            <p:cNvPr id="372813" name="Rectangle 77"/>
            <p:cNvSpPr>
              <a:spLocks noChangeArrowheads="1"/>
            </p:cNvSpPr>
            <p:nvPr/>
          </p:nvSpPr>
          <p:spPr bwMode="auto">
            <a:xfrm>
              <a:off x="3553" y="2054"/>
              <a:ext cx="518" cy="11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400" kern="1200">
                  <a:solidFill>
                    <a:srgbClr val="000000"/>
                  </a:solidFill>
                  <a:latin typeface="Tahoma" pitchFamily="34" charset="0"/>
                  <a:ea typeface="+mn-ea"/>
                  <a:cs typeface="+mn-cs"/>
                </a:rPr>
                <a:t>User name</a:t>
              </a:r>
            </a:p>
          </p:txBody>
        </p:sp>
      </p:grpSp>
      <p:grpSp>
        <p:nvGrpSpPr>
          <p:cNvPr id="19" name="Group 78"/>
          <p:cNvGrpSpPr>
            <a:grpSpLocks/>
          </p:cNvGrpSpPr>
          <p:nvPr/>
        </p:nvGrpSpPr>
        <p:grpSpPr bwMode="auto">
          <a:xfrm>
            <a:off x="6985000" y="4360863"/>
            <a:ext cx="623888" cy="642937"/>
            <a:chOff x="-446" y="2067"/>
            <a:chExt cx="369" cy="385"/>
          </a:xfrm>
        </p:grpSpPr>
        <p:sp>
          <p:nvSpPr>
            <p:cNvPr id="372815" name="Rectangle 79"/>
            <p:cNvSpPr>
              <a:spLocks noChangeArrowheads="1"/>
            </p:cNvSpPr>
            <p:nvPr/>
          </p:nvSpPr>
          <p:spPr bwMode="auto">
            <a:xfrm>
              <a:off x="-446" y="2067"/>
              <a:ext cx="369" cy="385"/>
            </a:xfrm>
            <a:prstGeom prst="rect">
              <a:avLst/>
            </a:prstGeom>
            <a:solidFill>
              <a:srgbClr val="33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2816" name="AutoShape 80"/>
            <p:cNvSpPr>
              <a:spLocks noChangeArrowheads="1"/>
            </p:cNvSpPr>
            <p:nvPr/>
          </p:nvSpPr>
          <p:spPr bwMode="auto">
            <a:xfrm rot="1243533">
              <a:off x="-248" y="2148"/>
              <a:ext cx="165" cy="82"/>
            </a:xfrm>
            <a:prstGeom prst="flowChartPreparation">
              <a:avLst/>
            </a:prstGeom>
            <a:solidFill>
              <a:srgbClr val="8080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20" name="Group 81"/>
            <p:cNvGrpSpPr>
              <a:grpSpLocks/>
            </p:cNvGrpSpPr>
            <p:nvPr/>
          </p:nvGrpSpPr>
          <p:grpSpPr bwMode="auto">
            <a:xfrm rot="1409250">
              <a:off x="-304" y="2140"/>
              <a:ext cx="39" cy="162"/>
              <a:chOff x="1585" y="2783"/>
              <a:chExt cx="21" cy="179"/>
            </a:xfrm>
          </p:grpSpPr>
          <p:sp>
            <p:nvSpPr>
              <p:cNvPr id="372818" name="Line 82"/>
              <p:cNvSpPr>
                <a:spLocks noChangeShapeType="1"/>
              </p:cNvSpPr>
              <p:nvPr/>
            </p:nvSpPr>
            <p:spPr bwMode="auto">
              <a:xfrm>
                <a:off x="1585" y="2865"/>
                <a:ext cx="0" cy="9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2819" name="Line 83"/>
              <p:cNvSpPr>
                <a:spLocks noChangeShapeType="1"/>
              </p:cNvSpPr>
              <p:nvPr/>
            </p:nvSpPr>
            <p:spPr bwMode="auto">
              <a:xfrm flipH="1">
                <a:off x="1585" y="2783"/>
                <a:ext cx="21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72820" name="AutoShape 84"/>
            <p:cNvSpPr>
              <a:spLocks noChangeArrowheads="1"/>
            </p:cNvSpPr>
            <p:nvPr/>
          </p:nvSpPr>
          <p:spPr bwMode="auto">
            <a:xfrm>
              <a:off x="-439" y="2268"/>
              <a:ext cx="235" cy="17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6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85"/>
          <p:cNvGrpSpPr>
            <a:grpSpLocks/>
          </p:cNvGrpSpPr>
          <p:nvPr/>
        </p:nvGrpSpPr>
        <p:grpSpPr bwMode="auto">
          <a:xfrm>
            <a:off x="5172075" y="4360863"/>
            <a:ext cx="623888" cy="642937"/>
            <a:chOff x="-446" y="2067"/>
            <a:chExt cx="369" cy="385"/>
          </a:xfrm>
        </p:grpSpPr>
        <p:sp>
          <p:nvSpPr>
            <p:cNvPr id="372822" name="Rectangle 86"/>
            <p:cNvSpPr>
              <a:spLocks noChangeArrowheads="1"/>
            </p:cNvSpPr>
            <p:nvPr/>
          </p:nvSpPr>
          <p:spPr bwMode="auto">
            <a:xfrm>
              <a:off x="-446" y="2067"/>
              <a:ext cx="369" cy="385"/>
            </a:xfrm>
            <a:prstGeom prst="rect">
              <a:avLst/>
            </a:prstGeom>
            <a:solidFill>
              <a:srgbClr val="33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2823" name="AutoShape 87"/>
            <p:cNvSpPr>
              <a:spLocks noChangeArrowheads="1"/>
            </p:cNvSpPr>
            <p:nvPr/>
          </p:nvSpPr>
          <p:spPr bwMode="auto">
            <a:xfrm rot="1243533">
              <a:off x="-248" y="2148"/>
              <a:ext cx="165" cy="82"/>
            </a:xfrm>
            <a:prstGeom prst="flowChartPreparation">
              <a:avLst/>
            </a:prstGeom>
            <a:solidFill>
              <a:srgbClr val="8080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22" name="Group 88"/>
            <p:cNvGrpSpPr>
              <a:grpSpLocks/>
            </p:cNvGrpSpPr>
            <p:nvPr/>
          </p:nvGrpSpPr>
          <p:grpSpPr bwMode="auto">
            <a:xfrm rot="1409250">
              <a:off x="-304" y="2140"/>
              <a:ext cx="39" cy="162"/>
              <a:chOff x="1585" y="2783"/>
              <a:chExt cx="21" cy="179"/>
            </a:xfrm>
          </p:grpSpPr>
          <p:sp>
            <p:nvSpPr>
              <p:cNvPr id="372825" name="Line 89"/>
              <p:cNvSpPr>
                <a:spLocks noChangeShapeType="1"/>
              </p:cNvSpPr>
              <p:nvPr/>
            </p:nvSpPr>
            <p:spPr bwMode="auto">
              <a:xfrm>
                <a:off x="1585" y="2865"/>
                <a:ext cx="0" cy="9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2826" name="Line 90"/>
              <p:cNvSpPr>
                <a:spLocks noChangeShapeType="1"/>
              </p:cNvSpPr>
              <p:nvPr/>
            </p:nvSpPr>
            <p:spPr bwMode="auto">
              <a:xfrm flipH="1">
                <a:off x="1585" y="2783"/>
                <a:ext cx="21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72827" name="AutoShape 91"/>
            <p:cNvSpPr>
              <a:spLocks noChangeArrowheads="1"/>
            </p:cNvSpPr>
            <p:nvPr/>
          </p:nvSpPr>
          <p:spPr bwMode="auto">
            <a:xfrm>
              <a:off x="-439" y="2268"/>
              <a:ext cx="235" cy="17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6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3" name="Group 92"/>
          <p:cNvGrpSpPr>
            <a:grpSpLocks/>
          </p:cNvGrpSpPr>
          <p:nvPr/>
        </p:nvGrpSpPr>
        <p:grpSpPr bwMode="auto">
          <a:xfrm>
            <a:off x="4156075" y="2730500"/>
            <a:ext cx="1835150" cy="620713"/>
            <a:chOff x="2330" y="1998"/>
            <a:chExt cx="1156" cy="391"/>
          </a:xfrm>
        </p:grpSpPr>
        <p:sp>
          <p:nvSpPr>
            <p:cNvPr id="372829" name="Rectangle 93"/>
            <p:cNvSpPr>
              <a:spLocks noChangeArrowheads="1"/>
            </p:cNvSpPr>
            <p:nvPr/>
          </p:nvSpPr>
          <p:spPr bwMode="auto">
            <a:xfrm>
              <a:off x="2330" y="1998"/>
              <a:ext cx="1156" cy="391"/>
            </a:xfrm>
            <a:prstGeom prst="rect">
              <a:avLst/>
            </a:prstGeom>
            <a:solidFill>
              <a:srgbClr val="EAEAEA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2830" name="Rectangle 94"/>
            <p:cNvSpPr>
              <a:spLocks noChangeArrowheads="1"/>
            </p:cNvSpPr>
            <p:nvPr/>
          </p:nvSpPr>
          <p:spPr bwMode="auto">
            <a:xfrm>
              <a:off x="2970" y="2227"/>
              <a:ext cx="425" cy="11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folHlink"/>
              </a:solidFill>
              <a:miter lim="800000"/>
              <a:headEnd/>
              <a:tailEnd/>
            </a:ln>
            <a:effectLst>
              <a:prstShdw prst="shdw18" dist="17961" dir="13500000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4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rPr>
                <a:t>****</a:t>
              </a:r>
            </a:p>
          </p:txBody>
        </p:sp>
        <p:sp>
          <p:nvSpPr>
            <p:cNvPr id="372831" name="Rectangle 95"/>
            <p:cNvSpPr>
              <a:spLocks noChangeArrowheads="1"/>
            </p:cNvSpPr>
            <p:nvPr/>
          </p:nvSpPr>
          <p:spPr bwMode="auto">
            <a:xfrm>
              <a:off x="2349" y="2210"/>
              <a:ext cx="518" cy="11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400" kern="1200">
                  <a:solidFill>
                    <a:srgbClr val="000000"/>
                  </a:solidFill>
                  <a:latin typeface="Tahoma" pitchFamily="34" charset="0"/>
                  <a:ea typeface="+mn-ea"/>
                  <a:cs typeface="+mn-cs"/>
                </a:rPr>
                <a:t>Password</a:t>
              </a:r>
            </a:p>
          </p:txBody>
        </p:sp>
        <p:sp>
          <p:nvSpPr>
            <p:cNvPr id="372832" name="Rectangle 96"/>
            <p:cNvSpPr>
              <a:spLocks noChangeArrowheads="1"/>
            </p:cNvSpPr>
            <p:nvPr/>
          </p:nvSpPr>
          <p:spPr bwMode="auto">
            <a:xfrm>
              <a:off x="2970" y="2049"/>
              <a:ext cx="425" cy="12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folHlink"/>
              </a:solidFill>
              <a:miter lim="800000"/>
              <a:headEnd/>
              <a:tailEnd/>
            </a:ln>
            <a:effectLst>
              <a:prstShdw prst="shdw18" dist="17961" dir="13500000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2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rPr>
                <a:t>lkk9sd</a:t>
              </a:r>
            </a:p>
          </p:txBody>
        </p:sp>
        <p:sp>
          <p:nvSpPr>
            <p:cNvPr id="372833" name="Rectangle 97"/>
            <p:cNvSpPr>
              <a:spLocks noChangeArrowheads="1"/>
            </p:cNvSpPr>
            <p:nvPr/>
          </p:nvSpPr>
          <p:spPr bwMode="auto">
            <a:xfrm>
              <a:off x="2349" y="2054"/>
              <a:ext cx="518" cy="11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400" kern="1200">
                  <a:solidFill>
                    <a:srgbClr val="000000"/>
                  </a:solidFill>
                  <a:latin typeface="Tahoma" pitchFamily="34" charset="0"/>
                  <a:ea typeface="+mn-ea"/>
                  <a:cs typeface="+mn-cs"/>
                </a:rPr>
                <a:t>User name</a:t>
              </a:r>
            </a:p>
          </p:txBody>
        </p:sp>
      </p:grpSp>
      <p:grpSp>
        <p:nvGrpSpPr>
          <p:cNvPr id="24" name="Group 98"/>
          <p:cNvGrpSpPr>
            <a:grpSpLocks/>
          </p:cNvGrpSpPr>
          <p:nvPr/>
        </p:nvGrpSpPr>
        <p:grpSpPr bwMode="auto">
          <a:xfrm>
            <a:off x="3268663" y="4360863"/>
            <a:ext cx="623887" cy="642937"/>
            <a:chOff x="-446" y="2067"/>
            <a:chExt cx="369" cy="385"/>
          </a:xfrm>
        </p:grpSpPr>
        <p:sp>
          <p:nvSpPr>
            <p:cNvPr id="372835" name="Rectangle 99"/>
            <p:cNvSpPr>
              <a:spLocks noChangeArrowheads="1"/>
            </p:cNvSpPr>
            <p:nvPr/>
          </p:nvSpPr>
          <p:spPr bwMode="auto">
            <a:xfrm>
              <a:off x="-446" y="2067"/>
              <a:ext cx="369" cy="385"/>
            </a:xfrm>
            <a:prstGeom prst="rect">
              <a:avLst/>
            </a:prstGeom>
            <a:solidFill>
              <a:srgbClr val="33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2836" name="AutoShape 100"/>
            <p:cNvSpPr>
              <a:spLocks noChangeArrowheads="1"/>
            </p:cNvSpPr>
            <p:nvPr/>
          </p:nvSpPr>
          <p:spPr bwMode="auto">
            <a:xfrm rot="1243533">
              <a:off x="-248" y="2148"/>
              <a:ext cx="165" cy="82"/>
            </a:xfrm>
            <a:prstGeom prst="flowChartPreparation">
              <a:avLst/>
            </a:prstGeom>
            <a:solidFill>
              <a:srgbClr val="8080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25" name="Group 101"/>
            <p:cNvGrpSpPr>
              <a:grpSpLocks/>
            </p:cNvGrpSpPr>
            <p:nvPr/>
          </p:nvGrpSpPr>
          <p:grpSpPr bwMode="auto">
            <a:xfrm rot="1409250">
              <a:off x="-304" y="2140"/>
              <a:ext cx="39" cy="162"/>
              <a:chOff x="1585" y="2783"/>
              <a:chExt cx="21" cy="179"/>
            </a:xfrm>
          </p:grpSpPr>
          <p:sp>
            <p:nvSpPr>
              <p:cNvPr id="372838" name="Line 102"/>
              <p:cNvSpPr>
                <a:spLocks noChangeShapeType="1"/>
              </p:cNvSpPr>
              <p:nvPr/>
            </p:nvSpPr>
            <p:spPr bwMode="auto">
              <a:xfrm>
                <a:off x="1585" y="2865"/>
                <a:ext cx="0" cy="9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2839" name="Line 103"/>
              <p:cNvSpPr>
                <a:spLocks noChangeShapeType="1"/>
              </p:cNvSpPr>
              <p:nvPr/>
            </p:nvSpPr>
            <p:spPr bwMode="auto">
              <a:xfrm flipH="1">
                <a:off x="1585" y="2783"/>
                <a:ext cx="21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72840" name="AutoShape 104"/>
            <p:cNvSpPr>
              <a:spLocks noChangeArrowheads="1"/>
            </p:cNvSpPr>
            <p:nvPr/>
          </p:nvSpPr>
          <p:spPr bwMode="auto">
            <a:xfrm>
              <a:off x="-439" y="2268"/>
              <a:ext cx="235" cy="17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6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6" name="Group 105"/>
          <p:cNvGrpSpPr>
            <a:grpSpLocks/>
          </p:cNvGrpSpPr>
          <p:nvPr/>
        </p:nvGrpSpPr>
        <p:grpSpPr bwMode="auto">
          <a:xfrm>
            <a:off x="2246313" y="2730500"/>
            <a:ext cx="1835150" cy="620713"/>
            <a:chOff x="1127" y="1998"/>
            <a:chExt cx="1156" cy="391"/>
          </a:xfrm>
        </p:grpSpPr>
        <p:sp>
          <p:nvSpPr>
            <p:cNvPr id="372842" name="Rectangle 106"/>
            <p:cNvSpPr>
              <a:spLocks noChangeArrowheads="1"/>
            </p:cNvSpPr>
            <p:nvPr/>
          </p:nvSpPr>
          <p:spPr bwMode="auto">
            <a:xfrm>
              <a:off x="1127" y="1998"/>
              <a:ext cx="1156" cy="391"/>
            </a:xfrm>
            <a:prstGeom prst="rect">
              <a:avLst/>
            </a:prstGeom>
            <a:solidFill>
              <a:srgbClr val="EAEAEA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2843" name="Rectangle 107"/>
            <p:cNvSpPr>
              <a:spLocks noChangeArrowheads="1"/>
            </p:cNvSpPr>
            <p:nvPr/>
          </p:nvSpPr>
          <p:spPr bwMode="auto">
            <a:xfrm>
              <a:off x="1767" y="2227"/>
              <a:ext cx="425" cy="11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folHlink"/>
              </a:solidFill>
              <a:miter lim="800000"/>
              <a:headEnd/>
              <a:tailEnd/>
            </a:ln>
            <a:effectLst>
              <a:prstShdw prst="shdw18" dist="17961" dir="13500000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4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rPr>
                <a:t>****</a:t>
              </a:r>
            </a:p>
          </p:txBody>
        </p:sp>
        <p:sp>
          <p:nvSpPr>
            <p:cNvPr id="372844" name="Rectangle 108"/>
            <p:cNvSpPr>
              <a:spLocks noChangeArrowheads="1"/>
            </p:cNvSpPr>
            <p:nvPr/>
          </p:nvSpPr>
          <p:spPr bwMode="auto">
            <a:xfrm>
              <a:off x="1146" y="2210"/>
              <a:ext cx="518" cy="11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400" kern="1200">
                  <a:solidFill>
                    <a:srgbClr val="000000"/>
                  </a:solidFill>
                  <a:latin typeface="Tahoma" pitchFamily="34" charset="0"/>
                  <a:ea typeface="+mn-ea"/>
                  <a:cs typeface="+mn-cs"/>
                </a:rPr>
                <a:t>Password</a:t>
              </a:r>
            </a:p>
          </p:txBody>
        </p:sp>
        <p:sp>
          <p:nvSpPr>
            <p:cNvPr id="372845" name="Rectangle 109"/>
            <p:cNvSpPr>
              <a:spLocks noChangeArrowheads="1"/>
            </p:cNvSpPr>
            <p:nvPr/>
          </p:nvSpPr>
          <p:spPr bwMode="auto">
            <a:xfrm>
              <a:off x="1767" y="2049"/>
              <a:ext cx="425" cy="12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folHlink"/>
              </a:solidFill>
              <a:miter lim="800000"/>
              <a:headEnd/>
              <a:tailEnd/>
            </a:ln>
            <a:effectLst>
              <a:prstShdw prst="shdw18" dist="17961" dir="13500000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2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rPr>
                <a:t>m6fg3</a:t>
              </a:r>
            </a:p>
          </p:txBody>
        </p:sp>
        <p:sp>
          <p:nvSpPr>
            <p:cNvPr id="372846" name="Rectangle 110"/>
            <p:cNvSpPr>
              <a:spLocks noChangeArrowheads="1"/>
            </p:cNvSpPr>
            <p:nvPr/>
          </p:nvSpPr>
          <p:spPr bwMode="auto">
            <a:xfrm>
              <a:off x="1146" y="2054"/>
              <a:ext cx="518" cy="11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400" kern="1200">
                  <a:solidFill>
                    <a:srgbClr val="000000"/>
                  </a:solidFill>
                  <a:latin typeface="Tahoma" pitchFamily="34" charset="0"/>
                  <a:ea typeface="+mn-ea"/>
                  <a:cs typeface="+mn-cs"/>
                </a:rPr>
                <a:t>User name</a:t>
              </a:r>
            </a:p>
          </p:txBody>
        </p:sp>
      </p:grpSp>
      <p:sp>
        <p:nvSpPr>
          <p:cNvPr id="372847" name="Text Box 111"/>
          <p:cNvSpPr txBox="1">
            <a:spLocks noChangeArrowheads="1"/>
          </p:cNvSpPr>
          <p:nvPr/>
        </p:nvSpPr>
        <p:spPr bwMode="auto">
          <a:xfrm rot="21600000">
            <a:off x="-15875" y="5943600"/>
            <a:ext cx="20240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sv-SE" sz="30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DATA</a:t>
            </a:r>
            <a:endParaRPr lang="en-GB" sz="30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2848" name="Text Box 112"/>
          <p:cNvSpPr txBox="1">
            <a:spLocks noChangeArrowheads="1"/>
          </p:cNvSpPr>
          <p:nvPr/>
        </p:nvSpPr>
        <p:spPr bwMode="auto">
          <a:xfrm rot="21600000">
            <a:off x="6705600" y="6353175"/>
            <a:ext cx="993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4D4D4D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sv-SE" sz="28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NGO</a:t>
            </a:r>
            <a:endParaRPr lang="en-GB" sz="28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2849" name="Text Box 113"/>
          <p:cNvSpPr txBox="1">
            <a:spLocks noChangeArrowheads="1"/>
          </p:cNvSpPr>
          <p:nvPr/>
        </p:nvSpPr>
        <p:spPr bwMode="auto">
          <a:xfrm rot="21600000">
            <a:off x="4508500" y="6365875"/>
            <a:ext cx="1589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4D4D4D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sv-SE" sz="28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National</a:t>
            </a:r>
            <a:endParaRPr lang="en-GB" sz="28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2850" name="Text Box 114"/>
          <p:cNvSpPr txBox="1">
            <a:spLocks noChangeArrowheads="1"/>
          </p:cNvSpPr>
          <p:nvPr/>
        </p:nvSpPr>
        <p:spPr bwMode="auto">
          <a:xfrm rot="21600000">
            <a:off x="2895600" y="6365875"/>
            <a:ext cx="698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4D4D4D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sv-SE" sz="28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UN</a:t>
            </a:r>
            <a:endParaRPr lang="en-GB" sz="28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7" name="Group 115"/>
          <p:cNvGrpSpPr>
            <a:grpSpLocks/>
          </p:cNvGrpSpPr>
          <p:nvPr/>
        </p:nvGrpSpPr>
        <p:grpSpPr bwMode="auto">
          <a:xfrm>
            <a:off x="1919288" y="-2028825"/>
            <a:ext cx="5056187" cy="5037138"/>
            <a:chOff x="809" y="-1630"/>
            <a:chExt cx="4114" cy="4098"/>
          </a:xfrm>
        </p:grpSpPr>
        <p:grpSp>
          <p:nvGrpSpPr>
            <p:cNvPr id="28" name="Group 116"/>
            <p:cNvGrpSpPr>
              <a:grpSpLocks/>
            </p:cNvGrpSpPr>
            <p:nvPr/>
          </p:nvGrpSpPr>
          <p:grpSpPr bwMode="auto">
            <a:xfrm>
              <a:off x="809" y="-1630"/>
              <a:ext cx="4114" cy="4098"/>
              <a:chOff x="2304" y="40"/>
              <a:chExt cx="1296" cy="1304"/>
            </a:xfrm>
          </p:grpSpPr>
          <p:sp>
            <p:nvSpPr>
              <p:cNvPr id="372853" name="AutoShape 117"/>
              <p:cNvSpPr>
                <a:spLocks noChangeArrowheads="1"/>
              </p:cNvSpPr>
              <p:nvPr/>
            </p:nvSpPr>
            <p:spPr bwMode="auto">
              <a:xfrm>
                <a:off x="2304" y="48"/>
                <a:ext cx="1296" cy="1296"/>
              </a:xfrm>
              <a:prstGeom prst="sun">
                <a:avLst>
                  <a:gd name="adj" fmla="val 46875"/>
                </a:avLst>
              </a:prstGeom>
              <a:solidFill>
                <a:srgbClr val="FFCC00"/>
              </a:solidFill>
              <a:ln w="2857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2854" name="AutoShape 118"/>
              <p:cNvSpPr>
                <a:spLocks noChangeArrowheads="1"/>
              </p:cNvSpPr>
              <p:nvPr/>
            </p:nvSpPr>
            <p:spPr bwMode="auto">
              <a:xfrm rot="900000">
                <a:off x="2304" y="44"/>
                <a:ext cx="1296" cy="1296"/>
              </a:xfrm>
              <a:prstGeom prst="sun">
                <a:avLst>
                  <a:gd name="adj" fmla="val 46875"/>
                </a:avLst>
              </a:prstGeom>
              <a:solidFill>
                <a:srgbClr val="FFCC00"/>
              </a:solidFill>
              <a:ln w="2857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2855" name="AutoShape 119"/>
              <p:cNvSpPr>
                <a:spLocks noChangeArrowheads="1"/>
              </p:cNvSpPr>
              <p:nvPr/>
            </p:nvSpPr>
            <p:spPr bwMode="auto">
              <a:xfrm rot="1800000">
                <a:off x="2304" y="40"/>
                <a:ext cx="1296" cy="1296"/>
              </a:xfrm>
              <a:prstGeom prst="sun">
                <a:avLst>
                  <a:gd name="adj" fmla="val 46875"/>
                </a:avLst>
              </a:prstGeom>
              <a:solidFill>
                <a:srgbClr val="FFCC00"/>
              </a:solidFill>
              <a:ln w="2857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72856" name="Oval 120"/>
            <p:cNvSpPr>
              <a:spLocks noChangeArrowheads="1"/>
            </p:cNvSpPr>
            <p:nvPr/>
          </p:nvSpPr>
          <p:spPr bwMode="auto">
            <a:xfrm>
              <a:off x="2052" y="-211"/>
              <a:ext cx="1646" cy="1646"/>
            </a:xfrm>
            <a:prstGeom prst="ellipse">
              <a:avLst/>
            </a:prstGeom>
            <a:solidFill>
              <a:srgbClr val="FFCC00"/>
            </a:solidFill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2857" name="Text Box 121"/>
            <p:cNvSpPr txBox="1">
              <a:spLocks noChangeArrowheads="1"/>
            </p:cNvSpPr>
            <p:nvPr/>
          </p:nvSpPr>
          <p:spPr bwMode="auto">
            <a:xfrm rot="21600000">
              <a:off x="2238" y="408"/>
              <a:ext cx="1274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2800" b="1" kern="120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rPr>
                <a:t>PUBLIC</a:t>
              </a:r>
              <a:endParaRPr lang="en-GB" sz="28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72858" name="Text Box 122"/>
          <p:cNvSpPr txBox="1">
            <a:spLocks noChangeArrowheads="1"/>
          </p:cNvSpPr>
          <p:nvPr/>
        </p:nvSpPr>
        <p:spPr bwMode="auto">
          <a:xfrm rot="21600000">
            <a:off x="-15875" y="4411663"/>
            <a:ext cx="24971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sv-SE" sz="30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INTERNET</a:t>
            </a:r>
            <a:endParaRPr lang="en-GB" sz="30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9" name="Group 123"/>
          <p:cNvGrpSpPr>
            <a:grpSpLocks/>
          </p:cNvGrpSpPr>
          <p:nvPr/>
        </p:nvGrpSpPr>
        <p:grpSpPr bwMode="auto">
          <a:xfrm>
            <a:off x="3289300" y="4432300"/>
            <a:ext cx="469900" cy="544513"/>
            <a:chOff x="1594" y="2747"/>
            <a:chExt cx="296" cy="343"/>
          </a:xfrm>
        </p:grpSpPr>
        <p:sp>
          <p:nvSpPr>
            <p:cNvPr id="372860" name="AutoShape 124"/>
            <p:cNvSpPr>
              <a:spLocks noChangeArrowheads="1"/>
            </p:cNvSpPr>
            <p:nvPr/>
          </p:nvSpPr>
          <p:spPr bwMode="auto">
            <a:xfrm>
              <a:off x="1730" y="2747"/>
              <a:ext cx="160" cy="80"/>
            </a:xfrm>
            <a:prstGeom prst="flowChartPreparation">
              <a:avLst/>
            </a:prstGeom>
            <a:solidFill>
              <a:srgbClr val="00FF00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30" name="Group 125"/>
            <p:cNvGrpSpPr>
              <a:grpSpLocks/>
            </p:cNvGrpSpPr>
            <p:nvPr/>
          </p:nvGrpSpPr>
          <p:grpSpPr bwMode="auto">
            <a:xfrm>
              <a:off x="1695" y="2789"/>
              <a:ext cx="38" cy="158"/>
              <a:chOff x="1585" y="2783"/>
              <a:chExt cx="21" cy="179"/>
            </a:xfrm>
          </p:grpSpPr>
          <p:sp>
            <p:nvSpPr>
              <p:cNvPr id="372862" name="Line 126"/>
              <p:cNvSpPr>
                <a:spLocks noChangeShapeType="1"/>
              </p:cNvSpPr>
              <p:nvPr/>
            </p:nvSpPr>
            <p:spPr bwMode="auto">
              <a:xfrm>
                <a:off x="1585" y="2865"/>
                <a:ext cx="0" cy="9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2863" name="Line 127"/>
              <p:cNvSpPr>
                <a:spLocks noChangeShapeType="1"/>
              </p:cNvSpPr>
              <p:nvPr/>
            </p:nvSpPr>
            <p:spPr bwMode="auto">
              <a:xfrm flipH="1">
                <a:off x="1585" y="2783"/>
                <a:ext cx="21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72864" name="AutoShape 128"/>
            <p:cNvSpPr>
              <a:spLocks noChangeArrowheads="1"/>
            </p:cNvSpPr>
            <p:nvPr/>
          </p:nvSpPr>
          <p:spPr bwMode="auto">
            <a:xfrm>
              <a:off x="1594" y="2919"/>
              <a:ext cx="228" cy="17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1" name="Group 129"/>
          <p:cNvGrpSpPr>
            <a:grpSpLocks/>
          </p:cNvGrpSpPr>
          <p:nvPr/>
        </p:nvGrpSpPr>
        <p:grpSpPr bwMode="auto">
          <a:xfrm>
            <a:off x="3268663" y="4360863"/>
            <a:ext cx="623887" cy="642937"/>
            <a:chOff x="-446" y="2067"/>
            <a:chExt cx="369" cy="385"/>
          </a:xfrm>
        </p:grpSpPr>
        <p:sp>
          <p:nvSpPr>
            <p:cNvPr id="372866" name="Rectangle 130"/>
            <p:cNvSpPr>
              <a:spLocks noChangeArrowheads="1"/>
            </p:cNvSpPr>
            <p:nvPr/>
          </p:nvSpPr>
          <p:spPr bwMode="auto">
            <a:xfrm>
              <a:off x="-446" y="2067"/>
              <a:ext cx="369" cy="385"/>
            </a:xfrm>
            <a:prstGeom prst="rect">
              <a:avLst/>
            </a:prstGeom>
            <a:solidFill>
              <a:srgbClr val="33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2867" name="AutoShape 131"/>
            <p:cNvSpPr>
              <a:spLocks noChangeArrowheads="1"/>
            </p:cNvSpPr>
            <p:nvPr/>
          </p:nvSpPr>
          <p:spPr bwMode="auto">
            <a:xfrm rot="1243533">
              <a:off x="-248" y="2148"/>
              <a:ext cx="165" cy="82"/>
            </a:xfrm>
            <a:prstGeom prst="flowChartPreparation">
              <a:avLst/>
            </a:prstGeom>
            <a:solidFill>
              <a:srgbClr val="8080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372736" name="Group 132"/>
            <p:cNvGrpSpPr>
              <a:grpSpLocks/>
            </p:cNvGrpSpPr>
            <p:nvPr/>
          </p:nvGrpSpPr>
          <p:grpSpPr bwMode="auto">
            <a:xfrm rot="1409250">
              <a:off x="-304" y="2140"/>
              <a:ext cx="39" cy="162"/>
              <a:chOff x="1585" y="2783"/>
              <a:chExt cx="21" cy="179"/>
            </a:xfrm>
          </p:grpSpPr>
          <p:sp>
            <p:nvSpPr>
              <p:cNvPr id="372869" name="Line 133"/>
              <p:cNvSpPr>
                <a:spLocks noChangeShapeType="1"/>
              </p:cNvSpPr>
              <p:nvPr/>
            </p:nvSpPr>
            <p:spPr bwMode="auto">
              <a:xfrm>
                <a:off x="1585" y="2865"/>
                <a:ext cx="0" cy="9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2870" name="Line 134"/>
              <p:cNvSpPr>
                <a:spLocks noChangeShapeType="1"/>
              </p:cNvSpPr>
              <p:nvPr/>
            </p:nvSpPr>
            <p:spPr bwMode="auto">
              <a:xfrm flipH="1">
                <a:off x="1585" y="2783"/>
                <a:ext cx="21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72871" name="AutoShape 135"/>
            <p:cNvSpPr>
              <a:spLocks noChangeArrowheads="1"/>
            </p:cNvSpPr>
            <p:nvPr/>
          </p:nvSpPr>
          <p:spPr bwMode="auto">
            <a:xfrm>
              <a:off x="-439" y="2268"/>
              <a:ext cx="235" cy="17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6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72872" name="AutoShape 136"/>
          <p:cNvSpPr>
            <a:spLocks noChangeArrowheads="1"/>
          </p:cNvSpPr>
          <p:nvPr/>
        </p:nvSpPr>
        <p:spPr bwMode="auto">
          <a:xfrm>
            <a:off x="3060700" y="5907088"/>
            <a:ext cx="488950" cy="488950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2873" name="AutoShape 137"/>
          <p:cNvSpPr>
            <a:spLocks noChangeArrowheads="1"/>
          </p:cNvSpPr>
          <p:nvPr/>
        </p:nvSpPr>
        <p:spPr bwMode="auto">
          <a:xfrm>
            <a:off x="5089525" y="5907088"/>
            <a:ext cx="488950" cy="488950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2874" name="AutoShape 138"/>
          <p:cNvSpPr>
            <a:spLocks noChangeArrowheads="1"/>
          </p:cNvSpPr>
          <p:nvPr/>
        </p:nvSpPr>
        <p:spPr bwMode="auto">
          <a:xfrm>
            <a:off x="6985000" y="5907088"/>
            <a:ext cx="488950" cy="488950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372737" name="Group 139"/>
          <p:cNvGrpSpPr>
            <a:grpSpLocks/>
          </p:cNvGrpSpPr>
          <p:nvPr/>
        </p:nvGrpSpPr>
        <p:grpSpPr bwMode="auto">
          <a:xfrm>
            <a:off x="146050" y="2743200"/>
            <a:ext cx="1873250" cy="525463"/>
            <a:chOff x="4378" y="1260"/>
            <a:chExt cx="1312" cy="631"/>
          </a:xfrm>
        </p:grpSpPr>
        <p:sp>
          <p:nvSpPr>
            <p:cNvPr id="372876" name="AutoShape 140"/>
            <p:cNvSpPr>
              <a:spLocks noChangeArrowheads="1"/>
            </p:cNvSpPr>
            <p:nvPr/>
          </p:nvSpPr>
          <p:spPr bwMode="auto">
            <a:xfrm>
              <a:off x="4378" y="1278"/>
              <a:ext cx="1312" cy="613"/>
            </a:xfrm>
            <a:prstGeom prst="roundRect">
              <a:avLst>
                <a:gd name="adj" fmla="val 8681"/>
              </a:avLst>
            </a:prstGeom>
            <a:solidFill>
              <a:srgbClr val="FF0000"/>
            </a:solidFill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2877" name="Text Box 141"/>
            <p:cNvSpPr txBox="1">
              <a:spLocks noChangeArrowheads="1"/>
            </p:cNvSpPr>
            <p:nvPr/>
          </p:nvSpPr>
          <p:spPr bwMode="auto">
            <a:xfrm rot="21600000">
              <a:off x="4386" y="1260"/>
              <a:ext cx="1271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4D4D4D"/>
              </a:outerShdw>
            </a:effectLst>
          </p:spPr>
          <p:txBody>
            <a:bodyPr>
              <a:spAutoFit/>
            </a:bodyPr>
            <a:lstStyle/>
            <a:p>
              <a:pPr algn="ctr" rtl="0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kern="120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rPr>
                <a:t>DIFFICULT</a:t>
              </a:r>
            </a:p>
          </p:txBody>
        </p:sp>
      </p:grpSp>
      <p:grpSp>
        <p:nvGrpSpPr>
          <p:cNvPr id="372739" name="Group 142"/>
          <p:cNvGrpSpPr>
            <a:grpSpLocks/>
          </p:cNvGrpSpPr>
          <p:nvPr/>
        </p:nvGrpSpPr>
        <p:grpSpPr bwMode="auto">
          <a:xfrm rot="19800000">
            <a:off x="3001963" y="5089525"/>
            <a:ext cx="731837" cy="930275"/>
            <a:chOff x="3996" y="967"/>
            <a:chExt cx="854" cy="797"/>
          </a:xfrm>
        </p:grpSpPr>
        <p:sp>
          <p:nvSpPr>
            <p:cNvPr id="372879" name="Freeform 143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2880" name="Freeform 144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72741" name="Group 145"/>
          <p:cNvGrpSpPr>
            <a:grpSpLocks/>
          </p:cNvGrpSpPr>
          <p:nvPr/>
        </p:nvGrpSpPr>
        <p:grpSpPr bwMode="auto">
          <a:xfrm rot="19800000">
            <a:off x="4906963" y="5105400"/>
            <a:ext cx="731837" cy="930275"/>
            <a:chOff x="3996" y="967"/>
            <a:chExt cx="854" cy="797"/>
          </a:xfrm>
        </p:grpSpPr>
        <p:sp>
          <p:nvSpPr>
            <p:cNvPr id="372882" name="Freeform 146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2883" name="Freeform 147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72745" name="Group 148"/>
          <p:cNvGrpSpPr>
            <a:grpSpLocks/>
          </p:cNvGrpSpPr>
          <p:nvPr/>
        </p:nvGrpSpPr>
        <p:grpSpPr bwMode="auto">
          <a:xfrm rot="19800000">
            <a:off x="6781800" y="5105400"/>
            <a:ext cx="731838" cy="930275"/>
            <a:chOff x="3996" y="967"/>
            <a:chExt cx="854" cy="797"/>
          </a:xfrm>
        </p:grpSpPr>
        <p:sp>
          <p:nvSpPr>
            <p:cNvPr id="372885" name="Freeform 149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2886" name="Freeform 150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72887" name="AutoShape 151"/>
          <p:cNvSpPr>
            <a:spLocks noChangeArrowheads="1"/>
          </p:cNvSpPr>
          <p:nvPr/>
        </p:nvSpPr>
        <p:spPr bwMode="auto">
          <a:xfrm>
            <a:off x="157163" y="3754438"/>
            <a:ext cx="1824037" cy="525462"/>
          </a:xfrm>
          <a:prstGeom prst="roundRect">
            <a:avLst>
              <a:gd name="adj" fmla="val 8681"/>
            </a:avLst>
          </a:prstGeom>
          <a:solidFill>
            <a:srgbClr val="FF0000"/>
          </a:solidFill>
          <a:ln w="571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4D4D4D"/>
            </a:outerShdw>
          </a:effectLst>
        </p:spPr>
        <p:txBody>
          <a:bodyPr wrap="none" lIns="0" tIns="0" rIns="0" bIns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2888" name="Text Box 152"/>
          <p:cNvSpPr txBox="1">
            <a:spLocks noChangeArrowheads="1"/>
          </p:cNvSpPr>
          <p:nvPr/>
        </p:nvSpPr>
        <p:spPr bwMode="auto">
          <a:xfrm rot="21600000">
            <a:off x="160338" y="3733800"/>
            <a:ext cx="1766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4D4D4D"/>
            </a:outerShdw>
          </a:effectLst>
        </p:spPr>
        <p:txBody>
          <a:bodyPr lIns="0" tIns="0" rIns="0" bIns="0">
            <a:spAutoFit/>
          </a:bodyPr>
          <a:lstStyle/>
          <a:p>
            <a:pPr algn="ctr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0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EXPENSIVE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ChangeArrowheads="1"/>
          </p:cNvSpPr>
          <p:nvPr/>
        </p:nvSpPr>
        <p:spPr bwMode="auto">
          <a:xfrm>
            <a:off x="-236538" y="4992688"/>
            <a:ext cx="9518651" cy="1852612"/>
          </a:xfrm>
          <a:prstGeom prst="rect">
            <a:avLst/>
          </a:prstGeom>
          <a:solidFill>
            <a:srgbClr val="996633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99063" y="4432300"/>
            <a:ext cx="469900" cy="544513"/>
            <a:chOff x="1594" y="2747"/>
            <a:chExt cx="296" cy="343"/>
          </a:xfrm>
        </p:grpSpPr>
        <p:sp>
          <p:nvSpPr>
            <p:cNvPr id="374788" name="AutoShape 4"/>
            <p:cNvSpPr>
              <a:spLocks noChangeArrowheads="1"/>
            </p:cNvSpPr>
            <p:nvPr/>
          </p:nvSpPr>
          <p:spPr bwMode="auto">
            <a:xfrm>
              <a:off x="1730" y="2747"/>
              <a:ext cx="160" cy="80"/>
            </a:xfrm>
            <a:prstGeom prst="flowChartPreparation">
              <a:avLst/>
            </a:prstGeom>
            <a:solidFill>
              <a:srgbClr val="00FF00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695" y="2789"/>
              <a:ext cx="38" cy="158"/>
              <a:chOff x="1585" y="2783"/>
              <a:chExt cx="21" cy="179"/>
            </a:xfrm>
          </p:grpSpPr>
          <p:sp>
            <p:nvSpPr>
              <p:cNvPr id="374790" name="Line 6"/>
              <p:cNvSpPr>
                <a:spLocks noChangeShapeType="1"/>
              </p:cNvSpPr>
              <p:nvPr/>
            </p:nvSpPr>
            <p:spPr bwMode="auto">
              <a:xfrm>
                <a:off x="1585" y="2865"/>
                <a:ext cx="0" cy="9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4791" name="Line 7"/>
              <p:cNvSpPr>
                <a:spLocks noChangeShapeType="1"/>
              </p:cNvSpPr>
              <p:nvPr/>
            </p:nvSpPr>
            <p:spPr bwMode="auto">
              <a:xfrm flipH="1">
                <a:off x="1585" y="2783"/>
                <a:ext cx="21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74792" name="AutoShape 8"/>
            <p:cNvSpPr>
              <a:spLocks noChangeArrowheads="1"/>
            </p:cNvSpPr>
            <p:nvPr/>
          </p:nvSpPr>
          <p:spPr bwMode="auto">
            <a:xfrm>
              <a:off x="1594" y="2919"/>
              <a:ext cx="228" cy="17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7018338" y="4432300"/>
            <a:ext cx="469900" cy="544513"/>
            <a:chOff x="1594" y="2747"/>
            <a:chExt cx="296" cy="343"/>
          </a:xfrm>
        </p:grpSpPr>
        <p:sp>
          <p:nvSpPr>
            <p:cNvPr id="374794" name="AutoShape 10"/>
            <p:cNvSpPr>
              <a:spLocks noChangeArrowheads="1"/>
            </p:cNvSpPr>
            <p:nvPr/>
          </p:nvSpPr>
          <p:spPr bwMode="auto">
            <a:xfrm>
              <a:off x="1730" y="2747"/>
              <a:ext cx="160" cy="80"/>
            </a:xfrm>
            <a:prstGeom prst="flowChartPreparation">
              <a:avLst/>
            </a:prstGeom>
            <a:solidFill>
              <a:srgbClr val="00FF00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1695" y="2789"/>
              <a:ext cx="38" cy="158"/>
              <a:chOff x="1585" y="2783"/>
              <a:chExt cx="21" cy="179"/>
            </a:xfrm>
          </p:grpSpPr>
          <p:sp>
            <p:nvSpPr>
              <p:cNvPr id="374796" name="Line 12"/>
              <p:cNvSpPr>
                <a:spLocks noChangeShapeType="1"/>
              </p:cNvSpPr>
              <p:nvPr/>
            </p:nvSpPr>
            <p:spPr bwMode="auto">
              <a:xfrm>
                <a:off x="1585" y="2865"/>
                <a:ext cx="0" cy="9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4797" name="Line 13"/>
              <p:cNvSpPr>
                <a:spLocks noChangeShapeType="1"/>
              </p:cNvSpPr>
              <p:nvPr/>
            </p:nvSpPr>
            <p:spPr bwMode="auto">
              <a:xfrm flipH="1">
                <a:off x="1585" y="2783"/>
                <a:ext cx="21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74798" name="AutoShape 14"/>
            <p:cNvSpPr>
              <a:spLocks noChangeArrowheads="1"/>
            </p:cNvSpPr>
            <p:nvPr/>
          </p:nvSpPr>
          <p:spPr bwMode="auto">
            <a:xfrm>
              <a:off x="1594" y="2919"/>
              <a:ext cx="228" cy="17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74799" name="AutoShape 15"/>
          <p:cNvSpPr>
            <a:spLocks noChangeArrowheads="1"/>
          </p:cNvSpPr>
          <p:nvPr/>
        </p:nvSpPr>
        <p:spPr bwMode="auto">
          <a:xfrm>
            <a:off x="3508375" y="4432300"/>
            <a:ext cx="254000" cy="127000"/>
          </a:xfrm>
          <a:prstGeom prst="flowChartPreparation">
            <a:avLst/>
          </a:prstGeom>
          <a:solidFill>
            <a:srgbClr val="00CC66"/>
          </a:solidFill>
          <a:ln w="190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452813" y="4498975"/>
            <a:ext cx="60325" cy="250825"/>
            <a:chOff x="1585" y="2783"/>
            <a:chExt cx="21" cy="179"/>
          </a:xfrm>
        </p:grpSpPr>
        <p:sp>
          <p:nvSpPr>
            <p:cNvPr id="374801" name="Line 17"/>
            <p:cNvSpPr>
              <a:spLocks noChangeShapeType="1"/>
            </p:cNvSpPr>
            <p:nvPr/>
          </p:nvSpPr>
          <p:spPr bwMode="auto">
            <a:xfrm>
              <a:off x="1585" y="2865"/>
              <a:ext cx="0" cy="9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802" name="Line 18"/>
            <p:cNvSpPr>
              <a:spLocks noChangeShapeType="1"/>
            </p:cNvSpPr>
            <p:nvPr/>
          </p:nvSpPr>
          <p:spPr bwMode="auto">
            <a:xfrm flipH="1">
              <a:off x="1585" y="2783"/>
              <a:ext cx="21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74803" name="AutoShape 19"/>
          <p:cNvSpPr>
            <a:spLocks noChangeArrowheads="1"/>
          </p:cNvSpPr>
          <p:nvPr/>
        </p:nvSpPr>
        <p:spPr bwMode="auto">
          <a:xfrm>
            <a:off x="3292475" y="4705350"/>
            <a:ext cx="361950" cy="27146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3097213" y="3813175"/>
            <a:ext cx="955675" cy="534988"/>
            <a:chOff x="1302" y="2284"/>
            <a:chExt cx="685" cy="410"/>
          </a:xfrm>
        </p:grpSpPr>
        <p:sp>
          <p:nvSpPr>
            <p:cNvPr id="374805" name="AutoShape 21"/>
            <p:cNvSpPr>
              <a:spLocks noChangeArrowheads="1"/>
            </p:cNvSpPr>
            <p:nvPr/>
          </p:nvSpPr>
          <p:spPr bwMode="auto">
            <a:xfrm rot="18021853" flipH="1">
              <a:off x="1748" y="2468"/>
              <a:ext cx="102" cy="44"/>
            </a:xfrm>
            <a:prstGeom prst="flowChartPreparation">
              <a:avLst/>
            </a:prstGeom>
            <a:solidFill>
              <a:srgbClr val="FFCC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806" name="AutoShape 22"/>
            <p:cNvSpPr>
              <a:spLocks noChangeArrowheads="1"/>
            </p:cNvSpPr>
            <p:nvPr/>
          </p:nvSpPr>
          <p:spPr bwMode="auto">
            <a:xfrm flipH="1">
              <a:off x="1586" y="2368"/>
              <a:ext cx="198" cy="17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807" name="Freeform 23"/>
            <p:cNvSpPr>
              <a:spLocks/>
            </p:cNvSpPr>
            <p:nvPr/>
          </p:nvSpPr>
          <p:spPr bwMode="auto">
            <a:xfrm flipH="1">
              <a:off x="1710" y="2345"/>
              <a:ext cx="108" cy="105"/>
            </a:xfrm>
            <a:custGeom>
              <a:avLst/>
              <a:gdLst/>
              <a:ahLst/>
              <a:cxnLst>
                <a:cxn ang="0">
                  <a:pos x="125" y="26"/>
                </a:cxn>
                <a:cxn ang="0">
                  <a:pos x="120" y="10"/>
                </a:cxn>
                <a:cxn ang="0">
                  <a:pos x="89" y="0"/>
                </a:cxn>
                <a:cxn ang="0">
                  <a:pos x="42" y="16"/>
                </a:cxn>
                <a:cxn ang="0">
                  <a:pos x="15" y="52"/>
                </a:cxn>
                <a:cxn ang="0">
                  <a:pos x="5" y="84"/>
                </a:cxn>
                <a:cxn ang="0">
                  <a:pos x="0" y="105"/>
                </a:cxn>
              </a:cxnLst>
              <a:rect l="0" t="0" r="r" b="b"/>
              <a:pathLst>
                <a:path w="125" h="105">
                  <a:moveTo>
                    <a:pt x="125" y="26"/>
                  </a:moveTo>
                  <a:cubicBezTo>
                    <a:pt x="123" y="21"/>
                    <a:pt x="125" y="13"/>
                    <a:pt x="120" y="10"/>
                  </a:cubicBezTo>
                  <a:cubicBezTo>
                    <a:pt x="111" y="4"/>
                    <a:pt x="89" y="0"/>
                    <a:pt x="89" y="0"/>
                  </a:cubicBezTo>
                  <a:cubicBezTo>
                    <a:pt x="52" y="12"/>
                    <a:pt x="67" y="6"/>
                    <a:pt x="42" y="16"/>
                  </a:cubicBezTo>
                  <a:cubicBezTo>
                    <a:pt x="29" y="28"/>
                    <a:pt x="28" y="40"/>
                    <a:pt x="15" y="52"/>
                  </a:cubicBezTo>
                  <a:cubicBezTo>
                    <a:pt x="12" y="63"/>
                    <a:pt x="8" y="73"/>
                    <a:pt x="5" y="84"/>
                  </a:cubicBezTo>
                  <a:cubicBezTo>
                    <a:pt x="3" y="91"/>
                    <a:pt x="0" y="105"/>
                    <a:pt x="0" y="105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808" name="Rectangle 24"/>
            <p:cNvSpPr>
              <a:spLocks noChangeArrowheads="1"/>
            </p:cNvSpPr>
            <p:nvPr/>
          </p:nvSpPr>
          <p:spPr bwMode="auto">
            <a:xfrm>
              <a:off x="1342" y="2317"/>
              <a:ext cx="596" cy="3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809" name="AutoShape 25"/>
            <p:cNvSpPr>
              <a:spLocks noChangeArrowheads="1"/>
            </p:cNvSpPr>
            <p:nvPr/>
          </p:nvSpPr>
          <p:spPr bwMode="auto">
            <a:xfrm>
              <a:off x="1302" y="2341"/>
              <a:ext cx="685" cy="304"/>
            </a:xfrm>
            <a:prstGeom prst="roundRect">
              <a:avLst>
                <a:gd name="adj" fmla="val 27343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810" name="Text Box 26"/>
            <p:cNvSpPr txBox="1">
              <a:spLocks noChangeArrowheads="1"/>
            </p:cNvSpPr>
            <p:nvPr/>
          </p:nvSpPr>
          <p:spPr bwMode="auto">
            <a:xfrm>
              <a:off x="1330" y="2338"/>
              <a:ext cx="607" cy="281"/>
            </a:xfrm>
            <a:prstGeom prst="rect">
              <a:avLst/>
            </a:prstGeom>
            <a:noFill/>
            <a:ln w="28575">
              <a:noFill/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b="1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$ 100</a:t>
              </a:r>
            </a:p>
          </p:txBody>
        </p: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1303" y="2289"/>
              <a:ext cx="66" cy="400"/>
              <a:chOff x="2482" y="2855"/>
              <a:chExt cx="66" cy="400"/>
            </a:xfrm>
          </p:grpSpPr>
          <p:sp>
            <p:nvSpPr>
              <p:cNvPr id="374812" name="AutoShape 28"/>
              <p:cNvSpPr>
                <a:spLocks noChangeArrowheads="1"/>
              </p:cNvSpPr>
              <p:nvPr/>
            </p:nvSpPr>
            <p:spPr bwMode="auto">
              <a:xfrm rot="-2161642">
                <a:off x="2482" y="3180"/>
                <a:ext cx="61" cy="75"/>
              </a:xfrm>
              <a:prstGeom prst="flowChartDelay">
                <a:avLst/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4813" name="AutoShape 29"/>
              <p:cNvSpPr>
                <a:spLocks noChangeArrowheads="1"/>
              </p:cNvSpPr>
              <p:nvPr/>
            </p:nvSpPr>
            <p:spPr bwMode="auto">
              <a:xfrm rot="2502723">
                <a:off x="2487" y="2855"/>
                <a:ext cx="61" cy="75"/>
              </a:xfrm>
              <a:prstGeom prst="flowChartDelay">
                <a:avLst/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30"/>
            <p:cNvGrpSpPr>
              <a:grpSpLocks/>
            </p:cNvGrpSpPr>
            <p:nvPr/>
          </p:nvGrpSpPr>
          <p:grpSpPr bwMode="auto">
            <a:xfrm flipH="1">
              <a:off x="1924" y="2284"/>
              <a:ext cx="55" cy="410"/>
              <a:chOff x="2482" y="2855"/>
              <a:chExt cx="66" cy="400"/>
            </a:xfrm>
          </p:grpSpPr>
          <p:sp>
            <p:nvSpPr>
              <p:cNvPr id="374815" name="AutoShape 31"/>
              <p:cNvSpPr>
                <a:spLocks noChangeArrowheads="1"/>
              </p:cNvSpPr>
              <p:nvPr/>
            </p:nvSpPr>
            <p:spPr bwMode="auto">
              <a:xfrm rot="-2161642">
                <a:off x="2482" y="3180"/>
                <a:ext cx="61" cy="75"/>
              </a:xfrm>
              <a:prstGeom prst="flowChartDelay">
                <a:avLst/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4816" name="AutoShape 32"/>
              <p:cNvSpPr>
                <a:spLocks noChangeArrowheads="1"/>
              </p:cNvSpPr>
              <p:nvPr/>
            </p:nvSpPr>
            <p:spPr bwMode="auto">
              <a:xfrm rot="2502723">
                <a:off x="2487" y="2855"/>
                <a:ext cx="61" cy="75"/>
              </a:xfrm>
              <a:prstGeom prst="flowChartDelay">
                <a:avLst/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74817" name="AutoShape 33"/>
          <p:cNvSpPr>
            <a:spLocks noChangeArrowheads="1"/>
          </p:cNvSpPr>
          <p:nvPr/>
        </p:nvSpPr>
        <p:spPr bwMode="auto">
          <a:xfrm>
            <a:off x="2909888" y="5008563"/>
            <a:ext cx="1041400" cy="100012"/>
          </a:xfrm>
          <a:prstGeom prst="roundRect">
            <a:avLst>
              <a:gd name="adj" fmla="val 48630"/>
            </a:avLst>
          </a:prstGeom>
          <a:solidFill>
            <a:srgbClr val="66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4818" name="AutoShape 34"/>
          <p:cNvSpPr>
            <a:spLocks noChangeArrowheads="1"/>
          </p:cNvSpPr>
          <p:nvPr/>
        </p:nvSpPr>
        <p:spPr bwMode="auto">
          <a:xfrm>
            <a:off x="7229475" y="4437063"/>
            <a:ext cx="254000" cy="127000"/>
          </a:xfrm>
          <a:prstGeom prst="flowChartPreparation">
            <a:avLst/>
          </a:prstGeom>
          <a:solidFill>
            <a:srgbClr val="00CC66"/>
          </a:solidFill>
          <a:ln w="190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7173913" y="4503738"/>
            <a:ext cx="60325" cy="250825"/>
            <a:chOff x="1585" y="2783"/>
            <a:chExt cx="21" cy="179"/>
          </a:xfrm>
        </p:grpSpPr>
        <p:sp>
          <p:nvSpPr>
            <p:cNvPr id="374820" name="Line 36"/>
            <p:cNvSpPr>
              <a:spLocks noChangeShapeType="1"/>
            </p:cNvSpPr>
            <p:nvPr/>
          </p:nvSpPr>
          <p:spPr bwMode="auto">
            <a:xfrm>
              <a:off x="1585" y="2865"/>
              <a:ext cx="0" cy="9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821" name="Line 37"/>
            <p:cNvSpPr>
              <a:spLocks noChangeShapeType="1"/>
            </p:cNvSpPr>
            <p:nvPr/>
          </p:nvSpPr>
          <p:spPr bwMode="auto">
            <a:xfrm flipH="1">
              <a:off x="1585" y="2783"/>
              <a:ext cx="21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74822" name="AutoShape 38"/>
          <p:cNvSpPr>
            <a:spLocks noChangeArrowheads="1"/>
          </p:cNvSpPr>
          <p:nvPr/>
        </p:nvSpPr>
        <p:spPr bwMode="auto">
          <a:xfrm>
            <a:off x="7013575" y="4710113"/>
            <a:ext cx="361950" cy="27146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6651625" y="3817938"/>
            <a:ext cx="955675" cy="534987"/>
            <a:chOff x="1302" y="2284"/>
            <a:chExt cx="685" cy="410"/>
          </a:xfrm>
        </p:grpSpPr>
        <p:sp>
          <p:nvSpPr>
            <p:cNvPr id="374824" name="AutoShape 40"/>
            <p:cNvSpPr>
              <a:spLocks noChangeArrowheads="1"/>
            </p:cNvSpPr>
            <p:nvPr/>
          </p:nvSpPr>
          <p:spPr bwMode="auto">
            <a:xfrm rot="18021853" flipH="1">
              <a:off x="1748" y="2468"/>
              <a:ext cx="102" cy="44"/>
            </a:xfrm>
            <a:prstGeom prst="flowChartPreparation">
              <a:avLst/>
            </a:prstGeom>
            <a:solidFill>
              <a:srgbClr val="FFCC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825" name="AutoShape 41"/>
            <p:cNvSpPr>
              <a:spLocks noChangeArrowheads="1"/>
            </p:cNvSpPr>
            <p:nvPr/>
          </p:nvSpPr>
          <p:spPr bwMode="auto">
            <a:xfrm flipH="1">
              <a:off x="1586" y="2368"/>
              <a:ext cx="198" cy="17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826" name="Freeform 42"/>
            <p:cNvSpPr>
              <a:spLocks/>
            </p:cNvSpPr>
            <p:nvPr/>
          </p:nvSpPr>
          <p:spPr bwMode="auto">
            <a:xfrm flipH="1">
              <a:off x="1710" y="2345"/>
              <a:ext cx="108" cy="105"/>
            </a:xfrm>
            <a:custGeom>
              <a:avLst/>
              <a:gdLst/>
              <a:ahLst/>
              <a:cxnLst>
                <a:cxn ang="0">
                  <a:pos x="125" y="26"/>
                </a:cxn>
                <a:cxn ang="0">
                  <a:pos x="120" y="10"/>
                </a:cxn>
                <a:cxn ang="0">
                  <a:pos x="89" y="0"/>
                </a:cxn>
                <a:cxn ang="0">
                  <a:pos x="42" y="16"/>
                </a:cxn>
                <a:cxn ang="0">
                  <a:pos x="15" y="52"/>
                </a:cxn>
                <a:cxn ang="0">
                  <a:pos x="5" y="84"/>
                </a:cxn>
                <a:cxn ang="0">
                  <a:pos x="0" y="105"/>
                </a:cxn>
              </a:cxnLst>
              <a:rect l="0" t="0" r="r" b="b"/>
              <a:pathLst>
                <a:path w="125" h="105">
                  <a:moveTo>
                    <a:pt x="125" y="26"/>
                  </a:moveTo>
                  <a:cubicBezTo>
                    <a:pt x="123" y="21"/>
                    <a:pt x="125" y="13"/>
                    <a:pt x="120" y="10"/>
                  </a:cubicBezTo>
                  <a:cubicBezTo>
                    <a:pt x="111" y="4"/>
                    <a:pt x="89" y="0"/>
                    <a:pt x="89" y="0"/>
                  </a:cubicBezTo>
                  <a:cubicBezTo>
                    <a:pt x="52" y="12"/>
                    <a:pt x="67" y="6"/>
                    <a:pt x="42" y="16"/>
                  </a:cubicBezTo>
                  <a:cubicBezTo>
                    <a:pt x="29" y="28"/>
                    <a:pt x="28" y="40"/>
                    <a:pt x="15" y="52"/>
                  </a:cubicBezTo>
                  <a:cubicBezTo>
                    <a:pt x="12" y="63"/>
                    <a:pt x="8" y="73"/>
                    <a:pt x="5" y="84"/>
                  </a:cubicBezTo>
                  <a:cubicBezTo>
                    <a:pt x="3" y="91"/>
                    <a:pt x="0" y="105"/>
                    <a:pt x="0" y="105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827" name="Rectangle 43"/>
            <p:cNvSpPr>
              <a:spLocks noChangeArrowheads="1"/>
            </p:cNvSpPr>
            <p:nvPr/>
          </p:nvSpPr>
          <p:spPr bwMode="auto">
            <a:xfrm>
              <a:off x="1342" y="2317"/>
              <a:ext cx="596" cy="3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828" name="AutoShape 44"/>
            <p:cNvSpPr>
              <a:spLocks noChangeArrowheads="1"/>
            </p:cNvSpPr>
            <p:nvPr/>
          </p:nvSpPr>
          <p:spPr bwMode="auto">
            <a:xfrm>
              <a:off x="1302" y="2341"/>
              <a:ext cx="685" cy="304"/>
            </a:xfrm>
            <a:prstGeom prst="roundRect">
              <a:avLst>
                <a:gd name="adj" fmla="val 27343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829" name="Text Box 45"/>
            <p:cNvSpPr txBox="1">
              <a:spLocks noChangeArrowheads="1"/>
            </p:cNvSpPr>
            <p:nvPr/>
          </p:nvSpPr>
          <p:spPr bwMode="auto">
            <a:xfrm>
              <a:off x="1330" y="2338"/>
              <a:ext cx="607" cy="281"/>
            </a:xfrm>
            <a:prstGeom prst="rect">
              <a:avLst/>
            </a:prstGeom>
            <a:noFill/>
            <a:ln w="28575">
              <a:noFill/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b="1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$ 30</a:t>
              </a:r>
            </a:p>
          </p:txBody>
        </p: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1303" y="2289"/>
              <a:ext cx="66" cy="400"/>
              <a:chOff x="2482" y="2855"/>
              <a:chExt cx="66" cy="400"/>
            </a:xfrm>
          </p:grpSpPr>
          <p:sp>
            <p:nvSpPr>
              <p:cNvPr id="374831" name="AutoShape 47"/>
              <p:cNvSpPr>
                <a:spLocks noChangeArrowheads="1"/>
              </p:cNvSpPr>
              <p:nvPr/>
            </p:nvSpPr>
            <p:spPr bwMode="auto">
              <a:xfrm rot="-2161642">
                <a:off x="2482" y="3180"/>
                <a:ext cx="61" cy="75"/>
              </a:xfrm>
              <a:prstGeom prst="flowChartDelay">
                <a:avLst/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4832" name="AutoShape 48"/>
              <p:cNvSpPr>
                <a:spLocks noChangeArrowheads="1"/>
              </p:cNvSpPr>
              <p:nvPr/>
            </p:nvSpPr>
            <p:spPr bwMode="auto">
              <a:xfrm rot="2502723">
                <a:off x="2487" y="2855"/>
                <a:ext cx="61" cy="75"/>
              </a:xfrm>
              <a:prstGeom prst="flowChartDelay">
                <a:avLst/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49"/>
            <p:cNvGrpSpPr>
              <a:grpSpLocks/>
            </p:cNvGrpSpPr>
            <p:nvPr/>
          </p:nvGrpSpPr>
          <p:grpSpPr bwMode="auto">
            <a:xfrm flipH="1">
              <a:off x="1924" y="2284"/>
              <a:ext cx="55" cy="410"/>
              <a:chOff x="2482" y="2855"/>
              <a:chExt cx="66" cy="400"/>
            </a:xfrm>
          </p:grpSpPr>
          <p:sp>
            <p:nvSpPr>
              <p:cNvPr id="374834" name="AutoShape 50"/>
              <p:cNvSpPr>
                <a:spLocks noChangeArrowheads="1"/>
              </p:cNvSpPr>
              <p:nvPr/>
            </p:nvSpPr>
            <p:spPr bwMode="auto">
              <a:xfrm rot="-2161642">
                <a:off x="2482" y="3180"/>
                <a:ext cx="61" cy="75"/>
              </a:xfrm>
              <a:prstGeom prst="flowChartDelay">
                <a:avLst/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4835" name="AutoShape 51"/>
              <p:cNvSpPr>
                <a:spLocks noChangeArrowheads="1"/>
              </p:cNvSpPr>
              <p:nvPr/>
            </p:nvSpPr>
            <p:spPr bwMode="auto">
              <a:xfrm rot="2502723">
                <a:off x="2487" y="2855"/>
                <a:ext cx="61" cy="75"/>
              </a:xfrm>
              <a:prstGeom prst="flowChartDelay">
                <a:avLst/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74836" name="AutoShape 52"/>
          <p:cNvSpPr>
            <a:spLocks noChangeArrowheads="1"/>
          </p:cNvSpPr>
          <p:nvPr/>
        </p:nvSpPr>
        <p:spPr bwMode="auto">
          <a:xfrm>
            <a:off x="6845300" y="5013325"/>
            <a:ext cx="1041400" cy="100013"/>
          </a:xfrm>
          <a:prstGeom prst="roundRect">
            <a:avLst>
              <a:gd name="adj" fmla="val 48630"/>
            </a:avLst>
          </a:prstGeom>
          <a:solidFill>
            <a:srgbClr val="66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4837" name="AutoShape 53"/>
          <p:cNvSpPr>
            <a:spLocks noChangeArrowheads="1"/>
          </p:cNvSpPr>
          <p:nvPr/>
        </p:nvSpPr>
        <p:spPr bwMode="auto">
          <a:xfrm>
            <a:off x="5416550" y="4429125"/>
            <a:ext cx="254000" cy="127000"/>
          </a:xfrm>
          <a:prstGeom prst="flowChartPreparation">
            <a:avLst/>
          </a:prstGeom>
          <a:solidFill>
            <a:srgbClr val="00CC66"/>
          </a:solidFill>
          <a:ln w="190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4" name="Group 54"/>
          <p:cNvGrpSpPr>
            <a:grpSpLocks/>
          </p:cNvGrpSpPr>
          <p:nvPr/>
        </p:nvGrpSpPr>
        <p:grpSpPr bwMode="auto">
          <a:xfrm>
            <a:off x="5360988" y="4495800"/>
            <a:ext cx="60325" cy="250825"/>
            <a:chOff x="1585" y="2783"/>
            <a:chExt cx="21" cy="179"/>
          </a:xfrm>
        </p:grpSpPr>
        <p:sp>
          <p:nvSpPr>
            <p:cNvPr id="374839" name="Line 55"/>
            <p:cNvSpPr>
              <a:spLocks noChangeShapeType="1"/>
            </p:cNvSpPr>
            <p:nvPr/>
          </p:nvSpPr>
          <p:spPr bwMode="auto">
            <a:xfrm>
              <a:off x="1585" y="2865"/>
              <a:ext cx="0" cy="9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840" name="Line 56"/>
            <p:cNvSpPr>
              <a:spLocks noChangeShapeType="1"/>
            </p:cNvSpPr>
            <p:nvPr/>
          </p:nvSpPr>
          <p:spPr bwMode="auto">
            <a:xfrm flipH="1">
              <a:off x="1585" y="2783"/>
              <a:ext cx="21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74841" name="AutoShape 57"/>
          <p:cNvSpPr>
            <a:spLocks noChangeArrowheads="1"/>
          </p:cNvSpPr>
          <p:nvPr/>
        </p:nvSpPr>
        <p:spPr bwMode="auto">
          <a:xfrm>
            <a:off x="5200650" y="4702175"/>
            <a:ext cx="361950" cy="27146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5" name="Group 58"/>
          <p:cNvGrpSpPr>
            <a:grpSpLocks/>
          </p:cNvGrpSpPr>
          <p:nvPr/>
        </p:nvGrpSpPr>
        <p:grpSpPr bwMode="auto">
          <a:xfrm>
            <a:off x="4918075" y="3810000"/>
            <a:ext cx="955675" cy="534988"/>
            <a:chOff x="1302" y="2284"/>
            <a:chExt cx="685" cy="410"/>
          </a:xfrm>
        </p:grpSpPr>
        <p:sp>
          <p:nvSpPr>
            <p:cNvPr id="374843" name="AutoShape 59"/>
            <p:cNvSpPr>
              <a:spLocks noChangeArrowheads="1"/>
            </p:cNvSpPr>
            <p:nvPr/>
          </p:nvSpPr>
          <p:spPr bwMode="auto">
            <a:xfrm rot="18021853" flipH="1">
              <a:off x="1748" y="2468"/>
              <a:ext cx="102" cy="44"/>
            </a:xfrm>
            <a:prstGeom prst="flowChartPreparation">
              <a:avLst/>
            </a:prstGeom>
            <a:solidFill>
              <a:srgbClr val="FFCC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844" name="AutoShape 60"/>
            <p:cNvSpPr>
              <a:spLocks noChangeArrowheads="1"/>
            </p:cNvSpPr>
            <p:nvPr/>
          </p:nvSpPr>
          <p:spPr bwMode="auto">
            <a:xfrm flipH="1">
              <a:off x="1586" y="2368"/>
              <a:ext cx="198" cy="17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845" name="Freeform 61"/>
            <p:cNvSpPr>
              <a:spLocks/>
            </p:cNvSpPr>
            <p:nvPr/>
          </p:nvSpPr>
          <p:spPr bwMode="auto">
            <a:xfrm flipH="1">
              <a:off x="1710" y="2345"/>
              <a:ext cx="108" cy="105"/>
            </a:xfrm>
            <a:custGeom>
              <a:avLst/>
              <a:gdLst/>
              <a:ahLst/>
              <a:cxnLst>
                <a:cxn ang="0">
                  <a:pos x="125" y="26"/>
                </a:cxn>
                <a:cxn ang="0">
                  <a:pos x="120" y="10"/>
                </a:cxn>
                <a:cxn ang="0">
                  <a:pos x="89" y="0"/>
                </a:cxn>
                <a:cxn ang="0">
                  <a:pos x="42" y="16"/>
                </a:cxn>
                <a:cxn ang="0">
                  <a:pos x="15" y="52"/>
                </a:cxn>
                <a:cxn ang="0">
                  <a:pos x="5" y="84"/>
                </a:cxn>
                <a:cxn ang="0">
                  <a:pos x="0" y="105"/>
                </a:cxn>
              </a:cxnLst>
              <a:rect l="0" t="0" r="r" b="b"/>
              <a:pathLst>
                <a:path w="125" h="105">
                  <a:moveTo>
                    <a:pt x="125" y="26"/>
                  </a:moveTo>
                  <a:cubicBezTo>
                    <a:pt x="123" y="21"/>
                    <a:pt x="125" y="13"/>
                    <a:pt x="120" y="10"/>
                  </a:cubicBezTo>
                  <a:cubicBezTo>
                    <a:pt x="111" y="4"/>
                    <a:pt x="89" y="0"/>
                    <a:pt x="89" y="0"/>
                  </a:cubicBezTo>
                  <a:cubicBezTo>
                    <a:pt x="52" y="12"/>
                    <a:pt x="67" y="6"/>
                    <a:pt x="42" y="16"/>
                  </a:cubicBezTo>
                  <a:cubicBezTo>
                    <a:pt x="29" y="28"/>
                    <a:pt x="28" y="40"/>
                    <a:pt x="15" y="52"/>
                  </a:cubicBezTo>
                  <a:cubicBezTo>
                    <a:pt x="12" y="63"/>
                    <a:pt x="8" y="73"/>
                    <a:pt x="5" y="84"/>
                  </a:cubicBezTo>
                  <a:cubicBezTo>
                    <a:pt x="3" y="91"/>
                    <a:pt x="0" y="105"/>
                    <a:pt x="0" y="105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846" name="Rectangle 62"/>
            <p:cNvSpPr>
              <a:spLocks noChangeArrowheads="1"/>
            </p:cNvSpPr>
            <p:nvPr/>
          </p:nvSpPr>
          <p:spPr bwMode="auto">
            <a:xfrm>
              <a:off x="1342" y="2317"/>
              <a:ext cx="596" cy="3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847" name="AutoShape 63"/>
            <p:cNvSpPr>
              <a:spLocks noChangeArrowheads="1"/>
            </p:cNvSpPr>
            <p:nvPr/>
          </p:nvSpPr>
          <p:spPr bwMode="auto">
            <a:xfrm>
              <a:off x="1302" y="2341"/>
              <a:ext cx="685" cy="304"/>
            </a:xfrm>
            <a:prstGeom prst="roundRect">
              <a:avLst>
                <a:gd name="adj" fmla="val 27343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848" name="Text Box 64"/>
            <p:cNvSpPr txBox="1">
              <a:spLocks noChangeArrowheads="1"/>
            </p:cNvSpPr>
            <p:nvPr/>
          </p:nvSpPr>
          <p:spPr bwMode="auto">
            <a:xfrm>
              <a:off x="1330" y="2338"/>
              <a:ext cx="607" cy="281"/>
            </a:xfrm>
            <a:prstGeom prst="rect">
              <a:avLst/>
            </a:prstGeom>
            <a:noFill/>
            <a:ln w="28575">
              <a:noFill/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b="1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$ 299</a:t>
              </a:r>
            </a:p>
          </p:txBody>
        </p:sp>
        <p:grpSp>
          <p:nvGrpSpPr>
            <p:cNvPr id="16" name="Group 65"/>
            <p:cNvGrpSpPr>
              <a:grpSpLocks/>
            </p:cNvGrpSpPr>
            <p:nvPr/>
          </p:nvGrpSpPr>
          <p:grpSpPr bwMode="auto">
            <a:xfrm>
              <a:off x="1303" y="2289"/>
              <a:ext cx="66" cy="400"/>
              <a:chOff x="2482" y="2855"/>
              <a:chExt cx="66" cy="400"/>
            </a:xfrm>
          </p:grpSpPr>
          <p:sp>
            <p:nvSpPr>
              <p:cNvPr id="374850" name="AutoShape 66"/>
              <p:cNvSpPr>
                <a:spLocks noChangeArrowheads="1"/>
              </p:cNvSpPr>
              <p:nvPr/>
            </p:nvSpPr>
            <p:spPr bwMode="auto">
              <a:xfrm rot="-2161642">
                <a:off x="2482" y="3180"/>
                <a:ext cx="61" cy="75"/>
              </a:xfrm>
              <a:prstGeom prst="flowChartDelay">
                <a:avLst/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4851" name="AutoShape 67"/>
              <p:cNvSpPr>
                <a:spLocks noChangeArrowheads="1"/>
              </p:cNvSpPr>
              <p:nvPr/>
            </p:nvSpPr>
            <p:spPr bwMode="auto">
              <a:xfrm rot="2502723">
                <a:off x="2487" y="2855"/>
                <a:ext cx="61" cy="75"/>
              </a:xfrm>
              <a:prstGeom prst="flowChartDelay">
                <a:avLst/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68"/>
            <p:cNvGrpSpPr>
              <a:grpSpLocks/>
            </p:cNvGrpSpPr>
            <p:nvPr/>
          </p:nvGrpSpPr>
          <p:grpSpPr bwMode="auto">
            <a:xfrm flipH="1">
              <a:off x="1924" y="2284"/>
              <a:ext cx="55" cy="410"/>
              <a:chOff x="2482" y="2855"/>
              <a:chExt cx="66" cy="400"/>
            </a:xfrm>
          </p:grpSpPr>
          <p:sp>
            <p:nvSpPr>
              <p:cNvPr id="374853" name="AutoShape 69"/>
              <p:cNvSpPr>
                <a:spLocks noChangeArrowheads="1"/>
              </p:cNvSpPr>
              <p:nvPr/>
            </p:nvSpPr>
            <p:spPr bwMode="auto">
              <a:xfrm rot="-2161642">
                <a:off x="2482" y="3180"/>
                <a:ext cx="61" cy="75"/>
              </a:xfrm>
              <a:prstGeom prst="flowChartDelay">
                <a:avLst/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4854" name="AutoShape 70"/>
              <p:cNvSpPr>
                <a:spLocks noChangeArrowheads="1"/>
              </p:cNvSpPr>
              <p:nvPr/>
            </p:nvSpPr>
            <p:spPr bwMode="auto">
              <a:xfrm rot="2502723">
                <a:off x="2487" y="2855"/>
                <a:ext cx="61" cy="75"/>
              </a:xfrm>
              <a:prstGeom prst="flowChartDelay">
                <a:avLst/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74855" name="AutoShape 71"/>
          <p:cNvSpPr>
            <a:spLocks noChangeArrowheads="1"/>
          </p:cNvSpPr>
          <p:nvPr/>
        </p:nvSpPr>
        <p:spPr bwMode="auto">
          <a:xfrm>
            <a:off x="4929188" y="5005388"/>
            <a:ext cx="1041400" cy="100012"/>
          </a:xfrm>
          <a:prstGeom prst="roundRect">
            <a:avLst>
              <a:gd name="adj" fmla="val 48630"/>
            </a:avLst>
          </a:prstGeom>
          <a:solidFill>
            <a:srgbClr val="66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8" name="Group 72"/>
          <p:cNvGrpSpPr>
            <a:grpSpLocks/>
          </p:cNvGrpSpPr>
          <p:nvPr/>
        </p:nvGrpSpPr>
        <p:grpSpPr bwMode="auto">
          <a:xfrm>
            <a:off x="6067425" y="2730500"/>
            <a:ext cx="1835150" cy="620713"/>
            <a:chOff x="3534" y="1998"/>
            <a:chExt cx="1156" cy="391"/>
          </a:xfrm>
        </p:grpSpPr>
        <p:sp>
          <p:nvSpPr>
            <p:cNvPr id="374857" name="Rectangle 73"/>
            <p:cNvSpPr>
              <a:spLocks noChangeArrowheads="1"/>
            </p:cNvSpPr>
            <p:nvPr/>
          </p:nvSpPr>
          <p:spPr bwMode="auto">
            <a:xfrm>
              <a:off x="3534" y="1998"/>
              <a:ext cx="1156" cy="391"/>
            </a:xfrm>
            <a:prstGeom prst="rect">
              <a:avLst/>
            </a:prstGeom>
            <a:solidFill>
              <a:srgbClr val="EAEAEA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858" name="Rectangle 74"/>
            <p:cNvSpPr>
              <a:spLocks noChangeArrowheads="1"/>
            </p:cNvSpPr>
            <p:nvPr/>
          </p:nvSpPr>
          <p:spPr bwMode="auto">
            <a:xfrm>
              <a:off x="4174" y="2227"/>
              <a:ext cx="425" cy="11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folHlink"/>
              </a:solidFill>
              <a:miter lim="800000"/>
              <a:headEnd/>
              <a:tailEnd/>
            </a:ln>
            <a:effectLst>
              <a:prstShdw prst="shdw18" dist="17961" dir="13500000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4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rPr>
                <a:t>****</a:t>
              </a:r>
            </a:p>
          </p:txBody>
        </p:sp>
        <p:sp>
          <p:nvSpPr>
            <p:cNvPr id="374859" name="Rectangle 75"/>
            <p:cNvSpPr>
              <a:spLocks noChangeArrowheads="1"/>
            </p:cNvSpPr>
            <p:nvPr/>
          </p:nvSpPr>
          <p:spPr bwMode="auto">
            <a:xfrm>
              <a:off x="3553" y="2210"/>
              <a:ext cx="518" cy="11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400" kern="1200">
                  <a:solidFill>
                    <a:srgbClr val="000000"/>
                  </a:solidFill>
                  <a:latin typeface="Tahoma" pitchFamily="34" charset="0"/>
                  <a:ea typeface="+mn-ea"/>
                  <a:cs typeface="+mn-cs"/>
                </a:rPr>
                <a:t>Password</a:t>
              </a:r>
            </a:p>
          </p:txBody>
        </p:sp>
        <p:sp>
          <p:nvSpPr>
            <p:cNvPr id="374860" name="Rectangle 76"/>
            <p:cNvSpPr>
              <a:spLocks noChangeArrowheads="1"/>
            </p:cNvSpPr>
            <p:nvPr/>
          </p:nvSpPr>
          <p:spPr bwMode="auto">
            <a:xfrm>
              <a:off x="4174" y="2049"/>
              <a:ext cx="425" cy="12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folHlink"/>
              </a:solidFill>
              <a:miter lim="800000"/>
              <a:headEnd/>
              <a:tailEnd/>
            </a:ln>
            <a:effectLst>
              <a:prstShdw prst="shdw18" dist="17961" dir="13500000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2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rPr>
                <a:t>ed4ghj</a:t>
              </a:r>
            </a:p>
          </p:txBody>
        </p:sp>
        <p:sp>
          <p:nvSpPr>
            <p:cNvPr id="374861" name="Rectangle 77"/>
            <p:cNvSpPr>
              <a:spLocks noChangeArrowheads="1"/>
            </p:cNvSpPr>
            <p:nvPr/>
          </p:nvSpPr>
          <p:spPr bwMode="auto">
            <a:xfrm>
              <a:off x="3553" y="2054"/>
              <a:ext cx="518" cy="11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400" kern="1200">
                  <a:solidFill>
                    <a:srgbClr val="000000"/>
                  </a:solidFill>
                  <a:latin typeface="Tahoma" pitchFamily="34" charset="0"/>
                  <a:ea typeface="+mn-ea"/>
                  <a:cs typeface="+mn-cs"/>
                </a:rPr>
                <a:t>User name</a:t>
              </a:r>
            </a:p>
          </p:txBody>
        </p:sp>
      </p:grpSp>
      <p:grpSp>
        <p:nvGrpSpPr>
          <p:cNvPr id="19" name="Group 78"/>
          <p:cNvGrpSpPr>
            <a:grpSpLocks/>
          </p:cNvGrpSpPr>
          <p:nvPr/>
        </p:nvGrpSpPr>
        <p:grpSpPr bwMode="auto">
          <a:xfrm>
            <a:off x="6985000" y="4360863"/>
            <a:ext cx="623888" cy="642937"/>
            <a:chOff x="-446" y="2067"/>
            <a:chExt cx="369" cy="385"/>
          </a:xfrm>
        </p:grpSpPr>
        <p:sp>
          <p:nvSpPr>
            <p:cNvPr id="374863" name="Rectangle 79"/>
            <p:cNvSpPr>
              <a:spLocks noChangeArrowheads="1"/>
            </p:cNvSpPr>
            <p:nvPr/>
          </p:nvSpPr>
          <p:spPr bwMode="auto">
            <a:xfrm>
              <a:off x="-446" y="2067"/>
              <a:ext cx="369" cy="385"/>
            </a:xfrm>
            <a:prstGeom prst="rect">
              <a:avLst/>
            </a:prstGeom>
            <a:solidFill>
              <a:srgbClr val="33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864" name="AutoShape 80"/>
            <p:cNvSpPr>
              <a:spLocks noChangeArrowheads="1"/>
            </p:cNvSpPr>
            <p:nvPr/>
          </p:nvSpPr>
          <p:spPr bwMode="auto">
            <a:xfrm rot="1243533">
              <a:off x="-248" y="2148"/>
              <a:ext cx="165" cy="82"/>
            </a:xfrm>
            <a:prstGeom prst="flowChartPreparation">
              <a:avLst/>
            </a:prstGeom>
            <a:solidFill>
              <a:srgbClr val="8080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20" name="Group 81"/>
            <p:cNvGrpSpPr>
              <a:grpSpLocks/>
            </p:cNvGrpSpPr>
            <p:nvPr/>
          </p:nvGrpSpPr>
          <p:grpSpPr bwMode="auto">
            <a:xfrm rot="1409250">
              <a:off x="-304" y="2140"/>
              <a:ext cx="39" cy="162"/>
              <a:chOff x="1585" y="2783"/>
              <a:chExt cx="21" cy="179"/>
            </a:xfrm>
          </p:grpSpPr>
          <p:sp>
            <p:nvSpPr>
              <p:cNvPr id="374866" name="Line 82"/>
              <p:cNvSpPr>
                <a:spLocks noChangeShapeType="1"/>
              </p:cNvSpPr>
              <p:nvPr/>
            </p:nvSpPr>
            <p:spPr bwMode="auto">
              <a:xfrm>
                <a:off x="1585" y="2865"/>
                <a:ext cx="0" cy="9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4867" name="Line 83"/>
              <p:cNvSpPr>
                <a:spLocks noChangeShapeType="1"/>
              </p:cNvSpPr>
              <p:nvPr/>
            </p:nvSpPr>
            <p:spPr bwMode="auto">
              <a:xfrm flipH="1">
                <a:off x="1585" y="2783"/>
                <a:ext cx="21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74868" name="AutoShape 84"/>
            <p:cNvSpPr>
              <a:spLocks noChangeArrowheads="1"/>
            </p:cNvSpPr>
            <p:nvPr/>
          </p:nvSpPr>
          <p:spPr bwMode="auto">
            <a:xfrm>
              <a:off x="-439" y="2268"/>
              <a:ext cx="235" cy="17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6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74869" name="AutoShape 85"/>
          <p:cNvSpPr>
            <a:spLocks noChangeArrowheads="1"/>
          </p:cNvSpPr>
          <p:nvPr/>
        </p:nvSpPr>
        <p:spPr bwMode="auto">
          <a:xfrm>
            <a:off x="6746875" y="5002213"/>
            <a:ext cx="2320925" cy="115887"/>
          </a:xfrm>
          <a:prstGeom prst="roundRect">
            <a:avLst>
              <a:gd name="adj" fmla="val 48630"/>
            </a:avLst>
          </a:prstGeom>
          <a:solidFill>
            <a:srgbClr val="66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21" name="Group 86"/>
          <p:cNvGrpSpPr>
            <a:grpSpLocks/>
          </p:cNvGrpSpPr>
          <p:nvPr/>
        </p:nvGrpSpPr>
        <p:grpSpPr bwMode="auto">
          <a:xfrm>
            <a:off x="6648450" y="3816350"/>
            <a:ext cx="971550" cy="544513"/>
            <a:chOff x="3723" y="990"/>
            <a:chExt cx="602" cy="337"/>
          </a:xfrm>
        </p:grpSpPr>
        <p:sp>
          <p:nvSpPr>
            <p:cNvPr id="374871" name="AutoShape 87"/>
            <p:cNvSpPr>
              <a:spLocks noChangeArrowheads="1"/>
            </p:cNvSpPr>
            <p:nvPr/>
          </p:nvSpPr>
          <p:spPr bwMode="auto">
            <a:xfrm rot="18021853" flipH="1">
              <a:off x="4118" y="1139"/>
              <a:ext cx="84" cy="39"/>
            </a:xfrm>
            <a:prstGeom prst="flowChartPreparation">
              <a:avLst/>
            </a:prstGeom>
            <a:solidFill>
              <a:srgbClr val="FFCC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872" name="AutoShape 88"/>
            <p:cNvSpPr>
              <a:spLocks noChangeArrowheads="1"/>
            </p:cNvSpPr>
            <p:nvPr/>
          </p:nvSpPr>
          <p:spPr bwMode="auto">
            <a:xfrm flipH="1">
              <a:off x="3973" y="1059"/>
              <a:ext cx="174" cy="14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873" name="Freeform 89"/>
            <p:cNvSpPr>
              <a:spLocks/>
            </p:cNvSpPr>
            <p:nvPr/>
          </p:nvSpPr>
          <p:spPr bwMode="auto">
            <a:xfrm flipH="1">
              <a:off x="4082" y="1040"/>
              <a:ext cx="94" cy="86"/>
            </a:xfrm>
            <a:custGeom>
              <a:avLst/>
              <a:gdLst/>
              <a:ahLst/>
              <a:cxnLst>
                <a:cxn ang="0">
                  <a:pos x="125" y="26"/>
                </a:cxn>
                <a:cxn ang="0">
                  <a:pos x="120" y="10"/>
                </a:cxn>
                <a:cxn ang="0">
                  <a:pos x="89" y="0"/>
                </a:cxn>
                <a:cxn ang="0">
                  <a:pos x="42" y="16"/>
                </a:cxn>
                <a:cxn ang="0">
                  <a:pos x="15" y="52"/>
                </a:cxn>
                <a:cxn ang="0">
                  <a:pos x="5" y="84"/>
                </a:cxn>
                <a:cxn ang="0">
                  <a:pos x="0" y="105"/>
                </a:cxn>
              </a:cxnLst>
              <a:rect l="0" t="0" r="r" b="b"/>
              <a:pathLst>
                <a:path w="125" h="105">
                  <a:moveTo>
                    <a:pt x="125" y="26"/>
                  </a:moveTo>
                  <a:cubicBezTo>
                    <a:pt x="123" y="21"/>
                    <a:pt x="125" y="13"/>
                    <a:pt x="120" y="10"/>
                  </a:cubicBezTo>
                  <a:cubicBezTo>
                    <a:pt x="111" y="4"/>
                    <a:pt x="89" y="0"/>
                    <a:pt x="89" y="0"/>
                  </a:cubicBezTo>
                  <a:cubicBezTo>
                    <a:pt x="52" y="12"/>
                    <a:pt x="67" y="6"/>
                    <a:pt x="42" y="16"/>
                  </a:cubicBezTo>
                  <a:cubicBezTo>
                    <a:pt x="29" y="28"/>
                    <a:pt x="28" y="40"/>
                    <a:pt x="15" y="52"/>
                  </a:cubicBezTo>
                  <a:cubicBezTo>
                    <a:pt x="12" y="63"/>
                    <a:pt x="8" y="73"/>
                    <a:pt x="5" y="84"/>
                  </a:cubicBezTo>
                  <a:cubicBezTo>
                    <a:pt x="3" y="91"/>
                    <a:pt x="0" y="105"/>
                    <a:pt x="0" y="105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874" name="Rectangle 90"/>
            <p:cNvSpPr>
              <a:spLocks noChangeArrowheads="1"/>
            </p:cNvSpPr>
            <p:nvPr/>
          </p:nvSpPr>
          <p:spPr bwMode="auto">
            <a:xfrm>
              <a:off x="3758" y="1017"/>
              <a:ext cx="524" cy="28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875" name="AutoShape 91"/>
            <p:cNvSpPr>
              <a:spLocks noChangeArrowheads="1"/>
            </p:cNvSpPr>
            <p:nvPr/>
          </p:nvSpPr>
          <p:spPr bwMode="auto">
            <a:xfrm>
              <a:off x="3723" y="1037"/>
              <a:ext cx="602" cy="250"/>
            </a:xfrm>
            <a:prstGeom prst="roundRect">
              <a:avLst>
                <a:gd name="adj" fmla="val 27343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876" name="Text Box 92"/>
            <p:cNvSpPr txBox="1">
              <a:spLocks noChangeArrowheads="1"/>
            </p:cNvSpPr>
            <p:nvPr/>
          </p:nvSpPr>
          <p:spPr bwMode="auto">
            <a:xfrm>
              <a:off x="3748" y="1034"/>
              <a:ext cx="533" cy="227"/>
            </a:xfrm>
            <a:prstGeom prst="rect">
              <a:avLst/>
            </a:prstGeom>
            <a:solidFill>
              <a:schemeClr val="folHlink"/>
            </a:solidFill>
            <a:ln w="28575">
              <a:noFill/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b="1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$ 30</a:t>
              </a:r>
            </a:p>
          </p:txBody>
        </p:sp>
        <p:grpSp>
          <p:nvGrpSpPr>
            <p:cNvPr id="22" name="Group 93"/>
            <p:cNvGrpSpPr>
              <a:grpSpLocks/>
            </p:cNvGrpSpPr>
            <p:nvPr/>
          </p:nvGrpSpPr>
          <p:grpSpPr bwMode="auto">
            <a:xfrm>
              <a:off x="3724" y="994"/>
              <a:ext cx="58" cy="329"/>
              <a:chOff x="2482" y="2855"/>
              <a:chExt cx="66" cy="400"/>
            </a:xfrm>
          </p:grpSpPr>
          <p:sp>
            <p:nvSpPr>
              <p:cNvPr id="374878" name="AutoShape 94"/>
              <p:cNvSpPr>
                <a:spLocks noChangeArrowheads="1"/>
              </p:cNvSpPr>
              <p:nvPr/>
            </p:nvSpPr>
            <p:spPr bwMode="auto">
              <a:xfrm rot="-2161642">
                <a:off x="2482" y="3180"/>
                <a:ext cx="61" cy="75"/>
              </a:xfrm>
              <a:prstGeom prst="flowChartDelay">
                <a:avLst/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4879" name="AutoShape 95"/>
              <p:cNvSpPr>
                <a:spLocks noChangeArrowheads="1"/>
              </p:cNvSpPr>
              <p:nvPr/>
            </p:nvSpPr>
            <p:spPr bwMode="auto">
              <a:xfrm rot="2502723">
                <a:off x="2487" y="2855"/>
                <a:ext cx="61" cy="75"/>
              </a:xfrm>
              <a:prstGeom prst="flowChartDelay">
                <a:avLst/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96"/>
            <p:cNvGrpSpPr>
              <a:grpSpLocks/>
            </p:cNvGrpSpPr>
            <p:nvPr/>
          </p:nvGrpSpPr>
          <p:grpSpPr bwMode="auto">
            <a:xfrm flipH="1">
              <a:off x="4270" y="990"/>
              <a:ext cx="48" cy="337"/>
              <a:chOff x="2482" y="2855"/>
              <a:chExt cx="66" cy="400"/>
            </a:xfrm>
          </p:grpSpPr>
          <p:sp>
            <p:nvSpPr>
              <p:cNvPr id="374881" name="AutoShape 97"/>
              <p:cNvSpPr>
                <a:spLocks noChangeArrowheads="1"/>
              </p:cNvSpPr>
              <p:nvPr/>
            </p:nvSpPr>
            <p:spPr bwMode="auto">
              <a:xfrm rot="-2161642">
                <a:off x="2482" y="3180"/>
                <a:ext cx="61" cy="75"/>
              </a:xfrm>
              <a:prstGeom prst="flowChartDelay">
                <a:avLst/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4882" name="AutoShape 98"/>
              <p:cNvSpPr>
                <a:spLocks noChangeArrowheads="1"/>
              </p:cNvSpPr>
              <p:nvPr/>
            </p:nvSpPr>
            <p:spPr bwMode="auto">
              <a:xfrm rot="2502723">
                <a:off x="2487" y="2855"/>
                <a:ext cx="61" cy="75"/>
              </a:xfrm>
              <a:prstGeom prst="flowChartDelay">
                <a:avLst/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99"/>
          <p:cNvGrpSpPr>
            <a:grpSpLocks/>
          </p:cNvGrpSpPr>
          <p:nvPr/>
        </p:nvGrpSpPr>
        <p:grpSpPr bwMode="auto">
          <a:xfrm>
            <a:off x="5172075" y="4360863"/>
            <a:ext cx="623888" cy="642937"/>
            <a:chOff x="-446" y="2067"/>
            <a:chExt cx="369" cy="385"/>
          </a:xfrm>
        </p:grpSpPr>
        <p:sp>
          <p:nvSpPr>
            <p:cNvPr id="374884" name="Rectangle 100"/>
            <p:cNvSpPr>
              <a:spLocks noChangeArrowheads="1"/>
            </p:cNvSpPr>
            <p:nvPr/>
          </p:nvSpPr>
          <p:spPr bwMode="auto">
            <a:xfrm>
              <a:off x="-446" y="2067"/>
              <a:ext cx="369" cy="385"/>
            </a:xfrm>
            <a:prstGeom prst="rect">
              <a:avLst/>
            </a:prstGeom>
            <a:solidFill>
              <a:srgbClr val="33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885" name="AutoShape 101"/>
            <p:cNvSpPr>
              <a:spLocks noChangeArrowheads="1"/>
            </p:cNvSpPr>
            <p:nvPr/>
          </p:nvSpPr>
          <p:spPr bwMode="auto">
            <a:xfrm rot="1243533">
              <a:off x="-248" y="2148"/>
              <a:ext cx="165" cy="82"/>
            </a:xfrm>
            <a:prstGeom prst="flowChartPreparation">
              <a:avLst/>
            </a:prstGeom>
            <a:solidFill>
              <a:srgbClr val="8080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25" name="Group 102"/>
            <p:cNvGrpSpPr>
              <a:grpSpLocks/>
            </p:cNvGrpSpPr>
            <p:nvPr/>
          </p:nvGrpSpPr>
          <p:grpSpPr bwMode="auto">
            <a:xfrm rot="1409250">
              <a:off x="-304" y="2140"/>
              <a:ext cx="39" cy="162"/>
              <a:chOff x="1585" y="2783"/>
              <a:chExt cx="21" cy="179"/>
            </a:xfrm>
          </p:grpSpPr>
          <p:sp>
            <p:nvSpPr>
              <p:cNvPr id="374887" name="Line 103"/>
              <p:cNvSpPr>
                <a:spLocks noChangeShapeType="1"/>
              </p:cNvSpPr>
              <p:nvPr/>
            </p:nvSpPr>
            <p:spPr bwMode="auto">
              <a:xfrm>
                <a:off x="1585" y="2865"/>
                <a:ext cx="0" cy="9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4888" name="Line 104"/>
              <p:cNvSpPr>
                <a:spLocks noChangeShapeType="1"/>
              </p:cNvSpPr>
              <p:nvPr/>
            </p:nvSpPr>
            <p:spPr bwMode="auto">
              <a:xfrm flipH="1">
                <a:off x="1585" y="2783"/>
                <a:ext cx="21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74889" name="AutoShape 105"/>
            <p:cNvSpPr>
              <a:spLocks noChangeArrowheads="1"/>
            </p:cNvSpPr>
            <p:nvPr/>
          </p:nvSpPr>
          <p:spPr bwMode="auto">
            <a:xfrm>
              <a:off x="-439" y="2268"/>
              <a:ext cx="235" cy="17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6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74890" name="AutoShape 106"/>
          <p:cNvSpPr>
            <a:spLocks noChangeArrowheads="1"/>
          </p:cNvSpPr>
          <p:nvPr/>
        </p:nvSpPr>
        <p:spPr bwMode="auto">
          <a:xfrm>
            <a:off x="4543425" y="5002213"/>
            <a:ext cx="2125663" cy="115887"/>
          </a:xfrm>
          <a:prstGeom prst="roundRect">
            <a:avLst>
              <a:gd name="adj" fmla="val 48630"/>
            </a:avLst>
          </a:prstGeom>
          <a:solidFill>
            <a:srgbClr val="66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26" name="Group 107"/>
          <p:cNvGrpSpPr>
            <a:grpSpLocks/>
          </p:cNvGrpSpPr>
          <p:nvPr/>
        </p:nvGrpSpPr>
        <p:grpSpPr bwMode="auto">
          <a:xfrm>
            <a:off x="4914900" y="3808413"/>
            <a:ext cx="955675" cy="534987"/>
            <a:chOff x="2631" y="985"/>
            <a:chExt cx="602" cy="337"/>
          </a:xfrm>
        </p:grpSpPr>
        <p:sp>
          <p:nvSpPr>
            <p:cNvPr id="374892" name="AutoShape 108"/>
            <p:cNvSpPr>
              <a:spLocks noChangeArrowheads="1"/>
            </p:cNvSpPr>
            <p:nvPr/>
          </p:nvSpPr>
          <p:spPr bwMode="auto">
            <a:xfrm rot="18021853" flipH="1">
              <a:off x="3026" y="1134"/>
              <a:ext cx="84" cy="39"/>
            </a:xfrm>
            <a:prstGeom prst="flowChartPreparation">
              <a:avLst/>
            </a:prstGeom>
            <a:solidFill>
              <a:srgbClr val="FFCC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893" name="AutoShape 109"/>
            <p:cNvSpPr>
              <a:spLocks noChangeArrowheads="1"/>
            </p:cNvSpPr>
            <p:nvPr/>
          </p:nvSpPr>
          <p:spPr bwMode="auto">
            <a:xfrm flipH="1">
              <a:off x="2881" y="1054"/>
              <a:ext cx="174" cy="14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894" name="Freeform 110"/>
            <p:cNvSpPr>
              <a:spLocks/>
            </p:cNvSpPr>
            <p:nvPr/>
          </p:nvSpPr>
          <p:spPr bwMode="auto">
            <a:xfrm flipH="1">
              <a:off x="2990" y="1035"/>
              <a:ext cx="94" cy="86"/>
            </a:xfrm>
            <a:custGeom>
              <a:avLst/>
              <a:gdLst/>
              <a:ahLst/>
              <a:cxnLst>
                <a:cxn ang="0">
                  <a:pos x="125" y="26"/>
                </a:cxn>
                <a:cxn ang="0">
                  <a:pos x="120" y="10"/>
                </a:cxn>
                <a:cxn ang="0">
                  <a:pos x="89" y="0"/>
                </a:cxn>
                <a:cxn ang="0">
                  <a:pos x="42" y="16"/>
                </a:cxn>
                <a:cxn ang="0">
                  <a:pos x="15" y="52"/>
                </a:cxn>
                <a:cxn ang="0">
                  <a:pos x="5" y="84"/>
                </a:cxn>
                <a:cxn ang="0">
                  <a:pos x="0" y="105"/>
                </a:cxn>
              </a:cxnLst>
              <a:rect l="0" t="0" r="r" b="b"/>
              <a:pathLst>
                <a:path w="125" h="105">
                  <a:moveTo>
                    <a:pt x="125" y="26"/>
                  </a:moveTo>
                  <a:cubicBezTo>
                    <a:pt x="123" y="21"/>
                    <a:pt x="125" y="13"/>
                    <a:pt x="120" y="10"/>
                  </a:cubicBezTo>
                  <a:cubicBezTo>
                    <a:pt x="111" y="4"/>
                    <a:pt x="89" y="0"/>
                    <a:pt x="89" y="0"/>
                  </a:cubicBezTo>
                  <a:cubicBezTo>
                    <a:pt x="52" y="12"/>
                    <a:pt x="67" y="6"/>
                    <a:pt x="42" y="16"/>
                  </a:cubicBezTo>
                  <a:cubicBezTo>
                    <a:pt x="29" y="28"/>
                    <a:pt x="28" y="40"/>
                    <a:pt x="15" y="52"/>
                  </a:cubicBezTo>
                  <a:cubicBezTo>
                    <a:pt x="12" y="63"/>
                    <a:pt x="8" y="73"/>
                    <a:pt x="5" y="84"/>
                  </a:cubicBezTo>
                  <a:cubicBezTo>
                    <a:pt x="3" y="91"/>
                    <a:pt x="0" y="105"/>
                    <a:pt x="0" y="105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895" name="Rectangle 111"/>
            <p:cNvSpPr>
              <a:spLocks noChangeArrowheads="1"/>
            </p:cNvSpPr>
            <p:nvPr/>
          </p:nvSpPr>
          <p:spPr bwMode="auto">
            <a:xfrm>
              <a:off x="2666" y="1012"/>
              <a:ext cx="524" cy="28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896" name="AutoShape 112"/>
            <p:cNvSpPr>
              <a:spLocks noChangeArrowheads="1"/>
            </p:cNvSpPr>
            <p:nvPr/>
          </p:nvSpPr>
          <p:spPr bwMode="auto">
            <a:xfrm>
              <a:off x="2631" y="1032"/>
              <a:ext cx="602" cy="250"/>
            </a:xfrm>
            <a:prstGeom prst="roundRect">
              <a:avLst>
                <a:gd name="adj" fmla="val 27343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897" name="Text Box 113"/>
            <p:cNvSpPr txBox="1">
              <a:spLocks noChangeArrowheads="1"/>
            </p:cNvSpPr>
            <p:nvPr/>
          </p:nvSpPr>
          <p:spPr bwMode="auto">
            <a:xfrm>
              <a:off x="2656" y="1029"/>
              <a:ext cx="533" cy="231"/>
            </a:xfrm>
            <a:prstGeom prst="rect">
              <a:avLst/>
            </a:prstGeom>
            <a:solidFill>
              <a:schemeClr val="folHlink"/>
            </a:solidFill>
            <a:ln w="28575">
              <a:noFill/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b="1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$ 299</a:t>
              </a:r>
            </a:p>
          </p:txBody>
        </p:sp>
        <p:grpSp>
          <p:nvGrpSpPr>
            <p:cNvPr id="27" name="Group 114"/>
            <p:cNvGrpSpPr>
              <a:grpSpLocks/>
            </p:cNvGrpSpPr>
            <p:nvPr/>
          </p:nvGrpSpPr>
          <p:grpSpPr bwMode="auto">
            <a:xfrm>
              <a:off x="2632" y="989"/>
              <a:ext cx="58" cy="329"/>
              <a:chOff x="2482" y="2855"/>
              <a:chExt cx="66" cy="400"/>
            </a:xfrm>
          </p:grpSpPr>
          <p:sp>
            <p:nvSpPr>
              <p:cNvPr id="374899" name="AutoShape 115"/>
              <p:cNvSpPr>
                <a:spLocks noChangeArrowheads="1"/>
              </p:cNvSpPr>
              <p:nvPr/>
            </p:nvSpPr>
            <p:spPr bwMode="auto">
              <a:xfrm rot="-2161642">
                <a:off x="2482" y="3180"/>
                <a:ext cx="61" cy="75"/>
              </a:xfrm>
              <a:prstGeom prst="flowChartDelay">
                <a:avLst/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4900" name="AutoShape 116"/>
              <p:cNvSpPr>
                <a:spLocks noChangeArrowheads="1"/>
              </p:cNvSpPr>
              <p:nvPr/>
            </p:nvSpPr>
            <p:spPr bwMode="auto">
              <a:xfrm rot="2502723">
                <a:off x="2487" y="2855"/>
                <a:ext cx="61" cy="75"/>
              </a:xfrm>
              <a:prstGeom prst="flowChartDelay">
                <a:avLst/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117"/>
            <p:cNvGrpSpPr>
              <a:grpSpLocks/>
            </p:cNvGrpSpPr>
            <p:nvPr/>
          </p:nvGrpSpPr>
          <p:grpSpPr bwMode="auto">
            <a:xfrm flipH="1">
              <a:off x="3178" y="985"/>
              <a:ext cx="48" cy="337"/>
              <a:chOff x="2482" y="2855"/>
              <a:chExt cx="66" cy="400"/>
            </a:xfrm>
          </p:grpSpPr>
          <p:sp>
            <p:nvSpPr>
              <p:cNvPr id="374902" name="AutoShape 118"/>
              <p:cNvSpPr>
                <a:spLocks noChangeArrowheads="1"/>
              </p:cNvSpPr>
              <p:nvPr/>
            </p:nvSpPr>
            <p:spPr bwMode="auto">
              <a:xfrm rot="-2161642">
                <a:off x="2482" y="3180"/>
                <a:ext cx="61" cy="75"/>
              </a:xfrm>
              <a:prstGeom prst="flowChartDelay">
                <a:avLst/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4903" name="AutoShape 119"/>
              <p:cNvSpPr>
                <a:spLocks noChangeArrowheads="1"/>
              </p:cNvSpPr>
              <p:nvPr/>
            </p:nvSpPr>
            <p:spPr bwMode="auto">
              <a:xfrm rot="2502723">
                <a:off x="2487" y="2855"/>
                <a:ext cx="61" cy="75"/>
              </a:xfrm>
              <a:prstGeom prst="flowChartDelay">
                <a:avLst/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120"/>
          <p:cNvGrpSpPr>
            <a:grpSpLocks/>
          </p:cNvGrpSpPr>
          <p:nvPr/>
        </p:nvGrpSpPr>
        <p:grpSpPr bwMode="auto">
          <a:xfrm>
            <a:off x="4156075" y="2730500"/>
            <a:ext cx="1835150" cy="620713"/>
            <a:chOff x="2330" y="1998"/>
            <a:chExt cx="1156" cy="391"/>
          </a:xfrm>
        </p:grpSpPr>
        <p:sp>
          <p:nvSpPr>
            <p:cNvPr id="374905" name="Rectangle 121"/>
            <p:cNvSpPr>
              <a:spLocks noChangeArrowheads="1"/>
            </p:cNvSpPr>
            <p:nvPr/>
          </p:nvSpPr>
          <p:spPr bwMode="auto">
            <a:xfrm>
              <a:off x="2330" y="1998"/>
              <a:ext cx="1156" cy="391"/>
            </a:xfrm>
            <a:prstGeom prst="rect">
              <a:avLst/>
            </a:prstGeom>
            <a:solidFill>
              <a:srgbClr val="EAEAEA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906" name="Rectangle 122"/>
            <p:cNvSpPr>
              <a:spLocks noChangeArrowheads="1"/>
            </p:cNvSpPr>
            <p:nvPr/>
          </p:nvSpPr>
          <p:spPr bwMode="auto">
            <a:xfrm>
              <a:off x="2970" y="2227"/>
              <a:ext cx="425" cy="11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folHlink"/>
              </a:solidFill>
              <a:miter lim="800000"/>
              <a:headEnd/>
              <a:tailEnd/>
            </a:ln>
            <a:effectLst>
              <a:prstShdw prst="shdw18" dist="17961" dir="13500000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4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rPr>
                <a:t>****</a:t>
              </a:r>
            </a:p>
          </p:txBody>
        </p:sp>
        <p:sp>
          <p:nvSpPr>
            <p:cNvPr id="374907" name="Rectangle 123"/>
            <p:cNvSpPr>
              <a:spLocks noChangeArrowheads="1"/>
            </p:cNvSpPr>
            <p:nvPr/>
          </p:nvSpPr>
          <p:spPr bwMode="auto">
            <a:xfrm>
              <a:off x="2349" y="2210"/>
              <a:ext cx="518" cy="11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400" kern="1200">
                  <a:solidFill>
                    <a:srgbClr val="000000"/>
                  </a:solidFill>
                  <a:latin typeface="Tahoma" pitchFamily="34" charset="0"/>
                  <a:ea typeface="+mn-ea"/>
                  <a:cs typeface="+mn-cs"/>
                </a:rPr>
                <a:t>Password</a:t>
              </a:r>
            </a:p>
          </p:txBody>
        </p:sp>
        <p:sp>
          <p:nvSpPr>
            <p:cNvPr id="374908" name="Rectangle 124"/>
            <p:cNvSpPr>
              <a:spLocks noChangeArrowheads="1"/>
            </p:cNvSpPr>
            <p:nvPr/>
          </p:nvSpPr>
          <p:spPr bwMode="auto">
            <a:xfrm>
              <a:off x="2970" y="2049"/>
              <a:ext cx="425" cy="12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folHlink"/>
              </a:solidFill>
              <a:miter lim="800000"/>
              <a:headEnd/>
              <a:tailEnd/>
            </a:ln>
            <a:effectLst>
              <a:prstShdw prst="shdw18" dist="17961" dir="13500000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2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rPr>
                <a:t>lkk9sd</a:t>
              </a:r>
            </a:p>
          </p:txBody>
        </p:sp>
        <p:sp>
          <p:nvSpPr>
            <p:cNvPr id="374909" name="Rectangle 125"/>
            <p:cNvSpPr>
              <a:spLocks noChangeArrowheads="1"/>
            </p:cNvSpPr>
            <p:nvPr/>
          </p:nvSpPr>
          <p:spPr bwMode="auto">
            <a:xfrm>
              <a:off x="2349" y="2054"/>
              <a:ext cx="518" cy="11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400" kern="1200">
                  <a:solidFill>
                    <a:srgbClr val="000000"/>
                  </a:solidFill>
                  <a:latin typeface="Tahoma" pitchFamily="34" charset="0"/>
                  <a:ea typeface="+mn-ea"/>
                  <a:cs typeface="+mn-cs"/>
                </a:rPr>
                <a:t>User name</a:t>
              </a:r>
            </a:p>
          </p:txBody>
        </p:sp>
      </p:grpSp>
      <p:grpSp>
        <p:nvGrpSpPr>
          <p:cNvPr id="30" name="Group 126"/>
          <p:cNvGrpSpPr>
            <a:grpSpLocks/>
          </p:cNvGrpSpPr>
          <p:nvPr/>
        </p:nvGrpSpPr>
        <p:grpSpPr bwMode="auto">
          <a:xfrm>
            <a:off x="3268663" y="4360863"/>
            <a:ext cx="623887" cy="642937"/>
            <a:chOff x="-446" y="2067"/>
            <a:chExt cx="369" cy="385"/>
          </a:xfrm>
        </p:grpSpPr>
        <p:sp>
          <p:nvSpPr>
            <p:cNvPr id="374911" name="Rectangle 127"/>
            <p:cNvSpPr>
              <a:spLocks noChangeArrowheads="1"/>
            </p:cNvSpPr>
            <p:nvPr/>
          </p:nvSpPr>
          <p:spPr bwMode="auto">
            <a:xfrm>
              <a:off x="-446" y="2067"/>
              <a:ext cx="369" cy="385"/>
            </a:xfrm>
            <a:prstGeom prst="rect">
              <a:avLst/>
            </a:prstGeom>
            <a:solidFill>
              <a:srgbClr val="33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912" name="AutoShape 128"/>
            <p:cNvSpPr>
              <a:spLocks noChangeArrowheads="1"/>
            </p:cNvSpPr>
            <p:nvPr/>
          </p:nvSpPr>
          <p:spPr bwMode="auto">
            <a:xfrm rot="1243533">
              <a:off x="-248" y="2148"/>
              <a:ext cx="165" cy="82"/>
            </a:xfrm>
            <a:prstGeom prst="flowChartPreparation">
              <a:avLst/>
            </a:prstGeom>
            <a:solidFill>
              <a:srgbClr val="8080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31" name="Group 129"/>
            <p:cNvGrpSpPr>
              <a:grpSpLocks/>
            </p:cNvGrpSpPr>
            <p:nvPr/>
          </p:nvGrpSpPr>
          <p:grpSpPr bwMode="auto">
            <a:xfrm rot="1409250">
              <a:off x="-304" y="2140"/>
              <a:ext cx="39" cy="162"/>
              <a:chOff x="1585" y="2783"/>
              <a:chExt cx="21" cy="179"/>
            </a:xfrm>
          </p:grpSpPr>
          <p:sp>
            <p:nvSpPr>
              <p:cNvPr id="374914" name="Line 130"/>
              <p:cNvSpPr>
                <a:spLocks noChangeShapeType="1"/>
              </p:cNvSpPr>
              <p:nvPr/>
            </p:nvSpPr>
            <p:spPr bwMode="auto">
              <a:xfrm>
                <a:off x="1585" y="2865"/>
                <a:ext cx="0" cy="9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4915" name="Line 131"/>
              <p:cNvSpPr>
                <a:spLocks noChangeShapeType="1"/>
              </p:cNvSpPr>
              <p:nvPr/>
            </p:nvSpPr>
            <p:spPr bwMode="auto">
              <a:xfrm flipH="1">
                <a:off x="1585" y="2783"/>
                <a:ext cx="21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74916" name="AutoShape 132"/>
            <p:cNvSpPr>
              <a:spLocks noChangeArrowheads="1"/>
            </p:cNvSpPr>
            <p:nvPr/>
          </p:nvSpPr>
          <p:spPr bwMode="auto">
            <a:xfrm>
              <a:off x="-439" y="2268"/>
              <a:ext cx="235" cy="17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6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74917" name="AutoShape 133"/>
          <p:cNvSpPr>
            <a:spLocks noChangeArrowheads="1"/>
          </p:cNvSpPr>
          <p:nvPr/>
        </p:nvSpPr>
        <p:spPr bwMode="auto">
          <a:xfrm>
            <a:off x="2320925" y="5002213"/>
            <a:ext cx="2125663" cy="115887"/>
          </a:xfrm>
          <a:prstGeom prst="roundRect">
            <a:avLst>
              <a:gd name="adj" fmla="val 48630"/>
            </a:avLst>
          </a:prstGeom>
          <a:solidFill>
            <a:srgbClr val="66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374977" name="Group 134"/>
          <p:cNvGrpSpPr>
            <a:grpSpLocks/>
          </p:cNvGrpSpPr>
          <p:nvPr/>
        </p:nvGrpSpPr>
        <p:grpSpPr bwMode="auto">
          <a:xfrm>
            <a:off x="3094038" y="3811588"/>
            <a:ext cx="955675" cy="534987"/>
            <a:chOff x="1484" y="987"/>
            <a:chExt cx="602" cy="337"/>
          </a:xfrm>
        </p:grpSpPr>
        <p:sp>
          <p:nvSpPr>
            <p:cNvPr id="374919" name="AutoShape 135"/>
            <p:cNvSpPr>
              <a:spLocks noChangeArrowheads="1"/>
            </p:cNvSpPr>
            <p:nvPr/>
          </p:nvSpPr>
          <p:spPr bwMode="auto">
            <a:xfrm rot="18021853" flipH="1">
              <a:off x="1879" y="1136"/>
              <a:ext cx="84" cy="39"/>
            </a:xfrm>
            <a:prstGeom prst="flowChartPreparation">
              <a:avLst/>
            </a:prstGeom>
            <a:solidFill>
              <a:srgbClr val="FFCC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920" name="AutoShape 136"/>
            <p:cNvSpPr>
              <a:spLocks noChangeArrowheads="1"/>
            </p:cNvSpPr>
            <p:nvPr/>
          </p:nvSpPr>
          <p:spPr bwMode="auto">
            <a:xfrm flipH="1">
              <a:off x="1734" y="1056"/>
              <a:ext cx="174" cy="14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921" name="Freeform 137"/>
            <p:cNvSpPr>
              <a:spLocks/>
            </p:cNvSpPr>
            <p:nvPr/>
          </p:nvSpPr>
          <p:spPr bwMode="auto">
            <a:xfrm flipH="1">
              <a:off x="1843" y="1037"/>
              <a:ext cx="94" cy="86"/>
            </a:xfrm>
            <a:custGeom>
              <a:avLst/>
              <a:gdLst/>
              <a:ahLst/>
              <a:cxnLst>
                <a:cxn ang="0">
                  <a:pos x="125" y="26"/>
                </a:cxn>
                <a:cxn ang="0">
                  <a:pos x="120" y="10"/>
                </a:cxn>
                <a:cxn ang="0">
                  <a:pos x="89" y="0"/>
                </a:cxn>
                <a:cxn ang="0">
                  <a:pos x="42" y="16"/>
                </a:cxn>
                <a:cxn ang="0">
                  <a:pos x="15" y="52"/>
                </a:cxn>
                <a:cxn ang="0">
                  <a:pos x="5" y="84"/>
                </a:cxn>
                <a:cxn ang="0">
                  <a:pos x="0" y="105"/>
                </a:cxn>
              </a:cxnLst>
              <a:rect l="0" t="0" r="r" b="b"/>
              <a:pathLst>
                <a:path w="125" h="105">
                  <a:moveTo>
                    <a:pt x="125" y="26"/>
                  </a:moveTo>
                  <a:cubicBezTo>
                    <a:pt x="123" y="21"/>
                    <a:pt x="125" y="13"/>
                    <a:pt x="120" y="10"/>
                  </a:cubicBezTo>
                  <a:cubicBezTo>
                    <a:pt x="111" y="4"/>
                    <a:pt x="89" y="0"/>
                    <a:pt x="89" y="0"/>
                  </a:cubicBezTo>
                  <a:cubicBezTo>
                    <a:pt x="52" y="12"/>
                    <a:pt x="67" y="6"/>
                    <a:pt x="42" y="16"/>
                  </a:cubicBezTo>
                  <a:cubicBezTo>
                    <a:pt x="29" y="28"/>
                    <a:pt x="28" y="40"/>
                    <a:pt x="15" y="52"/>
                  </a:cubicBezTo>
                  <a:cubicBezTo>
                    <a:pt x="12" y="63"/>
                    <a:pt x="8" y="73"/>
                    <a:pt x="5" y="84"/>
                  </a:cubicBezTo>
                  <a:cubicBezTo>
                    <a:pt x="3" y="91"/>
                    <a:pt x="0" y="105"/>
                    <a:pt x="0" y="105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922" name="Rectangle 138"/>
            <p:cNvSpPr>
              <a:spLocks noChangeArrowheads="1"/>
            </p:cNvSpPr>
            <p:nvPr/>
          </p:nvSpPr>
          <p:spPr bwMode="auto">
            <a:xfrm>
              <a:off x="1519" y="1014"/>
              <a:ext cx="524" cy="28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923" name="AutoShape 139"/>
            <p:cNvSpPr>
              <a:spLocks noChangeArrowheads="1"/>
            </p:cNvSpPr>
            <p:nvPr/>
          </p:nvSpPr>
          <p:spPr bwMode="auto">
            <a:xfrm>
              <a:off x="1484" y="1034"/>
              <a:ext cx="602" cy="250"/>
            </a:xfrm>
            <a:prstGeom prst="roundRect">
              <a:avLst>
                <a:gd name="adj" fmla="val 27343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924" name="Text Box 140"/>
            <p:cNvSpPr txBox="1">
              <a:spLocks noChangeArrowheads="1"/>
            </p:cNvSpPr>
            <p:nvPr/>
          </p:nvSpPr>
          <p:spPr bwMode="auto">
            <a:xfrm>
              <a:off x="1509" y="1031"/>
              <a:ext cx="533" cy="231"/>
            </a:xfrm>
            <a:prstGeom prst="rect">
              <a:avLst/>
            </a:prstGeom>
            <a:solidFill>
              <a:schemeClr val="folHlink"/>
            </a:solidFill>
            <a:ln w="28575">
              <a:noFill/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b="1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$ 100</a:t>
              </a:r>
            </a:p>
          </p:txBody>
        </p:sp>
        <p:grpSp>
          <p:nvGrpSpPr>
            <p:cNvPr id="374982" name="Group 141"/>
            <p:cNvGrpSpPr>
              <a:grpSpLocks/>
            </p:cNvGrpSpPr>
            <p:nvPr/>
          </p:nvGrpSpPr>
          <p:grpSpPr bwMode="auto">
            <a:xfrm>
              <a:off x="1485" y="991"/>
              <a:ext cx="58" cy="329"/>
              <a:chOff x="2482" y="2855"/>
              <a:chExt cx="66" cy="400"/>
            </a:xfrm>
          </p:grpSpPr>
          <p:sp>
            <p:nvSpPr>
              <p:cNvPr id="374926" name="AutoShape 142"/>
              <p:cNvSpPr>
                <a:spLocks noChangeArrowheads="1"/>
              </p:cNvSpPr>
              <p:nvPr/>
            </p:nvSpPr>
            <p:spPr bwMode="auto">
              <a:xfrm rot="-2161642">
                <a:off x="2482" y="3180"/>
                <a:ext cx="61" cy="75"/>
              </a:xfrm>
              <a:prstGeom prst="flowChartDelay">
                <a:avLst/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4927" name="AutoShape 143"/>
              <p:cNvSpPr>
                <a:spLocks noChangeArrowheads="1"/>
              </p:cNvSpPr>
              <p:nvPr/>
            </p:nvSpPr>
            <p:spPr bwMode="auto">
              <a:xfrm rot="2502723">
                <a:off x="2487" y="2855"/>
                <a:ext cx="61" cy="75"/>
              </a:xfrm>
              <a:prstGeom prst="flowChartDelay">
                <a:avLst/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74989" name="Group 144"/>
            <p:cNvGrpSpPr>
              <a:grpSpLocks/>
            </p:cNvGrpSpPr>
            <p:nvPr/>
          </p:nvGrpSpPr>
          <p:grpSpPr bwMode="auto">
            <a:xfrm flipH="1">
              <a:off x="2031" y="987"/>
              <a:ext cx="48" cy="337"/>
              <a:chOff x="2482" y="2855"/>
              <a:chExt cx="66" cy="400"/>
            </a:xfrm>
          </p:grpSpPr>
          <p:sp>
            <p:nvSpPr>
              <p:cNvPr id="374929" name="AutoShape 145"/>
              <p:cNvSpPr>
                <a:spLocks noChangeArrowheads="1"/>
              </p:cNvSpPr>
              <p:nvPr/>
            </p:nvSpPr>
            <p:spPr bwMode="auto">
              <a:xfrm rot="-2161642">
                <a:off x="2482" y="3180"/>
                <a:ext cx="61" cy="75"/>
              </a:xfrm>
              <a:prstGeom prst="flowChartDelay">
                <a:avLst/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4930" name="AutoShape 146"/>
              <p:cNvSpPr>
                <a:spLocks noChangeArrowheads="1"/>
              </p:cNvSpPr>
              <p:nvPr/>
            </p:nvSpPr>
            <p:spPr bwMode="auto">
              <a:xfrm rot="2502723">
                <a:off x="2487" y="2855"/>
                <a:ext cx="61" cy="75"/>
              </a:xfrm>
              <a:prstGeom prst="flowChartDelay">
                <a:avLst/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74992" name="Group 147"/>
          <p:cNvGrpSpPr>
            <a:grpSpLocks/>
          </p:cNvGrpSpPr>
          <p:nvPr/>
        </p:nvGrpSpPr>
        <p:grpSpPr bwMode="auto">
          <a:xfrm>
            <a:off x="2246313" y="2730500"/>
            <a:ext cx="1835150" cy="620713"/>
            <a:chOff x="1127" y="1998"/>
            <a:chExt cx="1156" cy="391"/>
          </a:xfrm>
        </p:grpSpPr>
        <p:sp>
          <p:nvSpPr>
            <p:cNvPr id="374932" name="Rectangle 148"/>
            <p:cNvSpPr>
              <a:spLocks noChangeArrowheads="1"/>
            </p:cNvSpPr>
            <p:nvPr/>
          </p:nvSpPr>
          <p:spPr bwMode="auto">
            <a:xfrm>
              <a:off x="1127" y="1998"/>
              <a:ext cx="1156" cy="391"/>
            </a:xfrm>
            <a:prstGeom prst="rect">
              <a:avLst/>
            </a:prstGeom>
            <a:solidFill>
              <a:srgbClr val="EAEAEA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933" name="Rectangle 149"/>
            <p:cNvSpPr>
              <a:spLocks noChangeArrowheads="1"/>
            </p:cNvSpPr>
            <p:nvPr/>
          </p:nvSpPr>
          <p:spPr bwMode="auto">
            <a:xfrm>
              <a:off x="1767" y="2227"/>
              <a:ext cx="425" cy="11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folHlink"/>
              </a:solidFill>
              <a:miter lim="800000"/>
              <a:headEnd/>
              <a:tailEnd/>
            </a:ln>
            <a:effectLst>
              <a:prstShdw prst="shdw18" dist="17961" dir="13500000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4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rPr>
                <a:t>****</a:t>
              </a:r>
            </a:p>
          </p:txBody>
        </p:sp>
        <p:sp>
          <p:nvSpPr>
            <p:cNvPr id="374934" name="Rectangle 150"/>
            <p:cNvSpPr>
              <a:spLocks noChangeArrowheads="1"/>
            </p:cNvSpPr>
            <p:nvPr/>
          </p:nvSpPr>
          <p:spPr bwMode="auto">
            <a:xfrm>
              <a:off x="1146" y="2210"/>
              <a:ext cx="518" cy="11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400" kern="1200">
                  <a:solidFill>
                    <a:srgbClr val="000000"/>
                  </a:solidFill>
                  <a:latin typeface="Tahoma" pitchFamily="34" charset="0"/>
                  <a:ea typeface="+mn-ea"/>
                  <a:cs typeface="+mn-cs"/>
                </a:rPr>
                <a:t>Password</a:t>
              </a:r>
            </a:p>
          </p:txBody>
        </p:sp>
        <p:sp>
          <p:nvSpPr>
            <p:cNvPr id="374935" name="Rectangle 151"/>
            <p:cNvSpPr>
              <a:spLocks noChangeArrowheads="1"/>
            </p:cNvSpPr>
            <p:nvPr/>
          </p:nvSpPr>
          <p:spPr bwMode="auto">
            <a:xfrm>
              <a:off x="1767" y="2049"/>
              <a:ext cx="425" cy="12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folHlink"/>
              </a:solidFill>
              <a:miter lim="800000"/>
              <a:headEnd/>
              <a:tailEnd/>
            </a:ln>
            <a:effectLst>
              <a:prstShdw prst="shdw18" dist="17961" dir="13500000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200" kern="1200">
                  <a:solidFill>
                    <a:srgbClr val="000000"/>
                  </a:solidFill>
                  <a:latin typeface="Verdana" pitchFamily="34" charset="0"/>
                  <a:ea typeface="+mn-ea"/>
                  <a:cs typeface="+mn-cs"/>
                </a:rPr>
                <a:t>m6fg3</a:t>
              </a:r>
            </a:p>
          </p:txBody>
        </p:sp>
        <p:sp>
          <p:nvSpPr>
            <p:cNvPr id="374936" name="Rectangle 152"/>
            <p:cNvSpPr>
              <a:spLocks noChangeArrowheads="1"/>
            </p:cNvSpPr>
            <p:nvPr/>
          </p:nvSpPr>
          <p:spPr bwMode="auto">
            <a:xfrm>
              <a:off x="1146" y="2054"/>
              <a:ext cx="518" cy="11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400" kern="1200">
                  <a:solidFill>
                    <a:srgbClr val="000000"/>
                  </a:solidFill>
                  <a:latin typeface="Tahoma" pitchFamily="34" charset="0"/>
                  <a:ea typeface="+mn-ea"/>
                  <a:cs typeface="+mn-cs"/>
                </a:rPr>
                <a:t>User name</a:t>
              </a:r>
            </a:p>
          </p:txBody>
        </p:sp>
      </p:grpSp>
      <p:sp>
        <p:nvSpPr>
          <p:cNvPr id="374937" name="Text Box 153"/>
          <p:cNvSpPr txBox="1">
            <a:spLocks noChangeArrowheads="1"/>
          </p:cNvSpPr>
          <p:nvPr/>
        </p:nvSpPr>
        <p:spPr bwMode="auto">
          <a:xfrm rot="21600000">
            <a:off x="-15875" y="5943600"/>
            <a:ext cx="20240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sv-SE" sz="30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DATA</a:t>
            </a:r>
            <a:endParaRPr lang="en-GB" sz="30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4938" name="Text Box 154"/>
          <p:cNvSpPr txBox="1">
            <a:spLocks noChangeArrowheads="1"/>
          </p:cNvSpPr>
          <p:nvPr/>
        </p:nvSpPr>
        <p:spPr bwMode="auto">
          <a:xfrm rot="21600000">
            <a:off x="6705600" y="6353175"/>
            <a:ext cx="993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4D4D4D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sv-SE" sz="28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NGO</a:t>
            </a:r>
            <a:endParaRPr lang="en-GB" sz="28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4939" name="Text Box 155"/>
          <p:cNvSpPr txBox="1">
            <a:spLocks noChangeArrowheads="1"/>
          </p:cNvSpPr>
          <p:nvPr/>
        </p:nvSpPr>
        <p:spPr bwMode="auto">
          <a:xfrm rot="21600000">
            <a:off x="4508500" y="6365875"/>
            <a:ext cx="1589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4D4D4D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sv-SE" sz="28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National</a:t>
            </a:r>
            <a:endParaRPr lang="en-GB" sz="28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4940" name="Text Box 156"/>
          <p:cNvSpPr txBox="1">
            <a:spLocks noChangeArrowheads="1"/>
          </p:cNvSpPr>
          <p:nvPr/>
        </p:nvSpPr>
        <p:spPr bwMode="auto">
          <a:xfrm rot="21600000">
            <a:off x="2895600" y="6365875"/>
            <a:ext cx="698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4D4D4D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sv-SE" sz="28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UN</a:t>
            </a:r>
            <a:endParaRPr lang="en-GB" sz="28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374995" name="Group 157"/>
          <p:cNvGrpSpPr>
            <a:grpSpLocks/>
          </p:cNvGrpSpPr>
          <p:nvPr/>
        </p:nvGrpSpPr>
        <p:grpSpPr bwMode="auto">
          <a:xfrm>
            <a:off x="1919288" y="-2028825"/>
            <a:ext cx="5056187" cy="5037138"/>
            <a:chOff x="809" y="-1630"/>
            <a:chExt cx="4114" cy="4098"/>
          </a:xfrm>
        </p:grpSpPr>
        <p:grpSp>
          <p:nvGrpSpPr>
            <p:cNvPr id="374998" name="Group 158"/>
            <p:cNvGrpSpPr>
              <a:grpSpLocks/>
            </p:cNvGrpSpPr>
            <p:nvPr/>
          </p:nvGrpSpPr>
          <p:grpSpPr bwMode="auto">
            <a:xfrm>
              <a:off x="809" y="-1630"/>
              <a:ext cx="4114" cy="4098"/>
              <a:chOff x="2304" y="40"/>
              <a:chExt cx="1296" cy="1304"/>
            </a:xfrm>
          </p:grpSpPr>
          <p:sp>
            <p:nvSpPr>
              <p:cNvPr id="374943" name="AutoShape 159"/>
              <p:cNvSpPr>
                <a:spLocks noChangeArrowheads="1"/>
              </p:cNvSpPr>
              <p:nvPr/>
            </p:nvSpPr>
            <p:spPr bwMode="auto">
              <a:xfrm>
                <a:off x="2304" y="48"/>
                <a:ext cx="1296" cy="1296"/>
              </a:xfrm>
              <a:prstGeom prst="sun">
                <a:avLst>
                  <a:gd name="adj" fmla="val 46875"/>
                </a:avLst>
              </a:prstGeom>
              <a:solidFill>
                <a:srgbClr val="FFCC00"/>
              </a:solidFill>
              <a:ln w="2857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4944" name="AutoShape 160"/>
              <p:cNvSpPr>
                <a:spLocks noChangeArrowheads="1"/>
              </p:cNvSpPr>
              <p:nvPr/>
            </p:nvSpPr>
            <p:spPr bwMode="auto">
              <a:xfrm rot="900000">
                <a:off x="2304" y="44"/>
                <a:ext cx="1296" cy="1296"/>
              </a:xfrm>
              <a:prstGeom prst="sun">
                <a:avLst>
                  <a:gd name="adj" fmla="val 46875"/>
                </a:avLst>
              </a:prstGeom>
              <a:solidFill>
                <a:srgbClr val="FFCC00"/>
              </a:solidFill>
              <a:ln w="2857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4945" name="AutoShape 161"/>
              <p:cNvSpPr>
                <a:spLocks noChangeArrowheads="1"/>
              </p:cNvSpPr>
              <p:nvPr/>
            </p:nvSpPr>
            <p:spPr bwMode="auto">
              <a:xfrm rot="1800000">
                <a:off x="2304" y="40"/>
                <a:ext cx="1296" cy="1296"/>
              </a:xfrm>
              <a:prstGeom prst="sun">
                <a:avLst>
                  <a:gd name="adj" fmla="val 46875"/>
                </a:avLst>
              </a:prstGeom>
              <a:solidFill>
                <a:srgbClr val="FFCC00"/>
              </a:solidFill>
              <a:ln w="2857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74946" name="Oval 162"/>
            <p:cNvSpPr>
              <a:spLocks noChangeArrowheads="1"/>
            </p:cNvSpPr>
            <p:nvPr/>
          </p:nvSpPr>
          <p:spPr bwMode="auto">
            <a:xfrm>
              <a:off x="2052" y="-211"/>
              <a:ext cx="1646" cy="1646"/>
            </a:xfrm>
            <a:prstGeom prst="ellipse">
              <a:avLst/>
            </a:prstGeom>
            <a:solidFill>
              <a:srgbClr val="FFCC00"/>
            </a:solidFill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947" name="Text Box 163"/>
            <p:cNvSpPr txBox="1">
              <a:spLocks noChangeArrowheads="1"/>
            </p:cNvSpPr>
            <p:nvPr/>
          </p:nvSpPr>
          <p:spPr bwMode="auto">
            <a:xfrm rot="21600000">
              <a:off x="2238" y="408"/>
              <a:ext cx="1274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2800" b="1" kern="120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rPr>
                <a:t>PUBLIC</a:t>
              </a:r>
              <a:endParaRPr lang="en-GB" sz="28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74948" name="Text Box 164"/>
          <p:cNvSpPr txBox="1">
            <a:spLocks noChangeArrowheads="1"/>
          </p:cNvSpPr>
          <p:nvPr/>
        </p:nvSpPr>
        <p:spPr bwMode="auto">
          <a:xfrm rot="21600000">
            <a:off x="-15875" y="4411663"/>
            <a:ext cx="24971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sv-SE" sz="30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INTERNET</a:t>
            </a:r>
            <a:endParaRPr lang="en-GB" sz="30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375001" name="Group 165"/>
          <p:cNvGrpSpPr>
            <a:grpSpLocks/>
          </p:cNvGrpSpPr>
          <p:nvPr/>
        </p:nvGrpSpPr>
        <p:grpSpPr bwMode="auto">
          <a:xfrm>
            <a:off x="3289300" y="4432300"/>
            <a:ext cx="469900" cy="544513"/>
            <a:chOff x="1594" y="2747"/>
            <a:chExt cx="296" cy="343"/>
          </a:xfrm>
        </p:grpSpPr>
        <p:sp>
          <p:nvSpPr>
            <p:cNvPr id="374950" name="AutoShape 166"/>
            <p:cNvSpPr>
              <a:spLocks noChangeArrowheads="1"/>
            </p:cNvSpPr>
            <p:nvPr/>
          </p:nvSpPr>
          <p:spPr bwMode="auto">
            <a:xfrm>
              <a:off x="1730" y="2747"/>
              <a:ext cx="160" cy="80"/>
            </a:xfrm>
            <a:prstGeom prst="flowChartPreparation">
              <a:avLst/>
            </a:prstGeom>
            <a:solidFill>
              <a:srgbClr val="00FF00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375004" name="Group 167"/>
            <p:cNvGrpSpPr>
              <a:grpSpLocks/>
            </p:cNvGrpSpPr>
            <p:nvPr/>
          </p:nvGrpSpPr>
          <p:grpSpPr bwMode="auto">
            <a:xfrm>
              <a:off x="1695" y="2789"/>
              <a:ext cx="38" cy="158"/>
              <a:chOff x="1585" y="2783"/>
              <a:chExt cx="21" cy="179"/>
            </a:xfrm>
          </p:grpSpPr>
          <p:sp>
            <p:nvSpPr>
              <p:cNvPr id="374952" name="Line 168"/>
              <p:cNvSpPr>
                <a:spLocks noChangeShapeType="1"/>
              </p:cNvSpPr>
              <p:nvPr/>
            </p:nvSpPr>
            <p:spPr bwMode="auto">
              <a:xfrm>
                <a:off x="1585" y="2865"/>
                <a:ext cx="0" cy="9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4953" name="Line 169"/>
              <p:cNvSpPr>
                <a:spLocks noChangeShapeType="1"/>
              </p:cNvSpPr>
              <p:nvPr/>
            </p:nvSpPr>
            <p:spPr bwMode="auto">
              <a:xfrm flipH="1">
                <a:off x="1585" y="2783"/>
                <a:ext cx="21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74954" name="AutoShape 170"/>
            <p:cNvSpPr>
              <a:spLocks noChangeArrowheads="1"/>
            </p:cNvSpPr>
            <p:nvPr/>
          </p:nvSpPr>
          <p:spPr bwMode="auto">
            <a:xfrm>
              <a:off x="1594" y="2919"/>
              <a:ext cx="228" cy="17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75005" name="Group 171"/>
          <p:cNvGrpSpPr>
            <a:grpSpLocks/>
          </p:cNvGrpSpPr>
          <p:nvPr/>
        </p:nvGrpSpPr>
        <p:grpSpPr bwMode="auto">
          <a:xfrm>
            <a:off x="3268663" y="4360863"/>
            <a:ext cx="623887" cy="642937"/>
            <a:chOff x="-446" y="2067"/>
            <a:chExt cx="369" cy="385"/>
          </a:xfrm>
        </p:grpSpPr>
        <p:sp>
          <p:nvSpPr>
            <p:cNvPr id="374956" name="Rectangle 172"/>
            <p:cNvSpPr>
              <a:spLocks noChangeArrowheads="1"/>
            </p:cNvSpPr>
            <p:nvPr/>
          </p:nvSpPr>
          <p:spPr bwMode="auto">
            <a:xfrm>
              <a:off x="-446" y="2067"/>
              <a:ext cx="369" cy="385"/>
            </a:xfrm>
            <a:prstGeom prst="rect">
              <a:avLst/>
            </a:prstGeom>
            <a:solidFill>
              <a:srgbClr val="33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957" name="AutoShape 173"/>
            <p:cNvSpPr>
              <a:spLocks noChangeArrowheads="1"/>
            </p:cNvSpPr>
            <p:nvPr/>
          </p:nvSpPr>
          <p:spPr bwMode="auto">
            <a:xfrm rot="1243533">
              <a:off x="-248" y="2148"/>
              <a:ext cx="165" cy="82"/>
            </a:xfrm>
            <a:prstGeom prst="flowChartPreparation">
              <a:avLst/>
            </a:prstGeom>
            <a:solidFill>
              <a:srgbClr val="8080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375006" name="Group 174"/>
            <p:cNvGrpSpPr>
              <a:grpSpLocks/>
            </p:cNvGrpSpPr>
            <p:nvPr/>
          </p:nvGrpSpPr>
          <p:grpSpPr bwMode="auto">
            <a:xfrm rot="1409250">
              <a:off x="-304" y="2140"/>
              <a:ext cx="39" cy="162"/>
              <a:chOff x="1585" y="2783"/>
              <a:chExt cx="21" cy="179"/>
            </a:xfrm>
          </p:grpSpPr>
          <p:sp>
            <p:nvSpPr>
              <p:cNvPr id="374959" name="Line 175"/>
              <p:cNvSpPr>
                <a:spLocks noChangeShapeType="1"/>
              </p:cNvSpPr>
              <p:nvPr/>
            </p:nvSpPr>
            <p:spPr bwMode="auto">
              <a:xfrm>
                <a:off x="1585" y="2865"/>
                <a:ext cx="0" cy="9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4960" name="Line 176"/>
              <p:cNvSpPr>
                <a:spLocks noChangeShapeType="1"/>
              </p:cNvSpPr>
              <p:nvPr/>
            </p:nvSpPr>
            <p:spPr bwMode="auto">
              <a:xfrm flipH="1">
                <a:off x="1585" y="2783"/>
                <a:ext cx="21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74961" name="AutoShape 177"/>
            <p:cNvSpPr>
              <a:spLocks noChangeArrowheads="1"/>
            </p:cNvSpPr>
            <p:nvPr/>
          </p:nvSpPr>
          <p:spPr bwMode="auto">
            <a:xfrm>
              <a:off x="-439" y="2268"/>
              <a:ext cx="235" cy="17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6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75007" name="Group 178"/>
          <p:cNvGrpSpPr>
            <a:grpSpLocks/>
          </p:cNvGrpSpPr>
          <p:nvPr/>
        </p:nvGrpSpPr>
        <p:grpSpPr bwMode="auto">
          <a:xfrm>
            <a:off x="203200" y="1676400"/>
            <a:ext cx="1824038" cy="525463"/>
            <a:chOff x="4194" y="1260"/>
            <a:chExt cx="1541" cy="631"/>
          </a:xfrm>
        </p:grpSpPr>
        <p:sp>
          <p:nvSpPr>
            <p:cNvPr id="374963" name="AutoShape 179"/>
            <p:cNvSpPr>
              <a:spLocks noChangeArrowheads="1"/>
            </p:cNvSpPr>
            <p:nvPr/>
          </p:nvSpPr>
          <p:spPr bwMode="auto">
            <a:xfrm>
              <a:off x="4194" y="1278"/>
              <a:ext cx="1476" cy="613"/>
            </a:xfrm>
            <a:prstGeom prst="roundRect">
              <a:avLst>
                <a:gd name="adj" fmla="val 8681"/>
              </a:avLst>
            </a:prstGeom>
            <a:solidFill>
              <a:srgbClr val="FF0000"/>
            </a:solidFill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964" name="Text Box 180"/>
            <p:cNvSpPr txBox="1">
              <a:spLocks noChangeArrowheads="1"/>
            </p:cNvSpPr>
            <p:nvPr/>
          </p:nvSpPr>
          <p:spPr bwMode="auto">
            <a:xfrm rot="21600000">
              <a:off x="4201" y="1260"/>
              <a:ext cx="1534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4D4D4D"/>
              </a:outerShdw>
            </a:effectLst>
          </p:spPr>
          <p:txBody>
            <a:bodyPr>
              <a:spAutoFit/>
            </a:bodyPr>
            <a:lstStyle/>
            <a:p>
              <a:pPr algn="ctr" rtl="0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kern="120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rPr>
                <a:t>BORING</a:t>
              </a:r>
            </a:p>
          </p:txBody>
        </p:sp>
      </p:grpSp>
      <p:sp>
        <p:nvSpPr>
          <p:cNvPr id="374965" name="AutoShape 181"/>
          <p:cNvSpPr>
            <a:spLocks noChangeArrowheads="1"/>
          </p:cNvSpPr>
          <p:nvPr/>
        </p:nvSpPr>
        <p:spPr bwMode="auto">
          <a:xfrm>
            <a:off x="3060700" y="5907088"/>
            <a:ext cx="488950" cy="488950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4966" name="AutoShape 182"/>
          <p:cNvSpPr>
            <a:spLocks noChangeArrowheads="1"/>
          </p:cNvSpPr>
          <p:nvPr/>
        </p:nvSpPr>
        <p:spPr bwMode="auto">
          <a:xfrm>
            <a:off x="5089525" y="5907088"/>
            <a:ext cx="488950" cy="488950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4967" name="AutoShape 183"/>
          <p:cNvSpPr>
            <a:spLocks noChangeArrowheads="1"/>
          </p:cNvSpPr>
          <p:nvPr/>
        </p:nvSpPr>
        <p:spPr bwMode="auto">
          <a:xfrm>
            <a:off x="6985000" y="5907088"/>
            <a:ext cx="488950" cy="488950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374784" name="Group 184"/>
          <p:cNvGrpSpPr>
            <a:grpSpLocks/>
          </p:cNvGrpSpPr>
          <p:nvPr/>
        </p:nvGrpSpPr>
        <p:grpSpPr bwMode="auto">
          <a:xfrm>
            <a:off x="3268663" y="4360863"/>
            <a:ext cx="623887" cy="642937"/>
            <a:chOff x="4014" y="3637"/>
            <a:chExt cx="393" cy="405"/>
          </a:xfrm>
        </p:grpSpPr>
        <p:sp>
          <p:nvSpPr>
            <p:cNvPr id="374969" name="Rectangle 185"/>
            <p:cNvSpPr>
              <a:spLocks noChangeArrowheads="1"/>
            </p:cNvSpPr>
            <p:nvPr/>
          </p:nvSpPr>
          <p:spPr bwMode="auto">
            <a:xfrm>
              <a:off x="4014" y="3637"/>
              <a:ext cx="393" cy="405"/>
            </a:xfrm>
            <a:prstGeom prst="rect">
              <a:avLst/>
            </a:prstGeom>
            <a:solidFill>
              <a:srgbClr val="33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970" name="AutoShape 186"/>
            <p:cNvSpPr>
              <a:spLocks noChangeArrowheads="1"/>
            </p:cNvSpPr>
            <p:nvPr/>
          </p:nvSpPr>
          <p:spPr bwMode="auto">
            <a:xfrm rot="18021853" flipH="1">
              <a:off x="4242" y="3947"/>
              <a:ext cx="113" cy="57"/>
            </a:xfrm>
            <a:prstGeom prst="flowChartPreparation">
              <a:avLst/>
            </a:prstGeom>
            <a:solidFill>
              <a:srgbClr val="9966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971" name="AutoShape 187"/>
            <p:cNvSpPr>
              <a:spLocks noChangeArrowheads="1"/>
            </p:cNvSpPr>
            <p:nvPr/>
          </p:nvSpPr>
          <p:spPr bwMode="auto">
            <a:xfrm flipH="1">
              <a:off x="4021" y="3840"/>
              <a:ext cx="258" cy="19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3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972" name="Freeform 188"/>
            <p:cNvSpPr>
              <a:spLocks/>
            </p:cNvSpPr>
            <p:nvPr/>
          </p:nvSpPr>
          <p:spPr bwMode="auto">
            <a:xfrm flipH="1">
              <a:off x="4182" y="3815"/>
              <a:ext cx="141" cy="116"/>
            </a:xfrm>
            <a:custGeom>
              <a:avLst/>
              <a:gdLst/>
              <a:ahLst/>
              <a:cxnLst>
                <a:cxn ang="0">
                  <a:pos x="125" y="26"/>
                </a:cxn>
                <a:cxn ang="0">
                  <a:pos x="120" y="10"/>
                </a:cxn>
                <a:cxn ang="0">
                  <a:pos x="89" y="0"/>
                </a:cxn>
                <a:cxn ang="0">
                  <a:pos x="42" y="16"/>
                </a:cxn>
                <a:cxn ang="0">
                  <a:pos x="15" y="52"/>
                </a:cxn>
                <a:cxn ang="0">
                  <a:pos x="5" y="84"/>
                </a:cxn>
                <a:cxn ang="0">
                  <a:pos x="0" y="105"/>
                </a:cxn>
              </a:cxnLst>
              <a:rect l="0" t="0" r="r" b="b"/>
              <a:pathLst>
                <a:path w="125" h="105">
                  <a:moveTo>
                    <a:pt x="125" y="26"/>
                  </a:moveTo>
                  <a:cubicBezTo>
                    <a:pt x="123" y="21"/>
                    <a:pt x="125" y="13"/>
                    <a:pt x="120" y="10"/>
                  </a:cubicBezTo>
                  <a:cubicBezTo>
                    <a:pt x="111" y="4"/>
                    <a:pt x="89" y="0"/>
                    <a:pt x="89" y="0"/>
                  </a:cubicBezTo>
                  <a:cubicBezTo>
                    <a:pt x="52" y="12"/>
                    <a:pt x="67" y="6"/>
                    <a:pt x="42" y="16"/>
                  </a:cubicBezTo>
                  <a:cubicBezTo>
                    <a:pt x="29" y="28"/>
                    <a:pt x="28" y="40"/>
                    <a:pt x="15" y="52"/>
                  </a:cubicBezTo>
                  <a:cubicBezTo>
                    <a:pt x="12" y="63"/>
                    <a:pt x="8" y="73"/>
                    <a:pt x="5" y="84"/>
                  </a:cubicBezTo>
                  <a:cubicBezTo>
                    <a:pt x="3" y="91"/>
                    <a:pt x="0" y="105"/>
                    <a:pt x="0" y="105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374973" name="Picture 189" descr="difficultTabe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1275" y="1425575"/>
            <a:ext cx="1368425" cy="1133475"/>
          </a:xfrm>
          <a:prstGeom prst="rect">
            <a:avLst/>
          </a:prstGeom>
          <a:noFill/>
          <a:ln w="28575">
            <a:solidFill>
              <a:srgbClr val="4D4D4D"/>
            </a:solidFill>
            <a:miter lim="800000"/>
            <a:headEnd/>
            <a:tailEnd/>
          </a:ln>
          <a:effectLst/>
        </p:spPr>
      </p:pic>
      <p:sp>
        <p:nvSpPr>
          <p:cNvPr id="374974" name="Rectangle 190"/>
          <p:cNvSpPr>
            <a:spLocks noChangeArrowheads="1"/>
          </p:cNvSpPr>
          <p:nvPr/>
        </p:nvSpPr>
        <p:spPr bwMode="auto">
          <a:xfrm>
            <a:off x="2239963" y="2716213"/>
            <a:ext cx="1854200" cy="646112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4975" name="Rectangle 191"/>
          <p:cNvSpPr>
            <a:spLocks noChangeArrowheads="1"/>
          </p:cNvSpPr>
          <p:nvPr/>
        </p:nvSpPr>
        <p:spPr bwMode="auto">
          <a:xfrm>
            <a:off x="4156075" y="2716213"/>
            <a:ext cx="1854200" cy="646112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74976" name="Picture 192" descr="difficultTabe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4475" y="1030288"/>
            <a:ext cx="1762125" cy="1498600"/>
          </a:xfrm>
          <a:prstGeom prst="rect">
            <a:avLst/>
          </a:prstGeom>
          <a:noFill/>
          <a:ln w="28575">
            <a:solidFill>
              <a:srgbClr val="4D4D4D"/>
            </a:solidFill>
            <a:miter lim="800000"/>
            <a:headEnd/>
            <a:tailEnd/>
          </a:ln>
          <a:effectLst/>
        </p:spPr>
      </p:pic>
      <p:grpSp>
        <p:nvGrpSpPr>
          <p:cNvPr id="374785" name="Group 193"/>
          <p:cNvGrpSpPr>
            <a:grpSpLocks/>
          </p:cNvGrpSpPr>
          <p:nvPr/>
        </p:nvGrpSpPr>
        <p:grpSpPr bwMode="auto">
          <a:xfrm>
            <a:off x="5170488" y="4360863"/>
            <a:ext cx="623887" cy="642937"/>
            <a:chOff x="4014" y="3637"/>
            <a:chExt cx="393" cy="405"/>
          </a:xfrm>
        </p:grpSpPr>
        <p:sp>
          <p:nvSpPr>
            <p:cNvPr id="374978" name="Rectangle 194"/>
            <p:cNvSpPr>
              <a:spLocks noChangeArrowheads="1"/>
            </p:cNvSpPr>
            <p:nvPr/>
          </p:nvSpPr>
          <p:spPr bwMode="auto">
            <a:xfrm>
              <a:off x="4014" y="3637"/>
              <a:ext cx="393" cy="405"/>
            </a:xfrm>
            <a:prstGeom prst="rect">
              <a:avLst/>
            </a:prstGeom>
            <a:solidFill>
              <a:srgbClr val="33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979" name="AutoShape 195"/>
            <p:cNvSpPr>
              <a:spLocks noChangeArrowheads="1"/>
            </p:cNvSpPr>
            <p:nvPr/>
          </p:nvSpPr>
          <p:spPr bwMode="auto">
            <a:xfrm rot="18021853" flipH="1">
              <a:off x="4242" y="3947"/>
              <a:ext cx="113" cy="57"/>
            </a:xfrm>
            <a:prstGeom prst="flowChartPreparation">
              <a:avLst/>
            </a:prstGeom>
            <a:solidFill>
              <a:srgbClr val="9966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980" name="AutoShape 196"/>
            <p:cNvSpPr>
              <a:spLocks noChangeArrowheads="1"/>
            </p:cNvSpPr>
            <p:nvPr/>
          </p:nvSpPr>
          <p:spPr bwMode="auto">
            <a:xfrm flipH="1">
              <a:off x="4021" y="3840"/>
              <a:ext cx="258" cy="19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3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981" name="Freeform 197"/>
            <p:cNvSpPr>
              <a:spLocks/>
            </p:cNvSpPr>
            <p:nvPr/>
          </p:nvSpPr>
          <p:spPr bwMode="auto">
            <a:xfrm flipH="1">
              <a:off x="4182" y="3815"/>
              <a:ext cx="141" cy="116"/>
            </a:xfrm>
            <a:custGeom>
              <a:avLst/>
              <a:gdLst/>
              <a:ahLst/>
              <a:cxnLst>
                <a:cxn ang="0">
                  <a:pos x="125" y="26"/>
                </a:cxn>
                <a:cxn ang="0">
                  <a:pos x="120" y="10"/>
                </a:cxn>
                <a:cxn ang="0">
                  <a:pos x="89" y="0"/>
                </a:cxn>
                <a:cxn ang="0">
                  <a:pos x="42" y="16"/>
                </a:cxn>
                <a:cxn ang="0">
                  <a:pos x="15" y="52"/>
                </a:cxn>
                <a:cxn ang="0">
                  <a:pos x="5" y="84"/>
                </a:cxn>
                <a:cxn ang="0">
                  <a:pos x="0" y="105"/>
                </a:cxn>
              </a:cxnLst>
              <a:rect l="0" t="0" r="r" b="b"/>
              <a:pathLst>
                <a:path w="125" h="105">
                  <a:moveTo>
                    <a:pt x="125" y="26"/>
                  </a:moveTo>
                  <a:cubicBezTo>
                    <a:pt x="123" y="21"/>
                    <a:pt x="125" y="13"/>
                    <a:pt x="120" y="10"/>
                  </a:cubicBezTo>
                  <a:cubicBezTo>
                    <a:pt x="111" y="4"/>
                    <a:pt x="89" y="0"/>
                    <a:pt x="89" y="0"/>
                  </a:cubicBezTo>
                  <a:cubicBezTo>
                    <a:pt x="52" y="12"/>
                    <a:pt x="67" y="6"/>
                    <a:pt x="42" y="16"/>
                  </a:cubicBezTo>
                  <a:cubicBezTo>
                    <a:pt x="29" y="28"/>
                    <a:pt x="28" y="40"/>
                    <a:pt x="15" y="52"/>
                  </a:cubicBezTo>
                  <a:cubicBezTo>
                    <a:pt x="12" y="63"/>
                    <a:pt x="8" y="73"/>
                    <a:pt x="5" y="84"/>
                  </a:cubicBezTo>
                  <a:cubicBezTo>
                    <a:pt x="3" y="91"/>
                    <a:pt x="0" y="105"/>
                    <a:pt x="0" y="105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74787" name="Group 198"/>
          <p:cNvGrpSpPr>
            <a:grpSpLocks/>
          </p:cNvGrpSpPr>
          <p:nvPr/>
        </p:nvGrpSpPr>
        <p:grpSpPr bwMode="auto">
          <a:xfrm>
            <a:off x="6983413" y="4360863"/>
            <a:ext cx="623887" cy="642937"/>
            <a:chOff x="4014" y="3637"/>
            <a:chExt cx="393" cy="405"/>
          </a:xfrm>
        </p:grpSpPr>
        <p:sp>
          <p:nvSpPr>
            <p:cNvPr id="374983" name="Rectangle 199"/>
            <p:cNvSpPr>
              <a:spLocks noChangeArrowheads="1"/>
            </p:cNvSpPr>
            <p:nvPr/>
          </p:nvSpPr>
          <p:spPr bwMode="auto">
            <a:xfrm>
              <a:off x="4014" y="3637"/>
              <a:ext cx="393" cy="405"/>
            </a:xfrm>
            <a:prstGeom prst="rect">
              <a:avLst/>
            </a:prstGeom>
            <a:solidFill>
              <a:srgbClr val="33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984" name="AutoShape 200"/>
            <p:cNvSpPr>
              <a:spLocks noChangeArrowheads="1"/>
            </p:cNvSpPr>
            <p:nvPr/>
          </p:nvSpPr>
          <p:spPr bwMode="auto">
            <a:xfrm rot="18021853" flipH="1">
              <a:off x="4242" y="3947"/>
              <a:ext cx="113" cy="57"/>
            </a:xfrm>
            <a:prstGeom prst="flowChartPreparation">
              <a:avLst/>
            </a:prstGeom>
            <a:solidFill>
              <a:srgbClr val="9966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985" name="AutoShape 201"/>
            <p:cNvSpPr>
              <a:spLocks noChangeArrowheads="1"/>
            </p:cNvSpPr>
            <p:nvPr/>
          </p:nvSpPr>
          <p:spPr bwMode="auto">
            <a:xfrm flipH="1">
              <a:off x="4021" y="3840"/>
              <a:ext cx="258" cy="19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3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986" name="Freeform 202"/>
            <p:cNvSpPr>
              <a:spLocks/>
            </p:cNvSpPr>
            <p:nvPr/>
          </p:nvSpPr>
          <p:spPr bwMode="auto">
            <a:xfrm flipH="1">
              <a:off x="4182" y="3815"/>
              <a:ext cx="141" cy="116"/>
            </a:xfrm>
            <a:custGeom>
              <a:avLst/>
              <a:gdLst/>
              <a:ahLst/>
              <a:cxnLst>
                <a:cxn ang="0">
                  <a:pos x="125" y="26"/>
                </a:cxn>
                <a:cxn ang="0">
                  <a:pos x="120" y="10"/>
                </a:cxn>
                <a:cxn ang="0">
                  <a:pos x="89" y="0"/>
                </a:cxn>
                <a:cxn ang="0">
                  <a:pos x="42" y="16"/>
                </a:cxn>
                <a:cxn ang="0">
                  <a:pos x="15" y="52"/>
                </a:cxn>
                <a:cxn ang="0">
                  <a:pos x="5" y="84"/>
                </a:cxn>
                <a:cxn ang="0">
                  <a:pos x="0" y="105"/>
                </a:cxn>
              </a:cxnLst>
              <a:rect l="0" t="0" r="r" b="b"/>
              <a:pathLst>
                <a:path w="125" h="105">
                  <a:moveTo>
                    <a:pt x="125" y="26"/>
                  </a:moveTo>
                  <a:cubicBezTo>
                    <a:pt x="123" y="21"/>
                    <a:pt x="125" y="13"/>
                    <a:pt x="120" y="10"/>
                  </a:cubicBezTo>
                  <a:cubicBezTo>
                    <a:pt x="111" y="4"/>
                    <a:pt x="89" y="0"/>
                    <a:pt x="89" y="0"/>
                  </a:cubicBezTo>
                  <a:cubicBezTo>
                    <a:pt x="52" y="12"/>
                    <a:pt x="67" y="6"/>
                    <a:pt x="42" y="16"/>
                  </a:cubicBezTo>
                  <a:cubicBezTo>
                    <a:pt x="29" y="28"/>
                    <a:pt x="28" y="40"/>
                    <a:pt x="15" y="52"/>
                  </a:cubicBezTo>
                  <a:cubicBezTo>
                    <a:pt x="12" y="63"/>
                    <a:pt x="8" y="73"/>
                    <a:pt x="5" y="84"/>
                  </a:cubicBezTo>
                  <a:cubicBezTo>
                    <a:pt x="3" y="91"/>
                    <a:pt x="0" y="105"/>
                    <a:pt x="0" y="105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374987" name="Picture 203" descr="difficultTabel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2488" y="457200"/>
            <a:ext cx="2343150" cy="2062163"/>
          </a:xfrm>
          <a:prstGeom prst="rect">
            <a:avLst/>
          </a:prstGeom>
          <a:noFill/>
          <a:ln w="19050">
            <a:solidFill>
              <a:srgbClr val="4D4D4D"/>
            </a:solidFill>
            <a:miter lim="800000"/>
            <a:headEnd/>
            <a:tailEnd/>
          </a:ln>
          <a:effectLst/>
        </p:spPr>
      </p:pic>
      <p:sp>
        <p:nvSpPr>
          <p:cNvPr id="374988" name="Rectangle 204"/>
          <p:cNvSpPr>
            <a:spLocks noChangeArrowheads="1"/>
          </p:cNvSpPr>
          <p:nvPr/>
        </p:nvSpPr>
        <p:spPr bwMode="auto">
          <a:xfrm>
            <a:off x="6049963" y="2716213"/>
            <a:ext cx="1854200" cy="646112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374789" name="Group 205"/>
          <p:cNvGrpSpPr>
            <a:grpSpLocks/>
          </p:cNvGrpSpPr>
          <p:nvPr/>
        </p:nvGrpSpPr>
        <p:grpSpPr bwMode="auto">
          <a:xfrm rot="19800000">
            <a:off x="3001963" y="5089525"/>
            <a:ext cx="731837" cy="930275"/>
            <a:chOff x="3996" y="967"/>
            <a:chExt cx="854" cy="797"/>
          </a:xfrm>
        </p:grpSpPr>
        <p:sp>
          <p:nvSpPr>
            <p:cNvPr id="374990" name="Freeform 206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991" name="Freeform 207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74793" name="Group 208"/>
          <p:cNvGrpSpPr>
            <a:grpSpLocks/>
          </p:cNvGrpSpPr>
          <p:nvPr/>
        </p:nvGrpSpPr>
        <p:grpSpPr bwMode="auto">
          <a:xfrm rot="19800000">
            <a:off x="4906963" y="5105400"/>
            <a:ext cx="731837" cy="930275"/>
            <a:chOff x="3996" y="967"/>
            <a:chExt cx="854" cy="797"/>
          </a:xfrm>
        </p:grpSpPr>
        <p:sp>
          <p:nvSpPr>
            <p:cNvPr id="374993" name="Freeform 209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994" name="Freeform 210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74795" name="Group 211"/>
          <p:cNvGrpSpPr>
            <a:grpSpLocks/>
          </p:cNvGrpSpPr>
          <p:nvPr/>
        </p:nvGrpSpPr>
        <p:grpSpPr bwMode="auto">
          <a:xfrm rot="19800000">
            <a:off x="6781800" y="5105400"/>
            <a:ext cx="731838" cy="930275"/>
            <a:chOff x="3996" y="967"/>
            <a:chExt cx="854" cy="797"/>
          </a:xfrm>
        </p:grpSpPr>
        <p:sp>
          <p:nvSpPr>
            <p:cNvPr id="374996" name="Freeform 212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4997" name="Freeform 213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74800" name="Group 214"/>
          <p:cNvGrpSpPr>
            <a:grpSpLocks/>
          </p:cNvGrpSpPr>
          <p:nvPr/>
        </p:nvGrpSpPr>
        <p:grpSpPr bwMode="auto">
          <a:xfrm>
            <a:off x="157163" y="3733800"/>
            <a:ext cx="1824037" cy="546100"/>
            <a:chOff x="70" y="2378"/>
            <a:chExt cx="1117" cy="348"/>
          </a:xfrm>
        </p:grpSpPr>
        <p:sp>
          <p:nvSpPr>
            <p:cNvPr id="374999" name="AutoShape 215"/>
            <p:cNvSpPr>
              <a:spLocks noChangeArrowheads="1"/>
            </p:cNvSpPr>
            <p:nvPr/>
          </p:nvSpPr>
          <p:spPr bwMode="auto">
            <a:xfrm>
              <a:off x="70" y="2391"/>
              <a:ext cx="1117" cy="335"/>
            </a:xfrm>
            <a:prstGeom prst="roundRect">
              <a:avLst>
                <a:gd name="adj" fmla="val 8681"/>
              </a:avLst>
            </a:prstGeom>
            <a:solidFill>
              <a:srgbClr val="FF0000"/>
            </a:solidFill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4D4D4D"/>
              </a:outerShdw>
            </a:effectLst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5000" name="Text Box 216"/>
            <p:cNvSpPr txBox="1">
              <a:spLocks noChangeArrowheads="1"/>
            </p:cNvSpPr>
            <p:nvPr/>
          </p:nvSpPr>
          <p:spPr bwMode="auto">
            <a:xfrm rot="21600000">
              <a:off x="72" y="2378"/>
              <a:ext cx="1082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4D4D4D"/>
              </a:outerShdw>
            </a:effectLst>
          </p:spPr>
          <p:txBody>
            <a:bodyPr lIns="0" tIns="0" rIns="0" bIns="0">
              <a:spAutoFit/>
            </a:bodyPr>
            <a:lstStyle/>
            <a:p>
              <a:pPr algn="ctr" rtl="0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kern="120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rPr>
                <a:t>EXPENSIVE</a:t>
              </a:r>
            </a:p>
          </p:txBody>
        </p:sp>
      </p:grpSp>
      <p:grpSp>
        <p:nvGrpSpPr>
          <p:cNvPr id="374804" name="Group 217"/>
          <p:cNvGrpSpPr>
            <a:grpSpLocks/>
          </p:cNvGrpSpPr>
          <p:nvPr/>
        </p:nvGrpSpPr>
        <p:grpSpPr bwMode="auto">
          <a:xfrm>
            <a:off x="146050" y="2743200"/>
            <a:ext cx="1824038" cy="525463"/>
            <a:chOff x="4378" y="1260"/>
            <a:chExt cx="1312" cy="631"/>
          </a:xfrm>
        </p:grpSpPr>
        <p:sp>
          <p:nvSpPr>
            <p:cNvPr id="375002" name="AutoShape 218"/>
            <p:cNvSpPr>
              <a:spLocks noChangeArrowheads="1"/>
            </p:cNvSpPr>
            <p:nvPr/>
          </p:nvSpPr>
          <p:spPr bwMode="auto">
            <a:xfrm>
              <a:off x="4378" y="1278"/>
              <a:ext cx="1312" cy="613"/>
            </a:xfrm>
            <a:prstGeom prst="roundRect">
              <a:avLst>
                <a:gd name="adj" fmla="val 8681"/>
              </a:avLst>
            </a:prstGeom>
            <a:solidFill>
              <a:srgbClr val="FF0000"/>
            </a:solidFill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5003" name="Text Box 219"/>
            <p:cNvSpPr txBox="1">
              <a:spLocks noChangeArrowheads="1"/>
            </p:cNvSpPr>
            <p:nvPr/>
          </p:nvSpPr>
          <p:spPr bwMode="auto">
            <a:xfrm rot="21600000">
              <a:off x="4386" y="1260"/>
              <a:ext cx="1271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4D4D4D"/>
              </a:outerShdw>
            </a:effectLst>
          </p:spPr>
          <p:txBody>
            <a:bodyPr>
              <a:spAutoFit/>
            </a:bodyPr>
            <a:lstStyle/>
            <a:p>
              <a:pPr algn="ctr" rtl="0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kern="120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rPr>
                <a:t>DIFFICULT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ChangeArrowheads="1"/>
          </p:cNvSpPr>
          <p:nvPr/>
        </p:nvSpPr>
        <p:spPr bwMode="auto">
          <a:xfrm>
            <a:off x="0" y="4119563"/>
            <a:ext cx="9144000" cy="2767012"/>
          </a:xfrm>
          <a:prstGeom prst="rect">
            <a:avLst/>
          </a:prstGeom>
          <a:solidFill>
            <a:srgbClr val="996633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6835" name="AutoShape 3"/>
          <p:cNvSpPr>
            <a:spLocks noChangeArrowheads="1"/>
          </p:cNvSpPr>
          <p:nvPr/>
        </p:nvSpPr>
        <p:spPr bwMode="auto">
          <a:xfrm>
            <a:off x="2759075" y="5303838"/>
            <a:ext cx="365125" cy="365125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6836" name="Text Box 4"/>
          <p:cNvSpPr txBox="1">
            <a:spLocks noChangeArrowheads="1"/>
          </p:cNvSpPr>
          <p:nvPr/>
        </p:nvSpPr>
        <p:spPr bwMode="auto">
          <a:xfrm rot="21600000">
            <a:off x="2233613" y="5619750"/>
            <a:ext cx="1114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4D4D4D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sv-SE" sz="28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Excel</a:t>
            </a:r>
            <a:endParaRPr lang="en-GB" sz="28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6837" name="AutoShape 5"/>
          <p:cNvSpPr>
            <a:spLocks noChangeArrowheads="1"/>
          </p:cNvSpPr>
          <p:nvPr/>
        </p:nvSpPr>
        <p:spPr bwMode="auto">
          <a:xfrm>
            <a:off x="3844925" y="5664200"/>
            <a:ext cx="365125" cy="365125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6838" name="Text Box 6"/>
          <p:cNvSpPr txBox="1">
            <a:spLocks noChangeArrowheads="1"/>
          </p:cNvSpPr>
          <p:nvPr/>
        </p:nvSpPr>
        <p:spPr bwMode="auto">
          <a:xfrm rot="21600000">
            <a:off x="2894013" y="6024563"/>
            <a:ext cx="14335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4D4D4D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sv-SE" sz="28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Access</a:t>
            </a:r>
            <a:endParaRPr lang="en-GB" sz="28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6839" name="AutoShape 7"/>
          <p:cNvSpPr>
            <a:spLocks noChangeArrowheads="1"/>
          </p:cNvSpPr>
          <p:nvPr/>
        </p:nvSpPr>
        <p:spPr bwMode="auto">
          <a:xfrm>
            <a:off x="5927725" y="5437188"/>
            <a:ext cx="365125" cy="365125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6840" name="Text Box 8"/>
          <p:cNvSpPr txBox="1">
            <a:spLocks noChangeArrowheads="1"/>
          </p:cNvSpPr>
          <p:nvPr/>
        </p:nvSpPr>
        <p:spPr bwMode="auto">
          <a:xfrm rot="21600000">
            <a:off x="5830888" y="5759450"/>
            <a:ext cx="9350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4D4D4D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sv-SE" sz="28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XML</a:t>
            </a:r>
            <a:endParaRPr lang="en-GB" sz="28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6841" name="AutoShape 9"/>
          <p:cNvSpPr>
            <a:spLocks noChangeArrowheads="1"/>
          </p:cNvSpPr>
          <p:nvPr/>
        </p:nvSpPr>
        <p:spPr bwMode="auto">
          <a:xfrm>
            <a:off x="6757988" y="5308600"/>
            <a:ext cx="365125" cy="365125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6842" name="Text Box 10"/>
          <p:cNvSpPr txBox="1">
            <a:spLocks noChangeArrowheads="1"/>
          </p:cNvSpPr>
          <p:nvPr/>
        </p:nvSpPr>
        <p:spPr bwMode="auto">
          <a:xfrm rot="21600000">
            <a:off x="6826250" y="5875338"/>
            <a:ext cx="2201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4D4D4D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sv-SE" sz="28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WebService</a:t>
            </a:r>
            <a:endParaRPr lang="en-GB" sz="28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728913" y="4459288"/>
            <a:ext cx="2100262" cy="1085850"/>
            <a:chOff x="3996" y="967"/>
            <a:chExt cx="854" cy="797"/>
          </a:xfrm>
        </p:grpSpPr>
        <p:sp>
          <p:nvSpPr>
            <p:cNvPr id="376844" name="Freeform 12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6845" name="Freeform 13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159250" y="4860925"/>
            <a:ext cx="1014413" cy="954088"/>
            <a:chOff x="3996" y="967"/>
            <a:chExt cx="854" cy="797"/>
          </a:xfrm>
        </p:grpSpPr>
        <p:sp>
          <p:nvSpPr>
            <p:cNvPr id="376847" name="Freeform 15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6848" name="Freeform 16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 flipH="1">
            <a:off x="5335588" y="4670425"/>
            <a:ext cx="715962" cy="954088"/>
            <a:chOff x="3996" y="967"/>
            <a:chExt cx="854" cy="797"/>
          </a:xfrm>
        </p:grpSpPr>
        <p:sp>
          <p:nvSpPr>
            <p:cNvPr id="376850" name="Freeform 18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6851" name="Freeform 19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 flipH="1">
            <a:off x="5924550" y="4352925"/>
            <a:ext cx="1196975" cy="938213"/>
            <a:chOff x="3996" y="967"/>
            <a:chExt cx="854" cy="797"/>
          </a:xfrm>
        </p:grpSpPr>
        <p:sp>
          <p:nvSpPr>
            <p:cNvPr id="376853" name="Freeform 21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6854" name="Freeform 22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76855" name="AutoShape 23"/>
          <p:cNvSpPr>
            <a:spLocks noChangeArrowheads="1"/>
          </p:cNvSpPr>
          <p:nvPr/>
        </p:nvSpPr>
        <p:spPr bwMode="auto">
          <a:xfrm>
            <a:off x="4548188" y="5726113"/>
            <a:ext cx="365125" cy="365125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6856" name="Text Box 24"/>
          <p:cNvSpPr txBox="1">
            <a:spLocks noChangeArrowheads="1"/>
          </p:cNvSpPr>
          <p:nvPr/>
        </p:nvSpPr>
        <p:spPr bwMode="auto">
          <a:xfrm rot="21600000">
            <a:off x="4687888" y="6078538"/>
            <a:ext cx="1409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4D4D4D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sv-SE" sz="28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MySQL</a:t>
            </a:r>
            <a:endParaRPr lang="en-GB" sz="28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6857" name="AutoShape 25"/>
          <p:cNvSpPr>
            <a:spLocks noChangeArrowheads="1"/>
          </p:cNvSpPr>
          <p:nvPr/>
        </p:nvSpPr>
        <p:spPr bwMode="auto">
          <a:xfrm>
            <a:off x="8188325" y="5199063"/>
            <a:ext cx="365125" cy="365125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6858" name="Text Box 26"/>
          <p:cNvSpPr txBox="1">
            <a:spLocks noChangeArrowheads="1"/>
          </p:cNvSpPr>
          <p:nvPr/>
        </p:nvSpPr>
        <p:spPr bwMode="auto">
          <a:xfrm rot="21600000">
            <a:off x="7837488" y="5545138"/>
            <a:ext cx="1231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4D4D4D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sv-SE" sz="28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ODBC</a:t>
            </a:r>
            <a:endParaRPr lang="en-GB" sz="28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 flipH="1">
            <a:off x="6667500" y="4333875"/>
            <a:ext cx="1654175" cy="1157288"/>
            <a:chOff x="3996" y="967"/>
            <a:chExt cx="854" cy="797"/>
          </a:xfrm>
        </p:grpSpPr>
        <p:sp>
          <p:nvSpPr>
            <p:cNvPr id="376860" name="Freeform 28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6861" name="Freeform 29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6604000" y="2382838"/>
            <a:ext cx="2047875" cy="1712912"/>
            <a:chOff x="4160" y="1501"/>
            <a:chExt cx="1290" cy="1079"/>
          </a:xfrm>
        </p:grpSpPr>
        <p:grpSp>
          <p:nvGrpSpPr>
            <p:cNvPr id="8" name="Group 31"/>
            <p:cNvGrpSpPr>
              <a:grpSpLocks/>
            </p:cNvGrpSpPr>
            <p:nvPr/>
          </p:nvGrpSpPr>
          <p:grpSpPr bwMode="auto">
            <a:xfrm rot="1960340" flipH="1">
              <a:off x="4234" y="1894"/>
              <a:ext cx="413" cy="265"/>
              <a:chOff x="558" y="1405"/>
              <a:chExt cx="397" cy="265"/>
            </a:xfrm>
          </p:grpSpPr>
          <p:sp>
            <p:nvSpPr>
              <p:cNvPr id="376864" name="Rectangle 32"/>
              <p:cNvSpPr>
                <a:spLocks noChangeArrowheads="1"/>
              </p:cNvSpPr>
              <p:nvPr/>
            </p:nvSpPr>
            <p:spPr bwMode="auto">
              <a:xfrm>
                <a:off x="680" y="1510"/>
                <a:ext cx="74" cy="112"/>
              </a:xfrm>
              <a:prstGeom prst="rect">
                <a:avLst/>
              </a:prstGeom>
              <a:solidFill>
                <a:srgbClr val="FF00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6865" name="Freeform 33"/>
              <p:cNvSpPr>
                <a:spLocks/>
              </p:cNvSpPr>
              <p:nvPr/>
            </p:nvSpPr>
            <p:spPr bwMode="auto">
              <a:xfrm>
                <a:off x="824" y="1490"/>
                <a:ext cx="131" cy="124"/>
              </a:xfrm>
              <a:custGeom>
                <a:avLst/>
                <a:gdLst/>
                <a:ahLst/>
                <a:cxnLst>
                  <a:cxn ang="0">
                    <a:pos x="18" y="16"/>
                  </a:cxn>
                  <a:cxn ang="0">
                    <a:pos x="96" y="10"/>
                  </a:cxn>
                  <a:cxn ang="0">
                    <a:pos x="84" y="46"/>
                  </a:cxn>
                  <a:cxn ang="0">
                    <a:pos x="48" y="52"/>
                  </a:cxn>
                  <a:cxn ang="0">
                    <a:pos x="30" y="106"/>
                  </a:cxn>
                  <a:cxn ang="0">
                    <a:pos x="0" y="124"/>
                  </a:cxn>
                </a:cxnLst>
                <a:rect l="0" t="0" r="r" b="b"/>
                <a:pathLst>
                  <a:path w="131" h="124">
                    <a:moveTo>
                      <a:pt x="18" y="16"/>
                    </a:moveTo>
                    <a:cubicBezTo>
                      <a:pt x="67" y="0"/>
                      <a:pt x="41" y="2"/>
                      <a:pt x="96" y="10"/>
                    </a:cubicBezTo>
                    <a:cubicBezTo>
                      <a:pt x="108" y="28"/>
                      <a:pt x="131" y="77"/>
                      <a:pt x="84" y="46"/>
                    </a:cubicBezTo>
                    <a:cubicBezTo>
                      <a:pt x="72" y="48"/>
                      <a:pt x="57" y="44"/>
                      <a:pt x="48" y="52"/>
                    </a:cubicBezTo>
                    <a:cubicBezTo>
                      <a:pt x="34" y="64"/>
                      <a:pt x="36" y="88"/>
                      <a:pt x="30" y="106"/>
                    </a:cubicBezTo>
                    <a:cubicBezTo>
                      <a:pt x="29" y="110"/>
                      <a:pt x="6" y="121"/>
                      <a:pt x="0" y="124"/>
                    </a:cubicBezTo>
                  </a:path>
                </a:pathLst>
              </a:custGeom>
              <a:solidFill>
                <a:srgbClr val="FF0066"/>
              </a:solidFill>
              <a:ln w="19050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6866" name="Freeform 34"/>
              <p:cNvSpPr>
                <a:spLocks/>
              </p:cNvSpPr>
              <p:nvPr/>
            </p:nvSpPr>
            <p:spPr bwMode="auto">
              <a:xfrm>
                <a:off x="558" y="1405"/>
                <a:ext cx="284" cy="265"/>
              </a:xfrm>
              <a:custGeom>
                <a:avLst/>
                <a:gdLst/>
                <a:ahLst/>
                <a:cxnLst>
                  <a:cxn ang="0">
                    <a:pos x="152" y="234"/>
                  </a:cxn>
                  <a:cxn ang="0">
                    <a:pos x="43" y="196"/>
                  </a:cxn>
                  <a:cxn ang="0">
                    <a:pos x="33" y="115"/>
                  </a:cxn>
                  <a:cxn ang="0">
                    <a:pos x="49" y="67"/>
                  </a:cxn>
                  <a:cxn ang="0">
                    <a:pos x="43" y="40"/>
                  </a:cxn>
                  <a:cxn ang="0">
                    <a:pos x="54" y="13"/>
                  </a:cxn>
                  <a:cxn ang="0">
                    <a:pos x="92" y="45"/>
                  </a:cxn>
                  <a:cxn ang="0">
                    <a:pos x="179" y="148"/>
                  </a:cxn>
                  <a:cxn ang="0">
                    <a:pos x="157" y="229"/>
                  </a:cxn>
                  <a:cxn ang="0">
                    <a:pos x="239" y="240"/>
                  </a:cxn>
                  <a:cxn ang="0">
                    <a:pos x="282" y="180"/>
                  </a:cxn>
                  <a:cxn ang="0">
                    <a:pos x="282" y="72"/>
                  </a:cxn>
                  <a:cxn ang="0">
                    <a:pos x="277" y="50"/>
                  </a:cxn>
                  <a:cxn ang="0">
                    <a:pos x="179" y="83"/>
                  </a:cxn>
                  <a:cxn ang="0">
                    <a:pos x="152" y="94"/>
                  </a:cxn>
                </a:cxnLst>
                <a:rect l="0" t="0" r="r" b="b"/>
                <a:pathLst>
                  <a:path w="284" h="265">
                    <a:moveTo>
                      <a:pt x="152" y="234"/>
                    </a:moveTo>
                    <a:cubicBezTo>
                      <a:pt x="114" y="222"/>
                      <a:pt x="76" y="218"/>
                      <a:pt x="43" y="196"/>
                    </a:cubicBezTo>
                    <a:cubicBezTo>
                      <a:pt x="24" y="166"/>
                      <a:pt x="24" y="157"/>
                      <a:pt x="33" y="115"/>
                    </a:cubicBezTo>
                    <a:cubicBezTo>
                      <a:pt x="36" y="99"/>
                      <a:pt x="49" y="67"/>
                      <a:pt x="49" y="67"/>
                    </a:cubicBezTo>
                    <a:cubicBezTo>
                      <a:pt x="47" y="58"/>
                      <a:pt x="47" y="49"/>
                      <a:pt x="43" y="40"/>
                    </a:cubicBezTo>
                    <a:cubicBezTo>
                      <a:pt x="25" y="0"/>
                      <a:pt x="0" y="4"/>
                      <a:pt x="54" y="13"/>
                    </a:cubicBezTo>
                    <a:cubicBezTo>
                      <a:pt x="74" y="25"/>
                      <a:pt x="71" y="38"/>
                      <a:pt x="92" y="45"/>
                    </a:cubicBezTo>
                    <a:cubicBezTo>
                      <a:pt x="113" y="67"/>
                      <a:pt x="168" y="117"/>
                      <a:pt x="179" y="148"/>
                    </a:cubicBezTo>
                    <a:cubicBezTo>
                      <a:pt x="175" y="186"/>
                      <a:pt x="177" y="200"/>
                      <a:pt x="157" y="229"/>
                    </a:cubicBezTo>
                    <a:cubicBezTo>
                      <a:pt x="170" y="265"/>
                      <a:pt x="210" y="249"/>
                      <a:pt x="239" y="240"/>
                    </a:cubicBezTo>
                    <a:cubicBezTo>
                      <a:pt x="255" y="216"/>
                      <a:pt x="273" y="207"/>
                      <a:pt x="282" y="180"/>
                    </a:cubicBezTo>
                    <a:cubicBezTo>
                      <a:pt x="277" y="139"/>
                      <a:pt x="268" y="114"/>
                      <a:pt x="282" y="72"/>
                    </a:cubicBezTo>
                    <a:cubicBezTo>
                      <a:pt x="280" y="65"/>
                      <a:pt x="284" y="54"/>
                      <a:pt x="277" y="50"/>
                    </a:cubicBezTo>
                    <a:cubicBezTo>
                      <a:pt x="260" y="52"/>
                      <a:pt x="201" y="85"/>
                      <a:pt x="179" y="83"/>
                    </a:cubicBezTo>
                    <a:cubicBezTo>
                      <a:pt x="158" y="90"/>
                      <a:pt x="156" y="92"/>
                      <a:pt x="152" y="94"/>
                    </a:cubicBezTo>
                  </a:path>
                </a:pathLst>
              </a:custGeom>
              <a:solidFill>
                <a:srgbClr val="FF0066"/>
              </a:solidFill>
              <a:ln w="38100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6867" name="Freeform 35"/>
              <p:cNvSpPr>
                <a:spLocks/>
              </p:cNvSpPr>
              <p:nvPr/>
            </p:nvSpPr>
            <p:spPr bwMode="auto">
              <a:xfrm>
                <a:off x="662" y="1410"/>
                <a:ext cx="124" cy="88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30" y="0"/>
                  </a:cxn>
                  <a:cxn ang="0">
                    <a:pos x="72" y="60"/>
                  </a:cxn>
                  <a:cxn ang="0">
                    <a:pos x="0" y="54"/>
                  </a:cxn>
                </a:cxnLst>
                <a:rect l="0" t="0" r="r" b="b"/>
                <a:pathLst>
                  <a:path w="72" h="74">
                    <a:moveTo>
                      <a:pt x="0" y="54"/>
                    </a:moveTo>
                    <a:cubicBezTo>
                      <a:pt x="8" y="29"/>
                      <a:pt x="7" y="15"/>
                      <a:pt x="30" y="0"/>
                    </a:cubicBezTo>
                    <a:cubicBezTo>
                      <a:pt x="60" y="10"/>
                      <a:pt x="55" y="35"/>
                      <a:pt x="72" y="60"/>
                    </a:cubicBezTo>
                    <a:cubicBezTo>
                      <a:pt x="49" y="68"/>
                      <a:pt x="20" y="74"/>
                      <a:pt x="0" y="54"/>
                    </a:cubicBezTo>
                    <a:close/>
                  </a:path>
                </a:pathLst>
              </a:custGeom>
              <a:solidFill>
                <a:srgbClr val="FF0066"/>
              </a:solidFill>
              <a:ln w="19050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76868" name="Text Box 36"/>
            <p:cNvSpPr txBox="1">
              <a:spLocks noChangeArrowheads="1"/>
            </p:cNvSpPr>
            <p:nvPr/>
          </p:nvSpPr>
          <p:spPr bwMode="auto">
            <a:xfrm rot="21600000">
              <a:off x="4585" y="1501"/>
              <a:ext cx="865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4D4D4D">
                  <a:alpha val="50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2800" b="1" kern="120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rPr>
                <a:t>After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2800" b="1" kern="120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rPr>
                <a:t>Effects</a:t>
              </a:r>
              <a:endParaRPr lang="en-GB" sz="28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9" name="Group 37"/>
            <p:cNvGrpSpPr>
              <a:grpSpLocks/>
            </p:cNvGrpSpPr>
            <p:nvPr/>
          </p:nvGrpSpPr>
          <p:grpSpPr bwMode="auto">
            <a:xfrm rot="1555418" flipH="1">
              <a:off x="4160" y="2084"/>
              <a:ext cx="467" cy="496"/>
              <a:chOff x="1717" y="2218"/>
              <a:chExt cx="803" cy="940"/>
            </a:xfrm>
          </p:grpSpPr>
          <p:sp>
            <p:nvSpPr>
              <p:cNvPr id="376870" name="Freeform 38"/>
              <p:cNvSpPr>
                <a:spLocks/>
              </p:cNvSpPr>
              <p:nvPr/>
            </p:nvSpPr>
            <p:spPr bwMode="auto">
              <a:xfrm>
                <a:off x="1717" y="2218"/>
                <a:ext cx="495" cy="216"/>
              </a:xfrm>
              <a:custGeom>
                <a:avLst/>
                <a:gdLst/>
                <a:ahLst/>
                <a:cxnLst>
                  <a:cxn ang="0">
                    <a:pos x="433" y="210"/>
                  </a:cxn>
                  <a:cxn ang="0">
                    <a:pos x="298" y="247"/>
                  </a:cxn>
                  <a:cxn ang="0">
                    <a:pos x="153" y="210"/>
                  </a:cxn>
                  <a:cxn ang="0">
                    <a:pos x="141" y="196"/>
                  </a:cxn>
                  <a:cxn ang="0">
                    <a:pos x="124" y="188"/>
                  </a:cxn>
                  <a:cxn ang="0">
                    <a:pos x="80" y="114"/>
                  </a:cxn>
                  <a:cxn ang="0">
                    <a:pos x="40" y="40"/>
                  </a:cxn>
                  <a:cxn ang="0">
                    <a:pos x="23" y="17"/>
                  </a:cxn>
                  <a:cxn ang="0">
                    <a:pos x="7" y="3"/>
                  </a:cxn>
                  <a:cxn ang="0">
                    <a:pos x="23" y="10"/>
                  </a:cxn>
                  <a:cxn ang="0">
                    <a:pos x="158" y="26"/>
                  </a:cxn>
                  <a:cxn ang="0">
                    <a:pos x="282" y="26"/>
                  </a:cxn>
                  <a:cxn ang="0">
                    <a:pos x="332" y="47"/>
                  </a:cxn>
                  <a:cxn ang="0">
                    <a:pos x="349" y="55"/>
                  </a:cxn>
                  <a:cxn ang="0">
                    <a:pos x="389" y="106"/>
                  </a:cxn>
                  <a:cxn ang="0">
                    <a:pos x="478" y="181"/>
                  </a:cxn>
                  <a:cxn ang="0">
                    <a:pos x="495" y="203"/>
                  </a:cxn>
                </a:cxnLst>
                <a:rect l="0" t="0" r="r" b="b"/>
                <a:pathLst>
                  <a:path w="495" h="247">
                    <a:moveTo>
                      <a:pt x="433" y="210"/>
                    </a:moveTo>
                    <a:cubicBezTo>
                      <a:pt x="389" y="224"/>
                      <a:pt x="344" y="237"/>
                      <a:pt x="298" y="247"/>
                    </a:cubicBezTo>
                    <a:cubicBezTo>
                      <a:pt x="178" y="239"/>
                      <a:pt x="228" y="243"/>
                      <a:pt x="153" y="210"/>
                    </a:cubicBezTo>
                    <a:cubicBezTo>
                      <a:pt x="148" y="206"/>
                      <a:pt x="145" y="199"/>
                      <a:pt x="141" y="196"/>
                    </a:cubicBezTo>
                    <a:cubicBezTo>
                      <a:pt x="135" y="191"/>
                      <a:pt x="129" y="193"/>
                      <a:pt x="124" y="188"/>
                    </a:cubicBezTo>
                    <a:cubicBezTo>
                      <a:pt x="108" y="170"/>
                      <a:pt x="95" y="135"/>
                      <a:pt x="80" y="114"/>
                    </a:cubicBezTo>
                    <a:cubicBezTo>
                      <a:pt x="72" y="83"/>
                      <a:pt x="58" y="60"/>
                      <a:pt x="40" y="40"/>
                    </a:cubicBezTo>
                    <a:cubicBezTo>
                      <a:pt x="34" y="33"/>
                      <a:pt x="29" y="24"/>
                      <a:pt x="23" y="17"/>
                    </a:cubicBezTo>
                    <a:cubicBezTo>
                      <a:pt x="17" y="12"/>
                      <a:pt x="0" y="0"/>
                      <a:pt x="7" y="3"/>
                    </a:cubicBezTo>
                    <a:cubicBezTo>
                      <a:pt x="12" y="6"/>
                      <a:pt x="23" y="10"/>
                      <a:pt x="23" y="10"/>
                    </a:cubicBezTo>
                    <a:cubicBezTo>
                      <a:pt x="70" y="52"/>
                      <a:pt x="84" y="32"/>
                      <a:pt x="158" y="26"/>
                    </a:cubicBezTo>
                    <a:cubicBezTo>
                      <a:pt x="215" y="13"/>
                      <a:pt x="206" y="12"/>
                      <a:pt x="282" y="26"/>
                    </a:cubicBezTo>
                    <a:cubicBezTo>
                      <a:pt x="285" y="26"/>
                      <a:pt x="322" y="43"/>
                      <a:pt x="332" y="47"/>
                    </a:cubicBezTo>
                    <a:cubicBezTo>
                      <a:pt x="337" y="50"/>
                      <a:pt x="349" y="55"/>
                      <a:pt x="349" y="55"/>
                    </a:cubicBezTo>
                    <a:cubicBezTo>
                      <a:pt x="368" y="70"/>
                      <a:pt x="373" y="88"/>
                      <a:pt x="389" y="106"/>
                    </a:cubicBezTo>
                    <a:cubicBezTo>
                      <a:pt x="415" y="140"/>
                      <a:pt x="444" y="164"/>
                      <a:pt x="478" y="181"/>
                    </a:cubicBezTo>
                    <a:cubicBezTo>
                      <a:pt x="484" y="188"/>
                      <a:pt x="488" y="197"/>
                      <a:pt x="495" y="203"/>
                    </a:cubicBezTo>
                  </a:path>
                </a:pathLst>
              </a:custGeom>
              <a:solidFill>
                <a:srgbClr val="00FF00"/>
              </a:solidFill>
              <a:ln w="38100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6871" name="Freeform 39"/>
              <p:cNvSpPr>
                <a:spLocks/>
              </p:cNvSpPr>
              <p:nvPr/>
            </p:nvSpPr>
            <p:spPr bwMode="auto">
              <a:xfrm>
                <a:off x="2159" y="2381"/>
                <a:ext cx="172" cy="7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" y="31"/>
                  </a:cxn>
                  <a:cxn ang="0">
                    <a:pos x="46" y="46"/>
                  </a:cxn>
                  <a:cxn ang="0">
                    <a:pos x="52" y="62"/>
                  </a:cxn>
                  <a:cxn ang="0">
                    <a:pos x="62" y="93"/>
                  </a:cxn>
                  <a:cxn ang="0">
                    <a:pos x="67" y="206"/>
                  </a:cxn>
                  <a:cxn ang="0">
                    <a:pos x="88" y="324"/>
                  </a:cxn>
                </a:cxnLst>
                <a:rect l="0" t="0" r="r" b="b"/>
                <a:pathLst>
                  <a:path w="88" h="324">
                    <a:moveTo>
                      <a:pt x="0" y="0"/>
                    </a:moveTo>
                    <a:cubicBezTo>
                      <a:pt x="20" y="6"/>
                      <a:pt x="23" y="19"/>
                      <a:pt x="41" y="31"/>
                    </a:cubicBezTo>
                    <a:cubicBezTo>
                      <a:pt x="43" y="36"/>
                      <a:pt x="44" y="41"/>
                      <a:pt x="46" y="46"/>
                    </a:cubicBezTo>
                    <a:cubicBezTo>
                      <a:pt x="48" y="51"/>
                      <a:pt x="50" y="57"/>
                      <a:pt x="52" y="62"/>
                    </a:cubicBezTo>
                    <a:cubicBezTo>
                      <a:pt x="55" y="72"/>
                      <a:pt x="62" y="93"/>
                      <a:pt x="62" y="93"/>
                    </a:cubicBezTo>
                    <a:cubicBezTo>
                      <a:pt x="64" y="131"/>
                      <a:pt x="64" y="168"/>
                      <a:pt x="67" y="206"/>
                    </a:cubicBezTo>
                    <a:cubicBezTo>
                      <a:pt x="70" y="246"/>
                      <a:pt x="88" y="286"/>
                      <a:pt x="88" y="324"/>
                    </a:cubicBezTo>
                  </a:path>
                </a:pathLst>
              </a:custGeom>
              <a:noFill/>
              <a:ln w="76200" cmpd="sng">
                <a:solidFill>
                  <a:srgbClr val="CC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6872" name="Freeform 40"/>
              <p:cNvSpPr>
                <a:spLocks/>
              </p:cNvSpPr>
              <p:nvPr/>
            </p:nvSpPr>
            <p:spPr bwMode="auto">
              <a:xfrm flipH="1">
                <a:off x="2223" y="2301"/>
                <a:ext cx="297" cy="200"/>
              </a:xfrm>
              <a:custGeom>
                <a:avLst/>
                <a:gdLst/>
                <a:ahLst/>
                <a:cxnLst>
                  <a:cxn ang="0">
                    <a:pos x="433" y="210"/>
                  </a:cxn>
                  <a:cxn ang="0">
                    <a:pos x="298" y="247"/>
                  </a:cxn>
                  <a:cxn ang="0">
                    <a:pos x="153" y="210"/>
                  </a:cxn>
                  <a:cxn ang="0">
                    <a:pos x="141" y="196"/>
                  </a:cxn>
                  <a:cxn ang="0">
                    <a:pos x="124" y="188"/>
                  </a:cxn>
                  <a:cxn ang="0">
                    <a:pos x="80" y="114"/>
                  </a:cxn>
                  <a:cxn ang="0">
                    <a:pos x="40" y="40"/>
                  </a:cxn>
                  <a:cxn ang="0">
                    <a:pos x="23" y="17"/>
                  </a:cxn>
                  <a:cxn ang="0">
                    <a:pos x="7" y="3"/>
                  </a:cxn>
                  <a:cxn ang="0">
                    <a:pos x="23" y="10"/>
                  </a:cxn>
                  <a:cxn ang="0">
                    <a:pos x="158" y="26"/>
                  </a:cxn>
                  <a:cxn ang="0">
                    <a:pos x="282" y="26"/>
                  </a:cxn>
                  <a:cxn ang="0">
                    <a:pos x="332" y="47"/>
                  </a:cxn>
                  <a:cxn ang="0">
                    <a:pos x="349" y="55"/>
                  </a:cxn>
                  <a:cxn ang="0">
                    <a:pos x="389" y="106"/>
                  </a:cxn>
                  <a:cxn ang="0">
                    <a:pos x="478" y="181"/>
                  </a:cxn>
                  <a:cxn ang="0">
                    <a:pos x="495" y="203"/>
                  </a:cxn>
                </a:cxnLst>
                <a:rect l="0" t="0" r="r" b="b"/>
                <a:pathLst>
                  <a:path w="495" h="247">
                    <a:moveTo>
                      <a:pt x="433" y="210"/>
                    </a:moveTo>
                    <a:cubicBezTo>
                      <a:pt x="389" y="224"/>
                      <a:pt x="344" y="237"/>
                      <a:pt x="298" y="247"/>
                    </a:cubicBezTo>
                    <a:cubicBezTo>
                      <a:pt x="178" y="239"/>
                      <a:pt x="228" y="243"/>
                      <a:pt x="153" y="210"/>
                    </a:cubicBezTo>
                    <a:cubicBezTo>
                      <a:pt x="148" y="206"/>
                      <a:pt x="145" y="199"/>
                      <a:pt x="141" y="196"/>
                    </a:cubicBezTo>
                    <a:cubicBezTo>
                      <a:pt x="135" y="191"/>
                      <a:pt x="129" y="193"/>
                      <a:pt x="124" y="188"/>
                    </a:cubicBezTo>
                    <a:cubicBezTo>
                      <a:pt x="108" y="170"/>
                      <a:pt x="95" y="135"/>
                      <a:pt x="80" y="114"/>
                    </a:cubicBezTo>
                    <a:cubicBezTo>
                      <a:pt x="72" y="83"/>
                      <a:pt x="58" y="60"/>
                      <a:pt x="40" y="40"/>
                    </a:cubicBezTo>
                    <a:cubicBezTo>
                      <a:pt x="34" y="33"/>
                      <a:pt x="29" y="24"/>
                      <a:pt x="23" y="17"/>
                    </a:cubicBezTo>
                    <a:cubicBezTo>
                      <a:pt x="17" y="12"/>
                      <a:pt x="0" y="0"/>
                      <a:pt x="7" y="3"/>
                    </a:cubicBezTo>
                    <a:cubicBezTo>
                      <a:pt x="12" y="6"/>
                      <a:pt x="23" y="10"/>
                      <a:pt x="23" y="10"/>
                    </a:cubicBezTo>
                    <a:cubicBezTo>
                      <a:pt x="70" y="52"/>
                      <a:pt x="84" y="32"/>
                      <a:pt x="158" y="26"/>
                    </a:cubicBezTo>
                    <a:cubicBezTo>
                      <a:pt x="215" y="13"/>
                      <a:pt x="206" y="12"/>
                      <a:pt x="282" y="26"/>
                    </a:cubicBezTo>
                    <a:cubicBezTo>
                      <a:pt x="285" y="26"/>
                      <a:pt x="322" y="43"/>
                      <a:pt x="332" y="47"/>
                    </a:cubicBezTo>
                    <a:cubicBezTo>
                      <a:pt x="337" y="50"/>
                      <a:pt x="349" y="55"/>
                      <a:pt x="349" y="55"/>
                    </a:cubicBezTo>
                    <a:cubicBezTo>
                      <a:pt x="368" y="70"/>
                      <a:pt x="373" y="88"/>
                      <a:pt x="389" y="106"/>
                    </a:cubicBezTo>
                    <a:cubicBezTo>
                      <a:pt x="415" y="140"/>
                      <a:pt x="444" y="164"/>
                      <a:pt x="478" y="181"/>
                    </a:cubicBezTo>
                    <a:cubicBezTo>
                      <a:pt x="484" y="188"/>
                      <a:pt x="488" y="197"/>
                      <a:pt x="495" y="203"/>
                    </a:cubicBezTo>
                  </a:path>
                </a:pathLst>
              </a:custGeom>
              <a:solidFill>
                <a:srgbClr val="00FF00"/>
              </a:solidFill>
              <a:ln w="38100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" name="Group 41"/>
          <p:cNvGrpSpPr>
            <a:grpSpLocks/>
          </p:cNvGrpSpPr>
          <p:nvPr/>
        </p:nvGrpSpPr>
        <p:grpSpPr bwMode="auto">
          <a:xfrm flipH="1">
            <a:off x="4799013" y="4278313"/>
            <a:ext cx="538162" cy="561975"/>
            <a:chOff x="3996" y="967"/>
            <a:chExt cx="854" cy="797"/>
          </a:xfrm>
        </p:grpSpPr>
        <p:sp>
          <p:nvSpPr>
            <p:cNvPr id="376874" name="Freeform 42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6875" name="Freeform 43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44"/>
          <p:cNvGrpSpPr>
            <a:grpSpLocks/>
          </p:cNvGrpSpPr>
          <p:nvPr/>
        </p:nvGrpSpPr>
        <p:grpSpPr bwMode="auto">
          <a:xfrm>
            <a:off x="2732088" y="2159000"/>
            <a:ext cx="2397125" cy="1860550"/>
            <a:chOff x="1721" y="1360"/>
            <a:chExt cx="1510" cy="1172"/>
          </a:xfrm>
        </p:grpSpPr>
        <p:grpSp>
          <p:nvGrpSpPr>
            <p:cNvPr id="12" name="Group 45"/>
            <p:cNvGrpSpPr>
              <a:grpSpLocks/>
            </p:cNvGrpSpPr>
            <p:nvPr/>
          </p:nvGrpSpPr>
          <p:grpSpPr bwMode="auto">
            <a:xfrm rot="-1043866">
              <a:off x="2613" y="1746"/>
              <a:ext cx="424" cy="564"/>
              <a:chOff x="1688" y="1781"/>
              <a:chExt cx="500" cy="682"/>
            </a:xfrm>
          </p:grpSpPr>
          <p:grpSp>
            <p:nvGrpSpPr>
              <p:cNvPr id="13" name="Group 46"/>
              <p:cNvGrpSpPr>
                <a:grpSpLocks/>
              </p:cNvGrpSpPr>
              <p:nvPr/>
            </p:nvGrpSpPr>
            <p:grpSpPr bwMode="auto">
              <a:xfrm rot="-1157972">
                <a:off x="1688" y="1967"/>
                <a:ext cx="500" cy="496"/>
                <a:chOff x="1717" y="2218"/>
                <a:chExt cx="803" cy="940"/>
              </a:xfrm>
            </p:grpSpPr>
            <p:sp>
              <p:nvSpPr>
                <p:cNvPr id="376879" name="Freeform 47"/>
                <p:cNvSpPr>
                  <a:spLocks/>
                </p:cNvSpPr>
                <p:nvPr/>
              </p:nvSpPr>
              <p:spPr bwMode="auto">
                <a:xfrm>
                  <a:off x="1717" y="2218"/>
                  <a:ext cx="495" cy="216"/>
                </a:xfrm>
                <a:custGeom>
                  <a:avLst/>
                  <a:gdLst/>
                  <a:ahLst/>
                  <a:cxnLst>
                    <a:cxn ang="0">
                      <a:pos x="433" y="210"/>
                    </a:cxn>
                    <a:cxn ang="0">
                      <a:pos x="298" y="247"/>
                    </a:cxn>
                    <a:cxn ang="0">
                      <a:pos x="153" y="210"/>
                    </a:cxn>
                    <a:cxn ang="0">
                      <a:pos x="141" y="196"/>
                    </a:cxn>
                    <a:cxn ang="0">
                      <a:pos x="124" y="188"/>
                    </a:cxn>
                    <a:cxn ang="0">
                      <a:pos x="80" y="114"/>
                    </a:cxn>
                    <a:cxn ang="0">
                      <a:pos x="40" y="40"/>
                    </a:cxn>
                    <a:cxn ang="0">
                      <a:pos x="23" y="17"/>
                    </a:cxn>
                    <a:cxn ang="0">
                      <a:pos x="7" y="3"/>
                    </a:cxn>
                    <a:cxn ang="0">
                      <a:pos x="23" y="10"/>
                    </a:cxn>
                    <a:cxn ang="0">
                      <a:pos x="158" y="26"/>
                    </a:cxn>
                    <a:cxn ang="0">
                      <a:pos x="282" y="26"/>
                    </a:cxn>
                    <a:cxn ang="0">
                      <a:pos x="332" y="47"/>
                    </a:cxn>
                    <a:cxn ang="0">
                      <a:pos x="349" y="55"/>
                    </a:cxn>
                    <a:cxn ang="0">
                      <a:pos x="389" y="106"/>
                    </a:cxn>
                    <a:cxn ang="0">
                      <a:pos x="478" y="181"/>
                    </a:cxn>
                    <a:cxn ang="0">
                      <a:pos x="495" y="203"/>
                    </a:cxn>
                  </a:cxnLst>
                  <a:rect l="0" t="0" r="r" b="b"/>
                  <a:pathLst>
                    <a:path w="495" h="247">
                      <a:moveTo>
                        <a:pt x="433" y="210"/>
                      </a:moveTo>
                      <a:cubicBezTo>
                        <a:pt x="389" y="224"/>
                        <a:pt x="344" y="237"/>
                        <a:pt x="298" y="247"/>
                      </a:cubicBezTo>
                      <a:cubicBezTo>
                        <a:pt x="178" y="239"/>
                        <a:pt x="228" y="243"/>
                        <a:pt x="153" y="210"/>
                      </a:cubicBezTo>
                      <a:cubicBezTo>
                        <a:pt x="148" y="206"/>
                        <a:pt x="145" y="199"/>
                        <a:pt x="141" y="196"/>
                      </a:cubicBezTo>
                      <a:cubicBezTo>
                        <a:pt x="135" y="191"/>
                        <a:pt x="129" y="193"/>
                        <a:pt x="124" y="188"/>
                      </a:cubicBezTo>
                      <a:cubicBezTo>
                        <a:pt x="108" y="170"/>
                        <a:pt x="95" y="135"/>
                        <a:pt x="80" y="114"/>
                      </a:cubicBezTo>
                      <a:cubicBezTo>
                        <a:pt x="72" y="83"/>
                        <a:pt x="58" y="60"/>
                        <a:pt x="40" y="40"/>
                      </a:cubicBezTo>
                      <a:cubicBezTo>
                        <a:pt x="34" y="33"/>
                        <a:pt x="29" y="24"/>
                        <a:pt x="23" y="17"/>
                      </a:cubicBezTo>
                      <a:cubicBezTo>
                        <a:pt x="17" y="12"/>
                        <a:pt x="0" y="0"/>
                        <a:pt x="7" y="3"/>
                      </a:cubicBezTo>
                      <a:cubicBezTo>
                        <a:pt x="12" y="6"/>
                        <a:pt x="23" y="10"/>
                        <a:pt x="23" y="10"/>
                      </a:cubicBezTo>
                      <a:cubicBezTo>
                        <a:pt x="70" y="52"/>
                        <a:pt x="84" y="32"/>
                        <a:pt x="158" y="26"/>
                      </a:cubicBezTo>
                      <a:cubicBezTo>
                        <a:pt x="215" y="13"/>
                        <a:pt x="206" y="12"/>
                        <a:pt x="282" y="26"/>
                      </a:cubicBezTo>
                      <a:cubicBezTo>
                        <a:pt x="285" y="26"/>
                        <a:pt x="322" y="43"/>
                        <a:pt x="332" y="47"/>
                      </a:cubicBezTo>
                      <a:cubicBezTo>
                        <a:pt x="337" y="50"/>
                        <a:pt x="349" y="55"/>
                        <a:pt x="349" y="55"/>
                      </a:cubicBezTo>
                      <a:cubicBezTo>
                        <a:pt x="368" y="70"/>
                        <a:pt x="373" y="88"/>
                        <a:pt x="389" y="106"/>
                      </a:cubicBezTo>
                      <a:cubicBezTo>
                        <a:pt x="415" y="140"/>
                        <a:pt x="444" y="164"/>
                        <a:pt x="478" y="181"/>
                      </a:cubicBezTo>
                      <a:cubicBezTo>
                        <a:pt x="484" y="188"/>
                        <a:pt x="488" y="197"/>
                        <a:pt x="495" y="203"/>
                      </a:cubicBezTo>
                    </a:path>
                  </a:pathLst>
                </a:custGeom>
                <a:solidFill>
                  <a:srgbClr val="00FF00"/>
                </a:solidFill>
                <a:ln w="38100" cmpd="sng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kern="120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6880" name="Freeform 48"/>
                <p:cNvSpPr>
                  <a:spLocks/>
                </p:cNvSpPr>
                <p:nvPr/>
              </p:nvSpPr>
              <p:spPr bwMode="auto">
                <a:xfrm>
                  <a:off x="2159" y="2381"/>
                  <a:ext cx="172" cy="7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1" y="31"/>
                    </a:cxn>
                    <a:cxn ang="0">
                      <a:pos x="46" y="46"/>
                    </a:cxn>
                    <a:cxn ang="0">
                      <a:pos x="52" y="62"/>
                    </a:cxn>
                    <a:cxn ang="0">
                      <a:pos x="62" y="93"/>
                    </a:cxn>
                    <a:cxn ang="0">
                      <a:pos x="67" y="206"/>
                    </a:cxn>
                    <a:cxn ang="0">
                      <a:pos x="88" y="324"/>
                    </a:cxn>
                  </a:cxnLst>
                  <a:rect l="0" t="0" r="r" b="b"/>
                  <a:pathLst>
                    <a:path w="88" h="324">
                      <a:moveTo>
                        <a:pt x="0" y="0"/>
                      </a:moveTo>
                      <a:cubicBezTo>
                        <a:pt x="20" y="6"/>
                        <a:pt x="23" y="19"/>
                        <a:pt x="41" y="31"/>
                      </a:cubicBezTo>
                      <a:cubicBezTo>
                        <a:pt x="43" y="36"/>
                        <a:pt x="44" y="41"/>
                        <a:pt x="46" y="46"/>
                      </a:cubicBezTo>
                      <a:cubicBezTo>
                        <a:pt x="48" y="51"/>
                        <a:pt x="50" y="57"/>
                        <a:pt x="52" y="62"/>
                      </a:cubicBezTo>
                      <a:cubicBezTo>
                        <a:pt x="55" y="72"/>
                        <a:pt x="62" y="93"/>
                        <a:pt x="62" y="93"/>
                      </a:cubicBezTo>
                      <a:cubicBezTo>
                        <a:pt x="64" y="131"/>
                        <a:pt x="64" y="168"/>
                        <a:pt x="67" y="206"/>
                      </a:cubicBezTo>
                      <a:cubicBezTo>
                        <a:pt x="70" y="246"/>
                        <a:pt x="88" y="286"/>
                        <a:pt x="88" y="324"/>
                      </a:cubicBezTo>
                    </a:path>
                  </a:pathLst>
                </a:custGeom>
                <a:noFill/>
                <a:ln w="76200" cmpd="sng">
                  <a:solidFill>
                    <a:srgbClr val="CC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kern="120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6881" name="Freeform 49"/>
                <p:cNvSpPr>
                  <a:spLocks/>
                </p:cNvSpPr>
                <p:nvPr/>
              </p:nvSpPr>
              <p:spPr bwMode="auto">
                <a:xfrm flipH="1">
                  <a:off x="2223" y="2301"/>
                  <a:ext cx="297" cy="200"/>
                </a:xfrm>
                <a:custGeom>
                  <a:avLst/>
                  <a:gdLst/>
                  <a:ahLst/>
                  <a:cxnLst>
                    <a:cxn ang="0">
                      <a:pos x="433" y="210"/>
                    </a:cxn>
                    <a:cxn ang="0">
                      <a:pos x="298" y="247"/>
                    </a:cxn>
                    <a:cxn ang="0">
                      <a:pos x="153" y="210"/>
                    </a:cxn>
                    <a:cxn ang="0">
                      <a:pos x="141" y="196"/>
                    </a:cxn>
                    <a:cxn ang="0">
                      <a:pos x="124" y="188"/>
                    </a:cxn>
                    <a:cxn ang="0">
                      <a:pos x="80" y="114"/>
                    </a:cxn>
                    <a:cxn ang="0">
                      <a:pos x="40" y="40"/>
                    </a:cxn>
                    <a:cxn ang="0">
                      <a:pos x="23" y="17"/>
                    </a:cxn>
                    <a:cxn ang="0">
                      <a:pos x="7" y="3"/>
                    </a:cxn>
                    <a:cxn ang="0">
                      <a:pos x="23" y="10"/>
                    </a:cxn>
                    <a:cxn ang="0">
                      <a:pos x="158" y="26"/>
                    </a:cxn>
                    <a:cxn ang="0">
                      <a:pos x="282" y="26"/>
                    </a:cxn>
                    <a:cxn ang="0">
                      <a:pos x="332" y="47"/>
                    </a:cxn>
                    <a:cxn ang="0">
                      <a:pos x="349" y="55"/>
                    </a:cxn>
                    <a:cxn ang="0">
                      <a:pos x="389" y="106"/>
                    </a:cxn>
                    <a:cxn ang="0">
                      <a:pos x="478" y="181"/>
                    </a:cxn>
                    <a:cxn ang="0">
                      <a:pos x="495" y="203"/>
                    </a:cxn>
                  </a:cxnLst>
                  <a:rect l="0" t="0" r="r" b="b"/>
                  <a:pathLst>
                    <a:path w="495" h="247">
                      <a:moveTo>
                        <a:pt x="433" y="210"/>
                      </a:moveTo>
                      <a:cubicBezTo>
                        <a:pt x="389" y="224"/>
                        <a:pt x="344" y="237"/>
                        <a:pt x="298" y="247"/>
                      </a:cubicBezTo>
                      <a:cubicBezTo>
                        <a:pt x="178" y="239"/>
                        <a:pt x="228" y="243"/>
                        <a:pt x="153" y="210"/>
                      </a:cubicBezTo>
                      <a:cubicBezTo>
                        <a:pt x="148" y="206"/>
                        <a:pt x="145" y="199"/>
                        <a:pt x="141" y="196"/>
                      </a:cubicBezTo>
                      <a:cubicBezTo>
                        <a:pt x="135" y="191"/>
                        <a:pt x="129" y="193"/>
                        <a:pt x="124" y="188"/>
                      </a:cubicBezTo>
                      <a:cubicBezTo>
                        <a:pt x="108" y="170"/>
                        <a:pt x="95" y="135"/>
                        <a:pt x="80" y="114"/>
                      </a:cubicBezTo>
                      <a:cubicBezTo>
                        <a:pt x="72" y="83"/>
                        <a:pt x="58" y="60"/>
                        <a:pt x="40" y="40"/>
                      </a:cubicBezTo>
                      <a:cubicBezTo>
                        <a:pt x="34" y="33"/>
                        <a:pt x="29" y="24"/>
                        <a:pt x="23" y="17"/>
                      </a:cubicBezTo>
                      <a:cubicBezTo>
                        <a:pt x="17" y="12"/>
                        <a:pt x="0" y="0"/>
                        <a:pt x="7" y="3"/>
                      </a:cubicBezTo>
                      <a:cubicBezTo>
                        <a:pt x="12" y="6"/>
                        <a:pt x="23" y="10"/>
                        <a:pt x="23" y="10"/>
                      </a:cubicBezTo>
                      <a:cubicBezTo>
                        <a:pt x="70" y="52"/>
                        <a:pt x="84" y="32"/>
                        <a:pt x="158" y="26"/>
                      </a:cubicBezTo>
                      <a:cubicBezTo>
                        <a:pt x="215" y="13"/>
                        <a:pt x="206" y="12"/>
                        <a:pt x="282" y="26"/>
                      </a:cubicBezTo>
                      <a:cubicBezTo>
                        <a:pt x="285" y="26"/>
                        <a:pt x="322" y="43"/>
                        <a:pt x="332" y="47"/>
                      </a:cubicBezTo>
                      <a:cubicBezTo>
                        <a:pt x="337" y="50"/>
                        <a:pt x="349" y="55"/>
                        <a:pt x="349" y="55"/>
                      </a:cubicBezTo>
                      <a:cubicBezTo>
                        <a:pt x="368" y="70"/>
                        <a:pt x="373" y="88"/>
                        <a:pt x="389" y="106"/>
                      </a:cubicBezTo>
                      <a:cubicBezTo>
                        <a:pt x="415" y="140"/>
                        <a:pt x="444" y="164"/>
                        <a:pt x="478" y="181"/>
                      </a:cubicBezTo>
                      <a:cubicBezTo>
                        <a:pt x="484" y="188"/>
                        <a:pt x="488" y="197"/>
                        <a:pt x="495" y="203"/>
                      </a:cubicBezTo>
                    </a:path>
                  </a:pathLst>
                </a:custGeom>
                <a:solidFill>
                  <a:srgbClr val="00FF00"/>
                </a:solidFill>
                <a:ln w="38100" cmpd="sng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kern="120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" name="Group 50"/>
              <p:cNvGrpSpPr>
                <a:grpSpLocks/>
              </p:cNvGrpSpPr>
              <p:nvPr/>
            </p:nvGrpSpPr>
            <p:grpSpPr bwMode="auto">
              <a:xfrm rot="-1927391">
                <a:off x="1710" y="1781"/>
                <a:ext cx="397" cy="265"/>
                <a:chOff x="558" y="1405"/>
                <a:chExt cx="397" cy="265"/>
              </a:xfrm>
            </p:grpSpPr>
            <p:sp>
              <p:nvSpPr>
                <p:cNvPr id="376883" name="Rectangle 51"/>
                <p:cNvSpPr>
                  <a:spLocks noChangeArrowheads="1"/>
                </p:cNvSpPr>
                <p:nvPr/>
              </p:nvSpPr>
              <p:spPr bwMode="auto">
                <a:xfrm>
                  <a:off x="680" y="1510"/>
                  <a:ext cx="74" cy="112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kern="120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6884" name="Freeform 52"/>
                <p:cNvSpPr>
                  <a:spLocks/>
                </p:cNvSpPr>
                <p:nvPr/>
              </p:nvSpPr>
              <p:spPr bwMode="auto">
                <a:xfrm>
                  <a:off x="824" y="1490"/>
                  <a:ext cx="131" cy="124"/>
                </a:xfrm>
                <a:custGeom>
                  <a:avLst/>
                  <a:gdLst/>
                  <a:ahLst/>
                  <a:cxnLst>
                    <a:cxn ang="0">
                      <a:pos x="18" y="16"/>
                    </a:cxn>
                    <a:cxn ang="0">
                      <a:pos x="96" y="10"/>
                    </a:cxn>
                    <a:cxn ang="0">
                      <a:pos x="84" y="46"/>
                    </a:cxn>
                    <a:cxn ang="0">
                      <a:pos x="48" y="52"/>
                    </a:cxn>
                    <a:cxn ang="0">
                      <a:pos x="30" y="106"/>
                    </a:cxn>
                    <a:cxn ang="0">
                      <a:pos x="0" y="124"/>
                    </a:cxn>
                  </a:cxnLst>
                  <a:rect l="0" t="0" r="r" b="b"/>
                  <a:pathLst>
                    <a:path w="131" h="124">
                      <a:moveTo>
                        <a:pt x="18" y="16"/>
                      </a:moveTo>
                      <a:cubicBezTo>
                        <a:pt x="67" y="0"/>
                        <a:pt x="41" y="2"/>
                        <a:pt x="96" y="10"/>
                      </a:cubicBezTo>
                      <a:cubicBezTo>
                        <a:pt x="108" y="28"/>
                        <a:pt x="131" y="77"/>
                        <a:pt x="84" y="46"/>
                      </a:cubicBezTo>
                      <a:cubicBezTo>
                        <a:pt x="72" y="48"/>
                        <a:pt x="57" y="44"/>
                        <a:pt x="48" y="52"/>
                      </a:cubicBezTo>
                      <a:cubicBezTo>
                        <a:pt x="34" y="64"/>
                        <a:pt x="36" y="88"/>
                        <a:pt x="30" y="106"/>
                      </a:cubicBezTo>
                      <a:cubicBezTo>
                        <a:pt x="29" y="110"/>
                        <a:pt x="6" y="121"/>
                        <a:pt x="0" y="124"/>
                      </a:cubicBezTo>
                    </a:path>
                  </a:pathLst>
                </a:custGeom>
                <a:solidFill>
                  <a:srgbClr val="FF0066"/>
                </a:solidFill>
                <a:ln w="19050" cmpd="sng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kern="120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6885" name="Freeform 53"/>
                <p:cNvSpPr>
                  <a:spLocks/>
                </p:cNvSpPr>
                <p:nvPr/>
              </p:nvSpPr>
              <p:spPr bwMode="auto">
                <a:xfrm>
                  <a:off x="558" y="1405"/>
                  <a:ext cx="284" cy="265"/>
                </a:xfrm>
                <a:custGeom>
                  <a:avLst/>
                  <a:gdLst/>
                  <a:ahLst/>
                  <a:cxnLst>
                    <a:cxn ang="0">
                      <a:pos x="152" y="234"/>
                    </a:cxn>
                    <a:cxn ang="0">
                      <a:pos x="43" y="196"/>
                    </a:cxn>
                    <a:cxn ang="0">
                      <a:pos x="33" y="115"/>
                    </a:cxn>
                    <a:cxn ang="0">
                      <a:pos x="49" y="67"/>
                    </a:cxn>
                    <a:cxn ang="0">
                      <a:pos x="43" y="40"/>
                    </a:cxn>
                    <a:cxn ang="0">
                      <a:pos x="54" y="13"/>
                    </a:cxn>
                    <a:cxn ang="0">
                      <a:pos x="92" y="45"/>
                    </a:cxn>
                    <a:cxn ang="0">
                      <a:pos x="179" y="148"/>
                    </a:cxn>
                    <a:cxn ang="0">
                      <a:pos x="157" y="229"/>
                    </a:cxn>
                    <a:cxn ang="0">
                      <a:pos x="239" y="240"/>
                    </a:cxn>
                    <a:cxn ang="0">
                      <a:pos x="282" y="180"/>
                    </a:cxn>
                    <a:cxn ang="0">
                      <a:pos x="282" y="72"/>
                    </a:cxn>
                    <a:cxn ang="0">
                      <a:pos x="277" y="50"/>
                    </a:cxn>
                    <a:cxn ang="0">
                      <a:pos x="179" y="83"/>
                    </a:cxn>
                    <a:cxn ang="0">
                      <a:pos x="152" y="94"/>
                    </a:cxn>
                  </a:cxnLst>
                  <a:rect l="0" t="0" r="r" b="b"/>
                  <a:pathLst>
                    <a:path w="284" h="265">
                      <a:moveTo>
                        <a:pt x="152" y="234"/>
                      </a:moveTo>
                      <a:cubicBezTo>
                        <a:pt x="114" y="222"/>
                        <a:pt x="76" y="218"/>
                        <a:pt x="43" y="196"/>
                      </a:cubicBezTo>
                      <a:cubicBezTo>
                        <a:pt x="24" y="166"/>
                        <a:pt x="24" y="157"/>
                        <a:pt x="33" y="115"/>
                      </a:cubicBezTo>
                      <a:cubicBezTo>
                        <a:pt x="36" y="99"/>
                        <a:pt x="49" y="67"/>
                        <a:pt x="49" y="67"/>
                      </a:cubicBezTo>
                      <a:cubicBezTo>
                        <a:pt x="47" y="58"/>
                        <a:pt x="47" y="49"/>
                        <a:pt x="43" y="40"/>
                      </a:cubicBezTo>
                      <a:cubicBezTo>
                        <a:pt x="25" y="0"/>
                        <a:pt x="0" y="4"/>
                        <a:pt x="54" y="13"/>
                      </a:cubicBezTo>
                      <a:cubicBezTo>
                        <a:pt x="74" y="25"/>
                        <a:pt x="71" y="38"/>
                        <a:pt x="92" y="45"/>
                      </a:cubicBezTo>
                      <a:cubicBezTo>
                        <a:pt x="113" y="67"/>
                        <a:pt x="168" y="117"/>
                        <a:pt x="179" y="148"/>
                      </a:cubicBezTo>
                      <a:cubicBezTo>
                        <a:pt x="175" y="186"/>
                        <a:pt x="177" y="200"/>
                        <a:pt x="157" y="229"/>
                      </a:cubicBezTo>
                      <a:cubicBezTo>
                        <a:pt x="170" y="265"/>
                        <a:pt x="210" y="249"/>
                        <a:pt x="239" y="240"/>
                      </a:cubicBezTo>
                      <a:cubicBezTo>
                        <a:pt x="255" y="216"/>
                        <a:pt x="273" y="207"/>
                        <a:pt x="282" y="180"/>
                      </a:cubicBezTo>
                      <a:cubicBezTo>
                        <a:pt x="277" y="139"/>
                        <a:pt x="268" y="114"/>
                        <a:pt x="282" y="72"/>
                      </a:cubicBezTo>
                      <a:cubicBezTo>
                        <a:pt x="280" y="65"/>
                        <a:pt x="284" y="54"/>
                        <a:pt x="277" y="50"/>
                      </a:cubicBezTo>
                      <a:cubicBezTo>
                        <a:pt x="260" y="52"/>
                        <a:pt x="201" y="85"/>
                        <a:pt x="179" y="83"/>
                      </a:cubicBezTo>
                      <a:cubicBezTo>
                        <a:pt x="158" y="90"/>
                        <a:pt x="156" y="92"/>
                        <a:pt x="152" y="94"/>
                      </a:cubicBezTo>
                    </a:path>
                  </a:pathLst>
                </a:custGeom>
                <a:solidFill>
                  <a:srgbClr val="FF0066"/>
                </a:solidFill>
                <a:ln w="38100" cmpd="sng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kern="120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6886" name="Freeform 54"/>
                <p:cNvSpPr>
                  <a:spLocks/>
                </p:cNvSpPr>
                <p:nvPr/>
              </p:nvSpPr>
              <p:spPr bwMode="auto">
                <a:xfrm>
                  <a:off x="662" y="1410"/>
                  <a:ext cx="124" cy="88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30" y="0"/>
                    </a:cxn>
                    <a:cxn ang="0">
                      <a:pos x="72" y="6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72" h="74">
                      <a:moveTo>
                        <a:pt x="0" y="54"/>
                      </a:moveTo>
                      <a:cubicBezTo>
                        <a:pt x="8" y="29"/>
                        <a:pt x="7" y="15"/>
                        <a:pt x="30" y="0"/>
                      </a:cubicBezTo>
                      <a:cubicBezTo>
                        <a:pt x="60" y="10"/>
                        <a:pt x="55" y="35"/>
                        <a:pt x="72" y="60"/>
                      </a:cubicBezTo>
                      <a:cubicBezTo>
                        <a:pt x="49" y="68"/>
                        <a:pt x="20" y="74"/>
                        <a:pt x="0" y="54"/>
                      </a:cubicBezTo>
                      <a:close/>
                    </a:path>
                  </a:pathLst>
                </a:custGeom>
                <a:solidFill>
                  <a:srgbClr val="FF0066"/>
                </a:solidFill>
                <a:ln w="19050" cmpd="sng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kern="120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5" name="Group 55"/>
            <p:cNvGrpSpPr>
              <a:grpSpLocks/>
            </p:cNvGrpSpPr>
            <p:nvPr/>
          </p:nvGrpSpPr>
          <p:grpSpPr bwMode="auto">
            <a:xfrm>
              <a:off x="2922" y="2170"/>
              <a:ext cx="309" cy="362"/>
              <a:chOff x="1717" y="2218"/>
              <a:chExt cx="803" cy="940"/>
            </a:xfrm>
          </p:grpSpPr>
          <p:sp>
            <p:nvSpPr>
              <p:cNvPr id="376888" name="Freeform 56"/>
              <p:cNvSpPr>
                <a:spLocks/>
              </p:cNvSpPr>
              <p:nvPr/>
            </p:nvSpPr>
            <p:spPr bwMode="auto">
              <a:xfrm>
                <a:off x="1717" y="2218"/>
                <a:ext cx="495" cy="216"/>
              </a:xfrm>
              <a:custGeom>
                <a:avLst/>
                <a:gdLst/>
                <a:ahLst/>
                <a:cxnLst>
                  <a:cxn ang="0">
                    <a:pos x="433" y="210"/>
                  </a:cxn>
                  <a:cxn ang="0">
                    <a:pos x="298" y="247"/>
                  </a:cxn>
                  <a:cxn ang="0">
                    <a:pos x="153" y="210"/>
                  </a:cxn>
                  <a:cxn ang="0">
                    <a:pos x="141" y="196"/>
                  </a:cxn>
                  <a:cxn ang="0">
                    <a:pos x="124" y="188"/>
                  </a:cxn>
                  <a:cxn ang="0">
                    <a:pos x="80" y="114"/>
                  </a:cxn>
                  <a:cxn ang="0">
                    <a:pos x="40" y="40"/>
                  </a:cxn>
                  <a:cxn ang="0">
                    <a:pos x="23" y="17"/>
                  </a:cxn>
                  <a:cxn ang="0">
                    <a:pos x="7" y="3"/>
                  </a:cxn>
                  <a:cxn ang="0">
                    <a:pos x="23" y="10"/>
                  </a:cxn>
                  <a:cxn ang="0">
                    <a:pos x="158" y="26"/>
                  </a:cxn>
                  <a:cxn ang="0">
                    <a:pos x="282" y="26"/>
                  </a:cxn>
                  <a:cxn ang="0">
                    <a:pos x="332" y="47"/>
                  </a:cxn>
                  <a:cxn ang="0">
                    <a:pos x="349" y="55"/>
                  </a:cxn>
                  <a:cxn ang="0">
                    <a:pos x="389" y="106"/>
                  </a:cxn>
                  <a:cxn ang="0">
                    <a:pos x="478" y="181"/>
                  </a:cxn>
                  <a:cxn ang="0">
                    <a:pos x="495" y="203"/>
                  </a:cxn>
                </a:cxnLst>
                <a:rect l="0" t="0" r="r" b="b"/>
                <a:pathLst>
                  <a:path w="495" h="247">
                    <a:moveTo>
                      <a:pt x="433" y="210"/>
                    </a:moveTo>
                    <a:cubicBezTo>
                      <a:pt x="389" y="224"/>
                      <a:pt x="344" y="237"/>
                      <a:pt x="298" y="247"/>
                    </a:cubicBezTo>
                    <a:cubicBezTo>
                      <a:pt x="178" y="239"/>
                      <a:pt x="228" y="243"/>
                      <a:pt x="153" y="210"/>
                    </a:cubicBezTo>
                    <a:cubicBezTo>
                      <a:pt x="148" y="206"/>
                      <a:pt x="145" y="199"/>
                      <a:pt x="141" y="196"/>
                    </a:cubicBezTo>
                    <a:cubicBezTo>
                      <a:pt x="135" y="191"/>
                      <a:pt x="129" y="193"/>
                      <a:pt x="124" y="188"/>
                    </a:cubicBezTo>
                    <a:cubicBezTo>
                      <a:pt x="108" y="170"/>
                      <a:pt x="95" y="135"/>
                      <a:pt x="80" y="114"/>
                    </a:cubicBezTo>
                    <a:cubicBezTo>
                      <a:pt x="72" y="83"/>
                      <a:pt x="58" y="60"/>
                      <a:pt x="40" y="40"/>
                    </a:cubicBezTo>
                    <a:cubicBezTo>
                      <a:pt x="34" y="33"/>
                      <a:pt x="29" y="24"/>
                      <a:pt x="23" y="17"/>
                    </a:cubicBezTo>
                    <a:cubicBezTo>
                      <a:pt x="17" y="12"/>
                      <a:pt x="0" y="0"/>
                      <a:pt x="7" y="3"/>
                    </a:cubicBezTo>
                    <a:cubicBezTo>
                      <a:pt x="12" y="6"/>
                      <a:pt x="23" y="10"/>
                      <a:pt x="23" y="10"/>
                    </a:cubicBezTo>
                    <a:cubicBezTo>
                      <a:pt x="70" y="52"/>
                      <a:pt x="84" y="32"/>
                      <a:pt x="158" y="26"/>
                    </a:cubicBezTo>
                    <a:cubicBezTo>
                      <a:pt x="215" y="13"/>
                      <a:pt x="206" y="12"/>
                      <a:pt x="282" y="26"/>
                    </a:cubicBezTo>
                    <a:cubicBezTo>
                      <a:pt x="285" y="26"/>
                      <a:pt x="322" y="43"/>
                      <a:pt x="332" y="47"/>
                    </a:cubicBezTo>
                    <a:cubicBezTo>
                      <a:pt x="337" y="50"/>
                      <a:pt x="349" y="55"/>
                      <a:pt x="349" y="55"/>
                    </a:cubicBezTo>
                    <a:cubicBezTo>
                      <a:pt x="368" y="70"/>
                      <a:pt x="373" y="88"/>
                      <a:pt x="389" y="106"/>
                    </a:cubicBezTo>
                    <a:cubicBezTo>
                      <a:pt x="415" y="140"/>
                      <a:pt x="444" y="164"/>
                      <a:pt x="478" y="181"/>
                    </a:cubicBezTo>
                    <a:cubicBezTo>
                      <a:pt x="484" y="188"/>
                      <a:pt x="488" y="197"/>
                      <a:pt x="495" y="203"/>
                    </a:cubicBezTo>
                  </a:path>
                </a:pathLst>
              </a:custGeom>
              <a:solidFill>
                <a:srgbClr val="00FF00"/>
              </a:solidFill>
              <a:ln w="38100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6889" name="Freeform 57"/>
              <p:cNvSpPr>
                <a:spLocks/>
              </p:cNvSpPr>
              <p:nvPr/>
            </p:nvSpPr>
            <p:spPr bwMode="auto">
              <a:xfrm>
                <a:off x="2159" y="2381"/>
                <a:ext cx="172" cy="7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" y="31"/>
                  </a:cxn>
                  <a:cxn ang="0">
                    <a:pos x="46" y="46"/>
                  </a:cxn>
                  <a:cxn ang="0">
                    <a:pos x="52" y="62"/>
                  </a:cxn>
                  <a:cxn ang="0">
                    <a:pos x="62" y="93"/>
                  </a:cxn>
                  <a:cxn ang="0">
                    <a:pos x="67" y="206"/>
                  </a:cxn>
                  <a:cxn ang="0">
                    <a:pos x="88" y="324"/>
                  </a:cxn>
                </a:cxnLst>
                <a:rect l="0" t="0" r="r" b="b"/>
                <a:pathLst>
                  <a:path w="88" h="324">
                    <a:moveTo>
                      <a:pt x="0" y="0"/>
                    </a:moveTo>
                    <a:cubicBezTo>
                      <a:pt x="20" y="6"/>
                      <a:pt x="23" y="19"/>
                      <a:pt x="41" y="31"/>
                    </a:cubicBezTo>
                    <a:cubicBezTo>
                      <a:pt x="43" y="36"/>
                      <a:pt x="44" y="41"/>
                      <a:pt x="46" y="46"/>
                    </a:cubicBezTo>
                    <a:cubicBezTo>
                      <a:pt x="48" y="51"/>
                      <a:pt x="50" y="57"/>
                      <a:pt x="52" y="62"/>
                    </a:cubicBezTo>
                    <a:cubicBezTo>
                      <a:pt x="55" y="72"/>
                      <a:pt x="62" y="93"/>
                      <a:pt x="62" y="93"/>
                    </a:cubicBezTo>
                    <a:cubicBezTo>
                      <a:pt x="64" y="131"/>
                      <a:pt x="64" y="168"/>
                      <a:pt x="67" y="206"/>
                    </a:cubicBezTo>
                    <a:cubicBezTo>
                      <a:pt x="70" y="246"/>
                      <a:pt x="88" y="286"/>
                      <a:pt x="88" y="324"/>
                    </a:cubicBezTo>
                  </a:path>
                </a:pathLst>
              </a:custGeom>
              <a:noFill/>
              <a:ln w="76200" cmpd="sng">
                <a:solidFill>
                  <a:srgbClr val="CC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6890" name="Freeform 58"/>
              <p:cNvSpPr>
                <a:spLocks/>
              </p:cNvSpPr>
              <p:nvPr/>
            </p:nvSpPr>
            <p:spPr bwMode="auto">
              <a:xfrm flipH="1">
                <a:off x="2223" y="2301"/>
                <a:ext cx="297" cy="200"/>
              </a:xfrm>
              <a:custGeom>
                <a:avLst/>
                <a:gdLst/>
                <a:ahLst/>
                <a:cxnLst>
                  <a:cxn ang="0">
                    <a:pos x="433" y="210"/>
                  </a:cxn>
                  <a:cxn ang="0">
                    <a:pos x="298" y="247"/>
                  </a:cxn>
                  <a:cxn ang="0">
                    <a:pos x="153" y="210"/>
                  </a:cxn>
                  <a:cxn ang="0">
                    <a:pos x="141" y="196"/>
                  </a:cxn>
                  <a:cxn ang="0">
                    <a:pos x="124" y="188"/>
                  </a:cxn>
                  <a:cxn ang="0">
                    <a:pos x="80" y="114"/>
                  </a:cxn>
                  <a:cxn ang="0">
                    <a:pos x="40" y="40"/>
                  </a:cxn>
                  <a:cxn ang="0">
                    <a:pos x="23" y="17"/>
                  </a:cxn>
                  <a:cxn ang="0">
                    <a:pos x="7" y="3"/>
                  </a:cxn>
                  <a:cxn ang="0">
                    <a:pos x="23" y="10"/>
                  </a:cxn>
                  <a:cxn ang="0">
                    <a:pos x="158" y="26"/>
                  </a:cxn>
                  <a:cxn ang="0">
                    <a:pos x="282" y="26"/>
                  </a:cxn>
                  <a:cxn ang="0">
                    <a:pos x="332" y="47"/>
                  </a:cxn>
                  <a:cxn ang="0">
                    <a:pos x="349" y="55"/>
                  </a:cxn>
                  <a:cxn ang="0">
                    <a:pos x="389" y="106"/>
                  </a:cxn>
                  <a:cxn ang="0">
                    <a:pos x="478" y="181"/>
                  </a:cxn>
                  <a:cxn ang="0">
                    <a:pos x="495" y="203"/>
                  </a:cxn>
                </a:cxnLst>
                <a:rect l="0" t="0" r="r" b="b"/>
                <a:pathLst>
                  <a:path w="495" h="247">
                    <a:moveTo>
                      <a:pt x="433" y="210"/>
                    </a:moveTo>
                    <a:cubicBezTo>
                      <a:pt x="389" y="224"/>
                      <a:pt x="344" y="237"/>
                      <a:pt x="298" y="247"/>
                    </a:cubicBezTo>
                    <a:cubicBezTo>
                      <a:pt x="178" y="239"/>
                      <a:pt x="228" y="243"/>
                      <a:pt x="153" y="210"/>
                    </a:cubicBezTo>
                    <a:cubicBezTo>
                      <a:pt x="148" y="206"/>
                      <a:pt x="145" y="199"/>
                      <a:pt x="141" y="196"/>
                    </a:cubicBezTo>
                    <a:cubicBezTo>
                      <a:pt x="135" y="191"/>
                      <a:pt x="129" y="193"/>
                      <a:pt x="124" y="188"/>
                    </a:cubicBezTo>
                    <a:cubicBezTo>
                      <a:pt x="108" y="170"/>
                      <a:pt x="95" y="135"/>
                      <a:pt x="80" y="114"/>
                    </a:cubicBezTo>
                    <a:cubicBezTo>
                      <a:pt x="72" y="83"/>
                      <a:pt x="58" y="60"/>
                      <a:pt x="40" y="40"/>
                    </a:cubicBezTo>
                    <a:cubicBezTo>
                      <a:pt x="34" y="33"/>
                      <a:pt x="29" y="24"/>
                      <a:pt x="23" y="17"/>
                    </a:cubicBezTo>
                    <a:cubicBezTo>
                      <a:pt x="17" y="12"/>
                      <a:pt x="0" y="0"/>
                      <a:pt x="7" y="3"/>
                    </a:cubicBezTo>
                    <a:cubicBezTo>
                      <a:pt x="12" y="6"/>
                      <a:pt x="23" y="10"/>
                      <a:pt x="23" y="10"/>
                    </a:cubicBezTo>
                    <a:cubicBezTo>
                      <a:pt x="70" y="52"/>
                      <a:pt x="84" y="32"/>
                      <a:pt x="158" y="26"/>
                    </a:cubicBezTo>
                    <a:cubicBezTo>
                      <a:pt x="215" y="13"/>
                      <a:pt x="206" y="12"/>
                      <a:pt x="282" y="26"/>
                    </a:cubicBezTo>
                    <a:cubicBezTo>
                      <a:pt x="285" y="26"/>
                      <a:pt x="322" y="43"/>
                      <a:pt x="332" y="47"/>
                    </a:cubicBezTo>
                    <a:cubicBezTo>
                      <a:pt x="337" y="50"/>
                      <a:pt x="349" y="55"/>
                      <a:pt x="349" y="55"/>
                    </a:cubicBezTo>
                    <a:cubicBezTo>
                      <a:pt x="368" y="70"/>
                      <a:pt x="373" y="88"/>
                      <a:pt x="389" y="106"/>
                    </a:cubicBezTo>
                    <a:cubicBezTo>
                      <a:pt x="415" y="140"/>
                      <a:pt x="444" y="164"/>
                      <a:pt x="478" y="181"/>
                    </a:cubicBezTo>
                    <a:cubicBezTo>
                      <a:pt x="484" y="188"/>
                      <a:pt x="488" y="197"/>
                      <a:pt x="495" y="203"/>
                    </a:cubicBezTo>
                  </a:path>
                </a:pathLst>
              </a:custGeom>
              <a:solidFill>
                <a:srgbClr val="00FF00"/>
              </a:solidFill>
              <a:ln w="38100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76891" name="Text Box 59"/>
            <p:cNvSpPr txBox="1">
              <a:spLocks noChangeArrowheads="1"/>
            </p:cNvSpPr>
            <p:nvPr/>
          </p:nvSpPr>
          <p:spPr bwMode="auto">
            <a:xfrm rot="21600000">
              <a:off x="1721" y="1360"/>
              <a:ext cx="112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4D4D4D">
                  <a:alpha val="50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2800" b="1" kern="120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rPr>
                <a:t>Freehand</a:t>
              </a:r>
              <a:endParaRPr lang="en-GB" sz="28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6" name="Group 60"/>
          <p:cNvGrpSpPr>
            <a:grpSpLocks/>
          </p:cNvGrpSpPr>
          <p:nvPr/>
        </p:nvGrpSpPr>
        <p:grpSpPr bwMode="auto">
          <a:xfrm>
            <a:off x="0" y="0"/>
            <a:ext cx="1422400" cy="1417638"/>
            <a:chOff x="2304" y="40"/>
            <a:chExt cx="1296" cy="1304"/>
          </a:xfrm>
        </p:grpSpPr>
        <p:sp>
          <p:nvSpPr>
            <p:cNvPr id="376893" name="AutoShape 61"/>
            <p:cNvSpPr>
              <a:spLocks noChangeArrowheads="1"/>
            </p:cNvSpPr>
            <p:nvPr/>
          </p:nvSpPr>
          <p:spPr bwMode="auto">
            <a:xfrm>
              <a:off x="2304" y="48"/>
              <a:ext cx="1296" cy="1296"/>
            </a:xfrm>
            <a:prstGeom prst="sun">
              <a:avLst>
                <a:gd name="adj" fmla="val 46875"/>
              </a:avLst>
            </a:prstGeom>
            <a:solidFill>
              <a:srgbClr val="FFCC00"/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6894" name="AutoShape 62"/>
            <p:cNvSpPr>
              <a:spLocks noChangeArrowheads="1"/>
            </p:cNvSpPr>
            <p:nvPr/>
          </p:nvSpPr>
          <p:spPr bwMode="auto">
            <a:xfrm rot="900000">
              <a:off x="2304" y="44"/>
              <a:ext cx="1296" cy="1296"/>
            </a:xfrm>
            <a:prstGeom prst="sun">
              <a:avLst>
                <a:gd name="adj" fmla="val 46875"/>
              </a:avLst>
            </a:prstGeom>
            <a:solidFill>
              <a:srgbClr val="FFCC00"/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6895" name="AutoShape 63"/>
            <p:cNvSpPr>
              <a:spLocks noChangeArrowheads="1"/>
            </p:cNvSpPr>
            <p:nvPr/>
          </p:nvSpPr>
          <p:spPr bwMode="auto">
            <a:xfrm rot="1800000">
              <a:off x="2304" y="40"/>
              <a:ext cx="1296" cy="1296"/>
            </a:xfrm>
            <a:prstGeom prst="sun">
              <a:avLst>
                <a:gd name="adj" fmla="val 46875"/>
              </a:avLst>
            </a:prstGeom>
            <a:solidFill>
              <a:srgbClr val="FFCC00"/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76896" name="Oval 64"/>
          <p:cNvSpPr>
            <a:spLocks noChangeArrowheads="1"/>
          </p:cNvSpPr>
          <p:nvPr/>
        </p:nvSpPr>
        <p:spPr bwMode="auto">
          <a:xfrm>
            <a:off x="430213" y="442913"/>
            <a:ext cx="568325" cy="569912"/>
          </a:xfrm>
          <a:prstGeom prst="ellipse">
            <a:avLst/>
          </a:prstGeom>
          <a:solidFill>
            <a:srgbClr val="FFCC00"/>
          </a:soli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7" name="Group 65"/>
          <p:cNvGrpSpPr>
            <a:grpSpLocks/>
          </p:cNvGrpSpPr>
          <p:nvPr/>
        </p:nvGrpSpPr>
        <p:grpSpPr bwMode="auto">
          <a:xfrm>
            <a:off x="4772025" y="1876425"/>
            <a:ext cx="1231900" cy="2028825"/>
            <a:chOff x="3006" y="1182"/>
            <a:chExt cx="776" cy="1278"/>
          </a:xfrm>
        </p:grpSpPr>
        <p:grpSp>
          <p:nvGrpSpPr>
            <p:cNvPr id="18" name="Group 66"/>
            <p:cNvGrpSpPr>
              <a:grpSpLocks/>
            </p:cNvGrpSpPr>
            <p:nvPr/>
          </p:nvGrpSpPr>
          <p:grpSpPr bwMode="auto">
            <a:xfrm rot="20330623" flipH="1">
              <a:off x="3062" y="1605"/>
              <a:ext cx="415" cy="333"/>
              <a:chOff x="558" y="1405"/>
              <a:chExt cx="397" cy="265"/>
            </a:xfrm>
          </p:grpSpPr>
          <p:sp>
            <p:nvSpPr>
              <p:cNvPr id="376899" name="Rectangle 67"/>
              <p:cNvSpPr>
                <a:spLocks noChangeArrowheads="1"/>
              </p:cNvSpPr>
              <p:nvPr/>
            </p:nvSpPr>
            <p:spPr bwMode="auto">
              <a:xfrm>
                <a:off x="680" y="1510"/>
                <a:ext cx="74" cy="112"/>
              </a:xfrm>
              <a:prstGeom prst="rect">
                <a:avLst/>
              </a:prstGeom>
              <a:solidFill>
                <a:srgbClr val="FF00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6900" name="Freeform 68"/>
              <p:cNvSpPr>
                <a:spLocks/>
              </p:cNvSpPr>
              <p:nvPr/>
            </p:nvSpPr>
            <p:spPr bwMode="auto">
              <a:xfrm>
                <a:off x="824" y="1490"/>
                <a:ext cx="131" cy="124"/>
              </a:xfrm>
              <a:custGeom>
                <a:avLst/>
                <a:gdLst/>
                <a:ahLst/>
                <a:cxnLst>
                  <a:cxn ang="0">
                    <a:pos x="18" y="16"/>
                  </a:cxn>
                  <a:cxn ang="0">
                    <a:pos x="96" y="10"/>
                  </a:cxn>
                  <a:cxn ang="0">
                    <a:pos x="84" y="46"/>
                  </a:cxn>
                  <a:cxn ang="0">
                    <a:pos x="48" y="52"/>
                  </a:cxn>
                  <a:cxn ang="0">
                    <a:pos x="30" y="106"/>
                  </a:cxn>
                  <a:cxn ang="0">
                    <a:pos x="0" y="124"/>
                  </a:cxn>
                </a:cxnLst>
                <a:rect l="0" t="0" r="r" b="b"/>
                <a:pathLst>
                  <a:path w="131" h="124">
                    <a:moveTo>
                      <a:pt x="18" y="16"/>
                    </a:moveTo>
                    <a:cubicBezTo>
                      <a:pt x="67" y="0"/>
                      <a:pt x="41" y="2"/>
                      <a:pt x="96" y="10"/>
                    </a:cubicBezTo>
                    <a:cubicBezTo>
                      <a:pt x="108" y="28"/>
                      <a:pt x="131" y="77"/>
                      <a:pt x="84" y="46"/>
                    </a:cubicBezTo>
                    <a:cubicBezTo>
                      <a:pt x="72" y="48"/>
                      <a:pt x="57" y="44"/>
                      <a:pt x="48" y="52"/>
                    </a:cubicBezTo>
                    <a:cubicBezTo>
                      <a:pt x="34" y="64"/>
                      <a:pt x="36" y="88"/>
                      <a:pt x="30" y="106"/>
                    </a:cubicBezTo>
                    <a:cubicBezTo>
                      <a:pt x="29" y="110"/>
                      <a:pt x="6" y="121"/>
                      <a:pt x="0" y="124"/>
                    </a:cubicBezTo>
                  </a:path>
                </a:pathLst>
              </a:custGeom>
              <a:solidFill>
                <a:srgbClr val="FF0066"/>
              </a:solidFill>
              <a:ln w="19050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6901" name="Freeform 69"/>
              <p:cNvSpPr>
                <a:spLocks/>
              </p:cNvSpPr>
              <p:nvPr/>
            </p:nvSpPr>
            <p:spPr bwMode="auto">
              <a:xfrm>
                <a:off x="558" y="1405"/>
                <a:ext cx="284" cy="265"/>
              </a:xfrm>
              <a:custGeom>
                <a:avLst/>
                <a:gdLst/>
                <a:ahLst/>
                <a:cxnLst>
                  <a:cxn ang="0">
                    <a:pos x="152" y="234"/>
                  </a:cxn>
                  <a:cxn ang="0">
                    <a:pos x="43" y="196"/>
                  </a:cxn>
                  <a:cxn ang="0">
                    <a:pos x="33" y="115"/>
                  </a:cxn>
                  <a:cxn ang="0">
                    <a:pos x="49" y="67"/>
                  </a:cxn>
                  <a:cxn ang="0">
                    <a:pos x="43" y="40"/>
                  </a:cxn>
                  <a:cxn ang="0">
                    <a:pos x="54" y="13"/>
                  </a:cxn>
                  <a:cxn ang="0">
                    <a:pos x="92" y="45"/>
                  </a:cxn>
                  <a:cxn ang="0">
                    <a:pos x="179" y="148"/>
                  </a:cxn>
                  <a:cxn ang="0">
                    <a:pos x="157" y="229"/>
                  </a:cxn>
                  <a:cxn ang="0">
                    <a:pos x="239" y="240"/>
                  </a:cxn>
                  <a:cxn ang="0">
                    <a:pos x="282" y="180"/>
                  </a:cxn>
                  <a:cxn ang="0">
                    <a:pos x="282" y="72"/>
                  </a:cxn>
                  <a:cxn ang="0">
                    <a:pos x="277" y="50"/>
                  </a:cxn>
                  <a:cxn ang="0">
                    <a:pos x="179" y="83"/>
                  </a:cxn>
                  <a:cxn ang="0">
                    <a:pos x="152" y="94"/>
                  </a:cxn>
                </a:cxnLst>
                <a:rect l="0" t="0" r="r" b="b"/>
                <a:pathLst>
                  <a:path w="284" h="265">
                    <a:moveTo>
                      <a:pt x="152" y="234"/>
                    </a:moveTo>
                    <a:cubicBezTo>
                      <a:pt x="114" y="222"/>
                      <a:pt x="76" y="218"/>
                      <a:pt x="43" y="196"/>
                    </a:cubicBezTo>
                    <a:cubicBezTo>
                      <a:pt x="24" y="166"/>
                      <a:pt x="24" y="157"/>
                      <a:pt x="33" y="115"/>
                    </a:cubicBezTo>
                    <a:cubicBezTo>
                      <a:pt x="36" y="99"/>
                      <a:pt x="49" y="67"/>
                      <a:pt x="49" y="67"/>
                    </a:cubicBezTo>
                    <a:cubicBezTo>
                      <a:pt x="47" y="58"/>
                      <a:pt x="47" y="49"/>
                      <a:pt x="43" y="40"/>
                    </a:cubicBezTo>
                    <a:cubicBezTo>
                      <a:pt x="25" y="0"/>
                      <a:pt x="0" y="4"/>
                      <a:pt x="54" y="13"/>
                    </a:cubicBezTo>
                    <a:cubicBezTo>
                      <a:pt x="74" y="25"/>
                      <a:pt x="71" y="38"/>
                      <a:pt x="92" y="45"/>
                    </a:cubicBezTo>
                    <a:cubicBezTo>
                      <a:pt x="113" y="67"/>
                      <a:pt x="168" y="117"/>
                      <a:pt x="179" y="148"/>
                    </a:cubicBezTo>
                    <a:cubicBezTo>
                      <a:pt x="175" y="186"/>
                      <a:pt x="177" y="200"/>
                      <a:pt x="157" y="229"/>
                    </a:cubicBezTo>
                    <a:cubicBezTo>
                      <a:pt x="170" y="265"/>
                      <a:pt x="210" y="249"/>
                      <a:pt x="239" y="240"/>
                    </a:cubicBezTo>
                    <a:cubicBezTo>
                      <a:pt x="255" y="216"/>
                      <a:pt x="273" y="207"/>
                      <a:pt x="282" y="180"/>
                    </a:cubicBezTo>
                    <a:cubicBezTo>
                      <a:pt x="277" y="139"/>
                      <a:pt x="268" y="114"/>
                      <a:pt x="282" y="72"/>
                    </a:cubicBezTo>
                    <a:cubicBezTo>
                      <a:pt x="280" y="65"/>
                      <a:pt x="284" y="54"/>
                      <a:pt x="277" y="50"/>
                    </a:cubicBezTo>
                    <a:cubicBezTo>
                      <a:pt x="260" y="52"/>
                      <a:pt x="201" y="85"/>
                      <a:pt x="179" y="83"/>
                    </a:cubicBezTo>
                    <a:cubicBezTo>
                      <a:pt x="158" y="90"/>
                      <a:pt x="156" y="92"/>
                      <a:pt x="152" y="94"/>
                    </a:cubicBezTo>
                  </a:path>
                </a:pathLst>
              </a:custGeom>
              <a:solidFill>
                <a:srgbClr val="FF0066"/>
              </a:solidFill>
              <a:ln w="38100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6902" name="Freeform 70"/>
              <p:cNvSpPr>
                <a:spLocks/>
              </p:cNvSpPr>
              <p:nvPr/>
            </p:nvSpPr>
            <p:spPr bwMode="auto">
              <a:xfrm>
                <a:off x="662" y="1410"/>
                <a:ext cx="124" cy="88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30" y="0"/>
                  </a:cxn>
                  <a:cxn ang="0">
                    <a:pos x="72" y="60"/>
                  </a:cxn>
                  <a:cxn ang="0">
                    <a:pos x="0" y="54"/>
                  </a:cxn>
                </a:cxnLst>
                <a:rect l="0" t="0" r="r" b="b"/>
                <a:pathLst>
                  <a:path w="72" h="74">
                    <a:moveTo>
                      <a:pt x="0" y="54"/>
                    </a:moveTo>
                    <a:cubicBezTo>
                      <a:pt x="8" y="29"/>
                      <a:pt x="7" y="15"/>
                      <a:pt x="30" y="0"/>
                    </a:cubicBezTo>
                    <a:cubicBezTo>
                      <a:pt x="60" y="10"/>
                      <a:pt x="55" y="35"/>
                      <a:pt x="72" y="60"/>
                    </a:cubicBezTo>
                    <a:cubicBezTo>
                      <a:pt x="49" y="68"/>
                      <a:pt x="20" y="74"/>
                      <a:pt x="0" y="54"/>
                    </a:cubicBezTo>
                    <a:close/>
                  </a:path>
                </a:pathLst>
              </a:custGeom>
              <a:solidFill>
                <a:srgbClr val="FF0066"/>
              </a:solidFill>
              <a:ln w="19050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76903" name="Text Box 71"/>
            <p:cNvSpPr txBox="1">
              <a:spLocks noChangeArrowheads="1"/>
            </p:cNvSpPr>
            <p:nvPr/>
          </p:nvSpPr>
          <p:spPr bwMode="auto">
            <a:xfrm rot="21600000">
              <a:off x="3006" y="1182"/>
              <a:ext cx="70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4D4D4D">
                  <a:alpha val="50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2800" b="1" kern="120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rPr>
                <a:t>Flash</a:t>
              </a:r>
              <a:endParaRPr lang="en-GB" sz="28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9" name="Group 72"/>
            <p:cNvGrpSpPr>
              <a:grpSpLocks/>
            </p:cNvGrpSpPr>
            <p:nvPr/>
          </p:nvGrpSpPr>
          <p:grpSpPr bwMode="auto">
            <a:xfrm rot="20442028" flipH="1">
              <a:off x="3225" y="1743"/>
              <a:ext cx="557" cy="717"/>
              <a:chOff x="1717" y="2218"/>
              <a:chExt cx="803" cy="940"/>
            </a:xfrm>
          </p:grpSpPr>
          <p:sp>
            <p:nvSpPr>
              <p:cNvPr id="376905" name="Freeform 73"/>
              <p:cNvSpPr>
                <a:spLocks/>
              </p:cNvSpPr>
              <p:nvPr/>
            </p:nvSpPr>
            <p:spPr bwMode="auto">
              <a:xfrm>
                <a:off x="1717" y="2218"/>
                <a:ext cx="495" cy="216"/>
              </a:xfrm>
              <a:custGeom>
                <a:avLst/>
                <a:gdLst/>
                <a:ahLst/>
                <a:cxnLst>
                  <a:cxn ang="0">
                    <a:pos x="433" y="210"/>
                  </a:cxn>
                  <a:cxn ang="0">
                    <a:pos x="298" y="247"/>
                  </a:cxn>
                  <a:cxn ang="0">
                    <a:pos x="153" y="210"/>
                  </a:cxn>
                  <a:cxn ang="0">
                    <a:pos x="141" y="196"/>
                  </a:cxn>
                  <a:cxn ang="0">
                    <a:pos x="124" y="188"/>
                  </a:cxn>
                  <a:cxn ang="0">
                    <a:pos x="80" y="114"/>
                  </a:cxn>
                  <a:cxn ang="0">
                    <a:pos x="40" y="40"/>
                  </a:cxn>
                  <a:cxn ang="0">
                    <a:pos x="23" y="17"/>
                  </a:cxn>
                  <a:cxn ang="0">
                    <a:pos x="7" y="3"/>
                  </a:cxn>
                  <a:cxn ang="0">
                    <a:pos x="23" y="10"/>
                  </a:cxn>
                  <a:cxn ang="0">
                    <a:pos x="158" y="26"/>
                  </a:cxn>
                  <a:cxn ang="0">
                    <a:pos x="282" y="26"/>
                  </a:cxn>
                  <a:cxn ang="0">
                    <a:pos x="332" y="47"/>
                  </a:cxn>
                  <a:cxn ang="0">
                    <a:pos x="349" y="55"/>
                  </a:cxn>
                  <a:cxn ang="0">
                    <a:pos x="389" y="106"/>
                  </a:cxn>
                  <a:cxn ang="0">
                    <a:pos x="478" y="181"/>
                  </a:cxn>
                  <a:cxn ang="0">
                    <a:pos x="495" y="203"/>
                  </a:cxn>
                </a:cxnLst>
                <a:rect l="0" t="0" r="r" b="b"/>
                <a:pathLst>
                  <a:path w="495" h="247">
                    <a:moveTo>
                      <a:pt x="433" y="210"/>
                    </a:moveTo>
                    <a:cubicBezTo>
                      <a:pt x="389" y="224"/>
                      <a:pt x="344" y="237"/>
                      <a:pt x="298" y="247"/>
                    </a:cubicBezTo>
                    <a:cubicBezTo>
                      <a:pt x="178" y="239"/>
                      <a:pt x="228" y="243"/>
                      <a:pt x="153" y="210"/>
                    </a:cubicBezTo>
                    <a:cubicBezTo>
                      <a:pt x="148" y="206"/>
                      <a:pt x="145" y="199"/>
                      <a:pt x="141" y="196"/>
                    </a:cubicBezTo>
                    <a:cubicBezTo>
                      <a:pt x="135" y="191"/>
                      <a:pt x="129" y="193"/>
                      <a:pt x="124" y="188"/>
                    </a:cubicBezTo>
                    <a:cubicBezTo>
                      <a:pt x="108" y="170"/>
                      <a:pt x="95" y="135"/>
                      <a:pt x="80" y="114"/>
                    </a:cubicBezTo>
                    <a:cubicBezTo>
                      <a:pt x="72" y="83"/>
                      <a:pt x="58" y="60"/>
                      <a:pt x="40" y="40"/>
                    </a:cubicBezTo>
                    <a:cubicBezTo>
                      <a:pt x="34" y="33"/>
                      <a:pt x="29" y="24"/>
                      <a:pt x="23" y="17"/>
                    </a:cubicBezTo>
                    <a:cubicBezTo>
                      <a:pt x="17" y="12"/>
                      <a:pt x="0" y="0"/>
                      <a:pt x="7" y="3"/>
                    </a:cubicBezTo>
                    <a:cubicBezTo>
                      <a:pt x="12" y="6"/>
                      <a:pt x="23" y="10"/>
                      <a:pt x="23" y="10"/>
                    </a:cubicBezTo>
                    <a:cubicBezTo>
                      <a:pt x="70" y="52"/>
                      <a:pt x="84" y="32"/>
                      <a:pt x="158" y="26"/>
                    </a:cubicBezTo>
                    <a:cubicBezTo>
                      <a:pt x="215" y="13"/>
                      <a:pt x="206" y="12"/>
                      <a:pt x="282" y="26"/>
                    </a:cubicBezTo>
                    <a:cubicBezTo>
                      <a:pt x="285" y="26"/>
                      <a:pt x="322" y="43"/>
                      <a:pt x="332" y="47"/>
                    </a:cubicBezTo>
                    <a:cubicBezTo>
                      <a:pt x="337" y="50"/>
                      <a:pt x="349" y="55"/>
                      <a:pt x="349" y="55"/>
                    </a:cubicBezTo>
                    <a:cubicBezTo>
                      <a:pt x="368" y="70"/>
                      <a:pt x="373" y="88"/>
                      <a:pt x="389" y="106"/>
                    </a:cubicBezTo>
                    <a:cubicBezTo>
                      <a:pt x="415" y="140"/>
                      <a:pt x="444" y="164"/>
                      <a:pt x="478" y="181"/>
                    </a:cubicBezTo>
                    <a:cubicBezTo>
                      <a:pt x="484" y="188"/>
                      <a:pt x="488" y="197"/>
                      <a:pt x="495" y="203"/>
                    </a:cubicBezTo>
                  </a:path>
                </a:pathLst>
              </a:custGeom>
              <a:solidFill>
                <a:srgbClr val="00FF00"/>
              </a:solidFill>
              <a:ln w="38100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6906" name="Freeform 74"/>
              <p:cNvSpPr>
                <a:spLocks/>
              </p:cNvSpPr>
              <p:nvPr/>
            </p:nvSpPr>
            <p:spPr bwMode="auto">
              <a:xfrm>
                <a:off x="2159" y="2381"/>
                <a:ext cx="172" cy="7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" y="31"/>
                  </a:cxn>
                  <a:cxn ang="0">
                    <a:pos x="46" y="46"/>
                  </a:cxn>
                  <a:cxn ang="0">
                    <a:pos x="52" y="62"/>
                  </a:cxn>
                  <a:cxn ang="0">
                    <a:pos x="62" y="93"/>
                  </a:cxn>
                  <a:cxn ang="0">
                    <a:pos x="67" y="206"/>
                  </a:cxn>
                  <a:cxn ang="0">
                    <a:pos x="88" y="324"/>
                  </a:cxn>
                </a:cxnLst>
                <a:rect l="0" t="0" r="r" b="b"/>
                <a:pathLst>
                  <a:path w="88" h="324">
                    <a:moveTo>
                      <a:pt x="0" y="0"/>
                    </a:moveTo>
                    <a:cubicBezTo>
                      <a:pt x="20" y="6"/>
                      <a:pt x="23" y="19"/>
                      <a:pt x="41" y="31"/>
                    </a:cubicBezTo>
                    <a:cubicBezTo>
                      <a:pt x="43" y="36"/>
                      <a:pt x="44" y="41"/>
                      <a:pt x="46" y="46"/>
                    </a:cubicBezTo>
                    <a:cubicBezTo>
                      <a:pt x="48" y="51"/>
                      <a:pt x="50" y="57"/>
                      <a:pt x="52" y="62"/>
                    </a:cubicBezTo>
                    <a:cubicBezTo>
                      <a:pt x="55" y="72"/>
                      <a:pt x="62" y="93"/>
                      <a:pt x="62" y="93"/>
                    </a:cubicBezTo>
                    <a:cubicBezTo>
                      <a:pt x="64" y="131"/>
                      <a:pt x="64" y="168"/>
                      <a:pt x="67" y="206"/>
                    </a:cubicBezTo>
                    <a:cubicBezTo>
                      <a:pt x="70" y="246"/>
                      <a:pt x="88" y="286"/>
                      <a:pt x="88" y="324"/>
                    </a:cubicBezTo>
                  </a:path>
                </a:pathLst>
              </a:custGeom>
              <a:noFill/>
              <a:ln w="76200" cmpd="sng">
                <a:solidFill>
                  <a:srgbClr val="CC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6907" name="Freeform 75"/>
              <p:cNvSpPr>
                <a:spLocks/>
              </p:cNvSpPr>
              <p:nvPr/>
            </p:nvSpPr>
            <p:spPr bwMode="auto">
              <a:xfrm flipH="1">
                <a:off x="2223" y="2301"/>
                <a:ext cx="297" cy="200"/>
              </a:xfrm>
              <a:custGeom>
                <a:avLst/>
                <a:gdLst/>
                <a:ahLst/>
                <a:cxnLst>
                  <a:cxn ang="0">
                    <a:pos x="433" y="210"/>
                  </a:cxn>
                  <a:cxn ang="0">
                    <a:pos x="298" y="247"/>
                  </a:cxn>
                  <a:cxn ang="0">
                    <a:pos x="153" y="210"/>
                  </a:cxn>
                  <a:cxn ang="0">
                    <a:pos x="141" y="196"/>
                  </a:cxn>
                  <a:cxn ang="0">
                    <a:pos x="124" y="188"/>
                  </a:cxn>
                  <a:cxn ang="0">
                    <a:pos x="80" y="114"/>
                  </a:cxn>
                  <a:cxn ang="0">
                    <a:pos x="40" y="40"/>
                  </a:cxn>
                  <a:cxn ang="0">
                    <a:pos x="23" y="17"/>
                  </a:cxn>
                  <a:cxn ang="0">
                    <a:pos x="7" y="3"/>
                  </a:cxn>
                  <a:cxn ang="0">
                    <a:pos x="23" y="10"/>
                  </a:cxn>
                  <a:cxn ang="0">
                    <a:pos x="158" y="26"/>
                  </a:cxn>
                  <a:cxn ang="0">
                    <a:pos x="282" y="26"/>
                  </a:cxn>
                  <a:cxn ang="0">
                    <a:pos x="332" y="47"/>
                  </a:cxn>
                  <a:cxn ang="0">
                    <a:pos x="349" y="55"/>
                  </a:cxn>
                  <a:cxn ang="0">
                    <a:pos x="389" y="106"/>
                  </a:cxn>
                  <a:cxn ang="0">
                    <a:pos x="478" y="181"/>
                  </a:cxn>
                  <a:cxn ang="0">
                    <a:pos x="495" y="203"/>
                  </a:cxn>
                </a:cxnLst>
                <a:rect l="0" t="0" r="r" b="b"/>
                <a:pathLst>
                  <a:path w="495" h="247">
                    <a:moveTo>
                      <a:pt x="433" y="210"/>
                    </a:moveTo>
                    <a:cubicBezTo>
                      <a:pt x="389" y="224"/>
                      <a:pt x="344" y="237"/>
                      <a:pt x="298" y="247"/>
                    </a:cubicBezTo>
                    <a:cubicBezTo>
                      <a:pt x="178" y="239"/>
                      <a:pt x="228" y="243"/>
                      <a:pt x="153" y="210"/>
                    </a:cubicBezTo>
                    <a:cubicBezTo>
                      <a:pt x="148" y="206"/>
                      <a:pt x="145" y="199"/>
                      <a:pt x="141" y="196"/>
                    </a:cubicBezTo>
                    <a:cubicBezTo>
                      <a:pt x="135" y="191"/>
                      <a:pt x="129" y="193"/>
                      <a:pt x="124" y="188"/>
                    </a:cubicBezTo>
                    <a:cubicBezTo>
                      <a:pt x="108" y="170"/>
                      <a:pt x="95" y="135"/>
                      <a:pt x="80" y="114"/>
                    </a:cubicBezTo>
                    <a:cubicBezTo>
                      <a:pt x="72" y="83"/>
                      <a:pt x="58" y="60"/>
                      <a:pt x="40" y="40"/>
                    </a:cubicBezTo>
                    <a:cubicBezTo>
                      <a:pt x="34" y="33"/>
                      <a:pt x="29" y="24"/>
                      <a:pt x="23" y="17"/>
                    </a:cubicBezTo>
                    <a:cubicBezTo>
                      <a:pt x="17" y="12"/>
                      <a:pt x="0" y="0"/>
                      <a:pt x="7" y="3"/>
                    </a:cubicBezTo>
                    <a:cubicBezTo>
                      <a:pt x="12" y="6"/>
                      <a:pt x="23" y="10"/>
                      <a:pt x="23" y="10"/>
                    </a:cubicBezTo>
                    <a:cubicBezTo>
                      <a:pt x="70" y="52"/>
                      <a:pt x="84" y="32"/>
                      <a:pt x="158" y="26"/>
                    </a:cubicBezTo>
                    <a:cubicBezTo>
                      <a:pt x="215" y="13"/>
                      <a:pt x="206" y="12"/>
                      <a:pt x="282" y="26"/>
                    </a:cubicBezTo>
                    <a:cubicBezTo>
                      <a:pt x="285" y="26"/>
                      <a:pt x="322" y="43"/>
                      <a:pt x="332" y="47"/>
                    </a:cubicBezTo>
                    <a:cubicBezTo>
                      <a:pt x="337" y="50"/>
                      <a:pt x="349" y="55"/>
                      <a:pt x="349" y="55"/>
                    </a:cubicBezTo>
                    <a:cubicBezTo>
                      <a:pt x="368" y="70"/>
                      <a:pt x="373" y="88"/>
                      <a:pt x="389" y="106"/>
                    </a:cubicBezTo>
                    <a:cubicBezTo>
                      <a:pt x="415" y="140"/>
                      <a:pt x="444" y="164"/>
                      <a:pt x="478" y="181"/>
                    </a:cubicBezTo>
                    <a:cubicBezTo>
                      <a:pt x="484" y="188"/>
                      <a:pt x="488" y="197"/>
                      <a:pt x="495" y="203"/>
                    </a:cubicBezTo>
                  </a:path>
                </a:pathLst>
              </a:custGeom>
              <a:solidFill>
                <a:srgbClr val="00FF00"/>
              </a:solidFill>
              <a:ln w="38100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" name="Group 76"/>
          <p:cNvGrpSpPr>
            <a:grpSpLocks/>
          </p:cNvGrpSpPr>
          <p:nvPr/>
        </p:nvGrpSpPr>
        <p:grpSpPr bwMode="auto">
          <a:xfrm>
            <a:off x="5840413" y="1970088"/>
            <a:ext cx="2481262" cy="2024062"/>
            <a:chOff x="3679" y="1241"/>
            <a:chExt cx="1563" cy="1275"/>
          </a:xfrm>
        </p:grpSpPr>
        <p:sp>
          <p:nvSpPr>
            <p:cNvPr id="376909" name="Text Box 77"/>
            <p:cNvSpPr txBox="1">
              <a:spLocks noChangeArrowheads="1"/>
            </p:cNvSpPr>
            <p:nvPr/>
          </p:nvSpPr>
          <p:spPr bwMode="auto">
            <a:xfrm rot="21600000">
              <a:off x="4092" y="1241"/>
              <a:ext cx="115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4D4D4D">
                  <a:alpha val="50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2800" b="1" kern="120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rPr>
                <a:t>Illustrator</a:t>
              </a:r>
              <a:endParaRPr lang="en-GB" sz="28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21" name="Group 78"/>
            <p:cNvGrpSpPr>
              <a:grpSpLocks/>
            </p:cNvGrpSpPr>
            <p:nvPr/>
          </p:nvGrpSpPr>
          <p:grpSpPr bwMode="auto">
            <a:xfrm rot="-799151">
              <a:off x="3800" y="1732"/>
              <a:ext cx="325" cy="252"/>
              <a:chOff x="558" y="1405"/>
              <a:chExt cx="397" cy="265"/>
            </a:xfrm>
          </p:grpSpPr>
          <p:sp>
            <p:nvSpPr>
              <p:cNvPr id="376911" name="Rectangle 79"/>
              <p:cNvSpPr>
                <a:spLocks noChangeArrowheads="1"/>
              </p:cNvSpPr>
              <p:nvPr/>
            </p:nvSpPr>
            <p:spPr bwMode="auto">
              <a:xfrm>
                <a:off x="680" y="1510"/>
                <a:ext cx="74" cy="112"/>
              </a:xfrm>
              <a:prstGeom prst="rect">
                <a:avLst/>
              </a:prstGeom>
              <a:solidFill>
                <a:srgbClr val="FF00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6912" name="Freeform 80"/>
              <p:cNvSpPr>
                <a:spLocks/>
              </p:cNvSpPr>
              <p:nvPr/>
            </p:nvSpPr>
            <p:spPr bwMode="auto">
              <a:xfrm>
                <a:off x="824" y="1490"/>
                <a:ext cx="131" cy="124"/>
              </a:xfrm>
              <a:custGeom>
                <a:avLst/>
                <a:gdLst/>
                <a:ahLst/>
                <a:cxnLst>
                  <a:cxn ang="0">
                    <a:pos x="18" y="16"/>
                  </a:cxn>
                  <a:cxn ang="0">
                    <a:pos x="96" y="10"/>
                  </a:cxn>
                  <a:cxn ang="0">
                    <a:pos x="84" y="46"/>
                  </a:cxn>
                  <a:cxn ang="0">
                    <a:pos x="48" y="52"/>
                  </a:cxn>
                  <a:cxn ang="0">
                    <a:pos x="30" y="106"/>
                  </a:cxn>
                  <a:cxn ang="0">
                    <a:pos x="0" y="124"/>
                  </a:cxn>
                </a:cxnLst>
                <a:rect l="0" t="0" r="r" b="b"/>
                <a:pathLst>
                  <a:path w="131" h="124">
                    <a:moveTo>
                      <a:pt x="18" y="16"/>
                    </a:moveTo>
                    <a:cubicBezTo>
                      <a:pt x="67" y="0"/>
                      <a:pt x="41" y="2"/>
                      <a:pt x="96" y="10"/>
                    </a:cubicBezTo>
                    <a:cubicBezTo>
                      <a:pt x="108" y="28"/>
                      <a:pt x="131" y="77"/>
                      <a:pt x="84" y="46"/>
                    </a:cubicBezTo>
                    <a:cubicBezTo>
                      <a:pt x="72" y="48"/>
                      <a:pt x="57" y="44"/>
                      <a:pt x="48" y="52"/>
                    </a:cubicBezTo>
                    <a:cubicBezTo>
                      <a:pt x="34" y="64"/>
                      <a:pt x="36" y="88"/>
                      <a:pt x="30" y="106"/>
                    </a:cubicBezTo>
                    <a:cubicBezTo>
                      <a:pt x="29" y="110"/>
                      <a:pt x="6" y="121"/>
                      <a:pt x="0" y="124"/>
                    </a:cubicBezTo>
                  </a:path>
                </a:pathLst>
              </a:custGeom>
              <a:solidFill>
                <a:srgbClr val="FF0066"/>
              </a:solidFill>
              <a:ln w="19050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6913" name="Freeform 81"/>
              <p:cNvSpPr>
                <a:spLocks/>
              </p:cNvSpPr>
              <p:nvPr/>
            </p:nvSpPr>
            <p:spPr bwMode="auto">
              <a:xfrm>
                <a:off x="558" y="1405"/>
                <a:ext cx="284" cy="265"/>
              </a:xfrm>
              <a:custGeom>
                <a:avLst/>
                <a:gdLst/>
                <a:ahLst/>
                <a:cxnLst>
                  <a:cxn ang="0">
                    <a:pos x="152" y="234"/>
                  </a:cxn>
                  <a:cxn ang="0">
                    <a:pos x="43" y="196"/>
                  </a:cxn>
                  <a:cxn ang="0">
                    <a:pos x="33" y="115"/>
                  </a:cxn>
                  <a:cxn ang="0">
                    <a:pos x="49" y="67"/>
                  </a:cxn>
                  <a:cxn ang="0">
                    <a:pos x="43" y="40"/>
                  </a:cxn>
                  <a:cxn ang="0">
                    <a:pos x="54" y="13"/>
                  </a:cxn>
                  <a:cxn ang="0">
                    <a:pos x="92" y="45"/>
                  </a:cxn>
                  <a:cxn ang="0">
                    <a:pos x="179" y="148"/>
                  </a:cxn>
                  <a:cxn ang="0">
                    <a:pos x="157" y="229"/>
                  </a:cxn>
                  <a:cxn ang="0">
                    <a:pos x="239" y="240"/>
                  </a:cxn>
                  <a:cxn ang="0">
                    <a:pos x="282" y="180"/>
                  </a:cxn>
                  <a:cxn ang="0">
                    <a:pos x="282" y="72"/>
                  </a:cxn>
                  <a:cxn ang="0">
                    <a:pos x="277" y="50"/>
                  </a:cxn>
                  <a:cxn ang="0">
                    <a:pos x="179" y="83"/>
                  </a:cxn>
                  <a:cxn ang="0">
                    <a:pos x="152" y="94"/>
                  </a:cxn>
                </a:cxnLst>
                <a:rect l="0" t="0" r="r" b="b"/>
                <a:pathLst>
                  <a:path w="284" h="265">
                    <a:moveTo>
                      <a:pt x="152" y="234"/>
                    </a:moveTo>
                    <a:cubicBezTo>
                      <a:pt x="114" y="222"/>
                      <a:pt x="76" y="218"/>
                      <a:pt x="43" y="196"/>
                    </a:cubicBezTo>
                    <a:cubicBezTo>
                      <a:pt x="24" y="166"/>
                      <a:pt x="24" y="157"/>
                      <a:pt x="33" y="115"/>
                    </a:cubicBezTo>
                    <a:cubicBezTo>
                      <a:pt x="36" y="99"/>
                      <a:pt x="49" y="67"/>
                      <a:pt x="49" y="67"/>
                    </a:cubicBezTo>
                    <a:cubicBezTo>
                      <a:pt x="47" y="58"/>
                      <a:pt x="47" y="49"/>
                      <a:pt x="43" y="40"/>
                    </a:cubicBezTo>
                    <a:cubicBezTo>
                      <a:pt x="25" y="0"/>
                      <a:pt x="0" y="4"/>
                      <a:pt x="54" y="13"/>
                    </a:cubicBezTo>
                    <a:cubicBezTo>
                      <a:pt x="74" y="25"/>
                      <a:pt x="71" y="38"/>
                      <a:pt x="92" y="45"/>
                    </a:cubicBezTo>
                    <a:cubicBezTo>
                      <a:pt x="113" y="67"/>
                      <a:pt x="168" y="117"/>
                      <a:pt x="179" y="148"/>
                    </a:cubicBezTo>
                    <a:cubicBezTo>
                      <a:pt x="175" y="186"/>
                      <a:pt x="177" y="200"/>
                      <a:pt x="157" y="229"/>
                    </a:cubicBezTo>
                    <a:cubicBezTo>
                      <a:pt x="170" y="265"/>
                      <a:pt x="210" y="249"/>
                      <a:pt x="239" y="240"/>
                    </a:cubicBezTo>
                    <a:cubicBezTo>
                      <a:pt x="255" y="216"/>
                      <a:pt x="273" y="207"/>
                      <a:pt x="282" y="180"/>
                    </a:cubicBezTo>
                    <a:cubicBezTo>
                      <a:pt x="277" y="139"/>
                      <a:pt x="268" y="114"/>
                      <a:pt x="282" y="72"/>
                    </a:cubicBezTo>
                    <a:cubicBezTo>
                      <a:pt x="280" y="65"/>
                      <a:pt x="284" y="54"/>
                      <a:pt x="277" y="50"/>
                    </a:cubicBezTo>
                    <a:cubicBezTo>
                      <a:pt x="260" y="52"/>
                      <a:pt x="201" y="85"/>
                      <a:pt x="179" y="83"/>
                    </a:cubicBezTo>
                    <a:cubicBezTo>
                      <a:pt x="158" y="90"/>
                      <a:pt x="156" y="92"/>
                      <a:pt x="152" y="94"/>
                    </a:cubicBezTo>
                  </a:path>
                </a:pathLst>
              </a:custGeom>
              <a:solidFill>
                <a:srgbClr val="FF0066"/>
              </a:solidFill>
              <a:ln w="38100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6914" name="Freeform 82"/>
              <p:cNvSpPr>
                <a:spLocks/>
              </p:cNvSpPr>
              <p:nvPr/>
            </p:nvSpPr>
            <p:spPr bwMode="auto">
              <a:xfrm>
                <a:off x="662" y="1410"/>
                <a:ext cx="124" cy="88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30" y="0"/>
                  </a:cxn>
                  <a:cxn ang="0">
                    <a:pos x="72" y="60"/>
                  </a:cxn>
                  <a:cxn ang="0">
                    <a:pos x="0" y="54"/>
                  </a:cxn>
                </a:cxnLst>
                <a:rect l="0" t="0" r="r" b="b"/>
                <a:pathLst>
                  <a:path w="72" h="74">
                    <a:moveTo>
                      <a:pt x="0" y="54"/>
                    </a:moveTo>
                    <a:cubicBezTo>
                      <a:pt x="8" y="29"/>
                      <a:pt x="7" y="15"/>
                      <a:pt x="30" y="0"/>
                    </a:cubicBezTo>
                    <a:cubicBezTo>
                      <a:pt x="60" y="10"/>
                      <a:pt x="55" y="35"/>
                      <a:pt x="72" y="60"/>
                    </a:cubicBezTo>
                    <a:cubicBezTo>
                      <a:pt x="49" y="68"/>
                      <a:pt x="20" y="74"/>
                      <a:pt x="0" y="54"/>
                    </a:cubicBezTo>
                    <a:close/>
                  </a:path>
                </a:pathLst>
              </a:custGeom>
              <a:solidFill>
                <a:srgbClr val="FF0066"/>
              </a:solidFill>
              <a:ln w="19050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83"/>
            <p:cNvGrpSpPr>
              <a:grpSpLocks/>
            </p:cNvGrpSpPr>
            <p:nvPr/>
          </p:nvGrpSpPr>
          <p:grpSpPr bwMode="auto">
            <a:xfrm rot="536701" flipH="1">
              <a:off x="3679" y="1893"/>
              <a:ext cx="467" cy="623"/>
              <a:chOff x="1717" y="2218"/>
              <a:chExt cx="803" cy="940"/>
            </a:xfrm>
          </p:grpSpPr>
          <p:sp>
            <p:nvSpPr>
              <p:cNvPr id="376916" name="Freeform 84"/>
              <p:cNvSpPr>
                <a:spLocks/>
              </p:cNvSpPr>
              <p:nvPr/>
            </p:nvSpPr>
            <p:spPr bwMode="auto">
              <a:xfrm>
                <a:off x="1717" y="2218"/>
                <a:ext cx="495" cy="216"/>
              </a:xfrm>
              <a:custGeom>
                <a:avLst/>
                <a:gdLst/>
                <a:ahLst/>
                <a:cxnLst>
                  <a:cxn ang="0">
                    <a:pos x="433" y="210"/>
                  </a:cxn>
                  <a:cxn ang="0">
                    <a:pos x="298" y="247"/>
                  </a:cxn>
                  <a:cxn ang="0">
                    <a:pos x="153" y="210"/>
                  </a:cxn>
                  <a:cxn ang="0">
                    <a:pos x="141" y="196"/>
                  </a:cxn>
                  <a:cxn ang="0">
                    <a:pos x="124" y="188"/>
                  </a:cxn>
                  <a:cxn ang="0">
                    <a:pos x="80" y="114"/>
                  </a:cxn>
                  <a:cxn ang="0">
                    <a:pos x="40" y="40"/>
                  </a:cxn>
                  <a:cxn ang="0">
                    <a:pos x="23" y="17"/>
                  </a:cxn>
                  <a:cxn ang="0">
                    <a:pos x="7" y="3"/>
                  </a:cxn>
                  <a:cxn ang="0">
                    <a:pos x="23" y="10"/>
                  </a:cxn>
                  <a:cxn ang="0">
                    <a:pos x="158" y="26"/>
                  </a:cxn>
                  <a:cxn ang="0">
                    <a:pos x="282" y="26"/>
                  </a:cxn>
                  <a:cxn ang="0">
                    <a:pos x="332" y="47"/>
                  </a:cxn>
                  <a:cxn ang="0">
                    <a:pos x="349" y="55"/>
                  </a:cxn>
                  <a:cxn ang="0">
                    <a:pos x="389" y="106"/>
                  </a:cxn>
                  <a:cxn ang="0">
                    <a:pos x="478" y="181"/>
                  </a:cxn>
                  <a:cxn ang="0">
                    <a:pos x="495" y="203"/>
                  </a:cxn>
                </a:cxnLst>
                <a:rect l="0" t="0" r="r" b="b"/>
                <a:pathLst>
                  <a:path w="495" h="247">
                    <a:moveTo>
                      <a:pt x="433" y="210"/>
                    </a:moveTo>
                    <a:cubicBezTo>
                      <a:pt x="389" y="224"/>
                      <a:pt x="344" y="237"/>
                      <a:pt x="298" y="247"/>
                    </a:cubicBezTo>
                    <a:cubicBezTo>
                      <a:pt x="178" y="239"/>
                      <a:pt x="228" y="243"/>
                      <a:pt x="153" y="210"/>
                    </a:cubicBezTo>
                    <a:cubicBezTo>
                      <a:pt x="148" y="206"/>
                      <a:pt x="145" y="199"/>
                      <a:pt x="141" y="196"/>
                    </a:cubicBezTo>
                    <a:cubicBezTo>
                      <a:pt x="135" y="191"/>
                      <a:pt x="129" y="193"/>
                      <a:pt x="124" y="188"/>
                    </a:cubicBezTo>
                    <a:cubicBezTo>
                      <a:pt x="108" y="170"/>
                      <a:pt x="95" y="135"/>
                      <a:pt x="80" y="114"/>
                    </a:cubicBezTo>
                    <a:cubicBezTo>
                      <a:pt x="72" y="83"/>
                      <a:pt x="58" y="60"/>
                      <a:pt x="40" y="40"/>
                    </a:cubicBezTo>
                    <a:cubicBezTo>
                      <a:pt x="34" y="33"/>
                      <a:pt x="29" y="24"/>
                      <a:pt x="23" y="17"/>
                    </a:cubicBezTo>
                    <a:cubicBezTo>
                      <a:pt x="17" y="12"/>
                      <a:pt x="0" y="0"/>
                      <a:pt x="7" y="3"/>
                    </a:cubicBezTo>
                    <a:cubicBezTo>
                      <a:pt x="12" y="6"/>
                      <a:pt x="23" y="10"/>
                      <a:pt x="23" y="10"/>
                    </a:cubicBezTo>
                    <a:cubicBezTo>
                      <a:pt x="70" y="52"/>
                      <a:pt x="84" y="32"/>
                      <a:pt x="158" y="26"/>
                    </a:cubicBezTo>
                    <a:cubicBezTo>
                      <a:pt x="215" y="13"/>
                      <a:pt x="206" y="12"/>
                      <a:pt x="282" y="26"/>
                    </a:cubicBezTo>
                    <a:cubicBezTo>
                      <a:pt x="285" y="26"/>
                      <a:pt x="322" y="43"/>
                      <a:pt x="332" y="47"/>
                    </a:cubicBezTo>
                    <a:cubicBezTo>
                      <a:pt x="337" y="50"/>
                      <a:pt x="349" y="55"/>
                      <a:pt x="349" y="55"/>
                    </a:cubicBezTo>
                    <a:cubicBezTo>
                      <a:pt x="368" y="70"/>
                      <a:pt x="373" y="88"/>
                      <a:pt x="389" y="106"/>
                    </a:cubicBezTo>
                    <a:cubicBezTo>
                      <a:pt x="415" y="140"/>
                      <a:pt x="444" y="164"/>
                      <a:pt x="478" y="181"/>
                    </a:cubicBezTo>
                    <a:cubicBezTo>
                      <a:pt x="484" y="188"/>
                      <a:pt x="488" y="197"/>
                      <a:pt x="495" y="203"/>
                    </a:cubicBezTo>
                  </a:path>
                </a:pathLst>
              </a:custGeom>
              <a:solidFill>
                <a:srgbClr val="00FF00"/>
              </a:solidFill>
              <a:ln w="38100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6917" name="Freeform 85"/>
              <p:cNvSpPr>
                <a:spLocks/>
              </p:cNvSpPr>
              <p:nvPr/>
            </p:nvSpPr>
            <p:spPr bwMode="auto">
              <a:xfrm>
                <a:off x="2159" y="2381"/>
                <a:ext cx="172" cy="7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" y="31"/>
                  </a:cxn>
                  <a:cxn ang="0">
                    <a:pos x="46" y="46"/>
                  </a:cxn>
                  <a:cxn ang="0">
                    <a:pos x="52" y="62"/>
                  </a:cxn>
                  <a:cxn ang="0">
                    <a:pos x="62" y="93"/>
                  </a:cxn>
                  <a:cxn ang="0">
                    <a:pos x="67" y="206"/>
                  </a:cxn>
                  <a:cxn ang="0">
                    <a:pos x="88" y="324"/>
                  </a:cxn>
                </a:cxnLst>
                <a:rect l="0" t="0" r="r" b="b"/>
                <a:pathLst>
                  <a:path w="88" h="324">
                    <a:moveTo>
                      <a:pt x="0" y="0"/>
                    </a:moveTo>
                    <a:cubicBezTo>
                      <a:pt x="20" y="6"/>
                      <a:pt x="23" y="19"/>
                      <a:pt x="41" y="31"/>
                    </a:cubicBezTo>
                    <a:cubicBezTo>
                      <a:pt x="43" y="36"/>
                      <a:pt x="44" y="41"/>
                      <a:pt x="46" y="46"/>
                    </a:cubicBezTo>
                    <a:cubicBezTo>
                      <a:pt x="48" y="51"/>
                      <a:pt x="50" y="57"/>
                      <a:pt x="52" y="62"/>
                    </a:cubicBezTo>
                    <a:cubicBezTo>
                      <a:pt x="55" y="72"/>
                      <a:pt x="62" y="93"/>
                      <a:pt x="62" y="93"/>
                    </a:cubicBezTo>
                    <a:cubicBezTo>
                      <a:pt x="64" y="131"/>
                      <a:pt x="64" y="168"/>
                      <a:pt x="67" y="206"/>
                    </a:cubicBezTo>
                    <a:cubicBezTo>
                      <a:pt x="70" y="246"/>
                      <a:pt x="88" y="286"/>
                      <a:pt x="88" y="324"/>
                    </a:cubicBezTo>
                  </a:path>
                </a:pathLst>
              </a:custGeom>
              <a:noFill/>
              <a:ln w="76200" cmpd="sng">
                <a:solidFill>
                  <a:srgbClr val="CC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6918" name="Freeform 86"/>
              <p:cNvSpPr>
                <a:spLocks/>
              </p:cNvSpPr>
              <p:nvPr/>
            </p:nvSpPr>
            <p:spPr bwMode="auto">
              <a:xfrm flipH="1">
                <a:off x="2223" y="2301"/>
                <a:ext cx="297" cy="200"/>
              </a:xfrm>
              <a:custGeom>
                <a:avLst/>
                <a:gdLst/>
                <a:ahLst/>
                <a:cxnLst>
                  <a:cxn ang="0">
                    <a:pos x="433" y="210"/>
                  </a:cxn>
                  <a:cxn ang="0">
                    <a:pos x="298" y="247"/>
                  </a:cxn>
                  <a:cxn ang="0">
                    <a:pos x="153" y="210"/>
                  </a:cxn>
                  <a:cxn ang="0">
                    <a:pos x="141" y="196"/>
                  </a:cxn>
                  <a:cxn ang="0">
                    <a:pos x="124" y="188"/>
                  </a:cxn>
                  <a:cxn ang="0">
                    <a:pos x="80" y="114"/>
                  </a:cxn>
                  <a:cxn ang="0">
                    <a:pos x="40" y="40"/>
                  </a:cxn>
                  <a:cxn ang="0">
                    <a:pos x="23" y="17"/>
                  </a:cxn>
                  <a:cxn ang="0">
                    <a:pos x="7" y="3"/>
                  </a:cxn>
                  <a:cxn ang="0">
                    <a:pos x="23" y="10"/>
                  </a:cxn>
                  <a:cxn ang="0">
                    <a:pos x="158" y="26"/>
                  </a:cxn>
                  <a:cxn ang="0">
                    <a:pos x="282" y="26"/>
                  </a:cxn>
                  <a:cxn ang="0">
                    <a:pos x="332" y="47"/>
                  </a:cxn>
                  <a:cxn ang="0">
                    <a:pos x="349" y="55"/>
                  </a:cxn>
                  <a:cxn ang="0">
                    <a:pos x="389" y="106"/>
                  </a:cxn>
                  <a:cxn ang="0">
                    <a:pos x="478" y="181"/>
                  </a:cxn>
                  <a:cxn ang="0">
                    <a:pos x="495" y="203"/>
                  </a:cxn>
                </a:cxnLst>
                <a:rect l="0" t="0" r="r" b="b"/>
                <a:pathLst>
                  <a:path w="495" h="247">
                    <a:moveTo>
                      <a:pt x="433" y="210"/>
                    </a:moveTo>
                    <a:cubicBezTo>
                      <a:pt x="389" y="224"/>
                      <a:pt x="344" y="237"/>
                      <a:pt x="298" y="247"/>
                    </a:cubicBezTo>
                    <a:cubicBezTo>
                      <a:pt x="178" y="239"/>
                      <a:pt x="228" y="243"/>
                      <a:pt x="153" y="210"/>
                    </a:cubicBezTo>
                    <a:cubicBezTo>
                      <a:pt x="148" y="206"/>
                      <a:pt x="145" y="199"/>
                      <a:pt x="141" y="196"/>
                    </a:cubicBezTo>
                    <a:cubicBezTo>
                      <a:pt x="135" y="191"/>
                      <a:pt x="129" y="193"/>
                      <a:pt x="124" y="188"/>
                    </a:cubicBezTo>
                    <a:cubicBezTo>
                      <a:pt x="108" y="170"/>
                      <a:pt x="95" y="135"/>
                      <a:pt x="80" y="114"/>
                    </a:cubicBezTo>
                    <a:cubicBezTo>
                      <a:pt x="72" y="83"/>
                      <a:pt x="58" y="60"/>
                      <a:pt x="40" y="40"/>
                    </a:cubicBezTo>
                    <a:cubicBezTo>
                      <a:pt x="34" y="33"/>
                      <a:pt x="29" y="24"/>
                      <a:pt x="23" y="17"/>
                    </a:cubicBezTo>
                    <a:cubicBezTo>
                      <a:pt x="17" y="12"/>
                      <a:pt x="0" y="0"/>
                      <a:pt x="7" y="3"/>
                    </a:cubicBezTo>
                    <a:cubicBezTo>
                      <a:pt x="12" y="6"/>
                      <a:pt x="23" y="10"/>
                      <a:pt x="23" y="10"/>
                    </a:cubicBezTo>
                    <a:cubicBezTo>
                      <a:pt x="70" y="52"/>
                      <a:pt x="84" y="32"/>
                      <a:pt x="158" y="26"/>
                    </a:cubicBezTo>
                    <a:cubicBezTo>
                      <a:pt x="215" y="13"/>
                      <a:pt x="206" y="12"/>
                      <a:pt x="282" y="26"/>
                    </a:cubicBezTo>
                    <a:cubicBezTo>
                      <a:pt x="285" y="26"/>
                      <a:pt x="322" y="43"/>
                      <a:pt x="332" y="47"/>
                    </a:cubicBezTo>
                    <a:cubicBezTo>
                      <a:pt x="337" y="50"/>
                      <a:pt x="349" y="55"/>
                      <a:pt x="349" y="55"/>
                    </a:cubicBezTo>
                    <a:cubicBezTo>
                      <a:pt x="368" y="70"/>
                      <a:pt x="373" y="88"/>
                      <a:pt x="389" y="106"/>
                    </a:cubicBezTo>
                    <a:cubicBezTo>
                      <a:pt x="415" y="140"/>
                      <a:pt x="444" y="164"/>
                      <a:pt x="478" y="181"/>
                    </a:cubicBezTo>
                    <a:cubicBezTo>
                      <a:pt x="484" y="188"/>
                      <a:pt x="488" y="197"/>
                      <a:pt x="495" y="203"/>
                    </a:cubicBezTo>
                  </a:path>
                </a:pathLst>
              </a:custGeom>
              <a:solidFill>
                <a:srgbClr val="00FF00"/>
              </a:solidFill>
              <a:ln w="38100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" name="Group 87"/>
          <p:cNvGrpSpPr>
            <a:grpSpLocks/>
          </p:cNvGrpSpPr>
          <p:nvPr/>
        </p:nvGrpSpPr>
        <p:grpSpPr bwMode="auto">
          <a:xfrm>
            <a:off x="1779588" y="2697163"/>
            <a:ext cx="2908300" cy="1304925"/>
            <a:chOff x="1121" y="1699"/>
            <a:chExt cx="1832" cy="822"/>
          </a:xfrm>
        </p:grpSpPr>
        <p:grpSp>
          <p:nvGrpSpPr>
            <p:cNvPr id="24" name="Group 88"/>
            <p:cNvGrpSpPr>
              <a:grpSpLocks/>
            </p:cNvGrpSpPr>
            <p:nvPr/>
          </p:nvGrpSpPr>
          <p:grpSpPr bwMode="auto">
            <a:xfrm rot="15896613" flipH="1">
              <a:off x="2444" y="2012"/>
              <a:ext cx="407" cy="611"/>
              <a:chOff x="1688" y="1781"/>
              <a:chExt cx="500" cy="682"/>
            </a:xfrm>
          </p:grpSpPr>
          <p:grpSp>
            <p:nvGrpSpPr>
              <p:cNvPr id="25" name="Group 89"/>
              <p:cNvGrpSpPr>
                <a:grpSpLocks/>
              </p:cNvGrpSpPr>
              <p:nvPr/>
            </p:nvGrpSpPr>
            <p:grpSpPr bwMode="auto">
              <a:xfrm rot="-1157972">
                <a:off x="1688" y="1967"/>
                <a:ext cx="500" cy="496"/>
                <a:chOff x="1717" y="2218"/>
                <a:chExt cx="803" cy="940"/>
              </a:xfrm>
            </p:grpSpPr>
            <p:sp>
              <p:nvSpPr>
                <p:cNvPr id="376922" name="Freeform 90"/>
                <p:cNvSpPr>
                  <a:spLocks/>
                </p:cNvSpPr>
                <p:nvPr/>
              </p:nvSpPr>
              <p:spPr bwMode="auto">
                <a:xfrm>
                  <a:off x="1717" y="2218"/>
                  <a:ext cx="495" cy="216"/>
                </a:xfrm>
                <a:custGeom>
                  <a:avLst/>
                  <a:gdLst/>
                  <a:ahLst/>
                  <a:cxnLst>
                    <a:cxn ang="0">
                      <a:pos x="433" y="210"/>
                    </a:cxn>
                    <a:cxn ang="0">
                      <a:pos x="298" y="247"/>
                    </a:cxn>
                    <a:cxn ang="0">
                      <a:pos x="153" y="210"/>
                    </a:cxn>
                    <a:cxn ang="0">
                      <a:pos x="141" y="196"/>
                    </a:cxn>
                    <a:cxn ang="0">
                      <a:pos x="124" y="188"/>
                    </a:cxn>
                    <a:cxn ang="0">
                      <a:pos x="80" y="114"/>
                    </a:cxn>
                    <a:cxn ang="0">
                      <a:pos x="40" y="40"/>
                    </a:cxn>
                    <a:cxn ang="0">
                      <a:pos x="23" y="17"/>
                    </a:cxn>
                    <a:cxn ang="0">
                      <a:pos x="7" y="3"/>
                    </a:cxn>
                    <a:cxn ang="0">
                      <a:pos x="23" y="10"/>
                    </a:cxn>
                    <a:cxn ang="0">
                      <a:pos x="158" y="26"/>
                    </a:cxn>
                    <a:cxn ang="0">
                      <a:pos x="282" y="26"/>
                    </a:cxn>
                    <a:cxn ang="0">
                      <a:pos x="332" y="47"/>
                    </a:cxn>
                    <a:cxn ang="0">
                      <a:pos x="349" y="55"/>
                    </a:cxn>
                    <a:cxn ang="0">
                      <a:pos x="389" y="106"/>
                    </a:cxn>
                    <a:cxn ang="0">
                      <a:pos x="478" y="181"/>
                    </a:cxn>
                    <a:cxn ang="0">
                      <a:pos x="495" y="203"/>
                    </a:cxn>
                  </a:cxnLst>
                  <a:rect l="0" t="0" r="r" b="b"/>
                  <a:pathLst>
                    <a:path w="495" h="247">
                      <a:moveTo>
                        <a:pt x="433" y="210"/>
                      </a:moveTo>
                      <a:cubicBezTo>
                        <a:pt x="389" y="224"/>
                        <a:pt x="344" y="237"/>
                        <a:pt x="298" y="247"/>
                      </a:cubicBezTo>
                      <a:cubicBezTo>
                        <a:pt x="178" y="239"/>
                        <a:pt x="228" y="243"/>
                        <a:pt x="153" y="210"/>
                      </a:cubicBezTo>
                      <a:cubicBezTo>
                        <a:pt x="148" y="206"/>
                        <a:pt x="145" y="199"/>
                        <a:pt x="141" y="196"/>
                      </a:cubicBezTo>
                      <a:cubicBezTo>
                        <a:pt x="135" y="191"/>
                        <a:pt x="129" y="193"/>
                        <a:pt x="124" y="188"/>
                      </a:cubicBezTo>
                      <a:cubicBezTo>
                        <a:pt x="108" y="170"/>
                        <a:pt x="95" y="135"/>
                        <a:pt x="80" y="114"/>
                      </a:cubicBezTo>
                      <a:cubicBezTo>
                        <a:pt x="72" y="83"/>
                        <a:pt x="58" y="60"/>
                        <a:pt x="40" y="40"/>
                      </a:cubicBezTo>
                      <a:cubicBezTo>
                        <a:pt x="34" y="33"/>
                        <a:pt x="29" y="24"/>
                        <a:pt x="23" y="17"/>
                      </a:cubicBezTo>
                      <a:cubicBezTo>
                        <a:pt x="17" y="12"/>
                        <a:pt x="0" y="0"/>
                        <a:pt x="7" y="3"/>
                      </a:cubicBezTo>
                      <a:cubicBezTo>
                        <a:pt x="12" y="6"/>
                        <a:pt x="23" y="10"/>
                        <a:pt x="23" y="10"/>
                      </a:cubicBezTo>
                      <a:cubicBezTo>
                        <a:pt x="70" y="52"/>
                        <a:pt x="84" y="32"/>
                        <a:pt x="158" y="26"/>
                      </a:cubicBezTo>
                      <a:cubicBezTo>
                        <a:pt x="215" y="13"/>
                        <a:pt x="206" y="12"/>
                        <a:pt x="282" y="26"/>
                      </a:cubicBezTo>
                      <a:cubicBezTo>
                        <a:pt x="285" y="26"/>
                        <a:pt x="322" y="43"/>
                        <a:pt x="332" y="47"/>
                      </a:cubicBezTo>
                      <a:cubicBezTo>
                        <a:pt x="337" y="50"/>
                        <a:pt x="349" y="55"/>
                        <a:pt x="349" y="55"/>
                      </a:cubicBezTo>
                      <a:cubicBezTo>
                        <a:pt x="368" y="70"/>
                        <a:pt x="373" y="88"/>
                        <a:pt x="389" y="106"/>
                      </a:cubicBezTo>
                      <a:cubicBezTo>
                        <a:pt x="415" y="140"/>
                        <a:pt x="444" y="164"/>
                        <a:pt x="478" y="181"/>
                      </a:cubicBezTo>
                      <a:cubicBezTo>
                        <a:pt x="484" y="188"/>
                        <a:pt x="488" y="197"/>
                        <a:pt x="495" y="203"/>
                      </a:cubicBezTo>
                    </a:path>
                  </a:pathLst>
                </a:custGeom>
                <a:solidFill>
                  <a:srgbClr val="00FF00"/>
                </a:solidFill>
                <a:ln w="38100" cmpd="sng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kern="120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6923" name="Freeform 91"/>
                <p:cNvSpPr>
                  <a:spLocks/>
                </p:cNvSpPr>
                <p:nvPr/>
              </p:nvSpPr>
              <p:spPr bwMode="auto">
                <a:xfrm>
                  <a:off x="2159" y="2381"/>
                  <a:ext cx="172" cy="7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1" y="31"/>
                    </a:cxn>
                    <a:cxn ang="0">
                      <a:pos x="46" y="46"/>
                    </a:cxn>
                    <a:cxn ang="0">
                      <a:pos x="52" y="62"/>
                    </a:cxn>
                    <a:cxn ang="0">
                      <a:pos x="62" y="93"/>
                    </a:cxn>
                    <a:cxn ang="0">
                      <a:pos x="67" y="206"/>
                    </a:cxn>
                    <a:cxn ang="0">
                      <a:pos x="88" y="324"/>
                    </a:cxn>
                  </a:cxnLst>
                  <a:rect l="0" t="0" r="r" b="b"/>
                  <a:pathLst>
                    <a:path w="88" h="324">
                      <a:moveTo>
                        <a:pt x="0" y="0"/>
                      </a:moveTo>
                      <a:cubicBezTo>
                        <a:pt x="20" y="6"/>
                        <a:pt x="23" y="19"/>
                        <a:pt x="41" y="31"/>
                      </a:cubicBezTo>
                      <a:cubicBezTo>
                        <a:pt x="43" y="36"/>
                        <a:pt x="44" y="41"/>
                        <a:pt x="46" y="46"/>
                      </a:cubicBezTo>
                      <a:cubicBezTo>
                        <a:pt x="48" y="51"/>
                        <a:pt x="50" y="57"/>
                        <a:pt x="52" y="62"/>
                      </a:cubicBezTo>
                      <a:cubicBezTo>
                        <a:pt x="55" y="72"/>
                        <a:pt x="62" y="93"/>
                        <a:pt x="62" y="93"/>
                      </a:cubicBezTo>
                      <a:cubicBezTo>
                        <a:pt x="64" y="131"/>
                        <a:pt x="64" y="168"/>
                        <a:pt x="67" y="206"/>
                      </a:cubicBezTo>
                      <a:cubicBezTo>
                        <a:pt x="70" y="246"/>
                        <a:pt x="88" y="286"/>
                        <a:pt x="88" y="324"/>
                      </a:cubicBezTo>
                    </a:path>
                  </a:pathLst>
                </a:custGeom>
                <a:noFill/>
                <a:ln w="76200" cmpd="sng">
                  <a:solidFill>
                    <a:srgbClr val="CC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kern="120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6924" name="Freeform 92"/>
                <p:cNvSpPr>
                  <a:spLocks/>
                </p:cNvSpPr>
                <p:nvPr/>
              </p:nvSpPr>
              <p:spPr bwMode="auto">
                <a:xfrm flipH="1">
                  <a:off x="2223" y="2301"/>
                  <a:ext cx="297" cy="200"/>
                </a:xfrm>
                <a:custGeom>
                  <a:avLst/>
                  <a:gdLst/>
                  <a:ahLst/>
                  <a:cxnLst>
                    <a:cxn ang="0">
                      <a:pos x="433" y="210"/>
                    </a:cxn>
                    <a:cxn ang="0">
                      <a:pos x="298" y="247"/>
                    </a:cxn>
                    <a:cxn ang="0">
                      <a:pos x="153" y="210"/>
                    </a:cxn>
                    <a:cxn ang="0">
                      <a:pos x="141" y="196"/>
                    </a:cxn>
                    <a:cxn ang="0">
                      <a:pos x="124" y="188"/>
                    </a:cxn>
                    <a:cxn ang="0">
                      <a:pos x="80" y="114"/>
                    </a:cxn>
                    <a:cxn ang="0">
                      <a:pos x="40" y="40"/>
                    </a:cxn>
                    <a:cxn ang="0">
                      <a:pos x="23" y="17"/>
                    </a:cxn>
                    <a:cxn ang="0">
                      <a:pos x="7" y="3"/>
                    </a:cxn>
                    <a:cxn ang="0">
                      <a:pos x="23" y="10"/>
                    </a:cxn>
                    <a:cxn ang="0">
                      <a:pos x="158" y="26"/>
                    </a:cxn>
                    <a:cxn ang="0">
                      <a:pos x="282" y="26"/>
                    </a:cxn>
                    <a:cxn ang="0">
                      <a:pos x="332" y="47"/>
                    </a:cxn>
                    <a:cxn ang="0">
                      <a:pos x="349" y="55"/>
                    </a:cxn>
                    <a:cxn ang="0">
                      <a:pos x="389" y="106"/>
                    </a:cxn>
                    <a:cxn ang="0">
                      <a:pos x="478" y="181"/>
                    </a:cxn>
                    <a:cxn ang="0">
                      <a:pos x="495" y="203"/>
                    </a:cxn>
                  </a:cxnLst>
                  <a:rect l="0" t="0" r="r" b="b"/>
                  <a:pathLst>
                    <a:path w="495" h="247">
                      <a:moveTo>
                        <a:pt x="433" y="210"/>
                      </a:moveTo>
                      <a:cubicBezTo>
                        <a:pt x="389" y="224"/>
                        <a:pt x="344" y="237"/>
                        <a:pt x="298" y="247"/>
                      </a:cubicBezTo>
                      <a:cubicBezTo>
                        <a:pt x="178" y="239"/>
                        <a:pt x="228" y="243"/>
                        <a:pt x="153" y="210"/>
                      </a:cubicBezTo>
                      <a:cubicBezTo>
                        <a:pt x="148" y="206"/>
                        <a:pt x="145" y="199"/>
                        <a:pt x="141" y="196"/>
                      </a:cubicBezTo>
                      <a:cubicBezTo>
                        <a:pt x="135" y="191"/>
                        <a:pt x="129" y="193"/>
                        <a:pt x="124" y="188"/>
                      </a:cubicBezTo>
                      <a:cubicBezTo>
                        <a:pt x="108" y="170"/>
                        <a:pt x="95" y="135"/>
                        <a:pt x="80" y="114"/>
                      </a:cubicBezTo>
                      <a:cubicBezTo>
                        <a:pt x="72" y="83"/>
                        <a:pt x="58" y="60"/>
                        <a:pt x="40" y="40"/>
                      </a:cubicBezTo>
                      <a:cubicBezTo>
                        <a:pt x="34" y="33"/>
                        <a:pt x="29" y="24"/>
                        <a:pt x="23" y="17"/>
                      </a:cubicBezTo>
                      <a:cubicBezTo>
                        <a:pt x="17" y="12"/>
                        <a:pt x="0" y="0"/>
                        <a:pt x="7" y="3"/>
                      </a:cubicBezTo>
                      <a:cubicBezTo>
                        <a:pt x="12" y="6"/>
                        <a:pt x="23" y="10"/>
                        <a:pt x="23" y="10"/>
                      </a:cubicBezTo>
                      <a:cubicBezTo>
                        <a:pt x="70" y="52"/>
                        <a:pt x="84" y="32"/>
                        <a:pt x="158" y="26"/>
                      </a:cubicBezTo>
                      <a:cubicBezTo>
                        <a:pt x="215" y="13"/>
                        <a:pt x="206" y="12"/>
                        <a:pt x="282" y="26"/>
                      </a:cubicBezTo>
                      <a:cubicBezTo>
                        <a:pt x="285" y="26"/>
                        <a:pt x="322" y="43"/>
                        <a:pt x="332" y="47"/>
                      </a:cubicBezTo>
                      <a:cubicBezTo>
                        <a:pt x="337" y="50"/>
                        <a:pt x="349" y="55"/>
                        <a:pt x="349" y="55"/>
                      </a:cubicBezTo>
                      <a:cubicBezTo>
                        <a:pt x="368" y="70"/>
                        <a:pt x="373" y="88"/>
                        <a:pt x="389" y="106"/>
                      </a:cubicBezTo>
                      <a:cubicBezTo>
                        <a:pt x="415" y="140"/>
                        <a:pt x="444" y="164"/>
                        <a:pt x="478" y="181"/>
                      </a:cubicBezTo>
                      <a:cubicBezTo>
                        <a:pt x="484" y="188"/>
                        <a:pt x="488" y="197"/>
                        <a:pt x="495" y="203"/>
                      </a:cubicBezTo>
                    </a:path>
                  </a:pathLst>
                </a:custGeom>
                <a:solidFill>
                  <a:srgbClr val="00FF00"/>
                </a:solidFill>
                <a:ln w="38100" cmpd="sng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kern="120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" name="Group 93"/>
              <p:cNvGrpSpPr>
                <a:grpSpLocks/>
              </p:cNvGrpSpPr>
              <p:nvPr/>
            </p:nvGrpSpPr>
            <p:grpSpPr bwMode="auto">
              <a:xfrm rot="-1927391">
                <a:off x="1710" y="1781"/>
                <a:ext cx="397" cy="265"/>
                <a:chOff x="558" y="1405"/>
                <a:chExt cx="397" cy="265"/>
              </a:xfrm>
            </p:grpSpPr>
            <p:sp>
              <p:nvSpPr>
                <p:cNvPr id="376926" name="Rectangle 94"/>
                <p:cNvSpPr>
                  <a:spLocks noChangeArrowheads="1"/>
                </p:cNvSpPr>
                <p:nvPr/>
              </p:nvSpPr>
              <p:spPr bwMode="auto">
                <a:xfrm>
                  <a:off x="680" y="1510"/>
                  <a:ext cx="74" cy="112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kern="120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6927" name="Freeform 95"/>
                <p:cNvSpPr>
                  <a:spLocks/>
                </p:cNvSpPr>
                <p:nvPr/>
              </p:nvSpPr>
              <p:spPr bwMode="auto">
                <a:xfrm>
                  <a:off x="824" y="1490"/>
                  <a:ext cx="131" cy="124"/>
                </a:xfrm>
                <a:custGeom>
                  <a:avLst/>
                  <a:gdLst/>
                  <a:ahLst/>
                  <a:cxnLst>
                    <a:cxn ang="0">
                      <a:pos x="18" y="16"/>
                    </a:cxn>
                    <a:cxn ang="0">
                      <a:pos x="96" y="10"/>
                    </a:cxn>
                    <a:cxn ang="0">
                      <a:pos x="84" y="46"/>
                    </a:cxn>
                    <a:cxn ang="0">
                      <a:pos x="48" y="52"/>
                    </a:cxn>
                    <a:cxn ang="0">
                      <a:pos x="30" y="106"/>
                    </a:cxn>
                    <a:cxn ang="0">
                      <a:pos x="0" y="124"/>
                    </a:cxn>
                  </a:cxnLst>
                  <a:rect l="0" t="0" r="r" b="b"/>
                  <a:pathLst>
                    <a:path w="131" h="124">
                      <a:moveTo>
                        <a:pt x="18" y="16"/>
                      </a:moveTo>
                      <a:cubicBezTo>
                        <a:pt x="67" y="0"/>
                        <a:pt x="41" y="2"/>
                        <a:pt x="96" y="10"/>
                      </a:cubicBezTo>
                      <a:cubicBezTo>
                        <a:pt x="108" y="28"/>
                        <a:pt x="131" y="77"/>
                        <a:pt x="84" y="46"/>
                      </a:cubicBezTo>
                      <a:cubicBezTo>
                        <a:pt x="72" y="48"/>
                        <a:pt x="57" y="44"/>
                        <a:pt x="48" y="52"/>
                      </a:cubicBezTo>
                      <a:cubicBezTo>
                        <a:pt x="34" y="64"/>
                        <a:pt x="36" y="88"/>
                        <a:pt x="30" y="106"/>
                      </a:cubicBezTo>
                      <a:cubicBezTo>
                        <a:pt x="29" y="110"/>
                        <a:pt x="6" y="121"/>
                        <a:pt x="0" y="124"/>
                      </a:cubicBezTo>
                    </a:path>
                  </a:pathLst>
                </a:custGeom>
                <a:solidFill>
                  <a:srgbClr val="FF0066"/>
                </a:solidFill>
                <a:ln w="19050" cmpd="sng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kern="120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6928" name="Freeform 96"/>
                <p:cNvSpPr>
                  <a:spLocks/>
                </p:cNvSpPr>
                <p:nvPr/>
              </p:nvSpPr>
              <p:spPr bwMode="auto">
                <a:xfrm>
                  <a:off x="558" y="1405"/>
                  <a:ext cx="284" cy="265"/>
                </a:xfrm>
                <a:custGeom>
                  <a:avLst/>
                  <a:gdLst/>
                  <a:ahLst/>
                  <a:cxnLst>
                    <a:cxn ang="0">
                      <a:pos x="152" y="234"/>
                    </a:cxn>
                    <a:cxn ang="0">
                      <a:pos x="43" y="196"/>
                    </a:cxn>
                    <a:cxn ang="0">
                      <a:pos x="33" y="115"/>
                    </a:cxn>
                    <a:cxn ang="0">
                      <a:pos x="49" y="67"/>
                    </a:cxn>
                    <a:cxn ang="0">
                      <a:pos x="43" y="40"/>
                    </a:cxn>
                    <a:cxn ang="0">
                      <a:pos x="54" y="13"/>
                    </a:cxn>
                    <a:cxn ang="0">
                      <a:pos x="92" y="45"/>
                    </a:cxn>
                    <a:cxn ang="0">
                      <a:pos x="179" y="148"/>
                    </a:cxn>
                    <a:cxn ang="0">
                      <a:pos x="157" y="229"/>
                    </a:cxn>
                    <a:cxn ang="0">
                      <a:pos x="239" y="240"/>
                    </a:cxn>
                    <a:cxn ang="0">
                      <a:pos x="282" y="180"/>
                    </a:cxn>
                    <a:cxn ang="0">
                      <a:pos x="282" y="72"/>
                    </a:cxn>
                    <a:cxn ang="0">
                      <a:pos x="277" y="50"/>
                    </a:cxn>
                    <a:cxn ang="0">
                      <a:pos x="179" y="83"/>
                    </a:cxn>
                    <a:cxn ang="0">
                      <a:pos x="152" y="94"/>
                    </a:cxn>
                  </a:cxnLst>
                  <a:rect l="0" t="0" r="r" b="b"/>
                  <a:pathLst>
                    <a:path w="284" h="265">
                      <a:moveTo>
                        <a:pt x="152" y="234"/>
                      </a:moveTo>
                      <a:cubicBezTo>
                        <a:pt x="114" y="222"/>
                        <a:pt x="76" y="218"/>
                        <a:pt x="43" y="196"/>
                      </a:cubicBezTo>
                      <a:cubicBezTo>
                        <a:pt x="24" y="166"/>
                        <a:pt x="24" y="157"/>
                        <a:pt x="33" y="115"/>
                      </a:cubicBezTo>
                      <a:cubicBezTo>
                        <a:pt x="36" y="99"/>
                        <a:pt x="49" y="67"/>
                        <a:pt x="49" y="67"/>
                      </a:cubicBezTo>
                      <a:cubicBezTo>
                        <a:pt x="47" y="58"/>
                        <a:pt x="47" y="49"/>
                        <a:pt x="43" y="40"/>
                      </a:cubicBezTo>
                      <a:cubicBezTo>
                        <a:pt x="25" y="0"/>
                        <a:pt x="0" y="4"/>
                        <a:pt x="54" y="13"/>
                      </a:cubicBezTo>
                      <a:cubicBezTo>
                        <a:pt x="74" y="25"/>
                        <a:pt x="71" y="38"/>
                        <a:pt x="92" y="45"/>
                      </a:cubicBezTo>
                      <a:cubicBezTo>
                        <a:pt x="113" y="67"/>
                        <a:pt x="168" y="117"/>
                        <a:pt x="179" y="148"/>
                      </a:cubicBezTo>
                      <a:cubicBezTo>
                        <a:pt x="175" y="186"/>
                        <a:pt x="177" y="200"/>
                        <a:pt x="157" y="229"/>
                      </a:cubicBezTo>
                      <a:cubicBezTo>
                        <a:pt x="170" y="265"/>
                        <a:pt x="210" y="249"/>
                        <a:pt x="239" y="240"/>
                      </a:cubicBezTo>
                      <a:cubicBezTo>
                        <a:pt x="255" y="216"/>
                        <a:pt x="273" y="207"/>
                        <a:pt x="282" y="180"/>
                      </a:cubicBezTo>
                      <a:cubicBezTo>
                        <a:pt x="277" y="139"/>
                        <a:pt x="268" y="114"/>
                        <a:pt x="282" y="72"/>
                      </a:cubicBezTo>
                      <a:cubicBezTo>
                        <a:pt x="280" y="65"/>
                        <a:pt x="284" y="54"/>
                        <a:pt x="277" y="50"/>
                      </a:cubicBezTo>
                      <a:cubicBezTo>
                        <a:pt x="260" y="52"/>
                        <a:pt x="201" y="85"/>
                        <a:pt x="179" y="83"/>
                      </a:cubicBezTo>
                      <a:cubicBezTo>
                        <a:pt x="158" y="90"/>
                        <a:pt x="156" y="92"/>
                        <a:pt x="152" y="94"/>
                      </a:cubicBezTo>
                    </a:path>
                  </a:pathLst>
                </a:custGeom>
                <a:solidFill>
                  <a:srgbClr val="FF0066"/>
                </a:solidFill>
                <a:ln w="38100" cmpd="sng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kern="120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6929" name="Freeform 97"/>
                <p:cNvSpPr>
                  <a:spLocks/>
                </p:cNvSpPr>
                <p:nvPr/>
              </p:nvSpPr>
              <p:spPr bwMode="auto">
                <a:xfrm>
                  <a:off x="662" y="1410"/>
                  <a:ext cx="124" cy="88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30" y="0"/>
                    </a:cxn>
                    <a:cxn ang="0">
                      <a:pos x="72" y="6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72" h="74">
                      <a:moveTo>
                        <a:pt x="0" y="54"/>
                      </a:moveTo>
                      <a:cubicBezTo>
                        <a:pt x="8" y="29"/>
                        <a:pt x="7" y="15"/>
                        <a:pt x="30" y="0"/>
                      </a:cubicBezTo>
                      <a:cubicBezTo>
                        <a:pt x="60" y="10"/>
                        <a:pt x="55" y="35"/>
                        <a:pt x="72" y="60"/>
                      </a:cubicBezTo>
                      <a:cubicBezTo>
                        <a:pt x="49" y="68"/>
                        <a:pt x="20" y="74"/>
                        <a:pt x="0" y="54"/>
                      </a:cubicBezTo>
                      <a:close/>
                    </a:path>
                  </a:pathLst>
                </a:custGeom>
                <a:solidFill>
                  <a:srgbClr val="FF0066"/>
                </a:solidFill>
                <a:ln w="19050" cmpd="sng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kern="120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76930" name="Text Box 98"/>
            <p:cNvSpPr txBox="1">
              <a:spLocks noChangeArrowheads="1"/>
            </p:cNvSpPr>
            <p:nvPr/>
          </p:nvSpPr>
          <p:spPr bwMode="auto">
            <a:xfrm rot="21600000">
              <a:off x="1121" y="1699"/>
              <a:ext cx="134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4D4D4D">
                  <a:alpha val="50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2800" b="1" kern="120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rPr>
                <a:t>PowerPoint</a:t>
              </a:r>
              <a:endParaRPr lang="en-GB" sz="28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76931" name="Text Box 99"/>
          <p:cNvSpPr txBox="1">
            <a:spLocks noChangeArrowheads="1"/>
          </p:cNvSpPr>
          <p:nvPr/>
        </p:nvSpPr>
        <p:spPr bwMode="auto">
          <a:xfrm rot="21600000">
            <a:off x="0" y="4257675"/>
            <a:ext cx="302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4D4D4D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sv-SE" sz="36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DATABASES</a:t>
            </a:r>
            <a:endParaRPr lang="en-GB" sz="36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6932" name="Text Box 100"/>
          <p:cNvSpPr txBox="1">
            <a:spLocks noChangeArrowheads="1"/>
          </p:cNvSpPr>
          <p:nvPr/>
        </p:nvSpPr>
        <p:spPr bwMode="auto">
          <a:xfrm rot="21600000">
            <a:off x="12700" y="3295650"/>
            <a:ext cx="363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4D4D4D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sv-SE" sz="36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DESIGN TOOLS</a:t>
            </a:r>
            <a:endParaRPr lang="en-GB" sz="36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6933" name="Text Box 101"/>
          <p:cNvSpPr txBox="1">
            <a:spLocks noChangeArrowheads="1"/>
          </p:cNvSpPr>
          <p:nvPr/>
        </p:nvSpPr>
        <p:spPr bwMode="auto">
          <a:xfrm rot="21600000">
            <a:off x="1701800" y="215900"/>
            <a:ext cx="7543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sv-SE" sz="60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What is needed ? </a:t>
            </a:r>
            <a:endParaRPr lang="en-GB" sz="60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6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6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9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AutoShape 2"/>
          <p:cNvCxnSpPr>
            <a:cxnSpLocks noChangeShapeType="1"/>
          </p:cNvCxnSpPr>
          <p:nvPr/>
        </p:nvCxnSpPr>
        <p:spPr bwMode="auto">
          <a:xfrm flipV="1">
            <a:off x="3343275" y="1512888"/>
            <a:ext cx="760413" cy="411162"/>
          </a:xfrm>
          <a:prstGeom prst="bentConnector3">
            <a:avLst>
              <a:gd name="adj1" fmla="val 49894"/>
            </a:avLst>
          </a:prstGeom>
          <a:noFill/>
          <a:ln w="9525">
            <a:noFill/>
            <a:miter lim="800000"/>
            <a:headEnd/>
            <a:tailEnd type="triangle" w="med" len="med"/>
          </a:ln>
        </p:spPr>
      </p:cxnSp>
      <p:sp>
        <p:nvSpPr>
          <p:cNvPr id="430083" name="Text Box 3"/>
          <p:cNvSpPr txBox="1">
            <a:spLocks noChangeArrowheads="1"/>
          </p:cNvSpPr>
          <p:nvPr/>
        </p:nvSpPr>
        <p:spPr bwMode="auto">
          <a:xfrm>
            <a:off x="2443163" y="1720850"/>
            <a:ext cx="4148137" cy="1633538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0" rIns="18000" bIns="108000">
            <a:spAutoFit/>
          </a:bodyPr>
          <a:lstStyle/>
          <a:p>
            <a:r>
              <a:rPr lang="sv-SE" sz="8800" b="1">
                <a:latin typeface="Tahoma" pitchFamily="34" charset="0"/>
              </a:rPr>
              <a:t>Data</a:t>
            </a:r>
            <a:endParaRPr lang="en-GB" sz="8800" b="1">
              <a:latin typeface="Tahoma" pitchFamily="34" charset="0"/>
            </a:endParaRPr>
          </a:p>
        </p:txBody>
      </p:sp>
      <p:pic>
        <p:nvPicPr>
          <p:cNvPr id="4100" name="Picture 7" descr="pixel-vfl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3350" y="3128963"/>
            <a:ext cx="12573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088" name="AutoShape 8"/>
          <p:cNvSpPr>
            <a:spLocks noChangeArrowheads="1"/>
          </p:cNvSpPr>
          <p:nvPr/>
        </p:nvSpPr>
        <p:spPr bwMode="auto">
          <a:xfrm rot="16200000">
            <a:off x="514350" y="2686050"/>
            <a:ext cx="3357563" cy="2366963"/>
          </a:xfrm>
          <a:custGeom>
            <a:avLst/>
            <a:gdLst>
              <a:gd name="G0" fmla="+- -71815 0 0"/>
              <a:gd name="G1" fmla="+- 11108136 0 0"/>
              <a:gd name="G2" fmla="+- -71815 0 11108136"/>
              <a:gd name="G3" fmla="+- 10800 0 0"/>
              <a:gd name="G4" fmla="+- 0 0 -7181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575 0 0"/>
              <a:gd name="G9" fmla="+- 0 0 11108136"/>
              <a:gd name="G10" fmla="+- 8575 0 2700"/>
              <a:gd name="G11" fmla="cos G10 -71815"/>
              <a:gd name="G12" fmla="sin G10 -71815"/>
              <a:gd name="G13" fmla="cos 13500 -71815"/>
              <a:gd name="G14" fmla="sin 13500 -71815"/>
              <a:gd name="G15" fmla="+- G11 10800 0"/>
              <a:gd name="G16" fmla="+- G12 10800 0"/>
              <a:gd name="G17" fmla="+- G13 10800 0"/>
              <a:gd name="G18" fmla="+- G14 10800 0"/>
              <a:gd name="G19" fmla="*/ 8575 1 2"/>
              <a:gd name="G20" fmla="+- G19 5400 0"/>
              <a:gd name="G21" fmla="cos G20 -71815"/>
              <a:gd name="G22" fmla="sin G20 -71815"/>
              <a:gd name="G23" fmla="+- G21 10800 0"/>
              <a:gd name="G24" fmla="+- G12 G23 G22"/>
              <a:gd name="G25" fmla="+- G22 G23 G11"/>
              <a:gd name="G26" fmla="cos 10800 -71815"/>
              <a:gd name="G27" fmla="sin 10800 -71815"/>
              <a:gd name="G28" fmla="cos 8575 -71815"/>
              <a:gd name="G29" fmla="sin 8575 -7181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108136"/>
              <a:gd name="G36" fmla="sin G34 11108136"/>
              <a:gd name="G37" fmla="+/ 11108136 -7181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575 G39"/>
              <a:gd name="G43" fmla="sin 857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708 w 21600"/>
              <a:gd name="T5" fmla="*/ 55 h 21600"/>
              <a:gd name="T6" fmla="*/ 1274 w 21600"/>
              <a:gd name="T7" fmla="*/ 12566 h 21600"/>
              <a:gd name="T8" fmla="*/ 9933 w 21600"/>
              <a:gd name="T9" fmla="*/ 2268 h 21600"/>
              <a:gd name="T10" fmla="*/ 24297 w 21600"/>
              <a:gd name="T11" fmla="*/ 10541 h 21600"/>
              <a:gd name="T12" fmla="*/ 20559 w 21600"/>
              <a:gd name="T13" fmla="*/ 14427 h 21600"/>
              <a:gd name="T14" fmla="*/ 16673 w 21600"/>
              <a:gd name="T15" fmla="*/ 1068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373" y="10636"/>
                </a:moveTo>
                <a:cubicBezTo>
                  <a:pt x="19284" y="5964"/>
                  <a:pt x="15471" y="2225"/>
                  <a:pt x="10800" y="2225"/>
                </a:cubicBezTo>
                <a:cubicBezTo>
                  <a:pt x="6064" y="2225"/>
                  <a:pt x="2225" y="6064"/>
                  <a:pt x="2225" y="10800"/>
                </a:cubicBezTo>
                <a:cubicBezTo>
                  <a:pt x="2224" y="11324"/>
                  <a:pt x="2273" y="11847"/>
                  <a:pt x="2368" y="12363"/>
                </a:cubicBezTo>
                <a:lnTo>
                  <a:pt x="180" y="12768"/>
                </a:lnTo>
                <a:cubicBezTo>
                  <a:pt x="60" y="12119"/>
                  <a:pt x="0" y="11460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684" y="-1"/>
                  <a:pt x="21485" y="4710"/>
                  <a:pt x="21598" y="10593"/>
                </a:cubicBezTo>
                <a:lnTo>
                  <a:pt x="24297" y="10541"/>
                </a:lnTo>
                <a:lnTo>
                  <a:pt x="20559" y="14427"/>
                </a:lnTo>
                <a:lnTo>
                  <a:pt x="16673" y="10687"/>
                </a:lnTo>
                <a:lnTo>
                  <a:pt x="19373" y="10636"/>
                </a:lnTo>
                <a:close/>
              </a:path>
            </a:pathLst>
          </a:custGeom>
          <a:solidFill>
            <a:schemeClr val="tx1"/>
          </a:solidFill>
          <a:ln w="57150" algn="ctr">
            <a:noFill/>
            <a:miter lim="800000"/>
            <a:headEnd/>
            <a:tailEnd/>
          </a:ln>
          <a:effectLst>
            <a:outerShdw dist="35921" dir="2700000" algn="ctr" rotWithShape="0">
              <a:srgbClr val="4D4D4D"/>
            </a:outerShdw>
          </a:effectLst>
        </p:spPr>
        <p:txBody>
          <a:bodyPr wrap="none" lIns="0" tIns="0" rIns="0" bIns="0" anchor="ctr"/>
          <a:lstStyle/>
          <a:p>
            <a:pPr>
              <a:defRPr/>
            </a:pPr>
            <a:endParaRPr lang="en-US"/>
          </a:p>
        </p:txBody>
      </p:sp>
      <p:sp>
        <p:nvSpPr>
          <p:cNvPr id="430089" name="Text Box 9"/>
          <p:cNvSpPr txBox="1">
            <a:spLocks noChangeArrowheads="1"/>
          </p:cNvSpPr>
          <p:nvPr/>
        </p:nvSpPr>
        <p:spPr bwMode="auto">
          <a:xfrm>
            <a:off x="2328863" y="4375150"/>
            <a:ext cx="4332287" cy="1631950"/>
          </a:xfrm>
          <a:prstGeom prst="rect">
            <a:avLst/>
          </a:prstGeom>
          <a:solidFill>
            <a:schemeClr val="bg1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9600" b="1">
                <a:latin typeface="Tahoma" pitchFamily="34" charset="0"/>
              </a:rPr>
              <a:t>World</a:t>
            </a:r>
            <a:endParaRPr lang="en-GB" sz="12900" b="1">
              <a:latin typeface="Tahoma" pitchFamily="34" charset="0"/>
            </a:endParaRPr>
          </a:p>
        </p:txBody>
      </p:sp>
      <p:sp>
        <p:nvSpPr>
          <p:cNvPr id="430090" name="AutoShape 10"/>
          <p:cNvSpPr>
            <a:spLocks noChangeArrowheads="1"/>
          </p:cNvSpPr>
          <p:nvPr/>
        </p:nvSpPr>
        <p:spPr bwMode="auto">
          <a:xfrm rot="16200000" flipH="1" flipV="1">
            <a:off x="5130800" y="2749550"/>
            <a:ext cx="3357563" cy="2366963"/>
          </a:xfrm>
          <a:custGeom>
            <a:avLst/>
            <a:gdLst>
              <a:gd name="G0" fmla="+- -71815 0 0"/>
              <a:gd name="G1" fmla="+- 11108136 0 0"/>
              <a:gd name="G2" fmla="+- -71815 0 11108136"/>
              <a:gd name="G3" fmla="+- 10800 0 0"/>
              <a:gd name="G4" fmla="+- 0 0 -7181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575 0 0"/>
              <a:gd name="G9" fmla="+- 0 0 11108136"/>
              <a:gd name="G10" fmla="+- 8575 0 2700"/>
              <a:gd name="G11" fmla="cos G10 -71815"/>
              <a:gd name="G12" fmla="sin G10 -71815"/>
              <a:gd name="G13" fmla="cos 13500 -71815"/>
              <a:gd name="G14" fmla="sin 13500 -71815"/>
              <a:gd name="G15" fmla="+- G11 10800 0"/>
              <a:gd name="G16" fmla="+- G12 10800 0"/>
              <a:gd name="G17" fmla="+- G13 10800 0"/>
              <a:gd name="G18" fmla="+- G14 10800 0"/>
              <a:gd name="G19" fmla="*/ 8575 1 2"/>
              <a:gd name="G20" fmla="+- G19 5400 0"/>
              <a:gd name="G21" fmla="cos G20 -71815"/>
              <a:gd name="G22" fmla="sin G20 -71815"/>
              <a:gd name="G23" fmla="+- G21 10800 0"/>
              <a:gd name="G24" fmla="+- G12 G23 G22"/>
              <a:gd name="G25" fmla="+- G22 G23 G11"/>
              <a:gd name="G26" fmla="cos 10800 -71815"/>
              <a:gd name="G27" fmla="sin 10800 -71815"/>
              <a:gd name="G28" fmla="cos 8575 -71815"/>
              <a:gd name="G29" fmla="sin 8575 -7181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108136"/>
              <a:gd name="G36" fmla="sin G34 11108136"/>
              <a:gd name="G37" fmla="+/ 11108136 -7181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575 G39"/>
              <a:gd name="G43" fmla="sin 857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708 w 21600"/>
              <a:gd name="T5" fmla="*/ 55 h 21600"/>
              <a:gd name="T6" fmla="*/ 1274 w 21600"/>
              <a:gd name="T7" fmla="*/ 12566 h 21600"/>
              <a:gd name="T8" fmla="*/ 9933 w 21600"/>
              <a:gd name="T9" fmla="*/ 2268 h 21600"/>
              <a:gd name="T10" fmla="*/ 24297 w 21600"/>
              <a:gd name="T11" fmla="*/ 10541 h 21600"/>
              <a:gd name="T12" fmla="*/ 20559 w 21600"/>
              <a:gd name="T13" fmla="*/ 14427 h 21600"/>
              <a:gd name="T14" fmla="*/ 16673 w 21600"/>
              <a:gd name="T15" fmla="*/ 1068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373" y="10636"/>
                </a:moveTo>
                <a:cubicBezTo>
                  <a:pt x="19284" y="5964"/>
                  <a:pt x="15471" y="2225"/>
                  <a:pt x="10800" y="2225"/>
                </a:cubicBezTo>
                <a:cubicBezTo>
                  <a:pt x="6064" y="2225"/>
                  <a:pt x="2225" y="6064"/>
                  <a:pt x="2225" y="10800"/>
                </a:cubicBezTo>
                <a:cubicBezTo>
                  <a:pt x="2224" y="11324"/>
                  <a:pt x="2273" y="11847"/>
                  <a:pt x="2368" y="12363"/>
                </a:cubicBezTo>
                <a:lnTo>
                  <a:pt x="180" y="12768"/>
                </a:lnTo>
                <a:cubicBezTo>
                  <a:pt x="60" y="12119"/>
                  <a:pt x="0" y="11460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684" y="-1"/>
                  <a:pt x="21485" y="4710"/>
                  <a:pt x="21598" y="10593"/>
                </a:cubicBezTo>
                <a:lnTo>
                  <a:pt x="24297" y="10541"/>
                </a:lnTo>
                <a:lnTo>
                  <a:pt x="20559" y="14427"/>
                </a:lnTo>
                <a:lnTo>
                  <a:pt x="16673" y="10687"/>
                </a:lnTo>
                <a:lnTo>
                  <a:pt x="19373" y="10636"/>
                </a:lnTo>
                <a:close/>
              </a:path>
            </a:pathLst>
          </a:custGeom>
          <a:solidFill>
            <a:schemeClr val="tx1"/>
          </a:solidFill>
          <a:ln w="57150" algn="ctr">
            <a:noFill/>
            <a:miter lim="800000"/>
            <a:headEnd/>
            <a:tailEnd/>
          </a:ln>
          <a:effectLst>
            <a:outerShdw dist="35921" dir="2700000" algn="ctr" rotWithShape="0">
              <a:srgbClr val="4D4D4D"/>
            </a:outerShdw>
          </a:effectLst>
        </p:spPr>
        <p:txBody>
          <a:bodyPr wrap="none" lIns="0" tIns="0" rIns="0" bIns="0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0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3" grpId="0" animBg="1"/>
      <p:bldP spid="430088" grpId="0" animBg="1"/>
      <p:bldP spid="430089" grpId="0" animBg="1"/>
      <p:bldP spid="43009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-1043866">
            <a:off x="4148138" y="2771775"/>
            <a:ext cx="673100" cy="895350"/>
            <a:chOff x="1688" y="1781"/>
            <a:chExt cx="500" cy="68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rot="-1157972">
              <a:off x="1688" y="1967"/>
              <a:ext cx="500" cy="496"/>
              <a:chOff x="1717" y="2218"/>
              <a:chExt cx="803" cy="940"/>
            </a:xfrm>
          </p:grpSpPr>
          <p:sp>
            <p:nvSpPr>
              <p:cNvPr id="378884" name="Freeform 4"/>
              <p:cNvSpPr>
                <a:spLocks/>
              </p:cNvSpPr>
              <p:nvPr/>
            </p:nvSpPr>
            <p:spPr bwMode="auto">
              <a:xfrm>
                <a:off x="1717" y="2218"/>
                <a:ext cx="495" cy="216"/>
              </a:xfrm>
              <a:custGeom>
                <a:avLst/>
                <a:gdLst/>
                <a:ahLst/>
                <a:cxnLst>
                  <a:cxn ang="0">
                    <a:pos x="433" y="210"/>
                  </a:cxn>
                  <a:cxn ang="0">
                    <a:pos x="298" y="247"/>
                  </a:cxn>
                  <a:cxn ang="0">
                    <a:pos x="153" y="210"/>
                  </a:cxn>
                  <a:cxn ang="0">
                    <a:pos x="141" y="196"/>
                  </a:cxn>
                  <a:cxn ang="0">
                    <a:pos x="124" y="188"/>
                  </a:cxn>
                  <a:cxn ang="0">
                    <a:pos x="80" y="114"/>
                  </a:cxn>
                  <a:cxn ang="0">
                    <a:pos x="40" y="40"/>
                  </a:cxn>
                  <a:cxn ang="0">
                    <a:pos x="23" y="17"/>
                  </a:cxn>
                  <a:cxn ang="0">
                    <a:pos x="7" y="3"/>
                  </a:cxn>
                  <a:cxn ang="0">
                    <a:pos x="23" y="10"/>
                  </a:cxn>
                  <a:cxn ang="0">
                    <a:pos x="158" y="26"/>
                  </a:cxn>
                  <a:cxn ang="0">
                    <a:pos x="282" y="26"/>
                  </a:cxn>
                  <a:cxn ang="0">
                    <a:pos x="332" y="47"/>
                  </a:cxn>
                  <a:cxn ang="0">
                    <a:pos x="349" y="55"/>
                  </a:cxn>
                  <a:cxn ang="0">
                    <a:pos x="389" y="106"/>
                  </a:cxn>
                  <a:cxn ang="0">
                    <a:pos x="478" y="181"/>
                  </a:cxn>
                  <a:cxn ang="0">
                    <a:pos x="495" y="203"/>
                  </a:cxn>
                </a:cxnLst>
                <a:rect l="0" t="0" r="r" b="b"/>
                <a:pathLst>
                  <a:path w="495" h="247">
                    <a:moveTo>
                      <a:pt x="433" y="210"/>
                    </a:moveTo>
                    <a:cubicBezTo>
                      <a:pt x="389" y="224"/>
                      <a:pt x="344" y="237"/>
                      <a:pt x="298" y="247"/>
                    </a:cubicBezTo>
                    <a:cubicBezTo>
                      <a:pt x="178" y="239"/>
                      <a:pt x="228" y="243"/>
                      <a:pt x="153" y="210"/>
                    </a:cubicBezTo>
                    <a:cubicBezTo>
                      <a:pt x="148" y="206"/>
                      <a:pt x="145" y="199"/>
                      <a:pt x="141" y="196"/>
                    </a:cubicBezTo>
                    <a:cubicBezTo>
                      <a:pt x="135" y="191"/>
                      <a:pt x="129" y="193"/>
                      <a:pt x="124" y="188"/>
                    </a:cubicBezTo>
                    <a:cubicBezTo>
                      <a:pt x="108" y="170"/>
                      <a:pt x="95" y="135"/>
                      <a:pt x="80" y="114"/>
                    </a:cubicBezTo>
                    <a:cubicBezTo>
                      <a:pt x="72" y="83"/>
                      <a:pt x="58" y="60"/>
                      <a:pt x="40" y="40"/>
                    </a:cubicBezTo>
                    <a:cubicBezTo>
                      <a:pt x="34" y="33"/>
                      <a:pt x="29" y="24"/>
                      <a:pt x="23" y="17"/>
                    </a:cubicBezTo>
                    <a:cubicBezTo>
                      <a:pt x="17" y="12"/>
                      <a:pt x="0" y="0"/>
                      <a:pt x="7" y="3"/>
                    </a:cubicBezTo>
                    <a:cubicBezTo>
                      <a:pt x="12" y="6"/>
                      <a:pt x="23" y="10"/>
                      <a:pt x="23" y="10"/>
                    </a:cubicBezTo>
                    <a:cubicBezTo>
                      <a:pt x="70" y="52"/>
                      <a:pt x="84" y="32"/>
                      <a:pt x="158" y="26"/>
                    </a:cubicBezTo>
                    <a:cubicBezTo>
                      <a:pt x="215" y="13"/>
                      <a:pt x="206" y="12"/>
                      <a:pt x="282" y="26"/>
                    </a:cubicBezTo>
                    <a:cubicBezTo>
                      <a:pt x="285" y="26"/>
                      <a:pt x="322" y="43"/>
                      <a:pt x="332" y="47"/>
                    </a:cubicBezTo>
                    <a:cubicBezTo>
                      <a:pt x="337" y="50"/>
                      <a:pt x="349" y="55"/>
                      <a:pt x="349" y="55"/>
                    </a:cubicBezTo>
                    <a:cubicBezTo>
                      <a:pt x="368" y="70"/>
                      <a:pt x="373" y="88"/>
                      <a:pt x="389" y="106"/>
                    </a:cubicBezTo>
                    <a:cubicBezTo>
                      <a:pt x="415" y="140"/>
                      <a:pt x="444" y="164"/>
                      <a:pt x="478" y="181"/>
                    </a:cubicBezTo>
                    <a:cubicBezTo>
                      <a:pt x="484" y="188"/>
                      <a:pt x="488" y="197"/>
                      <a:pt x="495" y="203"/>
                    </a:cubicBezTo>
                  </a:path>
                </a:pathLst>
              </a:custGeom>
              <a:solidFill>
                <a:srgbClr val="00FF00"/>
              </a:solidFill>
              <a:ln w="38100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8885" name="Freeform 5"/>
              <p:cNvSpPr>
                <a:spLocks/>
              </p:cNvSpPr>
              <p:nvPr/>
            </p:nvSpPr>
            <p:spPr bwMode="auto">
              <a:xfrm>
                <a:off x="2159" y="2381"/>
                <a:ext cx="172" cy="7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" y="31"/>
                  </a:cxn>
                  <a:cxn ang="0">
                    <a:pos x="46" y="46"/>
                  </a:cxn>
                  <a:cxn ang="0">
                    <a:pos x="52" y="62"/>
                  </a:cxn>
                  <a:cxn ang="0">
                    <a:pos x="62" y="93"/>
                  </a:cxn>
                  <a:cxn ang="0">
                    <a:pos x="67" y="206"/>
                  </a:cxn>
                  <a:cxn ang="0">
                    <a:pos x="88" y="324"/>
                  </a:cxn>
                </a:cxnLst>
                <a:rect l="0" t="0" r="r" b="b"/>
                <a:pathLst>
                  <a:path w="88" h="324">
                    <a:moveTo>
                      <a:pt x="0" y="0"/>
                    </a:moveTo>
                    <a:cubicBezTo>
                      <a:pt x="20" y="6"/>
                      <a:pt x="23" y="19"/>
                      <a:pt x="41" y="31"/>
                    </a:cubicBezTo>
                    <a:cubicBezTo>
                      <a:pt x="43" y="36"/>
                      <a:pt x="44" y="41"/>
                      <a:pt x="46" y="46"/>
                    </a:cubicBezTo>
                    <a:cubicBezTo>
                      <a:pt x="48" y="51"/>
                      <a:pt x="50" y="57"/>
                      <a:pt x="52" y="62"/>
                    </a:cubicBezTo>
                    <a:cubicBezTo>
                      <a:pt x="55" y="72"/>
                      <a:pt x="62" y="93"/>
                      <a:pt x="62" y="93"/>
                    </a:cubicBezTo>
                    <a:cubicBezTo>
                      <a:pt x="64" y="131"/>
                      <a:pt x="64" y="168"/>
                      <a:pt x="67" y="206"/>
                    </a:cubicBezTo>
                    <a:cubicBezTo>
                      <a:pt x="70" y="246"/>
                      <a:pt x="88" y="286"/>
                      <a:pt x="88" y="324"/>
                    </a:cubicBezTo>
                  </a:path>
                </a:pathLst>
              </a:custGeom>
              <a:noFill/>
              <a:ln w="76200" cmpd="sng">
                <a:solidFill>
                  <a:srgbClr val="CC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8886" name="Freeform 6"/>
              <p:cNvSpPr>
                <a:spLocks/>
              </p:cNvSpPr>
              <p:nvPr/>
            </p:nvSpPr>
            <p:spPr bwMode="auto">
              <a:xfrm flipH="1">
                <a:off x="2223" y="2301"/>
                <a:ext cx="297" cy="200"/>
              </a:xfrm>
              <a:custGeom>
                <a:avLst/>
                <a:gdLst/>
                <a:ahLst/>
                <a:cxnLst>
                  <a:cxn ang="0">
                    <a:pos x="433" y="210"/>
                  </a:cxn>
                  <a:cxn ang="0">
                    <a:pos x="298" y="247"/>
                  </a:cxn>
                  <a:cxn ang="0">
                    <a:pos x="153" y="210"/>
                  </a:cxn>
                  <a:cxn ang="0">
                    <a:pos x="141" y="196"/>
                  </a:cxn>
                  <a:cxn ang="0">
                    <a:pos x="124" y="188"/>
                  </a:cxn>
                  <a:cxn ang="0">
                    <a:pos x="80" y="114"/>
                  </a:cxn>
                  <a:cxn ang="0">
                    <a:pos x="40" y="40"/>
                  </a:cxn>
                  <a:cxn ang="0">
                    <a:pos x="23" y="17"/>
                  </a:cxn>
                  <a:cxn ang="0">
                    <a:pos x="7" y="3"/>
                  </a:cxn>
                  <a:cxn ang="0">
                    <a:pos x="23" y="10"/>
                  </a:cxn>
                  <a:cxn ang="0">
                    <a:pos x="158" y="26"/>
                  </a:cxn>
                  <a:cxn ang="0">
                    <a:pos x="282" y="26"/>
                  </a:cxn>
                  <a:cxn ang="0">
                    <a:pos x="332" y="47"/>
                  </a:cxn>
                  <a:cxn ang="0">
                    <a:pos x="349" y="55"/>
                  </a:cxn>
                  <a:cxn ang="0">
                    <a:pos x="389" y="106"/>
                  </a:cxn>
                  <a:cxn ang="0">
                    <a:pos x="478" y="181"/>
                  </a:cxn>
                  <a:cxn ang="0">
                    <a:pos x="495" y="203"/>
                  </a:cxn>
                </a:cxnLst>
                <a:rect l="0" t="0" r="r" b="b"/>
                <a:pathLst>
                  <a:path w="495" h="247">
                    <a:moveTo>
                      <a:pt x="433" y="210"/>
                    </a:moveTo>
                    <a:cubicBezTo>
                      <a:pt x="389" y="224"/>
                      <a:pt x="344" y="237"/>
                      <a:pt x="298" y="247"/>
                    </a:cubicBezTo>
                    <a:cubicBezTo>
                      <a:pt x="178" y="239"/>
                      <a:pt x="228" y="243"/>
                      <a:pt x="153" y="210"/>
                    </a:cubicBezTo>
                    <a:cubicBezTo>
                      <a:pt x="148" y="206"/>
                      <a:pt x="145" y="199"/>
                      <a:pt x="141" y="196"/>
                    </a:cubicBezTo>
                    <a:cubicBezTo>
                      <a:pt x="135" y="191"/>
                      <a:pt x="129" y="193"/>
                      <a:pt x="124" y="188"/>
                    </a:cubicBezTo>
                    <a:cubicBezTo>
                      <a:pt x="108" y="170"/>
                      <a:pt x="95" y="135"/>
                      <a:pt x="80" y="114"/>
                    </a:cubicBezTo>
                    <a:cubicBezTo>
                      <a:pt x="72" y="83"/>
                      <a:pt x="58" y="60"/>
                      <a:pt x="40" y="40"/>
                    </a:cubicBezTo>
                    <a:cubicBezTo>
                      <a:pt x="34" y="33"/>
                      <a:pt x="29" y="24"/>
                      <a:pt x="23" y="17"/>
                    </a:cubicBezTo>
                    <a:cubicBezTo>
                      <a:pt x="17" y="12"/>
                      <a:pt x="0" y="0"/>
                      <a:pt x="7" y="3"/>
                    </a:cubicBezTo>
                    <a:cubicBezTo>
                      <a:pt x="12" y="6"/>
                      <a:pt x="23" y="10"/>
                      <a:pt x="23" y="10"/>
                    </a:cubicBezTo>
                    <a:cubicBezTo>
                      <a:pt x="70" y="52"/>
                      <a:pt x="84" y="32"/>
                      <a:pt x="158" y="26"/>
                    </a:cubicBezTo>
                    <a:cubicBezTo>
                      <a:pt x="215" y="13"/>
                      <a:pt x="206" y="12"/>
                      <a:pt x="282" y="26"/>
                    </a:cubicBezTo>
                    <a:cubicBezTo>
                      <a:pt x="285" y="26"/>
                      <a:pt x="322" y="43"/>
                      <a:pt x="332" y="47"/>
                    </a:cubicBezTo>
                    <a:cubicBezTo>
                      <a:pt x="337" y="50"/>
                      <a:pt x="349" y="55"/>
                      <a:pt x="349" y="55"/>
                    </a:cubicBezTo>
                    <a:cubicBezTo>
                      <a:pt x="368" y="70"/>
                      <a:pt x="373" y="88"/>
                      <a:pt x="389" y="106"/>
                    </a:cubicBezTo>
                    <a:cubicBezTo>
                      <a:pt x="415" y="140"/>
                      <a:pt x="444" y="164"/>
                      <a:pt x="478" y="181"/>
                    </a:cubicBezTo>
                    <a:cubicBezTo>
                      <a:pt x="484" y="188"/>
                      <a:pt x="488" y="197"/>
                      <a:pt x="495" y="203"/>
                    </a:cubicBezTo>
                  </a:path>
                </a:pathLst>
              </a:custGeom>
              <a:solidFill>
                <a:srgbClr val="00FF00"/>
              </a:solidFill>
              <a:ln w="38100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 rot="-1927391">
              <a:off x="1710" y="1781"/>
              <a:ext cx="397" cy="265"/>
              <a:chOff x="558" y="1405"/>
              <a:chExt cx="397" cy="265"/>
            </a:xfrm>
          </p:grpSpPr>
          <p:sp>
            <p:nvSpPr>
              <p:cNvPr id="378888" name="Rectangle 8"/>
              <p:cNvSpPr>
                <a:spLocks noChangeArrowheads="1"/>
              </p:cNvSpPr>
              <p:nvPr/>
            </p:nvSpPr>
            <p:spPr bwMode="auto">
              <a:xfrm>
                <a:off x="680" y="1510"/>
                <a:ext cx="74" cy="112"/>
              </a:xfrm>
              <a:prstGeom prst="rect">
                <a:avLst/>
              </a:prstGeom>
              <a:solidFill>
                <a:srgbClr val="FF00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8889" name="Freeform 9"/>
              <p:cNvSpPr>
                <a:spLocks/>
              </p:cNvSpPr>
              <p:nvPr/>
            </p:nvSpPr>
            <p:spPr bwMode="auto">
              <a:xfrm>
                <a:off x="824" y="1490"/>
                <a:ext cx="131" cy="124"/>
              </a:xfrm>
              <a:custGeom>
                <a:avLst/>
                <a:gdLst/>
                <a:ahLst/>
                <a:cxnLst>
                  <a:cxn ang="0">
                    <a:pos x="18" y="16"/>
                  </a:cxn>
                  <a:cxn ang="0">
                    <a:pos x="96" y="10"/>
                  </a:cxn>
                  <a:cxn ang="0">
                    <a:pos x="84" y="46"/>
                  </a:cxn>
                  <a:cxn ang="0">
                    <a:pos x="48" y="52"/>
                  </a:cxn>
                  <a:cxn ang="0">
                    <a:pos x="30" y="106"/>
                  </a:cxn>
                  <a:cxn ang="0">
                    <a:pos x="0" y="124"/>
                  </a:cxn>
                </a:cxnLst>
                <a:rect l="0" t="0" r="r" b="b"/>
                <a:pathLst>
                  <a:path w="131" h="124">
                    <a:moveTo>
                      <a:pt x="18" y="16"/>
                    </a:moveTo>
                    <a:cubicBezTo>
                      <a:pt x="67" y="0"/>
                      <a:pt x="41" y="2"/>
                      <a:pt x="96" y="10"/>
                    </a:cubicBezTo>
                    <a:cubicBezTo>
                      <a:pt x="108" y="28"/>
                      <a:pt x="131" y="77"/>
                      <a:pt x="84" y="46"/>
                    </a:cubicBezTo>
                    <a:cubicBezTo>
                      <a:pt x="72" y="48"/>
                      <a:pt x="57" y="44"/>
                      <a:pt x="48" y="52"/>
                    </a:cubicBezTo>
                    <a:cubicBezTo>
                      <a:pt x="34" y="64"/>
                      <a:pt x="36" y="88"/>
                      <a:pt x="30" y="106"/>
                    </a:cubicBezTo>
                    <a:cubicBezTo>
                      <a:pt x="29" y="110"/>
                      <a:pt x="6" y="121"/>
                      <a:pt x="0" y="124"/>
                    </a:cubicBezTo>
                  </a:path>
                </a:pathLst>
              </a:custGeom>
              <a:solidFill>
                <a:srgbClr val="FF0066"/>
              </a:solidFill>
              <a:ln w="19050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8890" name="Freeform 10"/>
              <p:cNvSpPr>
                <a:spLocks/>
              </p:cNvSpPr>
              <p:nvPr/>
            </p:nvSpPr>
            <p:spPr bwMode="auto">
              <a:xfrm>
                <a:off x="558" y="1405"/>
                <a:ext cx="284" cy="265"/>
              </a:xfrm>
              <a:custGeom>
                <a:avLst/>
                <a:gdLst/>
                <a:ahLst/>
                <a:cxnLst>
                  <a:cxn ang="0">
                    <a:pos x="152" y="234"/>
                  </a:cxn>
                  <a:cxn ang="0">
                    <a:pos x="43" y="196"/>
                  </a:cxn>
                  <a:cxn ang="0">
                    <a:pos x="33" y="115"/>
                  </a:cxn>
                  <a:cxn ang="0">
                    <a:pos x="49" y="67"/>
                  </a:cxn>
                  <a:cxn ang="0">
                    <a:pos x="43" y="40"/>
                  </a:cxn>
                  <a:cxn ang="0">
                    <a:pos x="54" y="13"/>
                  </a:cxn>
                  <a:cxn ang="0">
                    <a:pos x="92" y="45"/>
                  </a:cxn>
                  <a:cxn ang="0">
                    <a:pos x="179" y="148"/>
                  </a:cxn>
                  <a:cxn ang="0">
                    <a:pos x="157" y="229"/>
                  </a:cxn>
                  <a:cxn ang="0">
                    <a:pos x="239" y="240"/>
                  </a:cxn>
                  <a:cxn ang="0">
                    <a:pos x="282" y="180"/>
                  </a:cxn>
                  <a:cxn ang="0">
                    <a:pos x="282" y="72"/>
                  </a:cxn>
                  <a:cxn ang="0">
                    <a:pos x="277" y="50"/>
                  </a:cxn>
                  <a:cxn ang="0">
                    <a:pos x="179" y="83"/>
                  </a:cxn>
                  <a:cxn ang="0">
                    <a:pos x="152" y="94"/>
                  </a:cxn>
                </a:cxnLst>
                <a:rect l="0" t="0" r="r" b="b"/>
                <a:pathLst>
                  <a:path w="284" h="265">
                    <a:moveTo>
                      <a:pt x="152" y="234"/>
                    </a:moveTo>
                    <a:cubicBezTo>
                      <a:pt x="114" y="222"/>
                      <a:pt x="76" y="218"/>
                      <a:pt x="43" y="196"/>
                    </a:cubicBezTo>
                    <a:cubicBezTo>
                      <a:pt x="24" y="166"/>
                      <a:pt x="24" y="157"/>
                      <a:pt x="33" y="115"/>
                    </a:cubicBezTo>
                    <a:cubicBezTo>
                      <a:pt x="36" y="99"/>
                      <a:pt x="49" y="67"/>
                      <a:pt x="49" y="67"/>
                    </a:cubicBezTo>
                    <a:cubicBezTo>
                      <a:pt x="47" y="58"/>
                      <a:pt x="47" y="49"/>
                      <a:pt x="43" y="40"/>
                    </a:cubicBezTo>
                    <a:cubicBezTo>
                      <a:pt x="25" y="0"/>
                      <a:pt x="0" y="4"/>
                      <a:pt x="54" y="13"/>
                    </a:cubicBezTo>
                    <a:cubicBezTo>
                      <a:pt x="74" y="25"/>
                      <a:pt x="71" y="38"/>
                      <a:pt x="92" y="45"/>
                    </a:cubicBezTo>
                    <a:cubicBezTo>
                      <a:pt x="113" y="67"/>
                      <a:pt x="168" y="117"/>
                      <a:pt x="179" y="148"/>
                    </a:cubicBezTo>
                    <a:cubicBezTo>
                      <a:pt x="175" y="186"/>
                      <a:pt x="177" y="200"/>
                      <a:pt x="157" y="229"/>
                    </a:cubicBezTo>
                    <a:cubicBezTo>
                      <a:pt x="170" y="265"/>
                      <a:pt x="210" y="249"/>
                      <a:pt x="239" y="240"/>
                    </a:cubicBezTo>
                    <a:cubicBezTo>
                      <a:pt x="255" y="216"/>
                      <a:pt x="273" y="207"/>
                      <a:pt x="282" y="180"/>
                    </a:cubicBezTo>
                    <a:cubicBezTo>
                      <a:pt x="277" y="139"/>
                      <a:pt x="268" y="114"/>
                      <a:pt x="282" y="72"/>
                    </a:cubicBezTo>
                    <a:cubicBezTo>
                      <a:pt x="280" y="65"/>
                      <a:pt x="284" y="54"/>
                      <a:pt x="277" y="50"/>
                    </a:cubicBezTo>
                    <a:cubicBezTo>
                      <a:pt x="260" y="52"/>
                      <a:pt x="201" y="85"/>
                      <a:pt x="179" y="83"/>
                    </a:cubicBezTo>
                    <a:cubicBezTo>
                      <a:pt x="158" y="90"/>
                      <a:pt x="156" y="92"/>
                      <a:pt x="152" y="94"/>
                    </a:cubicBezTo>
                  </a:path>
                </a:pathLst>
              </a:custGeom>
              <a:solidFill>
                <a:srgbClr val="FF0066"/>
              </a:solidFill>
              <a:ln w="38100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8891" name="Freeform 11"/>
              <p:cNvSpPr>
                <a:spLocks/>
              </p:cNvSpPr>
              <p:nvPr/>
            </p:nvSpPr>
            <p:spPr bwMode="auto">
              <a:xfrm>
                <a:off x="662" y="1410"/>
                <a:ext cx="124" cy="88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30" y="0"/>
                  </a:cxn>
                  <a:cxn ang="0">
                    <a:pos x="72" y="60"/>
                  </a:cxn>
                  <a:cxn ang="0">
                    <a:pos x="0" y="54"/>
                  </a:cxn>
                </a:cxnLst>
                <a:rect l="0" t="0" r="r" b="b"/>
                <a:pathLst>
                  <a:path w="72" h="74">
                    <a:moveTo>
                      <a:pt x="0" y="54"/>
                    </a:moveTo>
                    <a:cubicBezTo>
                      <a:pt x="8" y="29"/>
                      <a:pt x="7" y="15"/>
                      <a:pt x="30" y="0"/>
                    </a:cubicBezTo>
                    <a:cubicBezTo>
                      <a:pt x="60" y="10"/>
                      <a:pt x="55" y="35"/>
                      <a:pt x="72" y="60"/>
                    </a:cubicBezTo>
                    <a:cubicBezTo>
                      <a:pt x="49" y="68"/>
                      <a:pt x="20" y="74"/>
                      <a:pt x="0" y="54"/>
                    </a:cubicBezTo>
                    <a:close/>
                  </a:path>
                </a:pathLst>
              </a:custGeom>
              <a:solidFill>
                <a:srgbClr val="FF0066"/>
              </a:solidFill>
              <a:ln w="19050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" name="Group 12"/>
          <p:cNvGrpSpPr>
            <a:grpSpLocks/>
          </p:cNvGrpSpPr>
          <p:nvPr/>
        </p:nvGrpSpPr>
        <p:grpSpPr bwMode="auto">
          <a:xfrm rot="20330623" flipH="1">
            <a:off x="4860925" y="2547938"/>
            <a:ext cx="658813" cy="528637"/>
            <a:chOff x="558" y="1405"/>
            <a:chExt cx="397" cy="265"/>
          </a:xfrm>
        </p:grpSpPr>
        <p:sp>
          <p:nvSpPr>
            <p:cNvPr id="378893" name="Rectangle 13"/>
            <p:cNvSpPr>
              <a:spLocks noChangeArrowheads="1"/>
            </p:cNvSpPr>
            <p:nvPr/>
          </p:nvSpPr>
          <p:spPr bwMode="auto">
            <a:xfrm>
              <a:off x="680" y="1510"/>
              <a:ext cx="74" cy="112"/>
            </a:xfrm>
            <a:prstGeom prst="rect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8894" name="Freeform 14"/>
            <p:cNvSpPr>
              <a:spLocks/>
            </p:cNvSpPr>
            <p:nvPr/>
          </p:nvSpPr>
          <p:spPr bwMode="auto">
            <a:xfrm>
              <a:off x="824" y="1490"/>
              <a:ext cx="131" cy="124"/>
            </a:xfrm>
            <a:custGeom>
              <a:avLst/>
              <a:gdLst/>
              <a:ahLst/>
              <a:cxnLst>
                <a:cxn ang="0">
                  <a:pos x="18" y="16"/>
                </a:cxn>
                <a:cxn ang="0">
                  <a:pos x="96" y="10"/>
                </a:cxn>
                <a:cxn ang="0">
                  <a:pos x="84" y="46"/>
                </a:cxn>
                <a:cxn ang="0">
                  <a:pos x="48" y="52"/>
                </a:cxn>
                <a:cxn ang="0">
                  <a:pos x="30" y="106"/>
                </a:cxn>
                <a:cxn ang="0">
                  <a:pos x="0" y="124"/>
                </a:cxn>
              </a:cxnLst>
              <a:rect l="0" t="0" r="r" b="b"/>
              <a:pathLst>
                <a:path w="131" h="124">
                  <a:moveTo>
                    <a:pt x="18" y="16"/>
                  </a:moveTo>
                  <a:cubicBezTo>
                    <a:pt x="67" y="0"/>
                    <a:pt x="41" y="2"/>
                    <a:pt x="96" y="10"/>
                  </a:cubicBezTo>
                  <a:cubicBezTo>
                    <a:pt x="108" y="28"/>
                    <a:pt x="131" y="77"/>
                    <a:pt x="84" y="46"/>
                  </a:cubicBezTo>
                  <a:cubicBezTo>
                    <a:pt x="72" y="48"/>
                    <a:pt x="57" y="44"/>
                    <a:pt x="48" y="52"/>
                  </a:cubicBezTo>
                  <a:cubicBezTo>
                    <a:pt x="34" y="64"/>
                    <a:pt x="36" y="88"/>
                    <a:pt x="30" y="106"/>
                  </a:cubicBezTo>
                  <a:cubicBezTo>
                    <a:pt x="29" y="110"/>
                    <a:pt x="6" y="121"/>
                    <a:pt x="0" y="124"/>
                  </a:cubicBezTo>
                </a:path>
              </a:pathLst>
            </a:custGeom>
            <a:solidFill>
              <a:srgbClr val="FF0066"/>
            </a:solidFill>
            <a:ln w="19050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8895" name="Freeform 15"/>
            <p:cNvSpPr>
              <a:spLocks/>
            </p:cNvSpPr>
            <p:nvPr/>
          </p:nvSpPr>
          <p:spPr bwMode="auto">
            <a:xfrm>
              <a:off x="558" y="1405"/>
              <a:ext cx="284" cy="265"/>
            </a:xfrm>
            <a:custGeom>
              <a:avLst/>
              <a:gdLst/>
              <a:ahLst/>
              <a:cxnLst>
                <a:cxn ang="0">
                  <a:pos x="152" y="234"/>
                </a:cxn>
                <a:cxn ang="0">
                  <a:pos x="43" y="196"/>
                </a:cxn>
                <a:cxn ang="0">
                  <a:pos x="33" y="115"/>
                </a:cxn>
                <a:cxn ang="0">
                  <a:pos x="49" y="67"/>
                </a:cxn>
                <a:cxn ang="0">
                  <a:pos x="43" y="40"/>
                </a:cxn>
                <a:cxn ang="0">
                  <a:pos x="54" y="13"/>
                </a:cxn>
                <a:cxn ang="0">
                  <a:pos x="92" y="45"/>
                </a:cxn>
                <a:cxn ang="0">
                  <a:pos x="179" y="148"/>
                </a:cxn>
                <a:cxn ang="0">
                  <a:pos x="157" y="229"/>
                </a:cxn>
                <a:cxn ang="0">
                  <a:pos x="239" y="240"/>
                </a:cxn>
                <a:cxn ang="0">
                  <a:pos x="282" y="180"/>
                </a:cxn>
                <a:cxn ang="0">
                  <a:pos x="282" y="72"/>
                </a:cxn>
                <a:cxn ang="0">
                  <a:pos x="277" y="50"/>
                </a:cxn>
                <a:cxn ang="0">
                  <a:pos x="179" y="83"/>
                </a:cxn>
                <a:cxn ang="0">
                  <a:pos x="152" y="94"/>
                </a:cxn>
              </a:cxnLst>
              <a:rect l="0" t="0" r="r" b="b"/>
              <a:pathLst>
                <a:path w="284" h="265">
                  <a:moveTo>
                    <a:pt x="152" y="234"/>
                  </a:moveTo>
                  <a:cubicBezTo>
                    <a:pt x="114" y="222"/>
                    <a:pt x="76" y="218"/>
                    <a:pt x="43" y="196"/>
                  </a:cubicBezTo>
                  <a:cubicBezTo>
                    <a:pt x="24" y="166"/>
                    <a:pt x="24" y="157"/>
                    <a:pt x="33" y="115"/>
                  </a:cubicBezTo>
                  <a:cubicBezTo>
                    <a:pt x="36" y="99"/>
                    <a:pt x="49" y="67"/>
                    <a:pt x="49" y="67"/>
                  </a:cubicBezTo>
                  <a:cubicBezTo>
                    <a:pt x="47" y="58"/>
                    <a:pt x="47" y="49"/>
                    <a:pt x="43" y="40"/>
                  </a:cubicBezTo>
                  <a:cubicBezTo>
                    <a:pt x="25" y="0"/>
                    <a:pt x="0" y="4"/>
                    <a:pt x="54" y="13"/>
                  </a:cubicBezTo>
                  <a:cubicBezTo>
                    <a:pt x="74" y="25"/>
                    <a:pt x="71" y="38"/>
                    <a:pt x="92" y="45"/>
                  </a:cubicBezTo>
                  <a:cubicBezTo>
                    <a:pt x="113" y="67"/>
                    <a:pt x="168" y="117"/>
                    <a:pt x="179" y="148"/>
                  </a:cubicBezTo>
                  <a:cubicBezTo>
                    <a:pt x="175" y="186"/>
                    <a:pt x="177" y="200"/>
                    <a:pt x="157" y="229"/>
                  </a:cubicBezTo>
                  <a:cubicBezTo>
                    <a:pt x="170" y="265"/>
                    <a:pt x="210" y="249"/>
                    <a:pt x="239" y="240"/>
                  </a:cubicBezTo>
                  <a:cubicBezTo>
                    <a:pt x="255" y="216"/>
                    <a:pt x="273" y="207"/>
                    <a:pt x="282" y="180"/>
                  </a:cubicBezTo>
                  <a:cubicBezTo>
                    <a:pt x="277" y="139"/>
                    <a:pt x="268" y="114"/>
                    <a:pt x="282" y="72"/>
                  </a:cubicBezTo>
                  <a:cubicBezTo>
                    <a:pt x="280" y="65"/>
                    <a:pt x="284" y="54"/>
                    <a:pt x="277" y="50"/>
                  </a:cubicBezTo>
                  <a:cubicBezTo>
                    <a:pt x="260" y="52"/>
                    <a:pt x="201" y="85"/>
                    <a:pt x="179" y="83"/>
                  </a:cubicBezTo>
                  <a:cubicBezTo>
                    <a:pt x="158" y="90"/>
                    <a:pt x="156" y="92"/>
                    <a:pt x="152" y="94"/>
                  </a:cubicBezTo>
                </a:path>
              </a:pathLst>
            </a:custGeom>
            <a:solidFill>
              <a:srgbClr val="FF0066"/>
            </a:solidFill>
            <a:ln w="38100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8896" name="Freeform 16"/>
            <p:cNvSpPr>
              <a:spLocks/>
            </p:cNvSpPr>
            <p:nvPr/>
          </p:nvSpPr>
          <p:spPr bwMode="auto">
            <a:xfrm>
              <a:off x="662" y="1410"/>
              <a:ext cx="124" cy="88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30" y="0"/>
                </a:cxn>
                <a:cxn ang="0">
                  <a:pos x="72" y="60"/>
                </a:cxn>
                <a:cxn ang="0">
                  <a:pos x="0" y="54"/>
                </a:cxn>
              </a:cxnLst>
              <a:rect l="0" t="0" r="r" b="b"/>
              <a:pathLst>
                <a:path w="72" h="74">
                  <a:moveTo>
                    <a:pt x="0" y="54"/>
                  </a:moveTo>
                  <a:cubicBezTo>
                    <a:pt x="8" y="29"/>
                    <a:pt x="7" y="15"/>
                    <a:pt x="30" y="0"/>
                  </a:cubicBezTo>
                  <a:cubicBezTo>
                    <a:pt x="60" y="10"/>
                    <a:pt x="55" y="35"/>
                    <a:pt x="72" y="60"/>
                  </a:cubicBezTo>
                  <a:cubicBezTo>
                    <a:pt x="49" y="68"/>
                    <a:pt x="20" y="74"/>
                    <a:pt x="0" y="54"/>
                  </a:cubicBezTo>
                  <a:close/>
                </a:path>
              </a:pathLst>
            </a:custGeom>
            <a:solidFill>
              <a:srgbClr val="FF0066"/>
            </a:solidFill>
            <a:ln w="19050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78897" name="Rectangle 17"/>
          <p:cNvSpPr>
            <a:spLocks noChangeArrowheads="1"/>
          </p:cNvSpPr>
          <p:nvPr/>
        </p:nvSpPr>
        <p:spPr bwMode="auto">
          <a:xfrm>
            <a:off x="0" y="4119563"/>
            <a:ext cx="9144000" cy="2767012"/>
          </a:xfrm>
          <a:prstGeom prst="rect">
            <a:avLst/>
          </a:prstGeom>
          <a:solidFill>
            <a:srgbClr val="996633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8898" name="AutoShape 18"/>
          <p:cNvSpPr>
            <a:spLocks noChangeArrowheads="1"/>
          </p:cNvSpPr>
          <p:nvPr/>
        </p:nvSpPr>
        <p:spPr bwMode="auto">
          <a:xfrm>
            <a:off x="2759075" y="5303838"/>
            <a:ext cx="365125" cy="365125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8899" name="Text Box 19"/>
          <p:cNvSpPr txBox="1">
            <a:spLocks noChangeArrowheads="1"/>
          </p:cNvSpPr>
          <p:nvPr/>
        </p:nvSpPr>
        <p:spPr bwMode="auto">
          <a:xfrm rot="21600000">
            <a:off x="2233613" y="5619750"/>
            <a:ext cx="1114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4D4D4D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sv-SE" sz="28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Excel</a:t>
            </a:r>
            <a:endParaRPr lang="en-GB" sz="28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8900" name="AutoShape 20"/>
          <p:cNvSpPr>
            <a:spLocks noChangeArrowheads="1"/>
          </p:cNvSpPr>
          <p:nvPr/>
        </p:nvSpPr>
        <p:spPr bwMode="auto">
          <a:xfrm>
            <a:off x="3844925" y="5664200"/>
            <a:ext cx="365125" cy="365125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8901" name="Text Box 21"/>
          <p:cNvSpPr txBox="1">
            <a:spLocks noChangeArrowheads="1"/>
          </p:cNvSpPr>
          <p:nvPr/>
        </p:nvSpPr>
        <p:spPr bwMode="auto">
          <a:xfrm rot="21600000">
            <a:off x="2894013" y="6024563"/>
            <a:ext cx="14335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4D4D4D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sv-SE" sz="28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Access</a:t>
            </a:r>
            <a:endParaRPr lang="en-GB" sz="28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8902" name="AutoShape 22"/>
          <p:cNvSpPr>
            <a:spLocks noChangeArrowheads="1"/>
          </p:cNvSpPr>
          <p:nvPr/>
        </p:nvSpPr>
        <p:spPr bwMode="auto">
          <a:xfrm>
            <a:off x="5927725" y="5437188"/>
            <a:ext cx="365125" cy="365125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8903" name="Text Box 23"/>
          <p:cNvSpPr txBox="1">
            <a:spLocks noChangeArrowheads="1"/>
          </p:cNvSpPr>
          <p:nvPr/>
        </p:nvSpPr>
        <p:spPr bwMode="auto">
          <a:xfrm rot="21600000">
            <a:off x="5830888" y="5759450"/>
            <a:ext cx="9350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4D4D4D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sv-SE" sz="28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XML</a:t>
            </a:r>
            <a:endParaRPr lang="en-GB" sz="28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8904" name="AutoShape 24"/>
          <p:cNvSpPr>
            <a:spLocks noChangeArrowheads="1"/>
          </p:cNvSpPr>
          <p:nvPr/>
        </p:nvSpPr>
        <p:spPr bwMode="auto">
          <a:xfrm>
            <a:off x="6757988" y="5308600"/>
            <a:ext cx="365125" cy="365125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8905" name="Text Box 25"/>
          <p:cNvSpPr txBox="1">
            <a:spLocks noChangeArrowheads="1"/>
          </p:cNvSpPr>
          <p:nvPr/>
        </p:nvSpPr>
        <p:spPr bwMode="auto">
          <a:xfrm rot="21600000">
            <a:off x="6826250" y="5875338"/>
            <a:ext cx="2201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4D4D4D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sv-SE" sz="28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WebService</a:t>
            </a:r>
            <a:endParaRPr lang="en-GB" sz="28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2728913" y="4459288"/>
            <a:ext cx="2100262" cy="1085850"/>
            <a:chOff x="3996" y="967"/>
            <a:chExt cx="854" cy="797"/>
          </a:xfrm>
        </p:grpSpPr>
        <p:sp>
          <p:nvSpPr>
            <p:cNvPr id="378907" name="Freeform 27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8908" name="Freeform 28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4159250" y="4876800"/>
            <a:ext cx="1022350" cy="938213"/>
            <a:chOff x="3996" y="967"/>
            <a:chExt cx="854" cy="797"/>
          </a:xfrm>
        </p:grpSpPr>
        <p:sp>
          <p:nvSpPr>
            <p:cNvPr id="378910" name="Freeform 30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8911" name="Freeform 31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 flipH="1">
            <a:off x="5335588" y="4670425"/>
            <a:ext cx="715962" cy="954088"/>
            <a:chOff x="3996" y="967"/>
            <a:chExt cx="854" cy="797"/>
          </a:xfrm>
        </p:grpSpPr>
        <p:sp>
          <p:nvSpPr>
            <p:cNvPr id="378913" name="Freeform 33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8914" name="Freeform 34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35"/>
          <p:cNvGrpSpPr>
            <a:grpSpLocks/>
          </p:cNvGrpSpPr>
          <p:nvPr/>
        </p:nvGrpSpPr>
        <p:grpSpPr bwMode="auto">
          <a:xfrm flipH="1">
            <a:off x="5924550" y="4352925"/>
            <a:ext cx="1196975" cy="938213"/>
            <a:chOff x="3996" y="967"/>
            <a:chExt cx="854" cy="797"/>
          </a:xfrm>
        </p:grpSpPr>
        <p:sp>
          <p:nvSpPr>
            <p:cNvPr id="378916" name="Freeform 36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8917" name="Freeform 37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78918" name="AutoShape 38"/>
          <p:cNvSpPr>
            <a:spLocks noChangeArrowheads="1"/>
          </p:cNvSpPr>
          <p:nvPr/>
        </p:nvSpPr>
        <p:spPr bwMode="auto">
          <a:xfrm>
            <a:off x="4548188" y="5726113"/>
            <a:ext cx="365125" cy="365125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8919" name="Text Box 39"/>
          <p:cNvSpPr txBox="1">
            <a:spLocks noChangeArrowheads="1"/>
          </p:cNvSpPr>
          <p:nvPr/>
        </p:nvSpPr>
        <p:spPr bwMode="auto">
          <a:xfrm rot="21600000">
            <a:off x="4687888" y="6078538"/>
            <a:ext cx="1409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4D4D4D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sv-SE" sz="28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MySQL</a:t>
            </a:r>
            <a:endParaRPr lang="en-GB" sz="28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8920" name="AutoShape 40"/>
          <p:cNvSpPr>
            <a:spLocks noChangeArrowheads="1"/>
          </p:cNvSpPr>
          <p:nvPr/>
        </p:nvSpPr>
        <p:spPr bwMode="auto">
          <a:xfrm>
            <a:off x="8188325" y="5199063"/>
            <a:ext cx="365125" cy="365125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8921" name="Text Box 41"/>
          <p:cNvSpPr txBox="1">
            <a:spLocks noChangeArrowheads="1"/>
          </p:cNvSpPr>
          <p:nvPr/>
        </p:nvSpPr>
        <p:spPr bwMode="auto">
          <a:xfrm rot="21600000">
            <a:off x="7837488" y="5545138"/>
            <a:ext cx="1231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4D4D4D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sv-SE" sz="28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ODBC</a:t>
            </a:r>
            <a:endParaRPr lang="en-GB" sz="28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10" name="Group 42"/>
          <p:cNvGrpSpPr>
            <a:grpSpLocks/>
          </p:cNvGrpSpPr>
          <p:nvPr/>
        </p:nvGrpSpPr>
        <p:grpSpPr bwMode="auto">
          <a:xfrm flipH="1">
            <a:off x="6667500" y="4333875"/>
            <a:ext cx="1654175" cy="1157288"/>
            <a:chOff x="3996" y="967"/>
            <a:chExt cx="854" cy="797"/>
          </a:xfrm>
        </p:grpSpPr>
        <p:sp>
          <p:nvSpPr>
            <p:cNvPr id="378923" name="Freeform 43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8924" name="Freeform 44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78925" name="Text Box 45"/>
          <p:cNvSpPr txBox="1">
            <a:spLocks noChangeArrowheads="1"/>
          </p:cNvSpPr>
          <p:nvPr/>
        </p:nvSpPr>
        <p:spPr bwMode="auto">
          <a:xfrm rot="21600000">
            <a:off x="6496050" y="1970088"/>
            <a:ext cx="1825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4D4D4D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sv-SE" sz="28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Illustrator</a:t>
            </a:r>
            <a:endParaRPr lang="en-GB" sz="28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11" name="Group 46"/>
          <p:cNvGrpSpPr>
            <a:grpSpLocks/>
          </p:cNvGrpSpPr>
          <p:nvPr/>
        </p:nvGrpSpPr>
        <p:grpSpPr bwMode="auto">
          <a:xfrm>
            <a:off x="4638675" y="3444875"/>
            <a:ext cx="490538" cy="574675"/>
            <a:chOff x="1717" y="2218"/>
            <a:chExt cx="803" cy="940"/>
          </a:xfrm>
        </p:grpSpPr>
        <p:sp>
          <p:nvSpPr>
            <p:cNvPr id="378927" name="Freeform 47"/>
            <p:cNvSpPr>
              <a:spLocks/>
            </p:cNvSpPr>
            <p:nvPr/>
          </p:nvSpPr>
          <p:spPr bwMode="auto">
            <a:xfrm>
              <a:off x="1717" y="2218"/>
              <a:ext cx="495" cy="216"/>
            </a:xfrm>
            <a:custGeom>
              <a:avLst/>
              <a:gdLst/>
              <a:ahLst/>
              <a:cxnLst>
                <a:cxn ang="0">
                  <a:pos x="433" y="210"/>
                </a:cxn>
                <a:cxn ang="0">
                  <a:pos x="298" y="247"/>
                </a:cxn>
                <a:cxn ang="0">
                  <a:pos x="153" y="210"/>
                </a:cxn>
                <a:cxn ang="0">
                  <a:pos x="141" y="196"/>
                </a:cxn>
                <a:cxn ang="0">
                  <a:pos x="124" y="188"/>
                </a:cxn>
                <a:cxn ang="0">
                  <a:pos x="80" y="114"/>
                </a:cxn>
                <a:cxn ang="0">
                  <a:pos x="40" y="40"/>
                </a:cxn>
                <a:cxn ang="0">
                  <a:pos x="23" y="17"/>
                </a:cxn>
                <a:cxn ang="0">
                  <a:pos x="7" y="3"/>
                </a:cxn>
                <a:cxn ang="0">
                  <a:pos x="23" y="10"/>
                </a:cxn>
                <a:cxn ang="0">
                  <a:pos x="158" y="26"/>
                </a:cxn>
                <a:cxn ang="0">
                  <a:pos x="282" y="26"/>
                </a:cxn>
                <a:cxn ang="0">
                  <a:pos x="332" y="47"/>
                </a:cxn>
                <a:cxn ang="0">
                  <a:pos x="349" y="55"/>
                </a:cxn>
                <a:cxn ang="0">
                  <a:pos x="389" y="106"/>
                </a:cxn>
                <a:cxn ang="0">
                  <a:pos x="478" y="181"/>
                </a:cxn>
                <a:cxn ang="0">
                  <a:pos x="495" y="203"/>
                </a:cxn>
              </a:cxnLst>
              <a:rect l="0" t="0" r="r" b="b"/>
              <a:pathLst>
                <a:path w="495" h="247">
                  <a:moveTo>
                    <a:pt x="433" y="210"/>
                  </a:moveTo>
                  <a:cubicBezTo>
                    <a:pt x="389" y="224"/>
                    <a:pt x="344" y="237"/>
                    <a:pt x="298" y="247"/>
                  </a:cubicBezTo>
                  <a:cubicBezTo>
                    <a:pt x="178" y="239"/>
                    <a:pt x="228" y="243"/>
                    <a:pt x="153" y="210"/>
                  </a:cubicBezTo>
                  <a:cubicBezTo>
                    <a:pt x="148" y="206"/>
                    <a:pt x="145" y="199"/>
                    <a:pt x="141" y="196"/>
                  </a:cubicBezTo>
                  <a:cubicBezTo>
                    <a:pt x="135" y="191"/>
                    <a:pt x="129" y="193"/>
                    <a:pt x="124" y="188"/>
                  </a:cubicBezTo>
                  <a:cubicBezTo>
                    <a:pt x="108" y="170"/>
                    <a:pt x="95" y="135"/>
                    <a:pt x="80" y="114"/>
                  </a:cubicBezTo>
                  <a:cubicBezTo>
                    <a:pt x="72" y="83"/>
                    <a:pt x="58" y="60"/>
                    <a:pt x="40" y="40"/>
                  </a:cubicBezTo>
                  <a:cubicBezTo>
                    <a:pt x="34" y="33"/>
                    <a:pt x="29" y="24"/>
                    <a:pt x="23" y="17"/>
                  </a:cubicBezTo>
                  <a:cubicBezTo>
                    <a:pt x="17" y="12"/>
                    <a:pt x="0" y="0"/>
                    <a:pt x="7" y="3"/>
                  </a:cubicBezTo>
                  <a:cubicBezTo>
                    <a:pt x="12" y="6"/>
                    <a:pt x="23" y="10"/>
                    <a:pt x="23" y="10"/>
                  </a:cubicBezTo>
                  <a:cubicBezTo>
                    <a:pt x="70" y="52"/>
                    <a:pt x="84" y="32"/>
                    <a:pt x="158" y="26"/>
                  </a:cubicBezTo>
                  <a:cubicBezTo>
                    <a:pt x="215" y="13"/>
                    <a:pt x="206" y="12"/>
                    <a:pt x="282" y="26"/>
                  </a:cubicBezTo>
                  <a:cubicBezTo>
                    <a:pt x="285" y="26"/>
                    <a:pt x="322" y="43"/>
                    <a:pt x="332" y="47"/>
                  </a:cubicBezTo>
                  <a:cubicBezTo>
                    <a:pt x="337" y="50"/>
                    <a:pt x="349" y="55"/>
                    <a:pt x="349" y="55"/>
                  </a:cubicBezTo>
                  <a:cubicBezTo>
                    <a:pt x="368" y="70"/>
                    <a:pt x="373" y="88"/>
                    <a:pt x="389" y="106"/>
                  </a:cubicBezTo>
                  <a:cubicBezTo>
                    <a:pt x="415" y="140"/>
                    <a:pt x="444" y="164"/>
                    <a:pt x="478" y="181"/>
                  </a:cubicBezTo>
                  <a:cubicBezTo>
                    <a:pt x="484" y="188"/>
                    <a:pt x="488" y="197"/>
                    <a:pt x="495" y="203"/>
                  </a:cubicBezTo>
                </a:path>
              </a:pathLst>
            </a:custGeom>
            <a:solidFill>
              <a:srgbClr val="00FF00"/>
            </a:solidFill>
            <a:ln w="38100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8928" name="Freeform 48"/>
            <p:cNvSpPr>
              <a:spLocks/>
            </p:cNvSpPr>
            <p:nvPr/>
          </p:nvSpPr>
          <p:spPr bwMode="auto">
            <a:xfrm>
              <a:off x="2159" y="2381"/>
              <a:ext cx="172" cy="7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31"/>
                </a:cxn>
                <a:cxn ang="0">
                  <a:pos x="46" y="46"/>
                </a:cxn>
                <a:cxn ang="0">
                  <a:pos x="52" y="62"/>
                </a:cxn>
                <a:cxn ang="0">
                  <a:pos x="62" y="93"/>
                </a:cxn>
                <a:cxn ang="0">
                  <a:pos x="67" y="206"/>
                </a:cxn>
                <a:cxn ang="0">
                  <a:pos x="88" y="324"/>
                </a:cxn>
              </a:cxnLst>
              <a:rect l="0" t="0" r="r" b="b"/>
              <a:pathLst>
                <a:path w="88" h="324">
                  <a:moveTo>
                    <a:pt x="0" y="0"/>
                  </a:moveTo>
                  <a:cubicBezTo>
                    <a:pt x="20" y="6"/>
                    <a:pt x="23" y="19"/>
                    <a:pt x="41" y="31"/>
                  </a:cubicBezTo>
                  <a:cubicBezTo>
                    <a:pt x="43" y="36"/>
                    <a:pt x="44" y="41"/>
                    <a:pt x="46" y="46"/>
                  </a:cubicBezTo>
                  <a:cubicBezTo>
                    <a:pt x="48" y="51"/>
                    <a:pt x="50" y="57"/>
                    <a:pt x="52" y="62"/>
                  </a:cubicBezTo>
                  <a:cubicBezTo>
                    <a:pt x="55" y="72"/>
                    <a:pt x="62" y="93"/>
                    <a:pt x="62" y="93"/>
                  </a:cubicBezTo>
                  <a:cubicBezTo>
                    <a:pt x="64" y="131"/>
                    <a:pt x="64" y="168"/>
                    <a:pt x="67" y="206"/>
                  </a:cubicBezTo>
                  <a:cubicBezTo>
                    <a:pt x="70" y="246"/>
                    <a:pt x="88" y="286"/>
                    <a:pt x="88" y="324"/>
                  </a:cubicBezTo>
                </a:path>
              </a:pathLst>
            </a:custGeom>
            <a:noFill/>
            <a:ln w="76200" cmpd="sng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8929" name="Freeform 49"/>
            <p:cNvSpPr>
              <a:spLocks/>
            </p:cNvSpPr>
            <p:nvPr/>
          </p:nvSpPr>
          <p:spPr bwMode="auto">
            <a:xfrm flipH="1">
              <a:off x="2223" y="2301"/>
              <a:ext cx="297" cy="200"/>
            </a:xfrm>
            <a:custGeom>
              <a:avLst/>
              <a:gdLst/>
              <a:ahLst/>
              <a:cxnLst>
                <a:cxn ang="0">
                  <a:pos x="433" y="210"/>
                </a:cxn>
                <a:cxn ang="0">
                  <a:pos x="298" y="247"/>
                </a:cxn>
                <a:cxn ang="0">
                  <a:pos x="153" y="210"/>
                </a:cxn>
                <a:cxn ang="0">
                  <a:pos x="141" y="196"/>
                </a:cxn>
                <a:cxn ang="0">
                  <a:pos x="124" y="188"/>
                </a:cxn>
                <a:cxn ang="0">
                  <a:pos x="80" y="114"/>
                </a:cxn>
                <a:cxn ang="0">
                  <a:pos x="40" y="40"/>
                </a:cxn>
                <a:cxn ang="0">
                  <a:pos x="23" y="17"/>
                </a:cxn>
                <a:cxn ang="0">
                  <a:pos x="7" y="3"/>
                </a:cxn>
                <a:cxn ang="0">
                  <a:pos x="23" y="10"/>
                </a:cxn>
                <a:cxn ang="0">
                  <a:pos x="158" y="26"/>
                </a:cxn>
                <a:cxn ang="0">
                  <a:pos x="282" y="26"/>
                </a:cxn>
                <a:cxn ang="0">
                  <a:pos x="332" y="47"/>
                </a:cxn>
                <a:cxn ang="0">
                  <a:pos x="349" y="55"/>
                </a:cxn>
                <a:cxn ang="0">
                  <a:pos x="389" y="106"/>
                </a:cxn>
                <a:cxn ang="0">
                  <a:pos x="478" y="181"/>
                </a:cxn>
                <a:cxn ang="0">
                  <a:pos x="495" y="203"/>
                </a:cxn>
              </a:cxnLst>
              <a:rect l="0" t="0" r="r" b="b"/>
              <a:pathLst>
                <a:path w="495" h="247">
                  <a:moveTo>
                    <a:pt x="433" y="210"/>
                  </a:moveTo>
                  <a:cubicBezTo>
                    <a:pt x="389" y="224"/>
                    <a:pt x="344" y="237"/>
                    <a:pt x="298" y="247"/>
                  </a:cubicBezTo>
                  <a:cubicBezTo>
                    <a:pt x="178" y="239"/>
                    <a:pt x="228" y="243"/>
                    <a:pt x="153" y="210"/>
                  </a:cubicBezTo>
                  <a:cubicBezTo>
                    <a:pt x="148" y="206"/>
                    <a:pt x="145" y="199"/>
                    <a:pt x="141" y="196"/>
                  </a:cubicBezTo>
                  <a:cubicBezTo>
                    <a:pt x="135" y="191"/>
                    <a:pt x="129" y="193"/>
                    <a:pt x="124" y="188"/>
                  </a:cubicBezTo>
                  <a:cubicBezTo>
                    <a:pt x="108" y="170"/>
                    <a:pt x="95" y="135"/>
                    <a:pt x="80" y="114"/>
                  </a:cubicBezTo>
                  <a:cubicBezTo>
                    <a:pt x="72" y="83"/>
                    <a:pt x="58" y="60"/>
                    <a:pt x="40" y="40"/>
                  </a:cubicBezTo>
                  <a:cubicBezTo>
                    <a:pt x="34" y="33"/>
                    <a:pt x="29" y="24"/>
                    <a:pt x="23" y="17"/>
                  </a:cubicBezTo>
                  <a:cubicBezTo>
                    <a:pt x="17" y="12"/>
                    <a:pt x="0" y="0"/>
                    <a:pt x="7" y="3"/>
                  </a:cubicBezTo>
                  <a:cubicBezTo>
                    <a:pt x="12" y="6"/>
                    <a:pt x="23" y="10"/>
                    <a:pt x="23" y="10"/>
                  </a:cubicBezTo>
                  <a:cubicBezTo>
                    <a:pt x="70" y="52"/>
                    <a:pt x="84" y="32"/>
                    <a:pt x="158" y="26"/>
                  </a:cubicBezTo>
                  <a:cubicBezTo>
                    <a:pt x="215" y="13"/>
                    <a:pt x="206" y="12"/>
                    <a:pt x="282" y="26"/>
                  </a:cubicBezTo>
                  <a:cubicBezTo>
                    <a:pt x="285" y="26"/>
                    <a:pt x="322" y="43"/>
                    <a:pt x="332" y="47"/>
                  </a:cubicBezTo>
                  <a:cubicBezTo>
                    <a:pt x="337" y="50"/>
                    <a:pt x="349" y="55"/>
                    <a:pt x="349" y="55"/>
                  </a:cubicBezTo>
                  <a:cubicBezTo>
                    <a:pt x="368" y="70"/>
                    <a:pt x="373" y="88"/>
                    <a:pt x="389" y="106"/>
                  </a:cubicBezTo>
                  <a:cubicBezTo>
                    <a:pt x="415" y="140"/>
                    <a:pt x="444" y="164"/>
                    <a:pt x="478" y="181"/>
                  </a:cubicBezTo>
                  <a:cubicBezTo>
                    <a:pt x="484" y="188"/>
                    <a:pt x="488" y="197"/>
                    <a:pt x="495" y="203"/>
                  </a:cubicBezTo>
                </a:path>
              </a:pathLst>
            </a:custGeom>
            <a:solidFill>
              <a:srgbClr val="00FF00"/>
            </a:solidFill>
            <a:ln w="38100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 flipH="1">
            <a:off x="4799013" y="4278313"/>
            <a:ext cx="538162" cy="561975"/>
            <a:chOff x="3996" y="967"/>
            <a:chExt cx="854" cy="797"/>
          </a:xfrm>
        </p:grpSpPr>
        <p:sp>
          <p:nvSpPr>
            <p:cNvPr id="378931" name="Freeform 51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8932" name="Freeform 52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78933" name="Text Box 53"/>
          <p:cNvSpPr txBox="1">
            <a:spLocks noChangeArrowheads="1"/>
          </p:cNvSpPr>
          <p:nvPr/>
        </p:nvSpPr>
        <p:spPr bwMode="auto">
          <a:xfrm rot="21600000">
            <a:off x="2732088" y="2159000"/>
            <a:ext cx="1787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4D4D4D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sv-SE" sz="28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Freehand</a:t>
            </a:r>
            <a:endParaRPr lang="en-GB" sz="28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13" name="Group 54"/>
          <p:cNvGrpSpPr>
            <a:grpSpLocks/>
          </p:cNvGrpSpPr>
          <p:nvPr/>
        </p:nvGrpSpPr>
        <p:grpSpPr bwMode="auto">
          <a:xfrm>
            <a:off x="0" y="0"/>
            <a:ext cx="1422400" cy="1417638"/>
            <a:chOff x="2304" y="40"/>
            <a:chExt cx="1296" cy="1304"/>
          </a:xfrm>
        </p:grpSpPr>
        <p:sp>
          <p:nvSpPr>
            <p:cNvPr id="378935" name="AutoShape 55"/>
            <p:cNvSpPr>
              <a:spLocks noChangeArrowheads="1"/>
            </p:cNvSpPr>
            <p:nvPr/>
          </p:nvSpPr>
          <p:spPr bwMode="auto">
            <a:xfrm>
              <a:off x="2304" y="48"/>
              <a:ext cx="1296" cy="1296"/>
            </a:xfrm>
            <a:prstGeom prst="sun">
              <a:avLst>
                <a:gd name="adj" fmla="val 46875"/>
              </a:avLst>
            </a:prstGeom>
            <a:solidFill>
              <a:srgbClr val="FFCC00"/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8936" name="AutoShape 56"/>
            <p:cNvSpPr>
              <a:spLocks noChangeArrowheads="1"/>
            </p:cNvSpPr>
            <p:nvPr/>
          </p:nvSpPr>
          <p:spPr bwMode="auto">
            <a:xfrm rot="900000">
              <a:off x="2304" y="44"/>
              <a:ext cx="1296" cy="1296"/>
            </a:xfrm>
            <a:prstGeom prst="sun">
              <a:avLst>
                <a:gd name="adj" fmla="val 46875"/>
              </a:avLst>
            </a:prstGeom>
            <a:solidFill>
              <a:srgbClr val="FFCC00"/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8937" name="AutoShape 57"/>
            <p:cNvSpPr>
              <a:spLocks noChangeArrowheads="1"/>
            </p:cNvSpPr>
            <p:nvPr/>
          </p:nvSpPr>
          <p:spPr bwMode="auto">
            <a:xfrm rot="1800000">
              <a:off x="2304" y="40"/>
              <a:ext cx="1296" cy="1296"/>
            </a:xfrm>
            <a:prstGeom prst="sun">
              <a:avLst>
                <a:gd name="adj" fmla="val 46875"/>
              </a:avLst>
            </a:prstGeom>
            <a:solidFill>
              <a:srgbClr val="FFCC00"/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78938" name="Oval 58"/>
          <p:cNvSpPr>
            <a:spLocks noChangeArrowheads="1"/>
          </p:cNvSpPr>
          <p:nvPr/>
        </p:nvSpPr>
        <p:spPr bwMode="auto">
          <a:xfrm>
            <a:off x="430213" y="442913"/>
            <a:ext cx="568325" cy="569912"/>
          </a:xfrm>
          <a:prstGeom prst="ellipse">
            <a:avLst/>
          </a:prstGeom>
          <a:solidFill>
            <a:srgbClr val="FFCC00"/>
          </a:soli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4" name="Group 59"/>
          <p:cNvGrpSpPr>
            <a:grpSpLocks/>
          </p:cNvGrpSpPr>
          <p:nvPr/>
        </p:nvGrpSpPr>
        <p:grpSpPr bwMode="auto">
          <a:xfrm rot="20442028" flipH="1">
            <a:off x="5119688" y="2767013"/>
            <a:ext cx="884237" cy="1138237"/>
            <a:chOff x="1717" y="2218"/>
            <a:chExt cx="803" cy="940"/>
          </a:xfrm>
        </p:grpSpPr>
        <p:sp>
          <p:nvSpPr>
            <p:cNvPr id="378940" name="Freeform 60"/>
            <p:cNvSpPr>
              <a:spLocks/>
            </p:cNvSpPr>
            <p:nvPr/>
          </p:nvSpPr>
          <p:spPr bwMode="auto">
            <a:xfrm>
              <a:off x="1717" y="2218"/>
              <a:ext cx="495" cy="216"/>
            </a:xfrm>
            <a:custGeom>
              <a:avLst/>
              <a:gdLst/>
              <a:ahLst/>
              <a:cxnLst>
                <a:cxn ang="0">
                  <a:pos x="433" y="210"/>
                </a:cxn>
                <a:cxn ang="0">
                  <a:pos x="298" y="247"/>
                </a:cxn>
                <a:cxn ang="0">
                  <a:pos x="153" y="210"/>
                </a:cxn>
                <a:cxn ang="0">
                  <a:pos x="141" y="196"/>
                </a:cxn>
                <a:cxn ang="0">
                  <a:pos x="124" y="188"/>
                </a:cxn>
                <a:cxn ang="0">
                  <a:pos x="80" y="114"/>
                </a:cxn>
                <a:cxn ang="0">
                  <a:pos x="40" y="40"/>
                </a:cxn>
                <a:cxn ang="0">
                  <a:pos x="23" y="17"/>
                </a:cxn>
                <a:cxn ang="0">
                  <a:pos x="7" y="3"/>
                </a:cxn>
                <a:cxn ang="0">
                  <a:pos x="23" y="10"/>
                </a:cxn>
                <a:cxn ang="0">
                  <a:pos x="158" y="26"/>
                </a:cxn>
                <a:cxn ang="0">
                  <a:pos x="282" y="26"/>
                </a:cxn>
                <a:cxn ang="0">
                  <a:pos x="332" y="47"/>
                </a:cxn>
                <a:cxn ang="0">
                  <a:pos x="349" y="55"/>
                </a:cxn>
                <a:cxn ang="0">
                  <a:pos x="389" y="106"/>
                </a:cxn>
                <a:cxn ang="0">
                  <a:pos x="478" y="181"/>
                </a:cxn>
                <a:cxn ang="0">
                  <a:pos x="495" y="203"/>
                </a:cxn>
              </a:cxnLst>
              <a:rect l="0" t="0" r="r" b="b"/>
              <a:pathLst>
                <a:path w="495" h="247">
                  <a:moveTo>
                    <a:pt x="433" y="210"/>
                  </a:moveTo>
                  <a:cubicBezTo>
                    <a:pt x="389" y="224"/>
                    <a:pt x="344" y="237"/>
                    <a:pt x="298" y="247"/>
                  </a:cubicBezTo>
                  <a:cubicBezTo>
                    <a:pt x="178" y="239"/>
                    <a:pt x="228" y="243"/>
                    <a:pt x="153" y="210"/>
                  </a:cubicBezTo>
                  <a:cubicBezTo>
                    <a:pt x="148" y="206"/>
                    <a:pt x="145" y="199"/>
                    <a:pt x="141" y="196"/>
                  </a:cubicBezTo>
                  <a:cubicBezTo>
                    <a:pt x="135" y="191"/>
                    <a:pt x="129" y="193"/>
                    <a:pt x="124" y="188"/>
                  </a:cubicBezTo>
                  <a:cubicBezTo>
                    <a:pt x="108" y="170"/>
                    <a:pt x="95" y="135"/>
                    <a:pt x="80" y="114"/>
                  </a:cubicBezTo>
                  <a:cubicBezTo>
                    <a:pt x="72" y="83"/>
                    <a:pt x="58" y="60"/>
                    <a:pt x="40" y="40"/>
                  </a:cubicBezTo>
                  <a:cubicBezTo>
                    <a:pt x="34" y="33"/>
                    <a:pt x="29" y="24"/>
                    <a:pt x="23" y="17"/>
                  </a:cubicBezTo>
                  <a:cubicBezTo>
                    <a:pt x="17" y="12"/>
                    <a:pt x="0" y="0"/>
                    <a:pt x="7" y="3"/>
                  </a:cubicBezTo>
                  <a:cubicBezTo>
                    <a:pt x="12" y="6"/>
                    <a:pt x="23" y="10"/>
                    <a:pt x="23" y="10"/>
                  </a:cubicBezTo>
                  <a:cubicBezTo>
                    <a:pt x="70" y="52"/>
                    <a:pt x="84" y="32"/>
                    <a:pt x="158" y="26"/>
                  </a:cubicBezTo>
                  <a:cubicBezTo>
                    <a:pt x="215" y="13"/>
                    <a:pt x="206" y="12"/>
                    <a:pt x="282" y="26"/>
                  </a:cubicBezTo>
                  <a:cubicBezTo>
                    <a:pt x="285" y="26"/>
                    <a:pt x="322" y="43"/>
                    <a:pt x="332" y="47"/>
                  </a:cubicBezTo>
                  <a:cubicBezTo>
                    <a:pt x="337" y="50"/>
                    <a:pt x="349" y="55"/>
                    <a:pt x="349" y="55"/>
                  </a:cubicBezTo>
                  <a:cubicBezTo>
                    <a:pt x="368" y="70"/>
                    <a:pt x="373" y="88"/>
                    <a:pt x="389" y="106"/>
                  </a:cubicBezTo>
                  <a:cubicBezTo>
                    <a:pt x="415" y="140"/>
                    <a:pt x="444" y="164"/>
                    <a:pt x="478" y="181"/>
                  </a:cubicBezTo>
                  <a:cubicBezTo>
                    <a:pt x="484" y="188"/>
                    <a:pt x="488" y="197"/>
                    <a:pt x="495" y="203"/>
                  </a:cubicBezTo>
                </a:path>
              </a:pathLst>
            </a:custGeom>
            <a:solidFill>
              <a:srgbClr val="00FF00"/>
            </a:solidFill>
            <a:ln w="38100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8941" name="Freeform 61"/>
            <p:cNvSpPr>
              <a:spLocks/>
            </p:cNvSpPr>
            <p:nvPr/>
          </p:nvSpPr>
          <p:spPr bwMode="auto">
            <a:xfrm>
              <a:off x="2159" y="2381"/>
              <a:ext cx="172" cy="7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31"/>
                </a:cxn>
                <a:cxn ang="0">
                  <a:pos x="46" y="46"/>
                </a:cxn>
                <a:cxn ang="0">
                  <a:pos x="52" y="62"/>
                </a:cxn>
                <a:cxn ang="0">
                  <a:pos x="62" y="93"/>
                </a:cxn>
                <a:cxn ang="0">
                  <a:pos x="67" y="206"/>
                </a:cxn>
                <a:cxn ang="0">
                  <a:pos x="88" y="324"/>
                </a:cxn>
              </a:cxnLst>
              <a:rect l="0" t="0" r="r" b="b"/>
              <a:pathLst>
                <a:path w="88" h="324">
                  <a:moveTo>
                    <a:pt x="0" y="0"/>
                  </a:moveTo>
                  <a:cubicBezTo>
                    <a:pt x="20" y="6"/>
                    <a:pt x="23" y="19"/>
                    <a:pt x="41" y="31"/>
                  </a:cubicBezTo>
                  <a:cubicBezTo>
                    <a:pt x="43" y="36"/>
                    <a:pt x="44" y="41"/>
                    <a:pt x="46" y="46"/>
                  </a:cubicBezTo>
                  <a:cubicBezTo>
                    <a:pt x="48" y="51"/>
                    <a:pt x="50" y="57"/>
                    <a:pt x="52" y="62"/>
                  </a:cubicBezTo>
                  <a:cubicBezTo>
                    <a:pt x="55" y="72"/>
                    <a:pt x="62" y="93"/>
                    <a:pt x="62" y="93"/>
                  </a:cubicBezTo>
                  <a:cubicBezTo>
                    <a:pt x="64" y="131"/>
                    <a:pt x="64" y="168"/>
                    <a:pt x="67" y="206"/>
                  </a:cubicBezTo>
                  <a:cubicBezTo>
                    <a:pt x="70" y="246"/>
                    <a:pt x="88" y="286"/>
                    <a:pt x="88" y="324"/>
                  </a:cubicBezTo>
                </a:path>
              </a:pathLst>
            </a:custGeom>
            <a:noFill/>
            <a:ln w="76200" cmpd="sng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8942" name="Freeform 62"/>
            <p:cNvSpPr>
              <a:spLocks/>
            </p:cNvSpPr>
            <p:nvPr/>
          </p:nvSpPr>
          <p:spPr bwMode="auto">
            <a:xfrm flipH="1">
              <a:off x="2223" y="2301"/>
              <a:ext cx="297" cy="200"/>
            </a:xfrm>
            <a:custGeom>
              <a:avLst/>
              <a:gdLst/>
              <a:ahLst/>
              <a:cxnLst>
                <a:cxn ang="0">
                  <a:pos x="433" y="210"/>
                </a:cxn>
                <a:cxn ang="0">
                  <a:pos x="298" y="247"/>
                </a:cxn>
                <a:cxn ang="0">
                  <a:pos x="153" y="210"/>
                </a:cxn>
                <a:cxn ang="0">
                  <a:pos x="141" y="196"/>
                </a:cxn>
                <a:cxn ang="0">
                  <a:pos x="124" y="188"/>
                </a:cxn>
                <a:cxn ang="0">
                  <a:pos x="80" y="114"/>
                </a:cxn>
                <a:cxn ang="0">
                  <a:pos x="40" y="40"/>
                </a:cxn>
                <a:cxn ang="0">
                  <a:pos x="23" y="17"/>
                </a:cxn>
                <a:cxn ang="0">
                  <a:pos x="7" y="3"/>
                </a:cxn>
                <a:cxn ang="0">
                  <a:pos x="23" y="10"/>
                </a:cxn>
                <a:cxn ang="0">
                  <a:pos x="158" y="26"/>
                </a:cxn>
                <a:cxn ang="0">
                  <a:pos x="282" y="26"/>
                </a:cxn>
                <a:cxn ang="0">
                  <a:pos x="332" y="47"/>
                </a:cxn>
                <a:cxn ang="0">
                  <a:pos x="349" y="55"/>
                </a:cxn>
                <a:cxn ang="0">
                  <a:pos x="389" y="106"/>
                </a:cxn>
                <a:cxn ang="0">
                  <a:pos x="478" y="181"/>
                </a:cxn>
                <a:cxn ang="0">
                  <a:pos x="495" y="203"/>
                </a:cxn>
              </a:cxnLst>
              <a:rect l="0" t="0" r="r" b="b"/>
              <a:pathLst>
                <a:path w="495" h="247">
                  <a:moveTo>
                    <a:pt x="433" y="210"/>
                  </a:moveTo>
                  <a:cubicBezTo>
                    <a:pt x="389" y="224"/>
                    <a:pt x="344" y="237"/>
                    <a:pt x="298" y="247"/>
                  </a:cubicBezTo>
                  <a:cubicBezTo>
                    <a:pt x="178" y="239"/>
                    <a:pt x="228" y="243"/>
                    <a:pt x="153" y="210"/>
                  </a:cubicBezTo>
                  <a:cubicBezTo>
                    <a:pt x="148" y="206"/>
                    <a:pt x="145" y="199"/>
                    <a:pt x="141" y="196"/>
                  </a:cubicBezTo>
                  <a:cubicBezTo>
                    <a:pt x="135" y="191"/>
                    <a:pt x="129" y="193"/>
                    <a:pt x="124" y="188"/>
                  </a:cubicBezTo>
                  <a:cubicBezTo>
                    <a:pt x="108" y="170"/>
                    <a:pt x="95" y="135"/>
                    <a:pt x="80" y="114"/>
                  </a:cubicBezTo>
                  <a:cubicBezTo>
                    <a:pt x="72" y="83"/>
                    <a:pt x="58" y="60"/>
                    <a:pt x="40" y="40"/>
                  </a:cubicBezTo>
                  <a:cubicBezTo>
                    <a:pt x="34" y="33"/>
                    <a:pt x="29" y="24"/>
                    <a:pt x="23" y="17"/>
                  </a:cubicBezTo>
                  <a:cubicBezTo>
                    <a:pt x="17" y="12"/>
                    <a:pt x="0" y="0"/>
                    <a:pt x="7" y="3"/>
                  </a:cubicBezTo>
                  <a:cubicBezTo>
                    <a:pt x="12" y="6"/>
                    <a:pt x="23" y="10"/>
                    <a:pt x="23" y="10"/>
                  </a:cubicBezTo>
                  <a:cubicBezTo>
                    <a:pt x="70" y="52"/>
                    <a:pt x="84" y="32"/>
                    <a:pt x="158" y="26"/>
                  </a:cubicBezTo>
                  <a:cubicBezTo>
                    <a:pt x="215" y="13"/>
                    <a:pt x="206" y="12"/>
                    <a:pt x="282" y="26"/>
                  </a:cubicBezTo>
                  <a:cubicBezTo>
                    <a:pt x="285" y="26"/>
                    <a:pt x="322" y="43"/>
                    <a:pt x="332" y="47"/>
                  </a:cubicBezTo>
                  <a:cubicBezTo>
                    <a:pt x="337" y="50"/>
                    <a:pt x="349" y="55"/>
                    <a:pt x="349" y="55"/>
                  </a:cubicBezTo>
                  <a:cubicBezTo>
                    <a:pt x="368" y="70"/>
                    <a:pt x="373" y="88"/>
                    <a:pt x="389" y="106"/>
                  </a:cubicBezTo>
                  <a:cubicBezTo>
                    <a:pt x="415" y="140"/>
                    <a:pt x="444" y="164"/>
                    <a:pt x="478" y="181"/>
                  </a:cubicBezTo>
                  <a:cubicBezTo>
                    <a:pt x="484" y="188"/>
                    <a:pt x="488" y="197"/>
                    <a:pt x="495" y="203"/>
                  </a:cubicBezTo>
                </a:path>
              </a:pathLst>
            </a:custGeom>
            <a:solidFill>
              <a:srgbClr val="00FF00"/>
            </a:solidFill>
            <a:ln w="38100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78943" name="Rectangle 63"/>
          <p:cNvSpPr>
            <a:spLocks noChangeArrowheads="1"/>
          </p:cNvSpPr>
          <p:nvPr/>
        </p:nvSpPr>
        <p:spPr bwMode="auto">
          <a:xfrm>
            <a:off x="6553200" y="3987800"/>
            <a:ext cx="152400" cy="3048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8944" name="Rectangle 64"/>
          <p:cNvSpPr>
            <a:spLocks noChangeArrowheads="1"/>
          </p:cNvSpPr>
          <p:nvPr/>
        </p:nvSpPr>
        <p:spPr bwMode="auto">
          <a:xfrm>
            <a:off x="5448300" y="3962400"/>
            <a:ext cx="152400" cy="3048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8945" name="Rectangle 65"/>
          <p:cNvSpPr>
            <a:spLocks noChangeArrowheads="1"/>
          </p:cNvSpPr>
          <p:nvPr/>
        </p:nvSpPr>
        <p:spPr bwMode="auto">
          <a:xfrm>
            <a:off x="4673600" y="3949700"/>
            <a:ext cx="152400" cy="3048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8946" name="Rectangle 66"/>
          <p:cNvSpPr>
            <a:spLocks noChangeArrowheads="1"/>
          </p:cNvSpPr>
          <p:nvPr/>
        </p:nvSpPr>
        <p:spPr bwMode="auto">
          <a:xfrm>
            <a:off x="5867400" y="3975100"/>
            <a:ext cx="152400" cy="3048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8947" name="Freeform 67"/>
          <p:cNvSpPr>
            <a:spLocks/>
          </p:cNvSpPr>
          <p:nvPr/>
        </p:nvSpPr>
        <p:spPr bwMode="auto">
          <a:xfrm>
            <a:off x="5346700" y="4216400"/>
            <a:ext cx="190500" cy="3810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64" y="88"/>
              </a:cxn>
              <a:cxn ang="0">
                <a:pos x="120" y="0"/>
              </a:cxn>
            </a:cxnLst>
            <a:rect l="0" t="0" r="r" b="b"/>
            <a:pathLst>
              <a:path w="120" h="240">
                <a:moveTo>
                  <a:pt x="0" y="240"/>
                </a:moveTo>
                <a:cubicBezTo>
                  <a:pt x="7" y="168"/>
                  <a:pt x="5" y="127"/>
                  <a:pt x="64" y="88"/>
                </a:cubicBezTo>
                <a:cubicBezTo>
                  <a:pt x="76" y="69"/>
                  <a:pt x="103" y="17"/>
                  <a:pt x="120" y="0"/>
                </a:cubicBezTo>
              </a:path>
            </a:pathLst>
          </a:custGeom>
          <a:noFill/>
          <a:ln w="38100" cmpd="sng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8948" name="Freeform 68"/>
          <p:cNvSpPr>
            <a:spLocks/>
          </p:cNvSpPr>
          <p:nvPr/>
        </p:nvSpPr>
        <p:spPr bwMode="auto">
          <a:xfrm>
            <a:off x="4826000" y="4102100"/>
            <a:ext cx="190500" cy="3810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64" y="88"/>
              </a:cxn>
              <a:cxn ang="0">
                <a:pos x="120" y="0"/>
              </a:cxn>
            </a:cxnLst>
            <a:rect l="0" t="0" r="r" b="b"/>
            <a:pathLst>
              <a:path w="120" h="240">
                <a:moveTo>
                  <a:pt x="0" y="240"/>
                </a:moveTo>
                <a:cubicBezTo>
                  <a:pt x="7" y="168"/>
                  <a:pt x="5" y="127"/>
                  <a:pt x="64" y="88"/>
                </a:cubicBezTo>
                <a:cubicBezTo>
                  <a:pt x="76" y="69"/>
                  <a:pt x="103" y="17"/>
                  <a:pt x="120" y="0"/>
                </a:cubicBezTo>
              </a:path>
            </a:pathLst>
          </a:custGeom>
          <a:noFill/>
          <a:ln w="38100" cmpd="sng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8949" name="Rectangle 69"/>
          <p:cNvSpPr>
            <a:spLocks noChangeArrowheads="1"/>
          </p:cNvSpPr>
          <p:nvPr/>
        </p:nvSpPr>
        <p:spPr bwMode="auto">
          <a:xfrm>
            <a:off x="4953000" y="3962400"/>
            <a:ext cx="152400" cy="3048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5" name="Group 70"/>
          <p:cNvGrpSpPr>
            <a:grpSpLocks/>
          </p:cNvGrpSpPr>
          <p:nvPr/>
        </p:nvGrpSpPr>
        <p:grpSpPr bwMode="auto">
          <a:xfrm>
            <a:off x="4772025" y="1876425"/>
            <a:ext cx="1231900" cy="2028825"/>
            <a:chOff x="3006" y="1182"/>
            <a:chExt cx="776" cy="1278"/>
          </a:xfrm>
        </p:grpSpPr>
        <p:grpSp>
          <p:nvGrpSpPr>
            <p:cNvPr id="16" name="Group 71"/>
            <p:cNvGrpSpPr>
              <a:grpSpLocks/>
            </p:cNvGrpSpPr>
            <p:nvPr/>
          </p:nvGrpSpPr>
          <p:grpSpPr bwMode="auto">
            <a:xfrm rot="20330623" flipH="1">
              <a:off x="3062" y="1605"/>
              <a:ext cx="415" cy="333"/>
              <a:chOff x="558" y="1405"/>
              <a:chExt cx="397" cy="265"/>
            </a:xfrm>
          </p:grpSpPr>
          <p:sp>
            <p:nvSpPr>
              <p:cNvPr id="378952" name="Rectangle 72"/>
              <p:cNvSpPr>
                <a:spLocks noChangeArrowheads="1"/>
              </p:cNvSpPr>
              <p:nvPr/>
            </p:nvSpPr>
            <p:spPr bwMode="auto">
              <a:xfrm>
                <a:off x="680" y="1510"/>
                <a:ext cx="74" cy="112"/>
              </a:xfrm>
              <a:prstGeom prst="rect">
                <a:avLst/>
              </a:prstGeom>
              <a:solidFill>
                <a:srgbClr val="FF00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8953" name="Freeform 73"/>
              <p:cNvSpPr>
                <a:spLocks/>
              </p:cNvSpPr>
              <p:nvPr/>
            </p:nvSpPr>
            <p:spPr bwMode="auto">
              <a:xfrm>
                <a:off x="824" y="1490"/>
                <a:ext cx="131" cy="124"/>
              </a:xfrm>
              <a:custGeom>
                <a:avLst/>
                <a:gdLst/>
                <a:ahLst/>
                <a:cxnLst>
                  <a:cxn ang="0">
                    <a:pos x="18" y="16"/>
                  </a:cxn>
                  <a:cxn ang="0">
                    <a:pos x="96" y="10"/>
                  </a:cxn>
                  <a:cxn ang="0">
                    <a:pos x="84" y="46"/>
                  </a:cxn>
                  <a:cxn ang="0">
                    <a:pos x="48" y="52"/>
                  </a:cxn>
                  <a:cxn ang="0">
                    <a:pos x="30" y="106"/>
                  </a:cxn>
                  <a:cxn ang="0">
                    <a:pos x="0" y="124"/>
                  </a:cxn>
                </a:cxnLst>
                <a:rect l="0" t="0" r="r" b="b"/>
                <a:pathLst>
                  <a:path w="131" h="124">
                    <a:moveTo>
                      <a:pt x="18" y="16"/>
                    </a:moveTo>
                    <a:cubicBezTo>
                      <a:pt x="67" y="0"/>
                      <a:pt x="41" y="2"/>
                      <a:pt x="96" y="10"/>
                    </a:cubicBezTo>
                    <a:cubicBezTo>
                      <a:pt x="108" y="28"/>
                      <a:pt x="131" y="77"/>
                      <a:pt x="84" y="46"/>
                    </a:cubicBezTo>
                    <a:cubicBezTo>
                      <a:pt x="72" y="48"/>
                      <a:pt x="57" y="44"/>
                      <a:pt x="48" y="52"/>
                    </a:cubicBezTo>
                    <a:cubicBezTo>
                      <a:pt x="34" y="64"/>
                      <a:pt x="36" y="88"/>
                      <a:pt x="30" y="106"/>
                    </a:cubicBezTo>
                    <a:cubicBezTo>
                      <a:pt x="29" y="110"/>
                      <a:pt x="6" y="121"/>
                      <a:pt x="0" y="124"/>
                    </a:cubicBezTo>
                  </a:path>
                </a:pathLst>
              </a:custGeom>
              <a:solidFill>
                <a:srgbClr val="FF0066"/>
              </a:solidFill>
              <a:ln w="19050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8954" name="Freeform 74"/>
              <p:cNvSpPr>
                <a:spLocks/>
              </p:cNvSpPr>
              <p:nvPr/>
            </p:nvSpPr>
            <p:spPr bwMode="auto">
              <a:xfrm>
                <a:off x="558" y="1405"/>
                <a:ext cx="284" cy="265"/>
              </a:xfrm>
              <a:custGeom>
                <a:avLst/>
                <a:gdLst/>
                <a:ahLst/>
                <a:cxnLst>
                  <a:cxn ang="0">
                    <a:pos x="152" y="234"/>
                  </a:cxn>
                  <a:cxn ang="0">
                    <a:pos x="43" y="196"/>
                  </a:cxn>
                  <a:cxn ang="0">
                    <a:pos x="33" y="115"/>
                  </a:cxn>
                  <a:cxn ang="0">
                    <a:pos x="49" y="67"/>
                  </a:cxn>
                  <a:cxn ang="0">
                    <a:pos x="43" y="40"/>
                  </a:cxn>
                  <a:cxn ang="0">
                    <a:pos x="54" y="13"/>
                  </a:cxn>
                  <a:cxn ang="0">
                    <a:pos x="92" y="45"/>
                  </a:cxn>
                  <a:cxn ang="0">
                    <a:pos x="179" y="148"/>
                  </a:cxn>
                  <a:cxn ang="0">
                    <a:pos x="157" y="229"/>
                  </a:cxn>
                  <a:cxn ang="0">
                    <a:pos x="239" y="240"/>
                  </a:cxn>
                  <a:cxn ang="0">
                    <a:pos x="282" y="180"/>
                  </a:cxn>
                  <a:cxn ang="0">
                    <a:pos x="282" y="72"/>
                  </a:cxn>
                  <a:cxn ang="0">
                    <a:pos x="277" y="50"/>
                  </a:cxn>
                  <a:cxn ang="0">
                    <a:pos x="179" y="83"/>
                  </a:cxn>
                  <a:cxn ang="0">
                    <a:pos x="152" y="94"/>
                  </a:cxn>
                </a:cxnLst>
                <a:rect l="0" t="0" r="r" b="b"/>
                <a:pathLst>
                  <a:path w="284" h="265">
                    <a:moveTo>
                      <a:pt x="152" y="234"/>
                    </a:moveTo>
                    <a:cubicBezTo>
                      <a:pt x="114" y="222"/>
                      <a:pt x="76" y="218"/>
                      <a:pt x="43" y="196"/>
                    </a:cubicBezTo>
                    <a:cubicBezTo>
                      <a:pt x="24" y="166"/>
                      <a:pt x="24" y="157"/>
                      <a:pt x="33" y="115"/>
                    </a:cubicBezTo>
                    <a:cubicBezTo>
                      <a:pt x="36" y="99"/>
                      <a:pt x="49" y="67"/>
                      <a:pt x="49" y="67"/>
                    </a:cubicBezTo>
                    <a:cubicBezTo>
                      <a:pt x="47" y="58"/>
                      <a:pt x="47" y="49"/>
                      <a:pt x="43" y="40"/>
                    </a:cubicBezTo>
                    <a:cubicBezTo>
                      <a:pt x="25" y="0"/>
                      <a:pt x="0" y="4"/>
                      <a:pt x="54" y="13"/>
                    </a:cubicBezTo>
                    <a:cubicBezTo>
                      <a:pt x="74" y="25"/>
                      <a:pt x="71" y="38"/>
                      <a:pt x="92" y="45"/>
                    </a:cubicBezTo>
                    <a:cubicBezTo>
                      <a:pt x="113" y="67"/>
                      <a:pt x="168" y="117"/>
                      <a:pt x="179" y="148"/>
                    </a:cubicBezTo>
                    <a:cubicBezTo>
                      <a:pt x="175" y="186"/>
                      <a:pt x="177" y="200"/>
                      <a:pt x="157" y="229"/>
                    </a:cubicBezTo>
                    <a:cubicBezTo>
                      <a:pt x="170" y="265"/>
                      <a:pt x="210" y="249"/>
                      <a:pt x="239" y="240"/>
                    </a:cubicBezTo>
                    <a:cubicBezTo>
                      <a:pt x="255" y="216"/>
                      <a:pt x="273" y="207"/>
                      <a:pt x="282" y="180"/>
                    </a:cubicBezTo>
                    <a:cubicBezTo>
                      <a:pt x="277" y="139"/>
                      <a:pt x="268" y="114"/>
                      <a:pt x="282" y="72"/>
                    </a:cubicBezTo>
                    <a:cubicBezTo>
                      <a:pt x="280" y="65"/>
                      <a:pt x="284" y="54"/>
                      <a:pt x="277" y="50"/>
                    </a:cubicBezTo>
                    <a:cubicBezTo>
                      <a:pt x="260" y="52"/>
                      <a:pt x="201" y="85"/>
                      <a:pt x="179" y="83"/>
                    </a:cubicBezTo>
                    <a:cubicBezTo>
                      <a:pt x="158" y="90"/>
                      <a:pt x="156" y="92"/>
                      <a:pt x="152" y="94"/>
                    </a:cubicBezTo>
                  </a:path>
                </a:pathLst>
              </a:custGeom>
              <a:solidFill>
                <a:srgbClr val="FF0066"/>
              </a:solidFill>
              <a:ln w="38100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8955" name="Freeform 75"/>
              <p:cNvSpPr>
                <a:spLocks/>
              </p:cNvSpPr>
              <p:nvPr/>
            </p:nvSpPr>
            <p:spPr bwMode="auto">
              <a:xfrm>
                <a:off x="662" y="1410"/>
                <a:ext cx="124" cy="88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30" y="0"/>
                  </a:cxn>
                  <a:cxn ang="0">
                    <a:pos x="72" y="60"/>
                  </a:cxn>
                  <a:cxn ang="0">
                    <a:pos x="0" y="54"/>
                  </a:cxn>
                </a:cxnLst>
                <a:rect l="0" t="0" r="r" b="b"/>
                <a:pathLst>
                  <a:path w="72" h="74">
                    <a:moveTo>
                      <a:pt x="0" y="54"/>
                    </a:moveTo>
                    <a:cubicBezTo>
                      <a:pt x="8" y="29"/>
                      <a:pt x="7" y="15"/>
                      <a:pt x="30" y="0"/>
                    </a:cubicBezTo>
                    <a:cubicBezTo>
                      <a:pt x="60" y="10"/>
                      <a:pt x="55" y="35"/>
                      <a:pt x="72" y="60"/>
                    </a:cubicBezTo>
                    <a:cubicBezTo>
                      <a:pt x="49" y="68"/>
                      <a:pt x="20" y="74"/>
                      <a:pt x="0" y="54"/>
                    </a:cubicBezTo>
                    <a:close/>
                  </a:path>
                </a:pathLst>
              </a:custGeom>
              <a:solidFill>
                <a:srgbClr val="FF0066"/>
              </a:solidFill>
              <a:ln w="19050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78956" name="Text Box 76"/>
            <p:cNvSpPr txBox="1">
              <a:spLocks noChangeArrowheads="1"/>
            </p:cNvSpPr>
            <p:nvPr/>
          </p:nvSpPr>
          <p:spPr bwMode="auto">
            <a:xfrm rot="21600000">
              <a:off x="3006" y="1182"/>
              <a:ext cx="70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4D4D4D">
                  <a:alpha val="50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2800" b="1" kern="120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rPr>
                <a:t>Flash</a:t>
              </a:r>
              <a:endParaRPr lang="en-GB" sz="28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7" name="Group 77"/>
            <p:cNvGrpSpPr>
              <a:grpSpLocks/>
            </p:cNvGrpSpPr>
            <p:nvPr/>
          </p:nvGrpSpPr>
          <p:grpSpPr bwMode="auto">
            <a:xfrm rot="20442028" flipH="1">
              <a:off x="3225" y="1743"/>
              <a:ext cx="557" cy="717"/>
              <a:chOff x="1717" y="2218"/>
              <a:chExt cx="803" cy="940"/>
            </a:xfrm>
          </p:grpSpPr>
          <p:sp>
            <p:nvSpPr>
              <p:cNvPr id="378958" name="Freeform 78"/>
              <p:cNvSpPr>
                <a:spLocks/>
              </p:cNvSpPr>
              <p:nvPr/>
            </p:nvSpPr>
            <p:spPr bwMode="auto">
              <a:xfrm>
                <a:off x="1717" y="2218"/>
                <a:ext cx="495" cy="216"/>
              </a:xfrm>
              <a:custGeom>
                <a:avLst/>
                <a:gdLst/>
                <a:ahLst/>
                <a:cxnLst>
                  <a:cxn ang="0">
                    <a:pos x="433" y="210"/>
                  </a:cxn>
                  <a:cxn ang="0">
                    <a:pos x="298" y="247"/>
                  </a:cxn>
                  <a:cxn ang="0">
                    <a:pos x="153" y="210"/>
                  </a:cxn>
                  <a:cxn ang="0">
                    <a:pos x="141" y="196"/>
                  </a:cxn>
                  <a:cxn ang="0">
                    <a:pos x="124" y="188"/>
                  </a:cxn>
                  <a:cxn ang="0">
                    <a:pos x="80" y="114"/>
                  </a:cxn>
                  <a:cxn ang="0">
                    <a:pos x="40" y="40"/>
                  </a:cxn>
                  <a:cxn ang="0">
                    <a:pos x="23" y="17"/>
                  </a:cxn>
                  <a:cxn ang="0">
                    <a:pos x="7" y="3"/>
                  </a:cxn>
                  <a:cxn ang="0">
                    <a:pos x="23" y="10"/>
                  </a:cxn>
                  <a:cxn ang="0">
                    <a:pos x="158" y="26"/>
                  </a:cxn>
                  <a:cxn ang="0">
                    <a:pos x="282" y="26"/>
                  </a:cxn>
                  <a:cxn ang="0">
                    <a:pos x="332" y="47"/>
                  </a:cxn>
                  <a:cxn ang="0">
                    <a:pos x="349" y="55"/>
                  </a:cxn>
                  <a:cxn ang="0">
                    <a:pos x="389" y="106"/>
                  </a:cxn>
                  <a:cxn ang="0">
                    <a:pos x="478" y="181"/>
                  </a:cxn>
                  <a:cxn ang="0">
                    <a:pos x="495" y="203"/>
                  </a:cxn>
                </a:cxnLst>
                <a:rect l="0" t="0" r="r" b="b"/>
                <a:pathLst>
                  <a:path w="495" h="247">
                    <a:moveTo>
                      <a:pt x="433" y="210"/>
                    </a:moveTo>
                    <a:cubicBezTo>
                      <a:pt x="389" y="224"/>
                      <a:pt x="344" y="237"/>
                      <a:pt x="298" y="247"/>
                    </a:cubicBezTo>
                    <a:cubicBezTo>
                      <a:pt x="178" y="239"/>
                      <a:pt x="228" y="243"/>
                      <a:pt x="153" y="210"/>
                    </a:cubicBezTo>
                    <a:cubicBezTo>
                      <a:pt x="148" y="206"/>
                      <a:pt x="145" y="199"/>
                      <a:pt x="141" y="196"/>
                    </a:cubicBezTo>
                    <a:cubicBezTo>
                      <a:pt x="135" y="191"/>
                      <a:pt x="129" y="193"/>
                      <a:pt x="124" y="188"/>
                    </a:cubicBezTo>
                    <a:cubicBezTo>
                      <a:pt x="108" y="170"/>
                      <a:pt x="95" y="135"/>
                      <a:pt x="80" y="114"/>
                    </a:cubicBezTo>
                    <a:cubicBezTo>
                      <a:pt x="72" y="83"/>
                      <a:pt x="58" y="60"/>
                      <a:pt x="40" y="40"/>
                    </a:cubicBezTo>
                    <a:cubicBezTo>
                      <a:pt x="34" y="33"/>
                      <a:pt x="29" y="24"/>
                      <a:pt x="23" y="17"/>
                    </a:cubicBezTo>
                    <a:cubicBezTo>
                      <a:pt x="17" y="12"/>
                      <a:pt x="0" y="0"/>
                      <a:pt x="7" y="3"/>
                    </a:cubicBezTo>
                    <a:cubicBezTo>
                      <a:pt x="12" y="6"/>
                      <a:pt x="23" y="10"/>
                      <a:pt x="23" y="10"/>
                    </a:cubicBezTo>
                    <a:cubicBezTo>
                      <a:pt x="70" y="52"/>
                      <a:pt x="84" y="32"/>
                      <a:pt x="158" y="26"/>
                    </a:cubicBezTo>
                    <a:cubicBezTo>
                      <a:pt x="215" y="13"/>
                      <a:pt x="206" y="12"/>
                      <a:pt x="282" y="26"/>
                    </a:cubicBezTo>
                    <a:cubicBezTo>
                      <a:pt x="285" y="26"/>
                      <a:pt x="322" y="43"/>
                      <a:pt x="332" y="47"/>
                    </a:cubicBezTo>
                    <a:cubicBezTo>
                      <a:pt x="337" y="50"/>
                      <a:pt x="349" y="55"/>
                      <a:pt x="349" y="55"/>
                    </a:cubicBezTo>
                    <a:cubicBezTo>
                      <a:pt x="368" y="70"/>
                      <a:pt x="373" y="88"/>
                      <a:pt x="389" y="106"/>
                    </a:cubicBezTo>
                    <a:cubicBezTo>
                      <a:pt x="415" y="140"/>
                      <a:pt x="444" y="164"/>
                      <a:pt x="478" y="181"/>
                    </a:cubicBezTo>
                    <a:cubicBezTo>
                      <a:pt x="484" y="188"/>
                      <a:pt x="488" y="197"/>
                      <a:pt x="495" y="203"/>
                    </a:cubicBezTo>
                  </a:path>
                </a:pathLst>
              </a:custGeom>
              <a:solidFill>
                <a:srgbClr val="00FF00"/>
              </a:solidFill>
              <a:ln w="38100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8959" name="Freeform 79"/>
              <p:cNvSpPr>
                <a:spLocks/>
              </p:cNvSpPr>
              <p:nvPr/>
            </p:nvSpPr>
            <p:spPr bwMode="auto">
              <a:xfrm>
                <a:off x="2159" y="2381"/>
                <a:ext cx="172" cy="7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" y="31"/>
                  </a:cxn>
                  <a:cxn ang="0">
                    <a:pos x="46" y="46"/>
                  </a:cxn>
                  <a:cxn ang="0">
                    <a:pos x="52" y="62"/>
                  </a:cxn>
                  <a:cxn ang="0">
                    <a:pos x="62" y="93"/>
                  </a:cxn>
                  <a:cxn ang="0">
                    <a:pos x="67" y="206"/>
                  </a:cxn>
                  <a:cxn ang="0">
                    <a:pos x="88" y="324"/>
                  </a:cxn>
                </a:cxnLst>
                <a:rect l="0" t="0" r="r" b="b"/>
                <a:pathLst>
                  <a:path w="88" h="324">
                    <a:moveTo>
                      <a:pt x="0" y="0"/>
                    </a:moveTo>
                    <a:cubicBezTo>
                      <a:pt x="20" y="6"/>
                      <a:pt x="23" y="19"/>
                      <a:pt x="41" y="31"/>
                    </a:cubicBezTo>
                    <a:cubicBezTo>
                      <a:pt x="43" y="36"/>
                      <a:pt x="44" y="41"/>
                      <a:pt x="46" y="46"/>
                    </a:cubicBezTo>
                    <a:cubicBezTo>
                      <a:pt x="48" y="51"/>
                      <a:pt x="50" y="57"/>
                      <a:pt x="52" y="62"/>
                    </a:cubicBezTo>
                    <a:cubicBezTo>
                      <a:pt x="55" y="72"/>
                      <a:pt x="62" y="93"/>
                      <a:pt x="62" y="93"/>
                    </a:cubicBezTo>
                    <a:cubicBezTo>
                      <a:pt x="64" y="131"/>
                      <a:pt x="64" y="168"/>
                      <a:pt x="67" y="206"/>
                    </a:cubicBezTo>
                    <a:cubicBezTo>
                      <a:pt x="70" y="246"/>
                      <a:pt x="88" y="286"/>
                      <a:pt x="88" y="324"/>
                    </a:cubicBezTo>
                  </a:path>
                </a:pathLst>
              </a:custGeom>
              <a:noFill/>
              <a:ln w="76200" cmpd="sng">
                <a:solidFill>
                  <a:srgbClr val="CC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8960" name="Freeform 80"/>
              <p:cNvSpPr>
                <a:spLocks/>
              </p:cNvSpPr>
              <p:nvPr/>
            </p:nvSpPr>
            <p:spPr bwMode="auto">
              <a:xfrm flipH="1">
                <a:off x="2223" y="2301"/>
                <a:ext cx="297" cy="200"/>
              </a:xfrm>
              <a:custGeom>
                <a:avLst/>
                <a:gdLst/>
                <a:ahLst/>
                <a:cxnLst>
                  <a:cxn ang="0">
                    <a:pos x="433" y="210"/>
                  </a:cxn>
                  <a:cxn ang="0">
                    <a:pos x="298" y="247"/>
                  </a:cxn>
                  <a:cxn ang="0">
                    <a:pos x="153" y="210"/>
                  </a:cxn>
                  <a:cxn ang="0">
                    <a:pos x="141" y="196"/>
                  </a:cxn>
                  <a:cxn ang="0">
                    <a:pos x="124" y="188"/>
                  </a:cxn>
                  <a:cxn ang="0">
                    <a:pos x="80" y="114"/>
                  </a:cxn>
                  <a:cxn ang="0">
                    <a:pos x="40" y="40"/>
                  </a:cxn>
                  <a:cxn ang="0">
                    <a:pos x="23" y="17"/>
                  </a:cxn>
                  <a:cxn ang="0">
                    <a:pos x="7" y="3"/>
                  </a:cxn>
                  <a:cxn ang="0">
                    <a:pos x="23" y="10"/>
                  </a:cxn>
                  <a:cxn ang="0">
                    <a:pos x="158" y="26"/>
                  </a:cxn>
                  <a:cxn ang="0">
                    <a:pos x="282" y="26"/>
                  </a:cxn>
                  <a:cxn ang="0">
                    <a:pos x="332" y="47"/>
                  </a:cxn>
                  <a:cxn ang="0">
                    <a:pos x="349" y="55"/>
                  </a:cxn>
                  <a:cxn ang="0">
                    <a:pos x="389" y="106"/>
                  </a:cxn>
                  <a:cxn ang="0">
                    <a:pos x="478" y="181"/>
                  </a:cxn>
                  <a:cxn ang="0">
                    <a:pos x="495" y="203"/>
                  </a:cxn>
                </a:cxnLst>
                <a:rect l="0" t="0" r="r" b="b"/>
                <a:pathLst>
                  <a:path w="495" h="247">
                    <a:moveTo>
                      <a:pt x="433" y="210"/>
                    </a:moveTo>
                    <a:cubicBezTo>
                      <a:pt x="389" y="224"/>
                      <a:pt x="344" y="237"/>
                      <a:pt x="298" y="247"/>
                    </a:cubicBezTo>
                    <a:cubicBezTo>
                      <a:pt x="178" y="239"/>
                      <a:pt x="228" y="243"/>
                      <a:pt x="153" y="210"/>
                    </a:cubicBezTo>
                    <a:cubicBezTo>
                      <a:pt x="148" y="206"/>
                      <a:pt x="145" y="199"/>
                      <a:pt x="141" y="196"/>
                    </a:cubicBezTo>
                    <a:cubicBezTo>
                      <a:pt x="135" y="191"/>
                      <a:pt x="129" y="193"/>
                      <a:pt x="124" y="188"/>
                    </a:cubicBezTo>
                    <a:cubicBezTo>
                      <a:pt x="108" y="170"/>
                      <a:pt x="95" y="135"/>
                      <a:pt x="80" y="114"/>
                    </a:cubicBezTo>
                    <a:cubicBezTo>
                      <a:pt x="72" y="83"/>
                      <a:pt x="58" y="60"/>
                      <a:pt x="40" y="40"/>
                    </a:cubicBezTo>
                    <a:cubicBezTo>
                      <a:pt x="34" y="33"/>
                      <a:pt x="29" y="24"/>
                      <a:pt x="23" y="17"/>
                    </a:cubicBezTo>
                    <a:cubicBezTo>
                      <a:pt x="17" y="12"/>
                      <a:pt x="0" y="0"/>
                      <a:pt x="7" y="3"/>
                    </a:cubicBezTo>
                    <a:cubicBezTo>
                      <a:pt x="12" y="6"/>
                      <a:pt x="23" y="10"/>
                      <a:pt x="23" y="10"/>
                    </a:cubicBezTo>
                    <a:cubicBezTo>
                      <a:pt x="70" y="52"/>
                      <a:pt x="84" y="32"/>
                      <a:pt x="158" y="26"/>
                    </a:cubicBezTo>
                    <a:cubicBezTo>
                      <a:pt x="215" y="13"/>
                      <a:pt x="206" y="12"/>
                      <a:pt x="282" y="26"/>
                    </a:cubicBezTo>
                    <a:cubicBezTo>
                      <a:pt x="285" y="26"/>
                      <a:pt x="322" y="43"/>
                      <a:pt x="332" y="47"/>
                    </a:cubicBezTo>
                    <a:cubicBezTo>
                      <a:pt x="337" y="50"/>
                      <a:pt x="349" y="55"/>
                      <a:pt x="349" y="55"/>
                    </a:cubicBezTo>
                    <a:cubicBezTo>
                      <a:pt x="368" y="70"/>
                      <a:pt x="373" y="88"/>
                      <a:pt x="389" y="106"/>
                    </a:cubicBezTo>
                    <a:cubicBezTo>
                      <a:pt x="415" y="140"/>
                      <a:pt x="444" y="164"/>
                      <a:pt x="478" y="181"/>
                    </a:cubicBezTo>
                    <a:cubicBezTo>
                      <a:pt x="484" y="188"/>
                      <a:pt x="488" y="197"/>
                      <a:pt x="495" y="203"/>
                    </a:cubicBezTo>
                  </a:path>
                </a:pathLst>
              </a:custGeom>
              <a:solidFill>
                <a:srgbClr val="00FF00"/>
              </a:solidFill>
              <a:ln w="38100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78961" name="Text Box 81"/>
          <p:cNvSpPr txBox="1">
            <a:spLocks noChangeArrowheads="1"/>
          </p:cNvSpPr>
          <p:nvPr/>
        </p:nvSpPr>
        <p:spPr bwMode="auto">
          <a:xfrm rot="21600000">
            <a:off x="469900" y="76200"/>
            <a:ext cx="84709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sv-SE" sz="5400" b="1" kern="120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The spark =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sv-SE" sz="5400" b="1" kern="120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access to datasets !</a:t>
            </a:r>
            <a:r>
              <a:rPr lang="sv-SE" sz="54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 </a:t>
            </a:r>
            <a:endParaRPr lang="en-GB" sz="54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18" name="Group 82"/>
          <p:cNvGrpSpPr>
            <a:grpSpLocks/>
          </p:cNvGrpSpPr>
          <p:nvPr/>
        </p:nvGrpSpPr>
        <p:grpSpPr bwMode="auto">
          <a:xfrm>
            <a:off x="6604000" y="2382838"/>
            <a:ext cx="2047875" cy="1712912"/>
            <a:chOff x="4160" y="1501"/>
            <a:chExt cx="1290" cy="1079"/>
          </a:xfrm>
        </p:grpSpPr>
        <p:grpSp>
          <p:nvGrpSpPr>
            <p:cNvPr id="19" name="Group 83"/>
            <p:cNvGrpSpPr>
              <a:grpSpLocks/>
            </p:cNvGrpSpPr>
            <p:nvPr/>
          </p:nvGrpSpPr>
          <p:grpSpPr bwMode="auto">
            <a:xfrm rot="1960340" flipH="1">
              <a:off x="4234" y="1894"/>
              <a:ext cx="413" cy="265"/>
              <a:chOff x="558" y="1405"/>
              <a:chExt cx="397" cy="265"/>
            </a:xfrm>
          </p:grpSpPr>
          <p:sp>
            <p:nvSpPr>
              <p:cNvPr id="378964" name="Rectangle 84"/>
              <p:cNvSpPr>
                <a:spLocks noChangeArrowheads="1"/>
              </p:cNvSpPr>
              <p:nvPr/>
            </p:nvSpPr>
            <p:spPr bwMode="auto">
              <a:xfrm>
                <a:off x="680" y="1510"/>
                <a:ext cx="74" cy="112"/>
              </a:xfrm>
              <a:prstGeom prst="rect">
                <a:avLst/>
              </a:prstGeom>
              <a:solidFill>
                <a:srgbClr val="FF00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8965" name="Freeform 85"/>
              <p:cNvSpPr>
                <a:spLocks/>
              </p:cNvSpPr>
              <p:nvPr/>
            </p:nvSpPr>
            <p:spPr bwMode="auto">
              <a:xfrm>
                <a:off x="824" y="1490"/>
                <a:ext cx="131" cy="124"/>
              </a:xfrm>
              <a:custGeom>
                <a:avLst/>
                <a:gdLst/>
                <a:ahLst/>
                <a:cxnLst>
                  <a:cxn ang="0">
                    <a:pos x="18" y="16"/>
                  </a:cxn>
                  <a:cxn ang="0">
                    <a:pos x="96" y="10"/>
                  </a:cxn>
                  <a:cxn ang="0">
                    <a:pos x="84" y="46"/>
                  </a:cxn>
                  <a:cxn ang="0">
                    <a:pos x="48" y="52"/>
                  </a:cxn>
                  <a:cxn ang="0">
                    <a:pos x="30" y="106"/>
                  </a:cxn>
                  <a:cxn ang="0">
                    <a:pos x="0" y="124"/>
                  </a:cxn>
                </a:cxnLst>
                <a:rect l="0" t="0" r="r" b="b"/>
                <a:pathLst>
                  <a:path w="131" h="124">
                    <a:moveTo>
                      <a:pt x="18" y="16"/>
                    </a:moveTo>
                    <a:cubicBezTo>
                      <a:pt x="67" y="0"/>
                      <a:pt x="41" y="2"/>
                      <a:pt x="96" y="10"/>
                    </a:cubicBezTo>
                    <a:cubicBezTo>
                      <a:pt x="108" y="28"/>
                      <a:pt x="131" y="77"/>
                      <a:pt x="84" y="46"/>
                    </a:cubicBezTo>
                    <a:cubicBezTo>
                      <a:pt x="72" y="48"/>
                      <a:pt x="57" y="44"/>
                      <a:pt x="48" y="52"/>
                    </a:cubicBezTo>
                    <a:cubicBezTo>
                      <a:pt x="34" y="64"/>
                      <a:pt x="36" y="88"/>
                      <a:pt x="30" y="106"/>
                    </a:cubicBezTo>
                    <a:cubicBezTo>
                      <a:pt x="29" y="110"/>
                      <a:pt x="6" y="121"/>
                      <a:pt x="0" y="124"/>
                    </a:cubicBezTo>
                  </a:path>
                </a:pathLst>
              </a:custGeom>
              <a:solidFill>
                <a:srgbClr val="FF0066"/>
              </a:solidFill>
              <a:ln w="19050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8966" name="Freeform 86"/>
              <p:cNvSpPr>
                <a:spLocks/>
              </p:cNvSpPr>
              <p:nvPr/>
            </p:nvSpPr>
            <p:spPr bwMode="auto">
              <a:xfrm>
                <a:off x="558" y="1405"/>
                <a:ext cx="284" cy="265"/>
              </a:xfrm>
              <a:custGeom>
                <a:avLst/>
                <a:gdLst/>
                <a:ahLst/>
                <a:cxnLst>
                  <a:cxn ang="0">
                    <a:pos x="152" y="234"/>
                  </a:cxn>
                  <a:cxn ang="0">
                    <a:pos x="43" y="196"/>
                  </a:cxn>
                  <a:cxn ang="0">
                    <a:pos x="33" y="115"/>
                  </a:cxn>
                  <a:cxn ang="0">
                    <a:pos x="49" y="67"/>
                  </a:cxn>
                  <a:cxn ang="0">
                    <a:pos x="43" y="40"/>
                  </a:cxn>
                  <a:cxn ang="0">
                    <a:pos x="54" y="13"/>
                  </a:cxn>
                  <a:cxn ang="0">
                    <a:pos x="92" y="45"/>
                  </a:cxn>
                  <a:cxn ang="0">
                    <a:pos x="179" y="148"/>
                  </a:cxn>
                  <a:cxn ang="0">
                    <a:pos x="157" y="229"/>
                  </a:cxn>
                  <a:cxn ang="0">
                    <a:pos x="239" y="240"/>
                  </a:cxn>
                  <a:cxn ang="0">
                    <a:pos x="282" y="180"/>
                  </a:cxn>
                  <a:cxn ang="0">
                    <a:pos x="282" y="72"/>
                  </a:cxn>
                  <a:cxn ang="0">
                    <a:pos x="277" y="50"/>
                  </a:cxn>
                  <a:cxn ang="0">
                    <a:pos x="179" y="83"/>
                  </a:cxn>
                  <a:cxn ang="0">
                    <a:pos x="152" y="94"/>
                  </a:cxn>
                </a:cxnLst>
                <a:rect l="0" t="0" r="r" b="b"/>
                <a:pathLst>
                  <a:path w="284" h="265">
                    <a:moveTo>
                      <a:pt x="152" y="234"/>
                    </a:moveTo>
                    <a:cubicBezTo>
                      <a:pt x="114" y="222"/>
                      <a:pt x="76" y="218"/>
                      <a:pt x="43" y="196"/>
                    </a:cubicBezTo>
                    <a:cubicBezTo>
                      <a:pt x="24" y="166"/>
                      <a:pt x="24" y="157"/>
                      <a:pt x="33" y="115"/>
                    </a:cubicBezTo>
                    <a:cubicBezTo>
                      <a:pt x="36" y="99"/>
                      <a:pt x="49" y="67"/>
                      <a:pt x="49" y="67"/>
                    </a:cubicBezTo>
                    <a:cubicBezTo>
                      <a:pt x="47" y="58"/>
                      <a:pt x="47" y="49"/>
                      <a:pt x="43" y="40"/>
                    </a:cubicBezTo>
                    <a:cubicBezTo>
                      <a:pt x="25" y="0"/>
                      <a:pt x="0" y="4"/>
                      <a:pt x="54" y="13"/>
                    </a:cubicBezTo>
                    <a:cubicBezTo>
                      <a:pt x="74" y="25"/>
                      <a:pt x="71" y="38"/>
                      <a:pt x="92" y="45"/>
                    </a:cubicBezTo>
                    <a:cubicBezTo>
                      <a:pt x="113" y="67"/>
                      <a:pt x="168" y="117"/>
                      <a:pt x="179" y="148"/>
                    </a:cubicBezTo>
                    <a:cubicBezTo>
                      <a:pt x="175" y="186"/>
                      <a:pt x="177" y="200"/>
                      <a:pt x="157" y="229"/>
                    </a:cubicBezTo>
                    <a:cubicBezTo>
                      <a:pt x="170" y="265"/>
                      <a:pt x="210" y="249"/>
                      <a:pt x="239" y="240"/>
                    </a:cubicBezTo>
                    <a:cubicBezTo>
                      <a:pt x="255" y="216"/>
                      <a:pt x="273" y="207"/>
                      <a:pt x="282" y="180"/>
                    </a:cubicBezTo>
                    <a:cubicBezTo>
                      <a:pt x="277" y="139"/>
                      <a:pt x="268" y="114"/>
                      <a:pt x="282" y="72"/>
                    </a:cubicBezTo>
                    <a:cubicBezTo>
                      <a:pt x="280" y="65"/>
                      <a:pt x="284" y="54"/>
                      <a:pt x="277" y="50"/>
                    </a:cubicBezTo>
                    <a:cubicBezTo>
                      <a:pt x="260" y="52"/>
                      <a:pt x="201" y="85"/>
                      <a:pt x="179" y="83"/>
                    </a:cubicBezTo>
                    <a:cubicBezTo>
                      <a:pt x="158" y="90"/>
                      <a:pt x="156" y="92"/>
                      <a:pt x="152" y="94"/>
                    </a:cubicBezTo>
                  </a:path>
                </a:pathLst>
              </a:custGeom>
              <a:solidFill>
                <a:srgbClr val="FF0066"/>
              </a:solidFill>
              <a:ln w="38100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8967" name="Freeform 87"/>
              <p:cNvSpPr>
                <a:spLocks/>
              </p:cNvSpPr>
              <p:nvPr/>
            </p:nvSpPr>
            <p:spPr bwMode="auto">
              <a:xfrm>
                <a:off x="662" y="1410"/>
                <a:ext cx="124" cy="88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30" y="0"/>
                  </a:cxn>
                  <a:cxn ang="0">
                    <a:pos x="72" y="60"/>
                  </a:cxn>
                  <a:cxn ang="0">
                    <a:pos x="0" y="54"/>
                  </a:cxn>
                </a:cxnLst>
                <a:rect l="0" t="0" r="r" b="b"/>
                <a:pathLst>
                  <a:path w="72" h="74">
                    <a:moveTo>
                      <a:pt x="0" y="54"/>
                    </a:moveTo>
                    <a:cubicBezTo>
                      <a:pt x="8" y="29"/>
                      <a:pt x="7" y="15"/>
                      <a:pt x="30" y="0"/>
                    </a:cubicBezTo>
                    <a:cubicBezTo>
                      <a:pt x="60" y="10"/>
                      <a:pt x="55" y="35"/>
                      <a:pt x="72" y="60"/>
                    </a:cubicBezTo>
                    <a:cubicBezTo>
                      <a:pt x="49" y="68"/>
                      <a:pt x="20" y="74"/>
                      <a:pt x="0" y="54"/>
                    </a:cubicBezTo>
                    <a:close/>
                  </a:path>
                </a:pathLst>
              </a:custGeom>
              <a:solidFill>
                <a:srgbClr val="FF0066"/>
              </a:solidFill>
              <a:ln w="19050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78968" name="Text Box 88"/>
            <p:cNvSpPr txBox="1">
              <a:spLocks noChangeArrowheads="1"/>
            </p:cNvSpPr>
            <p:nvPr/>
          </p:nvSpPr>
          <p:spPr bwMode="auto">
            <a:xfrm rot="21600000">
              <a:off x="4585" y="1501"/>
              <a:ext cx="865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4D4D4D">
                  <a:alpha val="50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2800" b="1" kern="120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rPr>
                <a:t>After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2800" b="1" kern="120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rPr>
                <a:t>Effects</a:t>
              </a:r>
              <a:endParaRPr lang="en-GB" sz="28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20" name="Group 89"/>
            <p:cNvGrpSpPr>
              <a:grpSpLocks/>
            </p:cNvGrpSpPr>
            <p:nvPr/>
          </p:nvGrpSpPr>
          <p:grpSpPr bwMode="auto">
            <a:xfrm rot="1555418" flipH="1">
              <a:off x="4160" y="2084"/>
              <a:ext cx="467" cy="496"/>
              <a:chOff x="1717" y="2218"/>
              <a:chExt cx="803" cy="940"/>
            </a:xfrm>
          </p:grpSpPr>
          <p:sp>
            <p:nvSpPr>
              <p:cNvPr id="378970" name="Freeform 90"/>
              <p:cNvSpPr>
                <a:spLocks/>
              </p:cNvSpPr>
              <p:nvPr/>
            </p:nvSpPr>
            <p:spPr bwMode="auto">
              <a:xfrm>
                <a:off x="1717" y="2218"/>
                <a:ext cx="495" cy="216"/>
              </a:xfrm>
              <a:custGeom>
                <a:avLst/>
                <a:gdLst/>
                <a:ahLst/>
                <a:cxnLst>
                  <a:cxn ang="0">
                    <a:pos x="433" y="210"/>
                  </a:cxn>
                  <a:cxn ang="0">
                    <a:pos x="298" y="247"/>
                  </a:cxn>
                  <a:cxn ang="0">
                    <a:pos x="153" y="210"/>
                  </a:cxn>
                  <a:cxn ang="0">
                    <a:pos x="141" y="196"/>
                  </a:cxn>
                  <a:cxn ang="0">
                    <a:pos x="124" y="188"/>
                  </a:cxn>
                  <a:cxn ang="0">
                    <a:pos x="80" y="114"/>
                  </a:cxn>
                  <a:cxn ang="0">
                    <a:pos x="40" y="40"/>
                  </a:cxn>
                  <a:cxn ang="0">
                    <a:pos x="23" y="17"/>
                  </a:cxn>
                  <a:cxn ang="0">
                    <a:pos x="7" y="3"/>
                  </a:cxn>
                  <a:cxn ang="0">
                    <a:pos x="23" y="10"/>
                  </a:cxn>
                  <a:cxn ang="0">
                    <a:pos x="158" y="26"/>
                  </a:cxn>
                  <a:cxn ang="0">
                    <a:pos x="282" y="26"/>
                  </a:cxn>
                  <a:cxn ang="0">
                    <a:pos x="332" y="47"/>
                  </a:cxn>
                  <a:cxn ang="0">
                    <a:pos x="349" y="55"/>
                  </a:cxn>
                  <a:cxn ang="0">
                    <a:pos x="389" y="106"/>
                  </a:cxn>
                  <a:cxn ang="0">
                    <a:pos x="478" y="181"/>
                  </a:cxn>
                  <a:cxn ang="0">
                    <a:pos x="495" y="203"/>
                  </a:cxn>
                </a:cxnLst>
                <a:rect l="0" t="0" r="r" b="b"/>
                <a:pathLst>
                  <a:path w="495" h="247">
                    <a:moveTo>
                      <a:pt x="433" y="210"/>
                    </a:moveTo>
                    <a:cubicBezTo>
                      <a:pt x="389" y="224"/>
                      <a:pt x="344" y="237"/>
                      <a:pt x="298" y="247"/>
                    </a:cubicBezTo>
                    <a:cubicBezTo>
                      <a:pt x="178" y="239"/>
                      <a:pt x="228" y="243"/>
                      <a:pt x="153" y="210"/>
                    </a:cubicBezTo>
                    <a:cubicBezTo>
                      <a:pt x="148" y="206"/>
                      <a:pt x="145" y="199"/>
                      <a:pt x="141" y="196"/>
                    </a:cubicBezTo>
                    <a:cubicBezTo>
                      <a:pt x="135" y="191"/>
                      <a:pt x="129" y="193"/>
                      <a:pt x="124" y="188"/>
                    </a:cubicBezTo>
                    <a:cubicBezTo>
                      <a:pt x="108" y="170"/>
                      <a:pt x="95" y="135"/>
                      <a:pt x="80" y="114"/>
                    </a:cubicBezTo>
                    <a:cubicBezTo>
                      <a:pt x="72" y="83"/>
                      <a:pt x="58" y="60"/>
                      <a:pt x="40" y="40"/>
                    </a:cubicBezTo>
                    <a:cubicBezTo>
                      <a:pt x="34" y="33"/>
                      <a:pt x="29" y="24"/>
                      <a:pt x="23" y="17"/>
                    </a:cubicBezTo>
                    <a:cubicBezTo>
                      <a:pt x="17" y="12"/>
                      <a:pt x="0" y="0"/>
                      <a:pt x="7" y="3"/>
                    </a:cubicBezTo>
                    <a:cubicBezTo>
                      <a:pt x="12" y="6"/>
                      <a:pt x="23" y="10"/>
                      <a:pt x="23" y="10"/>
                    </a:cubicBezTo>
                    <a:cubicBezTo>
                      <a:pt x="70" y="52"/>
                      <a:pt x="84" y="32"/>
                      <a:pt x="158" y="26"/>
                    </a:cubicBezTo>
                    <a:cubicBezTo>
                      <a:pt x="215" y="13"/>
                      <a:pt x="206" y="12"/>
                      <a:pt x="282" y="26"/>
                    </a:cubicBezTo>
                    <a:cubicBezTo>
                      <a:pt x="285" y="26"/>
                      <a:pt x="322" y="43"/>
                      <a:pt x="332" y="47"/>
                    </a:cubicBezTo>
                    <a:cubicBezTo>
                      <a:pt x="337" y="50"/>
                      <a:pt x="349" y="55"/>
                      <a:pt x="349" y="55"/>
                    </a:cubicBezTo>
                    <a:cubicBezTo>
                      <a:pt x="368" y="70"/>
                      <a:pt x="373" y="88"/>
                      <a:pt x="389" y="106"/>
                    </a:cubicBezTo>
                    <a:cubicBezTo>
                      <a:pt x="415" y="140"/>
                      <a:pt x="444" y="164"/>
                      <a:pt x="478" y="181"/>
                    </a:cubicBezTo>
                    <a:cubicBezTo>
                      <a:pt x="484" y="188"/>
                      <a:pt x="488" y="197"/>
                      <a:pt x="495" y="203"/>
                    </a:cubicBezTo>
                  </a:path>
                </a:pathLst>
              </a:custGeom>
              <a:solidFill>
                <a:srgbClr val="00FF00"/>
              </a:solidFill>
              <a:ln w="38100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8971" name="Freeform 91"/>
              <p:cNvSpPr>
                <a:spLocks/>
              </p:cNvSpPr>
              <p:nvPr/>
            </p:nvSpPr>
            <p:spPr bwMode="auto">
              <a:xfrm>
                <a:off x="2159" y="2381"/>
                <a:ext cx="172" cy="7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" y="31"/>
                  </a:cxn>
                  <a:cxn ang="0">
                    <a:pos x="46" y="46"/>
                  </a:cxn>
                  <a:cxn ang="0">
                    <a:pos x="52" y="62"/>
                  </a:cxn>
                  <a:cxn ang="0">
                    <a:pos x="62" y="93"/>
                  </a:cxn>
                  <a:cxn ang="0">
                    <a:pos x="67" y="206"/>
                  </a:cxn>
                  <a:cxn ang="0">
                    <a:pos x="88" y="324"/>
                  </a:cxn>
                </a:cxnLst>
                <a:rect l="0" t="0" r="r" b="b"/>
                <a:pathLst>
                  <a:path w="88" h="324">
                    <a:moveTo>
                      <a:pt x="0" y="0"/>
                    </a:moveTo>
                    <a:cubicBezTo>
                      <a:pt x="20" y="6"/>
                      <a:pt x="23" y="19"/>
                      <a:pt x="41" y="31"/>
                    </a:cubicBezTo>
                    <a:cubicBezTo>
                      <a:pt x="43" y="36"/>
                      <a:pt x="44" y="41"/>
                      <a:pt x="46" y="46"/>
                    </a:cubicBezTo>
                    <a:cubicBezTo>
                      <a:pt x="48" y="51"/>
                      <a:pt x="50" y="57"/>
                      <a:pt x="52" y="62"/>
                    </a:cubicBezTo>
                    <a:cubicBezTo>
                      <a:pt x="55" y="72"/>
                      <a:pt x="62" y="93"/>
                      <a:pt x="62" y="93"/>
                    </a:cubicBezTo>
                    <a:cubicBezTo>
                      <a:pt x="64" y="131"/>
                      <a:pt x="64" y="168"/>
                      <a:pt x="67" y="206"/>
                    </a:cubicBezTo>
                    <a:cubicBezTo>
                      <a:pt x="70" y="246"/>
                      <a:pt x="88" y="286"/>
                      <a:pt x="88" y="324"/>
                    </a:cubicBezTo>
                  </a:path>
                </a:pathLst>
              </a:custGeom>
              <a:noFill/>
              <a:ln w="76200" cmpd="sng">
                <a:solidFill>
                  <a:srgbClr val="CC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8972" name="Freeform 92"/>
              <p:cNvSpPr>
                <a:spLocks/>
              </p:cNvSpPr>
              <p:nvPr/>
            </p:nvSpPr>
            <p:spPr bwMode="auto">
              <a:xfrm flipH="1">
                <a:off x="2223" y="2301"/>
                <a:ext cx="297" cy="200"/>
              </a:xfrm>
              <a:custGeom>
                <a:avLst/>
                <a:gdLst/>
                <a:ahLst/>
                <a:cxnLst>
                  <a:cxn ang="0">
                    <a:pos x="433" y="210"/>
                  </a:cxn>
                  <a:cxn ang="0">
                    <a:pos x="298" y="247"/>
                  </a:cxn>
                  <a:cxn ang="0">
                    <a:pos x="153" y="210"/>
                  </a:cxn>
                  <a:cxn ang="0">
                    <a:pos x="141" y="196"/>
                  </a:cxn>
                  <a:cxn ang="0">
                    <a:pos x="124" y="188"/>
                  </a:cxn>
                  <a:cxn ang="0">
                    <a:pos x="80" y="114"/>
                  </a:cxn>
                  <a:cxn ang="0">
                    <a:pos x="40" y="40"/>
                  </a:cxn>
                  <a:cxn ang="0">
                    <a:pos x="23" y="17"/>
                  </a:cxn>
                  <a:cxn ang="0">
                    <a:pos x="7" y="3"/>
                  </a:cxn>
                  <a:cxn ang="0">
                    <a:pos x="23" y="10"/>
                  </a:cxn>
                  <a:cxn ang="0">
                    <a:pos x="158" y="26"/>
                  </a:cxn>
                  <a:cxn ang="0">
                    <a:pos x="282" y="26"/>
                  </a:cxn>
                  <a:cxn ang="0">
                    <a:pos x="332" y="47"/>
                  </a:cxn>
                  <a:cxn ang="0">
                    <a:pos x="349" y="55"/>
                  </a:cxn>
                  <a:cxn ang="0">
                    <a:pos x="389" y="106"/>
                  </a:cxn>
                  <a:cxn ang="0">
                    <a:pos x="478" y="181"/>
                  </a:cxn>
                  <a:cxn ang="0">
                    <a:pos x="495" y="203"/>
                  </a:cxn>
                </a:cxnLst>
                <a:rect l="0" t="0" r="r" b="b"/>
                <a:pathLst>
                  <a:path w="495" h="247">
                    <a:moveTo>
                      <a:pt x="433" y="210"/>
                    </a:moveTo>
                    <a:cubicBezTo>
                      <a:pt x="389" y="224"/>
                      <a:pt x="344" y="237"/>
                      <a:pt x="298" y="247"/>
                    </a:cubicBezTo>
                    <a:cubicBezTo>
                      <a:pt x="178" y="239"/>
                      <a:pt x="228" y="243"/>
                      <a:pt x="153" y="210"/>
                    </a:cubicBezTo>
                    <a:cubicBezTo>
                      <a:pt x="148" y="206"/>
                      <a:pt x="145" y="199"/>
                      <a:pt x="141" y="196"/>
                    </a:cubicBezTo>
                    <a:cubicBezTo>
                      <a:pt x="135" y="191"/>
                      <a:pt x="129" y="193"/>
                      <a:pt x="124" y="188"/>
                    </a:cubicBezTo>
                    <a:cubicBezTo>
                      <a:pt x="108" y="170"/>
                      <a:pt x="95" y="135"/>
                      <a:pt x="80" y="114"/>
                    </a:cubicBezTo>
                    <a:cubicBezTo>
                      <a:pt x="72" y="83"/>
                      <a:pt x="58" y="60"/>
                      <a:pt x="40" y="40"/>
                    </a:cubicBezTo>
                    <a:cubicBezTo>
                      <a:pt x="34" y="33"/>
                      <a:pt x="29" y="24"/>
                      <a:pt x="23" y="17"/>
                    </a:cubicBezTo>
                    <a:cubicBezTo>
                      <a:pt x="17" y="12"/>
                      <a:pt x="0" y="0"/>
                      <a:pt x="7" y="3"/>
                    </a:cubicBezTo>
                    <a:cubicBezTo>
                      <a:pt x="12" y="6"/>
                      <a:pt x="23" y="10"/>
                      <a:pt x="23" y="10"/>
                    </a:cubicBezTo>
                    <a:cubicBezTo>
                      <a:pt x="70" y="52"/>
                      <a:pt x="84" y="32"/>
                      <a:pt x="158" y="26"/>
                    </a:cubicBezTo>
                    <a:cubicBezTo>
                      <a:pt x="215" y="13"/>
                      <a:pt x="206" y="12"/>
                      <a:pt x="282" y="26"/>
                    </a:cubicBezTo>
                    <a:cubicBezTo>
                      <a:pt x="285" y="26"/>
                      <a:pt x="322" y="43"/>
                      <a:pt x="332" y="47"/>
                    </a:cubicBezTo>
                    <a:cubicBezTo>
                      <a:pt x="337" y="50"/>
                      <a:pt x="349" y="55"/>
                      <a:pt x="349" y="55"/>
                    </a:cubicBezTo>
                    <a:cubicBezTo>
                      <a:pt x="368" y="70"/>
                      <a:pt x="373" y="88"/>
                      <a:pt x="389" y="106"/>
                    </a:cubicBezTo>
                    <a:cubicBezTo>
                      <a:pt x="415" y="140"/>
                      <a:pt x="444" y="164"/>
                      <a:pt x="478" y="181"/>
                    </a:cubicBezTo>
                    <a:cubicBezTo>
                      <a:pt x="484" y="188"/>
                      <a:pt x="488" y="197"/>
                      <a:pt x="495" y="203"/>
                    </a:cubicBezTo>
                  </a:path>
                </a:pathLst>
              </a:custGeom>
              <a:solidFill>
                <a:srgbClr val="00FF00"/>
              </a:solidFill>
              <a:ln w="38100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93"/>
          <p:cNvGrpSpPr>
            <a:grpSpLocks/>
          </p:cNvGrpSpPr>
          <p:nvPr/>
        </p:nvGrpSpPr>
        <p:grpSpPr bwMode="auto">
          <a:xfrm>
            <a:off x="1779588" y="2697163"/>
            <a:ext cx="2908300" cy="1304925"/>
            <a:chOff x="1121" y="1699"/>
            <a:chExt cx="1832" cy="822"/>
          </a:xfrm>
        </p:grpSpPr>
        <p:grpSp>
          <p:nvGrpSpPr>
            <p:cNvPr id="22" name="Group 94"/>
            <p:cNvGrpSpPr>
              <a:grpSpLocks/>
            </p:cNvGrpSpPr>
            <p:nvPr/>
          </p:nvGrpSpPr>
          <p:grpSpPr bwMode="auto">
            <a:xfrm rot="15896613" flipH="1">
              <a:off x="2444" y="2012"/>
              <a:ext cx="407" cy="611"/>
              <a:chOff x="1688" y="1781"/>
              <a:chExt cx="500" cy="682"/>
            </a:xfrm>
          </p:grpSpPr>
          <p:grpSp>
            <p:nvGrpSpPr>
              <p:cNvPr id="23" name="Group 95"/>
              <p:cNvGrpSpPr>
                <a:grpSpLocks/>
              </p:cNvGrpSpPr>
              <p:nvPr/>
            </p:nvGrpSpPr>
            <p:grpSpPr bwMode="auto">
              <a:xfrm rot="-1157972">
                <a:off x="1688" y="1967"/>
                <a:ext cx="500" cy="496"/>
                <a:chOff x="1717" y="2218"/>
                <a:chExt cx="803" cy="940"/>
              </a:xfrm>
            </p:grpSpPr>
            <p:sp>
              <p:nvSpPr>
                <p:cNvPr id="378976" name="Freeform 96"/>
                <p:cNvSpPr>
                  <a:spLocks/>
                </p:cNvSpPr>
                <p:nvPr/>
              </p:nvSpPr>
              <p:spPr bwMode="auto">
                <a:xfrm>
                  <a:off x="1717" y="2218"/>
                  <a:ext cx="495" cy="216"/>
                </a:xfrm>
                <a:custGeom>
                  <a:avLst/>
                  <a:gdLst/>
                  <a:ahLst/>
                  <a:cxnLst>
                    <a:cxn ang="0">
                      <a:pos x="433" y="210"/>
                    </a:cxn>
                    <a:cxn ang="0">
                      <a:pos x="298" y="247"/>
                    </a:cxn>
                    <a:cxn ang="0">
                      <a:pos x="153" y="210"/>
                    </a:cxn>
                    <a:cxn ang="0">
                      <a:pos x="141" y="196"/>
                    </a:cxn>
                    <a:cxn ang="0">
                      <a:pos x="124" y="188"/>
                    </a:cxn>
                    <a:cxn ang="0">
                      <a:pos x="80" y="114"/>
                    </a:cxn>
                    <a:cxn ang="0">
                      <a:pos x="40" y="40"/>
                    </a:cxn>
                    <a:cxn ang="0">
                      <a:pos x="23" y="17"/>
                    </a:cxn>
                    <a:cxn ang="0">
                      <a:pos x="7" y="3"/>
                    </a:cxn>
                    <a:cxn ang="0">
                      <a:pos x="23" y="10"/>
                    </a:cxn>
                    <a:cxn ang="0">
                      <a:pos x="158" y="26"/>
                    </a:cxn>
                    <a:cxn ang="0">
                      <a:pos x="282" y="26"/>
                    </a:cxn>
                    <a:cxn ang="0">
                      <a:pos x="332" y="47"/>
                    </a:cxn>
                    <a:cxn ang="0">
                      <a:pos x="349" y="55"/>
                    </a:cxn>
                    <a:cxn ang="0">
                      <a:pos x="389" y="106"/>
                    </a:cxn>
                    <a:cxn ang="0">
                      <a:pos x="478" y="181"/>
                    </a:cxn>
                    <a:cxn ang="0">
                      <a:pos x="495" y="203"/>
                    </a:cxn>
                  </a:cxnLst>
                  <a:rect l="0" t="0" r="r" b="b"/>
                  <a:pathLst>
                    <a:path w="495" h="247">
                      <a:moveTo>
                        <a:pt x="433" y="210"/>
                      </a:moveTo>
                      <a:cubicBezTo>
                        <a:pt x="389" y="224"/>
                        <a:pt x="344" y="237"/>
                        <a:pt x="298" y="247"/>
                      </a:cubicBezTo>
                      <a:cubicBezTo>
                        <a:pt x="178" y="239"/>
                        <a:pt x="228" y="243"/>
                        <a:pt x="153" y="210"/>
                      </a:cubicBezTo>
                      <a:cubicBezTo>
                        <a:pt x="148" y="206"/>
                        <a:pt x="145" y="199"/>
                        <a:pt x="141" y="196"/>
                      </a:cubicBezTo>
                      <a:cubicBezTo>
                        <a:pt x="135" y="191"/>
                        <a:pt x="129" y="193"/>
                        <a:pt x="124" y="188"/>
                      </a:cubicBezTo>
                      <a:cubicBezTo>
                        <a:pt x="108" y="170"/>
                        <a:pt x="95" y="135"/>
                        <a:pt x="80" y="114"/>
                      </a:cubicBezTo>
                      <a:cubicBezTo>
                        <a:pt x="72" y="83"/>
                        <a:pt x="58" y="60"/>
                        <a:pt x="40" y="40"/>
                      </a:cubicBezTo>
                      <a:cubicBezTo>
                        <a:pt x="34" y="33"/>
                        <a:pt x="29" y="24"/>
                        <a:pt x="23" y="17"/>
                      </a:cubicBezTo>
                      <a:cubicBezTo>
                        <a:pt x="17" y="12"/>
                        <a:pt x="0" y="0"/>
                        <a:pt x="7" y="3"/>
                      </a:cubicBezTo>
                      <a:cubicBezTo>
                        <a:pt x="12" y="6"/>
                        <a:pt x="23" y="10"/>
                        <a:pt x="23" y="10"/>
                      </a:cubicBezTo>
                      <a:cubicBezTo>
                        <a:pt x="70" y="52"/>
                        <a:pt x="84" y="32"/>
                        <a:pt x="158" y="26"/>
                      </a:cubicBezTo>
                      <a:cubicBezTo>
                        <a:pt x="215" y="13"/>
                        <a:pt x="206" y="12"/>
                        <a:pt x="282" y="26"/>
                      </a:cubicBezTo>
                      <a:cubicBezTo>
                        <a:pt x="285" y="26"/>
                        <a:pt x="322" y="43"/>
                        <a:pt x="332" y="47"/>
                      </a:cubicBezTo>
                      <a:cubicBezTo>
                        <a:pt x="337" y="50"/>
                        <a:pt x="349" y="55"/>
                        <a:pt x="349" y="55"/>
                      </a:cubicBezTo>
                      <a:cubicBezTo>
                        <a:pt x="368" y="70"/>
                        <a:pt x="373" y="88"/>
                        <a:pt x="389" y="106"/>
                      </a:cubicBezTo>
                      <a:cubicBezTo>
                        <a:pt x="415" y="140"/>
                        <a:pt x="444" y="164"/>
                        <a:pt x="478" y="181"/>
                      </a:cubicBezTo>
                      <a:cubicBezTo>
                        <a:pt x="484" y="188"/>
                        <a:pt x="488" y="197"/>
                        <a:pt x="495" y="203"/>
                      </a:cubicBezTo>
                    </a:path>
                  </a:pathLst>
                </a:custGeom>
                <a:solidFill>
                  <a:srgbClr val="00FF00"/>
                </a:solidFill>
                <a:ln w="38100" cmpd="sng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kern="120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8977" name="Freeform 97"/>
                <p:cNvSpPr>
                  <a:spLocks/>
                </p:cNvSpPr>
                <p:nvPr/>
              </p:nvSpPr>
              <p:spPr bwMode="auto">
                <a:xfrm>
                  <a:off x="2159" y="2381"/>
                  <a:ext cx="172" cy="7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1" y="31"/>
                    </a:cxn>
                    <a:cxn ang="0">
                      <a:pos x="46" y="46"/>
                    </a:cxn>
                    <a:cxn ang="0">
                      <a:pos x="52" y="62"/>
                    </a:cxn>
                    <a:cxn ang="0">
                      <a:pos x="62" y="93"/>
                    </a:cxn>
                    <a:cxn ang="0">
                      <a:pos x="67" y="206"/>
                    </a:cxn>
                    <a:cxn ang="0">
                      <a:pos x="88" y="324"/>
                    </a:cxn>
                  </a:cxnLst>
                  <a:rect l="0" t="0" r="r" b="b"/>
                  <a:pathLst>
                    <a:path w="88" h="324">
                      <a:moveTo>
                        <a:pt x="0" y="0"/>
                      </a:moveTo>
                      <a:cubicBezTo>
                        <a:pt x="20" y="6"/>
                        <a:pt x="23" y="19"/>
                        <a:pt x="41" y="31"/>
                      </a:cubicBezTo>
                      <a:cubicBezTo>
                        <a:pt x="43" y="36"/>
                        <a:pt x="44" y="41"/>
                        <a:pt x="46" y="46"/>
                      </a:cubicBezTo>
                      <a:cubicBezTo>
                        <a:pt x="48" y="51"/>
                        <a:pt x="50" y="57"/>
                        <a:pt x="52" y="62"/>
                      </a:cubicBezTo>
                      <a:cubicBezTo>
                        <a:pt x="55" y="72"/>
                        <a:pt x="62" y="93"/>
                        <a:pt x="62" y="93"/>
                      </a:cubicBezTo>
                      <a:cubicBezTo>
                        <a:pt x="64" y="131"/>
                        <a:pt x="64" y="168"/>
                        <a:pt x="67" y="206"/>
                      </a:cubicBezTo>
                      <a:cubicBezTo>
                        <a:pt x="70" y="246"/>
                        <a:pt x="88" y="286"/>
                        <a:pt x="88" y="324"/>
                      </a:cubicBezTo>
                    </a:path>
                  </a:pathLst>
                </a:custGeom>
                <a:noFill/>
                <a:ln w="76200" cmpd="sng">
                  <a:solidFill>
                    <a:srgbClr val="CC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kern="120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8978" name="Freeform 98"/>
                <p:cNvSpPr>
                  <a:spLocks/>
                </p:cNvSpPr>
                <p:nvPr/>
              </p:nvSpPr>
              <p:spPr bwMode="auto">
                <a:xfrm flipH="1">
                  <a:off x="2223" y="2301"/>
                  <a:ext cx="297" cy="200"/>
                </a:xfrm>
                <a:custGeom>
                  <a:avLst/>
                  <a:gdLst/>
                  <a:ahLst/>
                  <a:cxnLst>
                    <a:cxn ang="0">
                      <a:pos x="433" y="210"/>
                    </a:cxn>
                    <a:cxn ang="0">
                      <a:pos x="298" y="247"/>
                    </a:cxn>
                    <a:cxn ang="0">
                      <a:pos x="153" y="210"/>
                    </a:cxn>
                    <a:cxn ang="0">
                      <a:pos x="141" y="196"/>
                    </a:cxn>
                    <a:cxn ang="0">
                      <a:pos x="124" y="188"/>
                    </a:cxn>
                    <a:cxn ang="0">
                      <a:pos x="80" y="114"/>
                    </a:cxn>
                    <a:cxn ang="0">
                      <a:pos x="40" y="40"/>
                    </a:cxn>
                    <a:cxn ang="0">
                      <a:pos x="23" y="17"/>
                    </a:cxn>
                    <a:cxn ang="0">
                      <a:pos x="7" y="3"/>
                    </a:cxn>
                    <a:cxn ang="0">
                      <a:pos x="23" y="10"/>
                    </a:cxn>
                    <a:cxn ang="0">
                      <a:pos x="158" y="26"/>
                    </a:cxn>
                    <a:cxn ang="0">
                      <a:pos x="282" y="26"/>
                    </a:cxn>
                    <a:cxn ang="0">
                      <a:pos x="332" y="47"/>
                    </a:cxn>
                    <a:cxn ang="0">
                      <a:pos x="349" y="55"/>
                    </a:cxn>
                    <a:cxn ang="0">
                      <a:pos x="389" y="106"/>
                    </a:cxn>
                    <a:cxn ang="0">
                      <a:pos x="478" y="181"/>
                    </a:cxn>
                    <a:cxn ang="0">
                      <a:pos x="495" y="203"/>
                    </a:cxn>
                  </a:cxnLst>
                  <a:rect l="0" t="0" r="r" b="b"/>
                  <a:pathLst>
                    <a:path w="495" h="247">
                      <a:moveTo>
                        <a:pt x="433" y="210"/>
                      </a:moveTo>
                      <a:cubicBezTo>
                        <a:pt x="389" y="224"/>
                        <a:pt x="344" y="237"/>
                        <a:pt x="298" y="247"/>
                      </a:cubicBezTo>
                      <a:cubicBezTo>
                        <a:pt x="178" y="239"/>
                        <a:pt x="228" y="243"/>
                        <a:pt x="153" y="210"/>
                      </a:cubicBezTo>
                      <a:cubicBezTo>
                        <a:pt x="148" y="206"/>
                        <a:pt x="145" y="199"/>
                        <a:pt x="141" y="196"/>
                      </a:cubicBezTo>
                      <a:cubicBezTo>
                        <a:pt x="135" y="191"/>
                        <a:pt x="129" y="193"/>
                        <a:pt x="124" y="188"/>
                      </a:cubicBezTo>
                      <a:cubicBezTo>
                        <a:pt x="108" y="170"/>
                        <a:pt x="95" y="135"/>
                        <a:pt x="80" y="114"/>
                      </a:cubicBezTo>
                      <a:cubicBezTo>
                        <a:pt x="72" y="83"/>
                        <a:pt x="58" y="60"/>
                        <a:pt x="40" y="40"/>
                      </a:cubicBezTo>
                      <a:cubicBezTo>
                        <a:pt x="34" y="33"/>
                        <a:pt x="29" y="24"/>
                        <a:pt x="23" y="17"/>
                      </a:cubicBezTo>
                      <a:cubicBezTo>
                        <a:pt x="17" y="12"/>
                        <a:pt x="0" y="0"/>
                        <a:pt x="7" y="3"/>
                      </a:cubicBezTo>
                      <a:cubicBezTo>
                        <a:pt x="12" y="6"/>
                        <a:pt x="23" y="10"/>
                        <a:pt x="23" y="10"/>
                      </a:cubicBezTo>
                      <a:cubicBezTo>
                        <a:pt x="70" y="52"/>
                        <a:pt x="84" y="32"/>
                        <a:pt x="158" y="26"/>
                      </a:cubicBezTo>
                      <a:cubicBezTo>
                        <a:pt x="215" y="13"/>
                        <a:pt x="206" y="12"/>
                        <a:pt x="282" y="26"/>
                      </a:cubicBezTo>
                      <a:cubicBezTo>
                        <a:pt x="285" y="26"/>
                        <a:pt x="322" y="43"/>
                        <a:pt x="332" y="47"/>
                      </a:cubicBezTo>
                      <a:cubicBezTo>
                        <a:pt x="337" y="50"/>
                        <a:pt x="349" y="55"/>
                        <a:pt x="349" y="55"/>
                      </a:cubicBezTo>
                      <a:cubicBezTo>
                        <a:pt x="368" y="70"/>
                        <a:pt x="373" y="88"/>
                        <a:pt x="389" y="106"/>
                      </a:cubicBezTo>
                      <a:cubicBezTo>
                        <a:pt x="415" y="140"/>
                        <a:pt x="444" y="164"/>
                        <a:pt x="478" y="181"/>
                      </a:cubicBezTo>
                      <a:cubicBezTo>
                        <a:pt x="484" y="188"/>
                        <a:pt x="488" y="197"/>
                        <a:pt x="495" y="203"/>
                      </a:cubicBezTo>
                    </a:path>
                  </a:pathLst>
                </a:custGeom>
                <a:solidFill>
                  <a:srgbClr val="00FF00"/>
                </a:solidFill>
                <a:ln w="38100" cmpd="sng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kern="120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" name="Group 99"/>
              <p:cNvGrpSpPr>
                <a:grpSpLocks/>
              </p:cNvGrpSpPr>
              <p:nvPr/>
            </p:nvGrpSpPr>
            <p:grpSpPr bwMode="auto">
              <a:xfrm rot="-1927391">
                <a:off x="1710" y="1781"/>
                <a:ext cx="397" cy="265"/>
                <a:chOff x="558" y="1405"/>
                <a:chExt cx="397" cy="265"/>
              </a:xfrm>
            </p:grpSpPr>
            <p:sp>
              <p:nvSpPr>
                <p:cNvPr id="378980" name="Rectangle 100"/>
                <p:cNvSpPr>
                  <a:spLocks noChangeArrowheads="1"/>
                </p:cNvSpPr>
                <p:nvPr/>
              </p:nvSpPr>
              <p:spPr bwMode="auto">
                <a:xfrm>
                  <a:off x="680" y="1510"/>
                  <a:ext cx="74" cy="112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kern="120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8981" name="Freeform 101"/>
                <p:cNvSpPr>
                  <a:spLocks/>
                </p:cNvSpPr>
                <p:nvPr/>
              </p:nvSpPr>
              <p:spPr bwMode="auto">
                <a:xfrm>
                  <a:off x="824" y="1490"/>
                  <a:ext cx="131" cy="124"/>
                </a:xfrm>
                <a:custGeom>
                  <a:avLst/>
                  <a:gdLst/>
                  <a:ahLst/>
                  <a:cxnLst>
                    <a:cxn ang="0">
                      <a:pos x="18" y="16"/>
                    </a:cxn>
                    <a:cxn ang="0">
                      <a:pos x="96" y="10"/>
                    </a:cxn>
                    <a:cxn ang="0">
                      <a:pos x="84" y="46"/>
                    </a:cxn>
                    <a:cxn ang="0">
                      <a:pos x="48" y="52"/>
                    </a:cxn>
                    <a:cxn ang="0">
                      <a:pos x="30" y="106"/>
                    </a:cxn>
                    <a:cxn ang="0">
                      <a:pos x="0" y="124"/>
                    </a:cxn>
                  </a:cxnLst>
                  <a:rect l="0" t="0" r="r" b="b"/>
                  <a:pathLst>
                    <a:path w="131" h="124">
                      <a:moveTo>
                        <a:pt x="18" y="16"/>
                      </a:moveTo>
                      <a:cubicBezTo>
                        <a:pt x="67" y="0"/>
                        <a:pt x="41" y="2"/>
                        <a:pt x="96" y="10"/>
                      </a:cubicBezTo>
                      <a:cubicBezTo>
                        <a:pt x="108" y="28"/>
                        <a:pt x="131" y="77"/>
                        <a:pt x="84" y="46"/>
                      </a:cubicBezTo>
                      <a:cubicBezTo>
                        <a:pt x="72" y="48"/>
                        <a:pt x="57" y="44"/>
                        <a:pt x="48" y="52"/>
                      </a:cubicBezTo>
                      <a:cubicBezTo>
                        <a:pt x="34" y="64"/>
                        <a:pt x="36" y="88"/>
                        <a:pt x="30" y="106"/>
                      </a:cubicBezTo>
                      <a:cubicBezTo>
                        <a:pt x="29" y="110"/>
                        <a:pt x="6" y="121"/>
                        <a:pt x="0" y="124"/>
                      </a:cubicBezTo>
                    </a:path>
                  </a:pathLst>
                </a:custGeom>
                <a:solidFill>
                  <a:srgbClr val="FF0066"/>
                </a:solidFill>
                <a:ln w="19050" cmpd="sng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kern="120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8982" name="Freeform 102"/>
                <p:cNvSpPr>
                  <a:spLocks/>
                </p:cNvSpPr>
                <p:nvPr/>
              </p:nvSpPr>
              <p:spPr bwMode="auto">
                <a:xfrm>
                  <a:off x="558" y="1405"/>
                  <a:ext cx="284" cy="265"/>
                </a:xfrm>
                <a:custGeom>
                  <a:avLst/>
                  <a:gdLst/>
                  <a:ahLst/>
                  <a:cxnLst>
                    <a:cxn ang="0">
                      <a:pos x="152" y="234"/>
                    </a:cxn>
                    <a:cxn ang="0">
                      <a:pos x="43" y="196"/>
                    </a:cxn>
                    <a:cxn ang="0">
                      <a:pos x="33" y="115"/>
                    </a:cxn>
                    <a:cxn ang="0">
                      <a:pos x="49" y="67"/>
                    </a:cxn>
                    <a:cxn ang="0">
                      <a:pos x="43" y="40"/>
                    </a:cxn>
                    <a:cxn ang="0">
                      <a:pos x="54" y="13"/>
                    </a:cxn>
                    <a:cxn ang="0">
                      <a:pos x="92" y="45"/>
                    </a:cxn>
                    <a:cxn ang="0">
                      <a:pos x="179" y="148"/>
                    </a:cxn>
                    <a:cxn ang="0">
                      <a:pos x="157" y="229"/>
                    </a:cxn>
                    <a:cxn ang="0">
                      <a:pos x="239" y="240"/>
                    </a:cxn>
                    <a:cxn ang="0">
                      <a:pos x="282" y="180"/>
                    </a:cxn>
                    <a:cxn ang="0">
                      <a:pos x="282" y="72"/>
                    </a:cxn>
                    <a:cxn ang="0">
                      <a:pos x="277" y="50"/>
                    </a:cxn>
                    <a:cxn ang="0">
                      <a:pos x="179" y="83"/>
                    </a:cxn>
                    <a:cxn ang="0">
                      <a:pos x="152" y="94"/>
                    </a:cxn>
                  </a:cxnLst>
                  <a:rect l="0" t="0" r="r" b="b"/>
                  <a:pathLst>
                    <a:path w="284" h="265">
                      <a:moveTo>
                        <a:pt x="152" y="234"/>
                      </a:moveTo>
                      <a:cubicBezTo>
                        <a:pt x="114" y="222"/>
                        <a:pt x="76" y="218"/>
                        <a:pt x="43" y="196"/>
                      </a:cubicBezTo>
                      <a:cubicBezTo>
                        <a:pt x="24" y="166"/>
                        <a:pt x="24" y="157"/>
                        <a:pt x="33" y="115"/>
                      </a:cubicBezTo>
                      <a:cubicBezTo>
                        <a:pt x="36" y="99"/>
                        <a:pt x="49" y="67"/>
                        <a:pt x="49" y="67"/>
                      </a:cubicBezTo>
                      <a:cubicBezTo>
                        <a:pt x="47" y="58"/>
                        <a:pt x="47" y="49"/>
                        <a:pt x="43" y="40"/>
                      </a:cubicBezTo>
                      <a:cubicBezTo>
                        <a:pt x="25" y="0"/>
                        <a:pt x="0" y="4"/>
                        <a:pt x="54" y="13"/>
                      </a:cubicBezTo>
                      <a:cubicBezTo>
                        <a:pt x="74" y="25"/>
                        <a:pt x="71" y="38"/>
                        <a:pt x="92" y="45"/>
                      </a:cubicBezTo>
                      <a:cubicBezTo>
                        <a:pt x="113" y="67"/>
                        <a:pt x="168" y="117"/>
                        <a:pt x="179" y="148"/>
                      </a:cubicBezTo>
                      <a:cubicBezTo>
                        <a:pt x="175" y="186"/>
                        <a:pt x="177" y="200"/>
                        <a:pt x="157" y="229"/>
                      </a:cubicBezTo>
                      <a:cubicBezTo>
                        <a:pt x="170" y="265"/>
                        <a:pt x="210" y="249"/>
                        <a:pt x="239" y="240"/>
                      </a:cubicBezTo>
                      <a:cubicBezTo>
                        <a:pt x="255" y="216"/>
                        <a:pt x="273" y="207"/>
                        <a:pt x="282" y="180"/>
                      </a:cubicBezTo>
                      <a:cubicBezTo>
                        <a:pt x="277" y="139"/>
                        <a:pt x="268" y="114"/>
                        <a:pt x="282" y="72"/>
                      </a:cubicBezTo>
                      <a:cubicBezTo>
                        <a:pt x="280" y="65"/>
                        <a:pt x="284" y="54"/>
                        <a:pt x="277" y="50"/>
                      </a:cubicBezTo>
                      <a:cubicBezTo>
                        <a:pt x="260" y="52"/>
                        <a:pt x="201" y="85"/>
                        <a:pt x="179" y="83"/>
                      </a:cubicBezTo>
                      <a:cubicBezTo>
                        <a:pt x="158" y="90"/>
                        <a:pt x="156" y="92"/>
                        <a:pt x="152" y="94"/>
                      </a:cubicBezTo>
                    </a:path>
                  </a:pathLst>
                </a:custGeom>
                <a:solidFill>
                  <a:srgbClr val="FF0066"/>
                </a:solidFill>
                <a:ln w="38100" cmpd="sng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kern="120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8983" name="Freeform 103"/>
                <p:cNvSpPr>
                  <a:spLocks/>
                </p:cNvSpPr>
                <p:nvPr/>
              </p:nvSpPr>
              <p:spPr bwMode="auto">
                <a:xfrm>
                  <a:off x="662" y="1410"/>
                  <a:ext cx="124" cy="88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30" y="0"/>
                    </a:cxn>
                    <a:cxn ang="0">
                      <a:pos x="72" y="6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72" h="74">
                      <a:moveTo>
                        <a:pt x="0" y="54"/>
                      </a:moveTo>
                      <a:cubicBezTo>
                        <a:pt x="8" y="29"/>
                        <a:pt x="7" y="15"/>
                        <a:pt x="30" y="0"/>
                      </a:cubicBezTo>
                      <a:cubicBezTo>
                        <a:pt x="60" y="10"/>
                        <a:pt x="55" y="35"/>
                        <a:pt x="72" y="60"/>
                      </a:cubicBezTo>
                      <a:cubicBezTo>
                        <a:pt x="49" y="68"/>
                        <a:pt x="20" y="74"/>
                        <a:pt x="0" y="54"/>
                      </a:cubicBezTo>
                      <a:close/>
                    </a:path>
                  </a:pathLst>
                </a:custGeom>
                <a:solidFill>
                  <a:srgbClr val="FF0066"/>
                </a:solidFill>
                <a:ln w="19050" cmpd="sng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kern="120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78984" name="Text Box 104"/>
            <p:cNvSpPr txBox="1">
              <a:spLocks noChangeArrowheads="1"/>
            </p:cNvSpPr>
            <p:nvPr/>
          </p:nvSpPr>
          <p:spPr bwMode="auto">
            <a:xfrm rot="21600000">
              <a:off x="1121" y="1699"/>
              <a:ext cx="134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4D4D4D">
                  <a:alpha val="50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2800" b="1" kern="120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rPr>
                <a:t>PowerPoint</a:t>
              </a:r>
              <a:endParaRPr lang="en-GB" sz="28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25" name="Group 105"/>
          <p:cNvGrpSpPr>
            <a:grpSpLocks/>
          </p:cNvGrpSpPr>
          <p:nvPr/>
        </p:nvGrpSpPr>
        <p:grpSpPr bwMode="auto">
          <a:xfrm>
            <a:off x="5840413" y="1970088"/>
            <a:ext cx="2481262" cy="2024062"/>
            <a:chOff x="3679" y="1241"/>
            <a:chExt cx="1563" cy="1275"/>
          </a:xfrm>
        </p:grpSpPr>
        <p:sp>
          <p:nvSpPr>
            <p:cNvPr id="378986" name="Text Box 106"/>
            <p:cNvSpPr txBox="1">
              <a:spLocks noChangeArrowheads="1"/>
            </p:cNvSpPr>
            <p:nvPr/>
          </p:nvSpPr>
          <p:spPr bwMode="auto">
            <a:xfrm rot="21600000">
              <a:off x="4092" y="1241"/>
              <a:ext cx="115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4D4D4D">
                  <a:alpha val="50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2800" b="1" kern="120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rPr>
                <a:t>Illustrator</a:t>
              </a:r>
              <a:endParaRPr lang="en-GB" sz="28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26" name="Group 107"/>
            <p:cNvGrpSpPr>
              <a:grpSpLocks/>
            </p:cNvGrpSpPr>
            <p:nvPr/>
          </p:nvGrpSpPr>
          <p:grpSpPr bwMode="auto">
            <a:xfrm rot="-799151">
              <a:off x="3800" y="1732"/>
              <a:ext cx="325" cy="252"/>
              <a:chOff x="558" y="1405"/>
              <a:chExt cx="397" cy="265"/>
            </a:xfrm>
          </p:grpSpPr>
          <p:sp>
            <p:nvSpPr>
              <p:cNvPr id="378988" name="Rectangle 108"/>
              <p:cNvSpPr>
                <a:spLocks noChangeArrowheads="1"/>
              </p:cNvSpPr>
              <p:nvPr/>
            </p:nvSpPr>
            <p:spPr bwMode="auto">
              <a:xfrm>
                <a:off x="680" y="1510"/>
                <a:ext cx="74" cy="112"/>
              </a:xfrm>
              <a:prstGeom prst="rect">
                <a:avLst/>
              </a:prstGeom>
              <a:solidFill>
                <a:srgbClr val="FF00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8989" name="Freeform 109"/>
              <p:cNvSpPr>
                <a:spLocks/>
              </p:cNvSpPr>
              <p:nvPr/>
            </p:nvSpPr>
            <p:spPr bwMode="auto">
              <a:xfrm>
                <a:off x="824" y="1490"/>
                <a:ext cx="131" cy="124"/>
              </a:xfrm>
              <a:custGeom>
                <a:avLst/>
                <a:gdLst/>
                <a:ahLst/>
                <a:cxnLst>
                  <a:cxn ang="0">
                    <a:pos x="18" y="16"/>
                  </a:cxn>
                  <a:cxn ang="0">
                    <a:pos x="96" y="10"/>
                  </a:cxn>
                  <a:cxn ang="0">
                    <a:pos x="84" y="46"/>
                  </a:cxn>
                  <a:cxn ang="0">
                    <a:pos x="48" y="52"/>
                  </a:cxn>
                  <a:cxn ang="0">
                    <a:pos x="30" y="106"/>
                  </a:cxn>
                  <a:cxn ang="0">
                    <a:pos x="0" y="124"/>
                  </a:cxn>
                </a:cxnLst>
                <a:rect l="0" t="0" r="r" b="b"/>
                <a:pathLst>
                  <a:path w="131" h="124">
                    <a:moveTo>
                      <a:pt x="18" y="16"/>
                    </a:moveTo>
                    <a:cubicBezTo>
                      <a:pt x="67" y="0"/>
                      <a:pt x="41" y="2"/>
                      <a:pt x="96" y="10"/>
                    </a:cubicBezTo>
                    <a:cubicBezTo>
                      <a:pt x="108" y="28"/>
                      <a:pt x="131" y="77"/>
                      <a:pt x="84" y="46"/>
                    </a:cubicBezTo>
                    <a:cubicBezTo>
                      <a:pt x="72" y="48"/>
                      <a:pt x="57" y="44"/>
                      <a:pt x="48" y="52"/>
                    </a:cubicBezTo>
                    <a:cubicBezTo>
                      <a:pt x="34" y="64"/>
                      <a:pt x="36" y="88"/>
                      <a:pt x="30" y="106"/>
                    </a:cubicBezTo>
                    <a:cubicBezTo>
                      <a:pt x="29" y="110"/>
                      <a:pt x="6" y="121"/>
                      <a:pt x="0" y="124"/>
                    </a:cubicBezTo>
                  </a:path>
                </a:pathLst>
              </a:custGeom>
              <a:solidFill>
                <a:srgbClr val="FF0066"/>
              </a:solidFill>
              <a:ln w="19050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8990" name="Freeform 110"/>
              <p:cNvSpPr>
                <a:spLocks/>
              </p:cNvSpPr>
              <p:nvPr/>
            </p:nvSpPr>
            <p:spPr bwMode="auto">
              <a:xfrm>
                <a:off x="558" y="1405"/>
                <a:ext cx="284" cy="265"/>
              </a:xfrm>
              <a:custGeom>
                <a:avLst/>
                <a:gdLst/>
                <a:ahLst/>
                <a:cxnLst>
                  <a:cxn ang="0">
                    <a:pos x="152" y="234"/>
                  </a:cxn>
                  <a:cxn ang="0">
                    <a:pos x="43" y="196"/>
                  </a:cxn>
                  <a:cxn ang="0">
                    <a:pos x="33" y="115"/>
                  </a:cxn>
                  <a:cxn ang="0">
                    <a:pos x="49" y="67"/>
                  </a:cxn>
                  <a:cxn ang="0">
                    <a:pos x="43" y="40"/>
                  </a:cxn>
                  <a:cxn ang="0">
                    <a:pos x="54" y="13"/>
                  </a:cxn>
                  <a:cxn ang="0">
                    <a:pos x="92" y="45"/>
                  </a:cxn>
                  <a:cxn ang="0">
                    <a:pos x="179" y="148"/>
                  </a:cxn>
                  <a:cxn ang="0">
                    <a:pos x="157" y="229"/>
                  </a:cxn>
                  <a:cxn ang="0">
                    <a:pos x="239" y="240"/>
                  </a:cxn>
                  <a:cxn ang="0">
                    <a:pos x="282" y="180"/>
                  </a:cxn>
                  <a:cxn ang="0">
                    <a:pos x="282" y="72"/>
                  </a:cxn>
                  <a:cxn ang="0">
                    <a:pos x="277" y="50"/>
                  </a:cxn>
                  <a:cxn ang="0">
                    <a:pos x="179" y="83"/>
                  </a:cxn>
                  <a:cxn ang="0">
                    <a:pos x="152" y="94"/>
                  </a:cxn>
                </a:cxnLst>
                <a:rect l="0" t="0" r="r" b="b"/>
                <a:pathLst>
                  <a:path w="284" h="265">
                    <a:moveTo>
                      <a:pt x="152" y="234"/>
                    </a:moveTo>
                    <a:cubicBezTo>
                      <a:pt x="114" y="222"/>
                      <a:pt x="76" y="218"/>
                      <a:pt x="43" y="196"/>
                    </a:cubicBezTo>
                    <a:cubicBezTo>
                      <a:pt x="24" y="166"/>
                      <a:pt x="24" y="157"/>
                      <a:pt x="33" y="115"/>
                    </a:cubicBezTo>
                    <a:cubicBezTo>
                      <a:pt x="36" y="99"/>
                      <a:pt x="49" y="67"/>
                      <a:pt x="49" y="67"/>
                    </a:cubicBezTo>
                    <a:cubicBezTo>
                      <a:pt x="47" y="58"/>
                      <a:pt x="47" y="49"/>
                      <a:pt x="43" y="40"/>
                    </a:cubicBezTo>
                    <a:cubicBezTo>
                      <a:pt x="25" y="0"/>
                      <a:pt x="0" y="4"/>
                      <a:pt x="54" y="13"/>
                    </a:cubicBezTo>
                    <a:cubicBezTo>
                      <a:pt x="74" y="25"/>
                      <a:pt x="71" y="38"/>
                      <a:pt x="92" y="45"/>
                    </a:cubicBezTo>
                    <a:cubicBezTo>
                      <a:pt x="113" y="67"/>
                      <a:pt x="168" y="117"/>
                      <a:pt x="179" y="148"/>
                    </a:cubicBezTo>
                    <a:cubicBezTo>
                      <a:pt x="175" y="186"/>
                      <a:pt x="177" y="200"/>
                      <a:pt x="157" y="229"/>
                    </a:cubicBezTo>
                    <a:cubicBezTo>
                      <a:pt x="170" y="265"/>
                      <a:pt x="210" y="249"/>
                      <a:pt x="239" y="240"/>
                    </a:cubicBezTo>
                    <a:cubicBezTo>
                      <a:pt x="255" y="216"/>
                      <a:pt x="273" y="207"/>
                      <a:pt x="282" y="180"/>
                    </a:cubicBezTo>
                    <a:cubicBezTo>
                      <a:pt x="277" y="139"/>
                      <a:pt x="268" y="114"/>
                      <a:pt x="282" y="72"/>
                    </a:cubicBezTo>
                    <a:cubicBezTo>
                      <a:pt x="280" y="65"/>
                      <a:pt x="284" y="54"/>
                      <a:pt x="277" y="50"/>
                    </a:cubicBezTo>
                    <a:cubicBezTo>
                      <a:pt x="260" y="52"/>
                      <a:pt x="201" y="85"/>
                      <a:pt x="179" y="83"/>
                    </a:cubicBezTo>
                    <a:cubicBezTo>
                      <a:pt x="158" y="90"/>
                      <a:pt x="156" y="92"/>
                      <a:pt x="152" y="94"/>
                    </a:cubicBezTo>
                  </a:path>
                </a:pathLst>
              </a:custGeom>
              <a:solidFill>
                <a:srgbClr val="FF0066"/>
              </a:solidFill>
              <a:ln w="38100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8991" name="Freeform 111"/>
              <p:cNvSpPr>
                <a:spLocks/>
              </p:cNvSpPr>
              <p:nvPr/>
            </p:nvSpPr>
            <p:spPr bwMode="auto">
              <a:xfrm>
                <a:off x="662" y="1410"/>
                <a:ext cx="124" cy="88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30" y="0"/>
                  </a:cxn>
                  <a:cxn ang="0">
                    <a:pos x="72" y="60"/>
                  </a:cxn>
                  <a:cxn ang="0">
                    <a:pos x="0" y="54"/>
                  </a:cxn>
                </a:cxnLst>
                <a:rect l="0" t="0" r="r" b="b"/>
                <a:pathLst>
                  <a:path w="72" h="74">
                    <a:moveTo>
                      <a:pt x="0" y="54"/>
                    </a:moveTo>
                    <a:cubicBezTo>
                      <a:pt x="8" y="29"/>
                      <a:pt x="7" y="15"/>
                      <a:pt x="30" y="0"/>
                    </a:cubicBezTo>
                    <a:cubicBezTo>
                      <a:pt x="60" y="10"/>
                      <a:pt x="55" y="35"/>
                      <a:pt x="72" y="60"/>
                    </a:cubicBezTo>
                    <a:cubicBezTo>
                      <a:pt x="49" y="68"/>
                      <a:pt x="20" y="74"/>
                      <a:pt x="0" y="54"/>
                    </a:cubicBezTo>
                    <a:close/>
                  </a:path>
                </a:pathLst>
              </a:custGeom>
              <a:solidFill>
                <a:srgbClr val="FF0066"/>
              </a:solidFill>
              <a:ln w="19050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112"/>
            <p:cNvGrpSpPr>
              <a:grpSpLocks/>
            </p:cNvGrpSpPr>
            <p:nvPr/>
          </p:nvGrpSpPr>
          <p:grpSpPr bwMode="auto">
            <a:xfrm rot="536701" flipH="1">
              <a:off x="3679" y="1893"/>
              <a:ext cx="467" cy="623"/>
              <a:chOff x="1717" y="2218"/>
              <a:chExt cx="803" cy="940"/>
            </a:xfrm>
          </p:grpSpPr>
          <p:sp>
            <p:nvSpPr>
              <p:cNvPr id="378993" name="Freeform 113"/>
              <p:cNvSpPr>
                <a:spLocks/>
              </p:cNvSpPr>
              <p:nvPr/>
            </p:nvSpPr>
            <p:spPr bwMode="auto">
              <a:xfrm>
                <a:off x="1717" y="2218"/>
                <a:ext cx="495" cy="216"/>
              </a:xfrm>
              <a:custGeom>
                <a:avLst/>
                <a:gdLst/>
                <a:ahLst/>
                <a:cxnLst>
                  <a:cxn ang="0">
                    <a:pos x="433" y="210"/>
                  </a:cxn>
                  <a:cxn ang="0">
                    <a:pos x="298" y="247"/>
                  </a:cxn>
                  <a:cxn ang="0">
                    <a:pos x="153" y="210"/>
                  </a:cxn>
                  <a:cxn ang="0">
                    <a:pos x="141" y="196"/>
                  </a:cxn>
                  <a:cxn ang="0">
                    <a:pos x="124" y="188"/>
                  </a:cxn>
                  <a:cxn ang="0">
                    <a:pos x="80" y="114"/>
                  </a:cxn>
                  <a:cxn ang="0">
                    <a:pos x="40" y="40"/>
                  </a:cxn>
                  <a:cxn ang="0">
                    <a:pos x="23" y="17"/>
                  </a:cxn>
                  <a:cxn ang="0">
                    <a:pos x="7" y="3"/>
                  </a:cxn>
                  <a:cxn ang="0">
                    <a:pos x="23" y="10"/>
                  </a:cxn>
                  <a:cxn ang="0">
                    <a:pos x="158" y="26"/>
                  </a:cxn>
                  <a:cxn ang="0">
                    <a:pos x="282" y="26"/>
                  </a:cxn>
                  <a:cxn ang="0">
                    <a:pos x="332" y="47"/>
                  </a:cxn>
                  <a:cxn ang="0">
                    <a:pos x="349" y="55"/>
                  </a:cxn>
                  <a:cxn ang="0">
                    <a:pos x="389" y="106"/>
                  </a:cxn>
                  <a:cxn ang="0">
                    <a:pos x="478" y="181"/>
                  </a:cxn>
                  <a:cxn ang="0">
                    <a:pos x="495" y="203"/>
                  </a:cxn>
                </a:cxnLst>
                <a:rect l="0" t="0" r="r" b="b"/>
                <a:pathLst>
                  <a:path w="495" h="247">
                    <a:moveTo>
                      <a:pt x="433" y="210"/>
                    </a:moveTo>
                    <a:cubicBezTo>
                      <a:pt x="389" y="224"/>
                      <a:pt x="344" y="237"/>
                      <a:pt x="298" y="247"/>
                    </a:cubicBezTo>
                    <a:cubicBezTo>
                      <a:pt x="178" y="239"/>
                      <a:pt x="228" y="243"/>
                      <a:pt x="153" y="210"/>
                    </a:cubicBezTo>
                    <a:cubicBezTo>
                      <a:pt x="148" y="206"/>
                      <a:pt x="145" y="199"/>
                      <a:pt x="141" y="196"/>
                    </a:cubicBezTo>
                    <a:cubicBezTo>
                      <a:pt x="135" y="191"/>
                      <a:pt x="129" y="193"/>
                      <a:pt x="124" y="188"/>
                    </a:cubicBezTo>
                    <a:cubicBezTo>
                      <a:pt x="108" y="170"/>
                      <a:pt x="95" y="135"/>
                      <a:pt x="80" y="114"/>
                    </a:cubicBezTo>
                    <a:cubicBezTo>
                      <a:pt x="72" y="83"/>
                      <a:pt x="58" y="60"/>
                      <a:pt x="40" y="40"/>
                    </a:cubicBezTo>
                    <a:cubicBezTo>
                      <a:pt x="34" y="33"/>
                      <a:pt x="29" y="24"/>
                      <a:pt x="23" y="17"/>
                    </a:cubicBezTo>
                    <a:cubicBezTo>
                      <a:pt x="17" y="12"/>
                      <a:pt x="0" y="0"/>
                      <a:pt x="7" y="3"/>
                    </a:cubicBezTo>
                    <a:cubicBezTo>
                      <a:pt x="12" y="6"/>
                      <a:pt x="23" y="10"/>
                      <a:pt x="23" y="10"/>
                    </a:cubicBezTo>
                    <a:cubicBezTo>
                      <a:pt x="70" y="52"/>
                      <a:pt x="84" y="32"/>
                      <a:pt x="158" y="26"/>
                    </a:cubicBezTo>
                    <a:cubicBezTo>
                      <a:pt x="215" y="13"/>
                      <a:pt x="206" y="12"/>
                      <a:pt x="282" y="26"/>
                    </a:cubicBezTo>
                    <a:cubicBezTo>
                      <a:pt x="285" y="26"/>
                      <a:pt x="322" y="43"/>
                      <a:pt x="332" y="47"/>
                    </a:cubicBezTo>
                    <a:cubicBezTo>
                      <a:pt x="337" y="50"/>
                      <a:pt x="349" y="55"/>
                      <a:pt x="349" y="55"/>
                    </a:cubicBezTo>
                    <a:cubicBezTo>
                      <a:pt x="368" y="70"/>
                      <a:pt x="373" y="88"/>
                      <a:pt x="389" y="106"/>
                    </a:cubicBezTo>
                    <a:cubicBezTo>
                      <a:pt x="415" y="140"/>
                      <a:pt x="444" y="164"/>
                      <a:pt x="478" y="181"/>
                    </a:cubicBezTo>
                    <a:cubicBezTo>
                      <a:pt x="484" y="188"/>
                      <a:pt x="488" y="197"/>
                      <a:pt x="495" y="203"/>
                    </a:cubicBezTo>
                  </a:path>
                </a:pathLst>
              </a:custGeom>
              <a:solidFill>
                <a:srgbClr val="00FF00"/>
              </a:solidFill>
              <a:ln w="38100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8994" name="Freeform 114"/>
              <p:cNvSpPr>
                <a:spLocks/>
              </p:cNvSpPr>
              <p:nvPr/>
            </p:nvSpPr>
            <p:spPr bwMode="auto">
              <a:xfrm>
                <a:off x="2159" y="2381"/>
                <a:ext cx="172" cy="7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" y="31"/>
                  </a:cxn>
                  <a:cxn ang="0">
                    <a:pos x="46" y="46"/>
                  </a:cxn>
                  <a:cxn ang="0">
                    <a:pos x="52" y="62"/>
                  </a:cxn>
                  <a:cxn ang="0">
                    <a:pos x="62" y="93"/>
                  </a:cxn>
                  <a:cxn ang="0">
                    <a:pos x="67" y="206"/>
                  </a:cxn>
                  <a:cxn ang="0">
                    <a:pos x="88" y="324"/>
                  </a:cxn>
                </a:cxnLst>
                <a:rect l="0" t="0" r="r" b="b"/>
                <a:pathLst>
                  <a:path w="88" h="324">
                    <a:moveTo>
                      <a:pt x="0" y="0"/>
                    </a:moveTo>
                    <a:cubicBezTo>
                      <a:pt x="20" y="6"/>
                      <a:pt x="23" y="19"/>
                      <a:pt x="41" y="31"/>
                    </a:cubicBezTo>
                    <a:cubicBezTo>
                      <a:pt x="43" y="36"/>
                      <a:pt x="44" y="41"/>
                      <a:pt x="46" y="46"/>
                    </a:cubicBezTo>
                    <a:cubicBezTo>
                      <a:pt x="48" y="51"/>
                      <a:pt x="50" y="57"/>
                      <a:pt x="52" y="62"/>
                    </a:cubicBezTo>
                    <a:cubicBezTo>
                      <a:pt x="55" y="72"/>
                      <a:pt x="62" y="93"/>
                      <a:pt x="62" y="93"/>
                    </a:cubicBezTo>
                    <a:cubicBezTo>
                      <a:pt x="64" y="131"/>
                      <a:pt x="64" y="168"/>
                      <a:pt x="67" y="206"/>
                    </a:cubicBezTo>
                    <a:cubicBezTo>
                      <a:pt x="70" y="246"/>
                      <a:pt x="88" y="286"/>
                      <a:pt x="88" y="324"/>
                    </a:cubicBezTo>
                  </a:path>
                </a:pathLst>
              </a:custGeom>
              <a:noFill/>
              <a:ln w="76200" cmpd="sng">
                <a:solidFill>
                  <a:srgbClr val="CC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8995" name="Freeform 115"/>
              <p:cNvSpPr>
                <a:spLocks/>
              </p:cNvSpPr>
              <p:nvPr/>
            </p:nvSpPr>
            <p:spPr bwMode="auto">
              <a:xfrm flipH="1">
                <a:off x="2223" y="2301"/>
                <a:ext cx="297" cy="200"/>
              </a:xfrm>
              <a:custGeom>
                <a:avLst/>
                <a:gdLst/>
                <a:ahLst/>
                <a:cxnLst>
                  <a:cxn ang="0">
                    <a:pos x="433" y="210"/>
                  </a:cxn>
                  <a:cxn ang="0">
                    <a:pos x="298" y="247"/>
                  </a:cxn>
                  <a:cxn ang="0">
                    <a:pos x="153" y="210"/>
                  </a:cxn>
                  <a:cxn ang="0">
                    <a:pos x="141" y="196"/>
                  </a:cxn>
                  <a:cxn ang="0">
                    <a:pos x="124" y="188"/>
                  </a:cxn>
                  <a:cxn ang="0">
                    <a:pos x="80" y="114"/>
                  </a:cxn>
                  <a:cxn ang="0">
                    <a:pos x="40" y="40"/>
                  </a:cxn>
                  <a:cxn ang="0">
                    <a:pos x="23" y="17"/>
                  </a:cxn>
                  <a:cxn ang="0">
                    <a:pos x="7" y="3"/>
                  </a:cxn>
                  <a:cxn ang="0">
                    <a:pos x="23" y="10"/>
                  </a:cxn>
                  <a:cxn ang="0">
                    <a:pos x="158" y="26"/>
                  </a:cxn>
                  <a:cxn ang="0">
                    <a:pos x="282" y="26"/>
                  </a:cxn>
                  <a:cxn ang="0">
                    <a:pos x="332" y="47"/>
                  </a:cxn>
                  <a:cxn ang="0">
                    <a:pos x="349" y="55"/>
                  </a:cxn>
                  <a:cxn ang="0">
                    <a:pos x="389" y="106"/>
                  </a:cxn>
                  <a:cxn ang="0">
                    <a:pos x="478" y="181"/>
                  </a:cxn>
                  <a:cxn ang="0">
                    <a:pos x="495" y="203"/>
                  </a:cxn>
                </a:cxnLst>
                <a:rect l="0" t="0" r="r" b="b"/>
                <a:pathLst>
                  <a:path w="495" h="247">
                    <a:moveTo>
                      <a:pt x="433" y="210"/>
                    </a:moveTo>
                    <a:cubicBezTo>
                      <a:pt x="389" y="224"/>
                      <a:pt x="344" y="237"/>
                      <a:pt x="298" y="247"/>
                    </a:cubicBezTo>
                    <a:cubicBezTo>
                      <a:pt x="178" y="239"/>
                      <a:pt x="228" y="243"/>
                      <a:pt x="153" y="210"/>
                    </a:cubicBezTo>
                    <a:cubicBezTo>
                      <a:pt x="148" y="206"/>
                      <a:pt x="145" y="199"/>
                      <a:pt x="141" y="196"/>
                    </a:cubicBezTo>
                    <a:cubicBezTo>
                      <a:pt x="135" y="191"/>
                      <a:pt x="129" y="193"/>
                      <a:pt x="124" y="188"/>
                    </a:cubicBezTo>
                    <a:cubicBezTo>
                      <a:pt x="108" y="170"/>
                      <a:pt x="95" y="135"/>
                      <a:pt x="80" y="114"/>
                    </a:cubicBezTo>
                    <a:cubicBezTo>
                      <a:pt x="72" y="83"/>
                      <a:pt x="58" y="60"/>
                      <a:pt x="40" y="40"/>
                    </a:cubicBezTo>
                    <a:cubicBezTo>
                      <a:pt x="34" y="33"/>
                      <a:pt x="29" y="24"/>
                      <a:pt x="23" y="17"/>
                    </a:cubicBezTo>
                    <a:cubicBezTo>
                      <a:pt x="17" y="12"/>
                      <a:pt x="0" y="0"/>
                      <a:pt x="7" y="3"/>
                    </a:cubicBezTo>
                    <a:cubicBezTo>
                      <a:pt x="12" y="6"/>
                      <a:pt x="23" y="10"/>
                      <a:pt x="23" y="10"/>
                    </a:cubicBezTo>
                    <a:cubicBezTo>
                      <a:pt x="70" y="52"/>
                      <a:pt x="84" y="32"/>
                      <a:pt x="158" y="26"/>
                    </a:cubicBezTo>
                    <a:cubicBezTo>
                      <a:pt x="215" y="13"/>
                      <a:pt x="206" y="12"/>
                      <a:pt x="282" y="26"/>
                    </a:cubicBezTo>
                    <a:cubicBezTo>
                      <a:pt x="285" y="26"/>
                      <a:pt x="322" y="43"/>
                      <a:pt x="332" y="47"/>
                    </a:cubicBezTo>
                    <a:cubicBezTo>
                      <a:pt x="337" y="50"/>
                      <a:pt x="349" y="55"/>
                      <a:pt x="349" y="55"/>
                    </a:cubicBezTo>
                    <a:cubicBezTo>
                      <a:pt x="368" y="70"/>
                      <a:pt x="373" y="88"/>
                      <a:pt x="389" y="106"/>
                    </a:cubicBezTo>
                    <a:cubicBezTo>
                      <a:pt x="415" y="140"/>
                      <a:pt x="444" y="164"/>
                      <a:pt x="478" y="181"/>
                    </a:cubicBezTo>
                    <a:cubicBezTo>
                      <a:pt x="484" y="188"/>
                      <a:pt x="488" y="197"/>
                      <a:pt x="495" y="203"/>
                    </a:cubicBezTo>
                  </a:path>
                </a:pathLst>
              </a:custGeom>
              <a:solidFill>
                <a:srgbClr val="00FF00"/>
              </a:solidFill>
              <a:ln w="38100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78996" name="Text Box 116"/>
          <p:cNvSpPr txBox="1">
            <a:spLocks noChangeArrowheads="1"/>
          </p:cNvSpPr>
          <p:nvPr/>
        </p:nvSpPr>
        <p:spPr bwMode="auto">
          <a:xfrm rot="21600000">
            <a:off x="-190500" y="3695700"/>
            <a:ext cx="3467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sv-SE" sz="3200" b="1" kern="120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gapminder.org</a:t>
            </a:r>
            <a:r>
              <a:rPr lang="sv-SE" sz="32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 </a:t>
            </a:r>
            <a:endParaRPr lang="en-GB" sz="32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8997" name="Text Box 117"/>
          <p:cNvSpPr txBox="1">
            <a:spLocks noChangeArrowheads="1"/>
          </p:cNvSpPr>
          <p:nvPr/>
        </p:nvSpPr>
        <p:spPr bwMode="auto">
          <a:xfrm rot="21600000">
            <a:off x="0" y="4257675"/>
            <a:ext cx="302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4D4D4D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sv-SE" sz="36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DATABASES</a:t>
            </a:r>
            <a:endParaRPr lang="en-GB" sz="36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8998" name="Text Box 118"/>
          <p:cNvSpPr txBox="1">
            <a:spLocks noChangeArrowheads="1"/>
          </p:cNvSpPr>
          <p:nvPr/>
        </p:nvSpPr>
        <p:spPr bwMode="auto">
          <a:xfrm rot="21600000">
            <a:off x="12700" y="3295650"/>
            <a:ext cx="363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4D4D4D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sv-SE" sz="36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DESIGN TOOLS</a:t>
            </a:r>
            <a:endParaRPr lang="en-GB" sz="36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8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7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7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3" grpId="0" animBg="1"/>
      <p:bldP spid="378944" grpId="0" animBg="1"/>
      <p:bldP spid="378945" grpId="0" animBg="1"/>
      <p:bldP spid="378946" grpId="0" animBg="1"/>
      <p:bldP spid="378947" grpId="0" animBg="1"/>
      <p:bldP spid="378948" grpId="0" animBg="1"/>
      <p:bldP spid="378949" grpId="0" animBg="1"/>
      <p:bldP spid="37899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AutoShape 2"/>
          <p:cNvSpPr>
            <a:spLocks noChangeArrowheads="1"/>
          </p:cNvSpPr>
          <p:nvPr/>
        </p:nvSpPr>
        <p:spPr bwMode="auto">
          <a:xfrm>
            <a:off x="-85725" y="5002213"/>
            <a:ext cx="9445625" cy="1979612"/>
          </a:xfrm>
          <a:prstGeom prst="roundRect">
            <a:avLst>
              <a:gd name="adj" fmla="val 5528"/>
            </a:avLst>
          </a:prstGeom>
          <a:solidFill>
            <a:srgbClr val="996633"/>
          </a:solidFill>
          <a:ln w="88900">
            <a:noFill/>
            <a:round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lIns="36000" tIns="36000" rIns="36000" bIns="3600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sv-SE" sz="48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sv-SE" sz="48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sv-SE" sz="48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sv-SE" sz="2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36763" y="-2530475"/>
            <a:ext cx="5888037" cy="5864225"/>
            <a:chOff x="2304" y="40"/>
            <a:chExt cx="1296" cy="1304"/>
          </a:xfrm>
        </p:grpSpPr>
        <p:sp>
          <p:nvSpPr>
            <p:cNvPr id="380932" name="AutoShape 4"/>
            <p:cNvSpPr>
              <a:spLocks noChangeArrowheads="1"/>
            </p:cNvSpPr>
            <p:nvPr/>
          </p:nvSpPr>
          <p:spPr bwMode="auto">
            <a:xfrm>
              <a:off x="2304" y="48"/>
              <a:ext cx="1296" cy="1296"/>
            </a:xfrm>
            <a:prstGeom prst="sun">
              <a:avLst>
                <a:gd name="adj" fmla="val 46875"/>
              </a:avLst>
            </a:prstGeom>
            <a:solidFill>
              <a:srgbClr val="FFCC00"/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0933" name="AutoShape 5"/>
            <p:cNvSpPr>
              <a:spLocks noChangeArrowheads="1"/>
            </p:cNvSpPr>
            <p:nvPr/>
          </p:nvSpPr>
          <p:spPr bwMode="auto">
            <a:xfrm rot="900000">
              <a:off x="2304" y="44"/>
              <a:ext cx="1296" cy="1296"/>
            </a:xfrm>
            <a:prstGeom prst="sun">
              <a:avLst>
                <a:gd name="adj" fmla="val 46875"/>
              </a:avLst>
            </a:prstGeom>
            <a:solidFill>
              <a:srgbClr val="FFCC00"/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0934" name="AutoShape 6"/>
            <p:cNvSpPr>
              <a:spLocks noChangeArrowheads="1"/>
            </p:cNvSpPr>
            <p:nvPr/>
          </p:nvSpPr>
          <p:spPr bwMode="auto">
            <a:xfrm rot="1800000">
              <a:off x="2304" y="40"/>
              <a:ext cx="1296" cy="1296"/>
            </a:xfrm>
            <a:prstGeom prst="sun">
              <a:avLst>
                <a:gd name="adj" fmla="val 46875"/>
              </a:avLst>
            </a:prstGeom>
            <a:solidFill>
              <a:srgbClr val="FFCC00"/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80935" name="Oval 7"/>
          <p:cNvSpPr>
            <a:spLocks noChangeArrowheads="1"/>
          </p:cNvSpPr>
          <p:nvPr/>
        </p:nvSpPr>
        <p:spPr bwMode="auto">
          <a:xfrm>
            <a:off x="3894138" y="-465138"/>
            <a:ext cx="2008187" cy="2008188"/>
          </a:xfrm>
          <a:prstGeom prst="ellipse">
            <a:avLst/>
          </a:prstGeom>
          <a:solidFill>
            <a:srgbClr val="FFCC00"/>
          </a:soli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0936" name="Text Box 8"/>
          <p:cNvSpPr txBox="1">
            <a:spLocks noChangeArrowheads="1"/>
          </p:cNvSpPr>
          <p:nvPr/>
        </p:nvSpPr>
        <p:spPr bwMode="auto">
          <a:xfrm rot="21600000">
            <a:off x="3883025" y="209550"/>
            <a:ext cx="1963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sv-SE" sz="36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PUBLIC</a:t>
            </a:r>
            <a:endParaRPr lang="en-GB" sz="36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80937" name="Text Box 9"/>
          <p:cNvSpPr txBox="1">
            <a:spLocks noChangeArrowheads="1"/>
          </p:cNvSpPr>
          <p:nvPr/>
        </p:nvSpPr>
        <p:spPr bwMode="auto">
          <a:xfrm rot="21600000">
            <a:off x="-25400" y="4973638"/>
            <a:ext cx="20240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sv-SE" sz="30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DATA</a:t>
            </a:r>
            <a:endParaRPr lang="en-GB" sz="30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80938" name="Text Box 10"/>
          <p:cNvSpPr txBox="1">
            <a:spLocks noChangeArrowheads="1"/>
          </p:cNvSpPr>
          <p:nvPr/>
        </p:nvSpPr>
        <p:spPr bwMode="auto">
          <a:xfrm rot="21600000">
            <a:off x="30163" y="4448175"/>
            <a:ext cx="22812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sv-SE" sz="30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INTERNET</a:t>
            </a:r>
            <a:endParaRPr lang="en-GB" sz="30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80939" name="Text Box 11"/>
          <p:cNvSpPr txBox="1">
            <a:spLocks noChangeArrowheads="1"/>
          </p:cNvSpPr>
          <p:nvPr/>
        </p:nvSpPr>
        <p:spPr bwMode="auto">
          <a:xfrm rot="21600000">
            <a:off x="3975100" y="3144838"/>
            <a:ext cx="22145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sv-SE" sz="3000" b="1" kern="120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LIBERATE</a:t>
            </a:r>
          </a:p>
        </p:txBody>
      </p:sp>
      <p:sp>
        <p:nvSpPr>
          <p:cNvPr id="380940" name="Text Box 12"/>
          <p:cNvSpPr txBox="1">
            <a:spLocks noChangeArrowheads="1"/>
          </p:cNvSpPr>
          <p:nvPr/>
        </p:nvSpPr>
        <p:spPr bwMode="auto">
          <a:xfrm rot="21600000">
            <a:off x="5689600" y="1773238"/>
            <a:ext cx="24812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sv-SE" sz="3000" b="1" kern="120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SEARCH</a:t>
            </a:r>
            <a:endParaRPr lang="en-GB" sz="3000" b="1" kern="120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80941" name="Text Box 13"/>
          <p:cNvSpPr txBox="1">
            <a:spLocks noChangeArrowheads="1"/>
          </p:cNvSpPr>
          <p:nvPr/>
        </p:nvSpPr>
        <p:spPr bwMode="auto">
          <a:xfrm rot="21600000">
            <a:off x="1473200" y="2865438"/>
            <a:ext cx="19986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sv-SE" sz="3000" b="1" kern="120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ANIMATE</a:t>
            </a:r>
            <a:endParaRPr lang="en-GB" sz="3000" b="1" kern="120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146800" y="2189163"/>
            <a:ext cx="2971800" cy="4465637"/>
            <a:chOff x="3872" y="1379"/>
            <a:chExt cx="1872" cy="2813"/>
          </a:xfrm>
        </p:grpSpPr>
        <p:sp>
          <p:nvSpPr>
            <p:cNvPr id="380943" name="AutoShape 15"/>
            <p:cNvSpPr>
              <a:spLocks noChangeArrowheads="1"/>
            </p:cNvSpPr>
            <p:nvPr/>
          </p:nvSpPr>
          <p:spPr bwMode="auto">
            <a:xfrm flipH="1">
              <a:off x="4440" y="3250"/>
              <a:ext cx="137" cy="142"/>
            </a:xfrm>
            <a:prstGeom prst="cube">
              <a:avLst>
                <a:gd name="adj" fmla="val 25000"/>
              </a:avLst>
            </a:prstGeom>
            <a:solidFill>
              <a:srgbClr val="99663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0944" name="AutoShape 16"/>
            <p:cNvSpPr>
              <a:spLocks noChangeArrowheads="1"/>
            </p:cNvSpPr>
            <p:nvPr/>
          </p:nvSpPr>
          <p:spPr bwMode="auto">
            <a:xfrm flipH="1">
              <a:off x="4652" y="3475"/>
              <a:ext cx="137" cy="142"/>
            </a:xfrm>
            <a:prstGeom prst="cube">
              <a:avLst>
                <a:gd name="adj" fmla="val 25000"/>
              </a:avLst>
            </a:prstGeom>
            <a:solidFill>
              <a:srgbClr val="99663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0945" name="Freeform 17"/>
            <p:cNvSpPr>
              <a:spLocks/>
            </p:cNvSpPr>
            <p:nvPr/>
          </p:nvSpPr>
          <p:spPr bwMode="auto">
            <a:xfrm rot="-1015849">
              <a:off x="4739" y="2503"/>
              <a:ext cx="345" cy="152"/>
            </a:xfrm>
            <a:custGeom>
              <a:avLst/>
              <a:gdLst/>
              <a:ahLst/>
              <a:cxnLst>
                <a:cxn ang="0">
                  <a:pos x="433" y="210"/>
                </a:cxn>
                <a:cxn ang="0">
                  <a:pos x="298" y="247"/>
                </a:cxn>
                <a:cxn ang="0">
                  <a:pos x="153" y="210"/>
                </a:cxn>
                <a:cxn ang="0">
                  <a:pos x="141" y="196"/>
                </a:cxn>
                <a:cxn ang="0">
                  <a:pos x="124" y="188"/>
                </a:cxn>
                <a:cxn ang="0">
                  <a:pos x="80" y="114"/>
                </a:cxn>
                <a:cxn ang="0">
                  <a:pos x="40" y="40"/>
                </a:cxn>
                <a:cxn ang="0">
                  <a:pos x="23" y="17"/>
                </a:cxn>
                <a:cxn ang="0">
                  <a:pos x="7" y="3"/>
                </a:cxn>
                <a:cxn ang="0">
                  <a:pos x="23" y="10"/>
                </a:cxn>
                <a:cxn ang="0">
                  <a:pos x="158" y="26"/>
                </a:cxn>
                <a:cxn ang="0">
                  <a:pos x="282" y="26"/>
                </a:cxn>
                <a:cxn ang="0">
                  <a:pos x="332" y="47"/>
                </a:cxn>
                <a:cxn ang="0">
                  <a:pos x="349" y="55"/>
                </a:cxn>
                <a:cxn ang="0">
                  <a:pos x="389" y="106"/>
                </a:cxn>
                <a:cxn ang="0">
                  <a:pos x="478" y="181"/>
                </a:cxn>
                <a:cxn ang="0">
                  <a:pos x="495" y="203"/>
                </a:cxn>
              </a:cxnLst>
              <a:rect l="0" t="0" r="r" b="b"/>
              <a:pathLst>
                <a:path w="495" h="247">
                  <a:moveTo>
                    <a:pt x="433" y="210"/>
                  </a:moveTo>
                  <a:cubicBezTo>
                    <a:pt x="389" y="224"/>
                    <a:pt x="344" y="237"/>
                    <a:pt x="298" y="247"/>
                  </a:cubicBezTo>
                  <a:cubicBezTo>
                    <a:pt x="178" y="239"/>
                    <a:pt x="228" y="243"/>
                    <a:pt x="153" y="210"/>
                  </a:cubicBezTo>
                  <a:cubicBezTo>
                    <a:pt x="148" y="206"/>
                    <a:pt x="145" y="199"/>
                    <a:pt x="141" y="196"/>
                  </a:cubicBezTo>
                  <a:cubicBezTo>
                    <a:pt x="135" y="191"/>
                    <a:pt x="129" y="193"/>
                    <a:pt x="124" y="188"/>
                  </a:cubicBezTo>
                  <a:cubicBezTo>
                    <a:pt x="108" y="170"/>
                    <a:pt x="95" y="135"/>
                    <a:pt x="80" y="114"/>
                  </a:cubicBezTo>
                  <a:cubicBezTo>
                    <a:pt x="72" y="83"/>
                    <a:pt x="58" y="60"/>
                    <a:pt x="40" y="40"/>
                  </a:cubicBezTo>
                  <a:cubicBezTo>
                    <a:pt x="34" y="33"/>
                    <a:pt x="29" y="24"/>
                    <a:pt x="23" y="17"/>
                  </a:cubicBezTo>
                  <a:cubicBezTo>
                    <a:pt x="17" y="12"/>
                    <a:pt x="0" y="0"/>
                    <a:pt x="7" y="3"/>
                  </a:cubicBezTo>
                  <a:cubicBezTo>
                    <a:pt x="12" y="6"/>
                    <a:pt x="23" y="10"/>
                    <a:pt x="23" y="10"/>
                  </a:cubicBezTo>
                  <a:cubicBezTo>
                    <a:pt x="70" y="52"/>
                    <a:pt x="84" y="32"/>
                    <a:pt x="158" y="26"/>
                  </a:cubicBezTo>
                  <a:cubicBezTo>
                    <a:pt x="215" y="13"/>
                    <a:pt x="206" y="12"/>
                    <a:pt x="282" y="26"/>
                  </a:cubicBezTo>
                  <a:cubicBezTo>
                    <a:pt x="285" y="26"/>
                    <a:pt x="322" y="43"/>
                    <a:pt x="332" y="47"/>
                  </a:cubicBezTo>
                  <a:cubicBezTo>
                    <a:pt x="337" y="50"/>
                    <a:pt x="349" y="55"/>
                    <a:pt x="349" y="55"/>
                  </a:cubicBezTo>
                  <a:cubicBezTo>
                    <a:pt x="368" y="70"/>
                    <a:pt x="373" y="88"/>
                    <a:pt x="389" y="106"/>
                  </a:cubicBezTo>
                  <a:cubicBezTo>
                    <a:pt x="415" y="140"/>
                    <a:pt x="444" y="164"/>
                    <a:pt x="478" y="181"/>
                  </a:cubicBezTo>
                  <a:cubicBezTo>
                    <a:pt x="484" y="188"/>
                    <a:pt x="488" y="197"/>
                    <a:pt x="495" y="203"/>
                  </a:cubicBezTo>
                </a:path>
              </a:pathLst>
            </a:custGeom>
            <a:solidFill>
              <a:srgbClr val="00FF00"/>
            </a:solidFill>
            <a:ln w="76200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0946" name="Freeform 18"/>
            <p:cNvSpPr>
              <a:spLocks/>
            </p:cNvSpPr>
            <p:nvPr/>
          </p:nvSpPr>
          <p:spPr bwMode="auto">
            <a:xfrm rot="1042623" flipH="1">
              <a:off x="5143" y="2141"/>
              <a:ext cx="357" cy="244"/>
            </a:xfrm>
            <a:custGeom>
              <a:avLst/>
              <a:gdLst/>
              <a:ahLst/>
              <a:cxnLst>
                <a:cxn ang="0">
                  <a:pos x="433" y="210"/>
                </a:cxn>
                <a:cxn ang="0">
                  <a:pos x="298" y="247"/>
                </a:cxn>
                <a:cxn ang="0">
                  <a:pos x="153" y="210"/>
                </a:cxn>
                <a:cxn ang="0">
                  <a:pos x="141" y="196"/>
                </a:cxn>
                <a:cxn ang="0">
                  <a:pos x="124" y="188"/>
                </a:cxn>
                <a:cxn ang="0">
                  <a:pos x="80" y="114"/>
                </a:cxn>
                <a:cxn ang="0">
                  <a:pos x="40" y="40"/>
                </a:cxn>
                <a:cxn ang="0">
                  <a:pos x="23" y="17"/>
                </a:cxn>
                <a:cxn ang="0">
                  <a:pos x="7" y="3"/>
                </a:cxn>
                <a:cxn ang="0">
                  <a:pos x="23" y="10"/>
                </a:cxn>
                <a:cxn ang="0">
                  <a:pos x="158" y="26"/>
                </a:cxn>
                <a:cxn ang="0">
                  <a:pos x="282" y="26"/>
                </a:cxn>
                <a:cxn ang="0">
                  <a:pos x="332" y="47"/>
                </a:cxn>
                <a:cxn ang="0">
                  <a:pos x="349" y="55"/>
                </a:cxn>
                <a:cxn ang="0">
                  <a:pos x="389" y="106"/>
                </a:cxn>
                <a:cxn ang="0">
                  <a:pos x="478" y="181"/>
                </a:cxn>
                <a:cxn ang="0">
                  <a:pos x="495" y="203"/>
                </a:cxn>
              </a:cxnLst>
              <a:rect l="0" t="0" r="r" b="b"/>
              <a:pathLst>
                <a:path w="495" h="247">
                  <a:moveTo>
                    <a:pt x="433" y="210"/>
                  </a:moveTo>
                  <a:cubicBezTo>
                    <a:pt x="389" y="224"/>
                    <a:pt x="344" y="237"/>
                    <a:pt x="298" y="247"/>
                  </a:cubicBezTo>
                  <a:cubicBezTo>
                    <a:pt x="178" y="239"/>
                    <a:pt x="228" y="243"/>
                    <a:pt x="153" y="210"/>
                  </a:cubicBezTo>
                  <a:cubicBezTo>
                    <a:pt x="148" y="206"/>
                    <a:pt x="145" y="199"/>
                    <a:pt x="141" y="196"/>
                  </a:cubicBezTo>
                  <a:cubicBezTo>
                    <a:pt x="135" y="191"/>
                    <a:pt x="129" y="193"/>
                    <a:pt x="124" y="188"/>
                  </a:cubicBezTo>
                  <a:cubicBezTo>
                    <a:pt x="108" y="170"/>
                    <a:pt x="95" y="135"/>
                    <a:pt x="80" y="114"/>
                  </a:cubicBezTo>
                  <a:cubicBezTo>
                    <a:pt x="72" y="83"/>
                    <a:pt x="58" y="60"/>
                    <a:pt x="40" y="40"/>
                  </a:cubicBezTo>
                  <a:cubicBezTo>
                    <a:pt x="34" y="33"/>
                    <a:pt x="29" y="24"/>
                    <a:pt x="23" y="17"/>
                  </a:cubicBezTo>
                  <a:cubicBezTo>
                    <a:pt x="17" y="12"/>
                    <a:pt x="0" y="0"/>
                    <a:pt x="7" y="3"/>
                  </a:cubicBezTo>
                  <a:cubicBezTo>
                    <a:pt x="12" y="6"/>
                    <a:pt x="23" y="10"/>
                    <a:pt x="23" y="10"/>
                  </a:cubicBezTo>
                  <a:cubicBezTo>
                    <a:pt x="70" y="52"/>
                    <a:pt x="84" y="32"/>
                    <a:pt x="158" y="26"/>
                  </a:cubicBezTo>
                  <a:cubicBezTo>
                    <a:pt x="215" y="13"/>
                    <a:pt x="206" y="12"/>
                    <a:pt x="282" y="26"/>
                  </a:cubicBezTo>
                  <a:cubicBezTo>
                    <a:pt x="285" y="26"/>
                    <a:pt x="322" y="43"/>
                    <a:pt x="332" y="47"/>
                  </a:cubicBezTo>
                  <a:cubicBezTo>
                    <a:pt x="337" y="50"/>
                    <a:pt x="349" y="55"/>
                    <a:pt x="349" y="55"/>
                  </a:cubicBezTo>
                  <a:cubicBezTo>
                    <a:pt x="368" y="70"/>
                    <a:pt x="373" y="88"/>
                    <a:pt x="389" y="106"/>
                  </a:cubicBezTo>
                  <a:cubicBezTo>
                    <a:pt x="415" y="140"/>
                    <a:pt x="444" y="164"/>
                    <a:pt x="478" y="181"/>
                  </a:cubicBezTo>
                  <a:cubicBezTo>
                    <a:pt x="484" y="188"/>
                    <a:pt x="488" y="197"/>
                    <a:pt x="495" y="203"/>
                  </a:cubicBezTo>
                </a:path>
              </a:pathLst>
            </a:custGeom>
            <a:solidFill>
              <a:srgbClr val="00FF00"/>
            </a:solidFill>
            <a:ln w="114300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0947" name="AutoShape 19"/>
            <p:cNvSpPr>
              <a:spLocks noChangeArrowheads="1"/>
            </p:cNvSpPr>
            <p:nvPr/>
          </p:nvSpPr>
          <p:spPr bwMode="auto">
            <a:xfrm flipH="1">
              <a:off x="5060" y="3556"/>
              <a:ext cx="298" cy="290"/>
            </a:xfrm>
            <a:prstGeom prst="cube">
              <a:avLst>
                <a:gd name="adj" fmla="val 25000"/>
              </a:avLst>
            </a:prstGeom>
            <a:solidFill>
              <a:srgbClr val="99663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0948" name="AutoShape 20"/>
            <p:cNvSpPr>
              <a:spLocks noChangeArrowheads="1"/>
            </p:cNvSpPr>
            <p:nvPr/>
          </p:nvSpPr>
          <p:spPr bwMode="auto">
            <a:xfrm flipH="1">
              <a:off x="4258" y="3649"/>
              <a:ext cx="299" cy="291"/>
            </a:xfrm>
            <a:prstGeom prst="cube">
              <a:avLst>
                <a:gd name="adj" fmla="val 25000"/>
              </a:avLst>
            </a:prstGeom>
            <a:solidFill>
              <a:srgbClr val="99663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0949" name="AutoShape 21"/>
            <p:cNvSpPr>
              <a:spLocks noChangeArrowheads="1"/>
            </p:cNvSpPr>
            <p:nvPr/>
          </p:nvSpPr>
          <p:spPr bwMode="auto">
            <a:xfrm flipH="1">
              <a:off x="5347" y="3462"/>
              <a:ext cx="137" cy="142"/>
            </a:xfrm>
            <a:prstGeom prst="cube">
              <a:avLst>
                <a:gd name="adj" fmla="val 25000"/>
              </a:avLst>
            </a:prstGeom>
            <a:solidFill>
              <a:srgbClr val="99663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0950" name="AutoShape 22"/>
            <p:cNvSpPr>
              <a:spLocks noChangeArrowheads="1"/>
            </p:cNvSpPr>
            <p:nvPr/>
          </p:nvSpPr>
          <p:spPr bwMode="auto">
            <a:xfrm flipH="1">
              <a:off x="3872" y="3830"/>
              <a:ext cx="298" cy="290"/>
            </a:xfrm>
            <a:prstGeom prst="cube">
              <a:avLst>
                <a:gd name="adj" fmla="val 25000"/>
              </a:avLst>
            </a:prstGeom>
            <a:solidFill>
              <a:srgbClr val="99663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0951" name="AutoShape 23"/>
            <p:cNvSpPr>
              <a:spLocks noChangeArrowheads="1"/>
            </p:cNvSpPr>
            <p:nvPr/>
          </p:nvSpPr>
          <p:spPr bwMode="auto">
            <a:xfrm flipH="1">
              <a:off x="4837" y="3514"/>
              <a:ext cx="138" cy="142"/>
            </a:xfrm>
            <a:prstGeom prst="cube">
              <a:avLst>
                <a:gd name="adj" fmla="val 25000"/>
              </a:avLst>
            </a:prstGeom>
            <a:solidFill>
              <a:srgbClr val="99663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4" name="Group 24"/>
            <p:cNvGrpSpPr>
              <a:grpSpLocks/>
            </p:cNvGrpSpPr>
            <p:nvPr/>
          </p:nvGrpSpPr>
          <p:grpSpPr bwMode="auto">
            <a:xfrm flipH="1">
              <a:off x="4704" y="3568"/>
              <a:ext cx="339" cy="308"/>
              <a:chOff x="3996" y="967"/>
              <a:chExt cx="854" cy="797"/>
            </a:xfrm>
          </p:grpSpPr>
          <p:sp>
            <p:nvSpPr>
              <p:cNvPr id="380953" name="Freeform 25"/>
              <p:cNvSpPr>
                <a:spLocks/>
              </p:cNvSpPr>
              <p:nvPr/>
            </p:nvSpPr>
            <p:spPr bwMode="auto">
              <a:xfrm>
                <a:off x="3996" y="967"/>
                <a:ext cx="854" cy="560"/>
              </a:xfrm>
              <a:custGeom>
                <a:avLst/>
                <a:gdLst/>
                <a:ahLst/>
                <a:cxnLst>
                  <a:cxn ang="0">
                    <a:pos x="0" y="488"/>
                  </a:cxn>
                  <a:cxn ang="0">
                    <a:pos x="247" y="236"/>
                  </a:cxn>
                  <a:cxn ang="0">
                    <a:pos x="329" y="205"/>
                  </a:cxn>
                  <a:cxn ang="0">
                    <a:pos x="401" y="190"/>
                  </a:cxn>
                  <a:cxn ang="0">
                    <a:pos x="684" y="216"/>
                  </a:cxn>
                  <a:cxn ang="0">
                    <a:pos x="808" y="97"/>
                  </a:cxn>
                  <a:cxn ang="0">
                    <a:pos x="854" y="0"/>
                  </a:cxn>
                </a:cxnLst>
                <a:rect l="0" t="0" r="r" b="b"/>
                <a:pathLst>
                  <a:path w="854" h="488">
                    <a:moveTo>
                      <a:pt x="0" y="488"/>
                    </a:moveTo>
                    <a:cubicBezTo>
                      <a:pt x="19" y="369"/>
                      <a:pt x="141" y="274"/>
                      <a:pt x="247" y="236"/>
                    </a:cubicBezTo>
                    <a:cubicBezTo>
                      <a:pt x="274" y="226"/>
                      <a:pt x="301" y="212"/>
                      <a:pt x="329" y="205"/>
                    </a:cubicBezTo>
                    <a:cubicBezTo>
                      <a:pt x="353" y="200"/>
                      <a:pt x="401" y="190"/>
                      <a:pt x="401" y="190"/>
                    </a:cubicBezTo>
                    <a:cubicBezTo>
                      <a:pt x="503" y="193"/>
                      <a:pt x="587" y="200"/>
                      <a:pt x="684" y="216"/>
                    </a:cubicBezTo>
                    <a:cubicBezTo>
                      <a:pt x="734" y="197"/>
                      <a:pt x="786" y="144"/>
                      <a:pt x="808" y="97"/>
                    </a:cubicBezTo>
                    <a:cubicBezTo>
                      <a:pt x="822" y="67"/>
                      <a:pt x="830" y="24"/>
                      <a:pt x="854" y="0"/>
                    </a:cubicBezTo>
                  </a:path>
                </a:pathLst>
              </a:custGeom>
              <a:noFill/>
              <a:ln w="57150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0954" name="Freeform 26"/>
              <p:cNvSpPr>
                <a:spLocks/>
              </p:cNvSpPr>
              <p:nvPr/>
            </p:nvSpPr>
            <p:spPr bwMode="auto">
              <a:xfrm>
                <a:off x="4215" y="1260"/>
                <a:ext cx="92" cy="504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18" y="26"/>
                  </a:cxn>
                  <a:cxn ang="0">
                    <a:pos x="38" y="154"/>
                  </a:cxn>
                  <a:cxn ang="0">
                    <a:pos x="64" y="195"/>
                  </a:cxn>
                  <a:cxn ang="0">
                    <a:pos x="28" y="453"/>
                  </a:cxn>
                  <a:cxn ang="0">
                    <a:pos x="69" y="504"/>
                  </a:cxn>
                </a:cxnLst>
                <a:rect l="0" t="0" r="r" b="b"/>
                <a:pathLst>
                  <a:path w="92" h="504">
                    <a:moveTo>
                      <a:pt x="54" y="0"/>
                    </a:moveTo>
                    <a:cubicBezTo>
                      <a:pt x="25" y="9"/>
                      <a:pt x="46" y="17"/>
                      <a:pt x="18" y="26"/>
                    </a:cubicBezTo>
                    <a:cubicBezTo>
                      <a:pt x="0" y="71"/>
                      <a:pt x="5" y="121"/>
                      <a:pt x="38" y="154"/>
                    </a:cubicBezTo>
                    <a:cubicBezTo>
                      <a:pt x="44" y="172"/>
                      <a:pt x="53" y="179"/>
                      <a:pt x="64" y="195"/>
                    </a:cubicBezTo>
                    <a:cubicBezTo>
                      <a:pt x="92" y="281"/>
                      <a:pt x="66" y="374"/>
                      <a:pt x="28" y="453"/>
                    </a:cubicBezTo>
                    <a:cubicBezTo>
                      <a:pt x="32" y="479"/>
                      <a:pt x="37" y="504"/>
                      <a:pt x="69" y="504"/>
                    </a:cubicBezTo>
                  </a:path>
                </a:pathLst>
              </a:custGeom>
              <a:noFill/>
              <a:ln w="57150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80955" name="AutoShape 27"/>
            <p:cNvSpPr>
              <a:spLocks noChangeArrowheads="1"/>
            </p:cNvSpPr>
            <p:nvPr/>
          </p:nvSpPr>
          <p:spPr bwMode="auto">
            <a:xfrm flipH="1">
              <a:off x="4208" y="3423"/>
              <a:ext cx="137" cy="143"/>
            </a:xfrm>
            <a:prstGeom prst="cube">
              <a:avLst>
                <a:gd name="adj" fmla="val 25000"/>
              </a:avLst>
            </a:prstGeom>
            <a:solidFill>
              <a:srgbClr val="99663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0956" name="AutoShape 28"/>
            <p:cNvSpPr>
              <a:spLocks noChangeArrowheads="1"/>
            </p:cNvSpPr>
            <p:nvPr/>
          </p:nvSpPr>
          <p:spPr bwMode="auto">
            <a:xfrm flipH="1">
              <a:off x="4816" y="3793"/>
              <a:ext cx="298" cy="290"/>
            </a:xfrm>
            <a:prstGeom prst="cube">
              <a:avLst>
                <a:gd name="adj" fmla="val 25000"/>
              </a:avLst>
            </a:prstGeom>
            <a:solidFill>
              <a:srgbClr val="99663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0957" name="AutoShape 29"/>
            <p:cNvSpPr>
              <a:spLocks noChangeArrowheads="1"/>
            </p:cNvSpPr>
            <p:nvPr/>
          </p:nvSpPr>
          <p:spPr bwMode="auto">
            <a:xfrm flipH="1">
              <a:off x="5358" y="3808"/>
              <a:ext cx="386" cy="384"/>
            </a:xfrm>
            <a:prstGeom prst="cube">
              <a:avLst>
                <a:gd name="adj" fmla="val 25000"/>
              </a:avLst>
            </a:prstGeom>
            <a:solidFill>
              <a:srgbClr val="99663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4212" y="1379"/>
              <a:ext cx="1203" cy="991"/>
              <a:chOff x="4404" y="1168"/>
              <a:chExt cx="1131" cy="1012"/>
            </a:xfrm>
          </p:grpSpPr>
          <p:sp>
            <p:nvSpPr>
              <p:cNvPr id="380959" name="Rectangle 31"/>
              <p:cNvSpPr>
                <a:spLocks noChangeArrowheads="1"/>
              </p:cNvSpPr>
              <p:nvPr/>
            </p:nvSpPr>
            <p:spPr bwMode="auto">
              <a:xfrm rot="-3144445">
                <a:off x="4924" y="1578"/>
                <a:ext cx="216" cy="431"/>
              </a:xfrm>
              <a:prstGeom prst="rect">
                <a:avLst/>
              </a:prstGeom>
              <a:solidFill>
                <a:srgbClr val="FF0066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6" name="Group 32"/>
              <p:cNvGrpSpPr>
                <a:grpSpLocks/>
              </p:cNvGrpSpPr>
              <p:nvPr/>
            </p:nvGrpSpPr>
            <p:grpSpPr bwMode="auto">
              <a:xfrm>
                <a:off x="4404" y="1168"/>
                <a:ext cx="1131" cy="1012"/>
                <a:chOff x="4404" y="1168"/>
                <a:chExt cx="1131" cy="1012"/>
              </a:xfrm>
            </p:grpSpPr>
            <p:sp>
              <p:nvSpPr>
                <p:cNvPr id="380961" name="Freeform 33"/>
                <p:cNvSpPr>
                  <a:spLocks/>
                </p:cNvSpPr>
                <p:nvPr/>
              </p:nvSpPr>
              <p:spPr bwMode="auto">
                <a:xfrm rot="-3144445">
                  <a:off x="4520" y="1391"/>
                  <a:ext cx="363" cy="339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30" y="0"/>
                    </a:cxn>
                    <a:cxn ang="0">
                      <a:pos x="72" y="6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72" h="74">
                      <a:moveTo>
                        <a:pt x="0" y="54"/>
                      </a:moveTo>
                      <a:cubicBezTo>
                        <a:pt x="8" y="29"/>
                        <a:pt x="7" y="15"/>
                        <a:pt x="30" y="0"/>
                      </a:cubicBezTo>
                      <a:cubicBezTo>
                        <a:pt x="60" y="10"/>
                        <a:pt x="55" y="35"/>
                        <a:pt x="72" y="60"/>
                      </a:cubicBezTo>
                      <a:cubicBezTo>
                        <a:pt x="49" y="68"/>
                        <a:pt x="20" y="74"/>
                        <a:pt x="0" y="54"/>
                      </a:cubicBezTo>
                      <a:close/>
                    </a:path>
                  </a:pathLst>
                </a:custGeom>
                <a:solidFill>
                  <a:srgbClr val="FF0066"/>
                </a:solidFill>
                <a:ln w="57150" cmpd="sng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kern="120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0962" name="Freeform 34"/>
                <p:cNvSpPr>
                  <a:spLocks/>
                </p:cNvSpPr>
                <p:nvPr/>
              </p:nvSpPr>
              <p:spPr bwMode="auto">
                <a:xfrm rot="-3144445">
                  <a:off x="5104" y="1121"/>
                  <a:ext cx="383" cy="478"/>
                </a:xfrm>
                <a:custGeom>
                  <a:avLst/>
                  <a:gdLst/>
                  <a:ahLst/>
                  <a:cxnLst>
                    <a:cxn ang="0">
                      <a:pos x="18" y="16"/>
                    </a:cxn>
                    <a:cxn ang="0">
                      <a:pos x="96" y="10"/>
                    </a:cxn>
                    <a:cxn ang="0">
                      <a:pos x="84" y="46"/>
                    </a:cxn>
                    <a:cxn ang="0">
                      <a:pos x="48" y="52"/>
                    </a:cxn>
                    <a:cxn ang="0">
                      <a:pos x="30" y="106"/>
                    </a:cxn>
                    <a:cxn ang="0">
                      <a:pos x="0" y="124"/>
                    </a:cxn>
                  </a:cxnLst>
                  <a:rect l="0" t="0" r="r" b="b"/>
                  <a:pathLst>
                    <a:path w="131" h="124">
                      <a:moveTo>
                        <a:pt x="18" y="16"/>
                      </a:moveTo>
                      <a:cubicBezTo>
                        <a:pt x="67" y="0"/>
                        <a:pt x="41" y="2"/>
                        <a:pt x="96" y="10"/>
                      </a:cubicBezTo>
                      <a:cubicBezTo>
                        <a:pt x="108" y="28"/>
                        <a:pt x="131" y="77"/>
                        <a:pt x="84" y="46"/>
                      </a:cubicBezTo>
                      <a:cubicBezTo>
                        <a:pt x="72" y="48"/>
                        <a:pt x="57" y="44"/>
                        <a:pt x="48" y="52"/>
                      </a:cubicBezTo>
                      <a:cubicBezTo>
                        <a:pt x="34" y="64"/>
                        <a:pt x="36" y="88"/>
                        <a:pt x="30" y="106"/>
                      </a:cubicBezTo>
                      <a:cubicBezTo>
                        <a:pt x="29" y="110"/>
                        <a:pt x="6" y="121"/>
                        <a:pt x="0" y="124"/>
                      </a:cubicBezTo>
                    </a:path>
                  </a:pathLst>
                </a:custGeom>
                <a:solidFill>
                  <a:srgbClr val="FF0066"/>
                </a:solidFill>
                <a:ln w="57150" cmpd="sng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kern="120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0963" name="Freeform 35"/>
                <p:cNvSpPr>
                  <a:spLocks/>
                </p:cNvSpPr>
                <p:nvPr/>
              </p:nvSpPr>
              <p:spPr bwMode="auto">
                <a:xfrm rot="-3144445">
                  <a:off x="4499" y="1254"/>
                  <a:ext cx="831" cy="1021"/>
                </a:xfrm>
                <a:custGeom>
                  <a:avLst/>
                  <a:gdLst/>
                  <a:ahLst/>
                  <a:cxnLst>
                    <a:cxn ang="0">
                      <a:pos x="152" y="234"/>
                    </a:cxn>
                    <a:cxn ang="0">
                      <a:pos x="43" y="196"/>
                    </a:cxn>
                    <a:cxn ang="0">
                      <a:pos x="33" y="115"/>
                    </a:cxn>
                    <a:cxn ang="0">
                      <a:pos x="49" y="67"/>
                    </a:cxn>
                    <a:cxn ang="0">
                      <a:pos x="43" y="40"/>
                    </a:cxn>
                    <a:cxn ang="0">
                      <a:pos x="54" y="13"/>
                    </a:cxn>
                    <a:cxn ang="0">
                      <a:pos x="92" y="45"/>
                    </a:cxn>
                    <a:cxn ang="0">
                      <a:pos x="179" y="148"/>
                    </a:cxn>
                    <a:cxn ang="0">
                      <a:pos x="157" y="229"/>
                    </a:cxn>
                    <a:cxn ang="0">
                      <a:pos x="239" y="240"/>
                    </a:cxn>
                    <a:cxn ang="0">
                      <a:pos x="282" y="180"/>
                    </a:cxn>
                    <a:cxn ang="0">
                      <a:pos x="282" y="72"/>
                    </a:cxn>
                    <a:cxn ang="0">
                      <a:pos x="277" y="50"/>
                    </a:cxn>
                    <a:cxn ang="0">
                      <a:pos x="179" y="83"/>
                    </a:cxn>
                    <a:cxn ang="0">
                      <a:pos x="152" y="94"/>
                    </a:cxn>
                  </a:cxnLst>
                  <a:rect l="0" t="0" r="r" b="b"/>
                  <a:pathLst>
                    <a:path w="284" h="265">
                      <a:moveTo>
                        <a:pt x="152" y="234"/>
                      </a:moveTo>
                      <a:cubicBezTo>
                        <a:pt x="114" y="222"/>
                        <a:pt x="76" y="218"/>
                        <a:pt x="43" y="196"/>
                      </a:cubicBezTo>
                      <a:cubicBezTo>
                        <a:pt x="24" y="166"/>
                        <a:pt x="24" y="157"/>
                        <a:pt x="33" y="115"/>
                      </a:cubicBezTo>
                      <a:cubicBezTo>
                        <a:pt x="36" y="99"/>
                        <a:pt x="49" y="67"/>
                        <a:pt x="49" y="67"/>
                      </a:cubicBezTo>
                      <a:cubicBezTo>
                        <a:pt x="47" y="58"/>
                        <a:pt x="47" y="49"/>
                        <a:pt x="43" y="40"/>
                      </a:cubicBezTo>
                      <a:cubicBezTo>
                        <a:pt x="25" y="0"/>
                        <a:pt x="0" y="4"/>
                        <a:pt x="54" y="13"/>
                      </a:cubicBezTo>
                      <a:cubicBezTo>
                        <a:pt x="74" y="25"/>
                        <a:pt x="71" y="38"/>
                        <a:pt x="92" y="45"/>
                      </a:cubicBezTo>
                      <a:cubicBezTo>
                        <a:pt x="113" y="67"/>
                        <a:pt x="168" y="117"/>
                        <a:pt x="179" y="148"/>
                      </a:cubicBezTo>
                      <a:cubicBezTo>
                        <a:pt x="175" y="186"/>
                        <a:pt x="177" y="200"/>
                        <a:pt x="157" y="229"/>
                      </a:cubicBezTo>
                      <a:cubicBezTo>
                        <a:pt x="170" y="265"/>
                        <a:pt x="210" y="249"/>
                        <a:pt x="239" y="240"/>
                      </a:cubicBezTo>
                      <a:cubicBezTo>
                        <a:pt x="255" y="216"/>
                        <a:pt x="273" y="207"/>
                        <a:pt x="282" y="180"/>
                      </a:cubicBezTo>
                      <a:cubicBezTo>
                        <a:pt x="277" y="139"/>
                        <a:pt x="268" y="114"/>
                        <a:pt x="282" y="72"/>
                      </a:cubicBezTo>
                      <a:cubicBezTo>
                        <a:pt x="280" y="65"/>
                        <a:pt x="284" y="54"/>
                        <a:pt x="277" y="50"/>
                      </a:cubicBezTo>
                      <a:cubicBezTo>
                        <a:pt x="260" y="52"/>
                        <a:pt x="201" y="85"/>
                        <a:pt x="179" y="83"/>
                      </a:cubicBezTo>
                      <a:cubicBezTo>
                        <a:pt x="158" y="90"/>
                        <a:pt x="156" y="92"/>
                        <a:pt x="152" y="94"/>
                      </a:cubicBezTo>
                    </a:path>
                  </a:pathLst>
                </a:custGeom>
                <a:solidFill>
                  <a:srgbClr val="FF0066"/>
                </a:solidFill>
                <a:ln w="57150" cmpd="sng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kern="120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80964" name="AutoShape 36"/>
            <p:cNvSpPr>
              <a:spLocks noChangeArrowheads="1"/>
            </p:cNvSpPr>
            <p:nvPr/>
          </p:nvSpPr>
          <p:spPr bwMode="auto">
            <a:xfrm flipH="1">
              <a:off x="4782" y="3024"/>
              <a:ext cx="386" cy="384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0965" name="Freeform 37"/>
            <p:cNvSpPr>
              <a:spLocks/>
            </p:cNvSpPr>
            <p:nvPr/>
          </p:nvSpPr>
          <p:spPr bwMode="auto">
            <a:xfrm rot="1042623">
              <a:off x="4898" y="2127"/>
              <a:ext cx="207" cy="9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31"/>
                </a:cxn>
                <a:cxn ang="0">
                  <a:pos x="46" y="46"/>
                </a:cxn>
                <a:cxn ang="0">
                  <a:pos x="52" y="62"/>
                </a:cxn>
                <a:cxn ang="0">
                  <a:pos x="62" y="93"/>
                </a:cxn>
                <a:cxn ang="0">
                  <a:pos x="67" y="206"/>
                </a:cxn>
                <a:cxn ang="0">
                  <a:pos x="88" y="324"/>
                </a:cxn>
              </a:cxnLst>
              <a:rect l="0" t="0" r="r" b="b"/>
              <a:pathLst>
                <a:path w="88" h="324">
                  <a:moveTo>
                    <a:pt x="0" y="0"/>
                  </a:moveTo>
                  <a:cubicBezTo>
                    <a:pt x="20" y="6"/>
                    <a:pt x="23" y="19"/>
                    <a:pt x="41" y="31"/>
                  </a:cubicBezTo>
                  <a:cubicBezTo>
                    <a:pt x="43" y="36"/>
                    <a:pt x="44" y="41"/>
                    <a:pt x="46" y="46"/>
                  </a:cubicBezTo>
                  <a:cubicBezTo>
                    <a:pt x="48" y="51"/>
                    <a:pt x="50" y="57"/>
                    <a:pt x="52" y="62"/>
                  </a:cubicBezTo>
                  <a:cubicBezTo>
                    <a:pt x="55" y="72"/>
                    <a:pt x="62" y="93"/>
                    <a:pt x="62" y="93"/>
                  </a:cubicBezTo>
                  <a:cubicBezTo>
                    <a:pt x="64" y="131"/>
                    <a:pt x="64" y="168"/>
                    <a:pt x="67" y="206"/>
                  </a:cubicBezTo>
                  <a:cubicBezTo>
                    <a:pt x="70" y="246"/>
                    <a:pt x="88" y="286"/>
                    <a:pt x="88" y="324"/>
                  </a:cubicBezTo>
                </a:path>
              </a:pathLst>
            </a:custGeom>
            <a:noFill/>
            <a:ln w="114300" cmpd="sng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7" name="Group 38"/>
            <p:cNvGrpSpPr>
              <a:grpSpLocks/>
            </p:cNvGrpSpPr>
            <p:nvPr/>
          </p:nvGrpSpPr>
          <p:grpSpPr bwMode="auto">
            <a:xfrm rot="-1800000">
              <a:off x="4289" y="3279"/>
              <a:ext cx="713" cy="392"/>
              <a:chOff x="3996" y="967"/>
              <a:chExt cx="854" cy="797"/>
            </a:xfrm>
          </p:grpSpPr>
          <p:sp>
            <p:nvSpPr>
              <p:cNvPr id="380967" name="Freeform 39"/>
              <p:cNvSpPr>
                <a:spLocks/>
              </p:cNvSpPr>
              <p:nvPr/>
            </p:nvSpPr>
            <p:spPr bwMode="auto">
              <a:xfrm>
                <a:off x="3996" y="967"/>
                <a:ext cx="854" cy="560"/>
              </a:xfrm>
              <a:custGeom>
                <a:avLst/>
                <a:gdLst/>
                <a:ahLst/>
                <a:cxnLst>
                  <a:cxn ang="0">
                    <a:pos x="0" y="488"/>
                  </a:cxn>
                  <a:cxn ang="0">
                    <a:pos x="247" y="236"/>
                  </a:cxn>
                  <a:cxn ang="0">
                    <a:pos x="329" y="205"/>
                  </a:cxn>
                  <a:cxn ang="0">
                    <a:pos x="401" y="190"/>
                  </a:cxn>
                  <a:cxn ang="0">
                    <a:pos x="684" y="216"/>
                  </a:cxn>
                  <a:cxn ang="0">
                    <a:pos x="808" y="97"/>
                  </a:cxn>
                  <a:cxn ang="0">
                    <a:pos x="854" y="0"/>
                  </a:cxn>
                </a:cxnLst>
                <a:rect l="0" t="0" r="r" b="b"/>
                <a:pathLst>
                  <a:path w="854" h="488">
                    <a:moveTo>
                      <a:pt x="0" y="488"/>
                    </a:moveTo>
                    <a:cubicBezTo>
                      <a:pt x="19" y="369"/>
                      <a:pt x="141" y="274"/>
                      <a:pt x="247" y="236"/>
                    </a:cubicBezTo>
                    <a:cubicBezTo>
                      <a:pt x="274" y="226"/>
                      <a:pt x="301" y="212"/>
                      <a:pt x="329" y="205"/>
                    </a:cubicBezTo>
                    <a:cubicBezTo>
                      <a:pt x="353" y="200"/>
                      <a:pt x="401" y="190"/>
                      <a:pt x="401" y="190"/>
                    </a:cubicBezTo>
                    <a:cubicBezTo>
                      <a:pt x="503" y="193"/>
                      <a:pt x="587" y="200"/>
                      <a:pt x="684" y="216"/>
                    </a:cubicBezTo>
                    <a:cubicBezTo>
                      <a:pt x="734" y="197"/>
                      <a:pt x="786" y="144"/>
                      <a:pt x="808" y="97"/>
                    </a:cubicBezTo>
                    <a:cubicBezTo>
                      <a:pt x="822" y="67"/>
                      <a:pt x="830" y="24"/>
                      <a:pt x="854" y="0"/>
                    </a:cubicBezTo>
                  </a:path>
                </a:pathLst>
              </a:custGeom>
              <a:noFill/>
              <a:ln w="57150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0968" name="Freeform 40"/>
              <p:cNvSpPr>
                <a:spLocks/>
              </p:cNvSpPr>
              <p:nvPr/>
            </p:nvSpPr>
            <p:spPr bwMode="auto">
              <a:xfrm>
                <a:off x="4215" y="1260"/>
                <a:ext cx="92" cy="504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18" y="26"/>
                  </a:cxn>
                  <a:cxn ang="0">
                    <a:pos x="38" y="154"/>
                  </a:cxn>
                  <a:cxn ang="0">
                    <a:pos x="64" y="195"/>
                  </a:cxn>
                  <a:cxn ang="0">
                    <a:pos x="28" y="453"/>
                  </a:cxn>
                  <a:cxn ang="0">
                    <a:pos x="69" y="504"/>
                  </a:cxn>
                </a:cxnLst>
                <a:rect l="0" t="0" r="r" b="b"/>
                <a:pathLst>
                  <a:path w="92" h="504">
                    <a:moveTo>
                      <a:pt x="54" y="0"/>
                    </a:moveTo>
                    <a:cubicBezTo>
                      <a:pt x="25" y="9"/>
                      <a:pt x="46" y="17"/>
                      <a:pt x="18" y="26"/>
                    </a:cubicBezTo>
                    <a:cubicBezTo>
                      <a:pt x="0" y="71"/>
                      <a:pt x="5" y="121"/>
                      <a:pt x="38" y="154"/>
                    </a:cubicBezTo>
                    <a:cubicBezTo>
                      <a:pt x="44" y="172"/>
                      <a:pt x="53" y="179"/>
                      <a:pt x="64" y="195"/>
                    </a:cubicBezTo>
                    <a:cubicBezTo>
                      <a:pt x="92" y="281"/>
                      <a:pt x="66" y="374"/>
                      <a:pt x="28" y="453"/>
                    </a:cubicBezTo>
                    <a:cubicBezTo>
                      <a:pt x="32" y="479"/>
                      <a:pt x="37" y="504"/>
                      <a:pt x="69" y="504"/>
                    </a:cubicBezTo>
                  </a:path>
                </a:pathLst>
              </a:custGeom>
              <a:noFill/>
              <a:ln w="57150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41"/>
            <p:cNvGrpSpPr>
              <a:grpSpLocks/>
            </p:cNvGrpSpPr>
            <p:nvPr/>
          </p:nvGrpSpPr>
          <p:grpSpPr bwMode="auto">
            <a:xfrm flipH="1">
              <a:off x="5011" y="3182"/>
              <a:ext cx="446" cy="552"/>
              <a:chOff x="3996" y="967"/>
              <a:chExt cx="854" cy="797"/>
            </a:xfrm>
          </p:grpSpPr>
          <p:sp>
            <p:nvSpPr>
              <p:cNvPr id="380970" name="Freeform 42"/>
              <p:cNvSpPr>
                <a:spLocks/>
              </p:cNvSpPr>
              <p:nvPr/>
            </p:nvSpPr>
            <p:spPr bwMode="auto">
              <a:xfrm>
                <a:off x="3996" y="967"/>
                <a:ext cx="854" cy="560"/>
              </a:xfrm>
              <a:custGeom>
                <a:avLst/>
                <a:gdLst/>
                <a:ahLst/>
                <a:cxnLst>
                  <a:cxn ang="0">
                    <a:pos x="0" y="488"/>
                  </a:cxn>
                  <a:cxn ang="0">
                    <a:pos x="247" y="236"/>
                  </a:cxn>
                  <a:cxn ang="0">
                    <a:pos x="329" y="205"/>
                  </a:cxn>
                  <a:cxn ang="0">
                    <a:pos x="401" y="190"/>
                  </a:cxn>
                  <a:cxn ang="0">
                    <a:pos x="684" y="216"/>
                  </a:cxn>
                  <a:cxn ang="0">
                    <a:pos x="808" y="97"/>
                  </a:cxn>
                  <a:cxn ang="0">
                    <a:pos x="854" y="0"/>
                  </a:cxn>
                </a:cxnLst>
                <a:rect l="0" t="0" r="r" b="b"/>
                <a:pathLst>
                  <a:path w="854" h="488">
                    <a:moveTo>
                      <a:pt x="0" y="488"/>
                    </a:moveTo>
                    <a:cubicBezTo>
                      <a:pt x="19" y="369"/>
                      <a:pt x="141" y="274"/>
                      <a:pt x="247" y="236"/>
                    </a:cubicBezTo>
                    <a:cubicBezTo>
                      <a:pt x="274" y="226"/>
                      <a:pt x="301" y="212"/>
                      <a:pt x="329" y="205"/>
                    </a:cubicBezTo>
                    <a:cubicBezTo>
                      <a:pt x="353" y="200"/>
                      <a:pt x="401" y="190"/>
                      <a:pt x="401" y="190"/>
                    </a:cubicBezTo>
                    <a:cubicBezTo>
                      <a:pt x="503" y="193"/>
                      <a:pt x="587" y="200"/>
                      <a:pt x="684" y="216"/>
                    </a:cubicBezTo>
                    <a:cubicBezTo>
                      <a:pt x="734" y="197"/>
                      <a:pt x="786" y="144"/>
                      <a:pt x="808" y="97"/>
                    </a:cubicBezTo>
                    <a:cubicBezTo>
                      <a:pt x="822" y="67"/>
                      <a:pt x="830" y="24"/>
                      <a:pt x="854" y="0"/>
                    </a:cubicBezTo>
                  </a:path>
                </a:pathLst>
              </a:custGeom>
              <a:noFill/>
              <a:ln w="57150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0971" name="Freeform 43"/>
              <p:cNvSpPr>
                <a:spLocks/>
              </p:cNvSpPr>
              <p:nvPr/>
            </p:nvSpPr>
            <p:spPr bwMode="auto">
              <a:xfrm>
                <a:off x="4215" y="1260"/>
                <a:ext cx="92" cy="504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18" y="26"/>
                  </a:cxn>
                  <a:cxn ang="0">
                    <a:pos x="38" y="154"/>
                  </a:cxn>
                  <a:cxn ang="0">
                    <a:pos x="64" y="195"/>
                  </a:cxn>
                  <a:cxn ang="0">
                    <a:pos x="28" y="453"/>
                  </a:cxn>
                  <a:cxn ang="0">
                    <a:pos x="69" y="504"/>
                  </a:cxn>
                </a:cxnLst>
                <a:rect l="0" t="0" r="r" b="b"/>
                <a:pathLst>
                  <a:path w="92" h="504">
                    <a:moveTo>
                      <a:pt x="54" y="0"/>
                    </a:moveTo>
                    <a:cubicBezTo>
                      <a:pt x="25" y="9"/>
                      <a:pt x="46" y="17"/>
                      <a:pt x="18" y="26"/>
                    </a:cubicBezTo>
                    <a:cubicBezTo>
                      <a:pt x="0" y="71"/>
                      <a:pt x="5" y="121"/>
                      <a:pt x="38" y="154"/>
                    </a:cubicBezTo>
                    <a:cubicBezTo>
                      <a:pt x="44" y="172"/>
                      <a:pt x="53" y="179"/>
                      <a:pt x="64" y="195"/>
                    </a:cubicBezTo>
                    <a:cubicBezTo>
                      <a:pt x="92" y="281"/>
                      <a:pt x="66" y="374"/>
                      <a:pt x="28" y="453"/>
                    </a:cubicBezTo>
                    <a:cubicBezTo>
                      <a:pt x="32" y="479"/>
                      <a:pt x="37" y="504"/>
                      <a:pt x="69" y="504"/>
                    </a:cubicBezTo>
                  </a:path>
                </a:pathLst>
              </a:custGeom>
              <a:noFill/>
              <a:ln w="57150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44"/>
            <p:cNvGrpSpPr>
              <a:grpSpLocks/>
            </p:cNvGrpSpPr>
            <p:nvPr/>
          </p:nvGrpSpPr>
          <p:grpSpPr bwMode="auto">
            <a:xfrm rot="2340000" flipH="1">
              <a:off x="4822" y="3338"/>
              <a:ext cx="339" cy="308"/>
              <a:chOff x="3996" y="967"/>
              <a:chExt cx="854" cy="797"/>
            </a:xfrm>
          </p:grpSpPr>
          <p:sp>
            <p:nvSpPr>
              <p:cNvPr id="380973" name="Freeform 45"/>
              <p:cNvSpPr>
                <a:spLocks/>
              </p:cNvSpPr>
              <p:nvPr/>
            </p:nvSpPr>
            <p:spPr bwMode="auto">
              <a:xfrm>
                <a:off x="3996" y="967"/>
                <a:ext cx="854" cy="560"/>
              </a:xfrm>
              <a:custGeom>
                <a:avLst/>
                <a:gdLst/>
                <a:ahLst/>
                <a:cxnLst>
                  <a:cxn ang="0">
                    <a:pos x="0" y="488"/>
                  </a:cxn>
                  <a:cxn ang="0">
                    <a:pos x="247" y="236"/>
                  </a:cxn>
                  <a:cxn ang="0">
                    <a:pos x="329" y="205"/>
                  </a:cxn>
                  <a:cxn ang="0">
                    <a:pos x="401" y="190"/>
                  </a:cxn>
                  <a:cxn ang="0">
                    <a:pos x="684" y="216"/>
                  </a:cxn>
                  <a:cxn ang="0">
                    <a:pos x="808" y="97"/>
                  </a:cxn>
                  <a:cxn ang="0">
                    <a:pos x="854" y="0"/>
                  </a:cxn>
                </a:cxnLst>
                <a:rect l="0" t="0" r="r" b="b"/>
                <a:pathLst>
                  <a:path w="854" h="488">
                    <a:moveTo>
                      <a:pt x="0" y="488"/>
                    </a:moveTo>
                    <a:cubicBezTo>
                      <a:pt x="19" y="369"/>
                      <a:pt x="141" y="274"/>
                      <a:pt x="247" y="236"/>
                    </a:cubicBezTo>
                    <a:cubicBezTo>
                      <a:pt x="274" y="226"/>
                      <a:pt x="301" y="212"/>
                      <a:pt x="329" y="205"/>
                    </a:cubicBezTo>
                    <a:cubicBezTo>
                      <a:pt x="353" y="200"/>
                      <a:pt x="401" y="190"/>
                      <a:pt x="401" y="190"/>
                    </a:cubicBezTo>
                    <a:cubicBezTo>
                      <a:pt x="503" y="193"/>
                      <a:pt x="587" y="200"/>
                      <a:pt x="684" y="216"/>
                    </a:cubicBezTo>
                    <a:cubicBezTo>
                      <a:pt x="734" y="197"/>
                      <a:pt x="786" y="144"/>
                      <a:pt x="808" y="97"/>
                    </a:cubicBezTo>
                    <a:cubicBezTo>
                      <a:pt x="822" y="67"/>
                      <a:pt x="830" y="24"/>
                      <a:pt x="854" y="0"/>
                    </a:cubicBezTo>
                  </a:path>
                </a:pathLst>
              </a:custGeom>
              <a:noFill/>
              <a:ln w="57150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0974" name="Freeform 46"/>
              <p:cNvSpPr>
                <a:spLocks/>
              </p:cNvSpPr>
              <p:nvPr/>
            </p:nvSpPr>
            <p:spPr bwMode="auto">
              <a:xfrm>
                <a:off x="4215" y="1260"/>
                <a:ext cx="92" cy="504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18" y="26"/>
                  </a:cxn>
                  <a:cxn ang="0">
                    <a:pos x="38" y="154"/>
                  </a:cxn>
                  <a:cxn ang="0">
                    <a:pos x="64" y="195"/>
                  </a:cxn>
                  <a:cxn ang="0">
                    <a:pos x="28" y="453"/>
                  </a:cxn>
                  <a:cxn ang="0">
                    <a:pos x="69" y="504"/>
                  </a:cxn>
                </a:cxnLst>
                <a:rect l="0" t="0" r="r" b="b"/>
                <a:pathLst>
                  <a:path w="92" h="504">
                    <a:moveTo>
                      <a:pt x="54" y="0"/>
                    </a:moveTo>
                    <a:cubicBezTo>
                      <a:pt x="25" y="9"/>
                      <a:pt x="46" y="17"/>
                      <a:pt x="18" y="26"/>
                    </a:cubicBezTo>
                    <a:cubicBezTo>
                      <a:pt x="0" y="71"/>
                      <a:pt x="5" y="121"/>
                      <a:pt x="38" y="154"/>
                    </a:cubicBezTo>
                    <a:cubicBezTo>
                      <a:pt x="44" y="172"/>
                      <a:pt x="53" y="179"/>
                      <a:pt x="64" y="195"/>
                    </a:cubicBezTo>
                    <a:cubicBezTo>
                      <a:pt x="92" y="281"/>
                      <a:pt x="66" y="374"/>
                      <a:pt x="28" y="453"/>
                    </a:cubicBezTo>
                    <a:cubicBezTo>
                      <a:pt x="32" y="479"/>
                      <a:pt x="37" y="504"/>
                      <a:pt x="69" y="504"/>
                    </a:cubicBezTo>
                  </a:path>
                </a:pathLst>
              </a:custGeom>
              <a:noFill/>
              <a:ln w="57150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47"/>
            <p:cNvGrpSpPr>
              <a:grpSpLocks/>
            </p:cNvGrpSpPr>
            <p:nvPr/>
          </p:nvGrpSpPr>
          <p:grpSpPr bwMode="auto">
            <a:xfrm>
              <a:off x="4611" y="3169"/>
              <a:ext cx="210" cy="286"/>
              <a:chOff x="3996" y="967"/>
              <a:chExt cx="854" cy="797"/>
            </a:xfrm>
          </p:grpSpPr>
          <p:sp>
            <p:nvSpPr>
              <p:cNvPr id="380976" name="Freeform 48"/>
              <p:cNvSpPr>
                <a:spLocks/>
              </p:cNvSpPr>
              <p:nvPr/>
            </p:nvSpPr>
            <p:spPr bwMode="auto">
              <a:xfrm>
                <a:off x="3996" y="967"/>
                <a:ext cx="854" cy="560"/>
              </a:xfrm>
              <a:custGeom>
                <a:avLst/>
                <a:gdLst/>
                <a:ahLst/>
                <a:cxnLst>
                  <a:cxn ang="0">
                    <a:pos x="0" y="488"/>
                  </a:cxn>
                  <a:cxn ang="0">
                    <a:pos x="247" y="236"/>
                  </a:cxn>
                  <a:cxn ang="0">
                    <a:pos x="329" y="205"/>
                  </a:cxn>
                  <a:cxn ang="0">
                    <a:pos x="401" y="190"/>
                  </a:cxn>
                  <a:cxn ang="0">
                    <a:pos x="684" y="216"/>
                  </a:cxn>
                  <a:cxn ang="0">
                    <a:pos x="808" y="97"/>
                  </a:cxn>
                  <a:cxn ang="0">
                    <a:pos x="854" y="0"/>
                  </a:cxn>
                </a:cxnLst>
                <a:rect l="0" t="0" r="r" b="b"/>
                <a:pathLst>
                  <a:path w="854" h="488">
                    <a:moveTo>
                      <a:pt x="0" y="488"/>
                    </a:moveTo>
                    <a:cubicBezTo>
                      <a:pt x="19" y="369"/>
                      <a:pt x="141" y="274"/>
                      <a:pt x="247" y="236"/>
                    </a:cubicBezTo>
                    <a:cubicBezTo>
                      <a:pt x="274" y="226"/>
                      <a:pt x="301" y="212"/>
                      <a:pt x="329" y="205"/>
                    </a:cubicBezTo>
                    <a:cubicBezTo>
                      <a:pt x="353" y="200"/>
                      <a:pt x="401" y="190"/>
                      <a:pt x="401" y="190"/>
                    </a:cubicBezTo>
                    <a:cubicBezTo>
                      <a:pt x="503" y="193"/>
                      <a:pt x="587" y="200"/>
                      <a:pt x="684" y="216"/>
                    </a:cubicBezTo>
                    <a:cubicBezTo>
                      <a:pt x="734" y="197"/>
                      <a:pt x="786" y="144"/>
                      <a:pt x="808" y="97"/>
                    </a:cubicBezTo>
                    <a:cubicBezTo>
                      <a:pt x="822" y="67"/>
                      <a:pt x="830" y="24"/>
                      <a:pt x="854" y="0"/>
                    </a:cubicBezTo>
                  </a:path>
                </a:pathLst>
              </a:custGeom>
              <a:noFill/>
              <a:ln w="19050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0977" name="Freeform 49"/>
              <p:cNvSpPr>
                <a:spLocks/>
              </p:cNvSpPr>
              <p:nvPr/>
            </p:nvSpPr>
            <p:spPr bwMode="auto">
              <a:xfrm>
                <a:off x="4215" y="1260"/>
                <a:ext cx="92" cy="504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18" y="26"/>
                  </a:cxn>
                  <a:cxn ang="0">
                    <a:pos x="38" y="154"/>
                  </a:cxn>
                  <a:cxn ang="0">
                    <a:pos x="64" y="195"/>
                  </a:cxn>
                  <a:cxn ang="0">
                    <a:pos x="28" y="453"/>
                  </a:cxn>
                  <a:cxn ang="0">
                    <a:pos x="69" y="504"/>
                  </a:cxn>
                </a:cxnLst>
                <a:rect l="0" t="0" r="r" b="b"/>
                <a:pathLst>
                  <a:path w="92" h="504">
                    <a:moveTo>
                      <a:pt x="54" y="0"/>
                    </a:moveTo>
                    <a:cubicBezTo>
                      <a:pt x="25" y="9"/>
                      <a:pt x="46" y="17"/>
                      <a:pt x="18" y="26"/>
                    </a:cubicBezTo>
                    <a:cubicBezTo>
                      <a:pt x="0" y="71"/>
                      <a:pt x="5" y="121"/>
                      <a:pt x="38" y="154"/>
                    </a:cubicBezTo>
                    <a:cubicBezTo>
                      <a:pt x="44" y="172"/>
                      <a:pt x="53" y="179"/>
                      <a:pt x="64" y="195"/>
                    </a:cubicBezTo>
                    <a:cubicBezTo>
                      <a:pt x="92" y="281"/>
                      <a:pt x="66" y="374"/>
                      <a:pt x="28" y="453"/>
                    </a:cubicBezTo>
                    <a:cubicBezTo>
                      <a:pt x="32" y="479"/>
                      <a:pt x="37" y="504"/>
                      <a:pt x="69" y="504"/>
                    </a:cubicBezTo>
                  </a:path>
                </a:pathLst>
              </a:custGeom>
              <a:noFill/>
              <a:ln w="19050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50"/>
            <p:cNvGrpSpPr>
              <a:grpSpLocks/>
            </p:cNvGrpSpPr>
            <p:nvPr/>
          </p:nvGrpSpPr>
          <p:grpSpPr bwMode="auto">
            <a:xfrm flipH="1">
              <a:off x="5080" y="3356"/>
              <a:ext cx="210" cy="453"/>
              <a:chOff x="3996" y="967"/>
              <a:chExt cx="854" cy="797"/>
            </a:xfrm>
          </p:grpSpPr>
          <p:sp>
            <p:nvSpPr>
              <p:cNvPr id="380979" name="Freeform 51"/>
              <p:cNvSpPr>
                <a:spLocks/>
              </p:cNvSpPr>
              <p:nvPr/>
            </p:nvSpPr>
            <p:spPr bwMode="auto">
              <a:xfrm>
                <a:off x="3996" y="967"/>
                <a:ext cx="854" cy="560"/>
              </a:xfrm>
              <a:custGeom>
                <a:avLst/>
                <a:gdLst/>
                <a:ahLst/>
                <a:cxnLst>
                  <a:cxn ang="0">
                    <a:pos x="0" y="488"/>
                  </a:cxn>
                  <a:cxn ang="0">
                    <a:pos x="247" y="236"/>
                  </a:cxn>
                  <a:cxn ang="0">
                    <a:pos x="329" y="205"/>
                  </a:cxn>
                  <a:cxn ang="0">
                    <a:pos x="401" y="190"/>
                  </a:cxn>
                  <a:cxn ang="0">
                    <a:pos x="684" y="216"/>
                  </a:cxn>
                  <a:cxn ang="0">
                    <a:pos x="808" y="97"/>
                  </a:cxn>
                  <a:cxn ang="0">
                    <a:pos x="854" y="0"/>
                  </a:cxn>
                </a:cxnLst>
                <a:rect l="0" t="0" r="r" b="b"/>
                <a:pathLst>
                  <a:path w="854" h="488">
                    <a:moveTo>
                      <a:pt x="0" y="488"/>
                    </a:moveTo>
                    <a:cubicBezTo>
                      <a:pt x="19" y="369"/>
                      <a:pt x="141" y="274"/>
                      <a:pt x="247" y="236"/>
                    </a:cubicBezTo>
                    <a:cubicBezTo>
                      <a:pt x="274" y="226"/>
                      <a:pt x="301" y="212"/>
                      <a:pt x="329" y="205"/>
                    </a:cubicBezTo>
                    <a:cubicBezTo>
                      <a:pt x="353" y="200"/>
                      <a:pt x="401" y="190"/>
                      <a:pt x="401" y="190"/>
                    </a:cubicBezTo>
                    <a:cubicBezTo>
                      <a:pt x="503" y="193"/>
                      <a:pt x="587" y="200"/>
                      <a:pt x="684" y="216"/>
                    </a:cubicBezTo>
                    <a:cubicBezTo>
                      <a:pt x="734" y="197"/>
                      <a:pt x="786" y="144"/>
                      <a:pt x="808" y="97"/>
                    </a:cubicBezTo>
                    <a:cubicBezTo>
                      <a:pt x="822" y="67"/>
                      <a:pt x="830" y="24"/>
                      <a:pt x="854" y="0"/>
                    </a:cubicBezTo>
                  </a:path>
                </a:pathLst>
              </a:custGeom>
              <a:noFill/>
              <a:ln w="28575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0980" name="Freeform 52"/>
              <p:cNvSpPr>
                <a:spLocks/>
              </p:cNvSpPr>
              <p:nvPr/>
            </p:nvSpPr>
            <p:spPr bwMode="auto">
              <a:xfrm>
                <a:off x="4215" y="1260"/>
                <a:ext cx="92" cy="504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18" y="26"/>
                  </a:cxn>
                  <a:cxn ang="0">
                    <a:pos x="38" y="154"/>
                  </a:cxn>
                  <a:cxn ang="0">
                    <a:pos x="64" y="195"/>
                  </a:cxn>
                  <a:cxn ang="0">
                    <a:pos x="28" y="453"/>
                  </a:cxn>
                  <a:cxn ang="0">
                    <a:pos x="69" y="504"/>
                  </a:cxn>
                </a:cxnLst>
                <a:rect l="0" t="0" r="r" b="b"/>
                <a:pathLst>
                  <a:path w="92" h="504">
                    <a:moveTo>
                      <a:pt x="54" y="0"/>
                    </a:moveTo>
                    <a:cubicBezTo>
                      <a:pt x="25" y="9"/>
                      <a:pt x="46" y="17"/>
                      <a:pt x="18" y="26"/>
                    </a:cubicBezTo>
                    <a:cubicBezTo>
                      <a:pt x="0" y="71"/>
                      <a:pt x="5" y="121"/>
                      <a:pt x="38" y="154"/>
                    </a:cubicBezTo>
                    <a:cubicBezTo>
                      <a:pt x="44" y="172"/>
                      <a:pt x="53" y="179"/>
                      <a:pt x="64" y="195"/>
                    </a:cubicBezTo>
                    <a:cubicBezTo>
                      <a:pt x="92" y="281"/>
                      <a:pt x="66" y="374"/>
                      <a:pt x="28" y="453"/>
                    </a:cubicBezTo>
                    <a:cubicBezTo>
                      <a:pt x="32" y="479"/>
                      <a:pt x="37" y="504"/>
                      <a:pt x="69" y="504"/>
                    </a:cubicBezTo>
                  </a:path>
                </a:pathLst>
              </a:custGeom>
              <a:noFill/>
              <a:ln w="28575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53"/>
            <p:cNvGrpSpPr>
              <a:grpSpLocks/>
            </p:cNvGrpSpPr>
            <p:nvPr/>
          </p:nvGrpSpPr>
          <p:grpSpPr bwMode="auto">
            <a:xfrm rot="24348021">
              <a:off x="4464" y="3132"/>
              <a:ext cx="210" cy="453"/>
              <a:chOff x="3996" y="967"/>
              <a:chExt cx="854" cy="797"/>
            </a:xfrm>
          </p:grpSpPr>
          <p:sp>
            <p:nvSpPr>
              <p:cNvPr id="380982" name="Freeform 54"/>
              <p:cNvSpPr>
                <a:spLocks/>
              </p:cNvSpPr>
              <p:nvPr/>
            </p:nvSpPr>
            <p:spPr bwMode="auto">
              <a:xfrm>
                <a:off x="3996" y="967"/>
                <a:ext cx="854" cy="560"/>
              </a:xfrm>
              <a:custGeom>
                <a:avLst/>
                <a:gdLst/>
                <a:ahLst/>
                <a:cxnLst>
                  <a:cxn ang="0">
                    <a:pos x="0" y="488"/>
                  </a:cxn>
                  <a:cxn ang="0">
                    <a:pos x="247" y="236"/>
                  </a:cxn>
                  <a:cxn ang="0">
                    <a:pos x="329" y="205"/>
                  </a:cxn>
                  <a:cxn ang="0">
                    <a:pos x="401" y="190"/>
                  </a:cxn>
                  <a:cxn ang="0">
                    <a:pos x="684" y="216"/>
                  </a:cxn>
                  <a:cxn ang="0">
                    <a:pos x="808" y="97"/>
                  </a:cxn>
                  <a:cxn ang="0">
                    <a:pos x="854" y="0"/>
                  </a:cxn>
                </a:cxnLst>
                <a:rect l="0" t="0" r="r" b="b"/>
                <a:pathLst>
                  <a:path w="854" h="488">
                    <a:moveTo>
                      <a:pt x="0" y="488"/>
                    </a:moveTo>
                    <a:cubicBezTo>
                      <a:pt x="19" y="369"/>
                      <a:pt x="141" y="274"/>
                      <a:pt x="247" y="236"/>
                    </a:cubicBezTo>
                    <a:cubicBezTo>
                      <a:pt x="274" y="226"/>
                      <a:pt x="301" y="212"/>
                      <a:pt x="329" y="205"/>
                    </a:cubicBezTo>
                    <a:cubicBezTo>
                      <a:pt x="353" y="200"/>
                      <a:pt x="401" y="190"/>
                      <a:pt x="401" y="190"/>
                    </a:cubicBezTo>
                    <a:cubicBezTo>
                      <a:pt x="503" y="193"/>
                      <a:pt x="587" y="200"/>
                      <a:pt x="684" y="216"/>
                    </a:cubicBezTo>
                    <a:cubicBezTo>
                      <a:pt x="734" y="197"/>
                      <a:pt x="786" y="144"/>
                      <a:pt x="808" y="97"/>
                    </a:cubicBezTo>
                    <a:cubicBezTo>
                      <a:pt x="822" y="67"/>
                      <a:pt x="830" y="24"/>
                      <a:pt x="854" y="0"/>
                    </a:cubicBezTo>
                  </a:path>
                </a:pathLst>
              </a:custGeom>
              <a:noFill/>
              <a:ln w="28575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0983" name="Freeform 55"/>
              <p:cNvSpPr>
                <a:spLocks/>
              </p:cNvSpPr>
              <p:nvPr/>
            </p:nvSpPr>
            <p:spPr bwMode="auto">
              <a:xfrm>
                <a:off x="4215" y="1260"/>
                <a:ext cx="92" cy="504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18" y="26"/>
                  </a:cxn>
                  <a:cxn ang="0">
                    <a:pos x="38" y="154"/>
                  </a:cxn>
                  <a:cxn ang="0">
                    <a:pos x="64" y="195"/>
                  </a:cxn>
                  <a:cxn ang="0">
                    <a:pos x="28" y="453"/>
                  </a:cxn>
                  <a:cxn ang="0">
                    <a:pos x="69" y="504"/>
                  </a:cxn>
                </a:cxnLst>
                <a:rect l="0" t="0" r="r" b="b"/>
                <a:pathLst>
                  <a:path w="92" h="504">
                    <a:moveTo>
                      <a:pt x="54" y="0"/>
                    </a:moveTo>
                    <a:cubicBezTo>
                      <a:pt x="25" y="9"/>
                      <a:pt x="46" y="17"/>
                      <a:pt x="18" y="26"/>
                    </a:cubicBezTo>
                    <a:cubicBezTo>
                      <a:pt x="0" y="71"/>
                      <a:pt x="5" y="121"/>
                      <a:pt x="38" y="154"/>
                    </a:cubicBezTo>
                    <a:cubicBezTo>
                      <a:pt x="44" y="172"/>
                      <a:pt x="53" y="179"/>
                      <a:pt x="64" y="195"/>
                    </a:cubicBezTo>
                    <a:cubicBezTo>
                      <a:pt x="92" y="281"/>
                      <a:pt x="66" y="374"/>
                      <a:pt x="28" y="453"/>
                    </a:cubicBezTo>
                    <a:cubicBezTo>
                      <a:pt x="32" y="479"/>
                      <a:pt x="37" y="504"/>
                      <a:pt x="69" y="504"/>
                    </a:cubicBezTo>
                  </a:path>
                </a:pathLst>
              </a:custGeom>
              <a:noFill/>
              <a:ln w="28575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56"/>
            <p:cNvGrpSpPr>
              <a:grpSpLocks/>
            </p:cNvGrpSpPr>
            <p:nvPr/>
          </p:nvGrpSpPr>
          <p:grpSpPr bwMode="auto">
            <a:xfrm rot="-10800000" flipH="1" flipV="1">
              <a:off x="3992" y="3579"/>
              <a:ext cx="424" cy="328"/>
              <a:chOff x="3996" y="967"/>
              <a:chExt cx="854" cy="797"/>
            </a:xfrm>
          </p:grpSpPr>
          <p:sp>
            <p:nvSpPr>
              <p:cNvPr id="380985" name="Freeform 57"/>
              <p:cNvSpPr>
                <a:spLocks/>
              </p:cNvSpPr>
              <p:nvPr/>
            </p:nvSpPr>
            <p:spPr bwMode="auto">
              <a:xfrm>
                <a:off x="3996" y="967"/>
                <a:ext cx="854" cy="560"/>
              </a:xfrm>
              <a:custGeom>
                <a:avLst/>
                <a:gdLst/>
                <a:ahLst/>
                <a:cxnLst>
                  <a:cxn ang="0">
                    <a:pos x="0" y="488"/>
                  </a:cxn>
                  <a:cxn ang="0">
                    <a:pos x="247" y="236"/>
                  </a:cxn>
                  <a:cxn ang="0">
                    <a:pos x="329" y="205"/>
                  </a:cxn>
                  <a:cxn ang="0">
                    <a:pos x="401" y="190"/>
                  </a:cxn>
                  <a:cxn ang="0">
                    <a:pos x="684" y="216"/>
                  </a:cxn>
                  <a:cxn ang="0">
                    <a:pos x="808" y="97"/>
                  </a:cxn>
                  <a:cxn ang="0">
                    <a:pos x="854" y="0"/>
                  </a:cxn>
                </a:cxnLst>
                <a:rect l="0" t="0" r="r" b="b"/>
                <a:pathLst>
                  <a:path w="854" h="488">
                    <a:moveTo>
                      <a:pt x="0" y="488"/>
                    </a:moveTo>
                    <a:cubicBezTo>
                      <a:pt x="19" y="369"/>
                      <a:pt x="141" y="274"/>
                      <a:pt x="247" y="236"/>
                    </a:cubicBezTo>
                    <a:cubicBezTo>
                      <a:pt x="274" y="226"/>
                      <a:pt x="301" y="212"/>
                      <a:pt x="329" y="205"/>
                    </a:cubicBezTo>
                    <a:cubicBezTo>
                      <a:pt x="353" y="200"/>
                      <a:pt x="401" y="190"/>
                      <a:pt x="401" y="190"/>
                    </a:cubicBezTo>
                    <a:cubicBezTo>
                      <a:pt x="503" y="193"/>
                      <a:pt x="587" y="200"/>
                      <a:pt x="684" y="216"/>
                    </a:cubicBezTo>
                    <a:cubicBezTo>
                      <a:pt x="734" y="197"/>
                      <a:pt x="786" y="144"/>
                      <a:pt x="808" y="97"/>
                    </a:cubicBezTo>
                    <a:cubicBezTo>
                      <a:pt x="822" y="67"/>
                      <a:pt x="830" y="24"/>
                      <a:pt x="854" y="0"/>
                    </a:cubicBezTo>
                  </a:path>
                </a:pathLst>
              </a:custGeom>
              <a:noFill/>
              <a:ln w="57150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0986" name="Freeform 58"/>
              <p:cNvSpPr>
                <a:spLocks/>
              </p:cNvSpPr>
              <p:nvPr/>
            </p:nvSpPr>
            <p:spPr bwMode="auto">
              <a:xfrm>
                <a:off x="4215" y="1260"/>
                <a:ext cx="92" cy="504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18" y="26"/>
                  </a:cxn>
                  <a:cxn ang="0">
                    <a:pos x="38" y="154"/>
                  </a:cxn>
                  <a:cxn ang="0">
                    <a:pos x="64" y="195"/>
                  </a:cxn>
                  <a:cxn ang="0">
                    <a:pos x="28" y="453"/>
                  </a:cxn>
                  <a:cxn ang="0">
                    <a:pos x="69" y="504"/>
                  </a:cxn>
                </a:cxnLst>
                <a:rect l="0" t="0" r="r" b="b"/>
                <a:pathLst>
                  <a:path w="92" h="504">
                    <a:moveTo>
                      <a:pt x="54" y="0"/>
                    </a:moveTo>
                    <a:cubicBezTo>
                      <a:pt x="25" y="9"/>
                      <a:pt x="46" y="17"/>
                      <a:pt x="18" y="26"/>
                    </a:cubicBezTo>
                    <a:cubicBezTo>
                      <a:pt x="0" y="71"/>
                      <a:pt x="5" y="121"/>
                      <a:pt x="38" y="154"/>
                    </a:cubicBezTo>
                    <a:cubicBezTo>
                      <a:pt x="44" y="172"/>
                      <a:pt x="53" y="179"/>
                      <a:pt x="64" y="195"/>
                    </a:cubicBezTo>
                    <a:cubicBezTo>
                      <a:pt x="92" y="281"/>
                      <a:pt x="66" y="374"/>
                      <a:pt x="28" y="453"/>
                    </a:cubicBezTo>
                    <a:cubicBezTo>
                      <a:pt x="32" y="479"/>
                      <a:pt x="37" y="504"/>
                      <a:pt x="69" y="504"/>
                    </a:cubicBezTo>
                  </a:path>
                </a:pathLst>
              </a:custGeom>
              <a:noFill/>
              <a:ln w="57150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" name="Group 59"/>
          <p:cNvGrpSpPr>
            <a:grpSpLocks/>
          </p:cNvGrpSpPr>
          <p:nvPr/>
        </p:nvGrpSpPr>
        <p:grpSpPr bwMode="auto">
          <a:xfrm>
            <a:off x="4160838" y="3711575"/>
            <a:ext cx="1514475" cy="2717800"/>
            <a:chOff x="2621" y="2338"/>
            <a:chExt cx="954" cy="1712"/>
          </a:xfrm>
        </p:grpSpPr>
        <p:sp>
          <p:nvSpPr>
            <p:cNvPr id="380988" name="Freeform 60"/>
            <p:cNvSpPr>
              <a:spLocks/>
            </p:cNvSpPr>
            <p:nvPr/>
          </p:nvSpPr>
          <p:spPr bwMode="auto">
            <a:xfrm flipH="1">
              <a:off x="3161" y="2561"/>
              <a:ext cx="414" cy="133"/>
            </a:xfrm>
            <a:custGeom>
              <a:avLst/>
              <a:gdLst/>
              <a:ahLst/>
              <a:cxnLst>
                <a:cxn ang="0">
                  <a:pos x="433" y="210"/>
                </a:cxn>
                <a:cxn ang="0">
                  <a:pos x="298" y="247"/>
                </a:cxn>
                <a:cxn ang="0">
                  <a:pos x="153" y="210"/>
                </a:cxn>
                <a:cxn ang="0">
                  <a:pos x="141" y="196"/>
                </a:cxn>
                <a:cxn ang="0">
                  <a:pos x="124" y="188"/>
                </a:cxn>
                <a:cxn ang="0">
                  <a:pos x="80" y="114"/>
                </a:cxn>
                <a:cxn ang="0">
                  <a:pos x="40" y="40"/>
                </a:cxn>
                <a:cxn ang="0">
                  <a:pos x="23" y="17"/>
                </a:cxn>
                <a:cxn ang="0">
                  <a:pos x="7" y="3"/>
                </a:cxn>
                <a:cxn ang="0">
                  <a:pos x="23" y="10"/>
                </a:cxn>
                <a:cxn ang="0">
                  <a:pos x="158" y="26"/>
                </a:cxn>
                <a:cxn ang="0">
                  <a:pos x="282" y="26"/>
                </a:cxn>
                <a:cxn ang="0">
                  <a:pos x="332" y="47"/>
                </a:cxn>
                <a:cxn ang="0">
                  <a:pos x="349" y="55"/>
                </a:cxn>
                <a:cxn ang="0">
                  <a:pos x="389" y="106"/>
                </a:cxn>
                <a:cxn ang="0">
                  <a:pos x="478" y="181"/>
                </a:cxn>
                <a:cxn ang="0">
                  <a:pos x="495" y="203"/>
                </a:cxn>
              </a:cxnLst>
              <a:rect l="0" t="0" r="r" b="b"/>
              <a:pathLst>
                <a:path w="495" h="247">
                  <a:moveTo>
                    <a:pt x="433" y="210"/>
                  </a:moveTo>
                  <a:cubicBezTo>
                    <a:pt x="389" y="224"/>
                    <a:pt x="344" y="237"/>
                    <a:pt x="298" y="247"/>
                  </a:cubicBezTo>
                  <a:cubicBezTo>
                    <a:pt x="178" y="239"/>
                    <a:pt x="228" y="243"/>
                    <a:pt x="153" y="210"/>
                  </a:cubicBezTo>
                  <a:cubicBezTo>
                    <a:pt x="148" y="206"/>
                    <a:pt x="145" y="199"/>
                    <a:pt x="141" y="196"/>
                  </a:cubicBezTo>
                  <a:cubicBezTo>
                    <a:pt x="135" y="191"/>
                    <a:pt x="129" y="193"/>
                    <a:pt x="124" y="188"/>
                  </a:cubicBezTo>
                  <a:cubicBezTo>
                    <a:pt x="108" y="170"/>
                    <a:pt x="95" y="135"/>
                    <a:pt x="80" y="114"/>
                  </a:cubicBezTo>
                  <a:cubicBezTo>
                    <a:pt x="72" y="83"/>
                    <a:pt x="58" y="60"/>
                    <a:pt x="40" y="40"/>
                  </a:cubicBezTo>
                  <a:cubicBezTo>
                    <a:pt x="34" y="33"/>
                    <a:pt x="29" y="24"/>
                    <a:pt x="23" y="17"/>
                  </a:cubicBezTo>
                  <a:cubicBezTo>
                    <a:pt x="17" y="12"/>
                    <a:pt x="0" y="0"/>
                    <a:pt x="7" y="3"/>
                  </a:cubicBezTo>
                  <a:cubicBezTo>
                    <a:pt x="12" y="6"/>
                    <a:pt x="23" y="10"/>
                    <a:pt x="23" y="10"/>
                  </a:cubicBezTo>
                  <a:cubicBezTo>
                    <a:pt x="70" y="52"/>
                    <a:pt x="84" y="32"/>
                    <a:pt x="158" y="26"/>
                  </a:cubicBezTo>
                  <a:cubicBezTo>
                    <a:pt x="215" y="13"/>
                    <a:pt x="206" y="12"/>
                    <a:pt x="282" y="26"/>
                  </a:cubicBezTo>
                  <a:cubicBezTo>
                    <a:pt x="285" y="26"/>
                    <a:pt x="322" y="43"/>
                    <a:pt x="332" y="47"/>
                  </a:cubicBezTo>
                  <a:cubicBezTo>
                    <a:pt x="337" y="50"/>
                    <a:pt x="349" y="55"/>
                    <a:pt x="349" y="55"/>
                  </a:cubicBezTo>
                  <a:cubicBezTo>
                    <a:pt x="368" y="70"/>
                    <a:pt x="373" y="88"/>
                    <a:pt x="389" y="106"/>
                  </a:cubicBezTo>
                  <a:cubicBezTo>
                    <a:pt x="415" y="140"/>
                    <a:pt x="444" y="164"/>
                    <a:pt x="478" y="181"/>
                  </a:cubicBezTo>
                  <a:cubicBezTo>
                    <a:pt x="484" y="188"/>
                    <a:pt x="488" y="197"/>
                    <a:pt x="495" y="203"/>
                  </a:cubicBezTo>
                </a:path>
              </a:pathLst>
            </a:custGeom>
            <a:solidFill>
              <a:srgbClr val="00FF00"/>
            </a:solidFill>
            <a:ln w="38100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0989" name="Freeform 61"/>
            <p:cNvSpPr>
              <a:spLocks/>
            </p:cNvSpPr>
            <p:nvPr/>
          </p:nvSpPr>
          <p:spPr bwMode="auto">
            <a:xfrm flipH="1">
              <a:off x="3061" y="2662"/>
              <a:ext cx="144" cy="4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31"/>
                </a:cxn>
                <a:cxn ang="0">
                  <a:pos x="46" y="46"/>
                </a:cxn>
                <a:cxn ang="0">
                  <a:pos x="52" y="62"/>
                </a:cxn>
                <a:cxn ang="0">
                  <a:pos x="62" y="93"/>
                </a:cxn>
                <a:cxn ang="0">
                  <a:pos x="67" y="206"/>
                </a:cxn>
                <a:cxn ang="0">
                  <a:pos x="88" y="324"/>
                </a:cxn>
              </a:cxnLst>
              <a:rect l="0" t="0" r="r" b="b"/>
              <a:pathLst>
                <a:path w="88" h="324">
                  <a:moveTo>
                    <a:pt x="0" y="0"/>
                  </a:moveTo>
                  <a:cubicBezTo>
                    <a:pt x="20" y="6"/>
                    <a:pt x="23" y="19"/>
                    <a:pt x="41" y="31"/>
                  </a:cubicBezTo>
                  <a:cubicBezTo>
                    <a:pt x="43" y="36"/>
                    <a:pt x="44" y="41"/>
                    <a:pt x="46" y="46"/>
                  </a:cubicBezTo>
                  <a:cubicBezTo>
                    <a:pt x="48" y="51"/>
                    <a:pt x="50" y="57"/>
                    <a:pt x="52" y="62"/>
                  </a:cubicBezTo>
                  <a:cubicBezTo>
                    <a:pt x="55" y="72"/>
                    <a:pt x="62" y="93"/>
                    <a:pt x="62" y="93"/>
                  </a:cubicBezTo>
                  <a:cubicBezTo>
                    <a:pt x="64" y="131"/>
                    <a:pt x="64" y="168"/>
                    <a:pt x="67" y="206"/>
                  </a:cubicBezTo>
                  <a:cubicBezTo>
                    <a:pt x="70" y="246"/>
                    <a:pt x="88" y="286"/>
                    <a:pt x="88" y="324"/>
                  </a:cubicBezTo>
                </a:path>
              </a:pathLst>
            </a:custGeom>
            <a:noFill/>
            <a:ln w="76200" cmpd="sng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0990" name="Freeform 62"/>
            <p:cNvSpPr>
              <a:spLocks/>
            </p:cNvSpPr>
            <p:nvPr/>
          </p:nvSpPr>
          <p:spPr bwMode="auto">
            <a:xfrm>
              <a:off x="2903" y="2612"/>
              <a:ext cx="249" cy="124"/>
            </a:xfrm>
            <a:custGeom>
              <a:avLst/>
              <a:gdLst/>
              <a:ahLst/>
              <a:cxnLst>
                <a:cxn ang="0">
                  <a:pos x="433" y="210"/>
                </a:cxn>
                <a:cxn ang="0">
                  <a:pos x="298" y="247"/>
                </a:cxn>
                <a:cxn ang="0">
                  <a:pos x="153" y="210"/>
                </a:cxn>
                <a:cxn ang="0">
                  <a:pos x="141" y="196"/>
                </a:cxn>
                <a:cxn ang="0">
                  <a:pos x="124" y="188"/>
                </a:cxn>
                <a:cxn ang="0">
                  <a:pos x="80" y="114"/>
                </a:cxn>
                <a:cxn ang="0">
                  <a:pos x="40" y="40"/>
                </a:cxn>
                <a:cxn ang="0">
                  <a:pos x="23" y="17"/>
                </a:cxn>
                <a:cxn ang="0">
                  <a:pos x="7" y="3"/>
                </a:cxn>
                <a:cxn ang="0">
                  <a:pos x="23" y="10"/>
                </a:cxn>
                <a:cxn ang="0">
                  <a:pos x="158" y="26"/>
                </a:cxn>
                <a:cxn ang="0">
                  <a:pos x="282" y="26"/>
                </a:cxn>
                <a:cxn ang="0">
                  <a:pos x="332" y="47"/>
                </a:cxn>
                <a:cxn ang="0">
                  <a:pos x="349" y="55"/>
                </a:cxn>
                <a:cxn ang="0">
                  <a:pos x="389" y="106"/>
                </a:cxn>
                <a:cxn ang="0">
                  <a:pos x="478" y="181"/>
                </a:cxn>
                <a:cxn ang="0">
                  <a:pos x="495" y="203"/>
                </a:cxn>
              </a:cxnLst>
              <a:rect l="0" t="0" r="r" b="b"/>
              <a:pathLst>
                <a:path w="495" h="247">
                  <a:moveTo>
                    <a:pt x="433" y="210"/>
                  </a:moveTo>
                  <a:cubicBezTo>
                    <a:pt x="389" y="224"/>
                    <a:pt x="344" y="237"/>
                    <a:pt x="298" y="247"/>
                  </a:cubicBezTo>
                  <a:cubicBezTo>
                    <a:pt x="178" y="239"/>
                    <a:pt x="228" y="243"/>
                    <a:pt x="153" y="210"/>
                  </a:cubicBezTo>
                  <a:cubicBezTo>
                    <a:pt x="148" y="206"/>
                    <a:pt x="145" y="199"/>
                    <a:pt x="141" y="196"/>
                  </a:cubicBezTo>
                  <a:cubicBezTo>
                    <a:pt x="135" y="191"/>
                    <a:pt x="129" y="193"/>
                    <a:pt x="124" y="188"/>
                  </a:cubicBezTo>
                  <a:cubicBezTo>
                    <a:pt x="108" y="170"/>
                    <a:pt x="95" y="135"/>
                    <a:pt x="80" y="114"/>
                  </a:cubicBezTo>
                  <a:cubicBezTo>
                    <a:pt x="72" y="83"/>
                    <a:pt x="58" y="60"/>
                    <a:pt x="40" y="40"/>
                  </a:cubicBezTo>
                  <a:cubicBezTo>
                    <a:pt x="34" y="33"/>
                    <a:pt x="29" y="24"/>
                    <a:pt x="23" y="17"/>
                  </a:cubicBezTo>
                  <a:cubicBezTo>
                    <a:pt x="17" y="12"/>
                    <a:pt x="0" y="0"/>
                    <a:pt x="7" y="3"/>
                  </a:cubicBezTo>
                  <a:cubicBezTo>
                    <a:pt x="12" y="6"/>
                    <a:pt x="23" y="10"/>
                    <a:pt x="23" y="10"/>
                  </a:cubicBezTo>
                  <a:cubicBezTo>
                    <a:pt x="70" y="52"/>
                    <a:pt x="84" y="32"/>
                    <a:pt x="158" y="26"/>
                  </a:cubicBezTo>
                  <a:cubicBezTo>
                    <a:pt x="215" y="13"/>
                    <a:pt x="206" y="12"/>
                    <a:pt x="282" y="26"/>
                  </a:cubicBezTo>
                  <a:cubicBezTo>
                    <a:pt x="285" y="26"/>
                    <a:pt x="322" y="43"/>
                    <a:pt x="332" y="47"/>
                  </a:cubicBezTo>
                  <a:cubicBezTo>
                    <a:pt x="337" y="50"/>
                    <a:pt x="349" y="55"/>
                    <a:pt x="349" y="55"/>
                  </a:cubicBezTo>
                  <a:cubicBezTo>
                    <a:pt x="368" y="70"/>
                    <a:pt x="373" y="88"/>
                    <a:pt x="389" y="106"/>
                  </a:cubicBezTo>
                  <a:cubicBezTo>
                    <a:pt x="415" y="140"/>
                    <a:pt x="444" y="164"/>
                    <a:pt x="478" y="181"/>
                  </a:cubicBezTo>
                  <a:cubicBezTo>
                    <a:pt x="484" y="188"/>
                    <a:pt x="488" y="197"/>
                    <a:pt x="495" y="203"/>
                  </a:cubicBezTo>
                </a:path>
              </a:pathLst>
            </a:custGeom>
            <a:solidFill>
              <a:srgbClr val="00FF00"/>
            </a:solidFill>
            <a:ln w="38100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0991" name="AutoShape 63"/>
            <p:cNvSpPr>
              <a:spLocks noChangeArrowheads="1"/>
            </p:cNvSpPr>
            <p:nvPr/>
          </p:nvSpPr>
          <p:spPr bwMode="auto">
            <a:xfrm flipH="1">
              <a:off x="2621" y="3795"/>
              <a:ext cx="275" cy="255"/>
            </a:xfrm>
            <a:prstGeom prst="cube">
              <a:avLst>
                <a:gd name="adj" fmla="val 25000"/>
              </a:avLst>
            </a:prstGeom>
            <a:solidFill>
              <a:srgbClr val="99663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15" name="Group 64"/>
            <p:cNvGrpSpPr>
              <a:grpSpLocks/>
            </p:cNvGrpSpPr>
            <p:nvPr/>
          </p:nvGrpSpPr>
          <p:grpSpPr bwMode="auto">
            <a:xfrm rot="-1100052">
              <a:off x="2999" y="2338"/>
              <a:ext cx="399" cy="325"/>
              <a:chOff x="558" y="1405"/>
              <a:chExt cx="397" cy="265"/>
            </a:xfrm>
          </p:grpSpPr>
          <p:sp>
            <p:nvSpPr>
              <p:cNvPr id="380993" name="Rectangle 65"/>
              <p:cNvSpPr>
                <a:spLocks noChangeArrowheads="1"/>
              </p:cNvSpPr>
              <p:nvPr/>
            </p:nvSpPr>
            <p:spPr bwMode="auto">
              <a:xfrm>
                <a:off x="680" y="1510"/>
                <a:ext cx="74" cy="112"/>
              </a:xfrm>
              <a:prstGeom prst="rect">
                <a:avLst/>
              </a:prstGeom>
              <a:solidFill>
                <a:srgbClr val="FF0066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0994" name="Freeform 66"/>
              <p:cNvSpPr>
                <a:spLocks/>
              </p:cNvSpPr>
              <p:nvPr/>
            </p:nvSpPr>
            <p:spPr bwMode="auto">
              <a:xfrm>
                <a:off x="824" y="1490"/>
                <a:ext cx="131" cy="124"/>
              </a:xfrm>
              <a:custGeom>
                <a:avLst/>
                <a:gdLst/>
                <a:ahLst/>
                <a:cxnLst>
                  <a:cxn ang="0">
                    <a:pos x="18" y="16"/>
                  </a:cxn>
                  <a:cxn ang="0">
                    <a:pos x="96" y="10"/>
                  </a:cxn>
                  <a:cxn ang="0">
                    <a:pos x="84" y="46"/>
                  </a:cxn>
                  <a:cxn ang="0">
                    <a:pos x="48" y="52"/>
                  </a:cxn>
                  <a:cxn ang="0">
                    <a:pos x="30" y="106"/>
                  </a:cxn>
                  <a:cxn ang="0">
                    <a:pos x="0" y="124"/>
                  </a:cxn>
                </a:cxnLst>
                <a:rect l="0" t="0" r="r" b="b"/>
                <a:pathLst>
                  <a:path w="131" h="124">
                    <a:moveTo>
                      <a:pt x="18" y="16"/>
                    </a:moveTo>
                    <a:cubicBezTo>
                      <a:pt x="67" y="0"/>
                      <a:pt x="41" y="2"/>
                      <a:pt x="96" y="10"/>
                    </a:cubicBezTo>
                    <a:cubicBezTo>
                      <a:pt x="108" y="28"/>
                      <a:pt x="131" y="77"/>
                      <a:pt x="84" y="46"/>
                    </a:cubicBezTo>
                    <a:cubicBezTo>
                      <a:pt x="72" y="48"/>
                      <a:pt x="57" y="44"/>
                      <a:pt x="48" y="52"/>
                    </a:cubicBezTo>
                    <a:cubicBezTo>
                      <a:pt x="34" y="64"/>
                      <a:pt x="36" y="88"/>
                      <a:pt x="30" y="106"/>
                    </a:cubicBezTo>
                    <a:cubicBezTo>
                      <a:pt x="29" y="110"/>
                      <a:pt x="6" y="121"/>
                      <a:pt x="0" y="124"/>
                    </a:cubicBezTo>
                  </a:path>
                </a:pathLst>
              </a:custGeom>
              <a:solidFill>
                <a:srgbClr val="FF0066"/>
              </a:solidFill>
              <a:ln w="28575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0995" name="Freeform 67"/>
              <p:cNvSpPr>
                <a:spLocks/>
              </p:cNvSpPr>
              <p:nvPr/>
            </p:nvSpPr>
            <p:spPr bwMode="auto">
              <a:xfrm>
                <a:off x="558" y="1405"/>
                <a:ext cx="284" cy="265"/>
              </a:xfrm>
              <a:custGeom>
                <a:avLst/>
                <a:gdLst/>
                <a:ahLst/>
                <a:cxnLst>
                  <a:cxn ang="0">
                    <a:pos x="152" y="234"/>
                  </a:cxn>
                  <a:cxn ang="0">
                    <a:pos x="43" y="196"/>
                  </a:cxn>
                  <a:cxn ang="0">
                    <a:pos x="33" y="115"/>
                  </a:cxn>
                  <a:cxn ang="0">
                    <a:pos x="49" y="67"/>
                  </a:cxn>
                  <a:cxn ang="0">
                    <a:pos x="43" y="40"/>
                  </a:cxn>
                  <a:cxn ang="0">
                    <a:pos x="54" y="13"/>
                  </a:cxn>
                  <a:cxn ang="0">
                    <a:pos x="92" y="45"/>
                  </a:cxn>
                  <a:cxn ang="0">
                    <a:pos x="179" y="148"/>
                  </a:cxn>
                  <a:cxn ang="0">
                    <a:pos x="157" y="229"/>
                  </a:cxn>
                  <a:cxn ang="0">
                    <a:pos x="239" y="240"/>
                  </a:cxn>
                  <a:cxn ang="0">
                    <a:pos x="282" y="180"/>
                  </a:cxn>
                  <a:cxn ang="0">
                    <a:pos x="282" y="72"/>
                  </a:cxn>
                  <a:cxn ang="0">
                    <a:pos x="277" y="50"/>
                  </a:cxn>
                  <a:cxn ang="0">
                    <a:pos x="179" y="83"/>
                  </a:cxn>
                  <a:cxn ang="0">
                    <a:pos x="152" y="94"/>
                  </a:cxn>
                </a:cxnLst>
                <a:rect l="0" t="0" r="r" b="b"/>
                <a:pathLst>
                  <a:path w="284" h="265">
                    <a:moveTo>
                      <a:pt x="152" y="234"/>
                    </a:moveTo>
                    <a:cubicBezTo>
                      <a:pt x="114" y="222"/>
                      <a:pt x="76" y="218"/>
                      <a:pt x="43" y="196"/>
                    </a:cubicBezTo>
                    <a:cubicBezTo>
                      <a:pt x="24" y="166"/>
                      <a:pt x="24" y="157"/>
                      <a:pt x="33" y="115"/>
                    </a:cubicBezTo>
                    <a:cubicBezTo>
                      <a:pt x="36" y="99"/>
                      <a:pt x="49" y="67"/>
                      <a:pt x="49" y="67"/>
                    </a:cubicBezTo>
                    <a:cubicBezTo>
                      <a:pt x="47" y="58"/>
                      <a:pt x="47" y="49"/>
                      <a:pt x="43" y="40"/>
                    </a:cubicBezTo>
                    <a:cubicBezTo>
                      <a:pt x="25" y="0"/>
                      <a:pt x="0" y="4"/>
                      <a:pt x="54" y="13"/>
                    </a:cubicBezTo>
                    <a:cubicBezTo>
                      <a:pt x="74" y="25"/>
                      <a:pt x="71" y="38"/>
                      <a:pt x="92" y="45"/>
                    </a:cubicBezTo>
                    <a:cubicBezTo>
                      <a:pt x="113" y="67"/>
                      <a:pt x="168" y="117"/>
                      <a:pt x="179" y="148"/>
                    </a:cubicBezTo>
                    <a:cubicBezTo>
                      <a:pt x="175" y="186"/>
                      <a:pt x="177" y="200"/>
                      <a:pt x="157" y="229"/>
                    </a:cubicBezTo>
                    <a:cubicBezTo>
                      <a:pt x="170" y="265"/>
                      <a:pt x="210" y="249"/>
                      <a:pt x="239" y="240"/>
                    </a:cubicBezTo>
                    <a:cubicBezTo>
                      <a:pt x="255" y="216"/>
                      <a:pt x="273" y="207"/>
                      <a:pt x="282" y="180"/>
                    </a:cubicBezTo>
                    <a:cubicBezTo>
                      <a:pt x="277" y="139"/>
                      <a:pt x="268" y="114"/>
                      <a:pt x="282" y="72"/>
                    </a:cubicBezTo>
                    <a:cubicBezTo>
                      <a:pt x="280" y="65"/>
                      <a:pt x="284" y="54"/>
                      <a:pt x="277" y="50"/>
                    </a:cubicBezTo>
                    <a:cubicBezTo>
                      <a:pt x="260" y="52"/>
                      <a:pt x="201" y="85"/>
                      <a:pt x="179" y="83"/>
                    </a:cubicBezTo>
                    <a:cubicBezTo>
                      <a:pt x="158" y="90"/>
                      <a:pt x="156" y="92"/>
                      <a:pt x="152" y="94"/>
                    </a:cubicBezTo>
                  </a:path>
                </a:pathLst>
              </a:custGeom>
              <a:solidFill>
                <a:srgbClr val="FF0066"/>
              </a:solidFill>
              <a:ln w="28575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0996" name="Freeform 68"/>
              <p:cNvSpPr>
                <a:spLocks/>
              </p:cNvSpPr>
              <p:nvPr/>
            </p:nvSpPr>
            <p:spPr bwMode="auto">
              <a:xfrm>
                <a:off x="662" y="1410"/>
                <a:ext cx="124" cy="88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30" y="0"/>
                  </a:cxn>
                  <a:cxn ang="0">
                    <a:pos x="72" y="60"/>
                  </a:cxn>
                  <a:cxn ang="0">
                    <a:pos x="0" y="54"/>
                  </a:cxn>
                </a:cxnLst>
                <a:rect l="0" t="0" r="r" b="b"/>
                <a:pathLst>
                  <a:path w="72" h="74">
                    <a:moveTo>
                      <a:pt x="0" y="54"/>
                    </a:moveTo>
                    <a:cubicBezTo>
                      <a:pt x="8" y="29"/>
                      <a:pt x="7" y="15"/>
                      <a:pt x="30" y="0"/>
                    </a:cubicBezTo>
                    <a:cubicBezTo>
                      <a:pt x="60" y="10"/>
                      <a:pt x="55" y="35"/>
                      <a:pt x="72" y="60"/>
                    </a:cubicBezTo>
                    <a:cubicBezTo>
                      <a:pt x="49" y="68"/>
                      <a:pt x="20" y="74"/>
                      <a:pt x="0" y="54"/>
                    </a:cubicBezTo>
                    <a:close/>
                  </a:path>
                </a:pathLst>
              </a:custGeom>
              <a:solidFill>
                <a:srgbClr val="FF0066"/>
              </a:solidFill>
              <a:ln w="28575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69"/>
            <p:cNvGrpSpPr>
              <a:grpSpLocks/>
            </p:cNvGrpSpPr>
            <p:nvPr/>
          </p:nvGrpSpPr>
          <p:grpSpPr bwMode="auto">
            <a:xfrm>
              <a:off x="2712" y="3467"/>
              <a:ext cx="424" cy="328"/>
              <a:chOff x="3996" y="967"/>
              <a:chExt cx="854" cy="797"/>
            </a:xfrm>
          </p:grpSpPr>
          <p:sp>
            <p:nvSpPr>
              <p:cNvPr id="380998" name="Freeform 70"/>
              <p:cNvSpPr>
                <a:spLocks/>
              </p:cNvSpPr>
              <p:nvPr/>
            </p:nvSpPr>
            <p:spPr bwMode="auto">
              <a:xfrm>
                <a:off x="3996" y="967"/>
                <a:ext cx="854" cy="560"/>
              </a:xfrm>
              <a:custGeom>
                <a:avLst/>
                <a:gdLst/>
                <a:ahLst/>
                <a:cxnLst>
                  <a:cxn ang="0">
                    <a:pos x="0" y="488"/>
                  </a:cxn>
                  <a:cxn ang="0">
                    <a:pos x="247" y="236"/>
                  </a:cxn>
                  <a:cxn ang="0">
                    <a:pos x="329" y="205"/>
                  </a:cxn>
                  <a:cxn ang="0">
                    <a:pos x="401" y="190"/>
                  </a:cxn>
                  <a:cxn ang="0">
                    <a:pos x="684" y="216"/>
                  </a:cxn>
                  <a:cxn ang="0">
                    <a:pos x="808" y="97"/>
                  </a:cxn>
                  <a:cxn ang="0">
                    <a:pos x="854" y="0"/>
                  </a:cxn>
                </a:cxnLst>
                <a:rect l="0" t="0" r="r" b="b"/>
                <a:pathLst>
                  <a:path w="854" h="488">
                    <a:moveTo>
                      <a:pt x="0" y="488"/>
                    </a:moveTo>
                    <a:cubicBezTo>
                      <a:pt x="19" y="369"/>
                      <a:pt x="141" y="274"/>
                      <a:pt x="247" y="236"/>
                    </a:cubicBezTo>
                    <a:cubicBezTo>
                      <a:pt x="274" y="226"/>
                      <a:pt x="301" y="212"/>
                      <a:pt x="329" y="205"/>
                    </a:cubicBezTo>
                    <a:cubicBezTo>
                      <a:pt x="353" y="200"/>
                      <a:pt x="401" y="190"/>
                      <a:pt x="401" y="190"/>
                    </a:cubicBezTo>
                    <a:cubicBezTo>
                      <a:pt x="503" y="193"/>
                      <a:pt x="587" y="200"/>
                      <a:pt x="684" y="216"/>
                    </a:cubicBezTo>
                    <a:cubicBezTo>
                      <a:pt x="734" y="197"/>
                      <a:pt x="786" y="144"/>
                      <a:pt x="808" y="97"/>
                    </a:cubicBezTo>
                    <a:cubicBezTo>
                      <a:pt x="822" y="67"/>
                      <a:pt x="830" y="24"/>
                      <a:pt x="854" y="0"/>
                    </a:cubicBezTo>
                  </a:path>
                </a:pathLst>
              </a:custGeom>
              <a:noFill/>
              <a:ln w="57150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0999" name="Freeform 71"/>
              <p:cNvSpPr>
                <a:spLocks/>
              </p:cNvSpPr>
              <p:nvPr/>
            </p:nvSpPr>
            <p:spPr bwMode="auto">
              <a:xfrm>
                <a:off x="4215" y="1260"/>
                <a:ext cx="92" cy="504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18" y="26"/>
                  </a:cxn>
                  <a:cxn ang="0">
                    <a:pos x="38" y="154"/>
                  </a:cxn>
                  <a:cxn ang="0">
                    <a:pos x="64" y="195"/>
                  </a:cxn>
                  <a:cxn ang="0">
                    <a:pos x="28" y="453"/>
                  </a:cxn>
                  <a:cxn ang="0">
                    <a:pos x="69" y="504"/>
                  </a:cxn>
                </a:cxnLst>
                <a:rect l="0" t="0" r="r" b="b"/>
                <a:pathLst>
                  <a:path w="92" h="504">
                    <a:moveTo>
                      <a:pt x="54" y="0"/>
                    </a:moveTo>
                    <a:cubicBezTo>
                      <a:pt x="25" y="9"/>
                      <a:pt x="46" y="17"/>
                      <a:pt x="18" y="26"/>
                    </a:cubicBezTo>
                    <a:cubicBezTo>
                      <a:pt x="0" y="71"/>
                      <a:pt x="5" y="121"/>
                      <a:pt x="38" y="154"/>
                    </a:cubicBezTo>
                    <a:cubicBezTo>
                      <a:pt x="44" y="172"/>
                      <a:pt x="53" y="179"/>
                      <a:pt x="64" y="195"/>
                    </a:cubicBezTo>
                    <a:cubicBezTo>
                      <a:pt x="92" y="281"/>
                      <a:pt x="66" y="374"/>
                      <a:pt x="28" y="453"/>
                    </a:cubicBezTo>
                    <a:cubicBezTo>
                      <a:pt x="32" y="479"/>
                      <a:pt x="37" y="504"/>
                      <a:pt x="69" y="504"/>
                    </a:cubicBezTo>
                  </a:path>
                </a:pathLst>
              </a:custGeom>
              <a:noFill/>
              <a:ln w="57150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72"/>
            <p:cNvGrpSpPr>
              <a:grpSpLocks/>
            </p:cNvGrpSpPr>
            <p:nvPr/>
          </p:nvGrpSpPr>
          <p:grpSpPr bwMode="auto">
            <a:xfrm flipH="1">
              <a:off x="3061" y="3178"/>
              <a:ext cx="144" cy="364"/>
              <a:chOff x="3996" y="967"/>
              <a:chExt cx="854" cy="797"/>
            </a:xfrm>
          </p:grpSpPr>
          <p:sp>
            <p:nvSpPr>
              <p:cNvPr id="381001" name="Freeform 73"/>
              <p:cNvSpPr>
                <a:spLocks/>
              </p:cNvSpPr>
              <p:nvPr/>
            </p:nvSpPr>
            <p:spPr bwMode="auto">
              <a:xfrm>
                <a:off x="3996" y="967"/>
                <a:ext cx="854" cy="560"/>
              </a:xfrm>
              <a:custGeom>
                <a:avLst/>
                <a:gdLst/>
                <a:ahLst/>
                <a:cxnLst>
                  <a:cxn ang="0">
                    <a:pos x="0" y="488"/>
                  </a:cxn>
                  <a:cxn ang="0">
                    <a:pos x="247" y="236"/>
                  </a:cxn>
                  <a:cxn ang="0">
                    <a:pos x="329" y="205"/>
                  </a:cxn>
                  <a:cxn ang="0">
                    <a:pos x="401" y="190"/>
                  </a:cxn>
                  <a:cxn ang="0">
                    <a:pos x="684" y="216"/>
                  </a:cxn>
                  <a:cxn ang="0">
                    <a:pos x="808" y="97"/>
                  </a:cxn>
                  <a:cxn ang="0">
                    <a:pos x="854" y="0"/>
                  </a:cxn>
                </a:cxnLst>
                <a:rect l="0" t="0" r="r" b="b"/>
                <a:pathLst>
                  <a:path w="854" h="488">
                    <a:moveTo>
                      <a:pt x="0" y="488"/>
                    </a:moveTo>
                    <a:cubicBezTo>
                      <a:pt x="19" y="369"/>
                      <a:pt x="141" y="274"/>
                      <a:pt x="247" y="236"/>
                    </a:cubicBezTo>
                    <a:cubicBezTo>
                      <a:pt x="274" y="226"/>
                      <a:pt x="301" y="212"/>
                      <a:pt x="329" y="205"/>
                    </a:cubicBezTo>
                    <a:cubicBezTo>
                      <a:pt x="353" y="200"/>
                      <a:pt x="401" y="190"/>
                      <a:pt x="401" y="190"/>
                    </a:cubicBezTo>
                    <a:cubicBezTo>
                      <a:pt x="503" y="193"/>
                      <a:pt x="587" y="200"/>
                      <a:pt x="684" y="216"/>
                    </a:cubicBezTo>
                    <a:cubicBezTo>
                      <a:pt x="734" y="197"/>
                      <a:pt x="786" y="144"/>
                      <a:pt x="808" y="97"/>
                    </a:cubicBezTo>
                    <a:cubicBezTo>
                      <a:pt x="822" y="67"/>
                      <a:pt x="830" y="24"/>
                      <a:pt x="854" y="0"/>
                    </a:cubicBezTo>
                  </a:path>
                </a:pathLst>
              </a:custGeom>
              <a:noFill/>
              <a:ln w="57150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1002" name="Freeform 74"/>
              <p:cNvSpPr>
                <a:spLocks/>
              </p:cNvSpPr>
              <p:nvPr/>
            </p:nvSpPr>
            <p:spPr bwMode="auto">
              <a:xfrm>
                <a:off x="4215" y="1260"/>
                <a:ext cx="92" cy="504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18" y="26"/>
                  </a:cxn>
                  <a:cxn ang="0">
                    <a:pos x="38" y="154"/>
                  </a:cxn>
                  <a:cxn ang="0">
                    <a:pos x="64" y="195"/>
                  </a:cxn>
                  <a:cxn ang="0">
                    <a:pos x="28" y="453"/>
                  </a:cxn>
                  <a:cxn ang="0">
                    <a:pos x="69" y="504"/>
                  </a:cxn>
                </a:cxnLst>
                <a:rect l="0" t="0" r="r" b="b"/>
                <a:pathLst>
                  <a:path w="92" h="504">
                    <a:moveTo>
                      <a:pt x="54" y="0"/>
                    </a:moveTo>
                    <a:cubicBezTo>
                      <a:pt x="25" y="9"/>
                      <a:pt x="46" y="17"/>
                      <a:pt x="18" y="26"/>
                    </a:cubicBezTo>
                    <a:cubicBezTo>
                      <a:pt x="0" y="71"/>
                      <a:pt x="5" y="121"/>
                      <a:pt x="38" y="154"/>
                    </a:cubicBezTo>
                    <a:cubicBezTo>
                      <a:pt x="44" y="172"/>
                      <a:pt x="53" y="179"/>
                      <a:pt x="64" y="195"/>
                    </a:cubicBezTo>
                    <a:cubicBezTo>
                      <a:pt x="92" y="281"/>
                      <a:pt x="66" y="374"/>
                      <a:pt x="28" y="453"/>
                    </a:cubicBezTo>
                    <a:cubicBezTo>
                      <a:pt x="32" y="479"/>
                      <a:pt x="37" y="504"/>
                      <a:pt x="69" y="504"/>
                    </a:cubicBezTo>
                  </a:path>
                </a:pathLst>
              </a:custGeom>
              <a:noFill/>
              <a:ln w="57150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81003" name="Rectangle 75"/>
            <p:cNvSpPr>
              <a:spLocks noChangeArrowheads="1"/>
            </p:cNvSpPr>
            <p:nvPr/>
          </p:nvSpPr>
          <p:spPr bwMode="auto">
            <a:xfrm>
              <a:off x="3032" y="3048"/>
              <a:ext cx="96" cy="192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76"/>
          <p:cNvGrpSpPr>
            <a:grpSpLocks/>
          </p:cNvGrpSpPr>
          <p:nvPr/>
        </p:nvGrpSpPr>
        <p:grpSpPr bwMode="auto">
          <a:xfrm>
            <a:off x="2178050" y="3438525"/>
            <a:ext cx="820738" cy="1565275"/>
            <a:chOff x="1372" y="2166"/>
            <a:chExt cx="517" cy="986"/>
          </a:xfrm>
        </p:grpSpPr>
        <p:sp>
          <p:nvSpPr>
            <p:cNvPr id="381005" name="AutoShape 77"/>
            <p:cNvSpPr>
              <a:spLocks noChangeArrowheads="1"/>
            </p:cNvSpPr>
            <p:nvPr/>
          </p:nvSpPr>
          <p:spPr bwMode="auto">
            <a:xfrm>
              <a:off x="1441" y="2842"/>
              <a:ext cx="448" cy="310"/>
            </a:xfrm>
            <a:custGeom>
              <a:avLst/>
              <a:gdLst>
                <a:gd name="G0" fmla="+- 3175 0 0"/>
                <a:gd name="G1" fmla="+- 21600 0 3175"/>
                <a:gd name="G2" fmla="*/ 3175 1 2"/>
                <a:gd name="G3" fmla="+- 21600 0 G2"/>
                <a:gd name="G4" fmla="+/ 3175 21600 2"/>
                <a:gd name="G5" fmla="+/ G1 0 2"/>
                <a:gd name="G6" fmla="*/ 21600 21600 3175"/>
                <a:gd name="G7" fmla="*/ G6 1 2"/>
                <a:gd name="G8" fmla="+- 21600 0 G7"/>
                <a:gd name="G9" fmla="*/ 21600 1 2"/>
                <a:gd name="G10" fmla="+- 3175 0 G9"/>
                <a:gd name="G11" fmla="?: G10 G8 0"/>
                <a:gd name="G12" fmla="?: G10 G7 21600"/>
                <a:gd name="T0" fmla="*/ 20012 w 21600"/>
                <a:gd name="T1" fmla="*/ 10800 h 21600"/>
                <a:gd name="T2" fmla="*/ 10800 w 21600"/>
                <a:gd name="T3" fmla="*/ 21600 h 21600"/>
                <a:gd name="T4" fmla="*/ 1588 w 21600"/>
                <a:gd name="T5" fmla="*/ 10800 h 21600"/>
                <a:gd name="T6" fmla="*/ 10800 w 21600"/>
                <a:gd name="T7" fmla="*/ 0 h 21600"/>
                <a:gd name="T8" fmla="*/ 3388 w 21600"/>
                <a:gd name="T9" fmla="*/ 3388 h 21600"/>
                <a:gd name="T10" fmla="*/ 18212 w 21600"/>
                <a:gd name="T11" fmla="*/ 182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175" y="21600"/>
                  </a:lnTo>
                  <a:lnTo>
                    <a:pt x="1842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19" name="Group 78"/>
            <p:cNvGrpSpPr>
              <a:grpSpLocks/>
            </p:cNvGrpSpPr>
            <p:nvPr/>
          </p:nvGrpSpPr>
          <p:grpSpPr bwMode="auto">
            <a:xfrm>
              <a:off x="1372" y="2312"/>
              <a:ext cx="384" cy="616"/>
              <a:chOff x="1717" y="2218"/>
              <a:chExt cx="803" cy="940"/>
            </a:xfrm>
          </p:grpSpPr>
          <p:sp>
            <p:nvSpPr>
              <p:cNvPr id="381007" name="Freeform 79"/>
              <p:cNvSpPr>
                <a:spLocks/>
              </p:cNvSpPr>
              <p:nvPr/>
            </p:nvSpPr>
            <p:spPr bwMode="auto">
              <a:xfrm>
                <a:off x="1717" y="2218"/>
                <a:ext cx="495" cy="216"/>
              </a:xfrm>
              <a:custGeom>
                <a:avLst/>
                <a:gdLst/>
                <a:ahLst/>
                <a:cxnLst>
                  <a:cxn ang="0">
                    <a:pos x="433" y="210"/>
                  </a:cxn>
                  <a:cxn ang="0">
                    <a:pos x="298" y="247"/>
                  </a:cxn>
                  <a:cxn ang="0">
                    <a:pos x="153" y="210"/>
                  </a:cxn>
                  <a:cxn ang="0">
                    <a:pos x="141" y="196"/>
                  </a:cxn>
                  <a:cxn ang="0">
                    <a:pos x="124" y="188"/>
                  </a:cxn>
                  <a:cxn ang="0">
                    <a:pos x="80" y="114"/>
                  </a:cxn>
                  <a:cxn ang="0">
                    <a:pos x="40" y="40"/>
                  </a:cxn>
                  <a:cxn ang="0">
                    <a:pos x="23" y="17"/>
                  </a:cxn>
                  <a:cxn ang="0">
                    <a:pos x="7" y="3"/>
                  </a:cxn>
                  <a:cxn ang="0">
                    <a:pos x="23" y="10"/>
                  </a:cxn>
                  <a:cxn ang="0">
                    <a:pos x="158" y="26"/>
                  </a:cxn>
                  <a:cxn ang="0">
                    <a:pos x="282" y="26"/>
                  </a:cxn>
                  <a:cxn ang="0">
                    <a:pos x="332" y="47"/>
                  </a:cxn>
                  <a:cxn ang="0">
                    <a:pos x="349" y="55"/>
                  </a:cxn>
                  <a:cxn ang="0">
                    <a:pos x="389" y="106"/>
                  </a:cxn>
                  <a:cxn ang="0">
                    <a:pos x="478" y="181"/>
                  </a:cxn>
                  <a:cxn ang="0">
                    <a:pos x="495" y="203"/>
                  </a:cxn>
                </a:cxnLst>
                <a:rect l="0" t="0" r="r" b="b"/>
                <a:pathLst>
                  <a:path w="495" h="247">
                    <a:moveTo>
                      <a:pt x="433" y="210"/>
                    </a:moveTo>
                    <a:cubicBezTo>
                      <a:pt x="389" y="224"/>
                      <a:pt x="344" y="237"/>
                      <a:pt x="298" y="247"/>
                    </a:cubicBezTo>
                    <a:cubicBezTo>
                      <a:pt x="178" y="239"/>
                      <a:pt x="228" y="243"/>
                      <a:pt x="153" y="210"/>
                    </a:cubicBezTo>
                    <a:cubicBezTo>
                      <a:pt x="148" y="206"/>
                      <a:pt x="145" y="199"/>
                      <a:pt x="141" y="196"/>
                    </a:cubicBezTo>
                    <a:cubicBezTo>
                      <a:pt x="135" y="191"/>
                      <a:pt x="129" y="193"/>
                      <a:pt x="124" y="188"/>
                    </a:cubicBezTo>
                    <a:cubicBezTo>
                      <a:pt x="108" y="170"/>
                      <a:pt x="95" y="135"/>
                      <a:pt x="80" y="114"/>
                    </a:cubicBezTo>
                    <a:cubicBezTo>
                      <a:pt x="72" y="83"/>
                      <a:pt x="58" y="60"/>
                      <a:pt x="40" y="40"/>
                    </a:cubicBezTo>
                    <a:cubicBezTo>
                      <a:pt x="34" y="33"/>
                      <a:pt x="29" y="24"/>
                      <a:pt x="23" y="17"/>
                    </a:cubicBezTo>
                    <a:cubicBezTo>
                      <a:pt x="17" y="12"/>
                      <a:pt x="0" y="0"/>
                      <a:pt x="7" y="3"/>
                    </a:cubicBezTo>
                    <a:cubicBezTo>
                      <a:pt x="12" y="6"/>
                      <a:pt x="23" y="10"/>
                      <a:pt x="23" y="10"/>
                    </a:cubicBezTo>
                    <a:cubicBezTo>
                      <a:pt x="70" y="52"/>
                      <a:pt x="84" y="32"/>
                      <a:pt x="158" y="26"/>
                    </a:cubicBezTo>
                    <a:cubicBezTo>
                      <a:pt x="215" y="13"/>
                      <a:pt x="206" y="12"/>
                      <a:pt x="282" y="26"/>
                    </a:cubicBezTo>
                    <a:cubicBezTo>
                      <a:pt x="285" y="26"/>
                      <a:pt x="322" y="43"/>
                      <a:pt x="332" y="47"/>
                    </a:cubicBezTo>
                    <a:cubicBezTo>
                      <a:pt x="337" y="50"/>
                      <a:pt x="349" y="55"/>
                      <a:pt x="349" y="55"/>
                    </a:cubicBezTo>
                    <a:cubicBezTo>
                      <a:pt x="368" y="70"/>
                      <a:pt x="373" y="88"/>
                      <a:pt x="389" y="106"/>
                    </a:cubicBezTo>
                    <a:cubicBezTo>
                      <a:pt x="415" y="140"/>
                      <a:pt x="444" y="164"/>
                      <a:pt x="478" y="181"/>
                    </a:cubicBezTo>
                    <a:cubicBezTo>
                      <a:pt x="484" y="188"/>
                      <a:pt x="488" y="197"/>
                      <a:pt x="495" y="203"/>
                    </a:cubicBezTo>
                  </a:path>
                </a:pathLst>
              </a:custGeom>
              <a:solidFill>
                <a:srgbClr val="00FF00"/>
              </a:solidFill>
              <a:ln w="28575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1008" name="Freeform 80"/>
              <p:cNvSpPr>
                <a:spLocks/>
              </p:cNvSpPr>
              <p:nvPr/>
            </p:nvSpPr>
            <p:spPr bwMode="auto">
              <a:xfrm>
                <a:off x="2159" y="2381"/>
                <a:ext cx="172" cy="7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" y="31"/>
                  </a:cxn>
                  <a:cxn ang="0">
                    <a:pos x="46" y="46"/>
                  </a:cxn>
                  <a:cxn ang="0">
                    <a:pos x="52" y="62"/>
                  </a:cxn>
                  <a:cxn ang="0">
                    <a:pos x="62" y="93"/>
                  </a:cxn>
                  <a:cxn ang="0">
                    <a:pos x="67" y="206"/>
                  </a:cxn>
                  <a:cxn ang="0">
                    <a:pos x="88" y="324"/>
                  </a:cxn>
                </a:cxnLst>
                <a:rect l="0" t="0" r="r" b="b"/>
                <a:pathLst>
                  <a:path w="88" h="324">
                    <a:moveTo>
                      <a:pt x="0" y="0"/>
                    </a:moveTo>
                    <a:cubicBezTo>
                      <a:pt x="20" y="6"/>
                      <a:pt x="23" y="19"/>
                      <a:pt x="41" y="31"/>
                    </a:cubicBezTo>
                    <a:cubicBezTo>
                      <a:pt x="43" y="36"/>
                      <a:pt x="44" y="41"/>
                      <a:pt x="46" y="46"/>
                    </a:cubicBezTo>
                    <a:cubicBezTo>
                      <a:pt x="48" y="51"/>
                      <a:pt x="50" y="57"/>
                      <a:pt x="52" y="62"/>
                    </a:cubicBezTo>
                    <a:cubicBezTo>
                      <a:pt x="55" y="72"/>
                      <a:pt x="62" y="93"/>
                      <a:pt x="62" y="93"/>
                    </a:cubicBezTo>
                    <a:cubicBezTo>
                      <a:pt x="64" y="131"/>
                      <a:pt x="64" y="168"/>
                      <a:pt x="67" y="206"/>
                    </a:cubicBezTo>
                    <a:cubicBezTo>
                      <a:pt x="70" y="246"/>
                      <a:pt x="88" y="286"/>
                      <a:pt x="88" y="324"/>
                    </a:cubicBezTo>
                  </a:path>
                </a:pathLst>
              </a:custGeom>
              <a:noFill/>
              <a:ln w="28575" cmpd="sng">
                <a:solidFill>
                  <a:srgbClr val="CC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1009" name="Freeform 81"/>
              <p:cNvSpPr>
                <a:spLocks/>
              </p:cNvSpPr>
              <p:nvPr/>
            </p:nvSpPr>
            <p:spPr bwMode="auto">
              <a:xfrm flipH="1">
                <a:off x="2223" y="2301"/>
                <a:ext cx="297" cy="200"/>
              </a:xfrm>
              <a:custGeom>
                <a:avLst/>
                <a:gdLst/>
                <a:ahLst/>
                <a:cxnLst>
                  <a:cxn ang="0">
                    <a:pos x="433" y="210"/>
                  </a:cxn>
                  <a:cxn ang="0">
                    <a:pos x="298" y="247"/>
                  </a:cxn>
                  <a:cxn ang="0">
                    <a:pos x="153" y="210"/>
                  </a:cxn>
                  <a:cxn ang="0">
                    <a:pos x="141" y="196"/>
                  </a:cxn>
                  <a:cxn ang="0">
                    <a:pos x="124" y="188"/>
                  </a:cxn>
                  <a:cxn ang="0">
                    <a:pos x="80" y="114"/>
                  </a:cxn>
                  <a:cxn ang="0">
                    <a:pos x="40" y="40"/>
                  </a:cxn>
                  <a:cxn ang="0">
                    <a:pos x="23" y="17"/>
                  </a:cxn>
                  <a:cxn ang="0">
                    <a:pos x="7" y="3"/>
                  </a:cxn>
                  <a:cxn ang="0">
                    <a:pos x="23" y="10"/>
                  </a:cxn>
                  <a:cxn ang="0">
                    <a:pos x="158" y="26"/>
                  </a:cxn>
                  <a:cxn ang="0">
                    <a:pos x="282" y="26"/>
                  </a:cxn>
                  <a:cxn ang="0">
                    <a:pos x="332" y="47"/>
                  </a:cxn>
                  <a:cxn ang="0">
                    <a:pos x="349" y="55"/>
                  </a:cxn>
                  <a:cxn ang="0">
                    <a:pos x="389" y="106"/>
                  </a:cxn>
                  <a:cxn ang="0">
                    <a:pos x="478" y="181"/>
                  </a:cxn>
                  <a:cxn ang="0">
                    <a:pos x="495" y="203"/>
                  </a:cxn>
                </a:cxnLst>
                <a:rect l="0" t="0" r="r" b="b"/>
                <a:pathLst>
                  <a:path w="495" h="247">
                    <a:moveTo>
                      <a:pt x="433" y="210"/>
                    </a:moveTo>
                    <a:cubicBezTo>
                      <a:pt x="389" y="224"/>
                      <a:pt x="344" y="237"/>
                      <a:pt x="298" y="247"/>
                    </a:cubicBezTo>
                    <a:cubicBezTo>
                      <a:pt x="178" y="239"/>
                      <a:pt x="228" y="243"/>
                      <a:pt x="153" y="210"/>
                    </a:cubicBezTo>
                    <a:cubicBezTo>
                      <a:pt x="148" y="206"/>
                      <a:pt x="145" y="199"/>
                      <a:pt x="141" y="196"/>
                    </a:cubicBezTo>
                    <a:cubicBezTo>
                      <a:pt x="135" y="191"/>
                      <a:pt x="129" y="193"/>
                      <a:pt x="124" y="188"/>
                    </a:cubicBezTo>
                    <a:cubicBezTo>
                      <a:pt x="108" y="170"/>
                      <a:pt x="95" y="135"/>
                      <a:pt x="80" y="114"/>
                    </a:cubicBezTo>
                    <a:cubicBezTo>
                      <a:pt x="72" y="83"/>
                      <a:pt x="58" y="60"/>
                      <a:pt x="40" y="40"/>
                    </a:cubicBezTo>
                    <a:cubicBezTo>
                      <a:pt x="34" y="33"/>
                      <a:pt x="29" y="24"/>
                      <a:pt x="23" y="17"/>
                    </a:cubicBezTo>
                    <a:cubicBezTo>
                      <a:pt x="17" y="12"/>
                      <a:pt x="0" y="0"/>
                      <a:pt x="7" y="3"/>
                    </a:cubicBezTo>
                    <a:cubicBezTo>
                      <a:pt x="12" y="6"/>
                      <a:pt x="23" y="10"/>
                      <a:pt x="23" y="10"/>
                    </a:cubicBezTo>
                    <a:cubicBezTo>
                      <a:pt x="70" y="52"/>
                      <a:pt x="84" y="32"/>
                      <a:pt x="158" y="26"/>
                    </a:cubicBezTo>
                    <a:cubicBezTo>
                      <a:pt x="215" y="13"/>
                      <a:pt x="206" y="12"/>
                      <a:pt x="282" y="26"/>
                    </a:cubicBezTo>
                    <a:cubicBezTo>
                      <a:pt x="285" y="26"/>
                      <a:pt x="322" y="43"/>
                      <a:pt x="332" y="47"/>
                    </a:cubicBezTo>
                    <a:cubicBezTo>
                      <a:pt x="337" y="50"/>
                      <a:pt x="349" y="55"/>
                      <a:pt x="349" y="55"/>
                    </a:cubicBezTo>
                    <a:cubicBezTo>
                      <a:pt x="368" y="70"/>
                      <a:pt x="373" y="88"/>
                      <a:pt x="389" y="106"/>
                    </a:cubicBezTo>
                    <a:cubicBezTo>
                      <a:pt x="415" y="140"/>
                      <a:pt x="444" y="164"/>
                      <a:pt x="478" y="181"/>
                    </a:cubicBezTo>
                    <a:cubicBezTo>
                      <a:pt x="484" y="188"/>
                      <a:pt x="488" y="197"/>
                      <a:pt x="495" y="203"/>
                    </a:cubicBezTo>
                  </a:path>
                </a:pathLst>
              </a:custGeom>
              <a:solidFill>
                <a:srgbClr val="00FF00"/>
              </a:solidFill>
              <a:ln w="28575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82"/>
            <p:cNvGrpSpPr>
              <a:grpSpLocks/>
            </p:cNvGrpSpPr>
            <p:nvPr/>
          </p:nvGrpSpPr>
          <p:grpSpPr bwMode="auto">
            <a:xfrm rot="1090287" flipH="1">
              <a:off x="1460" y="2166"/>
              <a:ext cx="288" cy="241"/>
              <a:chOff x="558" y="1405"/>
              <a:chExt cx="397" cy="265"/>
            </a:xfrm>
          </p:grpSpPr>
          <p:sp>
            <p:nvSpPr>
              <p:cNvPr id="381011" name="Rectangle 83"/>
              <p:cNvSpPr>
                <a:spLocks noChangeArrowheads="1"/>
              </p:cNvSpPr>
              <p:nvPr/>
            </p:nvSpPr>
            <p:spPr bwMode="auto">
              <a:xfrm>
                <a:off x="680" y="1510"/>
                <a:ext cx="74" cy="112"/>
              </a:xfrm>
              <a:prstGeom prst="rect">
                <a:avLst/>
              </a:prstGeom>
              <a:solidFill>
                <a:srgbClr val="FF0066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1012" name="Freeform 84"/>
              <p:cNvSpPr>
                <a:spLocks/>
              </p:cNvSpPr>
              <p:nvPr/>
            </p:nvSpPr>
            <p:spPr bwMode="auto">
              <a:xfrm>
                <a:off x="824" y="1490"/>
                <a:ext cx="131" cy="124"/>
              </a:xfrm>
              <a:custGeom>
                <a:avLst/>
                <a:gdLst/>
                <a:ahLst/>
                <a:cxnLst>
                  <a:cxn ang="0">
                    <a:pos x="18" y="16"/>
                  </a:cxn>
                  <a:cxn ang="0">
                    <a:pos x="96" y="10"/>
                  </a:cxn>
                  <a:cxn ang="0">
                    <a:pos x="84" y="46"/>
                  </a:cxn>
                  <a:cxn ang="0">
                    <a:pos x="48" y="52"/>
                  </a:cxn>
                  <a:cxn ang="0">
                    <a:pos x="30" y="106"/>
                  </a:cxn>
                  <a:cxn ang="0">
                    <a:pos x="0" y="124"/>
                  </a:cxn>
                </a:cxnLst>
                <a:rect l="0" t="0" r="r" b="b"/>
                <a:pathLst>
                  <a:path w="131" h="124">
                    <a:moveTo>
                      <a:pt x="18" y="16"/>
                    </a:moveTo>
                    <a:cubicBezTo>
                      <a:pt x="67" y="0"/>
                      <a:pt x="41" y="2"/>
                      <a:pt x="96" y="10"/>
                    </a:cubicBezTo>
                    <a:cubicBezTo>
                      <a:pt x="108" y="28"/>
                      <a:pt x="131" y="77"/>
                      <a:pt x="84" y="46"/>
                    </a:cubicBezTo>
                    <a:cubicBezTo>
                      <a:pt x="72" y="48"/>
                      <a:pt x="57" y="44"/>
                      <a:pt x="48" y="52"/>
                    </a:cubicBezTo>
                    <a:cubicBezTo>
                      <a:pt x="34" y="64"/>
                      <a:pt x="36" y="88"/>
                      <a:pt x="30" y="106"/>
                    </a:cubicBezTo>
                    <a:cubicBezTo>
                      <a:pt x="29" y="110"/>
                      <a:pt x="6" y="121"/>
                      <a:pt x="0" y="124"/>
                    </a:cubicBezTo>
                  </a:path>
                </a:pathLst>
              </a:custGeom>
              <a:solidFill>
                <a:srgbClr val="FF0066"/>
              </a:solidFill>
              <a:ln w="28575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1013" name="Freeform 85"/>
              <p:cNvSpPr>
                <a:spLocks/>
              </p:cNvSpPr>
              <p:nvPr/>
            </p:nvSpPr>
            <p:spPr bwMode="auto">
              <a:xfrm>
                <a:off x="558" y="1405"/>
                <a:ext cx="284" cy="265"/>
              </a:xfrm>
              <a:custGeom>
                <a:avLst/>
                <a:gdLst/>
                <a:ahLst/>
                <a:cxnLst>
                  <a:cxn ang="0">
                    <a:pos x="152" y="234"/>
                  </a:cxn>
                  <a:cxn ang="0">
                    <a:pos x="43" y="196"/>
                  </a:cxn>
                  <a:cxn ang="0">
                    <a:pos x="33" y="115"/>
                  </a:cxn>
                  <a:cxn ang="0">
                    <a:pos x="49" y="67"/>
                  </a:cxn>
                  <a:cxn ang="0">
                    <a:pos x="43" y="40"/>
                  </a:cxn>
                  <a:cxn ang="0">
                    <a:pos x="54" y="13"/>
                  </a:cxn>
                  <a:cxn ang="0">
                    <a:pos x="92" y="45"/>
                  </a:cxn>
                  <a:cxn ang="0">
                    <a:pos x="179" y="148"/>
                  </a:cxn>
                  <a:cxn ang="0">
                    <a:pos x="157" y="229"/>
                  </a:cxn>
                  <a:cxn ang="0">
                    <a:pos x="239" y="240"/>
                  </a:cxn>
                  <a:cxn ang="0">
                    <a:pos x="282" y="180"/>
                  </a:cxn>
                  <a:cxn ang="0">
                    <a:pos x="282" y="72"/>
                  </a:cxn>
                  <a:cxn ang="0">
                    <a:pos x="277" y="50"/>
                  </a:cxn>
                  <a:cxn ang="0">
                    <a:pos x="179" y="83"/>
                  </a:cxn>
                  <a:cxn ang="0">
                    <a:pos x="152" y="94"/>
                  </a:cxn>
                </a:cxnLst>
                <a:rect l="0" t="0" r="r" b="b"/>
                <a:pathLst>
                  <a:path w="284" h="265">
                    <a:moveTo>
                      <a:pt x="152" y="234"/>
                    </a:moveTo>
                    <a:cubicBezTo>
                      <a:pt x="114" y="222"/>
                      <a:pt x="76" y="218"/>
                      <a:pt x="43" y="196"/>
                    </a:cubicBezTo>
                    <a:cubicBezTo>
                      <a:pt x="24" y="166"/>
                      <a:pt x="24" y="157"/>
                      <a:pt x="33" y="115"/>
                    </a:cubicBezTo>
                    <a:cubicBezTo>
                      <a:pt x="36" y="99"/>
                      <a:pt x="49" y="67"/>
                      <a:pt x="49" y="67"/>
                    </a:cubicBezTo>
                    <a:cubicBezTo>
                      <a:pt x="47" y="58"/>
                      <a:pt x="47" y="49"/>
                      <a:pt x="43" y="40"/>
                    </a:cubicBezTo>
                    <a:cubicBezTo>
                      <a:pt x="25" y="0"/>
                      <a:pt x="0" y="4"/>
                      <a:pt x="54" y="13"/>
                    </a:cubicBezTo>
                    <a:cubicBezTo>
                      <a:pt x="74" y="25"/>
                      <a:pt x="71" y="38"/>
                      <a:pt x="92" y="45"/>
                    </a:cubicBezTo>
                    <a:cubicBezTo>
                      <a:pt x="113" y="67"/>
                      <a:pt x="168" y="117"/>
                      <a:pt x="179" y="148"/>
                    </a:cubicBezTo>
                    <a:cubicBezTo>
                      <a:pt x="175" y="186"/>
                      <a:pt x="177" y="200"/>
                      <a:pt x="157" y="229"/>
                    </a:cubicBezTo>
                    <a:cubicBezTo>
                      <a:pt x="170" y="265"/>
                      <a:pt x="210" y="249"/>
                      <a:pt x="239" y="240"/>
                    </a:cubicBezTo>
                    <a:cubicBezTo>
                      <a:pt x="255" y="216"/>
                      <a:pt x="273" y="207"/>
                      <a:pt x="282" y="180"/>
                    </a:cubicBezTo>
                    <a:cubicBezTo>
                      <a:pt x="277" y="139"/>
                      <a:pt x="268" y="114"/>
                      <a:pt x="282" y="72"/>
                    </a:cubicBezTo>
                    <a:cubicBezTo>
                      <a:pt x="280" y="65"/>
                      <a:pt x="284" y="54"/>
                      <a:pt x="277" y="50"/>
                    </a:cubicBezTo>
                    <a:cubicBezTo>
                      <a:pt x="260" y="52"/>
                      <a:pt x="201" y="85"/>
                      <a:pt x="179" y="83"/>
                    </a:cubicBezTo>
                    <a:cubicBezTo>
                      <a:pt x="158" y="90"/>
                      <a:pt x="156" y="92"/>
                      <a:pt x="152" y="94"/>
                    </a:cubicBezTo>
                  </a:path>
                </a:pathLst>
              </a:custGeom>
              <a:solidFill>
                <a:srgbClr val="FF0066"/>
              </a:solidFill>
              <a:ln w="28575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1014" name="Freeform 86"/>
              <p:cNvSpPr>
                <a:spLocks/>
              </p:cNvSpPr>
              <p:nvPr/>
            </p:nvSpPr>
            <p:spPr bwMode="auto">
              <a:xfrm>
                <a:off x="662" y="1410"/>
                <a:ext cx="124" cy="88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30" y="0"/>
                  </a:cxn>
                  <a:cxn ang="0">
                    <a:pos x="72" y="60"/>
                  </a:cxn>
                  <a:cxn ang="0">
                    <a:pos x="0" y="54"/>
                  </a:cxn>
                </a:cxnLst>
                <a:rect l="0" t="0" r="r" b="b"/>
                <a:pathLst>
                  <a:path w="72" h="74">
                    <a:moveTo>
                      <a:pt x="0" y="54"/>
                    </a:moveTo>
                    <a:cubicBezTo>
                      <a:pt x="8" y="29"/>
                      <a:pt x="7" y="15"/>
                      <a:pt x="30" y="0"/>
                    </a:cubicBezTo>
                    <a:cubicBezTo>
                      <a:pt x="60" y="10"/>
                      <a:pt x="55" y="35"/>
                      <a:pt x="72" y="60"/>
                    </a:cubicBezTo>
                    <a:cubicBezTo>
                      <a:pt x="49" y="68"/>
                      <a:pt x="20" y="74"/>
                      <a:pt x="0" y="54"/>
                    </a:cubicBezTo>
                    <a:close/>
                  </a:path>
                </a:pathLst>
              </a:custGeom>
              <a:solidFill>
                <a:srgbClr val="FF0066"/>
              </a:solidFill>
              <a:ln w="28575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81015" name="AutoShape 87"/>
            <p:cNvSpPr>
              <a:spLocks noChangeArrowheads="1"/>
            </p:cNvSpPr>
            <p:nvPr/>
          </p:nvSpPr>
          <p:spPr bwMode="auto">
            <a:xfrm>
              <a:off x="1598" y="2945"/>
              <a:ext cx="146" cy="137"/>
            </a:xfrm>
            <a:prstGeom prst="cube">
              <a:avLst>
                <a:gd name="adj" fmla="val 25000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21" name="Group 88"/>
            <p:cNvGrpSpPr>
              <a:grpSpLocks/>
            </p:cNvGrpSpPr>
            <p:nvPr/>
          </p:nvGrpSpPr>
          <p:grpSpPr bwMode="auto">
            <a:xfrm flipH="1">
              <a:off x="1642" y="2778"/>
              <a:ext cx="50" cy="182"/>
              <a:chOff x="3996" y="967"/>
              <a:chExt cx="854" cy="797"/>
            </a:xfrm>
          </p:grpSpPr>
          <p:sp>
            <p:nvSpPr>
              <p:cNvPr id="381017" name="Freeform 89"/>
              <p:cNvSpPr>
                <a:spLocks/>
              </p:cNvSpPr>
              <p:nvPr/>
            </p:nvSpPr>
            <p:spPr bwMode="auto">
              <a:xfrm>
                <a:off x="3996" y="967"/>
                <a:ext cx="854" cy="560"/>
              </a:xfrm>
              <a:custGeom>
                <a:avLst/>
                <a:gdLst/>
                <a:ahLst/>
                <a:cxnLst>
                  <a:cxn ang="0">
                    <a:pos x="0" y="488"/>
                  </a:cxn>
                  <a:cxn ang="0">
                    <a:pos x="247" y="236"/>
                  </a:cxn>
                  <a:cxn ang="0">
                    <a:pos x="329" y="205"/>
                  </a:cxn>
                  <a:cxn ang="0">
                    <a:pos x="401" y="190"/>
                  </a:cxn>
                  <a:cxn ang="0">
                    <a:pos x="684" y="216"/>
                  </a:cxn>
                  <a:cxn ang="0">
                    <a:pos x="808" y="97"/>
                  </a:cxn>
                  <a:cxn ang="0">
                    <a:pos x="854" y="0"/>
                  </a:cxn>
                </a:cxnLst>
                <a:rect l="0" t="0" r="r" b="b"/>
                <a:pathLst>
                  <a:path w="854" h="488">
                    <a:moveTo>
                      <a:pt x="0" y="488"/>
                    </a:moveTo>
                    <a:cubicBezTo>
                      <a:pt x="19" y="369"/>
                      <a:pt x="141" y="274"/>
                      <a:pt x="247" y="236"/>
                    </a:cubicBezTo>
                    <a:cubicBezTo>
                      <a:pt x="274" y="226"/>
                      <a:pt x="301" y="212"/>
                      <a:pt x="329" y="205"/>
                    </a:cubicBezTo>
                    <a:cubicBezTo>
                      <a:pt x="353" y="200"/>
                      <a:pt x="401" y="190"/>
                      <a:pt x="401" y="190"/>
                    </a:cubicBezTo>
                    <a:cubicBezTo>
                      <a:pt x="503" y="193"/>
                      <a:pt x="587" y="200"/>
                      <a:pt x="684" y="216"/>
                    </a:cubicBezTo>
                    <a:cubicBezTo>
                      <a:pt x="734" y="197"/>
                      <a:pt x="786" y="144"/>
                      <a:pt x="808" y="97"/>
                    </a:cubicBezTo>
                    <a:cubicBezTo>
                      <a:pt x="822" y="67"/>
                      <a:pt x="830" y="24"/>
                      <a:pt x="854" y="0"/>
                    </a:cubicBezTo>
                  </a:path>
                </a:pathLst>
              </a:custGeom>
              <a:noFill/>
              <a:ln w="19050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1018" name="Freeform 90"/>
              <p:cNvSpPr>
                <a:spLocks/>
              </p:cNvSpPr>
              <p:nvPr/>
            </p:nvSpPr>
            <p:spPr bwMode="auto">
              <a:xfrm>
                <a:off x="4215" y="1260"/>
                <a:ext cx="92" cy="504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18" y="26"/>
                  </a:cxn>
                  <a:cxn ang="0">
                    <a:pos x="38" y="154"/>
                  </a:cxn>
                  <a:cxn ang="0">
                    <a:pos x="64" y="195"/>
                  </a:cxn>
                  <a:cxn ang="0">
                    <a:pos x="28" y="453"/>
                  </a:cxn>
                  <a:cxn ang="0">
                    <a:pos x="69" y="504"/>
                  </a:cxn>
                </a:cxnLst>
                <a:rect l="0" t="0" r="r" b="b"/>
                <a:pathLst>
                  <a:path w="92" h="504">
                    <a:moveTo>
                      <a:pt x="54" y="0"/>
                    </a:moveTo>
                    <a:cubicBezTo>
                      <a:pt x="25" y="9"/>
                      <a:pt x="46" y="17"/>
                      <a:pt x="18" y="26"/>
                    </a:cubicBezTo>
                    <a:cubicBezTo>
                      <a:pt x="0" y="71"/>
                      <a:pt x="5" y="121"/>
                      <a:pt x="38" y="154"/>
                    </a:cubicBezTo>
                    <a:cubicBezTo>
                      <a:pt x="44" y="172"/>
                      <a:pt x="53" y="179"/>
                      <a:pt x="64" y="195"/>
                    </a:cubicBezTo>
                    <a:cubicBezTo>
                      <a:pt x="92" y="281"/>
                      <a:pt x="66" y="374"/>
                      <a:pt x="28" y="453"/>
                    </a:cubicBezTo>
                    <a:cubicBezTo>
                      <a:pt x="32" y="479"/>
                      <a:pt x="37" y="504"/>
                      <a:pt x="69" y="504"/>
                    </a:cubicBezTo>
                  </a:path>
                </a:pathLst>
              </a:custGeom>
              <a:noFill/>
              <a:ln w="19050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81019" name="Rectangle 91"/>
            <p:cNvSpPr>
              <a:spLocks noChangeArrowheads="1"/>
            </p:cNvSpPr>
            <p:nvPr/>
          </p:nvSpPr>
          <p:spPr bwMode="auto">
            <a:xfrm>
              <a:off x="1604" y="2702"/>
              <a:ext cx="96" cy="192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1020" name="Line 92"/>
            <p:cNvSpPr>
              <a:spLocks noChangeShapeType="1"/>
            </p:cNvSpPr>
            <p:nvPr/>
          </p:nvSpPr>
          <p:spPr bwMode="auto">
            <a:xfrm flipV="1">
              <a:off x="1446" y="2844"/>
              <a:ext cx="441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0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80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80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9" grpId="0"/>
      <p:bldP spid="380940" grpId="0"/>
      <p:bldP spid="3809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AutoShape 2"/>
          <p:cNvSpPr>
            <a:spLocks noChangeArrowheads="1"/>
          </p:cNvSpPr>
          <p:nvPr/>
        </p:nvSpPr>
        <p:spPr bwMode="auto">
          <a:xfrm>
            <a:off x="-134938" y="4999038"/>
            <a:ext cx="9445626" cy="1979612"/>
          </a:xfrm>
          <a:prstGeom prst="roundRect">
            <a:avLst>
              <a:gd name="adj" fmla="val 5528"/>
            </a:avLst>
          </a:prstGeom>
          <a:solidFill>
            <a:srgbClr val="996633"/>
          </a:solidFill>
          <a:ln w="88900">
            <a:noFill/>
            <a:round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lIns="36000" tIns="36000" rIns="36000" bIns="3600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sv-SE" sz="48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sv-SE" sz="48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sv-SE" sz="48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sv-SE" sz="2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82979" name="AutoShape 3"/>
          <p:cNvSpPr>
            <a:spLocks noChangeArrowheads="1"/>
          </p:cNvSpPr>
          <p:nvPr/>
        </p:nvSpPr>
        <p:spPr bwMode="auto">
          <a:xfrm>
            <a:off x="1531938" y="5427663"/>
            <a:ext cx="225425" cy="239712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2980" name="AutoShape 4"/>
          <p:cNvSpPr>
            <a:spLocks noChangeArrowheads="1"/>
          </p:cNvSpPr>
          <p:nvPr/>
        </p:nvSpPr>
        <p:spPr bwMode="auto">
          <a:xfrm>
            <a:off x="3506788" y="5554663"/>
            <a:ext cx="225425" cy="239712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2981" name="AutoShape 5"/>
          <p:cNvSpPr>
            <a:spLocks noChangeArrowheads="1"/>
          </p:cNvSpPr>
          <p:nvPr/>
        </p:nvSpPr>
        <p:spPr bwMode="auto">
          <a:xfrm>
            <a:off x="5478463" y="5554663"/>
            <a:ext cx="225425" cy="239712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2982" name="AutoShape 6"/>
          <p:cNvSpPr>
            <a:spLocks noChangeArrowheads="1"/>
          </p:cNvSpPr>
          <p:nvPr/>
        </p:nvSpPr>
        <p:spPr bwMode="auto">
          <a:xfrm>
            <a:off x="7834313" y="5478463"/>
            <a:ext cx="225425" cy="239712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3079833" flipH="1">
            <a:off x="5838031" y="4112419"/>
            <a:ext cx="344488" cy="425450"/>
            <a:chOff x="1717" y="2218"/>
            <a:chExt cx="803" cy="940"/>
          </a:xfrm>
        </p:grpSpPr>
        <p:sp>
          <p:nvSpPr>
            <p:cNvPr id="382984" name="Freeform 8"/>
            <p:cNvSpPr>
              <a:spLocks/>
            </p:cNvSpPr>
            <p:nvPr/>
          </p:nvSpPr>
          <p:spPr bwMode="auto">
            <a:xfrm>
              <a:off x="1717" y="2218"/>
              <a:ext cx="495" cy="216"/>
            </a:xfrm>
            <a:custGeom>
              <a:avLst/>
              <a:gdLst/>
              <a:ahLst/>
              <a:cxnLst>
                <a:cxn ang="0">
                  <a:pos x="433" y="210"/>
                </a:cxn>
                <a:cxn ang="0">
                  <a:pos x="298" y="247"/>
                </a:cxn>
                <a:cxn ang="0">
                  <a:pos x="153" y="210"/>
                </a:cxn>
                <a:cxn ang="0">
                  <a:pos x="141" y="196"/>
                </a:cxn>
                <a:cxn ang="0">
                  <a:pos x="124" y="188"/>
                </a:cxn>
                <a:cxn ang="0">
                  <a:pos x="80" y="114"/>
                </a:cxn>
                <a:cxn ang="0">
                  <a:pos x="40" y="40"/>
                </a:cxn>
                <a:cxn ang="0">
                  <a:pos x="23" y="17"/>
                </a:cxn>
                <a:cxn ang="0">
                  <a:pos x="7" y="3"/>
                </a:cxn>
                <a:cxn ang="0">
                  <a:pos x="23" y="10"/>
                </a:cxn>
                <a:cxn ang="0">
                  <a:pos x="158" y="26"/>
                </a:cxn>
                <a:cxn ang="0">
                  <a:pos x="282" y="26"/>
                </a:cxn>
                <a:cxn ang="0">
                  <a:pos x="332" y="47"/>
                </a:cxn>
                <a:cxn ang="0">
                  <a:pos x="349" y="55"/>
                </a:cxn>
                <a:cxn ang="0">
                  <a:pos x="389" y="106"/>
                </a:cxn>
                <a:cxn ang="0">
                  <a:pos x="478" y="181"/>
                </a:cxn>
                <a:cxn ang="0">
                  <a:pos x="495" y="203"/>
                </a:cxn>
              </a:cxnLst>
              <a:rect l="0" t="0" r="r" b="b"/>
              <a:pathLst>
                <a:path w="495" h="247">
                  <a:moveTo>
                    <a:pt x="433" y="210"/>
                  </a:moveTo>
                  <a:cubicBezTo>
                    <a:pt x="389" y="224"/>
                    <a:pt x="344" y="237"/>
                    <a:pt x="298" y="247"/>
                  </a:cubicBezTo>
                  <a:cubicBezTo>
                    <a:pt x="178" y="239"/>
                    <a:pt x="228" y="243"/>
                    <a:pt x="153" y="210"/>
                  </a:cubicBezTo>
                  <a:cubicBezTo>
                    <a:pt x="148" y="206"/>
                    <a:pt x="145" y="199"/>
                    <a:pt x="141" y="196"/>
                  </a:cubicBezTo>
                  <a:cubicBezTo>
                    <a:pt x="135" y="191"/>
                    <a:pt x="129" y="193"/>
                    <a:pt x="124" y="188"/>
                  </a:cubicBezTo>
                  <a:cubicBezTo>
                    <a:pt x="108" y="170"/>
                    <a:pt x="95" y="135"/>
                    <a:pt x="80" y="114"/>
                  </a:cubicBezTo>
                  <a:cubicBezTo>
                    <a:pt x="72" y="83"/>
                    <a:pt x="58" y="60"/>
                    <a:pt x="40" y="40"/>
                  </a:cubicBezTo>
                  <a:cubicBezTo>
                    <a:pt x="34" y="33"/>
                    <a:pt x="29" y="24"/>
                    <a:pt x="23" y="17"/>
                  </a:cubicBezTo>
                  <a:cubicBezTo>
                    <a:pt x="17" y="12"/>
                    <a:pt x="0" y="0"/>
                    <a:pt x="7" y="3"/>
                  </a:cubicBezTo>
                  <a:cubicBezTo>
                    <a:pt x="12" y="6"/>
                    <a:pt x="23" y="10"/>
                    <a:pt x="23" y="10"/>
                  </a:cubicBezTo>
                  <a:cubicBezTo>
                    <a:pt x="70" y="52"/>
                    <a:pt x="84" y="32"/>
                    <a:pt x="158" y="26"/>
                  </a:cubicBezTo>
                  <a:cubicBezTo>
                    <a:pt x="215" y="13"/>
                    <a:pt x="206" y="12"/>
                    <a:pt x="282" y="26"/>
                  </a:cubicBezTo>
                  <a:cubicBezTo>
                    <a:pt x="285" y="26"/>
                    <a:pt x="322" y="43"/>
                    <a:pt x="332" y="47"/>
                  </a:cubicBezTo>
                  <a:cubicBezTo>
                    <a:pt x="337" y="50"/>
                    <a:pt x="349" y="55"/>
                    <a:pt x="349" y="55"/>
                  </a:cubicBezTo>
                  <a:cubicBezTo>
                    <a:pt x="368" y="70"/>
                    <a:pt x="373" y="88"/>
                    <a:pt x="389" y="106"/>
                  </a:cubicBezTo>
                  <a:cubicBezTo>
                    <a:pt x="415" y="140"/>
                    <a:pt x="444" y="164"/>
                    <a:pt x="478" y="181"/>
                  </a:cubicBezTo>
                  <a:cubicBezTo>
                    <a:pt x="484" y="188"/>
                    <a:pt x="488" y="197"/>
                    <a:pt x="495" y="203"/>
                  </a:cubicBezTo>
                </a:path>
              </a:pathLst>
            </a:custGeom>
            <a:solidFill>
              <a:srgbClr val="00FF00"/>
            </a:solidFill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2985" name="Freeform 9"/>
            <p:cNvSpPr>
              <a:spLocks/>
            </p:cNvSpPr>
            <p:nvPr/>
          </p:nvSpPr>
          <p:spPr bwMode="auto">
            <a:xfrm>
              <a:off x="2159" y="2381"/>
              <a:ext cx="172" cy="7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31"/>
                </a:cxn>
                <a:cxn ang="0">
                  <a:pos x="46" y="46"/>
                </a:cxn>
                <a:cxn ang="0">
                  <a:pos x="52" y="62"/>
                </a:cxn>
                <a:cxn ang="0">
                  <a:pos x="62" y="93"/>
                </a:cxn>
                <a:cxn ang="0">
                  <a:pos x="67" y="206"/>
                </a:cxn>
                <a:cxn ang="0">
                  <a:pos x="88" y="324"/>
                </a:cxn>
              </a:cxnLst>
              <a:rect l="0" t="0" r="r" b="b"/>
              <a:pathLst>
                <a:path w="88" h="324">
                  <a:moveTo>
                    <a:pt x="0" y="0"/>
                  </a:moveTo>
                  <a:cubicBezTo>
                    <a:pt x="20" y="6"/>
                    <a:pt x="23" y="19"/>
                    <a:pt x="41" y="31"/>
                  </a:cubicBezTo>
                  <a:cubicBezTo>
                    <a:pt x="43" y="36"/>
                    <a:pt x="44" y="41"/>
                    <a:pt x="46" y="46"/>
                  </a:cubicBezTo>
                  <a:cubicBezTo>
                    <a:pt x="48" y="51"/>
                    <a:pt x="50" y="57"/>
                    <a:pt x="52" y="62"/>
                  </a:cubicBezTo>
                  <a:cubicBezTo>
                    <a:pt x="55" y="72"/>
                    <a:pt x="62" y="93"/>
                    <a:pt x="62" y="93"/>
                  </a:cubicBezTo>
                  <a:cubicBezTo>
                    <a:pt x="64" y="131"/>
                    <a:pt x="64" y="168"/>
                    <a:pt x="67" y="206"/>
                  </a:cubicBezTo>
                  <a:cubicBezTo>
                    <a:pt x="70" y="246"/>
                    <a:pt x="88" y="286"/>
                    <a:pt x="88" y="324"/>
                  </a:cubicBezTo>
                </a:path>
              </a:pathLst>
            </a:custGeom>
            <a:noFill/>
            <a:ln w="28575" cmpd="sng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2986" name="Freeform 10"/>
            <p:cNvSpPr>
              <a:spLocks/>
            </p:cNvSpPr>
            <p:nvPr/>
          </p:nvSpPr>
          <p:spPr bwMode="auto">
            <a:xfrm flipH="1">
              <a:off x="2223" y="2301"/>
              <a:ext cx="297" cy="200"/>
            </a:xfrm>
            <a:custGeom>
              <a:avLst/>
              <a:gdLst/>
              <a:ahLst/>
              <a:cxnLst>
                <a:cxn ang="0">
                  <a:pos x="433" y="210"/>
                </a:cxn>
                <a:cxn ang="0">
                  <a:pos x="298" y="247"/>
                </a:cxn>
                <a:cxn ang="0">
                  <a:pos x="153" y="210"/>
                </a:cxn>
                <a:cxn ang="0">
                  <a:pos x="141" y="196"/>
                </a:cxn>
                <a:cxn ang="0">
                  <a:pos x="124" y="188"/>
                </a:cxn>
                <a:cxn ang="0">
                  <a:pos x="80" y="114"/>
                </a:cxn>
                <a:cxn ang="0">
                  <a:pos x="40" y="40"/>
                </a:cxn>
                <a:cxn ang="0">
                  <a:pos x="23" y="17"/>
                </a:cxn>
                <a:cxn ang="0">
                  <a:pos x="7" y="3"/>
                </a:cxn>
                <a:cxn ang="0">
                  <a:pos x="23" y="10"/>
                </a:cxn>
                <a:cxn ang="0">
                  <a:pos x="158" y="26"/>
                </a:cxn>
                <a:cxn ang="0">
                  <a:pos x="282" y="26"/>
                </a:cxn>
                <a:cxn ang="0">
                  <a:pos x="332" y="47"/>
                </a:cxn>
                <a:cxn ang="0">
                  <a:pos x="349" y="55"/>
                </a:cxn>
                <a:cxn ang="0">
                  <a:pos x="389" y="106"/>
                </a:cxn>
                <a:cxn ang="0">
                  <a:pos x="478" y="181"/>
                </a:cxn>
                <a:cxn ang="0">
                  <a:pos x="495" y="203"/>
                </a:cxn>
              </a:cxnLst>
              <a:rect l="0" t="0" r="r" b="b"/>
              <a:pathLst>
                <a:path w="495" h="247">
                  <a:moveTo>
                    <a:pt x="433" y="210"/>
                  </a:moveTo>
                  <a:cubicBezTo>
                    <a:pt x="389" y="224"/>
                    <a:pt x="344" y="237"/>
                    <a:pt x="298" y="247"/>
                  </a:cubicBezTo>
                  <a:cubicBezTo>
                    <a:pt x="178" y="239"/>
                    <a:pt x="228" y="243"/>
                    <a:pt x="153" y="210"/>
                  </a:cubicBezTo>
                  <a:cubicBezTo>
                    <a:pt x="148" y="206"/>
                    <a:pt x="145" y="199"/>
                    <a:pt x="141" y="196"/>
                  </a:cubicBezTo>
                  <a:cubicBezTo>
                    <a:pt x="135" y="191"/>
                    <a:pt x="129" y="193"/>
                    <a:pt x="124" y="188"/>
                  </a:cubicBezTo>
                  <a:cubicBezTo>
                    <a:pt x="108" y="170"/>
                    <a:pt x="95" y="135"/>
                    <a:pt x="80" y="114"/>
                  </a:cubicBezTo>
                  <a:cubicBezTo>
                    <a:pt x="72" y="83"/>
                    <a:pt x="58" y="60"/>
                    <a:pt x="40" y="40"/>
                  </a:cubicBezTo>
                  <a:cubicBezTo>
                    <a:pt x="34" y="33"/>
                    <a:pt x="29" y="24"/>
                    <a:pt x="23" y="17"/>
                  </a:cubicBezTo>
                  <a:cubicBezTo>
                    <a:pt x="17" y="12"/>
                    <a:pt x="0" y="0"/>
                    <a:pt x="7" y="3"/>
                  </a:cubicBezTo>
                  <a:cubicBezTo>
                    <a:pt x="12" y="6"/>
                    <a:pt x="23" y="10"/>
                    <a:pt x="23" y="10"/>
                  </a:cubicBezTo>
                  <a:cubicBezTo>
                    <a:pt x="70" y="52"/>
                    <a:pt x="84" y="32"/>
                    <a:pt x="158" y="26"/>
                  </a:cubicBezTo>
                  <a:cubicBezTo>
                    <a:pt x="215" y="13"/>
                    <a:pt x="206" y="12"/>
                    <a:pt x="282" y="26"/>
                  </a:cubicBezTo>
                  <a:cubicBezTo>
                    <a:pt x="285" y="26"/>
                    <a:pt x="322" y="43"/>
                    <a:pt x="332" y="47"/>
                  </a:cubicBezTo>
                  <a:cubicBezTo>
                    <a:pt x="337" y="50"/>
                    <a:pt x="349" y="55"/>
                    <a:pt x="349" y="55"/>
                  </a:cubicBezTo>
                  <a:cubicBezTo>
                    <a:pt x="368" y="70"/>
                    <a:pt x="373" y="88"/>
                    <a:pt x="389" y="106"/>
                  </a:cubicBezTo>
                  <a:cubicBezTo>
                    <a:pt x="415" y="140"/>
                    <a:pt x="444" y="164"/>
                    <a:pt x="478" y="181"/>
                  </a:cubicBezTo>
                  <a:cubicBezTo>
                    <a:pt x="484" y="188"/>
                    <a:pt x="488" y="197"/>
                    <a:pt x="495" y="203"/>
                  </a:cubicBezTo>
                </a:path>
              </a:pathLst>
            </a:custGeom>
            <a:solidFill>
              <a:srgbClr val="00FF00"/>
            </a:solidFill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 rot="-767267">
            <a:off x="2627313" y="5100638"/>
            <a:ext cx="765175" cy="885825"/>
            <a:chOff x="3996" y="967"/>
            <a:chExt cx="854" cy="797"/>
          </a:xfrm>
        </p:grpSpPr>
        <p:sp>
          <p:nvSpPr>
            <p:cNvPr id="382988" name="Freeform 12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2989" name="Freeform 13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 flipH="1">
            <a:off x="3289300" y="5035550"/>
            <a:ext cx="333375" cy="719138"/>
            <a:chOff x="3996" y="967"/>
            <a:chExt cx="854" cy="797"/>
          </a:xfrm>
        </p:grpSpPr>
        <p:sp>
          <p:nvSpPr>
            <p:cNvPr id="382991" name="Freeform 15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28575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2992" name="Freeform 16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28575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6408738" y="4983163"/>
            <a:ext cx="555625" cy="519112"/>
            <a:chOff x="3996" y="967"/>
            <a:chExt cx="854" cy="797"/>
          </a:xfrm>
        </p:grpSpPr>
        <p:sp>
          <p:nvSpPr>
            <p:cNvPr id="382994" name="Freeform 18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2995" name="Freeform 19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 flipH="1">
            <a:off x="6572250" y="5473700"/>
            <a:ext cx="204788" cy="331788"/>
            <a:chOff x="3996" y="967"/>
            <a:chExt cx="854" cy="797"/>
          </a:xfrm>
        </p:grpSpPr>
        <p:sp>
          <p:nvSpPr>
            <p:cNvPr id="382997" name="Freeform 21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190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2998" name="Freeform 22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190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 rot="1032991" flipH="1">
            <a:off x="3267075" y="4259263"/>
            <a:ext cx="249238" cy="300037"/>
            <a:chOff x="1717" y="2218"/>
            <a:chExt cx="803" cy="940"/>
          </a:xfrm>
        </p:grpSpPr>
        <p:sp>
          <p:nvSpPr>
            <p:cNvPr id="383000" name="Freeform 24"/>
            <p:cNvSpPr>
              <a:spLocks/>
            </p:cNvSpPr>
            <p:nvPr/>
          </p:nvSpPr>
          <p:spPr bwMode="auto">
            <a:xfrm>
              <a:off x="1717" y="2218"/>
              <a:ext cx="495" cy="216"/>
            </a:xfrm>
            <a:custGeom>
              <a:avLst/>
              <a:gdLst/>
              <a:ahLst/>
              <a:cxnLst>
                <a:cxn ang="0">
                  <a:pos x="433" y="210"/>
                </a:cxn>
                <a:cxn ang="0">
                  <a:pos x="298" y="247"/>
                </a:cxn>
                <a:cxn ang="0">
                  <a:pos x="153" y="210"/>
                </a:cxn>
                <a:cxn ang="0">
                  <a:pos x="141" y="196"/>
                </a:cxn>
                <a:cxn ang="0">
                  <a:pos x="124" y="188"/>
                </a:cxn>
                <a:cxn ang="0">
                  <a:pos x="80" y="114"/>
                </a:cxn>
                <a:cxn ang="0">
                  <a:pos x="40" y="40"/>
                </a:cxn>
                <a:cxn ang="0">
                  <a:pos x="23" y="17"/>
                </a:cxn>
                <a:cxn ang="0">
                  <a:pos x="7" y="3"/>
                </a:cxn>
                <a:cxn ang="0">
                  <a:pos x="23" y="10"/>
                </a:cxn>
                <a:cxn ang="0">
                  <a:pos x="158" y="26"/>
                </a:cxn>
                <a:cxn ang="0">
                  <a:pos x="282" y="26"/>
                </a:cxn>
                <a:cxn ang="0">
                  <a:pos x="332" y="47"/>
                </a:cxn>
                <a:cxn ang="0">
                  <a:pos x="349" y="55"/>
                </a:cxn>
                <a:cxn ang="0">
                  <a:pos x="389" y="106"/>
                </a:cxn>
                <a:cxn ang="0">
                  <a:pos x="478" y="181"/>
                </a:cxn>
                <a:cxn ang="0">
                  <a:pos x="495" y="203"/>
                </a:cxn>
              </a:cxnLst>
              <a:rect l="0" t="0" r="r" b="b"/>
              <a:pathLst>
                <a:path w="495" h="247">
                  <a:moveTo>
                    <a:pt x="433" y="210"/>
                  </a:moveTo>
                  <a:cubicBezTo>
                    <a:pt x="389" y="224"/>
                    <a:pt x="344" y="237"/>
                    <a:pt x="298" y="247"/>
                  </a:cubicBezTo>
                  <a:cubicBezTo>
                    <a:pt x="178" y="239"/>
                    <a:pt x="228" y="243"/>
                    <a:pt x="153" y="210"/>
                  </a:cubicBezTo>
                  <a:cubicBezTo>
                    <a:pt x="148" y="206"/>
                    <a:pt x="145" y="199"/>
                    <a:pt x="141" y="196"/>
                  </a:cubicBezTo>
                  <a:cubicBezTo>
                    <a:pt x="135" y="191"/>
                    <a:pt x="129" y="193"/>
                    <a:pt x="124" y="188"/>
                  </a:cubicBezTo>
                  <a:cubicBezTo>
                    <a:pt x="108" y="170"/>
                    <a:pt x="95" y="135"/>
                    <a:pt x="80" y="114"/>
                  </a:cubicBezTo>
                  <a:cubicBezTo>
                    <a:pt x="72" y="83"/>
                    <a:pt x="58" y="60"/>
                    <a:pt x="40" y="40"/>
                  </a:cubicBezTo>
                  <a:cubicBezTo>
                    <a:pt x="34" y="33"/>
                    <a:pt x="29" y="24"/>
                    <a:pt x="23" y="17"/>
                  </a:cubicBezTo>
                  <a:cubicBezTo>
                    <a:pt x="17" y="12"/>
                    <a:pt x="0" y="0"/>
                    <a:pt x="7" y="3"/>
                  </a:cubicBezTo>
                  <a:cubicBezTo>
                    <a:pt x="12" y="6"/>
                    <a:pt x="23" y="10"/>
                    <a:pt x="23" y="10"/>
                  </a:cubicBezTo>
                  <a:cubicBezTo>
                    <a:pt x="70" y="52"/>
                    <a:pt x="84" y="32"/>
                    <a:pt x="158" y="26"/>
                  </a:cubicBezTo>
                  <a:cubicBezTo>
                    <a:pt x="215" y="13"/>
                    <a:pt x="206" y="12"/>
                    <a:pt x="282" y="26"/>
                  </a:cubicBezTo>
                  <a:cubicBezTo>
                    <a:pt x="285" y="26"/>
                    <a:pt x="322" y="43"/>
                    <a:pt x="332" y="47"/>
                  </a:cubicBezTo>
                  <a:cubicBezTo>
                    <a:pt x="337" y="50"/>
                    <a:pt x="349" y="55"/>
                    <a:pt x="349" y="55"/>
                  </a:cubicBezTo>
                  <a:cubicBezTo>
                    <a:pt x="368" y="70"/>
                    <a:pt x="373" y="88"/>
                    <a:pt x="389" y="106"/>
                  </a:cubicBezTo>
                  <a:cubicBezTo>
                    <a:pt x="415" y="140"/>
                    <a:pt x="444" y="164"/>
                    <a:pt x="478" y="181"/>
                  </a:cubicBezTo>
                  <a:cubicBezTo>
                    <a:pt x="484" y="188"/>
                    <a:pt x="488" y="197"/>
                    <a:pt x="495" y="203"/>
                  </a:cubicBezTo>
                </a:path>
              </a:pathLst>
            </a:custGeom>
            <a:solidFill>
              <a:srgbClr val="00FF00"/>
            </a:solidFill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001" name="Freeform 25"/>
            <p:cNvSpPr>
              <a:spLocks/>
            </p:cNvSpPr>
            <p:nvPr/>
          </p:nvSpPr>
          <p:spPr bwMode="auto">
            <a:xfrm>
              <a:off x="2159" y="2381"/>
              <a:ext cx="172" cy="7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31"/>
                </a:cxn>
                <a:cxn ang="0">
                  <a:pos x="46" y="46"/>
                </a:cxn>
                <a:cxn ang="0">
                  <a:pos x="52" y="62"/>
                </a:cxn>
                <a:cxn ang="0">
                  <a:pos x="62" y="93"/>
                </a:cxn>
                <a:cxn ang="0">
                  <a:pos x="67" y="206"/>
                </a:cxn>
                <a:cxn ang="0">
                  <a:pos x="88" y="324"/>
                </a:cxn>
              </a:cxnLst>
              <a:rect l="0" t="0" r="r" b="b"/>
              <a:pathLst>
                <a:path w="88" h="324">
                  <a:moveTo>
                    <a:pt x="0" y="0"/>
                  </a:moveTo>
                  <a:cubicBezTo>
                    <a:pt x="20" y="6"/>
                    <a:pt x="23" y="19"/>
                    <a:pt x="41" y="31"/>
                  </a:cubicBezTo>
                  <a:cubicBezTo>
                    <a:pt x="43" y="36"/>
                    <a:pt x="44" y="41"/>
                    <a:pt x="46" y="46"/>
                  </a:cubicBezTo>
                  <a:cubicBezTo>
                    <a:pt x="48" y="51"/>
                    <a:pt x="50" y="57"/>
                    <a:pt x="52" y="62"/>
                  </a:cubicBezTo>
                  <a:cubicBezTo>
                    <a:pt x="55" y="72"/>
                    <a:pt x="62" y="93"/>
                    <a:pt x="62" y="93"/>
                  </a:cubicBezTo>
                  <a:cubicBezTo>
                    <a:pt x="64" y="131"/>
                    <a:pt x="64" y="168"/>
                    <a:pt x="67" y="206"/>
                  </a:cubicBezTo>
                  <a:cubicBezTo>
                    <a:pt x="70" y="246"/>
                    <a:pt x="88" y="286"/>
                    <a:pt x="88" y="324"/>
                  </a:cubicBezTo>
                </a:path>
              </a:pathLst>
            </a:custGeom>
            <a:noFill/>
            <a:ln w="28575" cmpd="sng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002" name="Freeform 26"/>
            <p:cNvSpPr>
              <a:spLocks/>
            </p:cNvSpPr>
            <p:nvPr/>
          </p:nvSpPr>
          <p:spPr bwMode="auto">
            <a:xfrm flipH="1">
              <a:off x="2223" y="2301"/>
              <a:ext cx="297" cy="200"/>
            </a:xfrm>
            <a:custGeom>
              <a:avLst/>
              <a:gdLst/>
              <a:ahLst/>
              <a:cxnLst>
                <a:cxn ang="0">
                  <a:pos x="433" y="210"/>
                </a:cxn>
                <a:cxn ang="0">
                  <a:pos x="298" y="247"/>
                </a:cxn>
                <a:cxn ang="0">
                  <a:pos x="153" y="210"/>
                </a:cxn>
                <a:cxn ang="0">
                  <a:pos x="141" y="196"/>
                </a:cxn>
                <a:cxn ang="0">
                  <a:pos x="124" y="188"/>
                </a:cxn>
                <a:cxn ang="0">
                  <a:pos x="80" y="114"/>
                </a:cxn>
                <a:cxn ang="0">
                  <a:pos x="40" y="40"/>
                </a:cxn>
                <a:cxn ang="0">
                  <a:pos x="23" y="17"/>
                </a:cxn>
                <a:cxn ang="0">
                  <a:pos x="7" y="3"/>
                </a:cxn>
                <a:cxn ang="0">
                  <a:pos x="23" y="10"/>
                </a:cxn>
                <a:cxn ang="0">
                  <a:pos x="158" y="26"/>
                </a:cxn>
                <a:cxn ang="0">
                  <a:pos x="282" y="26"/>
                </a:cxn>
                <a:cxn ang="0">
                  <a:pos x="332" y="47"/>
                </a:cxn>
                <a:cxn ang="0">
                  <a:pos x="349" y="55"/>
                </a:cxn>
                <a:cxn ang="0">
                  <a:pos x="389" y="106"/>
                </a:cxn>
                <a:cxn ang="0">
                  <a:pos x="478" y="181"/>
                </a:cxn>
                <a:cxn ang="0">
                  <a:pos x="495" y="203"/>
                </a:cxn>
              </a:cxnLst>
              <a:rect l="0" t="0" r="r" b="b"/>
              <a:pathLst>
                <a:path w="495" h="247">
                  <a:moveTo>
                    <a:pt x="433" y="210"/>
                  </a:moveTo>
                  <a:cubicBezTo>
                    <a:pt x="389" y="224"/>
                    <a:pt x="344" y="237"/>
                    <a:pt x="298" y="247"/>
                  </a:cubicBezTo>
                  <a:cubicBezTo>
                    <a:pt x="178" y="239"/>
                    <a:pt x="228" y="243"/>
                    <a:pt x="153" y="210"/>
                  </a:cubicBezTo>
                  <a:cubicBezTo>
                    <a:pt x="148" y="206"/>
                    <a:pt x="145" y="199"/>
                    <a:pt x="141" y="196"/>
                  </a:cubicBezTo>
                  <a:cubicBezTo>
                    <a:pt x="135" y="191"/>
                    <a:pt x="129" y="193"/>
                    <a:pt x="124" y="188"/>
                  </a:cubicBezTo>
                  <a:cubicBezTo>
                    <a:pt x="108" y="170"/>
                    <a:pt x="95" y="135"/>
                    <a:pt x="80" y="114"/>
                  </a:cubicBezTo>
                  <a:cubicBezTo>
                    <a:pt x="72" y="83"/>
                    <a:pt x="58" y="60"/>
                    <a:pt x="40" y="40"/>
                  </a:cubicBezTo>
                  <a:cubicBezTo>
                    <a:pt x="34" y="33"/>
                    <a:pt x="29" y="24"/>
                    <a:pt x="23" y="17"/>
                  </a:cubicBezTo>
                  <a:cubicBezTo>
                    <a:pt x="17" y="12"/>
                    <a:pt x="0" y="0"/>
                    <a:pt x="7" y="3"/>
                  </a:cubicBezTo>
                  <a:cubicBezTo>
                    <a:pt x="12" y="6"/>
                    <a:pt x="23" y="10"/>
                    <a:pt x="23" y="10"/>
                  </a:cubicBezTo>
                  <a:cubicBezTo>
                    <a:pt x="70" y="52"/>
                    <a:pt x="84" y="32"/>
                    <a:pt x="158" y="26"/>
                  </a:cubicBezTo>
                  <a:cubicBezTo>
                    <a:pt x="215" y="13"/>
                    <a:pt x="206" y="12"/>
                    <a:pt x="282" y="26"/>
                  </a:cubicBezTo>
                  <a:cubicBezTo>
                    <a:pt x="285" y="26"/>
                    <a:pt x="322" y="43"/>
                    <a:pt x="332" y="47"/>
                  </a:cubicBezTo>
                  <a:cubicBezTo>
                    <a:pt x="337" y="50"/>
                    <a:pt x="349" y="55"/>
                    <a:pt x="349" y="55"/>
                  </a:cubicBezTo>
                  <a:cubicBezTo>
                    <a:pt x="368" y="70"/>
                    <a:pt x="373" y="88"/>
                    <a:pt x="389" y="106"/>
                  </a:cubicBezTo>
                  <a:cubicBezTo>
                    <a:pt x="415" y="140"/>
                    <a:pt x="444" y="164"/>
                    <a:pt x="478" y="181"/>
                  </a:cubicBezTo>
                  <a:cubicBezTo>
                    <a:pt x="484" y="188"/>
                    <a:pt x="488" y="197"/>
                    <a:pt x="495" y="203"/>
                  </a:cubicBezTo>
                </a:path>
              </a:pathLst>
            </a:custGeom>
            <a:solidFill>
              <a:srgbClr val="00FF00"/>
            </a:solidFill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6067425" y="5351463"/>
            <a:ext cx="333375" cy="454025"/>
            <a:chOff x="3996" y="967"/>
            <a:chExt cx="854" cy="797"/>
          </a:xfrm>
        </p:grpSpPr>
        <p:sp>
          <p:nvSpPr>
            <p:cNvPr id="383004" name="Freeform 28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190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005" name="Freeform 29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190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4703763" y="5018088"/>
            <a:ext cx="333375" cy="454025"/>
            <a:chOff x="3996" y="967"/>
            <a:chExt cx="854" cy="797"/>
          </a:xfrm>
        </p:grpSpPr>
        <p:sp>
          <p:nvSpPr>
            <p:cNvPr id="383007" name="Freeform 31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190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008" name="Freeform 32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190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 flipH="1">
            <a:off x="5011738" y="5051425"/>
            <a:ext cx="560387" cy="614363"/>
            <a:chOff x="3996" y="967"/>
            <a:chExt cx="854" cy="797"/>
          </a:xfrm>
        </p:grpSpPr>
        <p:sp>
          <p:nvSpPr>
            <p:cNvPr id="383010" name="Freeform 34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190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011" name="Freeform 35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190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4568825" y="5459413"/>
            <a:ext cx="258763" cy="420687"/>
            <a:chOff x="3996" y="967"/>
            <a:chExt cx="854" cy="797"/>
          </a:xfrm>
        </p:grpSpPr>
        <p:sp>
          <p:nvSpPr>
            <p:cNvPr id="383013" name="Freeform 37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190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014" name="Freeform 38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190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39"/>
          <p:cNvGrpSpPr>
            <a:grpSpLocks/>
          </p:cNvGrpSpPr>
          <p:nvPr/>
        </p:nvGrpSpPr>
        <p:grpSpPr bwMode="auto">
          <a:xfrm flipH="1">
            <a:off x="2252663" y="5353050"/>
            <a:ext cx="284162" cy="387350"/>
            <a:chOff x="3996" y="967"/>
            <a:chExt cx="854" cy="797"/>
          </a:xfrm>
        </p:grpSpPr>
        <p:sp>
          <p:nvSpPr>
            <p:cNvPr id="383016" name="Freeform 40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19050" cmpd="sng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017" name="Freeform 41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19050" cmpd="sng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3" name="Group 42"/>
          <p:cNvGrpSpPr>
            <a:grpSpLocks/>
          </p:cNvGrpSpPr>
          <p:nvPr/>
        </p:nvGrpSpPr>
        <p:grpSpPr bwMode="auto">
          <a:xfrm>
            <a:off x="2125663" y="5000625"/>
            <a:ext cx="201612" cy="387350"/>
            <a:chOff x="3996" y="967"/>
            <a:chExt cx="854" cy="797"/>
          </a:xfrm>
        </p:grpSpPr>
        <p:sp>
          <p:nvSpPr>
            <p:cNvPr id="383019" name="Freeform 43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19050" cmpd="sng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020" name="Freeform 44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19050" cmpd="sng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45"/>
          <p:cNvGrpSpPr>
            <a:grpSpLocks/>
          </p:cNvGrpSpPr>
          <p:nvPr/>
        </p:nvGrpSpPr>
        <p:grpSpPr bwMode="auto">
          <a:xfrm rot="21140186" flipH="1">
            <a:off x="2441575" y="4467225"/>
            <a:ext cx="320675" cy="590550"/>
            <a:chOff x="2624" y="2401"/>
            <a:chExt cx="422" cy="789"/>
          </a:xfrm>
        </p:grpSpPr>
        <p:grpSp>
          <p:nvGrpSpPr>
            <p:cNvPr id="15" name="Group 46"/>
            <p:cNvGrpSpPr>
              <a:grpSpLocks/>
            </p:cNvGrpSpPr>
            <p:nvPr/>
          </p:nvGrpSpPr>
          <p:grpSpPr bwMode="auto">
            <a:xfrm rot="1032991" flipH="1">
              <a:off x="2624" y="2842"/>
              <a:ext cx="207" cy="348"/>
              <a:chOff x="1717" y="2218"/>
              <a:chExt cx="803" cy="940"/>
            </a:xfrm>
          </p:grpSpPr>
          <p:sp>
            <p:nvSpPr>
              <p:cNvPr id="383023" name="Freeform 47"/>
              <p:cNvSpPr>
                <a:spLocks/>
              </p:cNvSpPr>
              <p:nvPr/>
            </p:nvSpPr>
            <p:spPr bwMode="auto">
              <a:xfrm>
                <a:off x="1717" y="2218"/>
                <a:ext cx="495" cy="216"/>
              </a:xfrm>
              <a:custGeom>
                <a:avLst/>
                <a:gdLst/>
                <a:ahLst/>
                <a:cxnLst>
                  <a:cxn ang="0">
                    <a:pos x="433" y="210"/>
                  </a:cxn>
                  <a:cxn ang="0">
                    <a:pos x="298" y="247"/>
                  </a:cxn>
                  <a:cxn ang="0">
                    <a:pos x="153" y="210"/>
                  </a:cxn>
                  <a:cxn ang="0">
                    <a:pos x="141" y="196"/>
                  </a:cxn>
                  <a:cxn ang="0">
                    <a:pos x="124" y="188"/>
                  </a:cxn>
                  <a:cxn ang="0">
                    <a:pos x="80" y="114"/>
                  </a:cxn>
                  <a:cxn ang="0">
                    <a:pos x="40" y="40"/>
                  </a:cxn>
                  <a:cxn ang="0">
                    <a:pos x="23" y="17"/>
                  </a:cxn>
                  <a:cxn ang="0">
                    <a:pos x="7" y="3"/>
                  </a:cxn>
                  <a:cxn ang="0">
                    <a:pos x="23" y="10"/>
                  </a:cxn>
                  <a:cxn ang="0">
                    <a:pos x="158" y="26"/>
                  </a:cxn>
                  <a:cxn ang="0">
                    <a:pos x="282" y="26"/>
                  </a:cxn>
                  <a:cxn ang="0">
                    <a:pos x="332" y="47"/>
                  </a:cxn>
                  <a:cxn ang="0">
                    <a:pos x="349" y="55"/>
                  </a:cxn>
                  <a:cxn ang="0">
                    <a:pos x="389" y="106"/>
                  </a:cxn>
                  <a:cxn ang="0">
                    <a:pos x="478" y="181"/>
                  </a:cxn>
                  <a:cxn ang="0">
                    <a:pos x="495" y="203"/>
                  </a:cxn>
                </a:cxnLst>
                <a:rect l="0" t="0" r="r" b="b"/>
                <a:pathLst>
                  <a:path w="495" h="247">
                    <a:moveTo>
                      <a:pt x="433" y="210"/>
                    </a:moveTo>
                    <a:cubicBezTo>
                      <a:pt x="389" y="224"/>
                      <a:pt x="344" y="237"/>
                      <a:pt x="298" y="247"/>
                    </a:cubicBezTo>
                    <a:cubicBezTo>
                      <a:pt x="178" y="239"/>
                      <a:pt x="228" y="243"/>
                      <a:pt x="153" y="210"/>
                    </a:cubicBezTo>
                    <a:cubicBezTo>
                      <a:pt x="148" y="206"/>
                      <a:pt x="145" y="199"/>
                      <a:pt x="141" y="196"/>
                    </a:cubicBezTo>
                    <a:cubicBezTo>
                      <a:pt x="135" y="191"/>
                      <a:pt x="129" y="193"/>
                      <a:pt x="124" y="188"/>
                    </a:cubicBezTo>
                    <a:cubicBezTo>
                      <a:pt x="108" y="170"/>
                      <a:pt x="95" y="135"/>
                      <a:pt x="80" y="114"/>
                    </a:cubicBezTo>
                    <a:cubicBezTo>
                      <a:pt x="72" y="83"/>
                      <a:pt x="58" y="60"/>
                      <a:pt x="40" y="40"/>
                    </a:cubicBezTo>
                    <a:cubicBezTo>
                      <a:pt x="34" y="33"/>
                      <a:pt x="29" y="24"/>
                      <a:pt x="23" y="17"/>
                    </a:cubicBezTo>
                    <a:cubicBezTo>
                      <a:pt x="17" y="12"/>
                      <a:pt x="0" y="0"/>
                      <a:pt x="7" y="3"/>
                    </a:cubicBezTo>
                    <a:cubicBezTo>
                      <a:pt x="12" y="6"/>
                      <a:pt x="23" y="10"/>
                      <a:pt x="23" y="10"/>
                    </a:cubicBezTo>
                    <a:cubicBezTo>
                      <a:pt x="70" y="52"/>
                      <a:pt x="84" y="32"/>
                      <a:pt x="158" y="26"/>
                    </a:cubicBezTo>
                    <a:cubicBezTo>
                      <a:pt x="215" y="13"/>
                      <a:pt x="206" y="12"/>
                      <a:pt x="282" y="26"/>
                    </a:cubicBezTo>
                    <a:cubicBezTo>
                      <a:pt x="285" y="26"/>
                      <a:pt x="322" y="43"/>
                      <a:pt x="332" y="47"/>
                    </a:cubicBezTo>
                    <a:cubicBezTo>
                      <a:pt x="337" y="50"/>
                      <a:pt x="349" y="55"/>
                      <a:pt x="349" y="55"/>
                    </a:cubicBezTo>
                    <a:cubicBezTo>
                      <a:pt x="368" y="70"/>
                      <a:pt x="373" y="88"/>
                      <a:pt x="389" y="106"/>
                    </a:cubicBezTo>
                    <a:cubicBezTo>
                      <a:pt x="415" y="140"/>
                      <a:pt x="444" y="164"/>
                      <a:pt x="478" y="181"/>
                    </a:cubicBezTo>
                    <a:cubicBezTo>
                      <a:pt x="484" y="188"/>
                      <a:pt x="488" y="197"/>
                      <a:pt x="495" y="203"/>
                    </a:cubicBezTo>
                  </a:path>
                </a:pathLst>
              </a:custGeom>
              <a:solidFill>
                <a:srgbClr val="00FF00"/>
              </a:solidFill>
              <a:ln w="12700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3024" name="Freeform 48"/>
              <p:cNvSpPr>
                <a:spLocks/>
              </p:cNvSpPr>
              <p:nvPr/>
            </p:nvSpPr>
            <p:spPr bwMode="auto">
              <a:xfrm>
                <a:off x="2159" y="2381"/>
                <a:ext cx="172" cy="7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" y="31"/>
                  </a:cxn>
                  <a:cxn ang="0">
                    <a:pos x="46" y="46"/>
                  </a:cxn>
                  <a:cxn ang="0">
                    <a:pos x="52" y="62"/>
                  </a:cxn>
                  <a:cxn ang="0">
                    <a:pos x="62" y="93"/>
                  </a:cxn>
                  <a:cxn ang="0">
                    <a:pos x="67" y="206"/>
                  </a:cxn>
                  <a:cxn ang="0">
                    <a:pos x="88" y="324"/>
                  </a:cxn>
                </a:cxnLst>
                <a:rect l="0" t="0" r="r" b="b"/>
                <a:pathLst>
                  <a:path w="88" h="324">
                    <a:moveTo>
                      <a:pt x="0" y="0"/>
                    </a:moveTo>
                    <a:cubicBezTo>
                      <a:pt x="20" y="6"/>
                      <a:pt x="23" y="19"/>
                      <a:pt x="41" y="31"/>
                    </a:cubicBezTo>
                    <a:cubicBezTo>
                      <a:pt x="43" y="36"/>
                      <a:pt x="44" y="41"/>
                      <a:pt x="46" y="46"/>
                    </a:cubicBezTo>
                    <a:cubicBezTo>
                      <a:pt x="48" y="51"/>
                      <a:pt x="50" y="57"/>
                      <a:pt x="52" y="62"/>
                    </a:cubicBezTo>
                    <a:cubicBezTo>
                      <a:pt x="55" y="72"/>
                      <a:pt x="62" y="93"/>
                      <a:pt x="62" y="93"/>
                    </a:cubicBezTo>
                    <a:cubicBezTo>
                      <a:pt x="64" y="131"/>
                      <a:pt x="64" y="168"/>
                      <a:pt x="67" y="206"/>
                    </a:cubicBezTo>
                    <a:cubicBezTo>
                      <a:pt x="70" y="246"/>
                      <a:pt x="88" y="286"/>
                      <a:pt x="88" y="324"/>
                    </a:cubicBezTo>
                  </a:path>
                </a:pathLst>
              </a:custGeom>
              <a:noFill/>
              <a:ln w="12700" cmpd="sng">
                <a:solidFill>
                  <a:srgbClr val="CC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3025" name="Freeform 49"/>
              <p:cNvSpPr>
                <a:spLocks/>
              </p:cNvSpPr>
              <p:nvPr/>
            </p:nvSpPr>
            <p:spPr bwMode="auto">
              <a:xfrm flipH="1">
                <a:off x="2223" y="2301"/>
                <a:ext cx="297" cy="200"/>
              </a:xfrm>
              <a:custGeom>
                <a:avLst/>
                <a:gdLst/>
                <a:ahLst/>
                <a:cxnLst>
                  <a:cxn ang="0">
                    <a:pos x="433" y="210"/>
                  </a:cxn>
                  <a:cxn ang="0">
                    <a:pos x="298" y="247"/>
                  </a:cxn>
                  <a:cxn ang="0">
                    <a:pos x="153" y="210"/>
                  </a:cxn>
                  <a:cxn ang="0">
                    <a:pos x="141" y="196"/>
                  </a:cxn>
                  <a:cxn ang="0">
                    <a:pos x="124" y="188"/>
                  </a:cxn>
                  <a:cxn ang="0">
                    <a:pos x="80" y="114"/>
                  </a:cxn>
                  <a:cxn ang="0">
                    <a:pos x="40" y="40"/>
                  </a:cxn>
                  <a:cxn ang="0">
                    <a:pos x="23" y="17"/>
                  </a:cxn>
                  <a:cxn ang="0">
                    <a:pos x="7" y="3"/>
                  </a:cxn>
                  <a:cxn ang="0">
                    <a:pos x="23" y="10"/>
                  </a:cxn>
                  <a:cxn ang="0">
                    <a:pos x="158" y="26"/>
                  </a:cxn>
                  <a:cxn ang="0">
                    <a:pos x="282" y="26"/>
                  </a:cxn>
                  <a:cxn ang="0">
                    <a:pos x="332" y="47"/>
                  </a:cxn>
                  <a:cxn ang="0">
                    <a:pos x="349" y="55"/>
                  </a:cxn>
                  <a:cxn ang="0">
                    <a:pos x="389" y="106"/>
                  </a:cxn>
                  <a:cxn ang="0">
                    <a:pos x="478" y="181"/>
                  </a:cxn>
                  <a:cxn ang="0">
                    <a:pos x="495" y="203"/>
                  </a:cxn>
                </a:cxnLst>
                <a:rect l="0" t="0" r="r" b="b"/>
                <a:pathLst>
                  <a:path w="495" h="247">
                    <a:moveTo>
                      <a:pt x="433" y="210"/>
                    </a:moveTo>
                    <a:cubicBezTo>
                      <a:pt x="389" y="224"/>
                      <a:pt x="344" y="237"/>
                      <a:pt x="298" y="247"/>
                    </a:cubicBezTo>
                    <a:cubicBezTo>
                      <a:pt x="178" y="239"/>
                      <a:pt x="228" y="243"/>
                      <a:pt x="153" y="210"/>
                    </a:cubicBezTo>
                    <a:cubicBezTo>
                      <a:pt x="148" y="206"/>
                      <a:pt x="145" y="199"/>
                      <a:pt x="141" y="196"/>
                    </a:cubicBezTo>
                    <a:cubicBezTo>
                      <a:pt x="135" y="191"/>
                      <a:pt x="129" y="193"/>
                      <a:pt x="124" y="188"/>
                    </a:cubicBezTo>
                    <a:cubicBezTo>
                      <a:pt x="108" y="170"/>
                      <a:pt x="95" y="135"/>
                      <a:pt x="80" y="114"/>
                    </a:cubicBezTo>
                    <a:cubicBezTo>
                      <a:pt x="72" y="83"/>
                      <a:pt x="58" y="60"/>
                      <a:pt x="40" y="40"/>
                    </a:cubicBezTo>
                    <a:cubicBezTo>
                      <a:pt x="34" y="33"/>
                      <a:pt x="29" y="24"/>
                      <a:pt x="23" y="17"/>
                    </a:cubicBezTo>
                    <a:cubicBezTo>
                      <a:pt x="17" y="12"/>
                      <a:pt x="0" y="0"/>
                      <a:pt x="7" y="3"/>
                    </a:cubicBezTo>
                    <a:cubicBezTo>
                      <a:pt x="12" y="6"/>
                      <a:pt x="23" y="10"/>
                      <a:pt x="23" y="10"/>
                    </a:cubicBezTo>
                    <a:cubicBezTo>
                      <a:pt x="70" y="52"/>
                      <a:pt x="84" y="32"/>
                      <a:pt x="158" y="26"/>
                    </a:cubicBezTo>
                    <a:cubicBezTo>
                      <a:pt x="215" y="13"/>
                      <a:pt x="206" y="12"/>
                      <a:pt x="282" y="26"/>
                    </a:cubicBezTo>
                    <a:cubicBezTo>
                      <a:pt x="285" y="26"/>
                      <a:pt x="322" y="43"/>
                      <a:pt x="332" y="47"/>
                    </a:cubicBezTo>
                    <a:cubicBezTo>
                      <a:pt x="337" y="50"/>
                      <a:pt x="349" y="55"/>
                      <a:pt x="349" y="55"/>
                    </a:cubicBezTo>
                    <a:cubicBezTo>
                      <a:pt x="368" y="70"/>
                      <a:pt x="373" y="88"/>
                      <a:pt x="389" y="106"/>
                    </a:cubicBezTo>
                    <a:cubicBezTo>
                      <a:pt x="415" y="140"/>
                      <a:pt x="444" y="164"/>
                      <a:pt x="478" y="181"/>
                    </a:cubicBezTo>
                    <a:cubicBezTo>
                      <a:pt x="484" y="188"/>
                      <a:pt x="488" y="197"/>
                      <a:pt x="495" y="203"/>
                    </a:cubicBezTo>
                  </a:path>
                </a:pathLst>
              </a:custGeom>
              <a:solidFill>
                <a:srgbClr val="00FF00"/>
              </a:solidFill>
              <a:ln w="12700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50"/>
            <p:cNvGrpSpPr>
              <a:grpSpLocks/>
            </p:cNvGrpSpPr>
            <p:nvPr/>
          </p:nvGrpSpPr>
          <p:grpSpPr bwMode="auto">
            <a:xfrm rot="473594" flipH="1">
              <a:off x="2687" y="2627"/>
              <a:ext cx="292" cy="300"/>
              <a:chOff x="1717" y="2218"/>
              <a:chExt cx="803" cy="940"/>
            </a:xfrm>
          </p:grpSpPr>
          <p:sp>
            <p:nvSpPr>
              <p:cNvPr id="383027" name="Freeform 51"/>
              <p:cNvSpPr>
                <a:spLocks/>
              </p:cNvSpPr>
              <p:nvPr/>
            </p:nvSpPr>
            <p:spPr bwMode="auto">
              <a:xfrm>
                <a:off x="1717" y="2218"/>
                <a:ext cx="495" cy="216"/>
              </a:xfrm>
              <a:custGeom>
                <a:avLst/>
                <a:gdLst/>
                <a:ahLst/>
                <a:cxnLst>
                  <a:cxn ang="0">
                    <a:pos x="433" y="210"/>
                  </a:cxn>
                  <a:cxn ang="0">
                    <a:pos x="298" y="247"/>
                  </a:cxn>
                  <a:cxn ang="0">
                    <a:pos x="153" y="210"/>
                  </a:cxn>
                  <a:cxn ang="0">
                    <a:pos x="141" y="196"/>
                  </a:cxn>
                  <a:cxn ang="0">
                    <a:pos x="124" y="188"/>
                  </a:cxn>
                  <a:cxn ang="0">
                    <a:pos x="80" y="114"/>
                  </a:cxn>
                  <a:cxn ang="0">
                    <a:pos x="40" y="40"/>
                  </a:cxn>
                  <a:cxn ang="0">
                    <a:pos x="23" y="17"/>
                  </a:cxn>
                  <a:cxn ang="0">
                    <a:pos x="7" y="3"/>
                  </a:cxn>
                  <a:cxn ang="0">
                    <a:pos x="23" y="10"/>
                  </a:cxn>
                  <a:cxn ang="0">
                    <a:pos x="158" y="26"/>
                  </a:cxn>
                  <a:cxn ang="0">
                    <a:pos x="282" y="26"/>
                  </a:cxn>
                  <a:cxn ang="0">
                    <a:pos x="332" y="47"/>
                  </a:cxn>
                  <a:cxn ang="0">
                    <a:pos x="349" y="55"/>
                  </a:cxn>
                  <a:cxn ang="0">
                    <a:pos x="389" y="106"/>
                  </a:cxn>
                  <a:cxn ang="0">
                    <a:pos x="478" y="181"/>
                  </a:cxn>
                  <a:cxn ang="0">
                    <a:pos x="495" y="203"/>
                  </a:cxn>
                </a:cxnLst>
                <a:rect l="0" t="0" r="r" b="b"/>
                <a:pathLst>
                  <a:path w="495" h="247">
                    <a:moveTo>
                      <a:pt x="433" y="210"/>
                    </a:moveTo>
                    <a:cubicBezTo>
                      <a:pt x="389" y="224"/>
                      <a:pt x="344" y="237"/>
                      <a:pt x="298" y="247"/>
                    </a:cubicBezTo>
                    <a:cubicBezTo>
                      <a:pt x="178" y="239"/>
                      <a:pt x="228" y="243"/>
                      <a:pt x="153" y="210"/>
                    </a:cubicBezTo>
                    <a:cubicBezTo>
                      <a:pt x="148" y="206"/>
                      <a:pt x="145" y="199"/>
                      <a:pt x="141" y="196"/>
                    </a:cubicBezTo>
                    <a:cubicBezTo>
                      <a:pt x="135" y="191"/>
                      <a:pt x="129" y="193"/>
                      <a:pt x="124" y="188"/>
                    </a:cubicBezTo>
                    <a:cubicBezTo>
                      <a:pt x="108" y="170"/>
                      <a:pt x="95" y="135"/>
                      <a:pt x="80" y="114"/>
                    </a:cubicBezTo>
                    <a:cubicBezTo>
                      <a:pt x="72" y="83"/>
                      <a:pt x="58" y="60"/>
                      <a:pt x="40" y="40"/>
                    </a:cubicBezTo>
                    <a:cubicBezTo>
                      <a:pt x="34" y="33"/>
                      <a:pt x="29" y="24"/>
                      <a:pt x="23" y="17"/>
                    </a:cubicBezTo>
                    <a:cubicBezTo>
                      <a:pt x="17" y="12"/>
                      <a:pt x="0" y="0"/>
                      <a:pt x="7" y="3"/>
                    </a:cubicBezTo>
                    <a:cubicBezTo>
                      <a:pt x="12" y="6"/>
                      <a:pt x="23" y="10"/>
                      <a:pt x="23" y="10"/>
                    </a:cubicBezTo>
                    <a:cubicBezTo>
                      <a:pt x="70" y="52"/>
                      <a:pt x="84" y="32"/>
                      <a:pt x="158" y="26"/>
                    </a:cubicBezTo>
                    <a:cubicBezTo>
                      <a:pt x="215" y="13"/>
                      <a:pt x="206" y="12"/>
                      <a:pt x="282" y="26"/>
                    </a:cubicBezTo>
                    <a:cubicBezTo>
                      <a:pt x="285" y="26"/>
                      <a:pt x="322" y="43"/>
                      <a:pt x="332" y="47"/>
                    </a:cubicBezTo>
                    <a:cubicBezTo>
                      <a:pt x="337" y="50"/>
                      <a:pt x="349" y="55"/>
                      <a:pt x="349" y="55"/>
                    </a:cubicBezTo>
                    <a:cubicBezTo>
                      <a:pt x="368" y="70"/>
                      <a:pt x="373" y="88"/>
                      <a:pt x="389" y="106"/>
                    </a:cubicBezTo>
                    <a:cubicBezTo>
                      <a:pt x="415" y="140"/>
                      <a:pt x="444" y="164"/>
                      <a:pt x="478" y="181"/>
                    </a:cubicBezTo>
                    <a:cubicBezTo>
                      <a:pt x="484" y="188"/>
                      <a:pt x="488" y="197"/>
                      <a:pt x="495" y="203"/>
                    </a:cubicBezTo>
                  </a:path>
                </a:pathLst>
              </a:custGeom>
              <a:solidFill>
                <a:srgbClr val="00FF00"/>
              </a:solidFill>
              <a:ln w="12700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3028" name="Freeform 52"/>
              <p:cNvSpPr>
                <a:spLocks/>
              </p:cNvSpPr>
              <p:nvPr/>
            </p:nvSpPr>
            <p:spPr bwMode="auto">
              <a:xfrm>
                <a:off x="2159" y="2381"/>
                <a:ext cx="172" cy="7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" y="31"/>
                  </a:cxn>
                  <a:cxn ang="0">
                    <a:pos x="46" y="46"/>
                  </a:cxn>
                  <a:cxn ang="0">
                    <a:pos x="52" y="62"/>
                  </a:cxn>
                  <a:cxn ang="0">
                    <a:pos x="62" y="93"/>
                  </a:cxn>
                  <a:cxn ang="0">
                    <a:pos x="67" y="206"/>
                  </a:cxn>
                  <a:cxn ang="0">
                    <a:pos x="88" y="324"/>
                  </a:cxn>
                </a:cxnLst>
                <a:rect l="0" t="0" r="r" b="b"/>
                <a:pathLst>
                  <a:path w="88" h="324">
                    <a:moveTo>
                      <a:pt x="0" y="0"/>
                    </a:moveTo>
                    <a:cubicBezTo>
                      <a:pt x="20" y="6"/>
                      <a:pt x="23" y="19"/>
                      <a:pt x="41" y="31"/>
                    </a:cubicBezTo>
                    <a:cubicBezTo>
                      <a:pt x="43" y="36"/>
                      <a:pt x="44" y="41"/>
                      <a:pt x="46" y="46"/>
                    </a:cubicBezTo>
                    <a:cubicBezTo>
                      <a:pt x="48" y="51"/>
                      <a:pt x="50" y="57"/>
                      <a:pt x="52" y="62"/>
                    </a:cubicBezTo>
                    <a:cubicBezTo>
                      <a:pt x="55" y="72"/>
                      <a:pt x="62" y="93"/>
                      <a:pt x="62" y="93"/>
                    </a:cubicBezTo>
                    <a:cubicBezTo>
                      <a:pt x="64" y="131"/>
                      <a:pt x="64" y="168"/>
                      <a:pt x="67" y="206"/>
                    </a:cubicBezTo>
                    <a:cubicBezTo>
                      <a:pt x="70" y="246"/>
                      <a:pt x="88" y="286"/>
                      <a:pt x="88" y="324"/>
                    </a:cubicBezTo>
                  </a:path>
                </a:pathLst>
              </a:custGeom>
              <a:noFill/>
              <a:ln w="12700" cmpd="sng">
                <a:solidFill>
                  <a:srgbClr val="CC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3029" name="Freeform 53"/>
              <p:cNvSpPr>
                <a:spLocks/>
              </p:cNvSpPr>
              <p:nvPr/>
            </p:nvSpPr>
            <p:spPr bwMode="auto">
              <a:xfrm flipH="1">
                <a:off x="2223" y="2301"/>
                <a:ext cx="297" cy="200"/>
              </a:xfrm>
              <a:custGeom>
                <a:avLst/>
                <a:gdLst/>
                <a:ahLst/>
                <a:cxnLst>
                  <a:cxn ang="0">
                    <a:pos x="433" y="210"/>
                  </a:cxn>
                  <a:cxn ang="0">
                    <a:pos x="298" y="247"/>
                  </a:cxn>
                  <a:cxn ang="0">
                    <a:pos x="153" y="210"/>
                  </a:cxn>
                  <a:cxn ang="0">
                    <a:pos x="141" y="196"/>
                  </a:cxn>
                  <a:cxn ang="0">
                    <a:pos x="124" y="188"/>
                  </a:cxn>
                  <a:cxn ang="0">
                    <a:pos x="80" y="114"/>
                  </a:cxn>
                  <a:cxn ang="0">
                    <a:pos x="40" y="40"/>
                  </a:cxn>
                  <a:cxn ang="0">
                    <a:pos x="23" y="17"/>
                  </a:cxn>
                  <a:cxn ang="0">
                    <a:pos x="7" y="3"/>
                  </a:cxn>
                  <a:cxn ang="0">
                    <a:pos x="23" y="10"/>
                  </a:cxn>
                  <a:cxn ang="0">
                    <a:pos x="158" y="26"/>
                  </a:cxn>
                  <a:cxn ang="0">
                    <a:pos x="282" y="26"/>
                  </a:cxn>
                  <a:cxn ang="0">
                    <a:pos x="332" y="47"/>
                  </a:cxn>
                  <a:cxn ang="0">
                    <a:pos x="349" y="55"/>
                  </a:cxn>
                  <a:cxn ang="0">
                    <a:pos x="389" y="106"/>
                  </a:cxn>
                  <a:cxn ang="0">
                    <a:pos x="478" y="181"/>
                  </a:cxn>
                  <a:cxn ang="0">
                    <a:pos x="495" y="203"/>
                  </a:cxn>
                </a:cxnLst>
                <a:rect l="0" t="0" r="r" b="b"/>
                <a:pathLst>
                  <a:path w="495" h="247">
                    <a:moveTo>
                      <a:pt x="433" y="210"/>
                    </a:moveTo>
                    <a:cubicBezTo>
                      <a:pt x="389" y="224"/>
                      <a:pt x="344" y="237"/>
                      <a:pt x="298" y="247"/>
                    </a:cubicBezTo>
                    <a:cubicBezTo>
                      <a:pt x="178" y="239"/>
                      <a:pt x="228" y="243"/>
                      <a:pt x="153" y="210"/>
                    </a:cubicBezTo>
                    <a:cubicBezTo>
                      <a:pt x="148" y="206"/>
                      <a:pt x="145" y="199"/>
                      <a:pt x="141" y="196"/>
                    </a:cubicBezTo>
                    <a:cubicBezTo>
                      <a:pt x="135" y="191"/>
                      <a:pt x="129" y="193"/>
                      <a:pt x="124" y="188"/>
                    </a:cubicBezTo>
                    <a:cubicBezTo>
                      <a:pt x="108" y="170"/>
                      <a:pt x="95" y="135"/>
                      <a:pt x="80" y="114"/>
                    </a:cubicBezTo>
                    <a:cubicBezTo>
                      <a:pt x="72" y="83"/>
                      <a:pt x="58" y="60"/>
                      <a:pt x="40" y="40"/>
                    </a:cubicBezTo>
                    <a:cubicBezTo>
                      <a:pt x="34" y="33"/>
                      <a:pt x="29" y="24"/>
                      <a:pt x="23" y="17"/>
                    </a:cubicBezTo>
                    <a:cubicBezTo>
                      <a:pt x="17" y="12"/>
                      <a:pt x="0" y="0"/>
                      <a:pt x="7" y="3"/>
                    </a:cubicBezTo>
                    <a:cubicBezTo>
                      <a:pt x="12" y="6"/>
                      <a:pt x="23" y="10"/>
                      <a:pt x="23" y="10"/>
                    </a:cubicBezTo>
                    <a:cubicBezTo>
                      <a:pt x="70" y="52"/>
                      <a:pt x="84" y="32"/>
                      <a:pt x="158" y="26"/>
                    </a:cubicBezTo>
                    <a:cubicBezTo>
                      <a:pt x="215" y="13"/>
                      <a:pt x="206" y="12"/>
                      <a:pt x="282" y="26"/>
                    </a:cubicBezTo>
                    <a:cubicBezTo>
                      <a:pt x="285" y="26"/>
                      <a:pt x="322" y="43"/>
                      <a:pt x="332" y="47"/>
                    </a:cubicBezTo>
                    <a:cubicBezTo>
                      <a:pt x="337" y="50"/>
                      <a:pt x="349" y="55"/>
                      <a:pt x="349" y="55"/>
                    </a:cubicBezTo>
                    <a:cubicBezTo>
                      <a:pt x="368" y="70"/>
                      <a:pt x="373" y="88"/>
                      <a:pt x="389" y="106"/>
                    </a:cubicBezTo>
                    <a:cubicBezTo>
                      <a:pt x="415" y="140"/>
                      <a:pt x="444" y="164"/>
                      <a:pt x="478" y="181"/>
                    </a:cubicBezTo>
                    <a:cubicBezTo>
                      <a:pt x="484" y="188"/>
                      <a:pt x="488" y="197"/>
                      <a:pt x="495" y="203"/>
                    </a:cubicBezTo>
                  </a:path>
                </a:pathLst>
              </a:custGeom>
              <a:solidFill>
                <a:srgbClr val="00FF00"/>
              </a:solidFill>
              <a:ln w="12700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54"/>
            <p:cNvGrpSpPr>
              <a:grpSpLocks/>
            </p:cNvGrpSpPr>
            <p:nvPr/>
          </p:nvGrpSpPr>
          <p:grpSpPr bwMode="auto">
            <a:xfrm rot="473594" flipH="1">
              <a:off x="2754" y="2401"/>
              <a:ext cx="292" cy="300"/>
              <a:chOff x="1717" y="2218"/>
              <a:chExt cx="803" cy="940"/>
            </a:xfrm>
          </p:grpSpPr>
          <p:sp>
            <p:nvSpPr>
              <p:cNvPr id="383031" name="Freeform 55"/>
              <p:cNvSpPr>
                <a:spLocks/>
              </p:cNvSpPr>
              <p:nvPr/>
            </p:nvSpPr>
            <p:spPr bwMode="auto">
              <a:xfrm>
                <a:off x="1717" y="2218"/>
                <a:ext cx="495" cy="216"/>
              </a:xfrm>
              <a:custGeom>
                <a:avLst/>
                <a:gdLst/>
                <a:ahLst/>
                <a:cxnLst>
                  <a:cxn ang="0">
                    <a:pos x="433" y="210"/>
                  </a:cxn>
                  <a:cxn ang="0">
                    <a:pos x="298" y="247"/>
                  </a:cxn>
                  <a:cxn ang="0">
                    <a:pos x="153" y="210"/>
                  </a:cxn>
                  <a:cxn ang="0">
                    <a:pos x="141" y="196"/>
                  </a:cxn>
                  <a:cxn ang="0">
                    <a:pos x="124" y="188"/>
                  </a:cxn>
                  <a:cxn ang="0">
                    <a:pos x="80" y="114"/>
                  </a:cxn>
                  <a:cxn ang="0">
                    <a:pos x="40" y="40"/>
                  </a:cxn>
                  <a:cxn ang="0">
                    <a:pos x="23" y="17"/>
                  </a:cxn>
                  <a:cxn ang="0">
                    <a:pos x="7" y="3"/>
                  </a:cxn>
                  <a:cxn ang="0">
                    <a:pos x="23" y="10"/>
                  </a:cxn>
                  <a:cxn ang="0">
                    <a:pos x="158" y="26"/>
                  </a:cxn>
                  <a:cxn ang="0">
                    <a:pos x="282" y="26"/>
                  </a:cxn>
                  <a:cxn ang="0">
                    <a:pos x="332" y="47"/>
                  </a:cxn>
                  <a:cxn ang="0">
                    <a:pos x="349" y="55"/>
                  </a:cxn>
                  <a:cxn ang="0">
                    <a:pos x="389" y="106"/>
                  </a:cxn>
                  <a:cxn ang="0">
                    <a:pos x="478" y="181"/>
                  </a:cxn>
                  <a:cxn ang="0">
                    <a:pos x="495" y="203"/>
                  </a:cxn>
                </a:cxnLst>
                <a:rect l="0" t="0" r="r" b="b"/>
                <a:pathLst>
                  <a:path w="495" h="247">
                    <a:moveTo>
                      <a:pt x="433" y="210"/>
                    </a:moveTo>
                    <a:cubicBezTo>
                      <a:pt x="389" y="224"/>
                      <a:pt x="344" y="237"/>
                      <a:pt x="298" y="247"/>
                    </a:cubicBezTo>
                    <a:cubicBezTo>
                      <a:pt x="178" y="239"/>
                      <a:pt x="228" y="243"/>
                      <a:pt x="153" y="210"/>
                    </a:cubicBezTo>
                    <a:cubicBezTo>
                      <a:pt x="148" y="206"/>
                      <a:pt x="145" y="199"/>
                      <a:pt x="141" y="196"/>
                    </a:cubicBezTo>
                    <a:cubicBezTo>
                      <a:pt x="135" y="191"/>
                      <a:pt x="129" y="193"/>
                      <a:pt x="124" y="188"/>
                    </a:cubicBezTo>
                    <a:cubicBezTo>
                      <a:pt x="108" y="170"/>
                      <a:pt x="95" y="135"/>
                      <a:pt x="80" y="114"/>
                    </a:cubicBezTo>
                    <a:cubicBezTo>
                      <a:pt x="72" y="83"/>
                      <a:pt x="58" y="60"/>
                      <a:pt x="40" y="40"/>
                    </a:cubicBezTo>
                    <a:cubicBezTo>
                      <a:pt x="34" y="33"/>
                      <a:pt x="29" y="24"/>
                      <a:pt x="23" y="17"/>
                    </a:cubicBezTo>
                    <a:cubicBezTo>
                      <a:pt x="17" y="12"/>
                      <a:pt x="0" y="0"/>
                      <a:pt x="7" y="3"/>
                    </a:cubicBezTo>
                    <a:cubicBezTo>
                      <a:pt x="12" y="6"/>
                      <a:pt x="23" y="10"/>
                      <a:pt x="23" y="10"/>
                    </a:cubicBezTo>
                    <a:cubicBezTo>
                      <a:pt x="70" y="52"/>
                      <a:pt x="84" y="32"/>
                      <a:pt x="158" y="26"/>
                    </a:cubicBezTo>
                    <a:cubicBezTo>
                      <a:pt x="215" y="13"/>
                      <a:pt x="206" y="12"/>
                      <a:pt x="282" y="26"/>
                    </a:cubicBezTo>
                    <a:cubicBezTo>
                      <a:pt x="285" y="26"/>
                      <a:pt x="322" y="43"/>
                      <a:pt x="332" y="47"/>
                    </a:cubicBezTo>
                    <a:cubicBezTo>
                      <a:pt x="337" y="50"/>
                      <a:pt x="349" y="55"/>
                      <a:pt x="349" y="55"/>
                    </a:cubicBezTo>
                    <a:cubicBezTo>
                      <a:pt x="368" y="70"/>
                      <a:pt x="373" y="88"/>
                      <a:pt x="389" y="106"/>
                    </a:cubicBezTo>
                    <a:cubicBezTo>
                      <a:pt x="415" y="140"/>
                      <a:pt x="444" y="164"/>
                      <a:pt x="478" y="181"/>
                    </a:cubicBezTo>
                    <a:cubicBezTo>
                      <a:pt x="484" y="188"/>
                      <a:pt x="488" y="197"/>
                      <a:pt x="495" y="203"/>
                    </a:cubicBezTo>
                  </a:path>
                </a:pathLst>
              </a:custGeom>
              <a:solidFill>
                <a:srgbClr val="00FF00"/>
              </a:solidFill>
              <a:ln w="12700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3032" name="Freeform 56"/>
              <p:cNvSpPr>
                <a:spLocks/>
              </p:cNvSpPr>
              <p:nvPr/>
            </p:nvSpPr>
            <p:spPr bwMode="auto">
              <a:xfrm>
                <a:off x="2159" y="2381"/>
                <a:ext cx="172" cy="7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" y="31"/>
                  </a:cxn>
                  <a:cxn ang="0">
                    <a:pos x="46" y="46"/>
                  </a:cxn>
                  <a:cxn ang="0">
                    <a:pos x="52" y="62"/>
                  </a:cxn>
                  <a:cxn ang="0">
                    <a:pos x="62" y="93"/>
                  </a:cxn>
                  <a:cxn ang="0">
                    <a:pos x="67" y="206"/>
                  </a:cxn>
                  <a:cxn ang="0">
                    <a:pos x="88" y="324"/>
                  </a:cxn>
                </a:cxnLst>
                <a:rect l="0" t="0" r="r" b="b"/>
                <a:pathLst>
                  <a:path w="88" h="324">
                    <a:moveTo>
                      <a:pt x="0" y="0"/>
                    </a:moveTo>
                    <a:cubicBezTo>
                      <a:pt x="20" y="6"/>
                      <a:pt x="23" y="19"/>
                      <a:pt x="41" y="31"/>
                    </a:cubicBezTo>
                    <a:cubicBezTo>
                      <a:pt x="43" y="36"/>
                      <a:pt x="44" y="41"/>
                      <a:pt x="46" y="46"/>
                    </a:cubicBezTo>
                    <a:cubicBezTo>
                      <a:pt x="48" y="51"/>
                      <a:pt x="50" y="57"/>
                      <a:pt x="52" y="62"/>
                    </a:cubicBezTo>
                    <a:cubicBezTo>
                      <a:pt x="55" y="72"/>
                      <a:pt x="62" y="93"/>
                      <a:pt x="62" y="93"/>
                    </a:cubicBezTo>
                    <a:cubicBezTo>
                      <a:pt x="64" y="131"/>
                      <a:pt x="64" y="168"/>
                      <a:pt x="67" y="206"/>
                    </a:cubicBezTo>
                    <a:cubicBezTo>
                      <a:pt x="70" y="246"/>
                      <a:pt x="88" y="286"/>
                      <a:pt x="88" y="324"/>
                    </a:cubicBezTo>
                  </a:path>
                </a:pathLst>
              </a:custGeom>
              <a:noFill/>
              <a:ln w="12700" cmpd="sng">
                <a:solidFill>
                  <a:srgbClr val="CC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3033" name="Freeform 57"/>
              <p:cNvSpPr>
                <a:spLocks/>
              </p:cNvSpPr>
              <p:nvPr/>
            </p:nvSpPr>
            <p:spPr bwMode="auto">
              <a:xfrm flipH="1">
                <a:off x="2223" y="2301"/>
                <a:ext cx="297" cy="200"/>
              </a:xfrm>
              <a:custGeom>
                <a:avLst/>
                <a:gdLst/>
                <a:ahLst/>
                <a:cxnLst>
                  <a:cxn ang="0">
                    <a:pos x="433" y="210"/>
                  </a:cxn>
                  <a:cxn ang="0">
                    <a:pos x="298" y="247"/>
                  </a:cxn>
                  <a:cxn ang="0">
                    <a:pos x="153" y="210"/>
                  </a:cxn>
                  <a:cxn ang="0">
                    <a:pos x="141" y="196"/>
                  </a:cxn>
                  <a:cxn ang="0">
                    <a:pos x="124" y="188"/>
                  </a:cxn>
                  <a:cxn ang="0">
                    <a:pos x="80" y="114"/>
                  </a:cxn>
                  <a:cxn ang="0">
                    <a:pos x="40" y="40"/>
                  </a:cxn>
                  <a:cxn ang="0">
                    <a:pos x="23" y="17"/>
                  </a:cxn>
                  <a:cxn ang="0">
                    <a:pos x="7" y="3"/>
                  </a:cxn>
                  <a:cxn ang="0">
                    <a:pos x="23" y="10"/>
                  </a:cxn>
                  <a:cxn ang="0">
                    <a:pos x="158" y="26"/>
                  </a:cxn>
                  <a:cxn ang="0">
                    <a:pos x="282" y="26"/>
                  </a:cxn>
                  <a:cxn ang="0">
                    <a:pos x="332" y="47"/>
                  </a:cxn>
                  <a:cxn ang="0">
                    <a:pos x="349" y="55"/>
                  </a:cxn>
                  <a:cxn ang="0">
                    <a:pos x="389" y="106"/>
                  </a:cxn>
                  <a:cxn ang="0">
                    <a:pos x="478" y="181"/>
                  </a:cxn>
                  <a:cxn ang="0">
                    <a:pos x="495" y="203"/>
                  </a:cxn>
                </a:cxnLst>
                <a:rect l="0" t="0" r="r" b="b"/>
                <a:pathLst>
                  <a:path w="495" h="247">
                    <a:moveTo>
                      <a:pt x="433" y="210"/>
                    </a:moveTo>
                    <a:cubicBezTo>
                      <a:pt x="389" y="224"/>
                      <a:pt x="344" y="237"/>
                      <a:pt x="298" y="247"/>
                    </a:cubicBezTo>
                    <a:cubicBezTo>
                      <a:pt x="178" y="239"/>
                      <a:pt x="228" y="243"/>
                      <a:pt x="153" y="210"/>
                    </a:cubicBezTo>
                    <a:cubicBezTo>
                      <a:pt x="148" y="206"/>
                      <a:pt x="145" y="199"/>
                      <a:pt x="141" y="196"/>
                    </a:cubicBezTo>
                    <a:cubicBezTo>
                      <a:pt x="135" y="191"/>
                      <a:pt x="129" y="193"/>
                      <a:pt x="124" y="188"/>
                    </a:cubicBezTo>
                    <a:cubicBezTo>
                      <a:pt x="108" y="170"/>
                      <a:pt x="95" y="135"/>
                      <a:pt x="80" y="114"/>
                    </a:cubicBezTo>
                    <a:cubicBezTo>
                      <a:pt x="72" y="83"/>
                      <a:pt x="58" y="60"/>
                      <a:pt x="40" y="40"/>
                    </a:cubicBezTo>
                    <a:cubicBezTo>
                      <a:pt x="34" y="33"/>
                      <a:pt x="29" y="24"/>
                      <a:pt x="23" y="17"/>
                    </a:cubicBezTo>
                    <a:cubicBezTo>
                      <a:pt x="17" y="12"/>
                      <a:pt x="0" y="0"/>
                      <a:pt x="7" y="3"/>
                    </a:cubicBezTo>
                    <a:cubicBezTo>
                      <a:pt x="12" y="6"/>
                      <a:pt x="23" y="10"/>
                      <a:pt x="23" y="10"/>
                    </a:cubicBezTo>
                    <a:cubicBezTo>
                      <a:pt x="70" y="52"/>
                      <a:pt x="84" y="32"/>
                      <a:pt x="158" y="26"/>
                    </a:cubicBezTo>
                    <a:cubicBezTo>
                      <a:pt x="215" y="13"/>
                      <a:pt x="206" y="12"/>
                      <a:pt x="282" y="26"/>
                    </a:cubicBezTo>
                    <a:cubicBezTo>
                      <a:pt x="285" y="26"/>
                      <a:pt x="322" y="43"/>
                      <a:pt x="332" y="47"/>
                    </a:cubicBezTo>
                    <a:cubicBezTo>
                      <a:pt x="337" y="50"/>
                      <a:pt x="349" y="55"/>
                      <a:pt x="349" y="55"/>
                    </a:cubicBezTo>
                    <a:cubicBezTo>
                      <a:pt x="368" y="70"/>
                      <a:pt x="373" y="88"/>
                      <a:pt x="389" y="106"/>
                    </a:cubicBezTo>
                    <a:cubicBezTo>
                      <a:pt x="415" y="140"/>
                      <a:pt x="444" y="164"/>
                      <a:pt x="478" y="181"/>
                    </a:cubicBezTo>
                    <a:cubicBezTo>
                      <a:pt x="484" y="188"/>
                      <a:pt x="488" y="197"/>
                      <a:pt x="495" y="203"/>
                    </a:cubicBezTo>
                  </a:path>
                </a:pathLst>
              </a:custGeom>
              <a:solidFill>
                <a:srgbClr val="00FF00"/>
              </a:solidFill>
              <a:ln w="12700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" name="Group 58"/>
          <p:cNvGrpSpPr>
            <a:grpSpLocks/>
          </p:cNvGrpSpPr>
          <p:nvPr/>
        </p:nvGrpSpPr>
        <p:grpSpPr bwMode="auto">
          <a:xfrm rot="621591" flipH="1">
            <a:off x="5429250" y="3629025"/>
            <a:ext cx="1071563" cy="1765300"/>
            <a:chOff x="1717" y="2218"/>
            <a:chExt cx="803" cy="940"/>
          </a:xfrm>
        </p:grpSpPr>
        <p:sp>
          <p:nvSpPr>
            <p:cNvPr id="383035" name="Freeform 59"/>
            <p:cNvSpPr>
              <a:spLocks/>
            </p:cNvSpPr>
            <p:nvPr/>
          </p:nvSpPr>
          <p:spPr bwMode="auto">
            <a:xfrm>
              <a:off x="1717" y="2218"/>
              <a:ext cx="495" cy="216"/>
            </a:xfrm>
            <a:custGeom>
              <a:avLst/>
              <a:gdLst/>
              <a:ahLst/>
              <a:cxnLst>
                <a:cxn ang="0">
                  <a:pos x="433" y="210"/>
                </a:cxn>
                <a:cxn ang="0">
                  <a:pos x="298" y="247"/>
                </a:cxn>
                <a:cxn ang="0">
                  <a:pos x="153" y="210"/>
                </a:cxn>
                <a:cxn ang="0">
                  <a:pos x="141" y="196"/>
                </a:cxn>
                <a:cxn ang="0">
                  <a:pos x="124" y="188"/>
                </a:cxn>
                <a:cxn ang="0">
                  <a:pos x="80" y="114"/>
                </a:cxn>
                <a:cxn ang="0">
                  <a:pos x="40" y="40"/>
                </a:cxn>
                <a:cxn ang="0">
                  <a:pos x="23" y="17"/>
                </a:cxn>
                <a:cxn ang="0">
                  <a:pos x="7" y="3"/>
                </a:cxn>
                <a:cxn ang="0">
                  <a:pos x="23" y="10"/>
                </a:cxn>
                <a:cxn ang="0">
                  <a:pos x="158" y="26"/>
                </a:cxn>
                <a:cxn ang="0">
                  <a:pos x="282" y="26"/>
                </a:cxn>
                <a:cxn ang="0">
                  <a:pos x="332" y="47"/>
                </a:cxn>
                <a:cxn ang="0">
                  <a:pos x="349" y="55"/>
                </a:cxn>
                <a:cxn ang="0">
                  <a:pos x="389" y="106"/>
                </a:cxn>
                <a:cxn ang="0">
                  <a:pos x="478" y="181"/>
                </a:cxn>
                <a:cxn ang="0">
                  <a:pos x="495" y="203"/>
                </a:cxn>
              </a:cxnLst>
              <a:rect l="0" t="0" r="r" b="b"/>
              <a:pathLst>
                <a:path w="495" h="247">
                  <a:moveTo>
                    <a:pt x="433" y="210"/>
                  </a:moveTo>
                  <a:cubicBezTo>
                    <a:pt x="389" y="224"/>
                    <a:pt x="344" y="237"/>
                    <a:pt x="298" y="247"/>
                  </a:cubicBezTo>
                  <a:cubicBezTo>
                    <a:pt x="178" y="239"/>
                    <a:pt x="228" y="243"/>
                    <a:pt x="153" y="210"/>
                  </a:cubicBezTo>
                  <a:cubicBezTo>
                    <a:pt x="148" y="206"/>
                    <a:pt x="145" y="199"/>
                    <a:pt x="141" y="196"/>
                  </a:cubicBezTo>
                  <a:cubicBezTo>
                    <a:pt x="135" y="191"/>
                    <a:pt x="129" y="193"/>
                    <a:pt x="124" y="188"/>
                  </a:cubicBezTo>
                  <a:cubicBezTo>
                    <a:pt x="108" y="170"/>
                    <a:pt x="95" y="135"/>
                    <a:pt x="80" y="114"/>
                  </a:cubicBezTo>
                  <a:cubicBezTo>
                    <a:pt x="72" y="83"/>
                    <a:pt x="58" y="60"/>
                    <a:pt x="40" y="40"/>
                  </a:cubicBezTo>
                  <a:cubicBezTo>
                    <a:pt x="34" y="33"/>
                    <a:pt x="29" y="24"/>
                    <a:pt x="23" y="17"/>
                  </a:cubicBezTo>
                  <a:cubicBezTo>
                    <a:pt x="17" y="12"/>
                    <a:pt x="0" y="0"/>
                    <a:pt x="7" y="3"/>
                  </a:cubicBezTo>
                  <a:cubicBezTo>
                    <a:pt x="12" y="6"/>
                    <a:pt x="23" y="10"/>
                    <a:pt x="23" y="10"/>
                  </a:cubicBezTo>
                  <a:cubicBezTo>
                    <a:pt x="70" y="52"/>
                    <a:pt x="84" y="32"/>
                    <a:pt x="158" y="26"/>
                  </a:cubicBezTo>
                  <a:cubicBezTo>
                    <a:pt x="215" y="13"/>
                    <a:pt x="206" y="12"/>
                    <a:pt x="282" y="26"/>
                  </a:cubicBezTo>
                  <a:cubicBezTo>
                    <a:pt x="285" y="26"/>
                    <a:pt x="322" y="43"/>
                    <a:pt x="332" y="47"/>
                  </a:cubicBezTo>
                  <a:cubicBezTo>
                    <a:pt x="337" y="50"/>
                    <a:pt x="349" y="55"/>
                    <a:pt x="349" y="55"/>
                  </a:cubicBezTo>
                  <a:cubicBezTo>
                    <a:pt x="368" y="70"/>
                    <a:pt x="373" y="88"/>
                    <a:pt x="389" y="106"/>
                  </a:cubicBezTo>
                  <a:cubicBezTo>
                    <a:pt x="415" y="140"/>
                    <a:pt x="444" y="164"/>
                    <a:pt x="478" y="181"/>
                  </a:cubicBezTo>
                  <a:cubicBezTo>
                    <a:pt x="484" y="188"/>
                    <a:pt x="488" y="197"/>
                    <a:pt x="495" y="203"/>
                  </a:cubicBezTo>
                </a:path>
              </a:pathLst>
            </a:custGeom>
            <a:solidFill>
              <a:srgbClr val="00FF00"/>
            </a:solidFill>
            <a:ln w="38100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036" name="Freeform 60"/>
            <p:cNvSpPr>
              <a:spLocks/>
            </p:cNvSpPr>
            <p:nvPr/>
          </p:nvSpPr>
          <p:spPr bwMode="auto">
            <a:xfrm>
              <a:off x="2159" y="2381"/>
              <a:ext cx="172" cy="7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31"/>
                </a:cxn>
                <a:cxn ang="0">
                  <a:pos x="46" y="46"/>
                </a:cxn>
                <a:cxn ang="0">
                  <a:pos x="52" y="62"/>
                </a:cxn>
                <a:cxn ang="0">
                  <a:pos x="62" y="93"/>
                </a:cxn>
                <a:cxn ang="0">
                  <a:pos x="67" y="206"/>
                </a:cxn>
                <a:cxn ang="0">
                  <a:pos x="88" y="324"/>
                </a:cxn>
              </a:cxnLst>
              <a:rect l="0" t="0" r="r" b="b"/>
              <a:pathLst>
                <a:path w="88" h="324">
                  <a:moveTo>
                    <a:pt x="0" y="0"/>
                  </a:moveTo>
                  <a:cubicBezTo>
                    <a:pt x="20" y="6"/>
                    <a:pt x="23" y="19"/>
                    <a:pt x="41" y="31"/>
                  </a:cubicBezTo>
                  <a:cubicBezTo>
                    <a:pt x="43" y="36"/>
                    <a:pt x="44" y="41"/>
                    <a:pt x="46" y="46"/>
                  </a:cubicBezTo>
                  <a:cubicBezTo>
                    <a:pt x="48" y="51"/>
                    <a:pt x="50" y="57"/>
                    <a:pt x="52" y="62"/>
                  </a:cubicBezTo>
                  <a:cubicBezTo>
                    <a:pt x="55" y="72"/>
                    <a:pt x="62" y="93"/>
                    <a:pt x="62" y="93"/>
                  </a:cubicBezTo>
                  <a:cubicBezTo>
                    <a:pt x="64" y="131"/>
                    <a:pt x="64" y="168"/>
                    <a:pt x="67" y="206"/>
                  </a:cubicBezTo>
                  <a:cubicBezTo>
                    <a:pt x="70" y="246"/>
                    <a:pt x="88" y="286"/>
                    <a:pt x="88" y="324"/>
                  </a:cubicBezTo>
                </a:path>
              </a:pathLst>
            </a:custGeom>
            <a:noFill/>
            <a:ln w="76200" cmpd="sng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037" name="Freeform 61"/>
            <p:cNvSpPr>
              <a:spLocks/>
            </p:cNvSpPr>
            <p:nvPr/>
          </p:nvSpPr>
          <p:spPr bwMode="auto">
            <a:xfrm flipH="1">
              <a:off x="2223" y="2301"/>
              <a:ext cx="297" cy="200"/>
            </a:xfrm>
            <a:custGeom>
              <a:avLst/>
              <a:gdLst/>
              <a:ahLst/>
              <a:cxnLst>
                <a:cxn ang="0">
                  <a:pos x="433" y="210"/>
                </a:cxn>
                <a:cxn ang="0">
                  <a:pos x="298" y="247"/>
                </a:cxn>
                <a:cxn ang="0">
                  <a:pos x="153" y="210"/>
                </a:cxn>
                <a:cxn ang="0">
                  <a:pos x="141" y="196"/>
                </a:cxn>
                <a:cxn ang="0">
                  <a:pos x="124" y="188"/>
                </a:cxn>
                <a:cxn ang="0">
                  <a:pos x="80" y="114"/>
                </a:cxn>
                <a:cxn ang="0">
                  <a:pos x="40" y="40"/>
                </a:cxn>
                <a:cxn ang="0">
                  <a:pos x="23" y="17"/>
                </a:cxn>
                <a:cxn ang="0">
                  <a:pos x="7" y="3"/>
                </a:cxn>
                <a:cxn ang="0">
                  <a:pos x="23" y="10"/>
                </a:cxn>
                <a:cxn ang="0">
                  <a:pos x="158" y="26"/>
                </a:cxn>
                <a:cxn ang="0">
                  <a:pos x="282" y="26"/>
                </a:cxn>
                <a:cxn ang="0">
                  <a:pos x="332" y="47"/>
                </a:cxn>
                <a:cxn ang="0">
                  <a:pos x="349" y="55"/>
                </a:cxn>
                <a:cxn ang="0">
                  <a:pos x="389" y="106"/>
                </a:cxn>
                <a:cxn ang="0">
                  <a:pos x="478" y="181"/>
                </a:cxn>
                <a:cxn ang="0">
                  <a:pos x="495" y="203"/>
                </a:cxn>
              </a:cxnLst>
              <a:rect l="0" t="0" r="r" b="b"/>
              <a:pathLst>
                <a:path w="495" h="247">
                  <a:moveTo>
                    <a:pt x="433" y="210"/>
                  </a:moveTo>
                  <a:cubicBezTo>
                    <a:pt x="389" y="224"/>
                    <a:pt x="344" y="237"/>
                    <a:pt x="298" y="247"/>
                  </a:cubicBezTo>
                  <a:cubicBezTo>
                    <a:pt x="178" y="239"/>
                    <a:pt x="228" y="243"/>
                    <a:pt x="153" y="210"/>
                  </a:cubicBezTo>
                  <a:cubicBezTo>
                    <a:pt x="148" y="206"/>
                    <a:pt x="145" y="199"/>
                    <a:pt x="141" y="196"/>
                  </a:cubicBezTo>
                  <a:cubicBezTo>
                    <a:pt x="135" y="191"/>
                    <a:pt x="129" y="193"/>
                    <a:pt x="124" y="188"/>
                  </a:cubicBezTo>
                  <a:cubicBezTo>
                    <a:pt x="108" y="170"/>
                    <a:pt x="95" y="135"/>
                    <a:pt x="80" y="114"/>
                  </a:cubicBezTo>
                  <a:cubicBezTo>
                    <a:pt x="72" y="83"/>
                    <a:pt x="58" y="60"/>
                    <a:pt x="40" y="40"/>
                  </a:cubicBezTo>
                  <a:cubicBezTo>
                    <a:pt x="34" y="33"/>
                    <a:pt x="29" y="24"/>
                    <a:pt x="23" y="17"/>
                  </a:cubicBezTo>
                  <a:cubicBezTo>
                    <a:pt x="17" y="12"/>
                    <a:pt x="0" y="0"/>
                    <a:pt x="7" y="3"/>
                  </a:cubicBezTo>
                  <a:cubicBezTo>
                    <a:pt x="12" y="6"/>
                    <a:pt x="23" y="10"/>
                    <a:pt x="23" y="10"/>
                  </a:cubicBezTo>
                  <a:cubicBezTo>
                    <a:pt x="70" y="52"/>
                    <a:pt x="84" y="32"/>
                    <a:pt x="158" y="26"/>
                  </a:cubicBezTo>
                  <a:cubicBezTo>
                    <a:pt x="215" y="13"/>
                    <a:pt x="206" y="12"/>
                    <a:pt x="282" y="26"/>
                  </a:cubicBezTo>
                  <a:cubicBezTo>
                    <a:pt x="285" y="26"/>
                    <a:pt x="322" y="43"/>
                    <a:pt x="332" y="47"/>
                  </a:cubicBezTo>
                  <a:cubicBezTo>
                    <a:pt x="337" y="50"/>
                    <a:pt x="349" y="55"/>
                    <a:pt x="349" y="55"/>
                  </a:cubicBezTo>
                  <a:cubicBezTo>
                    <a:pt x="368" y="70"/>
                    <a:pt x="373" y="88"/>
                    <a:pt x="389" y="106"/>
                  </a:cubicBezTo>
                  <a:cubicBezTo>
                    <a:pt x="415" y="140"/>
                    <a:pt x="444" y="164"/>
                    <a:pt x="478" y="181"/>
                  </a:cubicBezTo>
                  <a:cubicBezTo>
                    <a:pt x="484" y="188"/>
                    <a:pt x="488" y="197"/>
                    <a:pt x="495" y="203"/>
                  </a:cubicBezTo>
                </a:path>
              </a:pathLst>
            </a:custGeom>
            <a:solidFill>
              <a:srgbClr val="00FF00"/>
            </a:solidFill>
            <a:ln w="38100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9" name="Group 62"/>
          <p:cNvGrpSpPr>
            <a:grpSpLocks/>
          </p:cNvGrpSpPr>
          <p:nvPr/>
        </p:nvGrpSpPr>
        <p:grpSpPr bwMode="auto">
          <a:xfrm>
            <a:off x="4765675" y="5027613"/>
            <a:ext cx="842963" cy="890587"/>
            <a:chOff x="3996" y="967"/>
            <a:chExt cx="854" cy="797"/>
          </a:xfrm>
        </p:grpSpPr>
        <p:sp>
          <p:nvSpPr>
            <p:cNvPr id="383039" name="Freeform 63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28575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040" name="Freeform 64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28575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0" name="Group 65"/>
          <p:cNvGrpSpPr>
            <a:grpSpLocks/>
          </p:cNvGrpSpPr>
          <p:nvPr/>
        </p:nvGrpSpPr>
        <p:grpSpPr bwMode="auto">
          <a:xfrm flipH="1">
            <a:off x="5635625" y="4994275"/>
            <a:ext cx="584200" cy="690563"/>
            <a:chOff x="3996" y="967"/>
            <a:chExt cx="854" cy="797"/>
          </a:xfrm>
        </p:grpSpPr>
        <p:sp>
          <p:nvSpPr>
            <p:cNvPr id="383042" name="Freeform 66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3810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043" name="Freeform 67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3810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68"/>
          <p:cNvGrpSpPr>
            <a:grpSpLocks/>
          </p:cNvGrpSpPr>
          <p:nvPr/>
        </p:nvGrpSpPr>
        <p:grpSpPr bwMode="auto">
          <a:xfrm rot="1032991" flipH="1">
            <a:off x="2776538" y="4741863"/>
            <a:ext cx="249237" cy="300037"/>
            <a:chOff x="1717" y="2218"/>
            <a:chExt cx="803" cy="940"/>
          </a:xfrm>
        </p:grpSpPr>
        <p:sp>
          <p:nvSpPr>
            <p:cNvPr id="383045" name="Freeform 69"/>
            <p:cNvSpPr>
              <a:spLocks/>
            </p:cNvSpPr>
            <p:nvPr/>
          </p:nvSpPr>
          <p:spPr bwMode="auto">
            <a:xfrm>
              <a:off x="1717" y="2218"/>
              <a:ext cx="495" cy="216"/>
            </a:xfrm>
            <a:custGeom>
              <a:avLst/>
              <a:gdLst/>
              <a:ahLst/>
              <a:cxnLst>
                <a:cxn ang="0">
                  <a:pos x="433" y="210"/>
                </a:cxn>
                <a:cxn ang="0">
                  <a:pos x="298" y="247"/>
                </a:cxn>
                <a:cxn ang="0">
                  <a:pos x="153" y="210"/>
                </a:cxn>
                <a:cxn ang="0">
                  <a:pos x="141" y="196"/>
                </a:cxn>
                <a:cxn ang="0">
                  <a:pos x="124" y="188"/>
                </a:cxn>
                <a:cxn ang="0">
                  <a:pos x="80" y="114"/>
                </a:cxn>
                <a:cxn ang="0">
                  <a:pos x="40" y="40"/>
                </a:cxn>
                <a:cxn ang="0">
                  <a:pos x="23" y="17"/>
                </a:cxn>
                <a:cxn ang="0">
                  <a:pos x="7" y="3"/>
                </a:cxn>
                <a:cxn ang="0">
                  <a:pos x="23" y="10"/>
                </a:cxn>
                <a:cxn ang="0">
                  <a:pos x="158" y="26"/>
                </a:cxn>
                <a:cxn ang="0">
                  <a:pos x="282" y="26"/>
                </a:cxn>
                <a:cxn ang="0">
                  <a:pos x="332" y="47"/>
                </a:cxn>
                <a:cxn ang="0">
                  <a:pos x="349" y="55"/>
                </a:cxn>
                <a:cxn ang="0">
                  <a:pos x="389" y="106"/>
                </a:cxn>
                <a:cxn ang="0">
                  <a:pos x="478" y="181"/>
                </a:cxn>
                <a:cxn ang="0">
                  <a:pos x="495" y="203"/>
                </a:cxn>
              </a:cxnLst>
              <a:rect l="0" t="0" r="r" b="b"/>
              <a:pathLst>
                <a:path w="495" h="247">
                  <a:moveTo>
                    <a:pt x="433" y="210"/>
                  </a:moveTo>
                  <a:cubicBezTo>
                    <a:pt x="389" y="224"/>
                    <a:pt x="344" y="237"/>
                    <a:pt x="298" y="247"/>
                  </a:cubicBezTo>
                  <a:cubicBezTo>
                    <a:pt x="178" y="239"/>
                    <a:pt x="228" y="243"/>
                    <a:pt x="153" y="210"/>
                  </a:cubicBezTo>
                  <a:cubicBezTo>
                    <a:pt x="148" y="206"/>
                    <a:pt x="145" y="199"/>
                    <a:pt x="141" y="196"/>
                  </a:cubicBezTo>
                  <a:cubicBezTo>
                    <a:pt x="135" y="191"/>
                    <a:pt x="129" y="193"/>
                    <a:pt x="124" y="188"/>
                  </a:cubicBezTo>
                  <a:cubicBezTo>
                    <a:pt x="108" y="170"/>
                    <a:pt x="95" y="135"/>
                    <a:pt x="80" y="114"/>
                  </a:cubicBezTo>
                  <a:cubicBezTo>
                    <a:pt x="72" y="83"/>
                    <a:pt x="58" y="60"/>
                    <a:pt x="40" y="40"/>
                  </a:cubicBezTo>
                  <a:cubicBezTo>
                    <a:pt x="34" y="33"/>
                    <a:pt x="29" y="24"/>
                    <a:pt x="23" y="17"/>
                  </a:cubicBezTo>
                  <a:cubicBezTo>
                    <a:pt x="17" y="12"/>
                    <a:pt x="0" y="0"/>
                    <a:pt x="7" y="3"/>
                  </a:cubicBezTo>
                  <a:cubicBezTo>
                    <a:pt x="12" y="6"/>
                    <a:pt x="23" y="10"/>
                    <a:pt x="23" y="10"/>
                  </a:cubicBezTo>
                  <a:cubicBezTo>
                    <a:pt x="70" y="52"/>
                    <a:pt x="84" y="32"/>
                    <a:pt x="158" y="26"/>
                  </a:cubicBezTo>
                  <a:cubicBezTo>
                    <a:pt x="215" y="13"/>
                    <a:pt x="206" y="12"/>
                    <a:pt x="282" y="26"/>
                  </a:cubicBezTo>
                  <a:cubicBezTo>
                    <a:pt x="285" y="26"/>
                    <a:pt x="322" y="43"/>
                    <a:pt x="332" y="47"/>
                  </a:cubicBezTo>
                  <a:cubicBezTo>
                    <a:pt x="337" y="50"/>
                    <a:pt x="349" y="55"/>
                    <a:pt x="349" y="55"/>
                  </a:cubicBezTo>
                  <a:cubicBezTo>
                    <a:pt x="368" y="70"/>
                    <a:pt x="373" y="88"/>
                    <a:pt x="389" y="106"/>
                  </a:cubicBezTo>
                  <a:cubicBezTo>
                    <a:pt x="415" y="140"/>
                    <a:pt x="444" y="164"/>
                    <a:pt x="478" y="181"/>
                  </a:cubicBezTo>
                  <a:cubicBezTo>
                    <a:pt x="484" y="188"/>
                    <a:pt x="488" y="197"/>
                    <a:pt x="495" y="203"/>
                  </a:cubicBezTo>
                </a:path>
              </a:pathLst>
            </a:custGeom>
            <a:solidFill>
              <a:srgbClr val="00FF00"/>
            </a:solidFill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046" name="Freeform 70"/>
            <p:cNvSpPr>
              <a:spLocks/>
            </p:cNvSpPr>
            <p:nvPr/>
          </p:nvSpPr>
          <p:spPr bwMode="auto">
            <a:xfrm>
              <a:off x="2159" y="2381"/>
              <a:ext cx="172" cy="7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31"/>
                </a:cxn>
                <a:cxn ang="0">
                  <a:pos x="46" y="46"/>
                </a:cxn>
                <a:cxn ang="0">
                  <a:pos x="52" y="62"/>
                </a:cxn>
                <a:cxn ang="0">
                  <a:pos x="62" y="93"/>
                </a:cxn>
                <a:cxn ang="0">
                  <a:pos x="67" y="206"/>
                </a:cxn>
                <a:cxn ang="0">
                  <a:pos x="88" y="324"/>
                </a:cxn>
              </a:cxnLst>
              <a:rect l="0" t="0" r="r" b="b"/>
              <a:pathLst>
                <a:path w="88" h="324">
                  <a:moveTo>
                    <a:pt x="0" y="0"/>
                  </a:moveTo>
                  <a:cubicBezTo>
                    <a:pt x="20" y="6"/>
                    <a:pt x="23" y="19"/>
                    <a:pt x="41" y="31"/>
                  </a:cubicBezTo>
                  <a:cubicBezTo>
                    <a:pt x="43" y="36"/>
                    <a:pt x="44" y="41"/>
                    <a:pt x="46" y="46"/>
                  </a:cubicBezTo>
                  <a:cubicBezTo>
                    <a:pt x="48" y="51"/>
                    <a:pt x="50" y="57"/>
                    <a:pt x="52" y="62"/>
                  </a:cubicBezTo>
                  <a:cubicBezTo>
                    <a:pt x="55" y="72"/>
                    <a:pt x="62" y="93"/>
                    <a:pt x="62" y="93"/>
                  </a:cubicBezTo>
                  <a:cubicBezTo>
                    <a:pt x="64" y="131"/>
                    <a:pt x="64" y="168"/>
                    <a:pt x="67" y="206"/>
                  </a:cubicBezTo>
                  <a:cubicBezTo>
                    <a:pt x="70" y="246"/>
                    <a:pt x="88" y="286"/>
                    <a:pt x="88" y="324"/>
                  </a:cubicBezTo>
                </a:path>
              </a:pathLst>
            </a:custGeom>
            <a:noFill/>
            <a:ln w="28575" cmpd="sng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047" name="Freeform 71"/>
            <p:cNvSpPr>
              <a:spLocks/>
            </p:cNvSpPr>
            <p:nvPr/>
          </p:nvSpPr>
          <p:spPr bwMode="auto">
            <a:xfrm flipH="1">
              <a:off x="2223" y="2301"/>
              <a:ext cx="297" cy="200"/>
            </a:xfrm>
            <a:custGeom>
              <a:avLst/>
              <a:gdLst/>
              <a:ahLst/>
              <a:cxnLst>
                <a:cxn ang="0">
                  <a:pos x="433" y="210"/>
                </a:cxn>
                <a:cxn ang="0">
                  <a:pos x="298" y="247"/>
                </a:cxn>
                <a:cxn ang="0">
                  <a:pos x="153" y="210"/>
                </a:cxn>
                <a:cxn ang="0">
                  <a:pos x="141" y="196"/>
                </a:cxn>
                <a:cxn ang="0">
                  <a:pos x="124" y="188"/>
                </a:cxn>
                <a:cxn ang="0">
                  <a:pos x="80" y="114"/>
                </a:cxn>
                <a:cxn ang="0">
                  <a:pos x="40" y="40"/>
                </a:cxn>
                <a:cxn ang="0">
                  <a:pos x="23" y="17"/>
                </a:cxn>
                <a:cxn ang="0">
                  <a:pos x="7" y="3"/>
                </a:cxn>
                <a:cxn ang="0">
                  <a:pos x="23" y="10"/>
                </a:cxn>
                <a:cxn ang="0">
                  <a:pos x="158" y="26"/>
                </a:cxn>
                <a:cxn ang="0">
                  <a:pos x="282" y="26"/>
                </a:cxn>
                <a:cxn ang="0">
                  <a:pos x="332" y="47"/>
                </a:cxn>
                <a:cxn ang="0">
                  <a:pos x="349" y="55"/>
                </a:cxn>
                <a:cxn ang="0">
                  <a:pos x="389" y="106"/>
                </a:cxn>
                <a:cxn ang="0">
                  <a:pos x="478" y="181"/>
                </a:cxn>
                <a:cxn ang="0">
                  <a:pos x="495" y="203"/>
                </a:cxn>
              </a:cxnLst>
              <a:rect l="0" t="0" r="r" b="b"/>
              <a:pathLst>
                <a:path w="495" h="247">
                  <a:moveTo>
                    <a:pt x="433" y="210"/>
                  </a:moveTo>
                  <a:cubicBezTo>
                    <a:pt x="389" y="224"/>
                    <a:pt x="344" y="237"/>
                    <a:pt x="298" y="247"/>
                  </a:cubicBezTo>
                  <a:cubicBezTo>
                    <a:pt x="178" y="239"/>
                    <a:pt x="228" y="243"/>
                    <a:pt x="153" y="210"/>
                  </a:cubicBezTo>
                  <a:cubicBezTo>
                    <a:pt x="148" y="206"/>
                    <a:pt x="145" y="199"/>
                    <a:pt x="141" y="196"/>
                  </a:cubicBezTo>
                  <a:cubicBezTo>
                    <a:pt x="135" y="191"/>
                    <a:pt x="129" y="193"/>
                    <a:pt x="124" y="188"/>
                  </a:cubicBezTo>
                  <a:cubicBezTo>
                    <a:pt x="108" y="170"/>
                    <a:pt x="95" y="135"/>
                    <a:pt x="80" y="114"/>
                  </a:cubicBezTo>
                  <a:cubicBezTo>
                    <a:pt x="72" y="83"/>
                    <a:pt x="58" y="60"/>
                    <a:pt x="40" y="40"/>
                  </a:cubicBezTo>
                  <a:cubicBezTo>
                    <a:pt x="34" y="33"/>
                    <a:pt x="29" y="24"/>
                    <a:pt x="23" y="17"/>
                  </a:cubicBezTo>
                  <a:cubicBezTo>
                    <a:pt x="17" y="12"/>
                    <a:pt x="0" y="0"/>
                    <a:pt x="7" y="3"/>
                  </a:cubicBezTo>
                  <a:cubicBezTo>
                    <a:pt x="12" y="6"/>
                    <a:pt x="23" y="10"/>
                    <a:pt x="23" y="10"/>
                  </a:cubicBezTo>
                  <a:cubicBezTo>
                    <a:pt x="70" y="52"/>
                    <a:pt x="84" y="32"/>
                    <a:pt x="158" y="26"/>
                  </a:cubicBezTo>
                  <a:cubicBezTo>
                    <a:pt x="215" y="13"/>
                    <a:pt x="206" y="12"/>
                    <a:pt x="282" y="26"/>
                  </a:cubicBezTo>
                  <a:cubicBezTo>
                    <a:pt x="285" y="26"/>
                    <a:pt x="322" y="43"/>
                    <a:pt x="332" y="47"/>
                  </a:cubicBezTo>
                  <a:cubicBezTo>
                    <a:pt x="337" y="50"/>
                    <a:pt x="349" y="55"/>
                    <a:pt x="349" y="55"/>
                  </a:cubicBezTo>
                  <a:cubicBezTo>
                    <a:pt x="368" y="70"/>
                    <a:pt x="373" y="88"/>
                    <a:pt x="389" y="106"/>
                  </a:cubicBezTo>
                  <a:cubicBezTo>
                    <a:pt x="415" y="140"/>
                    <a:pt x="444" y="164"/>
                    <a:pt x="478" y="181"/>
                  </a:cubicBezTo>
                  <a:cubicBezTo>
                    <a:pt x="484" y="188"/>
                    <a:pt x="488" y="197"/>
                    <a:pt x="495" y="203"/>
                  </a:cubicBezTo>
                </a:path>
              </a:pathLst>
            </a:custGeom>
            <a:solidFill>
              <a:srgbClr val="00FF00"/>
            </a:solidFill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2" name="Group 72"/>
          <p:cNvGrpSpPr>
            <a:grpSpLocks/>
          </p:cNvGrpSpPr>
          <p:nvPr/>
        </p:nvGrpSpPr>
        <p:grpSpPr bwMode="auto">
          <a:xfrm>
            <a:off x="2487613" y="4972050"/>
            <a:ext cx="300037" cy="371475"/>
            <a:chOff x="3996" y="967"/>
            <a:chExt cx="854" cy="797"/>
          </a:xfrm>
        </p:grpSpPr>
        <p:sp>
          <p:nvSpPr>
            <p:cNvPr id="383049" name="Freeform 73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190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050" name="Freeform 74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190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3" name="Group 75"/>
          <p:cNvGrpSpPr>
            <a:grpSpLocks/>
          </p:cNvGrpSpPr>
          <p:nvPr/>
        </p:nvGrpSpPr>
        <p:grpSpPr bwMode="auto">
          <a:xfrm>
            <a:off x="7651750" y="5089525"/>
            <a:ext cx="611188" cy="512763"/>
            <a:chOff x="3996" y="967"/>
            <a:chExt cx="854" cy="797"/>
          </a:xfrm>
        </p:grpSpPr>
        <p:sp>
          <p:nvSpPr>
            <p:cNvPr id="383052" name="Freeform 76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053" name="Freeform 77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4" name="Group 78"/>
          <p:cNvGrpSpPr>
            <a:grpSpLocks/>
          </p:cNvGrpSpPr>
          <p:nvPr/>
        </p:nvGrpSpPr>
        <p:grpSpPr bwMode="auto">
          <a:xfrm>
            <a:off x="7370763" y="5354638"/>
            <a:ext cx="201612" cy="312737"/>
            <a:chOff x="3996" y="967"/>
            <a:chExt cx="854" cy="797"/>
          </a:xfrm>
        </p:grpSpPr>
        <p:sp>
          <p:nvSpPr>
            <p:cNvPr id="383055" name="Freeform 79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28575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056" name="Freeform 80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28575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5" name="Group 81"/>
          <p:cNvGrpSpPr>
            <a:grpSpLocks/>
          </p:cNvGrpSpPr>
          <p:nvPr/>
        </p:nvGrpSpPr>
        <p:grpSpPr bwMode="auto">
          <a:xfrm rot="-1862879">
            <a:off x="5595938" y="3319463"/>
            <a:ext cx="714375" cy="606425"/>
            <a:chOff x="558" y="1405"/>
            <a:chExt cx="397" cy="265"/>
          </a:xfrm>
        </p:grpSpPr>
        <p:sp>
          <p:nvSpPr>
            <p:cNvPr id="383058" name="Rectangle 82"/>
            <p:cNvSpPr>
              <a:spLocks noChangeArrowheads="1"/>
            </p:cNvSpPr>
            <p:nvPr/>
          </p:nvSpPr>
          <p:spPr bwMode="auto">
            <a:xfrm>
              <a:off x="680" y="1510"/>
              <a:ext cx="74" cy="112"/>
            </a:xfrm>
            <a:prstGeom prst="rect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059" name="Freeform 83"/>
            <p:cNvSpPr>
              <a:spLocks/>
            </p:cNvSpPr>
            <p:nvPr/>
          </p:nvSpPr>
          <p:spPr bwMode="auto">
            <a:xfrm>
              <a:off x="824" y="1490"/>
              <a:ext cx="131" cy="124"/>
            </a:xfrm>
            <a:custGeom>
              <a:avLst/>
              <a:gdLst/>
              <a:ahLst/>
              <a:cxnLst>
                <a:cxn ang="0">
                  <a:pos x="18" y="16"/>
                </a:cxn>
                <a:cxn ang="0">
                  <a:pos x="96" y="10"/>
                </a:cxn>
                <a:cxn ang="0">
                  <a:pos x="84" y="46"/>
                </a:cxn>
                <a:cxn ang="0">
                  <a:pos x="48" y="52"/>
                </a:cxn>
                <a:cxn ang="0">
                  <a:pos x="30" y="106"/>
                </a:cxn>
                <a:cxn ang="0">
                  <a:pos x="0" y="124"/>
                </a:cxn>
              </a:cxnLst>
              <a:rect l="0" t="0" r="r" b="b"/>
              <a:pathLst>
                <a:path w="131" h="124">
                  <a:moveTo>
                    <a:pt x="18" y="16"/>
                  </a:moveTo>
                  <a:cubicBezTo>
                    <a:pt x="67" y="0"/>
                    <a:pt x="41" y="2"/>
                    <a:pt x="96" y="10"/>
                  </a:cubicBezTo>
                  <a:cubicBezTo>
                    <a:pt x="108" y="28"/>
                    <a:pt x="131" y="77"/>
                    <a:pt x="84" y="46"/>
                  </a:cubicBezTo>
                  <a:cubicBezTo>
                    <a:pt x="72" y="48"/>
                    <a:pt x="57" y="44"/>
                    <a:pt x="48" y="52"/>
                  </a:cubicBezTo>
                  <a:cubicBezTo>
                    <a:pt x="34" y="64"/>
                    <a:pt x="36" y="88"/>
                    <a:pt x="30" y="106"/>
                  </a:cubicBezTo>
                  <a:cubicBezTo>
                    <a:pt x="29" y="110"/>
                    <a:pt x="6" y="121"/>
                    <a:pt x="0" y="124"/>
                  </a:cubicBezTo>
                </a:path>
              </a:pathLst>
            </a:custGeom>
            <a:solidFill>
              <a:srgbClr val="FF0066"/>
            </a:solidFill>
            <a:ln w="19050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060" name="Freeform 84"/>
            <p:cNvSpPr>
              <a:spLocks/>
            </p:cNvSpPr>
            <p:nvPr/>
          </p:nvSpPr>
          <p:spPr bwMode="auto">
            <a:xfrm>
              <a:off x="558" y="1405"/>
              <a:ext cx="284" cy="265"/>
            </a:xfrm>
            <a:custGeom>
              <a:avLst/>
              <a:gdLst/>
              <a:ahLst/>
              <a:cxnLst>
                <a:cxn ang="0">
                  <a:pos x="152" y="234"/>
                </a:cxn>
                <a:cxn ang="0">
                  <a:pos x="43" y="196"/>
                </a:cxn>
                <a:cxn ang="0">
                  <a:pos x="33" y="115"/>
                </a:cxn>
                <a:cxn ang="0">
                  <a:pos x="49" y="67"/>
                </a:cxn>
                <a:cxn ang="0">
                  <a:pos x="43" y="40"/>
                </a:cxn>
                <a:cxn ang="0">
                  <a:pos x="54" y="13"/>
                </a:cxn>
                <a:cxn ang="0">
                  <a:pos x="92" y="45"/>
                </a:cxn>
                <a:cxn ang="0">
                  <a:pos x="179" y="148"/>
                </a:cxn>
                <a:cxn ang="0">
                  <a:pos x="157" y="229"/>
                </a:cxn>
                <a:cxn ang="0">
                  <a:pos x="239" y="240"/>
                </a:cxn>
                <a:cxn ang="0">
                  <a:pos x="282" y="180"/>
                </a:cxn>
                <a:cxn ang="0">
                  <a:pos x="282" y="72"/>
                </a:cxn>
                <a:cxn ang="0">
                  <a:pos x="277" y="50"/>
                </a:cxn>
                <a:cxn ang="0">
                  <a:pos x="179" y="83"/>
                </a:cxn>
                <a:cxn ang="0">
                  <a:pos x="152" y="94"/>
                </a:cxn>
              </a:cxnLst>
              <a:rect l="0" t="0" r="r" b="b"/>
              <a:pathLst>
                <a:path w="284" h="265">
                  <a:moveTo>
                    <a:pt x="152" y="234"/>
                  </a:moveTo>
                  <a:cubicBezTo>
                    <a:pt x="114" y="222"/>
                    <a:pt x="76" y="218"/>
                    <a:pt x="43" y="196"/>
                  </a:cubicBezTo>
                  <a:cubicBezTo>
                    <a:pt x="24" y="166"/>
                    <a:pt x="24" y="157"/>
                    <a:pt x="33" y="115"/>
                  </a:cubicBezTo>
                  <a:cubicBezTo>
                    <a:pt x="36" y="99"/>
                    <a:pt x="49" y="67"/>
                    <a:pt x="49" y="67"/>
                  </a:cubicBezTo>
                  <a:cubicBezTo>
                    <a:pt x="47" y="58"/>
                    <a:pt x="47" y="49"/>
                    <a:pt x="43" y="40"/>
                  </a:cubicBezTo>
                  <a:cubicBezTo>
                    <a:pt x="25" y="0"/>
                    <a:pt x="0" y="4"/>
                    <a:pt x="54" y="13"/>
                  </a:cubicBezTo>
                  <a:cubicBezTo>
                    <a:pt x="74" y="25"/>
                    <a:pt x="71" y="38"/>
                    <a:pt x="92" y="45"/>
                  </a:cubicBezTo>
                  <a:cubicBezTo>
                    <a:pt x="113" y="67"/>
                    <a:pt x="168" y="117"/>
                    <a:pt x="179" y="148"/>
                  </a:cubicBezTo>
                  <a:cubicBezTo>
                    <a:pt x="175" y="186"/>
                    <a:pt x="177" y="200"/>
                    <a:pt x="157" y="229"/>
                  </a:cubicBezTo>
                  <a:cubicBezTo>
                    <a:pt x="170" y="265"/>
                    <a:pt x="210" y="249"/>
                    <a:pt x="239" y="240"/>
                  </a:cubicBezTo>
                  <a:cubicBezTo>
                    <a:pt x="255" y="216"/>
                    <a:pt x="273" y="207"/>
                    <a:pt x="282" y="180"/>
                  </a:cubicBezTo>
                  <a:cubicBezTo>
                    <a:pt x="277" y="139"/>
                    <a:pt x="268" y="114"/>
                    <a:pt x="282" y="72"/>
                  </a:cubicBezTo>
                  <a:cubicBezTo>
                    <a:pt x="280" y="65"/>
                    <a:pt x="284" y="54"/>
                    <a:pt x="277" y="50"/>
                  </a:cubicBezTo>
                  <a:cubicBezTo>
                    <a:pt x="260" y="52"/>
                    <a:pt x="201" y="85"/>
                    <a:pt x="179" y="83"/>
                  </a:cubicBezTo>
                  <a:cubicBezTo>
                    <a:pt x="158" y="90"/>
                    <a:pt x="156" y="92"/>
                    <a:pt x="152" y="94"/>
                  </a:cubicBezTo>
                </a:path>
              </a:pathLst>
            </a:custGeom>
            <a:solidFill>
              <a:srgbClr val="FF0066"/>
            </a:solidFill>
            <a:ln w="38100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061" name="Freeform 85"/>
            <p:cNvSpPr>
              <a:spLocks/>
            </p:cNvSpPr>
            <p:nvPr/>
          </p:nvSpPr>
          <p:spPr bwMode="auto">
            <a:xfrm>
              <a:off x="662" y="1410"/>
              <a:ext cx="124" cy="88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30" y="0"/>
                </a:cxn>
                <a:cxn ang="0">
                  <a:pos x="72" y="60"/>
                </a:cxn>
                <a:cxn ang="0">
                  <a:pos x="0" y="54"/>
                </a:cxn>
              </a:cxnLst>
              <a:rect l="0" t="0" r="r" b="b"/>
              <a:pathLst>
                <a:path w="72" h="74">
                  <a:moveTo>
                    <a:pt x="0" y="54"/>
                  </a:moveTo>
                  <a:cubicBezTo>
                    <a:pt x="8" y="29"/>
                    <a:pt x="7" y="15"/>
                    <a:pt x="30" y="0"/>
                  </a:cubicBezTo>
                  <a:cubicBezTo>
                    <a:pt x="60" y="10"/>
                    <a:pt x="55" y="35"/>
                    <a:pt x="72" y="60"/>
                  </a:cubicBezTo>
                  <a:cubicBezTo>
                    <a:pt x="49" y="68"/>
                    <a:pt x="20" y="74"/>
                    <a:pt x="0" y="54"/>
                  </a:cubicBezTo>
                  <a:close/>
                </a:path>
              </a:pathLst>
            </a:custGeom>
            <a:solidFill>
              <a:srgbClr val="FF0066"/>
            </a:solidFill>
            <a:ln w="19050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6" name="Group 86"/>
          <p:cNvGrpSpPr>
            <a:grpSpLocks/>
          </p:cNvGrpSpPr>
          <p:nvPr/>
        </p:nvGrpSpPr>
        <p:grpSpPr bwMode="auto">
          <a:xfrm rot="-1862879">
            <a:off x="2817813" y="4597400"/>
            <a:ext cx="214312" cy="182563"/>
            <a:chOff x="558" y="1405"/>
            <a:chExt cx="397" cy="265"/>
          </a:xfrm>
        </p:grpSpPr>
        <p:sp>
          <p:nvSpPr>
            <p:cNvPr id="383063" name="Rectangle 87"/>
            <p:cNvSpPr>
              <a:spLocks noChangeArrowheads="1"/>
            </p:cNvSpPr>
            <p:nvPr/>
          </p:nvSpPr>
          <p:spPr bwMode="auto">
            <a:xfrm>
              <a:off x="680" y="1510"/>
              <a:ext cx="74" cy="112"/>
            </a:xfrm>
            <a:prstGeom prst="rect">
              <a:avLst/>
            </a:prstGeom>
            <a:solidFill>
              <a:srgbClr val="FF00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064" name="Freeform 88"/>
            <p:cNvSpPr>
              <a:spLocks/>
            </p:cNvSpPr>
            <p:nvPr/>
          </p:nvSpPr>
          <p:spPr bwMode="auto">
            <a:xfrm>
              <a:off x="824" y="1490"/>
              <a:ext cx="131" cy="124"/>
            </a:xfrm>
            <a:custGeom>
              <a:avLst/>
              <a:gdLst/>
              <a:ahLst/>
              <a:cxnLst>
                <a:cxn ang="0">
                  <a:pos x="18" y="16"/>
                </a:cxn>
                <a:cxn ang="0">
                  <a:pos x="96" y="10"/>
                </a:cxn>
                <a:cxn ang="0">
                  <a:pos x="84" y="46"/>
                </a:cxn>
                <a:cxn ang="0">
                  <a:pos x="48" y="52"/>
                </a:cxn>
                <a:cxn ang="0">
                  <a:pos x="30" y="106"/>
                </a:cxn>
                <a:cxn ang="0">
                  <a:pos x="0" y="124"/>
                </a:cxn>
              </a:cxnLst>
              <a:rect l="0" t="0" r="r" b="b"/>
              <a:pathLst>
                <a:path w="131" h="124">
                  <a:moveTo>
                    <a:pt x="18" y="16"/>
                  </a:moveTo>
                  <a:cubicBezTo>
                    <a:pt x="67" y="0"/>
                    <a:pt x="41" y="2"/>
                    <a:pt x="96" y="10"/>
                  </a:cubicBezTo>
                  <a:cubicBezTo>
                    <a:pt x="108" y="28"/>
                    <a:pt x="131" y="77"/>
                    <a:pt x="84" y="46"/>
                  </a:cubicBezTo>
                  <a:cubicBezTo>
                    <a:pt x="72" y="48"/>
                    <a:pt x="57" y="44"/>
                    <a:pt x="48" y="52"/>
                  </a:cubicBezTo>
                  <a:cubicBezTo>
                    <a:pt x="34" y="64"/>
                    <a:pt x="36" y="88"/>
                    <a:pt x="30" y="106"/>
                  </a:cubicBezTo>
                  <a:cubicBezTo>
                    <a:pt x="29" y="110"/>
                    <a:pt x="6" y="121"/>
                    <a:pt x="0" y="124"/>
                  </a:cubicBezTo>
                </a:path>
              </a:pathLst>
            </a:custGeom>
            <a:solidFill>
              <a:srgbClr val="FF0066"/>
            </a:solidFill>
            <a:ln w="12700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065" name="Freeform 89"/>
            <p:cNvSpPr>
              <a:spLocks/>
            </p:cNvSpPr>
            <p:nvPr/>
          </p:nvSpPr>
          <p:spPr bwMode="auto">
            <a:xfrm>
              <a:off x="558" y="1405"/>
              <a:ext cx="284" cy="265"/>
            </a:xfrm>
            <a:custGeom>
              <a:avLst/>
              <a:gdLst/>
              <a:ahLst/>
              <a:cxnLst>
                <a:cxn ang="0">
                  <a:pos x="152" y="234"/>
                </a:cxn>
                <a:cxn ang="0">
                  <a:pos x="43" y="196"/>
                </a:cxn>
                <a:cxn ang="0">
                  <a:pos x="33" y="115"/>
                </a:cxn>
                <a:cxn ang="0">
                  <a:pos x="49" y="67"/>
                </a:cxn>
                <a:cxn ang="0">
                  <a:pos x="43" y="40"/>
                </a:cxn>
                <a:cxn ang="0">
                  <a:pos x="54" y="13"/>
                </a:cxn>
                <a:cxn ang="0">
                  <a:pos x="92" y="45"/>
                </a:cxn>
                <a:cxn ang="0">
                  <a:pos x="179" y="148"/>
                </a:cxn>
                <a:cxn ang="0">
                  <a:pos x="157" y="229"/>
                </a:cxn>
                <a:cxn ang="0">
                  <a:pos x="239" y="240"/>
                </a:cxn>
                <a:cxn ang="0">
                  <a:pos x="282" y="180"/>
                </a:cxn>
                <a:cxn ang="0">
                  <a:pos x="282" y="72"/>
                </a:cxn>
                <a:cxn ang="0">
                  <a:pos x="277" y="50"/>
                </a:cxn>
                <a:cxn ang="0">
                  <a:pos x="179" y="83"/>
                </a:cxn>
                <a:cxn ang="0">
                  <a:pos x="152" y="94"/>
                </a:cxn>
              </a:cxnLst>
              <a:rect l="0" t="0" r="r" b="b"/>
              <a:pathLst>
                <a:path w="284" h="265">
                  <a:moveTo>
                    <a:pt x="152" y="234"/>
                  </a:moveTo>
                  <a:cubicBezTo>
                    <a:pt x="114" y="222"/>
                    <a:pt x="76" y="218"/>
                    <a:pt x="43" y="196"/>
                  </a:cubicBezTo>
                  <a:cubicBezTo>
                    <a:pt x="24" y="166"/>
                    <a:pt x="24" y="157"/>
                    <a:pt x="33" y="115"/>
                  </a:cubicBezTo>
                  <a:cubicBezTo>
                    <a:pt x="36" y="99"/>
                    <a:pt x="49" y="67"/>
                    <a:pt x="49" y="67"/>
                  </a:cubicBezTo>
                  <a:cubicBezTo>
                    <a:pt x="47" y="58"/>
                    <a:pt x="47" y="49"/>
                    <a:pt x="43" y="40"/>
                  </a:cubicBezTo>
                  <a:cubicBezTo>
                    <a:pt x="25" y="0"/>
                    <a:pt x="0" y="4"/>
                    <a:pt x="54" y="13"/>
                  </a:cubicBezTo>
                  <a:cubicBezTo>
                    <a:pt x="74" y="25"/>
                    <a:pt x="71" y="38"/>
                    <a:pt x="92" y="45"/>
                  </a:cubicBezTo>
                  <a:cubicBezTo>
                    <a:pt x="113" y="67"/>
                    <a:pt x="168" y="117"/>
                    <a:pt x="179" y="148"/>
                  </a:cubicBezTo>
                  <a:cubicBezTo>
                    <a:pt x="175" y="186"/>
                    <a:pt x="177" y="200"/>
                    <a:pt x="157" y="229"/>
                  </a:cubicBezTo>
                  <a:cubicBezTo>
                    <a:pt x="170" y="265"/>
                    <a:pt x="210" y="249"/>
                    <a:pt x="239" y="240"/>
                  </a:cubicBezTo>
                  <a:cubicBezTo>
                    <a:pt x="255" y="216"/>
                    <a:pt x="273" y="207"/>
                    <a:pt x="282" y="180"/>
                  </a:cubicBezTo>
                  <a:cubicBezTo>
                    <a:pt x="277" y="139"/>
                    <a:pt x="268" y="114"/>
                    <a:pt x="282" y="72"/>
                  </a:cubicBezTo>
                  <a:cubicBezTo>
                    <a:pt x="280" y="65"/>
                    <a:pt x="284" y="54"/>
                    <a:pt x="277" y="50"/>
                  </a:cubicBezTo>
                  <a:cubicBezTo>
                    <a:pt x="260" y="52"/>
                    <a:pt x="201" y="85"/>
                    <a:pt x="179" y="83"/>
                  </a:cubicBezTo>
                  <a:cubicBezTo>
                    <a:pt x="158" y="90"/>
                    <a:pt x="156" y="92"/>
                    <a:pt x="152" y="94"/>
                  </a:cubicBezTo>
                </a:path>
              </a:pathLst>
            </a:custGeom>
            <a:solidFill>
              <a:srgbClr val="FF0066"/>
            </a:solidFill>
            <a:ln w="12700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066" name="Freeform 90"/>
            <p:cNvSpPr>
              <a:spLocks/>
            </p:cNvSpPr>
            <p:nvPr/>
          </p:nvSpPr>
          <p:spPr bwMode="auto">
            <a:xfrm>
              <a:off x="662" y="1410"/>
              <a:ext cx="124" cy="88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30" y="0"/>
                </a:cxn>
                <a:cxn ang="0">
                  <a:pos x="72" y="60"/>
                </a:cxn>
                <a:cxn ang="0">
                  <a:pos x="0" y="54"/>
                </a:cxn>
              </a:cxnLst>
              <a:rect l="0" t="0" r="r" b="b"/>
              <a:pathLst>
                <a:path w="72" h="74">
                  <a:moveTo>
                    <a:pt x="0" y="54"/>
                  </a:moveTo>
                  <a:cubicBezTo>
                    <a:pt x="8" y="29"/>
                    <a:pt x="7" y="15"/>
                    <a:pt x="30" y="0"/>
                  </a:cubicBezTo>
                  <a:cubicBezTo>
                    <a:pt x="60" y="10"/>
                    <a:pt x="55" y="35"/>
                    <a:pt x="72" y="60"/>
                  </a:cubicBezTo>
                  <a:cubicBezTo>
                    <a:pt x="49" y="68"/>
                    <a:pt x="20" y="74"/>
                    <a:pt x="0" y="54"/>
                  </a:cubicBezTo>
                  <a:close/>
                </a:path>
              </a:pathLst>
            </a:custGeom>
            <a:solidFill>
              <a:srgbClr val="FF0066"/>
            </a:solidFill>
            <a:ln w="12700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7" name="Group 91"/>
          <p:cNvGrpSpPr>
            <a:grpSpLocks/>
          </p:cNvGrpSpPr>
          <p:nvPr/>
        </p:nvGrpSpPr>
        <p:grpSpPr bwMode="auto">
          <a:xfrm rot="-1862879">
            <a:off x="2417763" y="4327525"/>
            <a:ext cx="190500" cy="161925"/>
            <a:chOff x="558" y="1405"/>
            <a:chExt cx="397" cy="265"/>
          </a:xfrm>
        </p:grpSpPr>
        <p:sp>
          <p:nvSpPr>
            <p:cNvPr id="383068" name="Rectangle 92"/>
            <p:cNvSpPr>
              <a:spLocks noChangeArrowheads="1"/>
            </p:cNvSpPr>
            <p:nvPr/>
          </p:nvSpPr>
          <p:spPr bwMode="auto">
            <a:xfrm>
              <a:off x="680" y="1510"/>
              <a:ext cx="74" cy="112"/>
            </a:xfrm>
            <a:prstGeom prst="rect">
              <a:avLst/>
            </a:prstGeom>
            <a:solidFill>
              <a:srgbClr val="FF00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069" name="Freeform 93"/>
            <p:cNvSpPr>
              <a:spLocks/>
            </p:cNvSpPr>
            <p:nvPr/>
          </p:nvSpPr>
          <p:spPr bwMode="auto">
            <a:xfrm>
              <a:off x="824" y="1490"/>
              <a:ext cx="131" cy="124"/>
            </a:xfrm>
            <a:custGeom>
              <a:avLst/>
              <a:gdLst/>
              <a:ahLst/>
              <a:cxnLst>
                <a:cxn ang="0">
                  <a:pos x="18" y="16"/>
                </a:cxn>
                <a:cxn ang="0">
                  <a:pos x="96" y="10"/>
                </a:cxn>
                <a:cxn ang="0">
                  <a:pos x="84" y="46"/>
                </a:cxn>
                <a:cxn ang="0">
                  <a:pos x="48" y="52"/>
                </a:cxn>
                <a:cxn ang="0">
                  <a:pos x="30" y="106"/>
                </a:cxn>
                <a:cxn ang="0">
                  <a:pos x="0" y="124"/>
                </a:cxn>
              </a:cxnLst>
              <a:rect l="0" t="0" r="r" b="b"/>
              <a:pathLst>
                <a:path w="131" h="124">
                  <a:moveTo>
                    <a:pt x="18" y="16"/>
                  </a:moveTo>
                  <a:cubicBezTo>
                    <a:pt x="67" y="0"/>
                    <a:pt x="41" y="2"/>
                    <a:pt x="96" y="10"/>
                  </a:cubicBezTo>
                  <a:cubicBezTo>
                    <a:pt x="108" y="28"/>
                    <a:pt x="131" y="77"/>
                    <a:pt x="84" y="46"/>
                  </a:cubicBezTo>
                  <a:cubicBezTo>
                    <a:pt x="72" y="48"/>
                    <a:pt x="57" y="44"/>
                    <a:pt x="48" y="52"/>
                  </a:cubicBezTo>
                  <a:cubicBezTo>
                    <a:pt x="34" y="64"/>
                    <a:pt x="36" y="88"/>
                    <a:pt x="30" y="106"/>
                  </a:cubicBezTo>
                  <a:cubicBezTo>
                    <a:pt x="29" y="110"/>
                    <a:pt x="6" y="121"/>
                    <a:pt x="0" y="124"/>
                  </a:cubicBezTo>
                </a:path>
              </a:pathLst>
            </a:custGeom>
            <a:solidFill>
              <a:srgbClr val="FF0066"/>
            </a:solidFill>
            <a:ln w="12700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070" name="Freeform 94"/>
            <p:cNvSpPr>
              <a:spLocks/>
            </p:cNvSpPr>
            <p:nvPr/>
          </p:nvSpPr>
          <p:spPr bwMode="auto">
            <a:xfrm>
              <a:off x="558" y="1405"/>
              <a:ext cx="284" cy="265"/>
            </a:xfrm>
            <a:custGeom>
              <a:avLst/>
              <a:gdLst/>
              <a:ahLst/>
              <a:cxnLst>
                <a:cxn ang="0">
                  <a:pos x="152" y="234"/>
                </a:cxn>
                <a:cxn ang="0">
                  <a:pos x="43" y="196"/>
                </a:cxn>
                <a:cxn ang="0">
                  <a:pos x="33" y="115"/>
                </a:cxn>
                <a:cxn ang="0">
                  <a:pos x="49" y="67"/>
                </a:cxn>
                <a:cxn ang="0">
                  <a:pos x="43" y="40"/>
                </a:cxn>
                <a:cxn ang="0">
                  <a:pos x="54" y="13"/>
                </a:cxn>
                <a:cxn ang="0">
                  <a:pos x="92" y="45"/>
                </a:cxn>
                <a:cxn ang="0">
                  <a:pos x="179" y="148"/>
                </a:cxn>
                <a:cxn ang="0">
                  <a:pos x="157" y="229"/>
                </a:cxn>
                <a:cxn ang="0">
                  <a:pos x="239" y="240"/>
                </a:cxn>
                <a:cxn ang="0">
                  <a:pos x="282" y="180"/>
                </a:cxn>
                <a:cxn ang="0">
                  <a:pos x="282" y="72"/>
                </a:cxn>
                <a:cxn ang="0">
                  <a:pos x="277" y="50"/>
                </a:cxn>
                <a:cxn ang="0">
                  <a:pos x="179" y="83"/>
                </a:cxn>
                <a:cxn ang="0">
                  <a:pos x="152" y="94"/>
                </a:cxn>
              </a:cxnLst>
              <a:rect l="0" t="0" r="r" b="b"/>
              <a:pathLst>
                <a:path w="284" h="265">
                  <a:moveTo>
                    <a:pt x="152" y="234"/>
                  </a:moveTo>
                  <a:cubicBezTo>
                    <a:pt x="114" y="222"/>
                    <a:pt x="76" y="218"/>
                    <a:pt x="43" y="196"/>
                  </a:cubicBezTo>
                  <a:cubicBezTo>
                    <a:pt x="24" y="166"/>
                    <a:pt x="24" y="157"/>
                    <a:pt x="33" y="115"/>
                  </a:cubicBezTo>
                  <a:cubicBezTo>
                    <a:pt x="36" y="99"/>
                    <a:pt x="49" y="67"/>
                    <a:pt x="49" y="67"/>
                  </a:cubicBezTo>
                  <a:cubicBezTo>
                    <a:pt x="47" y="58"/>
                    <a:pt x="47" y="49"/>
                    <a:pt x="43" y="40"/>
                  </a:cubicBezTo>
                  <a:cubicBezTo>
                    <a:pt x="25" y="0"/>
                    <a:pt x="0" y="4"/>
                    <a:pt x="54" y="13"/>
                  </a:cubicBezTo>
                  <a:cubicBezTo>
                    <a:pt x="74" y="25"/>
                    <a:pt x="71" y="38"/>
                    <a:pt x="92" y="45"/>
                  </a:cubicBezTo>
                  <a:cubicBezTo>
                    <a:pt x="113" y="67"/>
                    <a:pt x="168" y="117"/>
                    <a:pt x="179" y="148"/>
                  </a:cubicBezTo>
                  <a:cubicBezTo>
                    <a:pt x="175" y="186"/>
                    <a:pt x="177" y="200"/>
                    <a:pt x="157" y="229"/>
                  </a:cubicBezTo>
                  <a:cubicBezTo>
                    <a:pt x="170" y="265"/>
                    <a:pt x="210" y="249"/>
                    <a:pt x="239" y="240"/>
                  </a:cubicBezTo>
                  <a:cubicBezTo>
                    <a:pt x="255" y="216"/>
                    <a:pt x="273" y="207"/>
                    <a:pt x="282" y="180"/>
                  </a:cubicBezTo>
                  <a:cubicBezTo>
                    <a:pt x="277" y="139"/>
                    <a:pt x="268" y="114"/>
                    <a:pt x="282" y="72"/>
                  </a:cubicBezTo>
                  <a:cubicBezTo>
                    <a:pt x="280" y="65"/>
                    <a:pt x="284" y="54"/>
                    <a:pt x="277" y="50"/>
                  </a:cubicBezTo>
                  <a:cubicBezTo>
                    <a:pt x="260" y="52"/>
                    <a:pt x="201" y="85"/>
                    <a:pt x="179" y="83"/>
                  </a:cubicBezTo>
                  <a:cubicBezTo>
                    <a:pt x="158" y="90"/>
                    <a:pt x="156" y="92"/>
                    <a:pt x="152" y="94"/>
                  </a:cubicBezTo>
                </a:path>
              </a:pathLst>
            </a:custGeom>
            <a:solidFill>
              <a:srgbClr val="FF0066"/>
            </a:solidFill>
            <a:ln w="12700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071" name="Freeform 95"/>
            <p:cNvSpPr>
              <a:spLocks/>
            </p:cNvSpPr>
            <p:nvPr/>
          </p:nvSpPr>
          <p:spPr bwMode="auto">
            <a:xfrm>
              <a:off x="662" y="1410"/>
              <a:ext cx="124" cy="88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30" y="0"/>
                </a:cxn>
                <a:cxn ang="0">
                  <a:pos x="72" y="60"/>
                </a:cxn>
                <a:cxn ang="0">
                  <a:pos x="0" y="54"/>
                </a:cxn>
              </a:cxnLst>
              <a:rect l="0" t="0" r="r" b="b"/>
              <a:pathLst>
                <a:path w="72" h="74">
                  <a:moveTo>
                    <a:pt x="0" y="54"/>
                  </a:moveTo>
                  <a:cubicBezTo>
                    <a:pt x="8" y="29"/>
                    <a:pt x="7" y="15"/>
                    <a:pt x="30" y="0"/>
                  </a:cubicBezTo>
                  <a:cubicBezTo>
                    <a:pt x="60" y="10"/>
                    <a:pt x="55" y="35"/>
                    <a:pt x="72" y="60"/>
                  </a:cubicBezTo>
                  <a:cubicBezTo>
                    <a:pt x="49" y="68"/>
                    <a:pt x="20" y="74"/>
                    <a:pt x="0" y="54"/>
                  </a:cubicBezTo>
                  <a:close/>
                </a:path>
              </a:pathLst>
            </a:custGeom>
            <a:solidFill>
              <a:srgbClr val="FF0066"/>
            </a:solidFill>
            <a:ln w="12700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8" name="Group 96"/>
          <p:cNvGrpSpPr>
            <a:grpSpLocks/>
          </p:cNvGrpSpPr>
          <p:nvPr/>
        </p:nvGrpSpPr>
        <p:grpSpPr bwMode="auto">
          <a:xfrm flipH="1">
            <a:off x="7578725" y="5313363"/>
            <a:ext cx="293688" cy="363537"/>
            <a:chOff x="3996" y="967"/>
            <a:chExt cx="854" cy="797"/>
          </a:xfrm>
        </p:grpSpPr>
        <p:sp>
          <p:nvSpPr>
            <p:cNvPr id="383073" name="Freeform 97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28575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074" name="Freeform 98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28575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" name="Group 99"/>
          <p:cNvGrpSpPr>
            <a:grpSpLocks/>
          </p:cNvGrpSpPr>
          <p:nvPr/>
        </p:nvGrpSpPr>
        <p:grpSpPr bwMode="auto">
          <a:xfrm>
            <a:off x="6802438" y="5440363"/>
            <a:ext cx="601662" cy="265112"/>
            <a:chOff x="3996" y="967"/>
            <a:chExt cx="854" cy="797"/>
          </a:xfrm>
        </p:grpSpPr>
        <p:sp>
          <p:nvSpPr>
            <p:cNvPr id="383076" name="Freeform 100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28575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077" name="Freeform 101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28575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0" name="Group 102"/>
          <p:cNvGrpSpPr>
            <a:grpSpLocks/>
          </p:cNvGrpSpPr>
          <p:nvPr/>
        </p:nvGrpSpPr>
        <p:grpSpPr bwMode="auto">
          <a:xfrm>
            <a:off x="7575550" y="2057400"/>
            <a:ext cx="1160463" cy="1400175"/>
            <a:chOff x="4772" y="1296"/>
            <a:chExt cx="731" cy="882"/>
          </a:xfrm>
        </p:grpSpPr>
        <p:sp>
          <p:nvSpPr>
            <p:cNvPr id="383079" name="Freeform 103"/>
            <p:cNvSpPr>
              <a:spLocks/>
            </p:cNvSpPr>
            <p:nvPr/>
          </p:nvSpPr>
          <p:spPr bwMode="auto">
            <a:xfrm rot="-51990">
              <a:off x="5086" y="1875"/>
              <a:ext cx="152" cy="303"/>
            </a:xfrm>
            <a:custGeom>
              <a:avLst/>
              <a:gdLst/>
              <a:ahLst/>
              <a:cxnLst>
                <a:cxn ang="0">
                  <a:pos x="433" y="210"/>
                </a:cxn>
                <a:cxn ang="0">
                  <a:pos x="298" y="247"/>
                </a:cxn>
                <a:cxn ang="0">
                  <a:pos x="153" y="210"/>
                </a:cxn>
                <a:cxn ang="0">
                  <a:pos x="141" y="196"/>
                </a:cxn>
                <a:cxn ang="0">
                  <a:pos x="124" y="188"/>
                </a:cxn>
                <a:cxn ang="0">
                  <a:pos x="80" y="114"/>
                </a:cxn>
                <a:cxn ang="0">
                  <a:pos x="40" y="40"/>
                </a:cxn>
                <a:cxn ang="0">
                  <a:pos x="23" y="17"/>
                </a:cxn>
                <a:cxn ang="0">
                  <a:pos x="7" y="3"/>
                </a:cxn>
                <a:cxn ang="0">
                  <a:pos x="23" y="10"/>
                </a:cxn>
                <a:cxn ang="0">
                  <a:pos x="158" y="26"/>
                </a:cxn>
                <a:cxn ang="0">
                  <a:pos x="282" y="26"/>
                </a:cxn>
                <a:cxn ang="0">
                  <a:pos x="332" y="47"/>
                </a:cxn>
                <a:cxn ang="0">
                  <a:pos x="349" y="55"/>
                </a:cxn>
                <a:cxn ang="0">
                  <a:pos x="389" y="106"/>
                </a:cxn>
                <a:cxn ang="0">
                  <a:pos x="478" y="181"/>
                </a:cxn>
                <a:cxn ang="0">
                  <a:pos x="495" y="203"/>
                </a:cxn>
              </a:cxnLst>
              <a:rect l="0" t="0" r="r" b="b"/>
              <a:pathLst>
                <a:path w="495" h="247">
                  <a:moveTo>
                    <a:pt x="433" y="210"/>
                  </a:moveTo>
                  <a:cubicBezTo>
                    <a:pt x="389" y="224"/>
                    <a:pt x="344" y="237"/>
                    <a:pt x="298" y="247"/>
                  </a:cubicBezTo>
                  <a:cubicBezTo>
                    <a:pt x="178" y="239"/>
                    <a:pt x="228" y="243"/>
                    <a:pt x="153" y="210"/>
                  </a:cubicBezTo>
                  <a:cubicBezTo>
                    <a:pt x="148" y="206"/>
                    <a:pt x="145" y="199"/>
                    <a:pt x="141" y="196"/>
                  </a:cubicBezTo>
                  <a:cubicBezTo>
                    <a:pt x="135" y="191"/>
                    <a:pt x="129" y="193"/>
                    <a:pt x="124" y="188"/>
                  </a:cubicBezTo>
                  <a:cubicBezTo>
                    <a:pt x="108" y="170"/>
                    <a:pt x="95" y="135"/>
                    <a:pt x="80" y="114"/>
                  </a:cubicBezTo>
                  <a:cubicBezTo>
                    <a:pt x="72" y="83"/>
                    <a:pt x="58" y="60"/>
                    <a:pt x="40" y="40"/>
                  </a:cubicBezTo>
                  <a:cubicBezTo>
                    <a:pt x="34" y="33"/>
                    <a:pt x="29" y="24"/>
                    <a:pt x="23" y="17"/>
                  </a:cubicBezTo>
                  <a:cubicBezTo>
                    <a:pt x="17" y="12"/>
                    <a:pt x="0" y="0"/>
                    <a:pt x="7" y="3"/>
                  </a:cubicBezTo>
                  <a:cubicBezTo>
                    <a:pt x="12" y="6"/>
                    <a:pt x="23" y="10"/>
                    <a:pt x="23" y="10"/>
                  </a:cubicBezTo>
                  <a:cubicBezTo>
                    <a:pt x="70" y="52"/>
                    <a:pt x="84" y="32"/>
                    <a:pt x="158" y="26"/>
                  </a:cubicBezTo>
                  <a:cubicBezTo>
                    <a:pt x="215" y="13"/>
                    <a:pt x="206" y="12"/>
                    <a:pt x="282" y="26"/>
                  </a:cubicBezTo>
                  <a:cubicBezTo>
                    <a:pt x="285" y="26"/>
                    <a:pt x="322" y="43"/>
                    <a:pt x="332" y="47"/>
                  </a:cubicBezTo>
                  <a:cubicBezTo>
                    <a:pt x="337" y="50"/>
                    <a:pt x="349" y="55"/>
                    <a:pt x="349" y="55"/>
                  </a:cubicBezTo>
                  <a:cubicBezTo>
                    <a:pt x="368" y="70"/>
                    <a:pt x="373" y="88"/>
                    <a:pt x="389" y="106"/>
                  </a:cubicBezTo>
                  <a:cubicBezTo>
                    <a:pt x="415" y="140"/>
                    <a:pt x="444" y="164"/>
                    <a:pt x="478" y="181"/>
                  </a:cubicBezTo>
                  <a:cubicBezTo>
                    <a:pt x="484" y="188"/>
                    <a:pt x="488" y="197"/>
                    <a:pt x="495" y="203"/>
                  </a:cubicBezTo>
                </a:path>
              </a:pathLst>
            </a:custGeom>
            <a:solidFill>
              <a:srgbClr val="00FF00"/>
            </a:solidFill>
            <a:ln w="76200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080" name="Line 104"/>
            <p:cNvSpPr>
              <a:spLocks noChangeShapeType="1"/>
            </p:cNvSpPr>
            <p:nvPr/>
          </p:nvSpPr>
          <p:spPr bwMode="auto">
            <a:xfrm flipH="1" flipV="1">
              <a:off x="5113" y="1336"/>
              <a:ext cx="87" cy="2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081" name="Line 105"/>
            <p:cNvSpPr>
              <a:spLocks noChangeShapeType="1"/>
            </p:cNvSpPr>
            <p:nvPr/>
          </p:nvSpPr>
          <p:spPr bwMode="auto">
            <a:xfrm flipV="1">
              <a:off x="5236" y="1296"/>
              <a:ext cx="103" cy="2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082" name="AutoShape 106"/>
            <p:cNvSpPr>
              <a:spLocks noChangeArrowheads="1"/>
            </p:cNvSpPr>
            <p:nvPr/>
          </p:nvSpPr>
          <p:spPr bwMode="auto">
            <a:xfrm>
              <a:off x="4772" y="1553"/>
              <a:ext cx="731" cy="530"/>
            </a:xfrm>
            <a:prstGeom prst="roundRect">
              <a:avLst>
                <a:gd name="adj" fmla="val 11255"/>
              </a:avLst>
            </a:prstGeom>
            <a:solidFill>
              <a:srgbClr val="969696"/>
            </a:solidFill>
            <a:ln w="9525">
              <a:round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760400" prstMaterial="legacyMatte">
              <a:bevelT w="13500" h="13500" prst="angle"/>
              <a:bevelB w="13500" h="13500" prst="angle"/>
              <a:extrusionClr>
                <a:srgbClr val="969696"/>
              </a:extrusionClr>
            </a:sp3d>
          </p:spPr>
          <p:txBody>
            <a:bodyPr wrap="none" anchor="ctr">
              <a:flatTx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083" name="AutoShape 107"/>
            <p:cNvSpPr>
              <a:spLocks noChangeArrowheads="1"/>
            </p:cNvSpPr>
            <p:nvPr/>
          </p:nvSpPr>
          <p:spPr bwMode="auto">
            <a:xfrm>
              <a:off x="4840" y="1616"/>
              <a:ext cx="525" cy="406"/>
            </a:xfrm>
            <a:prstGeom prst="roundRect">
              <a:avLst>
                <a:gd name="adj" fmla="val 11255"/>
              </a:avLst>
            </a:prstGeom>
            <a:solidFill>
              <a:schemeClr val="bg1"/>
            </a:solidFill>
            <a:ln w="9525">
              <a:round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31" name="Group 108"/>
            <p:cNvGrpSpPr>
              <a:grpSpLocks/>
            </p:cNvGrpSpPr>
            <p:nvPr/>
          </p:nvGrpSpPr>
          <p:grpSpPr bwMode="auto">
            <a:xfrm rot="1797168">
              <a:off x="5058" y="1697"/>
              <a:ext cx="198" cy="249"/>
              <a:chOff x="1717" y="2218"/>
              <a:chExt cx="803" cy="940"/>
            </a:xfrm>
          </p:grpSpPr>
          <p:sp>
            <p:nvSpPr>
              <p:cNvPr id="383085" name="Freeform 109"/>
              <p:cNvSpPr>
                <a:spLocks/>
              </p:cNvSpPr>
              <p:nvPr/>
            </p:nvSpPr>
            <p:spPr bwMode="auto">
              <a:xfrm>
                <a:off x="1717" y="2218"/>
                <a:ext cx="495" cy="216"/>
              </a:xfrm>
              <a:custGeom>
                <a:avLst/>
                <a:gdLst/>
                <a:ahLst/>
                <a:cxnLst>
                  <a:cxn ang="0">
                    <a:pos x="433" y="210"/>
                  </a:cxn>
                  <a:cxn ang="0">
                    <a:pos x="298" y="247"/>
                  </a:cxn>
                  <a:cxn ang="0">
                    <a:pos x="153" y="210"/>
                  </a:cxn>
                  <a:cxn ang="0">
                    <a:pos x="141" y="196"/>
                  </a:cxn>
                  <a:cxn ang="0">
                    <a:pos x="124" y="188"/>
                  </a:cxn>
                  <a:cxn ang="0">
                    <a:pos x="80" y="114"/>
                  </a:cxn>
                  <a:cxn ang="0">
                    <a:pos x="40" y="40"/>
                  </a:cxn>
                  <a:cxn ang="0">
                    <a:pos x="23" y="17"/>
                  </a:cxn>
                  <a:cxn ang="0">
                    <a:pos x="7" y="3"/>
                  </a:cxn>
                  <a:cxn ang="0">
                    <a:pos x="23" y="10"/>
                  </a:cxn>
                  <a:cxn ang="0">
                    <a:pos x="158" y="26"/>
                  </a:cxn>
                  <a:cxn ang="0">
                    <a:pos x="282" y="26"/>
                  </a:cxn>
                  <a:cxn ang="0">
                    <a:pos x="332" y="47"/>
                  </a:cxn>
                  <a:cxn ang="0">
                    <a:pos x="349" y="55"/>
                  </a:cxn>
                  <a:cxn ang="0">
                    <a:pos x="389" y="106"/>
                  </a:cxn>
                  <a:cxn ang="0">
                    <a:pos x="478" y="181"/>
                  </a:cxn>
                  <a:cxn ang="0">
                    <a:pos x="495" y="203"/>
                  </a:cxn>
                </a:cxnLst>
                <a:rect l="0" t="0" r="r" b="b"/>
                <a:pathLst>
                  <a:path w="495" h="247">
                    <a:moveTo>
                      <a:pt x="433" y="210"/>
                    </a:moveTo>
                    <a:cubicBezTo>
                      <a:pt x="389" y="224"/>
                      <a:pt x="344" y="237"/>
                      <a:pt x="298" y="247"/>
                    </a:cubicBezTo>
                    <a:cubicBezTo>
                      <a:pt x="178" y="239"/>
                      <a:pt x="228" y="243"/>
                      <a:pt x="153" y="210"/>
                    </a:cubicBezTo>
                    <a:cubicBezTo>
                      <a:pt x="148" y="206"/>
                      <a:pt x="145" y="199"/>
                      <a:pt x="141" y="196"/>
                    </a:cubicBezTo>
                    <a:cubicBezTo>
                      <a:pt x="135" y="191"/>
                      <a:pt x="129" y="193"/>
                      <a:pt x="124" y="188"/>
                    </a:cubicBezTo>
                    <a:cubicBezTo>
                      <a:pt x="108" y="170"/>
                      <a:pt x="95" y="135"/>
                      <a:pt x="80" y="114"/>
                    </a:cubicBezTo>
                    <a:cubicBezTo>
                      <a:pt x="72" y="83"/>
                      <a:pt x="58" y="60"/>
                      <a:pt x="40" y="40"/>
                    </a:cubicBezTo>
                    <a:cubicBezTo>
                      <a:pt x="34" y="33"/>
                      <a:pt x="29" y="24"/>
                      <a:pt x="23" y="17"/>
                    </a:cubicBezTo>
                    <a:cubicBezTo>
                      <a:pt x="17" y="12"/>
                      <a:pt x="0" y="0"/>
                      <a:pt x="7" y="3"/>
                    </a:cubicBezTo>
                    <a:cubicBezTo>
                      <a:pt x="12" y="6"/>
                      <a:pt x="23" y="10"/>
                      <a:pt x="23" y="10"/>
                    </a:cubicBezTo>
                    <a:cubicBezTo>
                      <a:pt x="70" y="52"/>
                      <a:pt x="84" y="32"/>
                      <a:pt x="158" y="26"/>
                    </a:cubicBezTo>
                    <a:cubicBezTo>
                      <a:pt x="215" y="13"/>
                      <a:pt x="206" y="12"/>
                      <a:pt x="282" y="26"/>
                    </a:cubicBezTo>
                    <a:cubicBezTo>
                      <a:pt x="285" y="26"/>
                      <a:pt x="322" y="43"/>
                      <a:pt x="332" y="47"/>
                    </a:cubicBezTo>
                    <a:cubicBezTo>
                      <a:pt x="337" y="50"/>
                      <a:pt x="349" y="55"/>
                      <a:pt x="349" y="55"/>
                    </a:cubicBezTo>
                    <a:cubicBezTo>
                      <a:pt x="368" y="70"/>
                      <a:pt x="373" y="88"/>
                      <a:pt x="389" y="106"/>
                    </a:cubicBezTo>
                    <a:cubicBezTo>
                      <a:pt x="415" y="140"/>
                      <a:pt x="444" y="164"/>
                      <a:pt x="478" y="181"/>
                    </a:cubicBezTo>
                    <a:cubicBezTo>
                      <a:pt x="484" y="188"/>
                      <a:pt x="488" y="197"/>
                      <a:pt x="495" y="203"/>
                    </a:cubicBezTo>
                  </a:path>
                </a:pathLst>
              </a:custGeom>
              <a:solidFill>
                <a:srgbClr val="00FF00"/>
              </a:solidFill>
              <a:ln w="28575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3086" name="Freeform 110"/>
              <p:cNvSpPr>
                <a:spLocks/>
              </p:cNvSpPr>
              <p:nvPr/>
            </p:nvSpPr>
            <p:spPr bwMode="auto">
              <a:xfrm>
                <a:off x="2159" y="2381"/>
                <a:ext cx="172" cy="7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" y="31"/>
                  </a:cxn>
                  <a:cxn ang="0">
                    <a:pos x="46" y="46"/>
                  </a:cxn>
                  <a:cxn ang="0">
                    <a:pos x="52" y="62"/>
                  </a:cxn>
                  <a:cxn ang="0">
                    <a:pos x="62" y="93"/>
                  </a:cxn>
                  <a:cxn ang="0">
                    <a:pos x="67" y="206"/>
                  </a:cxn>
                  <a:cxn ang="0">
                    <a:pos x="88" y="324"/>
                  </a:cxn>
                </a:cxnLst>
                <a:rect l="0" t="0" r="r" b="b"/>
                <a:pathLst>
                  <a:path w="88" h="324">
                    <a:moveTo>
                      <a:pt x="0" y="0"/>
                    </a:moveTo>
                    <a:cubicBezTo>
                      <a:pt x="20" y="6"/>
                      <a:pt x="23" y="19"/>
                      <a:pt x="41" y="31"/>
                    </a:cubicBezTo>
                    <a:cubicBezTo>
                      <a:pt x="43" y="36"/>
                      <a:pt x="44" y="41"/>
                      <a:pt x="46" y="46"/>
                    </a:cubicBezTo>
                    <a:cubicBezTo>
                      <a:pt x="48" y="51"/>
                      <a:pt x="50" y="57"/>
                      <a:pt x="52" y="62"/>
                    </a:cubicBezTo>
                    <a:cubicBezTo>
                      <a:pt x="55" y="72"/>
                      <a:pt x="62" y="93"/>
                      <a:pt x="62" y="93"/>
                    </a:cubicBezTo>
                    <a:cubicBezTo>
                      <a:pt x="64" y="131"/>
                      <a:pt x="64" y="168"/>
                      <a:pt x="67" y="206"/>
                    </a:cubicBezTo>
                    <a:cubicBezTo>
                      <a:pt x="70" y="246"/>
                      <a:pt x="88" y="286"/>
                      <a:pt x="88" y="324"/>
                    </a:cubicBezTo>
                  </a:path>
                </a:pathLst>
              </a:custGeom>
              <a:noFill/>
              <a:ln w="28575" cmpd="sng">
                <a:solidFill>
                  <a:srgbClr val="CC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3087" name="Freeform 111"/>
              <p:cNvSpPr>
                <a:spLocks/>
              </p:cNvSpPr>
              <p:nvPr/>
            </p:nvSpPr>
            <p:spPr bwMode="auto">
              <a:xfrm flipH="1">
                <a:off x="2223" y="2301"/>
                <a:ext cx="297" cy="200"/>
              </a:xfrm>
              <a:custGeom>
                <a:avLst/>
                <a:gdLst/>
                <a:ahLst/>
                <a:cxnLst>
                  <a:cxn ang="0">
                    <a:pos x="433" y="210"/>
                  </a:cxn>
                  <a:cxn ang="0">
                    <a:pos x="298" y="247"/>
                  </a:cxn>
                  <a:cxn ang="0">
                    <a:pos x="153" y="210"/>
                  </a:cxn>
                  <a:cxn ang="0">
                    <a:pos x="141" y="196"/>
                  </a:cxn>
                  <a:cxn ang="0">
                    <a:pos x="124" y="188"/>
                  </a:cxn>
                  <a:cxn ang="0">
                    <a:pos x="80" y="114"/>
                  </a:cxn>
                  <a:cxn ang="0">
                    <a:pos x="40" y="40"/>
                  </a:cxn>
                  <a:cxn ang="0">
                    <a:pos x="23" y="17"/>
                  </a:cxn>
                  <a:cxn ang="0">
                    <a:pos x="7" y="3"/>
                  </a:cxn>
                  <a:cxn ang="0">
                    <a:pos x="23" y="10"/>
                  </a:cxn>
                  <a:cxn ang="0">
                    <a:pos x="158" y="26"/>
                  </a:cxn>
                  <a:cxn ang="0">
                    <a:pos x="282" y="26"/>
                  </a:cxn>
                  <a:cxn ang="0">
                    <a:pos x="332" y="47"/>
                  </a:cxn>
                  <a:cxn ang="0">
                    <a:pos x="349" y="55"/>
                  </a:cxn>
                  <a:cxn ang="0">
                    <a:pos x="389" y="106"/>
                  </a:cxn>
                  <a:cxn ang="0">
                    <a:pos x="478" y="181"/>
                  </a:cxn>
                  <a:cxn ang="0">
                    <a:pos x="495" y="203"/>
                  </a:cxn>
                </a:cxnLst>
                <a:rect l="0" t="0" r="r" b="b"/>
                <a:pathLst>
                  <a:path w="495" h="247">
                    <a:moveTo>
                      <a:pt x="433" y="210"/>
                    </a:moveTo>
                    <a:cubicBezTo>
                      <a:pt x="389" y="224"/>
                      <a:pt x="344" y="237"/>
                      <a:pt x="298" y="247"/>
                    </a:cubicBezTo>
                    <a:cubicBezTo>
                      <a:pt x="178" y="239"/>
                      <a:pt x="228" y="243"/>
                      <a:pt x="153" y="210"/>
                    </a:cubicBezTo>
                    <a:cubicBezTo>
                      <a:pt x="148" y="206"/>
                      <a:pt x="145" y="199"/>
                      <a:pt x="141" y="196"/>
                    </a:cubicBezTo>
                    <a:cubicBezTo>
                      <a:pt x="135" y="191"/>
                      <a:pt x="129" y="193"/>
                      <a:pt x="124" y="188"/>
                    </a:cubicBezTo>
                    <a:cubicBezTo>
                      <a:pt x="108" y="170"/>
                      <a:pt x="95" y="135"/>
                      <a:pt x="80" y="114"/>
                    </a:cubicBezTo>
                    <a:cubicBezTo>
                      <a:pt x="72" y="83"/>
                      <a:pt x="58" y="60"/>
                      <a:pt x="40" y="40"/>
                    </a:cubicBezTo>
                    <a:cubicBezTo>
                      <a:pt x="34" y="33"/>
                      <a:pt x="29" y="24"/>
                      <a:pt x="23" y="17"/>
                    </a:cubicBezTo>
                    <a:cubicBezTo>
                      <a:pt x="17" y="12"/>
                      <a:pt x="0" y="0"/>
                      <a:pt x="7" y="3"/>
                    </a:cubicBezTo>
                    <a:cubicBezTo>
                      <a:pt x="12" y="6"/>
                      <a:pt x="23" y="10"/>
                      <a:pt x="23" y="10"/>
                    </a:cubicBezTo>
                    <a:cubicBezTo>
                      <a:pt x="70" y="52"/>
                      <a:pt x="84" y="32"/>
                      <a:pt x="158" y="26"/>
                    </a:cubicBezTo>
                    <a:cubicBezTo>
                      <a:pt x="215" y="13"/>
                      <a:pt x="206" y="12"/>
                      <a:pt x="282" y="26"/>
                    </a:cubicBezTo>
                    <a:cubicBezTo>
                      <a:pt x="285" y="26"/>
                      <a:pt x="322" y="43"/>
                      <a:pt x="332" y="47"/>
                    </a:cubicBezTo>
                    <a:cubicBezTo>
                      <a:pt x="337" y="50"/>
                      <a:pt x="349" y="55"/>
                      <a:pt x="349" y="55"/>
                    </a:cubicBezTo>
                    <a:cubicBezTo>
                      <a:pt x="368" y="70"/>
                      <a:pt x="373" y="88"/>
                      <a:pt x="389" y="106"/>
                    </a:cubicBezTo>
                    <a:cubicBezTo>
                      <a:pt x="415" y="140"/>
                      <a:pt x="444" y="164"/>
                      <a:pt x="478" y="181"/>
                    </a:cubicBezTo>
                    <a:cubicBezTo>
                      <a:pt x="484" y="188"/>
                      <a:pt x="488" y="197"/>
                      <a:pt x="495" y="203"/>
                    </a:cubicBezTo>
                  </a:path>
                </a:pathLst>
              </a:custGeom>
              <a:solidFill>
                <a:srgbClr val="00FF00"/>
              </a:solidFill>
              <a:ln w="28575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82976" name="Group 112"/>
            <p:cNvGrpSpPr>
              <a:grpSpLocks/>
            </p:cNvGrpSpPr>
            <p:nvPr/>
          </p:nvGrpSpPr>
          <p:grpSpPr bwMode="auto">
            <a:xfrm rot="-1914259">
              <a:off x="4984" y="1852"/>
              <a:ext cx="198" cy="193"/>
              <a:chOff x="1717" y="2218"/>
              <a:chExt cx="803" cy="940"/>
            </a:xfrm>
          </p:grpSpPr>
          <p:sp>
            <p:nvSpPr>
              <p:cNvPr id="383089" name="Freeform 113"/>
              <p:cNvSpPr>
                <a:spLocks/>
              </p:cNvSpPr>
              <p:nvPr/>
            </p:nvSpPr>
            <p:spPr bwMode="auto">
              <a:xfrm>
                <a:off x="1717" y="2218"/>
                <a:ext cx="495" cy="216"/>
              </a:xfrm>
              <a:custGeom>
                <a:avLst/>
                <a:gdLst/>
                <a:ahLst/>
                <a:cxnLst>
                  <a:cxn ang="0">
                    <a:pos x="433" y="210"/>
                  </a:cxn>
                  <a:cxn ang="0">
                    <a:pos x="298" y="247"/>
                  </a:cxn>
                  <a:cxn ang="0">
                    <a:pos x="153" y="210"/>
                  </a:cxn>
                  <a:cxn ang="0">
                    <a:pos x="141" y="196"/>
                  </a:cxn>
                  <a:cxn ang="0">
                    <a:pos x="124" y="188"/>
                  </a:cxn>
                  <a:cxn ang="0">
                    <a:pos x="80" y="114"/>
                  </a:cxn>
                  <a:cxn ang="0">
                    <a:pos x="40" y="40"/>
                  </a:cxn>
                  <a:cxn ang="0">
                    <a:pos x="23" y="17"/>
                  </a:cxn>
                  <a:cxn ang="0">
                    <a:pos x="7" y="3"/>
                  </a:cxn>
                  <a:cxn ang="0">
                    <a:pos x="23" y="10"/>
                  </a:cxn>
                  <a:cxn ang="0">
                    <a:pos x="158" y="26"/>
                  </a:cxn>
                  <a:cxn ang="0">
                    <a:pos x="282" y="26"/>
                  </a:cxn>
                  <a:cxn ang="0">
                    <a:pos x="332" y="47"/>
                  </a:cxn>
                  <a:cxn ang="0">
                    <a:pos x="349" y="55"/>
                  </a:cxn>
                  <a:cxn ang="0">
                    <a:pos x="389" y="106"/>
                  </a:cxn>
                  <a:cxn ang="0">
                    <a:pos x="478" y="181"/>
                  </a:cxn>
                  <a:cxn ang="0">
                    <a:pos x="495" y="203"/>
                  </a:cxn>
                </a:cxnLst>
                <a:rect l="0" t="0" r="r" b="b"/>
                <a:pathLst>
                  <a:path w="495" h="247">
                    <a:moveTo>
                      <a:pt x="433" y="210"/>
                    </a:moveTo>
                    <a:cubicBezTo>
                      <a:pt x="389" y="224"/>
                      <a:pt x="344" y="237"/>
                      <a:pt x="298" y="247"/>
                    </a:cubicBezTo>
                    <a:cubicBezTo>
                      <a:pt x="178" y="239"/>
                      <a:pt x="228" y="243"/>
                      <a:pt x="153" y="210"/>
                    </a:cubicBezTo>
                    <a:cubicBezTo>
                      <a:pt x="148" y="206"/>
                      <a:pt x="145" y="199"/>
                      <a:pt x="141" y="196"/>
                    </a:cubicBezTo>
                    <a:cubicBezTo>
                      <a:pt x="135" y="191"/>
                      <a:pt x="129" y="193"/>
                      <a:pt x="124" y="188"/>
                    </a:cubicBezTo>
                    <a:cubicBezTo>
                      <a:pt x="108" y="170"/>
                      <a:pt x="95" y="135"/>
                      <a:pt x="80" y="114"/>
                    </a:cubicBezTo>
                    <a:cubicBezTo>
                      <a:pt x="72" y="83"/>
                      <a:pt x="58" y="60"/>
                      <a:pt x="40" y="40"/>
                    </a:cubicBezTo>
                    <a:cubicBezTo>
                      <a:pt x="34" y="33"/>
                      <a:pt x="29" y="24"/>
                      <a:pt x="23" y="17"/>
                    </a:cubicBezTo>
                    <a:cubicBezTo>
                      <a:pt x="17" y="12"/>
                      <a:pt x="0" y="0"/>
                      <a:pt x="7" y="3"/>
                    </a:cubicBezTo>
                    <a:cubicBezTo>
                      <a:pt x="12" y="6"/>
                      <a:pt x="23" y="10"/>
                      <a:pt x="23" y="10"/>
                    </a:cubicBezTo>
                    <a:cubicBezTo>
                      <a:pt x="70" y="52"/>
                      <a:pt x="84" y="32"/>
                      <a:pt x="158" y="26"/>
                    </a:cubicBezTo>
                    <a:cubicBezTo>
                      <a:pt x="215" y="13"/>
                      <a:pt x="206" y="12"/>
                      <a:pt x="282" y="26"/>
                    </a:cubicBezTo>
                    <a:cubicBezTo>
                      <a:pt x="285" y="26"/>
                      <a:pt x="322" y="43"/>
                      <a:pt x="332" y="47"/>
                    </a:cubicBezTo>
                    <a:cubicBezTo>
                      <a:pt x="337" y="50"/>
                      <a:pt x="349" y="55"/>
                      <a:pt x="349" y="55"/>
                    </a:cubicBezTo>
                    <a:cubicBezTo>
                      <a:pt x="368" y="70"/>
                      <a:pt x="373" y="88"/>
                      <a:pt x="389" y="106"/>
                    </a:cubicBezTo>
                    <a:cubicBezTo>
                      <a:pt x="415" y="140"/>
                      <a:pt x="444" y="164"/>
                      <a:pt x="478" y="181"/>
                    </a:cubicBezTo>
                    <a:cubicBezTo>
                      <a:pt x="484" y="188"/>
                      <a:pt x="488" y="197"/>
                      <a:pt x="495" y="203"/>
                    </a:cubicBezTo>
                  </a:path>
                </a:pathLst>
              </a:custGeom>
              <a:solidFill>
                <a:srgbClr val="00FF00"/>
              </a:solidFill>
              <a:ln w="28575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3090" name="Freeform 114"/>
              <p:cNvSpPr>
                <a:spLocks/>
              </p:cNvSpPr>
              <p:nvPr/>
            </p:nvSpPr>
            <p:spPr bwMode="auto">
              <a:xfrm>
                <a:off x="2159" y="2381"/>
                <a:ext cx="172" cy="7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" y="31"/>
                  </a:cxn>
                  <a:cxn ang="0">
                    <a:pos x="46" y="46"/>
                  </a:cxn>
                  <a:cxn ang="0">
                    <a:pos x="52" y="62"/>
                  </a:cxn>
                  <a:cxn ang="0">
                    <a:pos x="62" y="93"/>
                  </a:cxn>
                  <a:cxn ang="0">
                    <a:pos x="67" y="206"/>
                  </a:cxn>
                  <a:cxn ang="0">
                    <a:pos x="88" y="324"/>
                  </a:cxn>
                </a:cxnLst>
                <a:rect l="0" t="0" r="r" b="b"/>
                <a:pathLst>
                  <a:path w="88" h="324">
                    <a:moveTo>
                      <a:pt x="0" y="0"/>
                    </a:moveTo>
                    <a:cubicBezTo>
                      <a:pt x="20" y="6"/>
                      <a:pt x="23" y="19"/>
                      <a:pt x="41" y="31"/>
                    </a:cubicBezTo>
                    <a:cubicBezTo>
                      <a:pt x="43" y="36"/>
                      <a:pt x="44" y="41"/>
                      <a:pt x="46" y="46"/>
                    </a:cubicBezTo>
                    <a:cubicBezTo>
                      <a:pt x="48" y="51"/>
                      <a:pt x="50" y="57"/>
                      <a:pt x="52" y="62"/>
                    </a:cubicBezTo>
                    <a:cubicBezTo>
                      <a:pt x="55" y="72"/>
                      <a:pt x="62" y="93"/>
                      <a:pt x="62" y="93"/>
                    </a:cubicBezTo>
                    <a:cubicBezTo>
                      <a:pt x="64" y="131"/>
                      <a:pt x="64" y="168"/>
                      <a:pt x="67" y="206"/>
                    </a:cubicBezTo>
                    <a:cubicBezTo>
                      <a:pt x="70" y="246"/>
                      <a:pt x="88" y="286"/>
                      <a:pt x="88" y="324"/>
                    </a:cubicBezTo>
                  </a:path>
                </a:pathLst>
              </a:custGeom>
              <a:noFill/>
              <a:ln w="28575" cmpd="sng">
                <a:solidFill>
                  <a:srgbClr val="CC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3091" name="Freeform 115"/>
              <p:cNvSpPr>
                <a:spLocks/>
              </p:cNvSpPr>
              <p:nvPr/>
            </p:nvSpPr>
            <p:spPr bwMode="auto">
              <a:xfrm flipH="1">
                <a:off x="2223" y="2301"/>
                <a:ext cx="297" cy="200"/>
              </a:xfrm>
              <a:custGeom>
                <a:avLst/>
                <a:gdLst/>
                <a:ahLst/>
                <a:cxnLst>
                  <a:cxn ang="0">
                    <a:pos x="433" y="210"/>
                  </a:cxn>
                  <a:cxn ang="0">
                    <a:pos x="298" y="247"/>
                  </a:cxn>
                  <a:cxn ang="0">
                    <a:pos x="153" y="210"/>
                  </a:cxn>
                  <a:cxn ang="0">
                    <a:pos x="141" y="196"/>
                  </a:cxn>
                  <a:cxn ang="0">
                    <a:pos x="124" y="188"/>
                  </a:cxn>
                  <a:cxn ang="0">
                    <a:pos x="80" y="114"/>
                  </a:cxn>
                  <a:cxn ang="0">
                    <a:pos x="40" y="40"/>
                  </a:cxn>
                  <a:cxn ang="0">
                    <a:pos x="23" y="17"/>
                  </a:cxn>
                  <a:cxn ang="0">
                    <a:pos x="7" y="3"/>
                  </a:cxn>
                  <a:cxn ang="0">
                    <a:pos x="23" y="10"/>
                  </a:cxn>
                  <a:cxn ang="0">
                    <a:pos x="158" y="26"/>
                  </a:cxn>
                  <a:cxn ang="0">
                    <a:pos x="282" y="26"/>
                  </a:cxn>
                  <a:cxn ang="0">
                    <a:pos x="332" y="47"/>
                  </a:cxn>
                  <a:cxn ang="0">
                    <a:pos x="349" y="55"/>
                  </a:cxn>
                  <a:cxn ang="0">
                    <a:pos x="389" y="106"/>
                  </a:cxn>
                  <a:cxn ang="0">
                    <a:pos x="478" y="181"/>
                  </a:cxn>
                  <a:cxn ang="0">
                    <a:pos x="495" y="203"/>
                  </a:cxn>
                </a:cxnLst>
                <a:rect l="0" t="0" r="r" b="b"/>
                <a:pathLst>
                  <a:path w="495" h="247">
                    <a:moveTo>
                      <a:pt x="433" y="210"/>
                    </a:moveTo>
                    <a:cubicBezTo>
                      <a:pt x="389" y="224"/>
                      <a:pt x="344" y="237"/>
                      <a:pt x="298" y="247"/>
                    </a:cubicBezTo>
                    <a:cubicBezTo>
                      <a:pt x="178" y="239"/>
                      <a:pt x="228" y="243"/>
                      <a:pt x="153" y="210"/>
                    </a:cubicBezTo>
                    <a:cubicBezTo>
                      <a:pt x="148" y="206"/>
                      <a:pt x="145" y="199"/>
                      <a:pt x="141" y="196"/>
                    </a:cubicBezTo>
                    <a:cubicBezTo>
                      <a:pt x="135" y="191"/>
                      <a:pt x="129" y="193"/>
                      <a:pt x="124" y="188"/>
                    </a:cubicBezTo>
                    <a:cubicBezTo>
                      <a:pt x="108" y="170"/>
                      <a:pt x="95" y="135"/>
                      <a:pt x="80" y="114"/>
                    </a:cubicBezTo>
                    <a:cubicBezTo>
                      <a:pt x="72" y="83"/>
                      <a:pt x="58" y="60"/>
                      <a:pt x="40" y="40"/>
                    </a:cubicBezTo>
                    <a:cubicBezTo>
                      <a:pt x="34" y="33"/>
                      <a:pt x="29" y="24"/>
                      <a:pt x="23" y="17"/>
                    </a:cubicBezTo>
                    <a:cubicBezTo>
                      <a:pt x="17" y="12"/>
                      <a:pt x="0" y="0"/>
                      <a:pt x="7" y="3"/>
                    </a:cubicBezTo>
                    <a:cubicBezTo>
                      <a:pt x="12" y="6"/>
                      <a:pt x="23" y="10"/>
                      <a:pt x="23" y="10"/>
                    </a:cubicBezTo>
                    <a:cubicBezTo>
                      <a:pt x="70" y="52"/>
                      <a:pt x="84" y="32"/>
                      <a:pt x="158" y="26"/>
                    </a:cubicBezTo>
                    <a:cubicBezTo>
                      <a:pt x="215" y="13"/>
                      <a:pt x="206" y="12"/>
                      <a:pt x="282" y="26"/>
                    </a:cubicBezTo>
                    <a:cubicBezTo>
                      <a:pt x="285" y="26"/>
                      <a:pt x="322" y="43"/>
                      <a:pt x="332" y="47"/>
                    </a:cubicBezTo>
                    <a:cubicBezTo>
                      <a:pt x="337" y="50"/>
                      <a:pt x="349" y="55"/>
                      <a:pt x="349" y="55"/>
                    </a:cubicBezTo>
                    <a:cubicBezTo>
                      <a:pt x="368" y="70"/>
                      <a:pt x="373" y="88"/>
                      <a:pt x="389" y="106"/>
                    </a:cubicBezTo>
                    <a:cubicBezTo>
                      <a:pt x="415" y="140"/>
                      <a:pt x="444" y="164"/>
                      <a:pt x="478" y="181"/>
                    </a:cubicBezTo>
                    <a:cubicBezTo>
                      <a:pt x="484" y="188"/>
                      <a:pt x="488" y="197"/>
                      <a:pt x="495" y="203"/>
                    </a:cubicBezTo>
                  </a:path>
                </a:pathLst>
              </a:custGeom>
              <a:solidFill>
                <a:srgbClr val="00FF00"/>
              </a:solidFill>
              <a:ln w="28575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82977" name="Group 116"/>
            <p:cNvGrpSpPr>
              <a:grpSpLocks/>
            </p:cNvGrpSpPr>
            <p:nvPr/>
          </p:nvGrpSpPr>
          <p:grpSpPr bwMode="auto">
            <a:xfrm rot="-1862879">
              <a:off x="4952" y="1709"/>
              <a:ext cx="203" cy="173"/>
              <a:chOff x="558" y="1405"/>
              <a:chExt cx="397" cy="265"/>
            </a:xfrm>
          </p:grpSpPr>
          <p:sp>
            <p:nvSpPr>
              <p:cNvPr id="383093" name="Rectangle 117"/>
              <p:cNvSpPr>
                <a:spLocks noChangeArrowheads="1"/>
              </p:cNvSpPr>
              <p:nvPr/>
            </p:nvSpPr>
            <p:spPr bwMode="auto">
              <a:xfrm>
                <a:off x="680" y="1510"/>
                <a:ext cx="74" cy="112"/>
              </a:xfrm>
              <a:prstGeom prst="rect">
                <a:avLst/>
              </a:prstGeom>
              <a:solidFill>
                <a:srgbClr val="FF0066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3094" name="Freeform 118"/>
              <p:cNvSpPr>
                <a:spLocks/>
              </p:cNvSpPr>
              <p:nvPr/>
            </p:nvSpPr>
            <p:spPr bwMode="auto">
              <a:xfrm>
                <a:off x="824" y="1490"/>
                <a:ext cx="131" cy="124"/>
              </a:xfrm>
              <a:custGeom>
                <a:avLst/>
                <a:gdLst/>
                <a:ahLst/>
                <a:cxnLst>
                  <a:cxn ang="0">
                    <a:pos x="18" y="16"/>
                  </a:cxn>
                  <a:cxn ang="0">
                    <a:pos x="96" y="10"/>
                  </a:cxn>
                  <a:cxn ang="0">
                    <a:pos x="84" y="46"/>
                  </a:cxn>
                  <a:cxn ang="0">
                    <a:pos x="48" y="52"/>
                  </a:cxn>
                  <a:cxn ang="0">
                    <a:pos x="30" y="106"/>
                  </a:cxn>
                  <a:cxn ang="0">
                    <a:pos x="0" y="124"/>
                  </a:cxn>
                </a:cxnLst>
                <a:rect l="0" t="0" r="r" b="b"/>
                <a:pathLst>
                  <a:path w="131" h="124">
                    <a:moveTo>
                      <a:pt x="18" y="16"/>
                    </a:moveTo>
                    <a:cubicBezTo>
                      <a:pt x="67" y="0"/>
                      <a:pt x="41" y="2"/>
                      <a:pt x="96" y="10"/>
                    </a:cubicBezTo>
                    <a:cubicBezTo>
                      <a:pt x="108" y="28"/>
                      <a:pt x="131" y="77"/>
                      <a:pt x="84" y="46"/>
                    </a:cubicBezTo>
                    <a:cubicBezTo>
                      <a:pt x="72" y="48"/>
                      <a:pt x="57" y="44"/>
                      <a:pt x="48" y="52"/>
                    </a:cubicBezTo>
                    <a:cubicBezTo>
                      <a:pt x="34" y="64"/>
                      <a:pt x="36" y="88"/>
                      <a:pt x="30" y="106"/>
                    </a:cubicBezTo>
                    <a:cubicBezTo>
                      <a:pt x="29" y="110"/>
                      <a:pt x="6" y="121"/>
                      <a:pt x="0" y="124"/>
                    </a:cubicBezTo>
                  </a:path>
                </a:pathLst>
              </a:custGeom>
              <a:solidFill>
                <a:srgbClr val="FF0066"/>
              </a:solidFill>
              <a:ln w="19050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3095" name="Freeform 119"/>
              <p:cNvSpPr>
                <a:spLocks/>
              </p:cNvSpPr>
              <p:nvPr/>
            </p:nvSpPr>
            <p:spPr bwMode="auto">
              <a:xfrm>
                <a:off x="558" y="1405"/>
                <a:ext cx="284" cy="265"/>
              </a:xfrm>
              <a:custGeom>
                <a:avLst/>
                <a:gdLst/>
                <a:ahLst/>
                <a:cxnLst>
                  <a:cxn ang="0">
                    <a:pos x="152" y="234"/>
                  </a:cxn>
                  <a:cxn ang="0">
                    <a:pos x="43" y="196"/>
                  </a:cxn>
                  <a:cxn ang="0">
                    <a:pos x="33" y="115"/>
                  </a:cxn>
                  <a:cxn ang="0">
                    <a:pos x="49" y="67"/>
                  </a:cxn>
                  <a:cxn ang="0">
                    <a:pos x="43" y="40"/>
                  </a:cxn>
                  <a:cxn ang="0">
                    <a:pos x="54" y="13"/>
                  </a:cxn>
                  <a:cxn ang="0">
                    <a:pos x="92" y="45"/>
                  </a:cxn>
                  <a:cxn ang="0">
                    <a:pos x="179" y="148"/>
                  </a:cxn>
                  <a:cxn ang="0">
                    <a:pos x="157" y="229"/>
                  </a:cxn>
                  <a:cxn ang="0">
                    <a:pos x="239" y="240"/>
                  </a:cxn>
                  <a:cxn ang="0">
                    <a:pos x="282" y="180"/>
                  </a:cxn>
                  <a:cxn ang="0">
                    <a:pos x="282" y="72"/>
                  </a:cxn>
                  <a:cxn ang="0">
                    <a:pos x="277" y="50"/>
                  </a:cxn>
                  <a:cxn ang="0">
                    <a:pos x="179" y="83"/>
                  </a:cxn>
                  <a:cxn ang="0">
                    <a:pos x="152" y="94"/>
                  </a:cxn>
                </a:cxnLst>
                <a:rect l="0" t="0" r="r" b="b"/>
                <a:pathLst>
                  <a:path w="284" h="265">
                    <a:moveTo>
                      <a:pt x="152" y="234"/>
                    </a:moveTo>
                    <a:cubicBezTo>
                      <a:pt x="114" y="222"/>
                      <a:pt x="76" y="218"/>
                      <a:pt x="43" y="196"/>
                    </a:cubicBezTo>
                    <a:cubicBezTo>
                      <a:pt x="24" y="166"/>
                      <a:pt x="24" y="157"/>
                      <a:pt x="33" y="115"/>
                    </a:cubicBezTo>
                    <a:cubicBezTo>
                      <a:pt x="36" y="99"/>
                      <a:pt x="49" y="67"/>
                      <a:pt x="49" y="67"/>
                    </a:cubicBezTo>
                    <a:cubicBezTo>
                      <a:pt x="47" y="58"/>
                      <a:pt x="47" y="49"/>
                      <a:pt x="43" y="40"/>
                    </a:cubicBezTo>
                    <a:cubicBezTo>
                      <a:pt x="25" y="0"/>
                      <a:pt x="0" y="4"/>
                      <a:pt x="54" y="13"/>
                    </a:cubicBezTo>
                    <a:cubicBezTo>
                      <a:pt x="74" y="25"/>
                      <a:pt x="71" y="38"/>
                      <a:pt x="92" y="45"/>
                    </a:cubicBezTo>
                    <a:cubicBezTo>
                      <a:pt x="113" y="67"/>
                      <a:pt x="168" y="117"/>
                      <a:pt x="179" y="148"/>
                    </a:cubicBezTo>
                    <a:cubicBezTo>
                      <a:pt x="175" y="186"/>
                      <a:pt x="177" y="200"/>
                      <a:pt x="157" y="229"/>
                    </a:cubicBezTo>
                    <a:cubicBezTo>
                      <a:pt x="170" y="265"/>
                      <a:pt x="210" y="249"/>
                      <a:pt x="239" y="240"/>
                    </a:cubicBezTo>
                    <a:cubicBezTo>
                      <a:pt x="255" y="216"/>
                      <a:pt x="273" y="207"/>
                      <a:pt x="282" y="180"/>
                    </a:cubicBezTo>
                    <a:cubicBezTo>
                      <a:pt x="277" y="139"/>
                      <a:pt x="268" y="114"/>
                      <a:pt x="282" y="72"/>
                    </a:cubicBezTo>
                    <a:cubicBezTo>
                      <a:pt x="280" y="65"/>
                      <a:pt x="284" y="54"/>
                      <a:pt x="277" y="50"/>
                    </a:cubicBezTo>
                    <a:cubicBezTo>
                      <a:pt x="260" y="52"/>
                      <a:pt x="201" y="85"/>
                      <a:pt x="179" y="83"/>
                    </a:cubicBezTo>
                    <a:cubicBezTo>
                      <a:pt x="158" y="90"/>
                      <a:pt x="156" y="92"/>
                      <a:pt x="152" y="94"/>
                    </a:cubicBezTo>
                  </a:path>
                </a:pathLst>
              </a:custGeom>
              <a:solidFill>
                <a:srgbClr val="FF0066"/>
              </a:solidFill>
              <a:ln w="19050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3096" name="Freeform 120"/>
              <p:cNvSpPr>
                <a:spLocks/>
              </p:cNvSpPr>
              <p:nvPr/>
            </p:nvSpPr>
            <p:spPr bwMode="auto">
              <a:xfrm>
                <a:off x="662" y="1410"/>
                <a:ext cx="124" cy="88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30" y="0"/>
                  </a:cxn>
                  <a:cxn ang="0">
                    <a:pos x="72" y="60"/>
                  </a:cxn>
                  <a:cxn ang="0">
                    <a:pos x="0" y="54"/>
                  </a:cxn>
                </a:cxnLst>
                <a:rect l="0" t="0" r="r" b="b"/>
                <a:pathLst>
                  <a:path w="72" h="74">
                    <a:moveTo>
                      <a:pt x="0" y="54"/>
                    </a:moveTo>
                    <a:cubicBezTo>
                      <a:pt x="8" y="29"/>
                      <a:pt x="7" y="15"/>
                      <a:pt x="30" y="0"/>
                    </a:cubicBezTo>
                    <a:cubicBezTo>
                      <a:pt x="60" y="10"/>
                      <a:pt x="55" y="35"/>
                      <a:pt x="72" y="60"/>
                    </a:cubicBezTo>
                    <a:cubicBezTo>
                      <a:pt x="49" y="68"/>
                      <a:pt x="20" y="74"/>
                      <a:pt x="0" y="54"/>
                    </a:cubicBezTo>
                    <a:close/>
                  </a:path>
                </a:pathLst>
              </a:custGeom>
              <a:solidFill>
                <a:srgbClr val="FF0066"/>
              </a:solidFill>
              <a:ln w="19050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83097" name="AutoShape 121"/>
          <p:cNvSpPr>
            <a:spLocks noChangeArrowheads="1"/>
          </p:cNvSpPr>
          <p:nvPr/>
        </p:nvSpPr>
        <p:spPr bwMode="auto">
          <a:xfrm>
            <a:off x="1379538" y="5999163"/>
            <a:ext cx="225425" cy="239712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382983" name="Group 122"/>
          <p:cNvGrpSpPr>
            <a:grpSpLocks/>
          </p:cNvGrpSpPr>
          <p:nvPr/>
        </p:nvGrpSpPr>
        <p:grpSpPr bwMode="auto">
          <a:xfrm>
            <a:off x="1830388" y="5200650"/>
            <a:ext cx="338137" cy="276225"/>
            <a:chOff x="3996" y="967"/>
            <a:chExt cx="854" cy="797"/>
          </a:xfrm>
        </p:grpSpPr>
        <p:sp>
          <p:nvSpPr>
            <p:cNvPr id="383099" name="Freeform 123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19050" cmpd="sng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100" name="Freeform 124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19050" cmpd="sng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82987" name="Group 125"/>
          <p:cNvGrpSpPr>
            <a:grpSpLocks/>
          </p:cNvGrpSpPr>
          <p:nvPr/>
        </p:nvGrpSpPr>
        <p:grpSpPr bwMode="auto">
          <a:xfrm rot="-1014656">
            <a:off x="2466975" y="3981450"/>
            <a:ext cx="855663" cy="1123950"/>
            <a:chOff x="1717" y="2218"/>
            <a:chExt cx="803" cy="940"/>
          </a:xfrm>
        </p:grpSpPr>
        <p:sp>
          <p:nvSpPr>
            <p:cNvPr id="383102" name="Freeform 126"/>
            <p:cNvSpPr>
              <a:spLocks/>
            </p:cNvSpPr>
            <p:nvPr/>
          </p:nvSpPr>
          <p:spPr bwMode="auto">
            <a:xfrm>
              <a:off x="1717" y="2218"/>
              <a:ext cx="495" cy="216"/>
            </a:xfrm>
            <a:custGeom>
              <a:avLst/>
              <a:gdLst/>
              <a:ahLst/>
              <a:cxnLst>
                <a:cxn ang="0">
                  <a:pos x="433" y="210"/>
                </a:cxn>
                <a:cxn ang="0">
                  <a:pos x="298" y="247"/>
                </a:cxn>
                <a:cxn ang="0">
                  <a:pos x="153" y="210"/>
                </a:cxn>
                <a:cxn ang="0">
                  <a:pos x="141" y="196"/>
                </a:cxn>
                <a:cxn ang="0">
                  <a:pos x="124" y="188"/>
                </a:cxn>
                <a:cxn ang="0">
                  <a:pos x="80" y="114"/>
                </a:cxn>
                <a:cxn ang="0">
                  <a:pos x="40" y="40"/>
                </a:cxn>
                <a:cxn ang="0">
                  <a:pos x="23" y="17"/>
                </a:cxn>
                <a:cxn ang="0">
                  <a:pos x="7" y="3"/>
                </a:cxn>
                <a:cxn ang="0">
                  <a:pos x="23" y="10"/>
                </a:cxn>
                <a:cxn ang="0">
                  <a:pos x="158" y="26"/>
                </a:cxn>
                <a:cxn ang="0">
                  <a:pos x="282" y="26"/>
                </a:cxn>
                <a:cxn ang="0">
                  <a:pos x="332" y="47"/>
                </a:cxn>
                <a:cxn ang="0">
                  <a:pos x="349" y="55"/>
                </a:cxn>
                <a:cxn ang="0">
                  <a:pos x="389" y="106"/>
                </a:cxn>
                <a:cxn ang="0">
                  <a:pos x="478" y="181"/>
                </a:cxn>
                <a:cxn ang="0">
                  <a:pos x="495" y="203"/>
                </a:cxn>
              </a:cxnLst>
              <a:rect l="0" t="0" r="r" b="b"/>
              <a:pathLst>
                <a:path w="495" h="247">
                  <a:moveTo>
                    <a:pt x="433" y="210"/>
                  </a:moveTo>
                  <a:cubicBezTo>
                    <a:pt x="389" y="224"/>
                    <a:pt x="344" y="237"/>
                    <a:pt x="298" y="247"/>
                  </a:cubicBezTo>
                  <a:cubicBezTo>
                    <a:pt x="178" y="239"/>
                    <a:pt x="228" y="243"/>
                    <a:pt x="153" y="210"/>
                  </a:cubicBezTo>
                  <a:cubicBezTo>
                    <a:pt x="148" y="206"/>
                    <a:pt x="145" y="199"/>
                    <a:pt x="141" y="196"/>
                  </a:cubicBezTo>
                  <a:cubicBezTo>
                    <a:pt x="135" y="191"/>
                    <a:pt x="129" y="193"/>
                    <a:pt x="124" y="188"/>
                  </a:cubicBezTo>
                  <a:cubicBezTo>
                    <a:pt x="108" y="170"/>
                    <a:pt x="95" y="135"/>
                    <a:pt x="80" y="114"/>
                  </a:cubicBezTo>
                  <a:cubicBezTo>
                    <a:pt x="72" y="83"/>
                    <a:pt x="58" y="60"/>
                    <a:pt x="40" y="40"/>
                  </a:cubicBezTo>
                  <a:cubicBezTo>
                    <a:pt x="34" y="33"/>
                    <a:pt x="29" y="24"/>
                    <a:pt x="23" y="17"/>
                  </a:cubicBezTo>
                  <a:cubicBezTo>
                    <a:pt x="17" y="12"/>
                    <a:pt x="0" y="0"/>
                    <a:pt x="7" y="3"/>
                  </a:cubicBezTo>
                  <a:cubicBezTo>
                    <a:pt x="12" y="6"/>
                    <a:pt x="23" y="10"/>
                    <a:pt x="23" y="10"/>
                  </a:cubicBezTo>
                  <a:cubicBezTo>
                    <a:pt x="70" y="52"/>
                    <a:pt x="84" y="32"/>
                    <a:pt x="158" y="26"/>
                  </a:cubicBezTo>
                  <a:cubicBezTo>
                    <a:pt x="215" y="13"/>
                    <a:pt x="206" y="12"/>
                    <a:pt x="282" y="26"/>
                  </a:cubicBezTo>
                  <a:cubicBezTo>
                    <a:pt x="285" y="26"/>
                    <a:pt x="322" y="43"/>
                    <a:pt x="332" y="47"/>
                  </a:cubicBezTo>
                  <a:cubicBezTo>
                    <a:pt x="337" y="50"/>
                    <a:pt x="349" y="55"/>
                    <a:pt x="349" y="55"/>
                  </a:cubicBezTo>
                  <a:cubicBezTo>
                    <a:pt x="368" y="70"/>
                    <a:pt x="373" y="88"/>
                    <a:pt x="389" y="106"/>
                  </a:cubicBezTo>
                  <a:cubicBezTo>
                    <a:pt x="415" y="140"/>
                    <a:pt x="444" y="164"/>
                    <a:pt x="478" y="181"/>
                  </a:cubicBezTo>
                  <a:cubicBezTo>
                    <a:pt x="484" y="188"/>
                    <a:pt x="488" y="197"/>
                    <a:pt x="495" y="203"/>
                  </a:cubicBezTo>
                </a:path>
              </a:pathLst>
            </a:custGeom>
            <a:solidFill>
              <a:srgbClr val="00FF00"/>
            </a:solidFill>
            <a:ln w="38100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103" name="Freeform 127"/>
            <p:cNvSpPr>
              <a:spLocks/>
            </p:cNvSpPr>
            <p:nvPr/>
          </p:nvSpPr>
          <p:spPr bwMode="auto">
            <a:xfrm>
              <a:off x="2159" y="2381"/>
              <a:ext cx="172" cy="7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31"/>
                </a:cxn>
                <a:cxn ang="0">
                  <a:pos x="46" y="46"/>
                </a:cxn>
                <a:cxn ang="0">
                  <a:pos x="52" y="62"/>
                </a:cxn>
                <a:cxn ang="0">
                  <a:pos x="62" y="93"/>
                </a:cxn>
                <a:cxn ang="0">
                  <a:pos x="67" y="206"/>
                </a:cxn>
                <a:cxn ang="0">
                  <a:pos x="88" y="324"/>
                </a:cxn>
              </a:cxnLst>
              <a:rect l="0" t="0" r="r" b="b"/>
              <a:pathLst>
                <a:path w="88" h="324">
                  <a:moveTo>
                    <a:pt x="0" y="0"/>
                  </a:moveTo>
                  <a:cubicBezTo>
                    <a:pt x="20" y="6"/>
                    <a:pt x="23" y="19"/>
                    <a:pt x="41" y="31"/>
                  </a:cubicBezTo>
                  <a:cubicBezTo>
                    <a:pt x="43" y="36"/>
                    <a:pt x="44" y="41"/>
                    <a:pt x="46" y="46"/>
                  </a:cubicBezTo>
                  <a:cubicBezTo>
                    <a:pt x="48" y="51"/>
                    <a:pt x="50" y="57"/>
                    <a:pt x="52" y="62"/>
                  </a:cubicBezTo>
                  <a:cubicBezTo>
                    <a:pt x="55" y="72"/>
                    <a:pt x="62" y="93"/>
                    <a:pt x="62" y="93"/>
                  </a:cubicBezTo>
                  <a:cubicBezTo>
                    <a:pt x="64" y="131"/>
                    <a:pt x="64" y="168"/>
                    <a:pt x="67" y="206"/>
                  </a:cubicBezTo>
                  <a:cubicBezTo>
                    <a:pt x="70" y="246"/>
                    <a:pt x="88" y="286"/>
                    <a:pt x="88" y="324"/>
                  </a:cubicBezTo>
                </a:path>
              </a:pathLst>
            </a:custGeom>
            <a:noFill/>
            <a:ln w="76200" cmpd="sng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104" name="Freeform 128"/>
            <p:cNvSpPr>
              <a:spLocks/>
            </p:cNvSpPr>
            <p:nvPr/>
          </p:nvSpPr>
          <p:spPr bwMode="auto">
            <a:xfrm flipH="1">
              <a:off x="2223" y="2301"/>
              <a:ext cx="297" cy="200"/>
            </a:xfrm>
            <a:custGeom>
              <a:avLst/>
              <a:gdLst/>
              <a:ahLst/>
              <a:cxnLst>
                <a:cxn ang="0">
                  <a:pos x="433" y="210"/>
                </a:cxn>
                <a:cxn ang="0">
                  <a:pos x="298" y="247"/>
                </a:cxn>
                <a:cxn ang="0">
                  <a:pos x="153" y="210"/>
                </a:cxn>
                <a:cxn ang="0">
                  <a:pos x="141" y="196"/>
                </a:cxn>
                <a:cxn ang="0">
                  <a:pos x="124" y="188"/>
                </a:cxn>
                <a:cxn ang="0">
                  <a:pos x="80" y="114"/>
                </a:cxn>
                <a:cxn ang="0">
                  <a:pos x="40" y="40"/>
                </a:cxn>
                <a:cxn ang="0">
                  <a:pos x="23" y="17"/>
                </a:cxn>
                <a:cxn ang="0">
                  <a:pos x="7" y="3"/>
                </a:cxn>
                <a:cxn ang="0">
                  <a:pos x="23" y="10"/>
                </a:cxn>
                <a:cxn ang="0">
                  <a:pos x="158" y="26"/>
                </a:cxn>
                <a:cxn ang="0">
                  <a:pos x="282" y="26"/>
                </a:cxn>
                <a:cxn ang="0">
                  <a:pos x="332" y="47"/>
                </a:cxn>
                <a:cxn ang="0">
                  <a:pos x="349" y="55"/>
                </a:cxn>
                <a:cxn ang="0">
                  <a:pos x="389" y="106"/>
                </a:cxn>
                <a:cxn ang="0">
                  <a:pos x="478" y="181"/>
                </a:cxn>
                <a:cxn ang="0">
                  <a:pos x="495" y="203"/>
                </a:cxn>
              </a:cxnLst>
              <a:rect l="0" t="0" r="r" b="b"/>
              <a:pathLst>
                <a:path w="495" h="247">
                  <a:moveTo>
                    <a:pt x="433" y="210"/>
                  </a:moveTo>
                  <a:cubicBezTo>
                    <a:pt x="389" y="224"/>
                    <a:pt x="344" y="237"/>
                    <a:pt x="298" y="247"/>
                  </a:cubicBezTo>
                  <a:cubicBezTo>
                    <a:pt x="178" y="239"/>
                    <a:pt x="228" y="243"/>
                    <a:pt x="153" y="210"/>
                  </a:cubicBezTo>
                  <a:cubicBezTo>
                    <a:pt x="148" y="206"/>
                    <a:pt x="145" y="199"/>
                    <a:pt x="141" y="196"/>
                  </a:cubicBezTo>
                  <a:cubicBezTo>
                    <a:pt x="135" y="191"/>
                    <a:pt x="129" y="193"/>
                    <a:pt x="124" y="188"/>
                  </a:cubicBezTo>
                  <a:cubicBezTo>
                    <a:pt x="108" y="170"/>
                    <a:pt x="95" y="135"/>
                    <a:pt x="80" y="114"/>
                  </a:cubicBezTo>
                  <a:cubicBezTo>
                    <a:pt x="72" y="83"/>
                    <a:pt x="58" y="60"/>
                    <a:pt x="40" y="40"/>
                  </a:cubicBezTo>
                  <a:cubicBezTo>
                    <a:pt x="34" y="33"/>
                    <a:pt x="29" y="24"/>
                    <a:pt x="23" y="17"/>
                  </a:cubicBezTo>
                  <a:cubicBezTo>
                    <a:pt x="17" y="12"/>
                    <a:pt x="0" y="0"/>
                    <a:pt x="7" y="3"/>
                  </a:cubicBezTo>
                  <a:cubicBezTo>
                    <a:pt x="12" y="6"/>
                    <a:pt x="23" y="10"/>
                    <a:pt x="23" y="10"/>
                  </a:cubicBezTo>
                  <a:cubicBezTo>
                    <a:pt x="70" y="52"/>
                    <a:pt x="84" y="32"/>
                    <a:pt x="158" y="26"/>
                  </a:cubicBezTo>
                  <a:cubicBezTo>
                    <a:pt x="215" y="13"/>
                    <a:pt x="206" y="12"/>
                    <a:pt x="282" y="26"/>
                  </a:cubicBezTo>
                  <a:cubicBezTo>
                    <a:pt x="285" y="26"/>
                    <a:pt x="322" y="43"/>
                    <a:pt x="332" y="47"/>
                  </a:cubicBezTo>
                  <a:cubicBezTo>
                    <a:pt x="337" y="50"/>
                    <a:pt x="349" y="55"/>
                    <a:pt x="349" y="55"/>
                  </a:cubicBezTo>
                  <a:cubicBezTo>
                    <a:pt x="368" y="70"/>
                    <a:pt x="373" y="88"/>
                    <a:pt x="389" y="106"/>
                  </a:cubicBezTo>
                  <a:cubicBezTo>
                    <a:pt x="415" y="140"/>
                    <a:pt x="444" y="164"/>
                    <a:pt x="478" y="181"/>
                  </a:cubicBezTo>
                  <a:cubicBezTo>
                    <a:pt x="484" y="188"/>
                    <a:pt x="488" y="197"/>
                    <a:pt x="495" y="203"/>
                  </a:cubicBezTo>
                </a:path>
              </a:pathLst>
            </a:custGeom>
            <a:solidFill>
              <a:srgbClr val="00FF00"/>
            </a:solidFill>
            <a:ln w="38100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82990" name="Group 129"/>
          <p:cNvGrpSpPr>
            <a:grpSpLocks/>
          </p:cNvGrpSpPr>
          <p:nvPr/>
        </p:nvGrpSpPr>
        <p:grpSpPr bwMode="auto">
          <a:xfrm rot="990548" flipH="1">
            <a:off x="2566988" y="3598863"/>
            <a:ext cx="701675" cy="571500"/>
            <a:chOff x="558" y="1405"/>
            <a:chExt cx="397" cy="265"/>
          </a:xfrm>
        </p:grpSpPr>
        <p:sp>
          <p:nvSpPr>
            <p:cNvPr id="383106" name="Rectangle 130"/>
            <p:cNvSpPr>
              <a:spLocks noChangeArrowheads="1"/>
            </p:cNvSpPr>
            <p:nvPr/>
          </p:nvSpPr>
          <p:spPr bwMode="auto">
            <a:xfrm>
              <a:off x="680" y="1510"/>
              <a:ext cx="74" cy="112"/>
            </a:xfrm>
            <a:prstGeom prst="rect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107" name="Freeform 131"/>
            <p:cNvSpPr>
              <a:spLocks/>
            </p:cNvSpPr>
            <p:nvPr/>
          </p:nvSpPr>
          <p:spPr bwMode="auto">
            <a:xfrm>
              <a:off x="824" y="1490"/>
              <a:ext cx="131" cy="124"/>
            </a:xfrm>
            <a:custGeom>
              <a:avLst/>
              <a:gdLst/>
              <a:ahLst/>
              <a:cxnLst>
                <a:cxn ang="0">
                  <a:pos x="18" y="16"/>
                </a:cxn>
                <a:cxn ang="0">
                  <a:pos x="96" y="10"/>
                </a:cxn>
                <a:cxn ang="0">
                  <a:pos x="84" y="46"/>
                </a:cxn>
                <a:cxn ang="0">
                  <a:pos x="48" y="52"/>
                </a:cxn>
                <a:cxn ang="0">
                  <a:pos x="30" y="106"/>
                </a:cxn>
                <a:cxn ang="0">
                  <a:pos x="0" y="124"/>
                </a:cxn>
              </a:cxnLst>
              <a:rect l="0" t="0" r="r" b="b"/>
              <a:pathLst>
                <a:path w="131" h="124">
                  <a:moveTo>
                    <a:pt x="18" y="16"/>
                  </a:moveTo>
                  <a:cubicBezTo>
                    <a:pt x="67" y="0"/>
                    <a:pt x="41" y="2"/>
                    <a:pt x="96" y="10"/>
                  </a:cubicBezTo>
                  <a:cubicBezTo>
                    <a:pt x="108" y="28"/>
                    <a:pt x="131" y="77"/>
                    <a:pt x="84" y="46"/>
                  </a:cubicBezTo>
                  <a:cubicBezTo>
                    <a:pt x="72" y="48"/>
                    <a:pt x="57" y="44"/>
                    <a:pt x="48" y="52"/>
                  </a:cubicBezTo>
                  <a:cubicBezTo>
                    <a:pt x="34" y="64"/>
                    <a:pt x="36" y="88"/>
                    <a:pt x="30" y="106"/>
                  </a:cubicBezTo>
                  <a:cubicBezTo>
                    <a:pt x="29" y="110"/>
                    <a:pt x="6" y="121"/>
                    <a:pt x="0" y="124"/>
                  </a:cubicBezTo>
                </a:path>
              </a:pathLst>
            </a:custGeom>
            <a:solidFill>
              <a:srgbClr val="FF0066"/>
            </a:solidFill>
            <a:ln w="19050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108" name="Freeform 132"/>
            <p:cNvSpPr>
              <a:spLocks/>
            </p:cNvSpPr>
            <p:nvPr/>
          </p:nvSpPr>
          <p:spPr bwMode="auto">
            <a:xfrm>
              <a:off x="558" y="1405"/>
              <a:ext cx="284" cy="265"/>
            </a:xfrm>
            <a:custGeom>
              <a:avLst/>
              <a:gdLst/>
              <a:ahLst/>
              <a:cxnLst>
                <a:cxn ang="0">
                  <a:pos x="152" y="234"/>
                </a:cxn>
                <a:cxn ang="0">
                  <a:pos x="43" y="196"/>
                </a:cxn>
                <a:cxn ang="0">
                  <a:pos x="33" y="115"/>
                </a:cxn>
                <a:cxn ang="0">
                  <a:pos x="49" y="67"/>
                </a:cxn>
                <a:cxn ang="0">
                  <a:pos x="43" y="40"/>
                </a:cxn>
                <a:cxn ang="0">
                  <a:pos x="54" y="13"/>
                </a:cxn>
                <a:cxn ang="0">
                  <a:pos x="92" y="45"/>
                </a:cxn>
                <a:cxn ang="0">
                  <a:pos x="179" y="148"/>
                </a:cxn>
                <a:cxn ang="0">
                  <a:pos x="157" y="229"/>
                </a:cxn>
                <a:cxn ang="0">
                  <a:pos x="239" y="240"/>
                </a:cxn>
                <a:cxn ang="0">
                  <a:pos x="282" y="180"/>
                </a:cxn>
                <a:cxn ang="0">
                  <a:pos x="282" y="72"/>
                </a:cxn>
                <a:cxn ang="0">
                  <a:pos x="277" y="50"/>
                </a:cxn>
                <a:cxn ang="0">
                  <a:pos x="179" y="83"/>
                </a:cxn>
                <a:cxn ang="0">
                  <a:pos x="152" y="94"/>
                </a:cxn>
              </a:cxnLst>
              <a:rect l="0" t="0" r="r" b="b"/>
              <a:pathLst>
                <a:path w="284" h="265">
                  <a:moveTo>
                    <a:pt x="152" y="234"/>
                  </a:moveTo>
                  <a:cubicBezTo>
                    <a:pt x="114" y="222"/>
                    <a:pt x="76" y="218"/>
                    <a:pt x="43" y="196"/>
                  </a:cubicBezTo>
                  <a:cubicBezTo>
                    <a:pt x="24" y="166"/>
                    <a:pt x="24" y="157"/>
                    <a:pt x="33" y="115"/>
                  </a:cubicBezTo>
                  <a:cubicBezTo>
                    <a:pt x="36" y="99"/>
                    <a:pt x="49" y="67"/>
                    <a:pt x="49" y="67"/>
                  </a:cubicBezTo>
                  <a:cubicBezTo>
                    <a:pt x="47" y="58"/>
                    <a:pt x="47" y="49"/>
                    <a:pt x="43" y="40"/>
                  </a:cubicBezTo>
                  <a:cubicBezTo>
                    <a:pt x="25" y="0"/>
                    <a:pt x="0" y="4"/>
                    <a:pt x="54" y="13"/>
                  </a:cubicBezTo>
                  <a:cubicBezTo>
                    <a:pt x="74" y="25"/>
                    <a:pt x="71" y="38"/>
                    <a:pt x="92" y="45"/>
                  </a:cubicBezTo>
                  <a:cubicBezTo>
                    <a:pt x="113" y="67"/>
                    <a:pt x="168" y="117"/>
                    <a:pt x="179" y="148"/>
                  </a:cubicBezTo>
                  <a:cubicBezTo>
                    <a:pt x="175" y="186"/>
                    <a:pt x="177" y="200"/>
                    <a:pt x="157" y="229"/>
                  </a:cubicBezTo>
                  <a:cubicBezTo>
                    <a:pt x="170" y="265"/>
                    <a:pt x="210" y="249"/>
                    <a:pt x="239" y="240"/>
                  </a:cubicBezTo>
                  <a:cubicBezTo>
                    <a:pt x="255" y="216"/>
                    <a:pt x="273" y="207"/>
                    <a:pt x="282" y="180"/>
                  </a:cubicBezTo>
                  <a:cubicBezTo>
                    <a:pt x="277" y="139"/>
                    <a:pt x="268" y="114"/>
                    <a:pt x="282" y="72"/>
                  </a:cubicBezTo>
                  <a:cubicBezTo>
                    <a:pt x="280" y="65"/>
                    <a:pt x="284" y="54"/>
                    <a:pt x="277" y="50"/>
                  </a:cubicBezTo>
                  <a:cubicBezTo>
                    <a:pt x="260" y="52"/>
                    <a:pt x="201" y="85"/>
                    <a:pt x="179" y="83"/>
                  </a:cubicBezTo>
                  <a:cubicBezTo>
                    <a:pt x="158" y="90"/>
                    <a:pt x="156" y="92"/>
                    <a:pt x="152" y="94"/>
                  </a:cubicBezTo>
                </a:path>
              </a:pathLst>
            </a:custGeom>
            <a:solidFill>
              <a:srgbClr val="FF0066"/>
            </a:solidFill>
            <a:ln w="38100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109" name="Freeform 133"/>
            <p:cNvSpPr>
              <a:spLocks/>
            </p:cNvSpPr>
            <p:nvPr/>
          </p:nvSpPr>
          <p:spPr bwMode="auto">
            <a:xfrm>
              <a:off x="662" y="1410"/>
              <a:ext cx="124" cy="88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30" y="0"/>
                </a:cxn>
                <a:cxn ang="0">
                  <a:pos x="72" y="60"/>
                </a:cxn>
                <a:cxn ang="0">
                  <a:pos x="0" y="54"/>
                </a:cxn>
              </a:cxnLst>
              <a:rect l="0" t="0" r="r" b="b"/>
              <a:pathLst>
                <a:path w="72" h="74">
                  <a:moveTo>
                    <a:pt x="0" y="54"/>
                  </a:moveTo>
                  <a:cubicBezTo>
                    <a:pt x="8" y="29"/>
                    <a:pt x="7" y="15"/>
                    <a:pt x="30" y="0"/>
                  </a:cubicBezTo>
                  <a:cubicBezTo>
                    <a:pt x="60" y="10"/>
                    <a:pt x="55" y="35"/>
                    <a:pt x="72" y="60"/>
                  </a:cubicBezTo>
                  <a:cubicBezTo>
                    <a:pt x="49" y="68"/>
                    <a:pt x="20" y="74"/>
                    <a:pt x="0" y="54"/>
                  </a:cubicBezTo>
                  <a:close/>
                </a:path>
              </a:pathLst>
            </a:custGeom>
            <a:solidFill>
              <a:srgbClr val="FF0066"/>
            </a:solidFill>
            <a:ln w="19050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83110" name="Text Box 134"/>
          <p:cNvSpPr txBox="1">
            <a:spLocks noChangeArrowheads="1"/>
          </p:cNvSpPr>
          <p:nvPr/>
        </p:nvSpPr>
        <p:spPr bwMode="auto">
          <a:xfrm rot="21600000">
            <a:off x="38100" y="4973638"/>
            <a:ext cx="20240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sv-SE" sz="30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DATA</a:t>
            </a:r>
            <a:endParaRPr lang="en-GB" sz="30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83111" name="Text Box 135"/>
          <p:cNvSpPr txBox="1">
            <a:spLocks noChangeArrowheads="1"/>
          </p:cNvSpPr>
          <p:nvPr/>
        </p:nvSpPr>
        <p:spPr bwMode="auto">
          <a:xfrm rot="21600000">
            <a:off x="30163" y="4448175"/>
            <a:ext cx="22812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sv-SE" sz="30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INTERNET</a:t>
            </a:r>
            <a:endParaRPr lang="en-GB" sz="30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83112" name="AutoShape 136"/>
          <p:cNvSpPr>
            <a:spLocks noChangeArrowheads="1"/>
          </p:cNvSpPr>
          <p:nvPr/>
        </p:nvSpPr>
        <p:spPr bwMode="auto">
          <a:xfrm>
            <a:off x="2436813" y="5729288"/>
            <a:ext cx="844550" cy="666750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3113" name="AutoShape 137"/>
          <p:cNvSpPr>
            <a:spLocks noChangeArrowheads="1"/>
          </p:cNvSpPr>
          <p:nvPr/>
        </p:nvSpPr>
        <p:spPr bwMode="auto">
          <a:xfrm>
            <a:off x="4465638" y="5907088"/>
            <a:ext cx="488950" cy="488950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3114" name="AutoShape 138"/>
          <p:cNvSpPr>
            <a:spLocks noChangeArrowheads="1"/>
          </p:cNvSpPr>
          <p:nvPr/>
        </p:nvSpPr>
        <p:spPr bwMode="auto">
          <a:xfrm>
            <a:off x="6361113" y="5907088"/>
            <a:ext cx="488950" cy="488950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382993" name="Group 139"/>
          <p:cNvGrpSpPr>
            <a:grpSpLocks/>
          </p:cNvGrpSpPr>
          <p:nvPr/>
        </p:nvGrpSpPr>
        <p:grpSpPr bwMode="auto">
          <a:xfrm>
            <a:off x="1978025" y="-2508250"/>
            <a:ext cx="5888038" cy="5864225"/>
            <a:chOff x="1246" y="-1470"/>
            <a:chExt cx="3709" cy="3694"/>
          </a:xfrm>
        </p:grpSpPr>
        <p:grpSp>
          <p:nvGrpSpPr>
            <p:cNvPr id="382996" name="Group 140"/>
            <p:cNvGrpSpPr>
              <a:grpSpLocks/>
            </p:cNvGrpSpPr>
            <p:nvPr/>
          </p:nvGrpSpPr>
          <p:grpSpPr bwMode="auto">
            <a:xfrm>
              <a:off x="1246" y="-1470"/>
              <a:ext cx="3709" cy="3694"/>
              <a:chOff x="2304" y="40"/>
              <a:chExt cx="1296" cy="1304"/>
            </a:xfrm>
          </p:grpSpPr>
          <p:sp>
            <p:nvSpPr>
              <p:cNvPr id="383117" name="AutoShape 141"/>
              <p:cNvSpPr>
                <a:spLocks noChangeArrowheads="1"/>
              </p:cNvSpPr>
              <p:nvPr/>
            </p:nvSpPr>
            <p:spPr bwMode="auto">
              <a:xfrm>
                <a:off x="2304" y="48"/>
                <a:ext cx="1296" cy="1296"/>
              </a:xfrm>
              <a:prstGeom prst="sun">
                <a:avLst>
                  <a:gd name="adj" fmla="val 46875"/>
                </a:avLst>
              </a:prstGeom>
              <a:solidFill>
                <a:srgbClr val="FFCC00"/>
              </a:solidFill>
              <a:ln w="2857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3118" name="AutoShape 142"/>
              <p:cNvSpPr>
                <a:spLocks noChangeArrowheads="1"/>
              </p:cNvSpPr>
              <p:nvPr/>
            </p:nvSpPr>
            <p:spPr bwMode="auto">
              <a:xfrm rot="900000">
                <a:off x="2304" y="44"/>
                <a:ext cx="1296" cy="1296"/>
              </a:xfrm>
              <a:prstGeom prst="sun">
                <a:avLst>
                  <a:gd name="adj" fmla="val 46875"/>
                </a:avLst>
              </a:prstGeom>
              <a:solidFill>
                <a:srgbClr val="FFCC00"/>
              </a:solidFill>
              <a:ln w="2857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3119" name="AutoShape 143"/>
              <p:cNvSpPr>
                <a:spLocks noChangeArrowheads="1"/>
              </p:cNvSpPr>
              <p:nvPr/>
            </p:nvSpPr>
            <p:spPr bwMode="auto">
              <a:xfrm rot="1800000">
                <a:off x="2304" y="40"/>
                <a:ext cx="1296" cy="1296"/>
              </a:xfrm>
              <a:prstGeom prst="sun">
                <a:avLst>
                  <a:gd name="adj" fmla="val 46875"/>
                </a:avLst>
              </a:prstGeom>
              <a:solidFill>
                <a:srgbClr val="FFCC00"/>
              </a:solidFill>
              <a:ln w="2857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83120" name="Oval 144"/>
            <p:cNvSpPr>
              <a:spLocks noChangeArrowheads="1"/>
            </p:cNvSpPr>
            <p:nvPr/>
          </p:nvSpPr>
          <p:spPr bwMode="auto">
            <a:xfrm>
              <a:off x="2453" y="-169"/>
              <a:ext cx="1265" cy="1265"/>
            </a:xfrm>
            <a:prstGeom prst="ellipse">
              <a:avLst/>
            </a:prstGeom>
            <a:solidFill>
              <a:srgbClr val="FFCC00"/>
            </a:solidFill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121" name="Text Box 145"/>
            <p:cNvSpPr txBox="1">
              <a:spLocks noChangeArrowheads="1"/>
            </p:cNvSpPr>
            <p:nvPr/>
          </p:nvSpPr>
          <p:spPr bwMode="auto">
            <a:xfrm rot="21600000">
              <a:off x="2446" y="256"/>
              <a:ext cx="123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3600" b="1" kern="120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rPr>
                <a:t>PUBLIC</a:t>
              </a:r>
              <a:endParaRPr lang="en-GB" sz="36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83122" name="AutoShape 146"/>
          <p:cNvSpPr>
            <a:spLocks noChangeArrowheads="1"/>
          </p:cNvSpPr>
          <p:nvPr/>
        </p:nvSpPr>
        <p:spPr bwMode="auto">
          <a:xfrm flipH="1">
            <a:off x="7343775" y="4584700"/>
            <a:ext cx="611188" cy="417513"/>
          </a:xfrm>
          <a:custGeom>
            <a:avLst/>
            <a:gdLst>
              <a:gd name="G0" fmla="+- 3175 0 0"/>
              <a:gd name="G1" fmla="+- 21600 0 3175"/>
              <a:gd name="G2" fmla="*/ 3175 1 2"/>
              <a:gd name="G3" fmla="+- 21600 0 G2"/>
              <a:gd name="G4" fmla="+/ 3175 21600 2"/>
              <a:gd name="G5" fmla="+/ G1 0 2"/>
              <a:gd name="G6" fmla="*/ 21600 21600 3175"/>
              <a:gd name="G7" fmla="*/ G6 1 2"/>
              <a:gd name="G8" fmla="+- 21600 0 G7"/>
              <a:gd name="G9" fmla="*/ 21600 1 2"/>
              <a:gd name="G10" fmla="+- 3175 0 G9"/>
              <a:gd name="G11" fmla="?: G10 G8 0"/>
              <a:gd name="G12" fmla="?: G10 G7 21600"/>
              <a:gd name="T0" fmla="*/ 20012 w 21600"/>
              <a:gd name="T1" fmla="*/ 10800 h 21600"/>
              <a:gd name="T2" fmla="*/ 10800 w 21600"/>
              <a:gd name="T3" fmla="*/ 21600 h 21600"/>
              <a:gd name="T4" fmla="*/ 1588 w 21600"/>
              <a:gd name="T5" fmla="*/ 10800 h 21600"/>
              <a:gd name="T6" fmla="*/ 10800 w 21600"/>
              <a:gd name="T7" fmla="*/ 0 h 21600"/>
              <a:gd name="T8" fmla="*/ 3388 w 21600"/>
              <a:gd name="T9" fmla="*/ 3388 h 21600"/>
              <a:gd name="T10" fmla="*/ 18212 w 21600"/>
              <a:gd name="T11" fmla="*/ 1821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175" y="21600"/>
                </a:lnTo>
                <a:lnTo>
                  <a:pt x="1842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382999" name="Group 147"/>
          <p:cNvGrpSpPr>
            <a:grpSpLocks/>
          </p:cNvGrpSpPr>
          <p:nvPr/>
        </p:nvGrpSpPr>
        <p:grpSpPr bwMode="auto">
          <a:xfrm>
            <a:off x="7286625" y="4138613"/>
            <a:ext cx="371475" cy="446087"/>
            <a:chOff x="1717" y="2218"/>
            <a:chExt cx="803" cy="940"/>
          </a:xfrm>
        </p:grpSpPr>
        <p:sp>
          <p:nvSpPr>
            <p:cNvPr id="383124" name="Freeform 148"/>
            <p:cNvSpPr>
              <a:spLocks/>
            </p:cNvSpPr>
            <p:nvPr/>
          </p:nvSpPr>
          <p:spPr bwMode="auto">
            <a:xfrm>
              <a:off x="1717" y="2218"/>
              <a:ext cx="495" cy="216"/>
            </a:xfrm>
            <a:custGeom>
              <a:avLst/>
              <a:gdLst/>
              <a:ahLst/>
              <a:cxnLst>
                <a:cxn ang="0">
                  <a:pos x="433" y="210"/>
                </a:cxn>
                <a:cxn ang="0">
                  <a:pos x="298" y="247"/>
                </a:cxn>
                <a:cxn ang="0">
                  <a:pos x="153" y="210"/>
                </a:cxn>
                <a:cxn ang="0">
                  <a:pos x="141" y="196"/>
                </a:cxn>
                <a:cxn ang="0">
                  <a:pos x="124" y="188"/>
                </a:cxn>
                <a:cxn ang="0">
                  <a:pos x="80" y="114"/>
                </a:cxn>
                <a:cxn ang="0">
                  <a:pos x="40" y="40"/>
                </a:cxn>
                <a:cxn ang="0">
                  <a:pos x="23" y="17"/>
                </a:cxn>
                <a:cxn ang="0">
                  <a:pos x="7" y="3"/>
                </a:cxn>
                <a:cxn ang="0">
                  <a:pos x="23" y="10"/>
                </a:cxn>
                <a:cxn ang="0">
                  <a:pos x="158" y="26"/>
                </a:cxn>
                <a:cxn ang="0">
                  <a:pos x="282" y="26"/>
                </a:cxn>
                <a:cxn ang="0">
                  <a:pos x="332" y="47"/>
                </a:cxn>
                <a:cxn ang="0">
                  <a:pos x="349" y="55"/>
                </a:cxn>
                <a:cxn ang="0">
                  <a:pos x="389" y="106"/>
                </a:cxn>
                <a:cxn ang="0">
                  <a:pos x="478" y="181"/>
                </a:cxn>
                <a:cxn ang="0">
                  <a:pos x="495" y="203"/>
                </a:cxn>
              </a:cxnLst>
              <a:rect l="0" t="0" r="r" b="b"/>
              <a:pathLst>
                <a:path w="495" h="247">
                  <a:moveTo>
                    <a:pt x="433" y="210"/>
                  </a:moveTo>
                  <a:cubicBezTo>
                    <a:pt x="389" y="224"/>
                    <a:pt x="344" y="237"/>
                    <a:pt x="298" y="247"/>
                  </a:cubicBezTo>
                  <a:cubicBezTo>
                    <a:pt x="178" y="239"/>
                    <a:pt x="228" y="243"/>
                    <a:pt x="153" y="210"/>
                  </a:cubicBezTo>
                  <a:cubicBezTo>
                    <a:pt x="148" y="206"/>
                    <a:pt x="145" y="199"/>
                    <a:pt x="141" y="196"/>
                  </a:cubicBezTo>
                  <a:cubicBezTo>
                    <a:pt x="135" y="191"/>
                    <a:pt x="129" y="193"/>
                    <a:pt x="124" y="188"/>
                  </a:cubicBezTo>
                  <a:cubicBezTo>
                    <a:pt x="108" y="170"/>
                    <a:pt x="95" y="135"/>
                    <a:pt x="80" y="114"/>
                  </a:cubicBezTo>
                  <a:cubicBezTo>
                    <a:pt x="72" y="83"/>
                    <a:pt x="58" y="60"/>
                    <a:pt x="40" y="40"/>
                  </a:cubicBezTo>
                  <a:cubicBezTo>
                    <a:pt x="34" y="33"/>
                    <a:pt x="29" y="24"/>
                    <a:pt x="23" y="17"/>
                  </a:cubicBezTo>
                  <a:cubicBezTo>
                    <a:pt x="17" y="12"/>
                    <a:pt x="0" y="0"/>
                    <a:pt x="7" y="3"/>
                  </a:cubicBezTo>
                  <a:cubicBezTo>
                    <a:pt x="12" y="6"/>
                    <a:pt x="23" y="10"/>
                    <a:pt x="23" y="10"/>
                  </a:cubicBezTo>
                  <a:cubicBezTo>
                    <a:pt x="70" y="52"/>
                    <a:pt x="84" y="32"/>
                    <a:pt x="158" y="26"/>
                  </a:cubicBezTo>
                  <a:cubicBezTo>
                    <a:pt x="215" y="13"/>
                    <a:pt x="206" y="12"/>
                    <a:pt x="282" y="26"/>
                  </a:cubicBezTo>
                  <a:cubicBezTo>
                    <a:pt x="285" y="26"/>
                    <a:pt x="322" y="43"/>
                    <a:pt x="332" y="47"/>
                  </a:cubicBezTo>
                  <a:cubicBezTo>
                    <a:pt x="337" y="50"/>
                    <a:pt x="349" y="55"/>
                    <a:pt x="349" y="55"/>
                  </a:cubicBezTo>
                  <a:cubicBezTo>
                    <a:pt x="368" y="70"/>
                    <a:pt x="373" y="88"/>
                    <a:pt x="389" y="106"/>
                  </a:cubicBezTo>
                  <a:cubicBezTo>
                    <a:pt x="415" y="140"/>
                    <a:pt x="444" y="164"/>
                    <a:pt x="478" y="181"/>
                  </a:cubicBezTo>
                  <a:cubicBezTo>
                    <a:pt x="484" y="188"/>
                    <a:pt x="488" y="197"/>
                    <a:pt x="495" y="203"/>
                  </a:cubicBezTo>
                </a:path>
              </a:pathLst>
            </a:custGeom>
            <a:solidFill>
              <a:srgbClr val="00FF00"/>
            </a:solidFill>
            <a:ln w="12700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125" name="Freeform 149"/>
            <p:cNvSpPr>
              <a:spLocks/>
            </p:cNvSpPr>
            <p:nvPr/>
          </p:nvSpPr>
          <p:spPr bwMode="auto">
            <a:xfrm>
              <a:off x="2159" y="2381"/>
              <a:ext cx="172" cy="7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31"/>
                </a:cxn>
                <a:cxn ang="0">
                  <a:pos x="46" y="46"/>
                </a:cxn>
                <a:cxn ang="0">
                  <a:pos x="52" y="62"/>
                </a:cxn>
                <a:cxn ang="0">
                  <a:pos x="62" y="93"/>
                </a:cxn>
                <a:cxn ang="0">
                  <a:pos x="67" y="206"/>
                </a:cxn>
                <a:cxn ang="0">
                  <a:pos x="88" y="324"/>
                </a:cxn>
              </a:cxnLst>
              <a:rect l="0" t="0" r="r" b="b"/>
              <a:pathLst>
                <a:path w="88" h="324">
                  <a:moveTo>
                    <a:pt x="0" y="0"/>
                  </a:moveTo>
                  <a:cubicBezTo>
                    <a:pt x="20" y="6"/>
                    <a:pt x="23" y="19"/>
                    <a:pt x="41" y="31"/>
                  </a:cubicBezTo>
                  <a:cubicBezTo>
                    <a:pt x="43" y="36"/>
                    <a:pt x="44" y="41"/>
                    <a:pt x="46" y="46"/>
                  </a:cubicBezTo>
                  <a:cubicBezTo>
                    <a:pt x="48" y="51"/>
                    <a:pt x="50" y="57"/>
                    <a:pt x="52" y="62"/>
                  </a:cubicBezTo>
                  <a:cubicBezTo>
                    <a:pt x="55" y="72"/>
                    <a:pt x="62" y="93"/>
                    <a:pt x="62" y="93"/>
                  </a:cubicBezTo>
                  <a:cubicBezTo>
                    <a:pt x="64" y="131"/>
                    <a:pt x="64" y="168"/>
                    <a:pt x="67" y="206"/>
                  </a:cubicBezTo>
                  <a:cubicBezTo>
                    <a:pt x="70" y="246"/>
                    <a:pt x="88" y="286"/>
                    <a:pt x="88" y="324"/>
                  </a:cubicBezTo>
                </a:path>
              </a:pathLst>
            </a:custGeom>
            <a:noFill/>
            <a:ln w="12700" cmpd="sng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126" name="Freeform 150"/>
            <p:cNvSpPr>
              <a:spLocks/>
            </p:cNvSpPr>
            <p:nvPr/>
          </p:nvSpPr>
          <p:spPr bwMode="auto">
            <a:xfrm flipH="1">
              <a:off x="2223" y="2301"/>
              <a:ext cx="297" cy="200"/>
            </a:xfrm>
            <a:custGeom>
              <a:avLst/>
              <a:gdLst/>
              <a:ahLst/>
              <a:cxnLst>
                <a:cxn ang="0">
                  <a:pos x="433" y="210"/>
                </a:cxn>
                <a:cxn ang="0">
                  <a:pos x="298" y="247"/>
                </a:cxn>
                <a:cxn ang="0">
                  <a:pos x="153" y="210"/>
                </a:cxn>
                <a:cxn ang="0">
                  <a:pos x="141" y="196"/>
                </a:cxn>
                <a:cxn ang="0">
                  <a:pos x="124" y="188"/>
                </a:cxn>
                <a:cxn ang="0">
                  <a:pos x="80" y="114"/>
                </a:cxn>
                <a:cxn ang="0">
                  <a:pos x="40" y="40"/>
                </a:cxn>
                <a:cxn ang="0">
                  <a:pos x="23" y="17"/>
                </a:cxn>
                <a:cxn ang="0">
                  <a:pos x="7" y="3"/>
                </a:cxn>
                <a:cxn ang="0">
                  <a:pos x="23" y="10"/>
                </a:cxn>
                <a:cxn ang="0">
                  <a:pos x="158" y="26"/>
                </a:cxn>
                <a:cxn ang="0">
                  <a:pos x="282" y="26"/>
                </a:cxn>
                <a:cxn ang="0">
                  <a:pos x="332" y="47"/>
                </a:cxn>
                <a:cxn ang="0">
                  <a:pos x="349" y="55"/>
                </a:cxn>
                <a:cxn ang="0">
                  <a:pos x="389" y="106"/>
                </a:cxn>
                <a:cxn ang="0">
                  <a:pos x="478" y="181"/>
                </a:cxn>
                <a:cxn ang="0">
                  <a:pos x="495" y="203"/>
                </a:cxn>
              </a:cxnLst>
              <a:rect l="0" t="0" r="r" b="b"/>
              <a:pathLst>
                <a:path w="495" h="247">
                  <a:moveTo>
                    <a:pt x="433" y="210"/>
                  </a:moveTo>
                  <a:cubicBezTo>
                    <a:pt x="389" y="224"/>
                    <a:pt x="344" y="237"/>
                    <a:pt x="298" y="247"/>
                  </a:cubicBezTo>
                  <a:cubicBezTo>
                    <a:pt x="178" y="239"/>
                    <a:pt x="228" y="243"/>
                    <a:pt x="153" y="210"/>
                  </a:cubicBezTo>
                  <a:cubicBezTo>
                    <a:pt x="148" y="206"/>
                    <a:pt x="145" y="199"/>
                    <a:pt x="141" y="196"/>
                  </a:cubicBezTo>
                  <a:cubicBezTo>
                    <a:pt x="135" y="191"/>
                    <a:pt x="129" y="193"/>
                    <a:pt x="124" y="188"/>
                  </a:cubicBezTo>
                  <a:cubicBezTo>
                    <a:pt x="108" y="170"/>
                    <a:pt x="95" y="135"/>
                    <a:pt x="80" y="114"/>
                  </a:cubicBezTo>
                  <a:cubicBezTo>
                    <a:pt x="72" y="83"/>
                    <a:pt x="58" y="60"/>
                    <a:pt x="40" y="40"/>
                  </a:cubicBezTo>
                  <a:cubicBezTo>
                    <a:pt x="34" y="33"/>
                    <a:pt x="29" y="24"/>
                    <a:pt x="23" y="17"/>
                  </a:cubicBezTo>
                  <a:cubicBezTo>
                    <a:pt x="17" y="12"/>
                    <a:pt x="0" y="0"/>
                    <a:pt x="7" y="3"/>
                  </a:cubicBezTo>
                  <a:cubicBezTo>
                    <a:pt x="12" y="6"/>
                    <a:pt x="23" y="10"/>
                    <a:pt x="23" y="10"/>
                  </a:cubicBezTo>
                  <a:cubicBezTo>
                    <a:pt x="70" y="52"/>
                    <a:pt x="84" y="32"/>
                    <a:pt x="158" y="26"/>
                  </a:cubicBezTo>
                  <a:cubicBezTo>
                    <a:pt x="215" y="13"/>
                    <a:pt x="206" y="12"/>
                    <a:pt x="282" y="26"/>
                  </a:cubicBezTo>
                  <a:cubicBezTo>
                    <a:pt x="285" y="26"/>
                    <a:pt x="322" y="43"/>
                    <a:pt x="332" y="47"/>
                  </a:cubicBezTo>
                  <a:cubicBezTo>
                    <a:pt x="337" y="50"/>
                    <a:pt x="349" y="55"/>
                    <a:pt x="349" y="55"/>
                  </a:cubicBezTo>
                  <a:cubicBezTo>
                    <a:pt x="368" y="70"/>
                    <a:pt x="373" y="88"/>
                    <a:pt x="389" y="106"/>
                  </a:cubicBezTo>
                  <a:cubicBezTo>
                    <a:pt x="415" y="140"/>
                    <a:pt x="444" y="164"/>
                    <a:pt x="478" y="181"/>
                  </a:cubicBezTo>
                  <a:cubicBezTo>
                    <a:pt x="484" y="188"/>
                    <a:pt x="488" y="197"/>
                    <a:pt x="495" y="203"/>
                  </a:cubicBezTo>
                </a:path>
              </a:pathLst>
            </a:custGeom>
            <a:solidFill>
              <a:srgbClr val="00FF00"/>
            </a:solidFill>
            <a:ln w="12700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83003" name="Group 151"/>
          <p:cNvGrpSpPr>
            <a:grpSpLocks/>
          </p:cNvGrpSpPr>
          <p:nvPr/>
        </p:nvGrpSpPr>
        <p:grpSpPr bwMode="auto">
          <a:xfrm>
            <a:off x="7081838" y="3694113"/>
            <a:ext cx="663575" cy="909637"/>
            <a:chOff x="1717" y="2218"/>
            <a:chExt cx="803" cy="940"/>
          </a:xfrm>
        </p:grpSpPr>
        <p:sp>
          <p:nvSpPr>
            <p:cNvPr id="383128" name="Freeform 152"/>
            <p:cNvSpPr>
              <a:spLocks/>
            </p:cNvSpPr>
            <p:nvPr/>
          </p:nvSpPr>
          <p:spPr bwMode="auto">
            <a:xfrm>
              <a:off x="1717" y="2218"/>
              <a:ext cx="495" cy="216"/>
            </a:xfrm>
            <a:custGeom>
              <a:avLst/>
              <a:gdLst/>
              <a:ahLst/>
              <a:cxnLst>
                <a:cxn ang="0">
                  <a:pos x="433" y="210"/>
                </a:cxn>
                <a:cxn ang="0">
                  <a:pos x="298" y="247"/>
                </a:cxn>
                <a:cxn ang="0">
                  <a:pos x="153" y="210"/>
                </a:cxn>
                <a:cxn ang="0">
                  <a:pos x="141" y="196"/>
                </a:cxn>
                <a:cxn ang="0">
                  <a:pos x="124" y="188"/>
                </a:cxn>
                <a:cxn ang="0">
                  <a:pos x="80" y="114"/>
                </a:cxn>
                <a:cxn ang="0">
                  <a:pos x="40" y="40"/>
                </a:cxn>
                <a:cxn ang="0">
                  <a:pos x="23" y="17"/>
                </a:cxn>
                <a:cxn ang="0">
                  <a:pos x="7" y="3"/>
                </a:cxn>
                <a:cxn ang="0">
                  <a:pos x="23" y="10"/>
                </a:cxn>
                <a:cxn ang="0">
                  <a:pos x="158" y="26"/>
                </a:cxn>
                <a:cxn ang="0">
                  <a:pos x="282" y="26"/>
                </a:cxn>
                <a:cxn ang="0">
                  <a:pos x="332" y="47"/>
                </a:cxn>
                <a:cxn ang="0">
                  <a:pos x="349" y="55"/>
                </a:cxn>
                <a:cxn ang="0">
                  <a:pos x="389" y="106"/>
                </a:cxn>
                <a:cxn ang="0">
                  <a:pos x="478" y="181"/>
                </a:cxn>
                <a:cxn ang="0">
                  <a:pos x="495" y="203"/>
                </a:cxn>
              </a:cxnLst>
              <a:rect l="0" t="0" r="r" b="b"/>
              <a:pathLst>
                <a:path w="495" h="247">
                  <a:moveTo>
                    <a:pt x="433" y="210"/>
                  </a:moveTo>
                  <a:cubicBezTo>
                    <a:pt x="389" y="224"/>
                    <a:pt x="344" y="237"/>
                    <a:pt x="298" y="247"/>
                  </a:cubicBezTo>
                  <a:cubicBezTo>
                    <a:pt x="178" y="239"/>
                    <a:pt x="228" y="243"/>
                    <a:pt x="153" y="210"/>
                  </a:cubicBezTo>
                  <a:cubicBezTo>
                    <a:pt x="148" y="206"/>
                    <a:pt x="145" y="199"/>
                    <a:pt x="141" y="196"/>
                  </a:cubicBezTo>
                  <a:cubicBezTo>
                    <a:pt x="135" y="191"/>
                    <a:pt x="129" y="193"/>
                    <a:pt x="124" y="188"/>
                  </a:cubicBezTo>
                  <a:cubicBezTo>
                    <a:pt x="108" y="170"/>
                    <a:pt x="95" y="135"/>
                    <a:pt x="80" y="114"/>
                  </a:cubicBezTo>
                  <a:cubicBezTo>
                    <a:pt x="72" y="83"/>
                    <a:pt x="58" y="60"/>
                    <a:pt x="40" y="40"/>
                  </a:cubicBezTo>
                  <a:cubicBezTo>
                    <a:pt x="34" y="33"/>
                    <a:pt x="29" y="24"/>
                    <a:pt x="23" y="17"/>
                  </a:cubicBezTo>
                  <a:cubicBezTo>
                    <a:pt x="17" y="12"/>
                    <a:pt x="0" y="0"/>
                    <a:pt x="7" y="3"/>
                  </a:cubicBezTo>
                  <a:cubicBezTo>
                    <a:pt x="12" y="6"/>
                    <a:pt x="23" y="10"/>
                    <a:pt x="23" y="10"/>
                  </a:cubicBezTo>
                  <a:cubicBezTo>
                    <a:pt x="70" y="52"/>
                    <a:pt x="84" y="32"/>
                    <a:pt x="158" y="26"/>
                  </a:cubicBezTo>
                  <a:cubicBezTo>
                    <a:pt x="215" y="13"/>
                    <a:pt x="206" y="12"/>
                    <a:pt x="282" y="26"/>
                  </a:cubicBezTo>
                  <a:cubicBezTo>
                    <a:pt x="285" y="26"/>
                    <a:pt x="322" y="43"/>
                    <a:pt x="332" y="47"/>
                  </a:cubicBezTo>
                  <a:cubicBezTo>
                    <a:pt x="337" y="50"/>
                    <a:pt x="349" y="55"/>
                    <a:pt x="349" y="55"/>
                  </a:cubicBezTo>
                  <a:cubicBezTo>
                    <a:pt x="368" y="70"/>
                    <a:pt x="373" y="88"/>
                    <a:pt x="389" y="106"/>
                  </a:cubicBezTo>
                  <a:cubicBezTo>
                    <a:pt x="415" y="140"/>
                    <a:pt x="444" y="164"/>
                    <a:pt x="478" y="181"/>
                  </a:cubicBezTo>
                  <a:cubicBezTo>
                    <a:pt x="484" y="188"/>
                    <a:pt x="488" y="197"/>
                    <a:pt x="495" y="203"/>
                  </a:cubicBezTo>
                </a:path>
              </a:pathLst>
            </a:custGeom>
            <a:solidFill>
              <a:srgbClr val="00FF00"/>
            </a:solidFill>
            <a:ln w="19050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129" name="Freeform 153"/>
            <p:cNvSpPr>
              <a:spLocks/>
            </p:cNvSpPr>
            <p:nvPr/>
          </p:nvSpPr>
          <p:spPr bwMode="auto">
            <a:xfrm>
              <a:off x="2159" y="2381"/>
              <a:ext cx="172" cy="7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31"/>
                </a:cxn>
                <a:cxn ang="0">
                  <a:pos x="46" y="46"/>
                </a:cxn>
                <a:cxn ang="0">
                  <a:pos x="52" y="62"/>
                </a:cxn>
                <a:cxn ang="0">
                  <a:pos x="62" y="93"/>
                </a:cxn>
                <a:cxn ang="0">
                  <a:pos x="67" y="206"/>
                </a:cxn>
                <a:cxn ang="0">
                  <a:pos x="88" y="324"/>
                </a:cxn>
              </a:cxnLst>
              <a:rect l="0" t="0" r="r" b="b"/>
              <a:pathLst>
                <a:path w="88" h="324">
                  <a:moveTo>
                    <a:pt x="0" y="0"/>
                  </a:moveTo>
                  <a:cubicBezTo>
                    <a:pt x="20" y="6"/>
                    <a:pt x="23" y="19"/>
                    <a:pt x="41" y="31"/>
                  </a:cubicBezTo>
                  <a:cubicBezTo>
                    <a:pt x="43" y="36"/>
                    <a:pt x="44" y="41"/>
                    <a:pt x="46" y="46"/>
                  </a:cubicBezTo>
                  <a:cubicBezTo>
                    <a:pt x="48" y="51"/>
                    <a:pt x="50" y="57"/>
                    <a:pt x="52" y="62"/>
                  </a:cubicBezTo>
                  <a:cubicBezTo>
                    <a:pt x="55" y="72"/>
                    <a:pt x="62" y="93"/>
                    <a:pt x="62" y="93"/>
                  </a:cubicBezTo>
                  <a:cubicBezTo>
                    <a:pt x="64" y="131"/>
                    <a:pt x="64" y="168"/>
                    <a:pt x="67" y="206"/>
                  </a:cubicBezTo>
                  <a:cubicBezTo>
                    <a:pt x="70" y="246"/>
                    <a:pt x="88" y="286"/>
                    <a:pt x="88" y="324"/>
                  </a:cubicBezTo>
                </a:path>
              </a:pathLst>
            </a:custGeom>
            <a:noFill/>
            <a:ln w="19050" cmpd="sng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130" name="Freeform 154"/>
            <p:cNvSpPr>
              <a:spLocks/>
            </p:cNvSpPr>
            <p:nvPr/>
          </p:nvSpPr>
          <p:spPr bwMode="auto">
            <a:xfrm flipH="1">
              <a:off x="2223" y="2301"/>
              <a:ext cx="297" cy="200"/>
            </a:xfrm>
            <a:custGeom>
              <a:avLst/>
              <a:gdLst/>
              <a:ahLst/>
              <a:cxnLst>
                <a:cxn ang="0">
                  <a:pos x="433" y="210"/>
                </a:cxn>
                <a:cxn ang="0">
                  <a:pos x="298" y="247"/>
                </a:cxn>
                <a:cxn ang="0">
                  <a:pos x="153" y="210"/>
                </a:cxn>
                <a:cxn ang="0">
                  <a:pos x="141" y="196"/>
                </a:cxn>
                <a:cxn ang="0">
                  <a:pos x="124" y="188"/>
                </a:cxn>
                <a:cxn ang="0">
                  <a:pos x="80" y="114"/>
                </a:cxn>
                <a:cxn ang="0">
                  <a:pos x="40" y="40"/>
                </a:cxn>
                <a:cxn ang="0">
                  <a:pos x="23" y="17"/>
                </a:cxn>
                <a:cxn ang="0">
                  <a:pos x="7" y="3"/>
                </a:cxn>
                <a:cxn ang="0">
                  <a:pos x="23" y="10"/>
                </a:cxn>
                <a:cxn ang="0">
                  <a:pos x="158" y="26"/>
                </a:cxn>
                <a:cxn ang="0">
                  <a:pos x="282" y="26"/>
                </a:cxn>
                <a:cxn ang="0">
                  <a:pos x="332" y="47"/>
                </a:cxn>
                <a:cxn ang="0">
                  <a:pos x="349" y="55"/>
                </a:cxn>
                <a:cxn ang="0">
                  <a:pos x="389" y="106"/>
                </a:cxn>
                <a:cxn ang="0">
                  <a:pos x="478" y="181"/>
                </a:cxn>
                <a:cxn ang="0">
                  <a:pos x="495" y="203"/>
                </a:cxn>
              </a:cxnLst>
              <a:rect l="0" t="0" r="r" b="b"/>
              <a:pathLst>
                <a:path w="495" h="247">
                  <a:moveTo>
                    <a:pt x="433" y="210"/>
                  </a:moveTo>
                  <a:cubicBezTo>
                    <a:pt x="389" y="224"/>
                    <a:pt x="344" y="237"/>
                    <a:pt x="298" y="247"/>
                  </a:cubicBezTo>
                  <a:cubicBezTo>
                    <a:pt x="178" y="239"/>
                    <a:pt x="228" y="243"/>
                    <a:pt x="153" y="210"/>
                  </a:cubicBezTo>
                  <a:cubicBezTo>
                    <a:pt x="148" y="206"/>
                    <a:pt x="145" y="199"/>
                    <a:pt x="141" y="196"/>
                  </a:cubicBezTo>
                  <a:cubicBezTo>
                    <a:pt x="135" y="191"/>
                    <a:pt x="129" y="193"/>
                    <a:pt x="124" y="188"/>
                  </a:cubicBezTo>
                  <a:cubicBezTo>
                    <a:pt x="108" y="170"/>
                    <a:pt x="95" y="135"/>
                    <a:pt x="80" y="114"/>
                  </a:cubicBezTo>
                  <a:cubicBezTo>
                    <a:pt x="72" y="83"/>
                    <a:pt x="58" y="60"/>
                    <a:pt x="40" y="40"/>
                  </a:cubicBezTo>
                  <a:cubicBezTo>
                    <a:pt x="34" y="33"/>
                    <a:pt x="29" y="24"/>
                    <a:pt x="23" y="17"/>
                  </a:cubicBezTo>
                  <a:cubicBezTo>
                    <a:pt x="17" y="12"/>
                    <a:pt x="0" y="0"/>
                    <a:pt x="7" y="3"/>
                  </a:cubicBezTo>
                  <a:cubicBezTo>
                    <a:pt x="12" y="6"/>
                    <a:pt x="23" y="10"/>
                    <a:pt x="23" y="10"/>
                  </a:cubicBezTo>
                  <a:cubicBezTo>
                    <a:pt x="70" y="52"/>
                    <a:pt x="84" y="32"/>
                    <a:pt x="158" y="26"/>
                  </a:cubicBezTo>
                  <a:cubicBezTo>
                    <a:pt x="215" y="13"/>
                    <a:pt x="206" y="12"/>
                    <a:pt x="282" y="26"/>
                  </a:cubicBezTo>
                  <a:cubicBezTo>
                    <a:pt x="285" y="26"/>
                    <a:pt x="322" y="43"/>
                    <a:pt x="332" y="47"/>
                  </a:cubicBezTo>
                  <a:cubicBezTo>
                    <a:pt x="337" y="50"/>
                    <a:pt x="349" y="55"/>
                    <a:pt x="349" y="55"/>
                  </a:cubicBezTo>
                  <a:cubicBezTo>
                    <a:pt x="368" y="70"/>
                    <a:pt x="373" y="88"/>
                    <a:pt x="389" y="106"/>
                  </a:cubicBezTo>
                  <a:cubicBezTo>
                    <a:pt x="415" y="140"/>
                    <a:pt x="444" y="164"/>
                    <a:pt x="478" y="181"/>
                  </a:cubicBezTo>
                  <a:cubicBezTo>
                    <a:pt x="484" y="188"/>
                    <a:pt x="488" y="197"/>
                    <a:pt x="495" y="203"/>
                  </a:cubicBezTo>
                </a:path>
              </a:pathLst>
            </a:custGeom>
            <a:solidFill>
              <a:srgbClr val="00FF00"/>
            </a:solidFill>
            <a:ln w="19050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83006" name="Group 155"/>
          <p:cNvGrpSpPr>
            <a:grpSpLocks/>
          </p:cNvGrpSpPr>
          <p:nvPr/>
        </p:nvGrpSpPr>
        <p:grpSpPr bwMode="auto">
          <a:xfrm rot="-1090287">
            <a:off x="7280275" y="3535363"/>
            <a:ext cx="382588" cy="319087"/>
            <a:chOff x="558" y="1405"/>
            <a:chExt cx="397" cy="265"/>
          </a:xfrm>
        </p:grpSpPr>
        <p:sp>
          <p:nvSpPr>
            <p:cNvPr id="383132" name="Rectangle 156"/>
            <p:cNvSpPr>
              <a:spLocks noChangeArrowheads="1"/>
            </p:cNvSpPr>
            <p:nvPr/>
          </p:nvSpPr>
          <p:spPr bwMode="auto">
            <a:xfrm>
              <a:off x="680" y="1510"/>
              <a:ext cx="74" cy="112"/>
            </a:xfrm>
            <a:prstGeom prst="rect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133" name="Freeform 157"/>
            <p:cNvSpPr>
              <a:spLocks/>
            </p:cNvSpPr>
            <p:nvPr/>
          </p:nvSpPr>
          <p:spPr bwMode="auto">
            <a:xfrm>
              <a:off x="824" y="1490"/>
              <a:ext cx="131" cy="124"/>
            </a:xfrm>
            <a:custGeom>
              <a:avLst/>
              <a:gdLst/>
              <a:ahLst/>
              <a:cxnLst>
                <a:cxn ang="0">
                  <a:pos x="18" y="16"/>
                </a:cxn>
                <a:cxn ang="0">
                  <a:pos x="96" y="10"/>
                </a:cxn>
                <a:cxn ang="0">
                  <a:pos x="84" y="46"/>
                </a:cxn>
                <a:cxn ang="0">
                  <a:pos x="48" y="52"/>
                </a:cxn>
                <a:cxn ang="0">
                  <a:pos x="30" y="106"/>
                </a:cxn>
                <a:cxn ang="0">
                  <a:pos x="0" y="124"/>
                </a:cxn>
              </a:cxnLst>
              <a:rect l="0" t="0" r="r" b="b"/>
              <a:pathLst>
                <a:path w="131" h="124">
                  <a:moveTo>
                    <a:pt x="18" y="16"/>
                  </a:moveTo>
                  <a:cubicBezTo>
                    <a:pt x="67" y="0"/>
                    <a:pt x="41" y="2"/>
                    <a:pt x="96" y="10"/>
                  </a:cubicBezTo>
                  <a:cubicBezTo>
                    <a:pt x="108" y="28"/>
                    <a:pt x="131" y="77"/>
                    <a:pt x="84" y="46"/>
                  </a:cubicBezTo>
                  <a:cubicBezTo>
                    <a:pt x="72" y="48"/>
                    <a:pt x="57" y="44"/>
                    <a:pt x="48" y="52"/>
                  </a:cubicBezTo>
                  <a:cubicBezTo>
                    <a:pt x="34" y="64"/>
                    <a:pt x="36" y="88"/>
                    <a:pt x="30" y="106"/>
                  </a:cubicBezTo>
                  <a:cubicBezTo>
                    <a:pt x="29" y="110"/>
                    <a:pt x="6" y="121"/>
                    <a:pt x="0" y="124"/>
                  </a:cubicBezTo>
                </a:path>
              </a:pathLst>
            </a:custGeom>
            <a:solidFill>
              <a:srgbClr val="FF0066"/>
            </a:solidFill>
            <a:ln w="28575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134" name="Freeform 158"/>
            <p:cNvSpPr>
              <a:spLocks/>
            </p:cNvSpPr>
            <p:nvPr/>
          </p:nvSpPr>
          <p:spPr bwMode="auto">
            <a:xfrm>
              <a:off x="558" y="1405"/>
              <a:ext cx="284" cy="265"/>
            </a:xfrm>
            <a:custGeom>
              <a:avLst/>
              <a:gdLst/>
              <a:ahLst/>
              <a:cxnLst>
                <a:cxn ang="0">
                  <a:pos x="152" y="234"/>
                </a:cxn>
                <a:cxn ang="0">
                  <a:pos x="43" y="196"/>
                </a:cxn>
                <a:cxn ang="0">
                  <a:pos x="33" y="115"/>
                </a:cxn>
                <a:cxn ang="0">
                  <a:pos x="49" y="67"/>
                </a:cxn>
                <a:cxn ang="0">
                  <a:pos x="43" y="40"/>
                </a:cxn>
                <a:cxn ang="0">
                  <a:pos x="54" y="13"/>
                </a:cxn>
                <a:cxn ang="0">
                  <a:pos x="92" y="45"/>
                </a:cxn>
                <a:cxn ang="0">
                  <a:pos x="179" y="148"/>
                </a:cxn>
                <a:cxn ang="0">
                  <a:pos x="157" y="229"/>
                </a:cxn>
                <a:cxn ang="0">
                  <a:pos x="239" y="240"/>
                </a:cxn>
                <a:cxn ang="0">
                  <a:pos x="282" y="180"/>
                </a:cxn>
                <a:cxn ang="0">
                  <a:pos x="282" y="72"/>
                </a:cxn>
                <a:cxn ang="0">
                  <a:pos x="277" y="50"/>
                </a:cxn>
                <a:cxn ang="0">
                  <a:pos x="179" y="83"/>
                </a:cxn>
                <a:cxn ang="0">
                  <a:pos x="152" y="94"/>
                </a:cxn>
              </a:cxnLst>
              <a:rect l="0" t="0" r="r" b="b"/>
              <a:pathLst>
                <a:path w="284" h="265">
                  <a:moveTo>
                    <a:pt x="152" y="234"/>
                  </a:moveTo>
                  <a:cubicBezTo>
                    <a:pt x="114" y="222"/>
                    <a:pt x="76" y="218"/>
                    <a:pt x="43" y="196"/>
                  </a:cubicBezTo>
                  <a:cubicBezTo>
                    <a:pt x="24" y="166"/>
                    <a:pt x="24" y="157"/>
                    <a:pt x="33" y="115"/>
                  </a:cubicBezTo>
                  <a:cubicBezTo>
                    <a:pt x="36" y="99"/>
                    <a:pt x="49" y="67"/>
                    <a:pt x="49" y="67"/>
                  </a:cubicBezTo>
                  <a:cubicBezTo>
                    <a:pt x="47" y="58"/>
                    <a:pt x="47" y="49"/>
                    <a:pt x="43" y="40"/>
                  </a:cubicBezTo>
                  <a:cubicBezTo>
                    <a:pt x="25" y="0"/>
                    <a:pt x="0" y="4"/>
                    <a:pt x="54" y="13"/>
                  </a:cubicBezTo>
                  <a:cubicBezTo>
                    <a:pt x="74" y="25"/>
                    <a:pt x="71" y="38"/>
                    <a:pt x="92" y="45"/>
                  </a:cubicBezTo>
                  <a:cubicBezTo>
                    <a:pt x="113" y="67"/>
                    <a:pt x="168" y="117"/>
                    <a:pt x="179" y="148"/>
                  </a:cubicBezTo>
                  <a:cubicBezTo>
                    <a:pt x="175" y="186"/>
                    <a:pt x="177" y="200"/>
                    <a:pt x="157" y="229"/>
                  </a:cubicBezTo>
                  <a:cubicBezTo>
                    <a:pt x="170" y="265"/>
                    <a:pt x="210" y="249"/>
                    <a:pt x="239" y="240"/>
                  </a:cubicBezTo>
                  <a:cubicBezTo>
                    <a:pt x="255" y="216"/>
                    <a:pt x="273" y="207"/>
                    <a:pt x="282" y="180"/>
                  </a:cubicBezTo>
                  <a:cubicBezTo>
                    <a:pt x="277" y="139"/>
                    <a:pt x="268" y="114"/>
                    <a:pt x="282" y="72"/>
                  </a:cubicBezTo>
                  <a:cubicBezTo>
                    <a:pt x="280" y="65"/>
                    <a:pt x="284" y="54"/>
                    <a:pt x="277" y="50"/>
                  </a:cubicBezTo>
                  <a:cubicBezTo>
                    <a:pt x="260" y="52"/>
                    <a:pt x="201" y="85"/>
                    <a:pt x="179" y="83"/>
                  </a:cubicBezTo>
                  <a:cubicBezTo>
                    <a:pt x="158" y="90"/>
                    <a:pt x="156" y="92"/>
                    <a:pt x="152" y="94"/>
                  </a:cubicBezTo>
                </a:path>
              </a:pathLst>
            </a:custGeom>
            <a:solidFill>
              <a:srgbClr val="FF0066"/>
            </a:solidFill>
            <a:ln w="28575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135" name="Freeform 159"/>
            <p:cNvSpPr>
              <a:spLocks/>
            </p:cNvSpPr>
            <p:nvPr/>
          </p:nvSpPr>
          <p:spPr bwMode="auto">
            <a:xfrm>
              <a:off x="662" y="1410"/>
              <a:ext cx="124" cy="88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30" y="0"/>
                </a:cxn>
                <a:cxn ang="0">
                  <a:pos x="72" y="60"/>
                </a:cxn>
                <a:cxn ang="0">
                  <a:pos x="0" y="54"/>
                </a:cxn>
              </a:cxnLst>
              <a:rect l="0" t="0" r="r" b="b"/>
              <a:pathLst>
                <a:path w="72" h="74">
                  <a:moveTo>
                    <a:pt x="0" y="54"/>
                  </a:moveTo>
                  <a:cubicBezTo>
                    <a:pt x="8" y="29"/>
                    <a:pt x="7" y="15"/>
                    <a:pt x="30" y="0"/>
                  </a:cubicBezTo>
                  <a:cubicBezTo>
                    <a:pt x="60" y="10"/>
                    <a:pt x="55" y="35"/>
                    <a:pt x="72" y="60"/>
                  </a:cubicBezTo>
                  <a:cubicBezTo>
                    <a:pt x="49" y="68"/>
                    <a:pt x="20" y="74"/>
                    <a:pt x="0" y="54"/>
                  </a:cubicBezTo>
                  <a:close/>
                </a:path>
              </a:pathLst>
            </a:custGeom>
            <a:solidFill>
              <a:srgbClr val="FF0066"/>
            </a:solidFill>
            <a:ln w="28575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83136" name="AutoShape 160"/>
          <p:cNvSpPr>
            <a:spLocks noChangeArrowheads="1"/>
          </p:cNvSpPr>
          <p:nvPr/>
        </p:nvSpPr>
        <p:spPr bwMode="auto">
          <a:xfrm flipH="1">
            <a:off x="7523163" y="4648200"/>
            <a:ext cx="195262" cy="203200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3137" name="Freeform 161"/>
          <p:cNvSpPr>
            <a:spLocks/>
          </p:cNvSpPr>
          <p:nvPr/>
        </p:nvSpPr>
        <p:spPr bwMode="auto">
          <a:xfrm rot="-461879">
            <a:off x="3735388" y="3127375"/>
            <a:ext cx="155575" cy="1865313"/>
          </a:xfrm>
          <a:custGeom>
            <a:avLst/>
            <a:gdLst/>
            <a:ahLst/>
            <a:cxnLst>
              <a:cxn ang="0">
                <a:pos x="77" y="0"/>
              </a:cxn>
              <a:cxn ang="0">
                <a:pos x="61" y="72"/>
              </a:cxn>
              <a:cxn ang="0">
                <a:pos x="45" y="136"/>
              </a:cxn>
              <a:cxn ang="0">
                <a:pos x="21" y="272"/>
              </a:cxn>
              <a:cxn ang="0">
                <a:pos x="29" y="320"/>
              </a:cxn>
              <a:cxn ang="0">
                <a:pos x="45" y="368"/>
              </a:cxn>
              <a:cxn ang="0">
                <a:pos x="29" y="472"/>
              </a:cxn>
              <a:cxn ang="0">
                <a:pos x="29" y="576"/>
              </a:cxn>
              <a:cxn ang="0">
                <a:pos x="45" y="624"/>
              </a:cxn>
              <a:cxn ang="0">
                <a:pos x="45" y="712"/>
              </a:cxn>
              <a:cxn ang="0">
                <a:pos x="37" y="808"/>
              </a:cxn>
              <a:cxn ang="0">
                <a:pos x="53" y="904"/>
              </a:cxn>
              <a:cxn ang="0">
                <a:pos x="61" y="944"/>
              </a:cxn>
              <a:cxn ang="0">
                <a:pos x="69" y="968"/>
              </a:cxn>
              <a:cxn ang="0">
                <a:pos x="53" y="1016"/>
              </a:cxn>
              <a:cxn ang="0">
                <a:pos x="45" y="1040"/>
              </a:cxn>
              <a:cxn ang="0">
                <a:pos x="61" y="1064"/>
              </a:cxn>
              <a:cxn ang="0">
                <a:pos x="85" y="1080"/>
              </a:cxn>
              <a:cxn ang="0">
                <a:pos x="61" y="1136"/>
              </a:cxn>
              <a:cxn ang="0">
                <a:pos x="85" y="1184"/>
              </a:cxn>
              <a:cxn ang="0">
                <a:pos x="77" y="1208"/>
              </a:cxn>
              <a:cxn ang="0">
                <a:pos x="77" y="1232"/>
              </a:cxn>
            </a:cxnLst>
            <a:rect l="0" t="0" r="r" b="b"/>
            <a:pathLst>
              <a:path w="91" h="1232">
                <a:moveTo>
                  <a:pt x="77" y="0"/>
                </a:moveTo>
                <a:cubicBezTo>
                  <a:pt x="35" y="42"/>
                  <a:pt x="61" y="3"/>
                  <a:pt x="61" y="72"/>
                </a:cubicBezTo>
                <a:cubicBezTo>
                  <a:pt x="61" y="91"/>
                  <a:pt x="51" y="117"/>
                  <a:pt x="45" y="136"/>
                </a:cubicBezTo>
                <a:cubicBezTo>
                  <a:pt x="54" y="183"/>
                  <a:pt x="78" y="253"/>
                  <a:pt x="21" y="272"/>
                </a:cubicBezTo>
                <a:cubicBezTo>
                  <a:pt x="24" y="288"/>
                  <a:pt x="25" y="304"/>
                  <a:pt x="29" y="320"/>
                </a:cubicBezTo>
                <a:cubicBezTo>
                  <a:pt x="33" y="336"/>
                  <a:pt x="45" y="368"/>
                  <a:pt x="45" y="368"/>
                </a:cubicBezTo>
                <a:cubicBezTo>
                  <a:pt x="31" y="425"/>
                  <a:pt x="18" y="406"/>
                  <a:pt x="29" y="472"/>
                </a:cubicBezTo>
                <a:cubicBezTo>
                  <a:pt x="22" y="532"/>
                  <a:pt x="15" y="526"/>
                  <a:pt x="29" y="576"/>
                </a:cubicBezTo>
                <a:cubicBezTo>
                  <a:pt x="33" y="592"/>
                  <a:pt x="45" y="624"/>
                  <a:pt x="45" y="624"/>
                </a:cubicBezTo>
                <a:cubicBezTo>
                  <a:pt x="2" y="653"/>
                  <a:pt x="0" y="682"/>
                  <a:pt x="45" y="712"/>
                </a:cubicBezTo>
                <a:cubicBezTo>
                  <a:pt x="64" y="769"/>
                  <a:pt x="70" y="759"/>
                  <a:pt x="37" y="808"/>
                </a:cubicBezTo>
                <a:cubicBezTo>
                  <a:pt x="55" y="862"/>
                  <a:pt x="64" y="837"/>
                  <a:pt x="53" y="904"/>
                </a:cubicBezTo>
                <a:cubicBezTo>
                  <a:pt x="56" y="917"/>
                  <a:pt x="58" y="931"/>
                  <a:pt x="61" y="944"/>
                </a:cubicBezTo>
                <a:cubicBezTo>
                  <a:pt x="63" y="952"/>
                  <a:pt x="70" y="960"/>
                  <a:pt x="69" y="968"/>
                </a:cubicBezTo>
                <a:cubicBezTo>
                  <a:pt x="67" y="985"/>
                  <a:pt x="58" y="1000"/>
                  <a:pt x="53" y="1016"/>
                </a:cubicBezTo>
                <a:cubicBezTo>
                  <a:pt x="50" y="1024"/>
                  <a:pt x="45" y="1040"/>
                  <a:pt x="45" y="1040"/>
                </a:cubicBezTo>
                <a:cubicBezTo>
                  <a:pt x="50" y="1048"/>
                  <a:pt x="54" y="1057"/>
                  <a:pt x="61" y="1064"/>
                </a:cubicBezTo>
                <a:cubicBezTo>
                  <a:pt x="68" y="1071"/>
                  <a:pt x="82" y="1071"/>
                  <a:pt x="85" y="1080"/>
                </a:cubicBezTo>
                <a:cubicBezTo>
                  <a:pt x="91" y="1097"/>
                  <a:pt x="69" y="1124"/>
                  <a:pt x="61" y="1136"/>
                </a:cubicBezTo>
                <a:cubicBezTo>
                  <a:pt x="67" y="1153"/>
                  <a:pt x="82" y="1166"/>
                  <a:pt x="85" y="1184"/>
                </a:cubicBezTo>
                <a:cubicBezTo>
                  <a:pt x="86" y="1192"/>
                  <a:pt x="78" y="1200"/>
                  <a:pt x="77" y="1208"/>
                </a:cubicBezTo>
                <a:cubicBezTo>
                  <a:pt x="76" y="1216"/>
                  <a:pt x="77" y="1224"/>
                  <a:pt x="77" y="1232"/>
                </a:cubicBezTo>
              </a:path>
            </a:pathLst>
          </a:custGeom>
          <a:noFill/>
          <a:ln w="38100" cmpd="sng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383009" name="Group 162"/>
          <p:cNvGrpSpPr>
            <a:grpSpLocks/>
          </p:cNvGrpSpPr>
          <p:nvPr/>
        </p:nvGrpSpPr>
        <p:grpSpPr bwMode="auto">
          <a:xfrm rot="706829">
            <a:off x="2971800" y="2622550"/>
            <a:ext cx="1562100" cy="1595438"/>
            <a:chOff x="2240" y="1900"/>
            <a:chExt cx="616" cy="444"/>
          </a:xfrm>
        </p:grpSpPr>
        <p:sp>
          <p:nvSpPr>
            <p:cNvPr id="383139" name="Freeform 163"/>
            <p:cNvSpPr>
              <a:spLocks/>
            </p:cNvSpPr>
            <p:nvPr/>
          </p:nvSpPr>
          <p:spPr bwMode="auto">
            <a:xfrm>
              <a:off x="2240" y="1922"/>
              <a:ext cx="616" cy="422"/>
            </a:xfrm>
            <a:custGeom>
              <a:avLst/>
              <a:gdLst/>
              <a:ahLst/>
              <a:cxnLst>
                <a:cxn ang="0">
                  <a:pos x="264" y="78"/>
                </a:cxn>
                <a:cxn ang="0">
                  <a:pos x="32" y="150"/>
                </a:cxn>
                <a:cxn ang="0">
                  <a:pos x="16" y="174"/>
                </a:cxn>
                <a:cxn ang="0">
                  <a:pos x="0" y="222"/>
                </a:cxn>
                <a:cxn ang="0">
                  <a:pos x="24" y="302"/>
                </a:cxn>
                <a:cxn ang="0">
                  <a:pos x="72" y="318"/>
                </a:cxn>
                <a:cxn ang="0">
                  <a:pos x="96" y="326"/>
                </a:cxn>
                <a:cxn ang="0">
                  <a:pos x="168" y="278"/>
                </a:cxn>
                <a:cxn ang="0">
                  <a:pos x="232" y="166"/>
                </a:cxn>
                <a:cxn ang="0">
                  <a:pos x="240" y="142"/>
                </a:cxn>
                <a:cxn ang="0">
                  <a:pos x="288" y="126"/>
                </a:cxn>
                <a:cxn ang="0">
                  <a:pos x="304" y="102"/>
                </a:cxn>
                <a:cxn ang="0">
                  <a:pos x="296" y="134"/>
                </a:cxn>
                <a:cxn ang="0">
                  <a:pos x="248" y="230"/>
                </a:cxn>
                <a:cxn ang="0">
                  <a:pos x="232" y="278"/>
                </a:cxn>
                <a:cxn ang="0">
                  <a:pos x="248" y="398"/>
                </a:cxn>
                <a:cxn ang="0">
                  <a:pos x="440" y="334"/>
                </a:cxn>
                <a:cxn ang="0">
                  <a:pos x="360" y="134"/>
                </a:cxn>
                <a:cxn ang="0">
                  <a:pos x="456" y="142"/>
                </a:cxn>
                <a:cxn ang="0">
                  <a:pos x="472" y="166"/>
                </a:cxn>
                <a:cxn ang="0">
                  <a:pos x="496" y="182"/>
                </a:cxn>
                <a:cxn ang="0">
                  <a:pos x="528" y="278"/>
                </a:cxn>
                <a:cxn ang="0">
                  <a:pos x="536" y="302"/>
                </a:cxn>
                <a:cxn ang="0">
                  <a:pos x="560" y="310"/>
                </a:cxn>
                <a:cxn ang="0">
                  <a:pos x="584" y="302"/>
                </a:cxn>
                <a:cxn ang="0">
                  <a:pos x="616" y="254"/>
                </a:cxn>
                <a:cxn ang="0">
                  <a:pos x="608" y="182"/>
                </a:cxn>
                <a:cxn ang="0">
                  <a:pos x="584" y="158"/>
                </a:cxn>
                <a:cxn ang="0">
                  <a:pos x="384" y="70"/>
                </a:cxn>
                <a:cxn ang="0">
                  <a:pos x="520" y="62"/>
                </a:cxn>
                <a:cxn ang="0">
                  <a:pos x="512" y="38"/>
                </a:cxn>
                <a:cxn ang="0">
                  <a:pos x="440" y="6"/>
                </a:cxn>
                <a:cxn ang="0">
                  <a:pos x="336" y="30"/>
                </a:cxn>
                <a:cxn ang="0">
                  <a:pos x="312" y="38"/>
                </a:cxn>
                <a:cxn ang="0">
                  <a:pos x="248" y="6"/>
                </a:cxn>
                <a:cxn ang="0">
                  <a:pos x="72" y="46"/>
                </a:cxn>
                <a:cxn ang="0">
                  <a:pos x="40" y="118"/>
                </a:cxn>
                <a:cxn ang="0">
                  <a:pos x="88" y="110"/>
                </a:cxn>
                <a:cxn ang="0">
                  <a:pos x="120" y="102"/>
                </a:cxn>
              </a:cxnLst>
              <a:rect l="0" t="0" r="r" b="b"/>
              <a:pathLst>
                <a:path w="616" h="422">
                  <a:moveTo>
                    <a:pt x="264" y="78"/>
                  </a:moveTo>
                  <a:cubicBezTo>
                    <a:pt x="152" y="41"/>
                    <a:pt x="231" y="55"/>
                    <a:pt x="32" y="150"/>
                  </a:cubicBezTo>
                  <a:cubicBezTo>
                    <a:pt x="27" y="158"/>
                    <a:pt x="20" y="165"/>
                    <a:pt x="16" y="174"/>
                  </a:cubicBezTo>
                  <a:cubicBezTo>
                    <a:pt x="9" y="189"/>
                    <a:pt x="0" y="222"/>
                    <a:pt x="0" y="222"/>
                  </a:cubicBezTo>
                  <a:cubicBezTo>
                    <a:pt x="2" y="238"/>
                    <a:pt x="1" y="288"/>
                    <a:pt x="24" y="302"/>
                  </a:cubicBezTo>
                  <a:cubicBezTo>
                    <a:pt x="38" y="311"/>
                    <a:pt x="56" y="313"/>
                    <a:pt x="72" y="318"/>
                  </a:cubicBezTo>
                  <a:cubicBezTo>
                    <a:pt x="80" y="321"/>
                    <a:pt x="96" y="326"/>
                    <a:pt x="96" y="326"/>
                  </a:cubicBezTo>
                  <a:cubicBezTo>
                    <a:pt x="128" y="315"/>
                    <a:pt x="144" y="302"/>
                    <a:pt x="168" y="278"/>
                  </a:cubicBezTo>
                  <a:cubicBezTo>
                    <a:pt x="182" y="236"/>
                    <a:pt x="195" y="191"/>
                    <a:pt x="232" y="166"/>
                  </a:cubicBezTo>
                  <a:cubicBezTo>
                    <a:pt x="235" y="158"/>
                    <a:pt x="233" y="147"/>
                    <a:pt x="240" y="142"/>
                  </a:cubicBezTo>
                  <a:cubicBezTo>
                    <a:pt x="254" y="132"/>
                    <a:pt x="288" y="126"/>
                    <a:pt x="288" y="126"/>
                  </a:cubicBezTo>
                  <a:cubicBezTo>
                    <a:pt x="293" y="118"/>
                    <a:pt x="297" y="95"/>
                    <a:pt x="304" y="102"/>
                  </a:cubicBezTo>
                  <a:cubicBezTo>
                    <a:pt x="312" y="110"/>
                    <a:pt x="301" y="124"/>
                    <a:pt x="296" y="134"/>
                  </a:cubicBezTo>
                  <a:cubicBezTo>
                    <a:pt x="234" y="258"/>
                    <a:pt x="288" y="109"/>
                    <a:pt x="248" y="230"/>
                  </a:cubicBezTo>
                  <a:cubicBezTo>
                    <a:pt x="243" y="246"/>
                    <a:pt x="232" y="278"/>
                    <a:pt x="232" y="278"/>
                  </a:cubicBezTo>
                  <a:cubicBezTo>
                    <a:pt x="225" y="334"/>
                    <a:pt x="218" y="353"/>
                    <a:pt x="248" y="398"/>
                  </a:cubicBezTo>
                  <a:cubicBezTo>
                    <a:pt x="343" y="393"/>
                    <a:pt x="411" y="422"/>
                    <a:pt x="440" y="334"/>
                  </a:cubicBezTo>
                  <a:cubicBezTo>
                    <a:pt x="433" y="261"/>
                    <a:pt x="426" y="178"/>
                    <a:pt x="360" y="134"/>
                  </a:cubicBezTo>
                  <a:cubicBezTo>
                    <a:pt x="395" y="122"/>
                    <a:pt x="421" y="133"/>
                    <a:pt x="456" y="142"/>
                  </a:cubicBezTo>
                  <a:cubicBezTo>
                    <a:pt x="461" y="150"/>
                    <a:pt x="465" y="159"/>
                    <a:pt x="472" y="166"/>
                  </a:cubicBezTo>
                  <a:cubicBezTo>
                    <a:pt x="479" y="173"/>
                    <a:pt x="491" y="174"/>
                    <a:pt x="496" y="182"/>
                  </a:cubicBezTo>
                  <a:cubicBezTo>
                    <a:pt x="511" y="205"/>
                    <a:pt x="519" y="250"/>
                    <a:pt x="528" y="278"/>
                  </a:cubicBezTo>
                  <a:cubicBezTo>
                    <a:pt x="531" y="286"/>
                    <a:pt x="528" y="299"/>
                    <a:pt x="536" y="302"/>
                  </a:cubicBezTo>
                  <a:cubicBezTo>
                    <a:pt x="544" y="305"/>
                    <a:pt x="552" y="307"/>
                    <a:pt x="560" y="310"/>
                  </a:cubicBezTo>
                  <a:cubicBezTo>
                    <a:pt x="568" y="307"/>
                    <a:pt x="578" y="308"/>
                    <a:pt x="584" y="302"/>
                  </a:cubicBezTo>
                  <a:cubicBezTo>
                    <a:pt x="598" y="288"/>
                    <a:pt x="616" y="254"/>
                    <a:pt x="616" y="254"/>
                  </a:cubicBezTo>
                  <a:cubicBezTo>
                    <a:pt x="613" y="230"/>
                    <a:pt x="616" y="205"/>
                    <a:pt x="608" y="182"/>
                  </a:cubicBezTo>
                  <a:cubicBezTo>
                    <a:pt x="604" y="171"/>
                    <a:pt x="591" y="167"/>
                    <a:pt x="584" y="158"/>
                  </a:cubicBezTo>
                  <a:cubicBezTo>
                    <a:pt x="519" y="79"/>
                    <a:pt x="482" y="80"/>
                    <a:pt x="384" y="70"/>
                  </a:cubicBezTo>
                  <a:cubicBezTo>
                    <a:pt x="430" y="55"/>
                    <a:pt x="473" y="74"/>
                    <a:pt x="520" y="62"/>
                  </a:cubicBezTo>
                  <a:cubicBezTo>
                    <a:pt x="517" y="54"/>
                    <a:pt x="519" y="43"/>
                    <a:pt x="512" y="38"/>
                  </a:cubicBezTo>
                  <a:cubicBezTo>
                    <a:pt x="491" y="23"/>
                    <a:pt x="462" y="21"/>
                    <a:pt x="440" y="6"/>
                  </a:cubicBezTo>
                  <a:cubicBezTo>
                    <a:pt x="367" y="16"/>
                    <a:pt x="402" y="8"/>
                    <a:pt x="336" y="30"/>
                  </a:cubicBezTo>
                  <a:cubicBezTo>
                    <a:pt x="328" y="33"/>
                    <a:pt x="312" y="38"/>
                    <a:pt x="312" y="38"/>
                  </a:cubicBezTo>
                  <a:cubicBezTo>
                    <a:pt x="299" y="0"/>
                    <a:pt x="309" y="6"/>
                    <a:pt x="248" y="6"/>
                  </a:cubicBezTo>
                  <a:cubicBezTo>
                    <a:pt x="189" y="6"/>
                    <a:pt x="122" y="13"/>
                    <a:pt x="72" y="46"/>
                  </a:cubicBezTo>
                  <a:cubicBezTo>
                    <a:pt x="50" y="80"/>
                    <a:pt x="26" y="77"/>
                    <a:pt x="40" y="118"/>
                  </a:cubicBezTo>
                  <a:cubicBezTo>
                    <a:pt x="56" y="115"/>
                    <a:pt x="72" y="113"/>
                    <a:pt x="88" y="110"/>
                  </a:cubicBezTo>
                  <a:cubicBezTo>
                    <a:pt x="99" y="108"/>
                    <a:pt x="120" y="102"/>
                    <a:pt x="120" y="102"/>
                  </a:cubicBezTo>
                </a:path>
              </a:pathLst>
            </a:custGeom>
            <a:solidFill>
              <a:srgbClr val="0066FF"/>
            </a:solidFill>
            <a:ln w="28575" cmpd="sng">
              <a:solidFill>
                <a:srgbClr val="33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140" name="Freeform 164"/>
            <p:cNvSpPr>
              <a:spLocks/>
            </p:cNvSpPr>
            <p:nvPr/>
          </p:nvSpPr>
          <p:spPr bwMode="auto">
            <a:xfrm>
              <a:off x="2431" y="1900"/>
              <a:ext cx="227" cy="180"/>
            </a:xfrm>
            <a:custGeom>
              <a:avLst/>
              <a:gdLst/>
              <a:ahLst/>
              <a:cxnLst>
                <a:cxn ang="0">
                  <a:pos x="81" y="116"/>
                </a:cxn>
                <a:cxn ang="0">
                  <a:pos x="1" y="84"/>
                </a:cxn>
                <a:cxn ang="0">
                  <a:pos x="9" y="52"/>
                </a:cxn>
                <a:cxn ang="0">
                  <a:pos x="65" y="76"/>
                </a:cxn>
                <a:cxn ang="0">
                  <a:pos x="49" y="44"/>
                </a:cxn>
                <a:cxn ang="0">
                  <a:pos x="41" y="20"/>
                </a:cxn>
                <a:cxn ang="0">
                  <a:pos x="105" y="76"/>
                </a:cxn>
                <a:cxn ang="0">
                  <a:pos x="129" y="68"/>
                </a:cxn>
                <a:cxn ang="0">
                  <a:pos x="161" y="28"/>
                </a:cxn>
                <a:cxn ang="0">
                  <a:pos x="161" y="84"/>
                </a:cxn>
                <a:cxn ang="0">
                  <a:pos x="209" y="60"/>
                </a:cxn>
                <a:cxn ang="0">
                  <a:pos x="153" y="116"/>
                </a:cxn>
                <a:cxn ang="0">
                  <a:pos x="153" y="180"/>
                </a:cxn>
                <a:cxn ang="0">
                  <a:pos x="121" y="148"/>
                </a:cxn>
                <a:cxn ang="0">
                  <a:pos x="129" y="124"/>
                </a:cxn>
                <a:cxn ang="0">
                  <a:pos x="105" y="132"/>
                </a:cxn>
                <a:cxn ang="0">
                  <a:pos x="57" y="164"/>
                </a:cxn>
                <a:cxn ang="0">
                  <a:pos x="33" y="148"/>
                </a:cxn>
                <a:cxn ang="0">
                  <a:pos x="81" y="116"/>
                </a:cxn>
              </a:cxnLst>
              <a:rect l="0" t="0" r="r" b="b"/>
              <a:pathLst>
                <a:path w="227" h="180">
                  <a:moveTo>
                    <a:pt x="81" y="116"/>
                  </a:moveTo>
                  <a:cubicBezTo>
                    <a:pt x="51" y="108"/>
                    <a:pt x="30" y="94"/>
                    <a:pt x="1" y="84"/>
                  </a:cubicBezTo>
                  <a:cubicBezTo>
                    <a:pt x="4" y="73"/>
                    <a:pt x="0" y="58"/>
                    <a:pt x="9" y="52"/>
                  </a:cubicBezTo>
                  <a:cubicBezTo>
                    <a:pt x="23" y="44"/>
                    <a:pt x="56" y="70"/>
                    <a:pt x="65" y="76"/>
                  </a:cubicBezTo>
                  <a:cubicBezTo>
                    <a:pt x="81" y="28"/>
                    <a:pt x="76" y="71"/>
                    <a:pt x="49" y="44"/>
                  </a:cubicBezTo>
                  <a:cubicBezTo>
                    <a:pt x="43" y="38"/>
                    <a:pt x="44" y="28"/>
                    <a:pt x="41" y="20"/>
                  </a:cubicBezTo>
                  <a:cubicBezTo>
                    <a:pt x="101" y="0"/>
                    <a:pt x="90" y="31"/>
                    <a:pt x="105" y="76"/>
                  </a:cubicBezTo>
                  <a:cubicBezTo>
                    <a:pt x="113" y="73"/>
                    <a:pt x="125" y="75"/>
                    <a:pt x="129" y="68"/>
                  </a:cubicBezTo>
                  <a:cubicBezTo>
                    <a:pt x="158" y="18"/>
                    <a:pt x="112" y="12"/>
                    <a:pt x="161" y="28"/>
                  </a:cubicBezTo>
                  <a:cubicBezTo>
                    <a:pt x="156" y="42"/>
                    <a:pt x="142" y="70"/>
                    <a:pt x="161" y="84"/>
                  </a:cubicBezTo>
                  <a:cubicBezTo>
                    <a:pt x="169" y="90"/>
                    <a:pt x="207" y="61"/>
                    <a:pt x="209" y="60"/>
                  </a:cubicBezTo>
                  <a:cubicBezTo>
                    <a:pt x="227" y="113"/>
                    <a:pt x="207" y="108"/>
                    <a:pt x="153" y="116"/>
                  </a:cubicBezTo>
                  <a:cubicBezTo>
                    <a:pt x="167" y="159"/>
                    <a:pt x="195" y="152"/>
                    <a:pt x="153" y="180"/>
                  </a:cubicBezTo>
                  <a:cubicBezTo>
                    <a:pt x="132" y="173"/>
                    <a:pt x="121" y="176"/>
                    <a:pt x="121" y="148"/>
                  </a:cubicBezTo>
                  <a:cubicBezTo>
                    <a:pt x="121" y="140"/>
                    <a:pt x="135" y="130"/>
                    <a:pt x="129" y="124"/>
                  </a:cubicBezTo>
                  <a:cubicBezTo>
                    <a:pt x="123" y="118"/>
                    <a:pt x="112" y="128"/>
                    <a:pt x="105" y="132"/>
                  </a:cubicBezTo>
                  <a:cubicBezTo>
                    <a:pt x="88" y="141"/>
                    <a:pt x="57" y="164"/>
                    <a:pt x="57" y="164"/>
                  </a:cubicBezTo>
                  <a:cubicBezTo>
                    <a:pt x="49" y="159"/>
                    <a:pt x="37" y="157"/>
                    <a:pt x="33" y="148"/>
                  </a:cubicBezTo>
                  <a:cubicBezTo>
                    <a:pt x="21" y="118"/>
                    <a:pt x="66" y="116"/>
                    <a:pt x="81" y="116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rgbClr val="33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83012" name="Group 165"/>
          <p:cNvGrpSpPr>
            <a:grpSpLocks/>
          </p:cNvGrpSpPr>
          <p:nvPr/>
        </p:nvGrpSpPr>
        <p:grpSpPr bwMode="auto">
          <a:xfrm rot="-267853">
            <a:off x="460375" y="1243013"/>
            <a:ext cx="1822450" cy="3884612"/>
            <a:chOff x="346" y="735"/>
            <a:chExt cx="1148" cy="2447"/>
          </a:xfrm>
        </p:grpSpPr>
        <p:grpSp>
          <p:nvGrpSpPr>
            <p:cNvPr id="383015" name="Group 166"/>
            <p:cNvGrpSpPr>
              <a:grpSpLocks/>
            </p:cNvGrpSpPr>
            <p:nvPr/>
          </p:nvGrpSpPr>
          <p:grpSpPr bwMode="auto">
            <a:xfrm>
              <a:off x="346" y="735"/>
              <a:ext cx="1148" cy="2447"/>
              <a:chOff x="384" y="735"/>
              <a:chExt cx="1190" cy="2447"/>
            </a:xfrm>
          </p:grpSpPr>
          <p:grpSp>
            <p:nvGrpSpPr>
              <p:cNvPr id="383018" name="Group 167"/>
              <p:cNvGrpSpPr>
                <a:grpSpLocks/>
              </p:cNvGrpSpPr>
              <p:nvPr/>
            </p:nvGrpSpPr>
            <p:grpSpPr bwMode="auto">
              <a:xfrm rot="-473151">
                <a:off x="1118" y="2404"/>
                <a:ext cx="425" cy="778"/>
                <a:chOff x="1717" y="2218"/>
                <a:chExt cx="803" cy="940"/>
              </a:xfrm>
            </p:grpSpPr>
            <p:sp>
              <p:nvSpPr>
                <p:cNvPr id="383144" name="Freeform 168"/>
                <p:cNvSpPr>
                  <a:spLocks/>
                </p:cNvSpPr>
                <p:nvPr/>
              </p:nvSpPr>
              <p:spPr bwMode="auto">
                <a:xfrm>
                  <a:off x="1717" y="2218"/>
                  <a:ext cx="495" cy="216"/>
                </a:xfrm>
                <a:custGeom>
                  <a:avLst/>
                  <a:gdLst/>
                  <a:ahLst/>
                  <a:cxnLst>
                    <a:cxn ang="0">
                      <a:pos x="433" y="210"/>
                    </a:cxn>
                    <a:cxn ang="0">
                      <a:pos x="298" y="247"/>
                    </a:cxn>
                    <a:cxn ang="0">
                      <a:pos x="153" y="210"/>
                    </a:cxn>
                    <a:cxn ang="0">
                      <a:pos x="141" y="196"/>
                    </a:cxn>
                    <a:cxn ang="0">
                      <a:pos x="124" y="188"/>
                    </a:cxn>
                    <a:cxn ang="0">
                      <a:pos x="80" y="114"/>
                    </a:cxn>
                    <a:cxn ang="0">
                      <a:pos x="40" y="40"/>
                    </a:cxn>
                    <a:cxn ang="0">
                      <a:pos x="23" y="17"/>
                    </a:cxn>
                    <a:cxn ang="0">
                      <a:pos x="7" y="3"/>
                    </a:cxn>
                    <a:cxn ang="0">
                      <a:pos x="23" y="10"/>
                    </a:cxn>
                    <a:cxn ang="0">
                      <a:pos x="158" y="26"/>
                    </a:cxn>
                    <a:cxn ang="0">
                      <a:pos x="282" y="26"/>
                    </a:cxn>
                    <a:cxn ang="0">
                      <a:pos x="332" y="47"/>
                    </a:cxn>
                    <a:cxn ang="0">
                      <a:pos x="349" y="55"/>
                    </a:cxn>
                    <a:cxn ang="0">
                      <a:pos x="389" y="106"/>
                    </a:cxn>
                    <a:cxn ang="0">
                      <a:pos x="478" y="181"/>
                    </a:cxn>
                    <a:cxn ang="0">
                      <a:pos x="495" y="203"/>
                    </a:cxn>
                  </a:cxnLst>
                  <a:rect l="0" t="0" r="r" b="b"/>
                  <a:pathLst>
                    <a:path w="495" h="247">
                      <a:moveTo>
                        <a:pt x="433" y="210"/>
                      </a:moveTo>
                      <a:cubicBezTo>
                        <a:pt x="389" y="224"/>
                        <a:pt x="344" y="237"/>
                        <a:pt x="298" y="247"/>
                      </a:cubicBezTo>
                      <a:cubicBezTo>
                        <a:pt x="178" y="239"/>
                        <a:pt x="228" y="243"/>
                        <a:pt x="153" y="210"/>
                      </a:cubicBezTo>
                      <a:cubicBezTo>
                        <a:pt x="148" y="206"/>
                        <a:pt x="145" y="199"/>
                        <a:pt x="141" y="196"/>
                      </a:cubicBezTo>
                      <a:cubicBezTo>
                        <a:pt x="135" y="191"/>
                        <a:pt x="129" y="193"/>
                        <a:pt x="124" y="188"/>
                      </a:cubicBezTo>
                      <a:cubicBezTo>
                        <a:pt x="108" y="170"/>
                        <a:pt x="95" y="135"/>
                        <a:pt x="80" y="114"/>
                      </a:cubicBezTo>
                      <a:cubicBezTo>
                        <a:pt x="72" y="83"/>
                        <a:pt x="58" y="60"/>
                        <a:pt x="40" y="40"/>
                      </a:cubicBezTo>
                      <a:cubicBezTo>
                        <a:pt x="34" y="33"/>
                        <a:pt x="29" y="24"/>
                        <a:pt x="23" y="17"/>
                      </a:cubicBezTo>
                      <a:cubicBezTo>
                        <a:pt x="17" y="12"/>
                        <a:pt x="0" y="0"/>
                        <a:pt x="7" y="3"/>
                      </a:cubicBezTo>
                      <a:cubicBezTo>
                        <a:pt x="12" y="6"/>
                        <a:pt x="23" y="10"/>
                        <a:pt x="23" y="10"/>
                      </a:cubicBezTo>
                      <a:cubicBezTo>
                        <a:pt x="70" y="52"/>
                        <a:pt x="84" y="32"/>
                        <a:pt x="158" y="26"/>
                      </a:cubicBezTo>
                      <a:cubicBezTo>
                        <a:pt x="215" y="13"/>
                        <a:pt x="206" y="12"/>
                        <a:pt x="282" y="26"/>
                      </a:cubicBezTo>
                      <a:cubicBezTo>
                        <a:pt x="285" y="26"/>
                        <a:pt x="322" y="43"/>
                        <a:pt x="332" y="47"/>
                      </a:cubicBezTo>
                      <a:cubicBezTo>
                        <a:pt x="337" y="50"/>
                        <a:pt x="349" y="55"/>
                        <a:pt x="349" y="55"/>
                      </a:cubicBezTo>
                      <a:cubicBezTo>
                        <a:pt x="368" y="70"/>
                        <a:pt x="373" y="88"/>
                        <a:pt x="389" y="106"/>
                      </a:cubicBezTo>
                      <a:cubicBezTo>
                        <a:pt x="415" y="140"/>
                        <a:pt x="444" y="164"/>
                        <a:pt x="478" y="181"/>
                      </a:cubicBezTo>
                      <a:cubicBezTo>
                        <a:pt x="484" y="188"/>
                        <a:pt x="488" y="197"/>
                        <a:pt x="495" y="203"/>
                      </a:cubicBezTo>
                    </a:path>
                  </a:pathLst>
                </a:custGeom>
                <a:solidFill>
                  <a:srgbClr val="00CC66"/>
                </a:solidFill>
                <a:ln w="28575" cmpd="sng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kern="120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3145" name="Freeform 169"/>
                <p:cNvSpPr>
                  <a:spLocks/>
                </p:cNvSpPr>
                <p:nvPr/>
              </p:nvSpPr>
              <p:spPr bwMode="auto">
                <a:xfrm>
                  <a:off x="2159" y="2381"/>
                  <a:ext cx="172" cy="7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1" y="31"/>
                    </a:cxn>
                    <a:cxn ang="0">
                      <a:pos x="46" y="46"/>
                    </a:cxn>
                    <a:cxn ang="0">
                      <a:pos x="52" y="62"/>
                    </a:cxn>
                    <a:cxn ang="0">
                      <a:pos x="62" y="93"/>
                    </a:cxn>
                    <a:cxn ang="0">
                      <a:pos x="67" y="206"/>
                    </a:cxn>
                    <a:cxn ang="0">
                      <a:pos x="88" y="324"/>
                    </a:cxn>
                  </a:cxnLst>
                  <a:rect l="0" t="0" r="r" b="b"/>
                  <a:pathLst>
                    <a:path w="88" h="324">
                      <a:moveTo>
                        <a:pt x="0" y="0"/>
                      </a:moveTo>
                      <a:cubicBezTo>
                        <a:pt x="20" y="6"/>
                        <a:pt x="23" y="19"/>
                        <a:pt x="41" y="31"/>
                      </a:cubicBezTo>
                      <a:cubicBezTo>
                        <a:pt x="43" y="36"/>
                        <a:pt x="44" y="41"/>
                        <a:pt x="46" y="46"/>
                      </a:cubicBezTo>
                      <a:cubicBezTo>
                        <a:pt x="48" y="51"/>
                        <a:pt x="50" y="57"/>
                        <a:pt x="52" y="62"/>
                      </a:cubicBezTo>
                      <a:cubicBezTo>
                        <a:pt x="55" y="72"/>
                        <a:pt x="62" y="93"/>
                        <a:pt x="62" y="93"/>
                      </a:cubicBezTo>
                      <a:cubicBezTo>
                        <a:pt x="64" y="131"/>
                        <a:pt x="64" y="168"/>
                        <a:pt x="67" y="206"/>
                      </a:cubicBezTo>
                      <a:cubicBezTo>
                        <a:pt x="70" y="246"/>
                        <a:pt x="88" y="286"/>
                        <a:pt x="88" y="324"/>
                      </a:cubicBezTo>
                    </a:path>
                  </a:pathLst>
                </a:custGeom>
                <a:solidFill>
                  <a:srgbClr val="00CC66"/>
                </a:solidFill>
                <a:ln w="28575" cmpd="sng">
                  <a:solidFill>
                    <a:srgbClr val="CC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kern="120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3146" name="Freeform 170"/>
                <p:cNvSpPr>
                  <a:spLocks/>
                </p:cNvSpPr>
                <p:nvPr/>
              </p:nvSpPr>
              <p:spPr bwMode="auto">
                <a:xfrm flipH="1">
                  <a:off x="2223" y="2301"/>
                  <a:ext cx="297" cy="200"/>
                </a:xfrm>
                <a:custGeom>
                  <a:avLst/>
                  <a:gdLst/>
                  <a:ahLst/>
                  <a:cxnLst>
                    <a:cxn ang="0">
                      <a:pos x="433" y="210"/>
                    </a:cxn>
                    <a:cxn ang="0">
                      <a:pos x="298" y="247"/>
                    </a:cxn>
                    <a:cxn ang="0">
                      <a:pos x="153" y="210"/>
                    </a:cxn>
                    <a:cxn ang="0">
                      <a:pos x="141" y="196"/>
                    </a:cxn>
                    <a:cxn ang="0">
                      <a:pos x="124" y="188"/>
                    </a:cxn>
                    <a:cxn ang="0">
                      <a:pos x="80" y="114"/>
                    </a:cxn>
                    <a:cxn ang="0">
                      <a:pos x="40" y="40"/>
                    </a:cxn>
                    <a:cxn ang="0">
                      <a:pos x="23" y="17"/>
                    </a:cxn>
                    <a:cxn ang="0">
                      <a:pos x="7" y="3"/>
                    </a:cxn>
                    <a:cxn ang="0">
                      <a:pos x="23" y="10"/>
                    </a:cxn>
                    <a:cxn ang="0">
                      <a:pos x="158" y="26"/>
                    </a:cxn>
                    <a:cxn ang="0">
                      <a:pos x="282" y="26"/>
                    </a:cxn>
                    <a:cxn ang="0">
                      <a:pos x="332" y="47"/>
                    </a:cxn>
                    <a:cxn ang="0">
                      <a:pos x="349" y="55"/>
                    </a:cxn>
                    <a:cxn ang="0">
                      <a:pos x="389" y="106"/>
                    </a:cxn>
                    <a:cxn ang="0">
                      <a:pos x="478" y="181"/>
                    </a:cxn>
                    <a:cxn ang="0">
                      <a:pos x="495" y="203"/>
                    </a:cxn>
                  </a:cxnLst>
                  <a:rect l="0" t="0" r="r" b="b"/>
                  <a:pathLst>
                    <a:path w="495" h="247">
                      <a:moveTo>
                        <a:pt x="433" y="210"/>
                      </a:moveTo>
                      <a:cubicBezTo>
                        <a:pt x="389" y="224"/>
                        <a:pt x="344" y="237"/>
                        <a:pt x="298" y="247"/>
                      </a:cubicBezTo>
                      <a:cubicBezTo>
                        <a:pt x="178" y="239"/>
                        <a:pt x="228" y="243"/>
                        <a:pt x="153" y="210"/>
                      </a:cubicBezTo>
                      <a:cubicBezTo>
                        <a:pt x="148" y="206"/>
                        <a:pt x="145" y="199"/>
                        <a:pt x="141" y="196"/>
                      </a:cubicBezTo>
                      <a:cubicBezTo>
                        <a:pt x="135" y="191"/>
                        <a:pt x="129" y="193"/>
                        <a:pt x="124" y="188"/>
                      </a:cubicBezTo>
                      <a:cubicBezTo>
                        <a:pt x="108" y="170"/>
                        <a:pt x="95" y="135"/>
                        <a:pt x="80" y="114"/>
                      </a:cubicBezTo>
                      <a:cubicBezTo>
                        <a:pt x="72" y="83"/>
                        <a:pt x="58" y="60"/>
                        <a:pt x="40" y="40"/>
                      </a:cubicBezTo>
                      <a:cubicBezTo>
                        <a:pt x="34" y="33"/>
                        <a:pt x="29" y="24"/>
                        <a:pt x="23" y="17"/>
                      </a:cubicBezTo>
                      <a:cubicBezTo>
                        <a:pt x="17" y="12"/>
                        <a:pt x="0" y="0"/>
                        <a:pt x="7" y="3"/>
                      </a:cubicBezTo>
                      <a:cubicBezTo>
                        <a:pt x="12" y="6"/>
                        <a:pt x="23" y="10"/>
                        <a:pt x="23" y="10"/>
                      </a:cubicBezTo>
                      <a:cubicBezTo>
                        <a:pt x="70" y="52"/>
                        <a:pt x="84" y="32"/>
                        <a:pt x="158" y="26"/>
                      </a:cubicBezTo>
                      <a:cubicBezTo>
                        <a:pt x="215" y="13"/>
                        <a:pt x="206" y="12"/>
                        <a:pt x="282" y="26"/>
                      </a:cubicBezTo>
                      <a:cubicBezTo>
                        <a:pt x="285" y="26"/>
                        <a:pt x="322" y="43"/>
                        <a:pt x="332" y="47"/>
                      </a:cubicBezTo>
                      <a:cubicBezTo>
                        <a:pt x="337" y="50"/>
                        <a:pt x="349" y="55"/>
                        <a:pt x="349" y="55"/>
                      </a:cubicBezTo>
                      <a:cubicBezTo>
                        <a:pt x="368" y="70"/>
                        <a:pt x="373" y="88"/>
                        <a:pt x="389" y="106"/>
                      </a:cubicBezTo>
                      <a:cubicBezTo>
                        <a:pt x="415" y="140"/>
                        <a:pt x="444" y="164"/>
                        <a:pt x="478" y="181"/>
                      </a:cubicBezTo>
                      <a:cubicBezTo>
                        <a:pt x="484" y="188"/>
                        <a:pt x="488" y="197"/>
                        <a:pt x="495" y="203"/>
                      </a:cubicBezTo>
                    </a:path>
                  </a:pathLst>
                </a:custGeom>
                <a:solidFill>
                  <a:srgbClr val="00CC66"/>
                </a:solidFill>
                <a:ln w="28575" cmpd="sng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kern="120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3021" name="Group 171"/>
              <p:cNvGrpSpPr>
                <a:grpSpLocks/>
              </p:cNvGrpSpPr>
              <p:nvPr/>
            </p:nvGrpSpPr>
            <p:grpSpPr bwMode="auto">
              <a:xfrm rot="-668147">
                <a:off x="909" y="1861"/>
                <a:ext cx="470" cy="731"/>
                <a:chOff x="1717" y="2218"/>
                <a:chExt cx="803" cy="940"/>
              </a:xfrm>
            </p:grpSpPr>
            <p:sp>
              <p:nvSpPr>
                <p:cNvPr id="383148" name="Freeform 172"/>
                <p:cNvSpPr>
                  <a:spLocks/>
                </p:cNvSpPr>
                <p:nvPr/>
              </p:nvSpPr>
              <p:spPr bwMode="auto">
                <a:xfrm>
                  <a:off x="1717" y="2218"/>
                  <a:ext cx="495" cy="216"/>
                </a:xfrm>
                <a:custGeom>
                  <a:avLst/>
                  <a:gdLst/>
                  <a:ahLst/>
                  <a:cxnLst>
                    <a:cxn ang="0">
                      <a:pos x="433" y="210"/>
                    </a:cxn>
                    <a:cxn ang="0">
                      <a:pos x="298" y="247"/>
                    </a:cxn>
                    <a:cxn ang="0">
                      <a:pos x="153" y="210"/>
                    </a:cxn>
                    <a:cxn ang="0">
                      <a:pos x="141" y="196"/>
                    </a:cxn>
                    <a:cxn ang="0">
                      <a:pos x="124" y="188"/>
                    </a:cxn>
                    <a:cxn ang="0">
                      <a:pos x="80" y="114"/>
                    </a:cxn>
                    <a:cxn ang="0">
                      <a:pos x="40" y="40"/>
                    </a:cxn>
                    <a:cxn ang="0">
                      <a:pos x="23" y="17"/>
                    </a:cxn>
                    <a:cxn ang="0">
                      <a:pos x="7" y="3"/>
                    </a:cxn>
                    <a:cxn ang="0">
                      <a:pos x="23" y="10"/>
                    </a:cxn>
                    <a:cxn ang="0">
                      <a:pos x="158" y="26"/>
                    </a:cxn>
                    <a:cxn ang="0">
                      <a:pos x="282" y="26"/>
                    </a:cxn>
                    <a:cxn ang="0">
                      <a:pos x="332" y="47"/>
                    </a:cxn>
                    <a:cxn ang="0">
                      <a:pos x="349" y="55"/>
                    </a:cxn>
                    <a:cxn ang="0">
                      <a:pos x="389" y="106"/>
                    </a:cxn>
                    <a:cxn ang="0">
                      <a:pos x="478" y="181"/>
                    </a:cxn>
                    <a:cxn ang="0">
                      <a:pos x="495" y="203"/>
                    </a:cxn>
                  </a:cxnLst>
                  <a:rect l="0" t="0" r="r" b="b"/>
                  <a:pathLst>
                    <a:path w="495" h="247">
                      <a:moveTo>
                        <a:pt x="433" y="210"/>
                      </a:moveTo>
                      <a:cubicBezTo>
                        <a:pt x="389" y="224"/>
                        <a:pt x="344" y="237"/>
                        <a:pt x="298" y="247"/>
                      </a:cubicBezTo>
                      <a:cubicBezTo>
                        <a:pt x="178" y="239"/>
                        <a:pt x="228" y="243"/>
                        <a:pt x="153" y="210"/>
                      </a:cubicBezTo>
                      <a:cubicBezTo>
                        <a:pt x="148" y="206"/>
                        <a:pt x="145" y="199"/>
                        <a:pt x="141" y="196"/>
                      </a:cubicBezTo>
                      <a:cubicBezTo>
                        <a:pt x="135" y="191"/>
                        <a:pt x="129" y="193"/>
                        <a:pt x="124" y="188"/>
                      </a:cubicBezTo>
                      <a:cubicBezTo>
                        <a:pt x="108" y="170"/>
                        <a:pt x="95" y="135"/>
                        <a:pt x="80" y="114"/>
                      </a:cubicBezTo>
                      <a:cubicBezTo>
                        <a:pt x="72" y="83"/>
                        <a:pt x="58" y="60"/>
                        <a:pt x="40" y="40"/>
                      </a:cubicBezTo>
                      <a:cubicBezTo>
                        <a:pt x="34" y="33"/>
                        <a:pt x="29" y="24"/>
                        <a:pt x="23" y="17"/>
                      </a:cubicBezTo>
                      <a:cubicBezTo>
                        <a:pt x="17" y="12"/>
                        <a:pt x="0" y="0"/>
                        <a:pt x="7" y="3"/>
                      </a:cubicBezTo>
                      <a:cubicBezTo>
                        <a:pt x="12" y="6"/>
                        <a:pt x="23" y="10"/>
                        <a:pt x="23" y="10"/>
                      </a:cubicBezTo>
                      <a:cubicBezTo>
                        <a:pt x="70" y="52"/>
                        <a:pt x="84" y="32"/>
                        <a:pt x="158" y="26"/>
                      </a:cubicBezTo>
                      <a:cubicBezTo>
                        <a:pt x="215" y="13"/>
                        <a:pt x="206" y="12"/>
                        <a:pt x="282" y="26"/>
                      </a:cubicBezTo>
                      <a:cubicBezTo>
                        <a:pt x="285" y="26"/>
                        <a:pt x="322" y="43"/>
                        <a:pt x="332" y="47"/>
                      </a:cubicBezTo>
                      <a:cubicBezTo>
                        <a:pt x="337" y="50"/>
                        <a:pt x="349" y="55"/>
                        <a:pt x="349" y="55"/>
                      </a:cubicBezTo>
                      <a:cubicBezTo>
                        <a:pt x="368" y="70"/>
                        <a:pt x="373" y="88"/>
                        <a:pt x="389" y="106"/>
                      </a:cubicBezTo>
                      <a:cubicBezTo>
                        <a:pt x="415" y="140"/>
                        <a:pt x="444" y="164"/>
                        <a:pt x="478" y="181"/>
                      </a:cubicBezTo>
                      <a:cubicBezTo>
                        <a:pt x="484" y="188"/>
                        <a:pt x="488" y="197"/>
                        <a:pt x="495" y="203"/>
                      </a:cubicBezTo>
                    </a:path>
                  </a:pathLst>
                </a:custGeom>
                <a:solidFill>
                  <a:srgbClr val="00CC66"/>
                </a:solidFill>
                <a:ln w="28575" cmpd="sng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kern="120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3149" name="Freeform 173"/>
                <p:cNvSpPr>
                  <a:spLocks/>
                </p:cNvSpPr>
                <p:nvPr/>
              </p:nvSpPr>
              <p:spPr bwMode="auto">
                <a:xfrm>
                  <a:off x="2159" y="2381"/>
                  <a:ext cx="172" cy="7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1" y="31"/>
                    </a:cxn>
                    <a:cxn ang="0">
                      <a:pos x="46" y="46"/>
                    </a:cxn>
                    <a:cxn ang="0">
                      <a:pos x="52" y="62"/>
                    </a:cxn>
                    <a:cxn ang="0">
                      <a:pos x="62" y="93"/>
                    </a:cxn>
                    <a:cxn ang="0">
                      <a:pos x="67" y="206"/>
                    </a:cxn>
                    <a:cxn ang="0">
                      <a:pos x="88" y="324"/>
                    </a:cxn>
                  </a:cxnLst>
                  <a:rect l="0" t="0" r="r" b="b"/>
                  <a:pathLst>
                    <a:path w="88" h="324">
                      <a:moveTo>
                        <a:pt x="0" y="0"/>
                      </a:moveTo>
                      <a:cubicBezTo>
                        <a:pt x="20" y="6"/>
                        <a:pt x="23" y="19"/>
                        <a:pt x="41" y="31"/>
                      </a:cubicBezTo>
                      <a:cubicBezTo>
                        <a:pt x="43" y="36"/>
                        <a:pt x="44" y="41"/>
                        <a:pt x="46" y="46"/>
                      </a:cubicBezTo>
                      <a:cubicBezTo>
                        <a:pt x="48" y="51"/>
                        <a:pt x="50" y="57"/>
                        <a:pt x="52" y="62"/>
                      </a:cubicBezTo>
                      <a:cubicBezTo>
                        <a:pt x="55" y="72"/>
                        <a:pt x="62" y="93"/>
                        <a:pt x="62" y="93"/>
                      </a:cubicBezTo>
                      <a:cubicBezTo>
                        <a:pt x="64" y="131"/>
                        <a:pt x="64" y="168"/>
                        <a:pt x="67" y="206"/>
                      </a:cubicBezTo>
                      <a:cubicBezTo>
                        <a:pt x="70" y="246"/>
                        <a:pt x="88" y="286"/>
                        <a:pt x="88" y="324"/>
                      </a:cubicBezTo>
                    </a:path>
                  </a:pathLst>
                </a:custGeom>
                <a:solidFill>
                  <a:srgbClr val="00CC66"/>
                </a:solidFill>
                <a:ln w="28575" cmpd="sng">
                  <a:solidFill>
                    <a:srgbClr val="CC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kern="120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3150" name="Freeform 174"/>
                <p:cNvSpPr>
                  <a:spLocks/>
                </p:cNvSpPr>
                <p:nvPr/>
              </p:nvSpPr>
              <p:spPr bwMode="auto">
                <a:xfrm flipH="1">
                  <a:off x="2223" y="2301"/>
                  <a:ext cx="297" cy="200"/>
                </a:xfrm>
                <a:custGeom>
                  <a:avLst/>
                  <a:gdLst/>
                  <a:ahLst/>
                  <a:cxnLst>
                    <a:cxn ang="0">
                      <a:pos x="433" y="210"/>
                    </a:cxn>
                    <a:cxn ang="0">
                      <a:pos x="298" y="247"/>
                    </a:cxn>
                    <a:cxn ang="0">
                      <a:pos x="153" y="210"/>
                    </a:cxn>
                    <a:cxn ang="0">
                      <a:pos x="141" y="196"/>
                    </a:cxn>
                    <a:cxn ang="0">
                      <a:pos x="124" y="188"/>
                    </a:cxn>
                    <a:cxn ang="0">
                      <a:pos x="80" y="114"/>
                    </a:cxn>
                    <a:cxn ang="0">
                      <a:pos x="40" y="40"/>
                    </a:cxn>
                    <a:cxn ang="0">
                      <a:pos x="23" y="17"/>
                    </a:cxn>
                    <a:cxn ang="0">
                      <a:pos x="7" y="3"/>
                    </a:cxn>
                    <a:cxn ang="0">
                      <a:pos x="23" y="10"/>
                    </a:cxn>
                    <a:cxn ang="0">
                      <a:pos x="158" y="26"/>
                    </a:cxn>
                    <a:cxn ang="0">
                      <a:pos x="282" y="26"/>
                    </a:cxn>
                    <a:cxn ang="0">
                      <a:pos x="332" y="47"/>
                    </a:cxn>
                    <a:cxn ang="0">
                      <a:pos x="349" y="55"/>
                    </a:cxn>
                    <a:cxn ang="0">
                      <a:pos x="389" y="106"/>
                    </a:cxn>
                    <a:cxn ang="0">
                      <a:pos x="478" y="181"/>
                    </a:cxn>
                    <a:cxn ang="0">
                      <a:pos x="495" y="203"/>
                    </a:cxn>
                  </a:cxnLst>
                  <a:rect l="0" t="0" r="r" b="b"/>
                  <a:pathLst>
                    <a:path w="495" h="247">
                      <a:moveTo>
                        <a:pt x="433" y="210"/>
                      </a:moveTo>
                      <a:cubicBezTo>
                        <a:pt x="389" y="224"/>
                        <a:pt x="344" y="237"/>
                        <a:pt x="298" y="247"/>
                      </a:cubicBezTo>
                      <a:cubicBezTo>
                        <a:pt x="178" y="239"/>
                        <a:pt x="228" y="243"/>
                        <a:pt x="153" y="210"/>
                      </a:cubicBezTo>
                      <a:cubicBezTo>
                        <a:pt x="148" y="206"/>
                        <a:pt x="145" y="199"/>
                        <a:pt x="141" y="196"/>
                      </a:cubicBezTo>
                      <a:cubicBezTo>
                        <a:pt x="135" y="191"/>
                        <a:pt x="129" y="193"/>
                        <a:pt x="124" y="188"/>
                      </a:cubicBezTo>
                      <a:cubicBezTo>
                        <a:pt x="108" y="170"/>
                        <a:pt x="95" y="135"/>
                        <a:pt x="80" y="114"/>
                      </a:cubicBezTo>
                      <a:cubicBezTo>
                        <a:pt x="72" y="83"/>
                        <a:pt x="58" y="60"/>
                        <a:pt x="40" y="40"/>
                      </a:cubicBezTo>
                      <a:cubicBezTo>
                        <a:pt x="34" y="33"/>
                        <a:pt x="29" y="24"/>
                        <a:pt x="23" y="17"/>
                      </a:cubicBezTo>
                      <a:cubicBezTo>
                        <a:pt x="17" y="12"/>
                        <a:pt x="0" y="0"/>
                        <a:pt x="7" y="3"/>
                      </a:cubicBezTo>
                      <a:cubicBezTo>
                        <a:pt x="12" y="6"/>
                        <a:pt x="23" y="10"/>
                        <a:pt x="23" y="10"/>
                      </a:cubicBezTo>
                      <a:cubicBezTo>
                        <a:pt x="70" y="52"/>
                        <a:pt x="84" y="32"/>
                        <a:pt x="158" y="26"/>
                      </a:cubicBezTo>
                      <a:cubicBezTo>
                        <a:pt x="215" y="13"/>
                        <a:pt x="206" y="12"/>
                        <a:pt x="282" y="26"/>
                      </a:cubicBezTo>
                      <a:cubicBezTo>
                        <a:pt x="285" y="26"/>
                        <a:pt x="322" y="43"/>
                        <a:pt x="332" y="47"/>
                      </a:cubicBezTo>
                      <a:cubicBezTo>
                        <a:pt x="337" y="50"/>
                        <a:pt x="349" y="55"/>
                        <a:pt x="349" y="55"/>
                      </a:cubicBezTo>
                      <a:cubicBezTo>
                        <a:pt x="368" y="70"/>
                        <a:pt x="373" y="88"/>
                        <a:pt x="389" y="106"/>
                      </a:cubicBezTo>
                      <a:cubicBezTo>
                        <a:pt x="415" y="140"/>
                        <a:pt x="444" y="164"/>
                        <a:pt x="478" y="181"/>
                      </a:cubicBezTo>
                      <a:cubicBezTo>
                        <a:pt x="484" y="188"/>
                        <a:pt x="488" y="197"/>
                        <a:pt x="495" y="203"/>
                      </a:cubicBezTo>
                    </a:path>
                  </a:pathLst>
                </a:custGeom>
                <a:solidFill>
                  <a:srgbClr val="00CC66"/>
                </a:solidFill>
                <a:ln w="28575" cmpd="sng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kern="120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3022" name="Group 175"/>
              <p:cNvGrpSpPr>
                <a:grpSpLocks/>
              </p:cNvGrpSpPr>
              <p:nvPr/>
            </p:nvGrpSpPr>
            <p:grpSpPr bwMode="auto">
              <a:xfrm>
                <a:off x="384" y="735"/>
                <a:ext cx="1190" cy="1275"/>
                <a:chOff x="276" y="741"/>
                <a:chExt cx="1190" cy="1275"/>
              </a:xfrm>
            </p:grpSpPr>
            <p:grpSp>
              <p:nvGrpSpPr>
                <p:cNvPr id="383026" name="Group 176"/>
                <p:cNvGrpSpPr>
                  <a:grpSpLocks/>
                </p:cNvGrpSpPr>
                <p:nvPr/>
              </p:nvGrpSpPr>
              <p:grpSpPr bwMode="auto">
                <a:xfrm rot="2704011" flipH="1">
                  <a:off x="1090" y="1647"/>
                  <a:ext cx="252" cy="317"/>
                  <a:chOff x="1717" y="2218"/>
                  <a:chExt cx="803" cy="940"/>
                </a:xfrm>
              </p:grpSpPr>
              <p:sp>
                <p:nvSpPr>
                  <p:cNvPr id="383153" name="Freeform 177"/>
                  <p:cNvSpPr>
                    <a:spLocks/>
                  </p:cNvSpPr>
                  <p:nvPr/>
                </p:nvSpPr>
                <p:spPr bwMode="auto">
                  <a:xfrm>
                    <a:off x="1717" y="2218"/>
                    <a:ext cx="495" cy="216"/>
                  </a:xfrm>
                  <a:custGeom>
                    <a:avLst/>
                    <a:gdLst/>
                    <a:ahLst/>
                    <a:cxnLst>
                      <a:cxn ang="0">
                        <a:pos x="433" y="210"/>
                      </a:cxn>
                      <a:cxn ang="0">
                        <a:pos x="298" y="247"/>
                      </a:cxn>
                      <a:cxn ang="0">
                        <a:pos x="153" y="210"/>
                      </a:cxn>
                      <a:cxn ang="0">
                        <a:pos x="141" y="196"/>
                      </a:cxn>
                      <a:cxn ang="0">
                        <a:pos x="124" y="188"/>
                      </a:cxn>
                      <a:cxn ang="0">
                        <a:pos x="80" y="114"/>
                      </a:cxn>
                      <a:cxn ang="0">
                        <a:pos x="40" y="40"/>
                      </a:cxn>
                      <a:cxn ang="0">
                        <a:pos x="23" y="17"/>
                      </a:cxn>
                      <a:cxn ang="0">
                        <a:pos x="7" y="3"/>
                      </a:cxn>
                      <a:cxn ang="0">
                        <a:pos x="23" y="10"/>
                      </a:cxn>
                      <a:cxn ang="0">
                        <a:pos x="158" y="26"/>
                      </a:cxn>
                      <a:cxn ang="0">
                        <a:pos x="282" y="26"/>
                      </a:cxn>
                      <a:cxn ang="0">
                        <a:pos x="332" y="47"/>
                      </a:cxn>
                      <a:cxn ang="0">
                        <a:pos x="349" y="55"/>
                      </a:cxn>
                      <a:cxn ang="0">
                        <a:pos x="389" y="106"/>
                      </a:cxn>
                      <a:cxn ang="0">
                        <a:pos x="478" y="181"/>
                      </a:cxn>
                      <a:cxn ang="0">
                        <a:pos x="495" y="203"/>
                      </a:cxn>
                    </a:cxnLst>
                    <a:rect l="0" t="0" r="r" b="b"/>
                    <a:pathLst>
                      <a:path w="495" h="247">
                        <a:moveTo>
                          <a:pt x="433" y="210"/>
                        </a:moveTo>
                        <a:cubicBezTo>
                          <a:pt x="389" y="224"/>
                          <a:pt x="344" y="237"/>
                          <a:pt x="298" y="247"/>
                        </a:cubicBezTo>
                        <a:cubicBezTo>
                          <a:pt x="178" y="239"/>
                          <a:pt x="228" y="243"/>
                          <a:pt x="153" y="210"/>
                        </a:cubicBezTo>
                        <a:cubicBezTo>
                          <a:pt x="148" y="206"/>
                          <a:pt x="145" y="199"/>
                          <a:pt x="141" y="196"/>
                        </a:cubicBezTo>
                        <a:cubicBezTo>
                          <a:pt x="135" y="191"/>
                          <a:pt x="129" y="193"/>
                          <a:pt x="124" y="188"/>
                        </a:cubicBezTo>
                        <a:cubicBezTo>
                          <a:pt x="108" y="170"/>
                          <a:pt x="95" y="135"/>
                          <a:pt x="80" y="114"/>
                        </a:cubicBezTo>
                        <a:cubicBezTo>
                          <a:pt x="72" y="83"/>
                          <a:pt x="58" y="60"/>
                          <a:pt x="40" y="40"/>
                        </a:cubicBezTo>
                        <a:cubicBezTo>
                          <a:pt x="34" y="33"/>
                          <a:pt x="29" y="24"/>
                          <a:pt x="23" y="17"/>
                        </a:cubicBezTo>
                        <a:cubicBezTo>
                          <a:pt x="17" y="12"/>
                          <a:pt x="0" y="0"/>
                          <a:pt x="7" y="3"/>
                        </a:cubicBezTo>
                        <a:cubicBezTo>
                          <a:pt x="12" y="6"/>
                          <a:pt x="23" y="10"/>
                          <a:pt x="23" y="10"/>
                        </a:cubicBezTo>
                        <a:cubicBezTo>
                          <a:pt x="70" y="52"/>
                          <a:pt x="84" y="32"/>
                          <a:pt x="158" y="26"/>
                        </a:cubicBezTo>
                        <a:cubicBezTo>
                          <a:pt x="215" y="13"/>
                          <a:pt x="206" y="12"/>
                          <a:pt x="282" y="26"/>
                        </a:cubicBezTo>
                        <a:cubicBezTo>
                          <a:pt x="285" y="26"/>
                          <a:pt x="322" y="43"/>
                          <a:pt x="332" y="47"/>
                        </a:cubicBezTo>
                        <a:cubicBezTo>
                          <a:pt x="337" y="50"/>
                          <a:pt x="349" y="55"/>
                          <a:pt x="349" y="55"/>
                        </a:cubicBezTo>
                        <a:cubicBezTo>
                          <a:pt x="368" y="70"/>
                          <a:pt x="373" y="88"/>
                          <a:pt x="389" y="106"/>
                        </a:cubicBezTo>
                        <a:cubicBezTo>
                          <a:pt x="415" y="140"/>
                          <a:pt x="444" y="164"/>
                          <a:pt x="478" y="181"/>
                        </a:cubicBezTo>
                        <a:cubicBezTo>
                          <a:pt x="484" y="188"/>
                          <a:pt x="488" y="197"/>
                          <a:pt x="495" y="203"/>
                        </a:cubicBezTo>
                      </a:path>
                    </a:pathLst>
                  </a:custGeom>
                  <a:solidFill>
                    <a:srgbClr val="00CC66"/>
                  </a:solidFill>
                  <a:ln w="28575" cmpd="sng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kern="120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3154" name="Freeform 178"/>
                  <p:cNvSpPr>
                    <a:spLocks/>
                  </p:cNvSpPr>
                  <p:nvPr/>
                </p:nvSpPr>
                <p:spPr bwMode="auto">
                  <a:xfrm>
                    <a:off x="2159" y="2381"/>
                    <a:ext cx="172" cy="77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1" y="31"/>
                      </a:cxn>
                      <a:cxn ang="0">
                        <a:pos x="46" y="46"/>
                      </a:cxn>
                      <a:cxn ang="0">
                        <a:pos x="52" y="62"/>
                      </a:cxn>
                      <a:cxn ang="0">
                        <a:pos x="62" y="93"/>
                      </a:cxn>
                      <a:cxn ang="0">
                        <a:pos x="67" y="206"/>
                      </a:cxn>
                      <a:cxn ang="0">
                        <a:pos x="88" y="324"/>
                      </a:cxn>
                    </a:cxnLst>
                    <a:rect l="0" t="0" r="r" b="b"/>
                    <a:pathLst>
                      <a:path w="88" h="324">
                        <a:moveTo>
                          <a:pt x="0" y="0"/>
                        </a:moveTo>
                        <a:cubicBezTo>
                          <a:pt x="20" y="6"/>
                          <a:pt x="23" y="19"/>
                          <a:pt x="41" y="31"/>
                        </a:cubicBezTo>
                        <a:cubicBezTo>
                          <a:pt x="43" y="36"/>
                          <a:pt x="44" y="41"/>
                          <a:pt x="46" y="46"/>
                        </a:cubicBezTo>
                        <a:cubicBezTo>
                          <a:pt x="48" y="51"/>
                          <a:pt x="50" y="57"/>
                          <a:pt x="52" y="62"/>
                        </a:cubicBezTo>
                        <a:cubicBezTo>
                          <a:pt x="55" y="72"/>
                          <a:pt x="62" y="93"/>
                          <a:pt x="62" y="93"/>
                        </a:cubicBezTo>
                        <a:cubicBezTo>
                          <a:pt x="64" y="131"/>
                          <a:pt x="64" y="168"/>
                          <a:pt x="67" y="206"/>
                        </a:cubicBezTo>
                        <a:cubicBezTo>
                          <a:pt x="70" y="246"/>
                          <a:pt x="88" y="286"/>
                          <a:pt x="88" y="324"/>
                        </a:cubicBezTo>
                      </a:path>
                    </a:pathLst>
                  </a:custGeom>
                  <a:solidFill>
                    <a:srgbClr val="00CC66"/>
                  </a:solidFill>
                  <a:ln w="28575" cmpd="sng">
                    <a:solidFill>
                      <a:srgbClr val="CC66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kern="120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3155" name="Freeform 179"/>
                  <p:cNvSpPr>
                    <a:spLocks/>
                  </p:cNvSpPr>
                  <p:nvPr/>
                </p:nvSpPr>
                <p:spPr bwMode="auto">
                  <a:xfrm flipH="1">
                    <a:off x="2223" y="2301"/>
                    <a:ext cx="297" cy="200"/>
                  </a:xfrm>
                  <a:custGeom>
                    <a:avLst/>
                    <a:gdLst/>
                    <a:ahLst/>
                    <a:cxnLst>
                      <a:cxn ang="0">
                        <a:pos x="433" y="210"/>
                      </a:cxn>
                      <a:cxn ang="0">
                        <a:pos x="298" y="247"/>
                      </a:cxn>
                      <a:cxn ang="0">
                        <a:pos x="153" y="210"/>
                      </a:cxn>
                      <a:cxn ang="0">
                        <a:pos x="141" y="196"/>
                      </a:cxn>
                      <a:cxn ang="0">
                        <a:pos x="124" y="188"/>
                      </a:cxn>
                      <a:cxn ang="0">
                        <a:pos x="80" y="114"/>
                      </a:cxn>
                      <a:cxn ang="0">
                        <a:pos x="40" y="40"/>
                      </a:cxn>
                      <a:cxn ang="0">
                        <a:pos x="23" y="17"/>
                      </a:cxn>
                      <a:cxn ang="0">
                        <a:pos x="7" y="3"/>
                      </a:cxn>
                      <a:cxn ang="0">
                        <a:pos x="23" y="10"/>
                      </a:cxn>
                      <a:cxn ang="0">
                        <a:pos x="158" y="26"/>
                      </a:cxn>
                      <a:cxn ang="0">
                        <a:pos x="282" y="26"/>
                      </a:cxn>
                      <a:cxn ang="0">
                        <a:pos x="332" y="47"/>
                      </a:cxn>
                      <a:cxn ang="0">
                        <a:pos x="349" y="55"/>
                      </a:cxn>
                      <a:cxn ang="0">
                        <a:pos x="389" y="106"/>
                      </a:cxn>
                      <a:cxn ang="0">
                        <a:pos x="478" y="181"/>
                      </a:cxn>
                      <a:cxn ang="0">
                        <a:pos x="495" y="203"/>
                      </a:cxn>
                    </a:cxnLst>
                    <a:rect l="0" t="0" r="r" b="b"/>
                    <a:pathLst>
                      <a:path w="495" h="247">
                        <a:moveTo>
                          <a:pt x="433" y="210"/>
                        </a:moveTo>
                        <a:cubicBezTo>
                          <a:pt x="389" y="224"/>
                          <a:pt x="344" y="237"/>
                          <a:pt x="298" y="247"/>
                        </a:cubicBezTo>
                        <a:cubicBezTo>
                          <a:pt x="178" y="239"/>
                          <a:pt x="228" y="243"/>
                          <a:pt x="153" y="210"/>
                        </a:cubicBezTo>
                        <a:cubicBezTo>
                          <a:pt x="148" y="206"/>
                          <a:pt x="145" y="199"/>
                          <a:pt x="141" y="196"/>
                        </a:cubicBezTo>
                        <a:cubicBezTo>
                          <a:pt x="135" y="191"/>
                          <a:pt x="129" y="193"/>
                          <a:pt x="124" y="188"/>
                        </a:cubicBezTo>
                        <a:cubicBezTo>
                          <a:pt x="108" y="170"/>
                          <a:pt x="95" y="135"/>
                          <a:pt x="80" y="114"/>
                        </a:cubicBezTo>
                        <a:cubicBezTo>
                          <a:pt x="72" y="83"/>
                          <a:pt x="58" y="60"/>
                          <a:pt x="40" y="40"/>
                        </a:cubicBezTo>
                        <a:cubicBezTo>
                          <a:pt x="34" y="33"/>
                          <a:pt x="29" y="24"/>
                          <a:pt x="23" y="17"/>
                        </a:cubicBezTo>
                        <a:cubicBezTo>
                          <a:pt x="17" y="12"/>
                          <a:pt x="0" y="0"/>
                          <a:pt x="7" y="3"/>
                        </a:cubicBezTo>
                        <a:cubicBezTo>
                          <a:pt x="12" y="6"/>
                          <a:pt x="23" y="10"/>
                          <a:pt x="23" y="10"/>
                        </a:cubicBezTo>
                        <a:cubicBezTo>
                          <a:pt x="70" y="52"/>
                          <a:pt x="84" y="32"/>
                          <a:pt x="158" y="26"/>
                        </a:cubicBezTo>
                        <a:cubicBezTo>
                          <a:pt x="215" y="13"/>
                          <a:pt x="206" y="12"/>
                          <a:pt x="282" y="26"/>
                        </a:cubicBezTo>
                        <a:cubicBezTo>
                          <a:pt x="285" y="26"/>
                          <a:pt x="322" y="43"/>
                          <a:pt x="332" y="47"/>
                        </a:cubicBezTo>
                        <a:cubicBezTo>
                          <a:pt x="337" y="50"/>
                          <a:pt x="349" y="55"/>
                          <a:pt x="349" y="55"/>
                        </a:cubicBezTo>
                        <a:cubicBezTo>
                          <a:pt x="368" y="70"/>
                          <a:pt x="373" y="88"/>
                          <a:pt x="389" y="106"/>
                        </a:cubicBezTo>
                        <a:cubicBezTo>
                          <a:pt x="415" y="140"/>
                          <a:pt x="444" y="164"/>
                          <a:pt x="478" y="181"/>
                        </a:cubicBezTo>
                        <a:cubicBezTo>
                          <a:pt x="484" y="188"/>
                          <a:pt x="488" y="197"/>
                          <a:pt x="495" y="203"/>
                        </a:cubicBezTo>
                      </a:path>
                    </a:pathLst>
                  </a:custGeom>
                  <a:solidFill>
                    <a:srgbClr val="00CC66"/>
                  </a:solidFill>
                  <a:ln w="28575" cmpd="sng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kern="120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83030" name="Group 180"/>
                <p:cNvGrpSpPr>
                  <a:grpSpLocks/>
                </p:cNvGrpSpPr>
                <p:nvPr/>
              </p:nvGrpSpPr>
              <p:grpSpPr bwMode="auto">
                <a:xfrm>
                  <a:off x="780" y="1495"/>
                  <a:ext cx="224" cy="405"/>
                  <a:chOff x="780" y="1495"/>
                  <a:chExt cx="224" cy="405"/>
                </a:xfrm>
              </p:grpSpPr>
              <p:sp>
                <p:nvSpPr>
                  <p:cNvPr id="383157" name="Freeform 181"/>
                  <p:cNvSpPr>
                    <a:spLocks/>
                  </p:cNvSpPr>
                  <p:nvPr/>
                </p:nvSpPr>
                <p:spPr bwMode="auto">
                  <a:xfrm rot="19145480" flipH="1">
                    <a:off x="817" y="1495"/>
                    <a:ext cx="151" cy="90"/>
                  </a:xfrm>
                  <a:custGeom>
                    <a:avLst/>
                    <a:gdLst/>
                    <a:ahLst/>
                    <a:cxnLst>
                      <a:cxn ang="0">
                        <a:pos x="433" y="210"/>
                      </a:cxn>
                      <a:cxn ang="0">
                        <a:pos x="298" y="247"/>
                      </a:cxn>
                      <a:cxn ang="0">
                        <a:pos x="153" y="210"/>
                      </a:cxn>
                      <a:cxn ang="0">
                        <a:pos x="141" y="196"/>
                      </a:cxn>
                      <a:cxn ang="0">
                        <a:pos x="124" y="188"/>
                      </a:cxn>
                      <a:cxn ang="0">
                        <a:pos x="80" y="114"/>
                      </a:cxn>
                      <a:cxn ang="0">
                        <a:pos x="40" y="40"/>
                      </a:cxn>
                      <a:cxn ang="0">
                        <a:pos x="23" y="17"/>
                      </a:cxn>
                      <a:cxn ang="0">
                        <a:pos x="7" y="3"/>
                      </a:cxn>
                      <a:cxn ang="0">
                        <a:pos x="23" y="10"/>
                      </a:cxn>
                      <a:cxn ang="0">
                        <a:pos x="158" y="26"/>
                      </a:cxn>
                      <a:cxn ang="0">
                        <a:pos x="282" y="26"/>
                      </a:cxn>
                      <a:cxn ang="0">
                        <a:pos x="332" y="47"/>
                      </a:cxn>
                      <a:cxn ang="0">
                        <a:pos x="349" y="55"/>
                      </a:cxn>
                      <a:cxn ang="0">
                        <a:pos x="389" y="106"/>
                      </a:cxn>
                      <a:cxn ang="0">
                        <a:pos x="478" y="181"/>
                      </a:cxn>
                      <a:cxn ang="0">
                        <a:pos x="495" y="203"/>
                      </a:cxn>
                    </a:cxnLst>
                    <a:rect l="0" t="0" r="r" b="b"/>
                    <a:pathLst>
                      <a:path w="495" h="247">
                        <a:moveTo>
                          <a:pt x="433" y="210"/>
                        </a:moveTo>
                        <a:cubicBezTo>
                          <a:pt x="389" y="224"/>
                          <a:pt x="344" y="237"/>
                          <a:pt x="298" y="247"/>
                        </a:cubicBezTo>
                        <a:cubicBezTo>
                          <a:pt x="178" y="239"/>
                          <a:pt x="228" y="243"/>
                          <a:pt x="153" y="210"/>
                        </a:cubicBezTo>
                        <a:cubicBezTo>
                          <a:pt x="148" y="206"/>
                          <a:pt x="145" y="199"/>
                          <a:pt x="141" y="196"/>
                        </a:cubicBezTo>
                        <a:cubicBezTo>
                          <a:pt x="135" y="191"/>
                          <a:pt x="129" y="193"/>
                          <a:pt x="124" y="188"/>
                        </a:cubicBezTo>
                        <a:cubicBezTo>
                          <a:pt x="108" y="170"/>
                          <a:pt x="95" y="135"/>
                          <a:pt x="80" y="114"/>
                        </a:cubicBezTo>
                        <a:cubicBezTo>
                          <a:pt x="72" y="83"/>
                          <a:pt x="58" y="60"/>
                          <a:pt x="40" y="40"/>
                        </a:cubicBezTo>
                        <a:cubicBezTo>
                          <a:pt x="34" y="33"/>
                          <a:pt x="29" y="24"/>
                          <a:pt x="23" y="17"/>
                        </a:cubicBezTo>
                        <a:cubicBezTo>
                          <a:pt x="17" y="12"/>
                          <a:pt x="0" y="0"/>
                          <a:pt x="7" y="3"/>
                        </a:cubicBezTo>
                        <a:cubicBezTo>
                          <a:pt x="12" y="6"/>
                          <a:pt x="23" y="10"/>
                          <a:pt x="23" y="10"/>
                        </a:cubicBezTo>
                        <a:cubicBezTo>
                          <a:pt x="70" y="52"/>
                          <a:pt x="84" y="32"/>
                          <a:pt x="158" y="26"/>
                        </a:cubicBezTo>
                        <a:cubicBezTo>
                          <a:pt x="215" y="13"/>
                          <a:pt x="206" y="12"/>
                          <a:pt x="282" y="26"/>
                        </a:cubicBezTo>
                        <a:cubicBezTo>
                          <a:pt x="285" y="26"/>
                          <a:pt x="322" y="43"/>
                          <a:pt x="332" y="47"/>
                        </a:cubicBezTo>
                        <a:cubicBezTo>
                          <a:pt x="337" y="50"/>
                          <a:pt x="349" y="55"/>
                          <a:pt x="349" y="55"/>
                        </a:cubicBezTo>
                        <a:cubicBezTo>
                          <a:pt x="368" y="70"/>
                          <a:pt x="373" y="88"/>
                          <a:pt x="389" y="106"/>
                        </a:cubicBezTo>
                        <a:cubicBezTo>
                          <a:pt x="415" y="140"/>
                          <a:pt x="444" y="164"/>
                          <a:pt x="478" y="181"/>
                        </a:cubicBezTo>
                        <a:cubicBezTo>
                          <a:pt x="484" y="188"/>
                          <a:pt x="488" y="197"/>
                          <a:pt x="495" y="203"/>
                        </a:cubicBezTo>
                      </a:path>
                    </a:pathLst>
                  </a:custGeom>
                  <a:solidFill>
                    <a:srgbClr val="00CC66"/>
                  </a:solidFill>
                  <a:ln w="28575" cmpd="sng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kern="120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3158" name="Freeform 182"/>
                  <p:cNvSpPr>
                    <a:spLocks/>
                  </p:cNvSpPr>
                  <p:nvPr/>
                </p:nvSpPr>
                <p:spPr bwMode="auto">
                  <a:xfrm rot="19145480" flipH="1">
                    <a:off x="952" y="1576"/>
                    <a:ext cx="52" cy="32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1" y="31"/>
                      </a:cxn>
                      <a:cxn ang="0">
                        <a:pos x="46" y="46"/>
                      </a:cxn>
                      <a:cxn ang="0">
                        <a:pos x="52" y="62"/>
                      </a:cxn>
                      <a:cxn ang="0">
                        <a:pos x="62" y="93"/>
                      </a:cxn>
                      <a:cxn ang="0">
                        <a:pos x="67" y="206"/>
                      </a:cxn>
                      <a:cxn ang="0">
                        <a:pos x="88" y="324"/>
                      </a:cxn>
                    </a:cxnLst>
                    <a:rect l="0" t="0" r="r" b="b"/>
                    <a:pathLst>
                      <a:path w="88" h="324">
                        <a:moveTo>
                          <a:pt x="0" y="0"/>
                        </a:moveTo>
                        <a:cubicBezTo>
                          <a:pt x="20" y="6"/>
                          <a:pt x="23" y="19"/>
                          <a:pt x="41" y="31"/>
                        </a:cubicBezTo>
                        <a:cubicBezTo>
                          <a:pt x="43" y="36"/>
                          <a:pt x="44" y="41"/>
                          <a:pt x="46" y="46"/>
                        </a:cubicBezTo>
                        <a:cubicBezTo>
                          <a:pt x="48" y="51"/>
                          <a:pt x="50" y="57"/>
                          <a:pt x="52" y="62"/>
                        </a:cubicBezTo>
                        <a:cubicBezTo>
                          <a:pt x="55" y="72"/>
                          <a:pt x="62" y="93"/>
                          <a:pt x="62" y="93"/>
                        </a:cubicBezTo>
                        <a:cubicBezTo>
                          <a:pt x="64" y="131"/>
                          <a:pt x="64" y="168"/>
                          <a:pt x="67" y="206"/>
                        </a:cubicBezTo>
                        <a:cubicBezTo>
                          <a:pt x="70" y="246"/>
                          <a:pt x="88" y="286"/>
                          <a:pt x="88" y="324"/>
                        </a:cubicBezTo>
                      </a:path>
                    </a:pathLst>
                  </a:custGeom>
                  <a:solidFill>
                    <a:srgbClr val="00CC66"/>
                  </a:solidFill>
                  <a:ln w="28575" cmpd="sng">
                    <a:solidFill>
                      <a:srgbClr val="CC66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kern="120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3159" name="Freeform 183"/>
                  <p:cNvSpPr>
                    <a:spLocks/>
                  </p:cNvSpPr>
                  <p:nvPr/>
                </p:nvSpPr>
                <p:spPr bwMode="auto">
                  <a:xfrm rot="-2454520">
                    <a:off x="780" y="1589"/>
                    <a:ext cx="91" cy="83"/>
                  </a:xfrm>
                  <a:custGeom>
                    <a:avLst/>
                    <a:gdLst/>
                    <a:ahLst/>
                    <a:cxnLst>
                      <a:cxn ang="0">
                        <a:pos x="433" y="210"/>
                      </a:cxn>
                      <a:cxn ang="0">
                        <a:pos x="298" y="247"/>
                      </a:cxn>
                      <a:cxn ang="0">
                        <a:pos x="153" y="210"/>
                      </a:cxn>
                      <a:cxn ang="0">
                        <a:pos x="141" y="196"/>
                      </a:cxn>
                      <a:cxn ang="0">
                        <a:pos x="124" y="188"/>
                      </a:cxn>
                      <a:cxn ang="0">
                        <a:pos x="80" y="114"/>
                      </a:cxn>
                      <a:cxn ang="0">
                        <a:pos x="40" y="40"/>
                      </a:cxn>
                      <a:cxn ang="0">
                        <a:pos x="23" y="17"/>
                      </a:cxn>
                      <a:cxn ang="0">
                        <a:pos x="7" y="3"/>
                      </a:cxn>
                      <a:cxn ang="0">
                        <a:pos x="23" y="10"/>
                      </a:cxn>
                      <a:cxn ang="0">
                        <a:pos x="158" y="26"/>
                      </a:cxn>
                      <a:cxn ang="0">
                        <a:pos x="282" y="26"/>
                      </a:cxn>
                      <a:cxn ang="0">
                        <a:pos x="332" y="47"/>
                      </a:cxn>
                      <a:cxn ang="0">
                        <a:pos x="349" y="55"/>
                      </a:cxn>
                      <a:cxn ang="0">
                        <a:pos x="389" y="106"/>
                      </a:cxn>
                      <a:cxn ang="0">
                        <a:pos x="478" y="181"/>
                      </a:cxn>
                      <a:cxn ang="0">
                        <a:pos x="495" y="203"/>
                      </a:cxn>
                    </a:cxnLst>
                    <a:rect l="0" t="0" r="r" b="b"/>
                    <a:pathLst>
                      <a:path w="495" h="247">
                        <a:moveTo>
                          <a:pt x="433" y="210"/>
                        </a:moveTo>
                        <a:cubicBezTo>
                          <a:pt x="389" y="224"/>
                          <a:pt x="344" y="237"/>
                          <a:pt x="298" y="247"/>
                        </a:cubicBezTo>
                        <a:cubicBezTo>
                          <a:pt x="178" y="239"/>
                          <a:pt x="228" y="243"/>
                          <a:pt x="153" y="210"/>
                        </a:cubicBezTo>
                        <a:cubicBezTo>
                          <a:pt x="148" y="206"/>
                          <a:pt x="145" y="199"/>
                          <a:pt x="141" y="196"/>
                        </a:cubicBezTo>
                        <a:cubicBezTo>
                          <a:pt x="135" y="191"/>
                          <a:pt x="129" y="193"/>
                          <a:pt x="124" y="188"/>
                        </a:cubicBezTo>
                        <a:cubicBezTo>
                          <a:pt x="108" y="170"/>
                          <a:pt x="95" y="135"/>
                          <a:pt x="80" y="114"/>
                        </a:cubicBezTo>
                        <a:cubicBezTo>
                          <a:pt x="72" y="83"/>
                          <a:pt x="58" y="60"/>
                          <a:pt x="40" y="40"/>
                        </a:cubicBezTo>
                        <a:cubicBezTo>
                          <a:pt x="34" y="33"/>
                          <a:pt x="29" y="24"/>
                          <a:pt x="23" y="17"/>
                        </a:cubicBezTo>
                        <a:cubicBezTo>
                          <a:pt x="17" y="12"/>
                          <a:pt x="0" y="0"/>
                          <a:pt x="7" y="3"/>
                        </a:cubicBezTo>
                        <a:cubicBezTo>
                          <a:pt x="12" y="6"/>
                          <a:pt x="23" y="10"/>
                          <a:pt x="23" y="10"/>
                        </a:cubicBezTo>
                        <a:cubicBezTo>
                          <a:pt x="70" y="52"/>
                          <a:pt x="84" y="32"/>
                          <a:pt x="158" y="26"/>
                        </a:cubicBezTo>
                        <a:cubicBezTo>
                          <a:pt x="215" y="13"/>
                          <a:pt x="206" y="12"/>
                          <a:pt x="282" y="26"/>
                        </a:cubicBezTo>
                        <a:cubicBezTo>
                          <a:pt x="285" y="26"/>
                          <a:pt x="322" y="43"/>
                          <a:pt x="332" y="47"/>
                        </a:cubicBezTo>
                        <a:cubicBezTo>
                          <a:pt x="337" y="50"/>
                          <a:pt x="349" y="55"/>
                          <a:pt x="349" y="55"/>
                        </a:cubicBezTo>
                        <a:cubicBezTo>
                          <a:pt x="368" y="70"/>
                          <a:pt x="373" y="88"/>
                          <a:pt x="389" y="106"/>
                        </a:cubicBezTo>
                        <a:cubicBezTo>
                          <a:pt x="415" y="140"/>
                          <a:pt x="444" y="164"/>
                          <a:pt x="478" y="181"/>
                        </a:cubicBezTo>
                        <a:cubicBezTo>
                          <a:pt x="484" y="188"/>
                          <a:pt x="488" y="197"/>
                          <a:pt x="495" y="203"/>
                        </a:cubicBezTo>
                      </a:path>
                    </a:pathLst>
                  </a:custGeom>
                  <a:solidFill>
                    <a:srgbClr val="00CC66"/>
                  </a:solidFill>
                  <a:ln w="28575" cmpd="sng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kern="120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83034" name="Group 184"/>
                <p:cNvGrpSpPr>
                  <a:grpSpLocks/>
                </p:cNvGrpSpPr>
                <p:nvPr/>
              </p:nvGrpSpPr>
              <p:grpSpPr bwMode="auto">
                <a:xfrm rot="363423">
                  <a:off x="929" y="1008"/>
                  <a:ext cx="251" cy="449"/>
                  <a:chOff x="1717" y="2218"/>
                  <a:chExt cx="803" cy="940"/>
                </a:xfrm>
              </p:grpSpPr>
              <p:sp>
                <p:nvSpPr>
                  <p:cNvPr id="383161" name="Freeform 185"/>
                  <p:cNvSpPr>
                    <a:spLocks/>
                  </p:cNvSpPr>
                  <p:nvPr/>
                </p:nvSpPr>
                <p:spPr bwMode="auto">
                  <a:xfrm>
                    <a:off x="1717" y="2218"/>
                    <a:ext cx="495" cy="216"/>
                  </a:xfrm>
                  <a:custGeom>
                    <a:avLst/>
                    <a:gdLst/>
                    <a:ahLst/>
                    <a:cxnLst>
                      <a:cxn ang="0">
                        <a:pos x="433" y="210"/>
                      </a:cxn>
                      <a:cxn ang="0">
                        <a:pos x="298" y="247"/>
                      </a:cxn>
                      <a:cxn ang="0">
                        <a:pos x="153" y="210"/>
                      </a:cxn>
                      <a:cxn ang="0">
                        <a:pos x="141" y="196"/>
                      </a:cxn>
                      <a:cxn ang="0">
                        <a:pos x="124" y="188"/>
                      </a:cxn>
                      <a:cxn ang="0">
                        <a:pos x="80" y="114"/>
                      </a:cxn>
                      <a:cxn ang="0">
                        <a:pos x="40" y="40"/>
                      </a:cxn>
                      <a:cxn ang="0">
                        <a:pos x="23" y="17"/>
                      </a:cxn>
                      <a:cxn ang="0">
                        <a:pos x="7" y="3"/>
                      </a:cxn>
                      <a:cxn ang="0">
                        <a:pos x="23" y="10"/>
                      </a:cxn>
                      <a:cxn ang="0">
                        <a:pos x="158" y="26"/>
                      </a:cxn>
                      <a:cxn ang="0">
                        <a:pos x="282" y="26"/>
                      </a:cxn>
                      <a:cxn ang="0">
                        <a:pos x="332" y="47"/>
                      </a:cxn>
                      <a:cxn ang="0">
                        <a:pos x="349" y="55"/>
                      </a:cxn>
                      <a:cxn ang="0">
                        <a:pos x="389" y="106"/>
                      </a:cxn>
                      <a:cxn ang="0">
                        <a:pos x="478" y="181"/>
                      </a:cxn>
                      <a:cxn ang="0">
                        <a:pos x="495" y="203"/>
                      </a:cxn>
                    </a:cxnLst>
                    <a:rect l="0" t="0" r="r" b="b"/>
                    <a:pathLst>
                      <a:path w="495" h="247">
                        <a:moveTo>
                          <a:pt x="433" y="210"/>
                        </a:moveTo>
                        <a:cubicBezTo>
                          <a:pt x="389" y="224"/>
                          <a:pt x="344" y="237"/>
                          <a:pt x="298" y="247"/>
                        </a:cubicBezTo>
                        <a:cubicBezTo>
                          <a:pt x="178" y="239"/>
                          <a:pt x="228" y="243"/>
                          <a:pt x="153" y="210"/>
                        </a:cubicBezTo>
                        <a:cubicBezTo>
                          <a:pt x="148" y="206"/>
                          <a:pt x="145" y="199"/>
                          <a:pt x="141" y="196"/>
                        </a:cubicBezTo>
                        <a:cubicBezTo>
                          <a:pt x="135" y="191"/>
                          <a:pt x="129" y="193"/>
                          <a:pt x="124" y="188"/>
                        </a:cubicBezTo>
                        <a:cubicBezTo>
                          <a:pt x="108" y="170"/>
                          <a:pt x="95" y="135"/>
                          <a:pt x="80" y="114"/>
                        </a:cubicBezTo>
                        <a:cubicBezTo>
                          <a:pt x="72" y="83"/>
                          <a:pt x="58" y="60"/>
                          <a:pt x="40" y="40"/>
                        </a:cubicBezTo>
                        <a:cubicBezTo>
                          <a:pt x="34" y="33"/>
                          <a:pt x="29" y="24"/>
                          <a:pt x="23" y="17"/>
                        </a:cubicBezTo>
                        <a:cubicBezTo>
                          <a:pt x="17" y="12"/>
                          <a:pt x="0" y="0"/>
                          <a:pt x="7" y="3"/>
                        </a:cubicBezTo>
                        <a:cubicBezTo>
                          <a:pt x="12" y="6"/>
                          <a:pt x="23" y="10"/>
                          <a:pt x="23" y="10"/>
                        </a:cubicBezTo>
                        <a:cubicBezTo>
                          <a:pt x="70" y="52"/>
                          <a:pt x="84" y="32"/>
                          <a:pt x="158" y="26"/>
                        </a:cubicBezTo>
                        <a:cubicBezTo>
                          <a:pt x="215" y="13"/>
                          <a:pt x="206" y="12"/>
                          <a:pt x="282" y="26"/>
                        </a:cubicBezTo>
                        <a:cubicBezTo>
                          <a:pt x="285" y="26"/>
                          <a:pt x="322" y="43"/>
                          <a:pt x="332" y="47"/>
                        </a:cubicBezTo>
                        <a:cubicBezTo>
                          <a:pt x="337" y="50"/>
                          <a:pt x="349" y="55"/>
                          <a:pt x="349" y="55"/>
                        </a:cubicBezTo>
                        <a:cubicBezTo>
                          <a:pt x="368" y="70"/>
                          <a:pt x="373" y="88"/>
                          <a:pt x="389" y="106"/>
                        </a:cubicBezTo>
                        <a:cubicBezTo>
                          <a:pt x="415" y="140"/>
                          <a:pt x="444" y="164"/>
                          <a:pt x="478" y="181"/>
                        </a:cubicBezTo>
                        <a:cubicBezTo>
                          <a:pt x="484" y="188"/>
                          <a:pt x="488" y="197"/>
                          <a:pt x="495" y="203"/>
                        </a:cubicBezTo>
                      </a:path>
                    </a:pathLst>
                  </a:custGeom>
                  <a:solidFill>
                    <a:srgbClr val="00CC66"/>
                  </a:solidFill>
                  <a:ln w="28575" cmpd="sng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kern="120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3162" name="Freeform 186"/>
                  <p:cNvSpPr>
                    <a:spLocks/>
                  </p:cNvSpPr>
                  <p:nvPr/>
                </p:nvSpPr>
                <p:spPr bwMode="auto">
                  <a:xfrm>
                    <a:off x="2159" y="2381"/>
                    <a:ext cx="172" cy="77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1" y="31"/>
                      </a:cxn>
                      <a:cxn ang="0">
                        <a:pos x="46" y="46"/>
                      </a:cxn>
                      <a:cxn ang="0">
                        <a:pos x="52" y="62"/>
                      </a:cxn>
                      <a:cxn ang="0">
                        <a:pos x="62" y="93"/>
                      </a:cxn>
                      <a:cxn ang="0">
                        <a:pos x="67" y="206"/>
                      </a:cxn>
                      <a:cxn ang="0">
                        <a:pos x="88" y="324"/>
                      </a:cxn>
                    </a:cxnLst>
                    <a:rect l="0" t="0" r="r" b="b"/>
                    <a:pathLst>
                      <a:path w="88" h="324">
                        <a:moveTo>
                          <a:pt x="0" y="0"/>
                        </a:moveTo>
                        <a:cubicBezTo>
                          <a:pt x="20" y="6"/>
                          <a:pt x="23" y="19"/>
                          <a:pt x="41" y="31"/>
                        </a:cubicBezTo>
                        <a:cubicBezTo>
                          <a:pt x="43" y="36"/>
                          <a:pt x="44" y="41"/>
                          <a:pt x="46" y="46"/>
                        </a:cubicBezTo>
                        <a:cubicBezTo>
                          <a:pt x="48" y="51"/>
                          <a:pt x="50" y="57"/>
                          <a:pt x="52" y="62"/>
                        </a:cubicBezTo>
                        <a:cubicBezTo>
                          <a:pt x="55" y="72"/>
                          <a:pt x="62" y="93"/>
                          <a:pt x="62" y="93"/>
                        </a:cubicBezTo>
                        <a:cubicBezTo>
                          <a:pt x="64" y="131"/>
                          <a:pt x="64" y="168"/>
                          <a:pt x="67" y="206"/>
                        </a:cubicBezTo>
                        <a:cubicBezTo>
                          <a:pt x="70" y="246"/>
                          <a:pt x="88" y="286"/>
                          <a:pt x="88" y="324"/>
                        </a:cubicBezTo>
                      </a:path>
                    </a:pathLst>
                  </a:custGeom>
                  <a:solidFill>
                    <a:srgbClr val="00CC66"/>
                  </a:solidFill>
                  <a:ln w="28575" cmpd="sng">
                    <a:solidFill>
                      <a:srgbClr val="CC66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kern="120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3163" name="Freeform 187"/>
                  <p:cNvSpPr>
                    <a:spLocks/>
                  </p:cNvSpPr>
                  <p:nvPr/>
                </p:nvSpPr>
                <p:spPr bwMode="auto">
                  <a:xfrm flipH="1">
                    <a:off x="2223" y="2301"/>
                    <a:ext cx="297" cy="200"/>
                  </a:xfrm>
                  <a:custGeom>
                    <a:avLst/>
                    <a:gdLst/>
                    <a:ahLst/>
                    <a:cxnLst>
                      <a:cxn ang="0">
                        <a:pos x="433" y="210"/>
                      </a:cxn>
                      <a:cxn ang="0">
                        <a:pos x="298" y="247"/>
                      </a:cxn>
                      <a:cxn ang="0">
                        <a:pos x="153" y="210"/>
                      </a:cxn>
                      <a:cxn ang="0">
                        <a:pos x="141" y="196"/>
                      </a:cxn>
                      <a:cxn ang="0">
                        <a:pos x="124" y="188"/>
                      </a:cxn>
                      <a:cxn ang="0">
                        <a:pos x="80" y="114"/>
                      </a:cxn>
                      <a:cxn ang="0">
                        <a:pos x="40" y="40"/>
                      </a:cxn>
                      <a:cxn ang="0">
                        <a:pos x="23" y="17"/>
                      </a:cxn>
                      <a:cxn ang="0">
                        <a:pos x="7" y="3"/>
                      </a:cxn>
                      <a:cxn ang="0">
                        <a:pos x="23" y="10"/>
                      </a:cxn>
                      <a:cxn ang="0">
                        <a:pos x="158" y="26"/>
                      </a:cxn>
                      <a:cxn ang="0">
                        <a:pos x="282" y="26"/>
                      </a:cxn>
                      <a:cxn ang="0">
                        <a:pos x="332" y="47"/>
                      </a:cxn>
                      <a:cxn ang="0">
                        <a:pos x="349" y="55"/>
                      </a:cxn>
                      <a:cxn ang="0">
                        <a:pos x="389" y="106"/>
                      </a:cxn>
                      <a:cxn ang="0">
                        <a:pos x="478" y="181"/>
                      </a:cxn>
                      <a:cxn ang="0">
                        <a:pos x="495" y="203"/>
                      </a:cxn>
                    </a:cxnLst>
                    <a:rect l="0" t="0" r="r" b="b"/>
                    <a:pathLst>
                      <a:path w="495" h="247">
                        <a:moveTo>
                          <a:pt x="433" y="210"/>
                        </a:moveTo>
                        <a:cubicBezTo>
                          <a:pt x="389" y="224"/>
                          <a:pt x="344" y="237"/>
                          <a:pt x="298" y="247"/>
                        </a:cubicBezTo>
                        <a:cubicBezTo>
                          <a:pt x="178" y="239"/>
                          <a:pt x="228" y="243"/>
                          <a:pt x="153" y="210"/>
                        </a:cubicBezTo>
                        <a:cubicBezTo>
                          <a:pt x="148" y="206"/>
                          <a:pt x="145" y="199"/>
                          <a:pt x="141" y="196"/>
                        </a:cubicBezTo>
                        <a:cubicBezTo>
                          <a:pt x="135" y="191"/>
                          <a:pt x="129" y="193"/>
                          <a:pt x="124" y="188"/>
                        </a:cubicBezTo>
                        <a:cubicBezTo>
                          <a:pt x="108" y="170"/>
                          <a:pt x="95" y="135"/>
                          <a:pt x="80" y="114"/>
                        </a:cubicBezTo>
                        <a:cubicBezTo>
                          <a:pt x="72" y="83"/>
                          <a:pt x="58" y="60"/>
                          <a:pt x="40" y="40"/>
                        </a:cubicBezTo>
                        <a:cubicBezTo>
                          <a:pt x="34" y="33"/>
                          <a:pt x="29" y="24"/>
                          <a:pt x="23" y="17"/>
                        </a:cubicBezTo>
                        <a:cubicBezTo>
                          <a:pt x="17" y="12"/>
                          <a:pt x="0" y="0"/>
                          <a:pt x="7" y="3"/>
                        </a:cubicBezTo>
                        <a:cubicBezTo>
                          <a:pt x="12" y="6"/>
                          <a:pt x="23" y="10"/>
                          <a:pt x="23" y="10"/>
                        </a:cubicBezTo>
                        <a:cubicBezTo>
                          <a:pt x="70" y="52"/>
                          <a:pt x="84" y="32"/>
                          <a:pt x="158" y="26"/>
                        </a:cubicBezTo>
                        <a:cubicBezTo>
                          <a:pt x="215" y="13"/>
                          <a:pt x="206" y="12"/>
                          <a:pt x="282" y="26"/>
                        </a:cubicBezTo>
                        <a:cubicBezTo>
                          <a:pt x="285" y="26"/>
                          <a:pt x="322" y="43"/>
                          <a:pt x="332" y="47"/>
                        </a:cubicBezTo>
                        <a:cubicBezTo>
                          <a:pt x="337" y="50"/>
                          <a:pt x="349" y="55"/>
                          <a:pt x="349" y="55"/>
                        </a:cubicBezTo>
                        <a:cubicBezTo>
                          <a:pt x="368" y="70"/>
                          <a:pt x="373" y="88"/>
                          <a:pt x="389" y="106"/>
                        </a:cubicBezTo>
                        <a:cubicBezTo>
                          <a:pt x="415" y="140"/>
                          <a:pt x="444" y="164"/>
                          <a:pt x="478" y="181"/>
                        </a:cubicBezTo>
                        <a:cubicBezTo>
                          <a:pt x="484" y="188"/>
                          <a:pt x="488" y="197"/>
                          <a:pt x="495" y="203"/>
                        </a:cubicBezTo>
                      </a:path>
                    </a:pathLst>
                  </a:custGeom>
                  <a:solidFill>
                    <a:srgbClr val="00CC66"/>
                  </a:solidFill>
                  <a:ln w="28575" cmpd="sng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kern="120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83038" name="Group 188"/>
                <p:cNvGrpSpPr>
                  <a:grpSpLocks/>
                </p:cNvGrpSpPr>
                <p:nvPr/>
              </p:nvGrpSpPr>
              <p:grpSpPr bwMode="auto">
                <a:xfrm rot="374220" flipH="1">
                  <a:off x="951" y="1283"/>
                  <a:ext cx="515" cy="733"/>
                  <a:chOff x="1717" y="2218"/>
                  <a:chExt cx="803" cy="940"/>
                </a:xfrm>
              </p:grpSpPr>
              <p:sp>
                <p:nvSpPr>
                  <p:cNvPr id="383165" name="Freeform 189"/>
                  <p:cNvSpPr>
                    <a:spLocks/>
                  </p:cNvSpPr>
                  <p:nvPr/>
                </p:nvSpPr>
                <p:spPr bwMode="auto">
                  <a:xfrm>
                    <a:off x="1717" y="2218"/>
                    <a:ext cx="495" cy="216"/>
                  </a:xfrm>
                  <a:custGeom>
                    <a:avLst/>
                    <a:gdLst/>
                    <a:ahLst/>
                    <a:cxnLst>
                      <a:cxn ang="0">
                        <a:pos x="433" y="210"/>
                      </a:cxn>
                      <a:cxn ang="0">
                        <a:pos x="298" y="247"/>
                      </a:cxn>
                      <a:cxn ang="0">
                        <a:pos x="153" y="210"/>
                      </a:cxn>
                      <a:cxn ang="0">
                        <a:pos x="141" y="196"/>
                      </a:cxn>
                      <a:cxn ang="0">
                        <a:pos x="124" y="188"/>
                      </a:cxn>
                      <a:cxn ang="0">
                        <a:pos x="80" y="114"/>
                      </a:cxn>
                      <a:cxn ang="0">
                        <a:pos x="40" y="40"/>
                      </a:cxn>
                      <a:cxn ang="0">
                        <a:pos x="23" y="17"/>
                      </a:cxn>
                      <a:cxn ang="0">
                        <a:pos x="7" y="3"/>
                      </a:cxn>
                      <a:cxn ang="0">
                        <a:pos x="23" y="10"/>
                      </a:cxn>
                      <a:cxn ang="0">
                        <a:pos x="158" y="26"/>
                      </a:cxn>
                      <a:cxn ang="0">
                        <a:pos x="282" y="26"/>
                      </a:cxn>
                      <a:cxn ang="0">
                        <a:pos x="332" y="47"/>
                      </a:cxn>
                      <a:cxn ang="0">
                        <a:pos x="349" y="55"/>
                      </a:cxn>
                      <a:cxn ang="0">
                        <a:pos x="389" y="106"/>
                      </a:cxn>
                      <a:cxn ang="0">
                        <a:pos x="478" y="181"/>
                      </a:cxn>
                      <a:cxn ang="0">
                        <a:pos x="495" y="203"/>
                      </a:cxn>
                    </a:cxnLst>
                    <a:rect l="0" t="0" r="r" b="b"/>
                    <a:pathLst>
                      <a:path w="495" h="247">
                        <a:moveTo>
                          <a:pt x="433" y="210"/>
                        </a:moveTo>
                        <a:cubicBezTo>
                          <a:pt x="389" y="224"/>
                          <a:pt x="344" y="237"/>
                          <a:pt x="298" y="247"/>
                        </a:cubicBezTo>
                        <a:cubicBezTo>
                          <a:pt x="178" y="239"/>
                          <a:pt x="228" y="243"/>
                          <a:pt x="153" y="210"/>
                        </a:cubicBezTo>
                        <a:cubicBezTo>
                          <a:pt x="148" y="206"/>
                          <a:pt x="145" y="199"/>
                          <a:pt x="141" y="196"/>
                        </a:cubicBezTo>
                        <a:cubicBezTo>
                          <a:pt x="135" y="191"/>
                          <a:pt x="129" y="193"/>
                          <a:pt x="124" y="188"/>
                        </a:cubicBezTo>
                        <a:cubicBezTo>
                          <a:pt x="108" y="170"/>
                          <a:pt x="95" y="135"/>
                          <a:pt x="80" y="114"/>
                        </a:cubicBezTo>
                        <a:cubicBezTo>
                          <a:pt x="72" y="83"/>
                          <a:pt x="58" y="60"/>
                          <a:pt x="40" y="40"/>
                        </a:cubicBezTo>
                        <a:cubicBezTo>
                          <a:pt x="34" y="33"/>
                          <a:pt x="29" y="24"/>
                          <a:pt x="23" y="17"/>
                        </a:cubicBezTo>
                        <a:cubicBezTo>
                          <a:pt x="17" y="12"/>
                          <a:pt x="0" y="0"/>
                          <a:pt x="7" y="3"/>
                        </a:cubicBezTo>
                        <a:cubicBezTo>
                          <a:pt x="12" y="6"/>
                          <a:pt x="23" y="10"/>
                          <a:pt x="23" y="10"/>
                        </a:cubicBezTo>
                        <a:cubicBezTo>
                          <a:pt x="70" y="52"/>
                          <a:pt x="84" y="32"/>
                          <a:pt x="158" y="26"/>
                        </a:cubicBezTo>
                        <a:cubicBezTo>
                          <a:pt x="215" y="13"/>
                          <a:pt x="206" y="12"/>
                          <a:pt x="282" y="26"/>
                        </a:cubicBezTo>
                        <a:cubicBezTo>
                          <a:pt x="285" y="26"/>
                          <a:pt x="322" y="43"/>
                          <a:pt x="332" y="47"/>
                        </a:cubicBezTo>
                        <a:cubicBezTo>
                          <a:pt x="337" y="50"/>
                          <a:pt x="349" y="55"/>
                          <a:pt x="349" y="55"/>
                        </a:cubicBezTo>
                        <a:cubicBezTo>
                          <a:pt x="368" y="70"/>
                          <a:pt x="373" y="88"/>
                          <a:pt x="389" y="106"/>
                        </a:cubicBezTo>
                        <a:cubicBezTo>
                          <a:pt x="415" y="140"/>
                          <a:pt x="444" y="164"/>
                          <a:pt x="478" y="181"/>
                        </a:cubicBezTo>
                        <a:cubicBezTo>
                          <a:pt x="484" y="188"/>
                          <a:pt x="488" y="197"/>
                          <a:pt x="495" y="203"/>
                        </a:cubicBezTo>
                      </a:path>
                    </a:pathLst>
                  </a:custGeom>
                  <a:solidFill>
                    <a:srgbClr val="00CC66"/>
                  </a:solidFill>
                  <a:ln w="28575" cmpd="sng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kern="120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3166" name="Freeform 190"/>
                  <p:cNvSpPr>
                    <a:spLocks/>
                  </p:cNvSpPr>
                  <p:nvPr/>
                </p:nvSpPr>
                <p:spPr bwMode="auto">
                  <a:xfrm>
                    <a:off x="2159" y="2381"/>
                    <a:ext cx="172" cy="77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1" y="31"/>
                      </a:cxn>
                      <a:cxn ang="0">
                        <a:pos x="46" y="46"/>
                      </a:cxn>
                      <a:cxn ang="0">
                        <a:pos x="52" y="62"/>
                      </a:cxn>
                      <a:cxn ang="0">
                        <a:pos x="62" y="93"/>
                      </a:cxn>
                      <a:cxn ang="0">
                        <a:pos x="67" y="206"/>
                      </a:cxn>
                      <a:cxn ang="0">
                        <a:pos x="88" y="324"/>
                      </a:cxn>
                    </a:cxnLst>
                    <a:rect l="0" t="0" r="r" b="b"/>
                    <a:pathLst>
                      <a:path w="88" h="324">
                        <a:moveTo>
                          <a:pt x="0" y="0"/>
                        </a:moveTo>
                        <a:cubicBezTo>
                          <a:pt x="20" y="6"/>
                          <a:pt x="23" y="19"/>
                          <a:pt x="41" y="31"/>
                        </a:cubicBezTo>
                        <a:cubicBezTo>
                          <a:pt x="43" y="36"/>
                          <a:pt x="44" y="41"/>
                          <a:pt x="46" y="46"/>
                        </a:cubicBezTo>
                        <a:cubicBezTo>
                          <a:pt x="48" y="51"/>
                          <a:pt x="50" y="57"/>
                          <a:pt x="52" y="62"/>
                        </a:cubicBezTo>
                        <a:cubicBezTo>
                          <a:pt x="55" y="72"/>
                          <a:pt x="62" y="93"/>
                          <a:pt x="62" y="93"/>
                        </a:cubicBezTo>
                        <a:cubicBezTo>
                          <a:pt x="64" y="131"/>
                          <a:pt x="64" y="168"/>
                          <a:pt x="67" y="206"/>
                        </a:cubicBezTo>
                        <a:cubicBezTo>
                          <a:pt x="70" y="246"/>
                          <a:pt x="88" y="286"/>
                          <a:pt x="88" y="324"/>
                        </a:cubicBezTo>
                      </a:path>
                    </a:pathLst>
                  </a:custGeom>
                  <a:solidFill>
                    <a:srgbClr val="00CC66"/>
                  </a:solidFill>
                  <a:ln w="28575" cmpd="sng">
                    <a:solidFill>
                      <a:srgbClr val="CC66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kern="120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3167" name="Freeform 191"/>
                  <p:cNvSpPr>
                    <a:spLocks/>
                  </p:cNvSpPr>
                  <p:nvPr/>
                </p:nvSpPr>
                <p:spPr bwMode="auto">
                  <a:xfrm flipH="1">
                    <a:off x="2223" y="2301"/>
                    <a:ext cx="297" cy="200"/>
                  </a:xfrm>
                  <a:custGeom>
                    <a:avLst/>
                    <a:gdLst/>
                    <a:ahLst/>
                    <a:cxnLst>
                      <a:cxn ang="0">
                        <a:pos x="433" y="210"/>
                      </a:cxn>
                      <a:cxn ang="0">
                        <a:pos x="298" y="247"/>
                      </a:cxn>
                      <a:cxn ang="0">
                        <a:pos x="153" y="210"/>
                      </a:cxn>
                      <a:cxn ang="0">
                        <a:pos x="141" y="196"/>
                      </a:cxn>
                      <a:cxn ang="0">
                        <a:pos x="124" y="188"/>
                      </a:cxn>
                      <a:cxn ang="0">
                        <a:pos x="80" y="114"/>
                      </a:cxn>
                      <a:cxn ang="0">
                        <a:pos x="40" y="40"/>
                      </a:cxn>
                      <a:cxn ang="0">
                        <a:pos x="23" y="17"/>
                      </a:cxn>
                      <a:cxn ang="0">
                        <a:pos x="7" y="3"/>
                      </a:cxn>
                      <a:cxn ang="0">
                        <a:pos x="23" y="10"/>
                      </a:cxn>
                      <a:cxn ang="0">
                        <a:pos x="158" y="26"/>
                      </a:cxn>
                      <a:cxn ang="0">
                        <a:pos x="282" y="26"/>
                      </a:cxn>
                      <a:cxn ang="0">
                        <a:pos x="332" y="47"/>
                      </a:cxn>
                      <a:cxn ang="0">
                        <a:pos x="349" y="55"/>
                      </a:cxn>
                      <a:cxn ang="0">
                        <a:pos x="389" y="106"/>
                      </a:cxn>
                      <a:cxn ang="0">
                        <a:pos x="478" y="181"/>
                      </a:cxn>
                      <a:cxn ang="0">
                        <a:pos x="495" y="203"/>
                      </a:cxn>
                    </a:cxnLst>
                    <a:rect l="0" t="0" r="r" b="b"/>
                    <a:pathLst>
                      <a:path w="495" h="247">
                        <a:moveTo>
                          <a:pt x="433" y="210"/>
                        </a:moveTo>
                        <a:cubicBezTo>
                          <a:pt x="389" y="224"/>
                          <a:pt x="344" y="237"/>
                          <a:pt x="298" y="247"/>
                        </a:cubicBezTo>
                        <a:cubicBezTo>
                          <a:pt x="178" y="239"/>
                          <a:pt x="228" y="243"/>
                          <a:pt x="153" y="210"/>
                        </a:cubicBezTo>
                        <a:cubicBezTo>
                          <a:pt x="148" y="206"/>
                          <a:pt x="145" y="199"/>
                          <a:pt x="141" y="196"/>
                        </a:cubicBezTo>
                        <a:cubicBezTo>
                          <a:pt x="135" y="191"/>
                          <a:pt x="129" y="193"/>
                          <a:pt x="124" y="188"/>
                        </a:cubicBezTo>
                        <a:cubicBezTo>
                          <a:pt x="108" y="170"/>
                          <a:pt x="95" y="135"/>
                          <a:pt x="80" y="114"/>
                        </a:cubicBezTo>
                        <a:cubicBezTo>
                          <a:pt x="72" y="83"/>
                          <a:pt x="58" y="60"/>
                          <a:pt x="40" y="40"/>
                        </a:cubicBezTo>
                        <a:cubicBezTo>
                          <a:pt x="34" y="33"/>
                          <a:pt x="29" y="24"/>
                          <a:pt x="23" y="17"/>
                        </a:cubicBezTo>
                        <a:cubicBezTo>
                          <a:pt x="17" y="12"/>
                          <a:pt x="0" y="0"/>
                          <a:pt x="7" y="3"/>
                        </a:cubicBezTo>
                        <a:cubicBezTo>
                          <a:pt x="12" y="6"/>
                          <a:pt x="23" y="10"/>
                          <a:pt x="23" y="10"/>
                        </a:cubicBezTo>
                        <a:cubicBezTo>
                          <a:pt x="70" y="52"/>
                          <a:pt x="84" y="32"/>
                          <a:pt x="158" y="26"/>
                        </a:cubicBezTo>
                        <a:cubicBezTo>
                          <a:pt x="215" y="13"/>
                          <a:pt x="206" y="12"/>
                          <a:pt x="282" y="26"/>
                        </a:cubicBezTo>
                        <a:cubicBezTo>
                          <a:pt x="285" y="26"/>
                          <a:pt x="322" y="43"/>
                          <a:pt x="332" y="47"/>
                        </a:cubicBezTo>
                        <a:cubicBezTo>
                          <a:pt x="337" y="50"/>
                          <a:pt x="349" y="55"/>
                          <a:pt x="349" y="55"/>
                        </a:cubicBezTo>
                        <a:cubicBezTo>
                          <a:pt x="368" y="70"/>
                          <a:pt x="373" y="88"/>
                          <a:pt x="389" y="106"/>
                        </a:cubicBezTo>
                        <a:cubicBezTo>
                          <a:pt x="415" y="140"/>
                          <a:pt x="444" y="164"/>
                          <a:pt x="478" y="181"/>
                        </a:cubicBezTo>
                        <a:cubicBezTo>
                          <a:pt x="484" y="188"/>
                          <a:pt x="488" y="197"/>
                          <a:pt x="495" y="203"/>
                        </a:cubicBezTo>
                      </a:path>
                    </a:pathLst>
                  </a:custGeom>
                  <a:solidFill>
                    <a:srgbClr val="00CC66"/>
                  </a:solidFill>
                  <a:ln w="28575" cmpd="sng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kern="120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83041" name="Group 192"/>
                <p:cNvGrpSpPr>
                  <a:grpSpLocks/>
                </p:cNvGrpSpPr>
                <p:nvPr/>
              </p:nvGrpSpPr>
              <p:grpSpPr bwMode="auto">
                <a:xfrm rot="18586083" flipH="1">
                  <a:off x="654" y="1281"/>
                  <a:ext cx="277" cy="349"/>
                  <a:chOff x="1717" y="2218"/>
                  <a:chExt cx="803" cy="940"/>
                </a:xfrm>
              </p:grpSpPr>
              <p:sp>
                <p:nvSpPr>
                  <p:cNvPr id="383169" name="Freeform 193"/>
                  <p:cNvSpPr>
                    <a:spLocks/>
                  </p:cNvSpPr>
                  <p:nvPr/>
                </p:nvSpPr>
                <p:spPr bwMode="auto">
                  <a:xfrm>
                    <a:off x="1717" y="2218"/>
                    <a:ext cx="495" cy="216"/>
                  </a:xfrm>
                  <a:custGeom>
                    <a:avLst/>
                    <a:gdLst/>
                    <a:ahLst/>
                    <a:cxnLst>
                      <a:cxn ang="0">
                        <a:pos x="433" y="210"/>
                      </a:cxn>
                      <a:cxn ang="0">
                        <a:pos x="298" y="247"/>
                      </a:cxn>
                      <a:cxn ang="0">
                        <a:pos x="153" y="210"/>
                      </a:cxn>
                      <a:cxn ang="0">
                        <a:pos x="141" y="196"/>
                      </a:cxn>
                      <a:cxn ang="0">
                        <a:pos x="124" y="188"/>
                      </a:cxn>
                      <a:cxn ang="0">
                        <a:pos x="80" y="114"/>
                      </a:cxn>
                      <a:cxn ang="0">
                        <a:pos x="40" y="40"/>
                      </a:cxn>
                      <a:cxn ang="0">
                        <a:pos x="23" y="17"/>
                      </a:cxn>
                      <a:cxn ang="0">
                        <a:pos x="7" y="3"/>
                      </a:cxn>
                      <a:cxn ang="0">
                        <a:pos x="23" y="10"/>
                      </a:cxn>
                      <a:cxn ang="0">
                        <a:pos x="158" y="26"/>
                      </a:cxn>
                      <a:cxn ang="0">
                        <a:pos x="282" y="26"/>
                      </a:cxn>
                      <a:cxn ang="0">
                        <a:pos x="332" y="47"/>
                      </a:cxn>
                      <a:cxn ang="0">
                        <a:pos x="349" y="55"/>
                      </a:cxn>
                      <a:cxn ang="0">
                        <a:pos x="389" y="106"/>
                      </a:cxn>
                      <a:cxn ang="0">
                        <a:pos x="478" y="181"/>
                      </a:cxn>
                      <a:cxn ang="0">
                        <a:pos x="495" y="203"/>
                      </a:cxn>
                    </a:cxnLst>
                    <a:rect l="0" t="0" r="r" b="b"/>
                    <a:pathLst>
                      <a:path w="495" h="247">
                        <a:moveTo>
                          <a:pt x="433" y="210"/>
                        </a:moveTo>
                        <a:cubicBezTo>
                          <a:pt x="389" y="224"/>
                          <a:pt x="344" y="237"/>
                          <a:pt x="298" y="247"/>
                        </a:cubicBezTo>
                        <a:cubicBezTo>
                          <a:pt x="178" y="239"/>
                          <a:pt x="228" y="243"/>
                          <a:pt x="153" y="210"/>
                        </a:cubicBezTo>
                        <a:cubicBezTo>
                          <a:pt x="148" y="206"/>
                          <a:pt x="145" y="199"/>
                          <a:pt x="141" y="196"/>
                        </a:cubicBezTo>
                        <a:cubicBezTo>
                          <a:pt x="135" y="191"/>
                          <a:pt x="129" y="193"/>
                          <a:pt x="124" y="188"/>
                        </a:cubicBezTo>
                        <a:cubicBezTo>
                          <a:pt x="108" y="170"/>
                          <a:pt x="95" y="135"/>
                          <a:pt x="80" y="114"/>
                        </a:cubicBezTo>
                        <a:cubicBezTo>
                          <a:pt x="72" y="83"/>
                          <a:pt x="58" y="60"/>
                          <a:pt x="40" y="40"/>
                        </a:cubicBezTo>
                        <a:cubicBezTo>
                          <a:pt x="34" y="33"/>
                          <a:pt x="29" y="24"/>
                          <a:pt x="23" y="17"/>
                        </a:cubicBezTo>
                        <a:cubicBezTo>
                          <a:pt x="17" y="12"/>
                          <a:pt x="0" y="0"/>
                          <a:pt x="7" y="3"/>
                        </a:cubicBezTo>
                        <a:cubicBezTo>
                          <a:pt x="12" y="6"/>
                          <a:pt x="23" y="10"/>
                          <a:pt x="23" y="10"/>
                        </a:cubicBezTo>
                        <a:cubicBezTo>
                          <a:pt x="70" y="52"/>
                          <a:pt x="84" y="32"/>
                          <a:pt x="158" y="26"/>
                        </a:cubicBezTo>
                        <a:cubicBezTo>
                          <a:pt x="215" y="13"/>
                          <a:pt x="206" y="12"/>
                          <a:pt x="282" y="26"/>
                        </a:cubicBezTo>
                        <a:cubicBezTo>
                          <a:pt x="285" y="26"/>
                          <a:pt x="322" y="43"/>
                          <a:pt x="332" y="47"/>
                        </a:cubicBezTo>
                        <a:cubicBezTo>
                          <a:pt x="337" y="50"/>
                          <a:pt x="349" y="55"/>
                          <a:pt x="349" y="55"/>
                        </a:cubicBezTo>
                        <a:cubicBezTo>
                          <a:pt x="368" y="70"/>
                          <a:pt x="373" y="88"/>
                          <a:pt x="389" y="106"/>
                        </a:cubicBezTo>
                        <a:cubicBezTo>
                          <a:pt x="415" y="140"/>
                          <a:pt x="444" y="164"/>
                          <a:pt x="478" y="181"/>
                        </a:cubicBezTo>
                        <a:cubicBezTo>
                          <a:pt x="484" y="188"/>
                          <a:pt x="488" y="197"/>
                          <a:pt x="495" y="203"/>
                        </a:cubicBezTo>
                      </a:path>
                    </a:pathLst>
                  </a:custGeom>
                  <a:solidFill>
                    <a:srgbClr val="00CC66"/>
                  </a:solidFill>
                  <a:ln w="28575" cmpd="sng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kern="120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3170" name="Freeform 194"/>
                  <p:cNvSpPr>
                    <a:spLocks/>
                  </p:cNvSpPr>
                  <p:nvPr/>
                </p:nvSpPr>
                <p:spPr bwMode="auto">
                  <a:xfrm>
                    <a:off x="2159" y="2381"/>
                    <a:ext cx="172" cy="77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1" y="31"/>
                      </a:cxn>
                      <a:cxn ang="0">
                        <a:pos x="46" y="46"/>
                      </a:cxn>
                      <a:cxn ang="0">
                        <a:pos x="52" y="62"/>
                      </a:cxn>
                      <a:cxn ang="0">
                        <a:pos x="62" y="93"/>
                      </a:cxn>
                      <a:cxn ang="0">
                        <a:pos x="67" y="206"/>
                      </a:cxn>
                      <a:cxn ang="0">
                        <a:pos x="88" y="324"/>
                      </a:cxn>
                    </a:cxnLst>
                    <a:rect l="0" t="0" r="r" b="b"/>
                    <a:pathLst>
                      <a:path w="88" h="324">
                        <a:moveTo>
                          <a:pt x="0" y="0"/>
                        </a:moveTo>
                        <a:cubicBezTo>
                          <a:pt x="20" y="6"/>
                          <a:pt x="23" y="19"/>
                          <a:pt x="41" y="31"/>
                        </a:cubicBezTo>
                        <a:cubicBezTo>
                          <a:pt x="43" y="36"/>
                          <a:pt x="44" y="41"/>
                          <a:pt x="46" y="46"/>
                        </a:cubicBezTo>
                        <a:cubicBezTo>
                          <a:pt x="48" y="51"/>
                          <a:pt x="50" y="57"/>
                          <a:pt x="52" y="62"/>
                        </a:cubicBezTo>
                        <a:cubicBezTo>
                          <a:pt x="55" y="72"/>
                          <a:pt x="62" y="93"/>
                          <a:pt x="62" y="93"/>
                        </a:cubicBezTo>
                        <a:cubicBezTo>
                          <a:pt x="64" y="131"/>
                          <a:pt x="64" y="168"/>
                          <a:pt x="67" y="206"/>
                        </a:cubicBezTo>
                        <a:cubicBezTo>
                          <a:pt x="70" y="246"/>
                          <a:pt x="88" y="286"/>
                          <a:pt x="88" y="324"/>
                        </a:cubicBezTo>
                      </a:path>
                    </a:pathLst>
                  </a:custGeom>
                  <a:solidFill>
                    <a:srgbClr val="00CC66"/>
                  </a:solidFill>
                  <a:ln w="28575" cmpd="sng">
                    <a:solidFill>
                      <a:srgbClr val="CC66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kern="120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3171" name="Freeform 195"/>
                  <p:cNvSpPr>
                    <a:spLocks/>
                  </p:cNvSpPr>
                  <p:nvPr/>
                </p:nvSpPr>
                <p:spPr bwMode="auto">
                  <a:xfrm flipH="1">
                    <a:off x="2223" y="2301"/>
                    <a:ext cx="297" cy="200"/>
                  </a:xfrm>
                  <a:custGeom>
                    <a:avLst/>
                    <a:gdLst/>
                    <a:ahLst/>
                    <a:cxnLst>
                      <a:cxn ang="0">
                        <a:pos x="433" y="210"/>
                      </a:cxn>
                      <a:cxn ang="0">
                        <a:pos x="298" y="247"/>
                      </a:cxn>
                      <a:cxn ang="0">
                        <a:pos x="153" y="210"/>
                      </a:cxn>
                      <a:cxn ang="0">
                        <a:pos x="141" y="196"/>
                      </a:cxn>
                      <a:cxn ang="0">
                        <a:pos x="124" y="188"/>
                      </a:cxn>
                      <a:cxn ang="0">
                        <a:pos x="80" y="114"/>
                      </a:cxn>
                      <a:cxn ang="0">
                        <a:pos x="40" y="40"/>
                      </a:cxn>
                      <a:cxn ang="0">
                        <a:pos x="23" y="17"/>
                      </a:cxn>
                      <a:cxn ang="0">
                        <a:pos x="7" y="3"/>
                      </a:cxn>
                      <a:cxn ang="0">
                        <a:pos x="23" y="10"/>
                      </a:cxn>
                      <a:cxn ang="0">
                        <a:pos x="158" y="26"/>
                      </a:cxn>
                      <a:cxn ang="0">
                        <a:pos x="282" y="26"/>
                      </a:cxn>
                      <a:cxn ang="0">
                        <a:pos x="332" y="47"/>
                      </a:cxn>
                      <a:cxn ang="0">
                        <a:pos x="349" y="55"/>
                      </a:cxn>
                      <a:cxn ang="0">
                        <a:pos x="389" y="106"/>
                      </a:cxn>
                      <a:cxn ang="0">
                        <a:pos x="478" y="181"/>
                      </a:cxn>
                      <a:cxn ang="0">
                        <a:pos x="495" y="203"/>
                      </a:cxn>
                    </a:cxnLst>
                    <a:rect l="0" t="0" r="r" b="b"/>
                    <a:pathLst>
                      <a:path w="495" h="247">
                        <a:moveTo>
                          <a:pt x="433" y="210"/>
                        </a:moveTo>
                        <a:cubicBezTo>
                          <a:pt x="389" y="224"/>
                          <a:pt x="344" y="237"/>
                          <a:pt x="298" y="247"/>
                        </a:cubicBezTo>
                        <a:cubicBezTo>
                          <a:pt x="178" y="239"/>
                          <a:pt x="228" y="243"/>
                          <a:pt x="153" y="210"/>
                        </a:cubicBezTo>
                        <a:cubicBezTo>
                          <a:pt x="148" y="206"/>
                          <a:pt x="145" y="199"/>
                          <a:pt x="141" y="196"/>
                        </a:cubicBezTo>
                        <a:cubicBezTo>
                          <a:pt x="135" y="191"/>
                          <a:pt x="129" y="193"/>
                          <a:pt x="124" y="188"/>
                        </a:cubicBezTo>
                        <a:cubicBezTo>
                          <a:pt x="108" y="170"/>
                          <a:pt x="95" y="135"/>
                          <a:pt x="80" y="114"/>
                        </a:cubicBezTo>
                        <a:cubicBezTo>
                          <a:pt x="72" y="83"/>
                          <a:pt x="58" y="60"/>
                          <a:pt x="40" y="40"/>
                        </a:cubicBezTo>
                        <a:cubicBezTo>
                          <a:pt x="34" y="33"/>
                          <a:pt x="29" y="24"/>
                          <a:pt x="23" y="17"/>
                        </a:cubicBezTo>
                        <a:cubicBezTo>
                          <a:pt x="17" y="12"/>
                          <a:pt x="0" y="0"/>
                          <a:pt x="7" y="3"/>
                        </a:cubicBezTo>
                        <a:cubicBezTo>
                          <a:pt x="12" y="6"/>
                          <a:pt x="23" y="10"/>
                          <a:pt x="23" y="10"/>
                        </a:cubicBezTo>
                        <a:cubicBezTo>
                          <a:pt x="70" y="52"/>
                          <a:pt x="84" y="32"/>
                          <a:pt x="158" y="26"/>
                        </a:cubicBezTo>
                        <a:cubicBezTo>
                          <a:pt x="215" y="13"/>
                          <a:pt x="206" y="12"/>
                          <a:pt x="282" y="26"/>
                        </a:cubicBezTo>
                        <a:cubicBezTo>
                          <a:pt x="285" y="26"/>
                          <a:pt x="322" y="43"/>
                          <a:pt x="332" y="47"/>
                        </a:cubicBezTo>
                        <a:cubicBezTo>
                          <a:pt x="337" y="50"/>
                          <a:pt x="349" y="55"/>
                          <a:pt x="349" y="55"/>
                        </a:cubicBezTo>
                        <a:cubicBezTo>
                          <a:pt x="368" y="70"/>
                          <a:pt x="373" y="88"/>
                          <a:pt x="389" y="106"/>
                        </a:cubicBezTo>
                        <a:cubicBezTo>
                          <a:pt x="415" y="140"/>
                          <a:pt x="444" y="164"/>
                          <a:pt x="478" y="181"/>
                        </a:cubicBezTo>
                        <a:cubicBezTo>
                          <a:pt x="484" y="188"/>
                          <a:pt x="488" y="197"/>
                          <a:pt x="495" y="203"/>
                        </a:cubicBezTo>
                      </a:path>
                    </a:pathLst>
                  </a:custGeom>
                  <a:solidFill>
                    <a:srgbClr val="00CC66"/>
                  </a:solidFill>
                  <a:ln w="28575" cmpd="sng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kern="120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83044" name="Group 196"/>
                <p:cNvGrpSpPr>
                  <a:grpSpLocks/>
                </p:cNvGrpSpPr>
                <p:nvPr/>
              </p:nvGrpSpPr>
              <p:grpSpPr bwMode="auto">
                <a:xfrm>
                  <a:off x="276" y="741"/>
                  <a:ext cx="428" cy="724"/>
                  <a:chOff x="384" y="705"/>
                  <a:chExt cx="428" cy="724"/>
                </a:xfrm>
              </p:grpSpPr>
              <p:grpSp>
                <p:nvGrpSpPr>
                  <p:cNvPr id="383048" name="Group 197"/>
                  <p:cNvGrpSpPr>
                    <a:grpSpLocks/>
                  </p:cNvGrpSpPr>
                  <p:nvPr/>
                </p:nvGrpSpPr>
                <p:grpSpPr bwMode="auto">
                  <a:xfrm rot="20469817" flipH="1">
                    <a:off x="512" y="705"/>
                    <a:ext cx="209" cy="316"/>
                    <a:chOff x="1717" y="2218"/>
                    <a:chExt cx="803" cy="940"/>
                  </a:xfrm>
                </p:grpSpPr>
                <p:sp>
                  <p:nvSpPr>
                    <p:cNvPr id="383174" name="Freeform 198"/>
                    <p:cNvSpPr>
                      <a:spLocks/>
                    </p:cNvSpPr>
                    <p:nvPr/>
                  </p:nvSpPr>
                  <p:spPr bwMode="auto">
                    <a:xfrm>
                      <a:off x="1717" y="2218"/>
                      <a:ext cx="495" cy="216"/>
                    </a:xfrm>
                    <a:custGeom>
                      <a:avLst/>
                      <a:gdLst/>
                      <a:ahLst/>
                      <a:cxnLst>
                        <a:cxn ang="0">
                          <a:pos x="433" y="210"/>
                        </a:cxn>
                        <a:cxn ang="0">
                          <a:pos x="298" y="247"/>
                        </a:cxn>
                        <a:cxn ang="0">
                          <a:pos x="153" y="210"/>
                        </a:cxn>
                        <a:cxn ang="0">
                          <a:pos x="141" y="196"/>
                        </a:cxn>
                        <a:cxn ang="0">
                          <a:pos x="124" y="188"/>
                        </a:cxn>
                        <a:cxn ang="0">
                          <a:pos x="80" y="114"/>
                        </a:cxn>
                        <a:cxn ang="0">
                          <a:pos x="40" y="40"/>
                        </a:cxn>
                        <a:cxn ang="0">
                          <a:pos x="23" y="17"/>
                        </a:cxn>
                        <a:cxn ang="0">
                          <a:pos x="7" y="3"/>
                        </a:cxn>
                        <a:cxn ang="0">
                          <a:pos x="23" y="10"/>
                        </a:cxn>
                        <a:cxn ang="0">
                          <a:pos x="158" y="26"/>
                        </a:cxn>
                        <a:cxn ang="0">
                          <a:pos x="282" y="26"/>
                        </a:cxn>
                        <a:cxn ang="0">
                          <a:pos x="332" y="47"/>
                        </a:cxn>
                        <a:cxn ang="0">
                          <a:pos x="349" y="55"/>
                        </a:cxn>
                        <a:cxn ang="0">
                          <a:pos x="389" y="106"/>
                        </a:cxn>
                        <a:cxn ang="0">
                          <a:pos x="478" y="181"/>
                        </a:cxn>
                        <a:cxn ang="0">
                          <a:pos x="495" y="203"/>
                        </a:cxn>
                      </a:cxnLst>
                      <a:rect l="0" t="0" r="r" b="b"/>
                      <a:pathLst>
                        <a:path w="495" h="247">
                          <a:moveTo>
                            <a:pt x="433" y="210"/>
                          </a:moveTo>
                          <a:cubicBezTo>
                            <a:pt x="389" y="224"/>
                            <a:pt x="344" y="237"/>
                            <a:pt x="298" y="247"/>
                          </a:cubicBezTo>
                          <a:cubicBezTo>
                            <a:pt x="178" y="239"/>
                            <a:pt x="228" y="243"/>
                            <a:pt x="153" y="210"/>
                          </a:cubicBezTo>
                          <a:cubicBezTo>
                            <a:pt x="148" y="206"/>
                            <a:pt x="145" y="199"/>
                            <a:pt x="141" y="196"/>
                          </a:cubicBezTo>
                          <a:cubicBezTo>
                            <a:pt x="135" y="191"/>
                            <a:pt x="129" y="193"/>
                            <a:pt x="124" y="188"/>
                          </a:cubicBezTo>
                          <a:cubicBezTo>
                            <a:pt x="108" y="170"/>
                            <a:pt x="95" y="135"/>
                            <a:pt x="80" y="114"/>
                          </a:cubicBezTo>
                          <a:cubicBezTo>
                            <a:pt x="72" y="83"/>
                            <a:pt x="58" y="60"/>
                            <a:pt x="40" y="40"/>
                          </a:cubicBezTo>
                          <a:cubicBezTo>
                            <a:pt x="34" y="33"/>
                            <a:pt x="29" y="24"/>
                            <a:pt x="23" y="17"/>
                          </a:cubicBezTo>
                          <a:cubicBezTo>
                            <a:pt x="17" y="12"/>
                            <a:pt x="0" y="0"/>
                            <a:pt x="7" y="3"/>
                          </a:cubicBezTo>
                          <a:cubicBezTo>
                            <a:pt x="12" y="6"/>
                            <a:pt x="23" y="10"/>
                            <a:pt x="23" y="10"/>
                          </a:cubicBezTo>
                          <a:cubicBezTo>
                            <a:pt x="70" y="52"/>
                            <a:pt x="84" y="32"/>
                            <a:pt x="158" y="26"/>
                          </a:cubicBezTo>
                          <a:cubicBezTo>
                            <a:pt x="215" y="13"/>
                            <a:pt x="206" y="12"/>
                            <a:pt x="282" y="26"/>
                          </a:cubicBezTo>
                          <a:cubicBezTo>
                            <a:pt x="285" y="26"/>
                            <a:pt x="322" y="43"/>
                            <a:pt x="332" y="47"/>
                          </a:cubicBezTo>
                          <a:cubicBezTo>
                            <a:pt x="337" y="50"/>
                            <a:pt x="349" y="55"/>
                            <a:pt x="349" y="55"/>
                          </a:cubicBezTo>
                          <a:cubicBezTo>
                            <a:pt x="368" y="70"/>
                            <a:pt x="373" y="88"/>
                            <a:pt x="389" y="106"/>
                          </a:cubicBezTo>
                          <a:cubicBezTo>
                            <a:pt x="415" y="140"/>
                            <a:pt x="444" y="164"/>
                            <a:pt x="478" y="181"/>
                          </a:cubicBezTo>
                          <a:cubicBezTo>
                            <a:pt x="484" y="188"/>
                            <a:pt x="488" y="197"/>
                            <a:pt x="495" y="203"/>
                          </a:cubicBezTo>
                        </a:path>
                      </a:pathLst>
                    </a:custGeom>
                    <a:solidFill>
                      <a:srgbClr val="00CC66"/>
                    </a:solidFill>
                    <a:ln w="28575" cmpd="sng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800" kern="120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83175" name="Freeform 199"/>
                    <p:cNvSpPr>
                      <a:spLocks/>
                    </p:cNvSpPr>
                    <p:nvPr/>
                  </p:nvSpPr>
                  <p:spPr bwMode="auto">
                    <a:xfrm>
                      <a:off x="2159" y="2381"/>
                      <a:ext cx="172" cy="77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41" y="31"/>
                        </a:cxn>
                        <a:cxn ang="0">
                          <a:pos x="46" y="46"/>
                        </a:cxn>
                        <a:cxn ang="0">
                          <a:pos x="52" y="62"/>
                        </a:cxn>
                        <a:cxn ang="0">
                          <a:pos x="62" y="93"/>
                        </a:cxn>
                        <a:cxn ang="0">
                          <a:pos x="67" y="206"/>
                        </a:cxn>
                        <a:cxn ang="0">
                          <a:pos x="88" y="324"/>
                        </a:cxn>
                      </a:cxnLst>
                      <a:rect l="0" t="0" r="r" b="b"/>
                      <a:pathLst>
                        <a:path w="88" h="324">
                          <a:moveTo>
                            <a:pt x="0" y="0"/>
                          </a:moveTo>
                          <a:cubicBezTo>
                            <a:pt x="20" y="6"/>
                            <a:pt x="23" y="19"/>
                            <a:pt x="41" y="31"/>
                          </a:cubicBezTo>
                          <a:cubicBezTo>
                            <a:pt x="43" y="36"/>
                            <a:pt x="44" y="41"/>
                            <a:pt x="46" y="46"/>
                          </a:cubicBezTo>
                          <a:cubicBezTo>
                            <a:pt x="48" y="51"/>
                            <a:pt x="50" y="57"/>
                            <a:pt x="52" y="62"/>
                          </a:cubicBezTo>
                          <a:cubicBezTo>
                            <a:pt x="55" y="72"/>
                            <a:pt x="62" y="93"/>
                            <a:pt x="62" y="93"/>
                          </a:cubicBezTo>
                          <a:cubicBezTo>
                            <a:pt x="64" y="131"/>
                            <a:pt x="64" y="168"/>
                            <a:pt x="67" y="206"/>
                          </a:cubicBezTo>
                          <a:cubicBezTo>
                            <a:pt x="70" y="246"/>
                            <a:pt x="88" y="286"/>
                            <a:pt x="88" y="324"/>
                          </a:cubicBezTo>
                        </a:path>
                      </a:pathLst>
                    </a:custGeom>
                    <a:solidFill>
                      <a:srgbClr val="00CC66"/>
                    </a:solidFill>
                    <a:ln w="28575" cmpd="sng">
                      <a:solidFill>
                        <a:srgbClr val="CC66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800" kern="120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83176" name="Freeform 200"/>
                    <p:cNvSpPr>
                      <a:spLocks/>
                    </p:cNvSpPr>
                    <p:nvPr/>
                  </p:nvSpPr>
                  <p:spPr bwMode="auto">
                    <a:xfrm flipH="1">
                      <a:off x="2223" y="2301"/>
                      <a:ext cx="297" cy="200"/>
                    </a:xfrm>
                    <a:custGeom>
                      <a:avLst/>
                      <a:gdLst/>
                      <a:ahLst/>
                      <a:cxnLst>
                        <a:cxn ang="0">
                          <a:pos x="433" y="210"/>
                        </a:cxn>
                        <a:cxn ang="0">
                          <a:pos x="298" y="247"/>
                        </a:cxn>
                        <a:cxn ang="0">
                          <a:pos x="153" y="210"/>
                        </a:cxn>
                        <a:cxn ang="0">
                          <a:pos x="141" y="196"/>
                        </a:cxn>
                        <a:cxn ang="0">
                          <a:pos x="124" y="188"/>
                        </a:cxn>
                        <a:cxn ang="0">
                          <a:pos x="80" y="114"/>
                        </a:cxn>
                        <a:cxn ang="0">
                          <a:pos x="40" y="40"/>
                        </a:cxn>
                        <a:cxn ang="0">
                          <a:pos x="23" y="17"/>
                        </a:cxn>
                        <a:cxn ang="0">
                          <a:pos x="7" y="3"/>
                        </a:cxn>
                        <a:cxn ang="0">
                          <a:pos x="23" y="10"/>
                        </a:cxn>
                        <a:cxn ang="0">
                          <a:pos x="158" y="26"/>
                        </a:cxn>
                        <a:cxn ang="0">
                          <a:pos x="282" y="26"/>
                        </a:cxn>
                        <a:cxn ang="0">
                          <a:pos x="332" y="47"/>
                        </a:cxn>
                        <a:cxn ang="0">
                          <a:pos x="349" y="55"/>
                        </a:cxn>
                        <a:cxn ang="0">
                          <a:pos x="389" y="106"/>
                        </a:cxn>
                        <a:cxn ang="0">
                          <a:pos x="478" y="181"/>
                        </a:cxn>
                        <a:cxn ang="0">
                          <a:pos x="495" y="203"/>
                        </a:cxn>
                      </a:cxnLst>
                      <a:rect l="0" t="0" r="r" b="b"/>
                      <a:pathLst>
                        <a:path w="495" h="247">
                          <a:moveTo>
                            <a:pt x="433" y="210"/>
                          </a:moveTo>
                          <a:cubicBezTo>
                            <a:pt x="389" y="224"/>
                            <a:pt x="344" y="237"/>
                            <a:pt x="298" y="247"/>
                          </a:cubicBezTo>
                          <a:cubicBezTo>
                            <a:pt x="178" y="239"/>
                            <a:pt x="228" y="243"/>
                            <a:pt x="153" y="210"/>
                          </a:cubicBezTo>
                          <a:cubicBezTo>
                            <a:pt x="148" y="206"/>
                            <a:pt x="145" y="199"/>
                            <a:pt x="141" y="196"/>
                          </a:cubicBezTo>
                          <a:cubicBezTo>
                            <a:pt x="135" y="191"/>
                            <a:pt x="129" y="193"/>
                            <a:pt x="124" y="188"/>
                          </a:cubicBezTo>
                          <a:cubicBezTo>
                            <a:pt x="108" y="170"/>
                            <a:pt x="95" y="135"/>
                            <a:pt x="80" y="114"/>
                          </a:cubicBezTo>
                          <a:cubicBezTo>
                            <a:pt x="72" y="83"/>
                            <a:pt x="58" y="60"/>
                            <a:pt x="40" y="40"/>
                          </a:cubicBezTo>
                          <a:cubicBezTo>
                            <a:pt x="34" y="33"/>
                            <a:pt x="29" y="24"/>
                            <a:pt x="23" y="17"/>
                          </a:cubicBezTo>
                          <a:cubicBezTo>
                            <a:pt x="17" y="12"/>
                            <a:pt x="0" y="0"/>
                            <a:pt x="7" y="3"/>
                          </a:cubicBezTo>
                          <a:cubicBezTo>
                            <a:pt x="12" y="6"/>
                            <a:pt x="23" y="10"/>
                            <a:pt x="23" y="10"/>
                          </a:cubicBezTo>
                          <a:cubicBezTo>
                            <a:pt x="70" y="52"/>
                            <a:pt x="84" y="32"/>
                            <a:pt x="158" y="26"/>
                          </a:cubicBezTo>
                          <a:cubicBezTo>
                            <a:pt x="215" y="13"/>
                            <a:pt x="206" y="12"/>
                            <a:pt x="282" y="26"/>
                          </a:cubicBezTo>
                          <a:cubicBezTo>
                            <a:pt x="285" y="26"/>
                            <a:pt x="322" y="43"/>
                            <a:pt x="332" y="47"/>
                          </a:cubicBezTo>
                          <a:cubicBezTo>
                            <a:pt x="337" y="50"/>
                            <a:pt x="349" y="55"/>
                            <a:pt x="349" y="55"/>
                          </a:cubicBezTo>
                          <a:cubicBezTo>
                            <a:pt x="368" y="70"/>
                            <a:pt x="373" y="88"/>
                            <a:pt x="389" y="106"/>
                          </a:cubicBezTo>
                          <a:cubicBezTo>
                            <a:pt x="415" y="140"/>
                            <a:pt x="444" y="164"/>
                            <a:pt x="478" y="181"/>
                          </a:cubicBezTo>
                          <a:cubicBezTo>
                            <a:pt x="484" y="188"/>
                            <a:pt x="488" y="197"/>
                            <a:pt x="495" y="203"/>
                          </a:cubicBezTo>
                        </a:path>
                      </a:pathLst>
                    </a:custGeom>
                    <a:solidFill>
                      <a:srgbClr val="00CC66"/>
                    </a:solidFill>
                    <a:ln w="28575" cmpd="sng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800" kern="120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83051" name="Group 201"/>
                  <p:cNvGrpSpPr>
                    <a:grpSpLocks/>
                  </p:cNvGrpSpPr>
                  <p:nvPr/>
                </p:nvGrpSpPr>
                <p:grpSpPr bwMode="auto">
                  <a:xfrm rot="-1140980">
                    <a:off x="384" y="916"/>
                    <a:ext cx="428" cy="513"/>
                    <a:chOff x="1717" y="2218"/>
                    <a:chExt cx="803" cy="940"/>
                  </a:xfrm>
                </p:grpSpPr>
                <p:sp>
                  <p:nvSpPr>
                    <p:cNvPr id="383178" name="Freeform 202"/>
                    <p:cNvSpPr>
                      <a:spLocks/>
                    </p:cNvSpPr>
                    <p:nvPr/>
                  </p:nvSpPr>
                  <p:spPr bwMode="auto">
                    <a:xfrm>
                      <a:off x="1717" y="2218"/>
                      <a:ext cx="495" cy="216"/>
                    </a:xfrm>
                    <a:custGeom>
                      <a:avLst/>
                      <a:gdLst/>
                      <a:ahLst/>
                      <a:cxnLst>
                        <a:cxn ang="0">
                          <a:pos x="433" y="210"/>
                        </a:cxn>
                        <a:cxn ang="0">
                          <a:pos x="298" y="247"/>
                        </a:cxn>
                        <a:cxn ang="0">
                          <a:pos x="153" y="210"/>
                        </a:cxn>
                        <a:cxn ang="0">
                          <a:pos x="141" y="196"/>
                        </a:cxn>
                        <a:cxn ang="0">
                          <a:pos x="124" y="188"/>
                        </a:cxn>
                        <a:cxn ang="0">
                          <a:pos x="80" y="114"/>
                        </a:cxn>
                        <a:cxn ang="0">
                          <a:pos x="40" y="40"/>
                        </a:cxn>
                        <a:cxn ang="0">
                          <a:pos x="23" y="17"/>
                        </a:cxn>
                        <a:cxn ang="0">
                          <a:pos x="7" y="3"/>
                        </a:cxn>
                        <a:cxn ang="0">
                          <a:pos x="23" y="10"/>
                        </a:cxn>
                        <a:cxn ang="0">
                          <a:pos x="158" y="26"/>
                        </a:cxn>
                        <a:cxn ang="0">
                          <a:pos x="282" y="26"/>
                        </a:cxn>
                        <a:cxn ang="0">
                          <a:pos x="332" y="47"/>
                        </a:cxn>
                        <a:cxn ang="0">
                          <a:pos x="349" y="55"/>
                        </a:cxn>
                        <a:cxn ang="0">
                          <a:pos x="389" y="106"/>
                        </a:cxn>
                        <a:cxn ang="0">
                          <a:pos x="478" y="181"/>
                        </a:cxn>
                        <a:cxn ang="0">
                          <a:pos x="495" y="203"/>
                        </a:cxn>
                      </a:cxnLst>
                      <a:rect l="0" t="0" r="r" b="b"/>
                      <a:pathLst>
                        <a:path w="495" h="247">
                          <a:moveTo>
                            <a:pt x="433" y="210"/>
                          </a:moveTo>
                          <a:cubicBezTo>
                            <a:pt x="389" y="224"/>
                            <a:pt x="344" y="237"/>
                            <a:pt x="298" y="247"/>
                          </a:cubicBezTo>
                          <a:cubicBezTo>
                            <a:pt x="178" y="239"/>
                            <a:pt x="228" y="243"/>
                            <a:pt x="153" y="210"/>
                          </a:cubicBezTo>
                          <a:cubicBezTo>
                            <a:pt x="148" y="206"/>
                            <a:pt x="145" y="199"/>
                            <a:pt x="141" y="196"/>
                          </a:cubicBezTo>
                          <a:cubicBezTo>
                            <a:pt x="135" y="191"/>
                            <a:pt x="129" y="193"/>
                            <a:pt x="124" y="188"/>
                          </a:cubicBezTo>
                          <a:cubicBezTo>
                            <a:pt x="108" y="170"/>
                            <a:pt x="95" y="135"/>
                            <a:pt x="80" y="114"/>
                          </a:cubicBezTo>
                          <a:cubicBezTo>
                            <a:pt x="72" y="83"/>
                            <a:pt x="58" y="60"/>
                            <a:pt x="40" y="40"/>
                          </a:cubicBezTo>
                          <a:cubicBezTo>
                            <a:pt x="34" y="33"/>
                            <a:pt x="29" y="24"/>
                            <a:pt x="23" y="17"/>
                          </a:cubicBezTo>
                          <a:cubicBezTo>
                            <a:pt x="17" y="12"/>
                            <a:pt x="0" y="0"/>
                            <a:pt x="7" y="3"/>
                          </a:cubicBezTo>
                          <a:cubicBezTo>
                            <a:pt x="12" y="6"/>
                            <a:pt x="23" y="10"/>
                            <a:pt x="23" y="10"/>
                          </a:cubicBezTo>
                          <a:cubicBezTo>
                            <a:pt x="70" y="52"/>
                            <a:pt x="84" y="32"/>
                            <a:pt x="158" y="26"/>
                          </a:cubicBezTo>
                          <a:cubicBezTo>
                            <a:pt x="215" y="13"/>
                            <a:pt x="206" y="12"/>
                            <a:pt x="282" y="26"/>
                          </a:cubicBezTo>
                          <a:cubicBezTo>
                            <a:pt x="285" y="26"/>
                            <a:pt x="322" y="43"/>
                            <a:pt x="332" y="47"/>
                          </a:cubicBezTo>
                          <a:cubicBezTo>
                            <a:pt x="337" y="50"/>
                            <a:pt x="349" y="55"/>
                            <a:pt x="349" y="55"/>
                          </a:cubicBezTo>
                          <a:cubicBezTo>
                            <a:pt x="368" y="70"/>
                            <a:pt x="373" y="88"/>
                            <a:pt x="389" y="106"/>
                          </a:cubicBezTo>
                          <a:cubicBezTo>
                            <a:pt x="415" y="140"/>
                            <a:pt x="444" y="164"/>
                            <a:pt x="478" y="181"/>
                          </a:cubicBezTo>
                          <a:cubicBezTo>
                            <a:pt x="484" y="188"/>
                            <a:pt x="488" y="197"/>
                            <a:pt x="495" y="203"/>
                          </a:cubicBezTo>
                        </a:path>
                      </a:pathLst>
                    </a:custGeom>
                    <a:solidFill>
                      <a:srgbClr val="00CC66"/>
                    </a:solidFill>
                    <a:ln w="28575" cmpd="sng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800" kern="120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83179" name="Freeform 203"/>
                    <p:cNvSpPr>
                      <a:spLocks/>
                    </p:cNvSpPr>
                    <p:nvPr/>
                  </p:nvSpPr>
                  <p:spPr bwMode="auto">
                    <a:xfrm>
                      <a:off x="2159" y="2381"/>
                      <a:ext cx="172" cy="77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41" y="31"/>
                        </a:cxn>
                        <a:cxn ang="0">
                          <a:pos x="46" y="46"/>
                        </a:cxn>
                        <a:cxn ang="0">
                          <a:pos x="52" y="62"/>
                        </a:cxn>
                        <a:cxn ang="0">
                          <a:pos x="62" y="93"/>
                        </a:cxn>
                        <a:cxn ang="0">
                          <a:pos x="67" y="206"/>
                        </a:cxn>
                        <a:cxn ang="0">
                          <a:pos x="88" y="324"/>
                        </a:cxn>
                      </a:cxnLst>
                      <a:rect l="0" t="0" r="r" b="b"/>
                      <a:pathLst>
                        <a:path w="88" h="324">
                          <a:moveTo>
                            <a:pt x="0" y="0"/>
                          </a:moveTo>
                          <a:cubicBezTo>
                            <a:pt x="20" y="6"/>
                            <a:pt x="23" y="19"/>
                            <a:pt x="41" y="31"/>
                          </a:cubicBezTo>
                          <a:cubicBezTo>
                            <a:pt x="43" y="36"/>
                            <a:pt x="44" y="41"/>
                            <a:pt x="46" y="46"/>
                          </a:cubicBezTo>
                          <a:cubicBezTo>
                            <a:pt x="48" y="51"/>
                            <a:pt x="50" y="57"/>
                            <a:pt x="52" y="62"/>
                          </a:cubicBezTo>
                          <a:cubicBezTo>
                            <a:pt x="55" y="72"/>
                            <a:pt x="62" y="93"/>
                            <a:pt x="62" y="93"/>
                          </a:cubicBezTo>
                          <a:cubicBezTo>
                            <a:pt x="64" y="131"/>
                            <a:pt x="64" y="168"/>
                            <a:pt x="67" y="206"/>
                          </a:cubicBezTo>
                          <a:cubicBezTo>
                            <a:pt x="70" y="246"/>
                            <a:pt x="88" y="286"/>
                            <a:pt x="88" y="324"/>
                          </a:cubicBezTo>
                        </a:path>
                      </a:pathLst>
                    </a:custGeom>
                    <a:solidFill>
                      <a:srgbClr val="00CC66"/>
                    </a:solidFill>
                    <a:ln w="28575" cmpd="sng">
                      <a:solidFill>
                        <a:srgbClr val="CC66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800" kern="120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83180" name="Freeform 204"/>
                    <p:cNvSpPr>
                      <a:spLocks/>
                    </p:cNvSpPr>
                    <p:nvPr/>
                  </p:nvSpPr>
                  <p:spPr bwMode="auto">
                    <a:xfrm flipH="1">
                      <a:off x="2223" y="2301"/>
                      <a:ext cx="297" cy="200"/>
                    </a:xfrm>
                    <a:custGeom>
                      <a:avLst/>
                      <a:gdLst/>
                      <a:ahLst/>
                      <a:cxnLst>
                        <a:cxn ang="0">
                          <a:pos x="433" y="210"/>
                        </a:cxn>
                        <a:cxn ang="0">
                          <a:pos x="298" y="247"/>
                        </a:cxn>
                        <a:cxn ang="0">
                          <a:pos x="153" y="210"/>
                        </a:cxn>
                        <a:cxn ang="0">
                          <a:pos x="141" y="196"/>
                        </a:cxn>
                        <a:cxn ang="0">
                          <a:pos x="124" y="188"/>
                        </a:cxn>
                        <a:cxn ang="0">
                          <a:pos x="80" y="114"/>
                        </a:cxn>
                        <a:cxn ang="0">
                          <a:pos x="40" y="40"/>
                        </a:cxn>
                        <a:cxn ang="0">
                          <a:pos x="23" y="17"/>
                        </a:cxn>
                        <a:cxn ang="0">
                          <a:pos x="7" y="3"/>
                        </a:cxn>
                        <a:cxn ang="0">
                          <a:pos x="23" y="10"/>
                        </a:cxn>
                        <a:cxn ang="0">
                          <a:pos x="158" y="26"/>
                        </a:cxn>
                        <a:cxn ang="0">
                          <a:pos x="282" y="26"/>
                        </a:cxn>
                        <a:cxn ang="0">
                          <a:pos x="332" y="47"/>
                        </a:cxn>
                        <a:cxn ang="0">
                          <a:pos x="349" y="55"/>
                        </a:cxn>
                        <a:cxn ang="0">
                          <a:pos x="389" y="106"/>
                        </a:cxn>
                        <a:cxn ang="0">
                          <a:pos x="478" y="181"/>
                        </a:cxn>
                        <a:cxn ang="0">
                          <a:pos x="495" y="203"/>
                        </a:cxn>
                      </a:cxnLst>
                      <a:rect l="0" t="0" r="r" b="b"/>
                      <a:pathLst>
                        <a:path w="495" h="247">
                          <a:moveTo>
                            <a:pt x="433" y="210"/>
                          </a:moveTo>
                          <a:cubicBezTo>
                            <a:pt x="389" y="224"/>
                            <a:pt x="344" y="237"/>
                            <a:pt x="298" y="247"/>
                          </a:cubicBezTo>
                          <a:cubicBezTo>
                            <a:pt x="178" y="239"/>
                            <a:pt x="228" y="243"/>
                            <a:pt x="153" y="210"/>
                          </a:cubicBezTo>
                          <a:cubicBezTo>
                            <a:pt x="148" y="206"/>
                            <a:pt x="145" y="199"/>
                            <a:pt x="141" y="196"/>
                          </a:cubicBezTo>
                          <a:cubicBezTo>
                            <a:pt x="135" y="191"/>
                            <a:pt x="129" y="193"/>
                            <a:pt x="124" y="188"/>
                          </a:cubicBezTo>
                          <a:cubicBezTo>
                            <a:pt x="108" y="170"/>
                            <a:pt x="95" y="135"/>
                            <a:pt x="80" y="114"/>
                          </a:cubicBezTo>
                          <a:cubicBezTo>
                            <a:pt x="72" y="83"/>
                            <a:pt x="58" y="60"/>
                            <a:pt x="40" y="40"/>
                          </a:cubicBezTo>
                          <a:cubicBezTo>
                            <a:pt x="34" y="33"/>
                            <a:pt x="29" y="24"/>
                            <a:pt x="23" y="17"/>
                          </a:cubicBezTo>
                          <a:cubicBezTo>
                            <a:pt x="17" y="12"/>
                            <a:pt x="0" y="0"/>
                            <a:pt x="7" y="3"/>
                          </a:cubicBezTo>
                          <a:cubicBezTo>
                            <a:pt x="12" y="6"/>
                            <a:pt x="23" y="10"/>
                            <a:pt x="23" y="10"/>
                          </a:cubicBezTo>
                          <a:cubicBezTo>
                            <a:pt x="70" y="52"/>
                            <a:pt x="84" y="32"/>
                            <a:pt x="158" y="26"/>
                          </a:cubicBezTo>
                          <a:cubicBezTo>
                            <a:pt x="215" y="13"/>
                            <a:pt x="206" y="12"/>
                            <a:pt x="282" y="26"/>
                          </a:cubicBezTo>
                          <a:cubicBezTo>
                            <a:pt x="285" y="26"/>
                            <a:pt x="322" y="43"/>
                            <a:pt x="332" y="47"/>
                          </a:cubicBezTo>
                          <a:cubicBezTo>
                            <a:pt x="337" y="50"/>
                            <a:pt x="349" y="55"/>
                            <a:pt x="349" y="55"/>
                          </a:cubicBezTo>
                          <a:cubicBezTo>
                            <a:pt x="368" y="70"/>
                            <a:pt x="373" y="88"/>
                            <a:pt x="389" y="106"/>
                          </a:cubicBezTo>
                          <a:cubicBezTo>
                            <a:pt x="415" y="140"/>
                            <a:pt x="444" y="164"/>
                            <a:pt x="478" y="181"/>
                          </a:cubicBezTo>
                          <a:cubicBezTo>
                            <a:pt x="484" y="188"/>
                            <a:pt x="488" y="197"/>
                            <a:pt x="495" y="203"/>
                          </a:cubicBezTo>
                        </a:path>
                      </a:pathLst>
                    </a:custGeom>
                    <a:solidFill>
                      <a:srgbClr val="00CC66"/>
                    </a:solidFill>
                    <a:ln w="28575" cmpd="sng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800" kern="120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383054" name="Group 205"/>
                <p:cNvGrpSpPr>
                  <a:grpSpLocks/>
                </p:cNvGrpSpPr>
                <p:nvPr/>
              </p:nvGrpSpPr>
              <p:grpSpPr bwMode="auto">
                <a:xfrm rot="-3470771">
                  <a:off x="438" y="1199"/>
                  <a:ext cx="184" cy="348"/>
                  <a:chOff x="1717" y="2218"/>
                  <a:chExt cx="803" cy="940"/>
                </a:xfrm>
              </p:grpSpPr>
              <p:sp>
                <p:nvSpPr>
                  <p:cNvPr id="383182" name="Freeform 206"/>
                  <p:cNvSpPr>
                    <a:spLocks/>
                  </p:cNvSpPr>
                  <p:nvPr/>
                </p:nvSpPr>
                <p:spPr bwMode="auto">
                  <a:xfrm>
                    <a:off x="1717" y="2218"/>
                    <a:ext cx="495" cy="216"/>
                  </a:xfrm>
                  <a:custGeom>
                    <a:avLst/>
                    <a:gdLst/>
                    <a:ahLst/>
                    <a:cxnLst>
                      <a:cxn ang="0">
                        <a:pos x="433" y="210"/>
                      </a:cxn>
                      <a:cxn ang="0">
                        <a:pos x="298" y="247"/>
                      </a:cxn>
                      <a:cxn ang="0">
                        <a:pos x="153" y="210"/>
                      </a:cxn>
                      <a:cxn ang="0">
                        <a:pos x="141" y="196"/>
                      </a:cxn>
                      <a:cxn ang="0">
                        <a:pos x="124" y="188"/>
                      </a:cxn>
                      <a:cxn ang="0">
                        <a:pos x="80" y="114"/>
                      </a:cxn>
                      <a:cxn ang="0">
                        <a:pos x="40" y="40"/>
                      </a:cxn>
                      <a:cxn ang="0">
                        <a:pos x="23" y="17"/>
                      </a:cxn>
                      <a:cxn ang="0">
                        <a:pos x="7" y="3"/>
                      </a:cxn>
                      <a:cxn ang="0">
                        <a:pos x="23" y="10"/>
                      </a:cxn>
                      <a:cxn ang="0">
                        <a:pos x="158" y="26"/>
                      </a:cxn>
                      <a:cxn ang="0">
                        <a:pos x="282" y="26"/>
                      </a:cxn>
                      <a:cxn ang="0">
                        <a:pos x="332" y="47"/>
                      </a:cxn>
                      <a:cxn ang="0">
                        <a:pos x="349" y="55"/>
                      </a:cxn>
                      <a:cxn ang="0">
                        <a:pos x="389" y="106"/>
                      </a:cxn>
                      <a:cxn ang="0">
                        <a:pos x="478" y="181"/>
                      </a:cxn>
                      <a:cxn ang="0">
                        <a:pos x="495" y="203"/>
                      </a:cxn>
                    </a:cxnLst>
                    <a:rect l="0" t="0" r="r" b="b"/>
                    <a:pathLst>
                      <a:path w="495" h="247">
                        <a:moveTo>
                          <a:pt x="433" y="210"/>
                        </a:moveTo>
                        <a:cubicBezTo>
                          <a:pt x="389" y="224"/>
                          <a:pt x="344" y="237"/>
                          <a:pt x="298" y="247"/>
                        </a:cubicBezTo>
                        <a:cubicBezTo>
                          <a:pt x="178" y="239"/>
                          <a:pt x="228" y="243"/>
                          <a:pt x="153" y="210"/>
                        </a:cubicBezTo>
                        <a:cubicBezTo>
                          <a:pt x="148" y="206"/>
                          <a:pt x="145" y="199"/>
                          <a:pt x="141" y="196"/>
                        </a:cubicBezTo>
                        <a:cubicBezTo>
                          <a:pt x="135" y="191"/>
                          <a:pt x="129" y="193"/>
                          <a:pt x="124" y="188"/>
                        </a:cubicBezTo>
                        <a:cubicBezTo>
                          <a:pt x="108" y="170"/>
                          <a:pt x="95" y="135"/>
                          <a:pt x="80" y="114"/>
                        </a:cubicBezTo>
                        <a:cubicBezTo>
                          <a:pt x="72" y="83"/>
                          <a:pt x="58" y="60"/>
                          <a:pt x="40" y="40"/>
                        </a:cubicBezTo>
                        <a:cubicBezTo>
                          <a:pt x="34" y="33"/>
                          <a:pt x="29" y="24"/>
                          <a:pt x="23" y="17"/>
                        </a:cubicBezTo>
                        <a:cubicBezTo>
                          <a:pt x="17" y="12"/>
                          <a:pt x="0" y="0"/>
                          <a:pt x="7" y="3"/>
                        </a:cubicBezTo>
                        <a:cubicBezTo>
                          <a:pt x="12" y="6"/>
                          <a:pt x="23" y="10"/>
                          <a:pt x="23" y="10"/>
                        </a:cubicBezTo>
                        <a:cubicBezTo>
                          <a:pt x="70" y="52"/>
                          <a:pt x="84" y="32"/>
                          <a:pt x="158" y="26"/>
                        </a:cubicBezTo>
                        <a:cubicBezTo>
                          <a:pt x="215" y="13"/>
                          <a:pt x="206" y="12"/>
                          <a:pt x="282" y="26"/>
                        </a:cubicBezTo>
                        <a:cubicBezTo>
                          <a:pt x="285" y="26"/>
                          <a:pt x="322" y="43"/>
                          <a:pt x="332" y="47"/>
                        </a:cubicBezTo>
                        <a:cubicBezTo>
                          <a:pt x="337" y="50"/>
                          <a:pt x="349" y="55"/>
                          <a:pt x="349" y="55"/>
                        </a:cubicBezTo>
                        <a:cubicBezTo>
                          <a:pt x="368" y="70"/>
                          <a:pt x="373" y="88"/>
                          <a:pt x="389" y="106"/>
                        </a:cubicBezTo>
                        <a:cubicBezTo>
                          <a:pt x="415" y="140"/>
                          <a:pt x="444" y="164"/>
                          <a:pt x="478" y="181"/>
                        </a:cubicBezTo>
                        <a:cubicBezTo>
                          <a:pt x="484" y="188"/>
                          <a:pt x="488" y="197"/>
                          <a:pt x="495" y="203"/>
                        </a:cubicBezTo>
                      </a:path>
                    </a:pathLst>
                  </a:custGeom>
                  <a:solidFill>
                    <a:srgbClr val="00CC66"/>
                  </a:solidFill>
                  <a:ln w="28575" cmpd="sng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kern="120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3183" name="Freeform 207"/>
                  <p:cNvSpPr>
                    <a:spLocks/>
                  </p:cNvSpPr>
                  <p:nvPr/>
                </p:nvSpPr>
                <p:spPr bwMode="auto">
                  <a:xfrm>
                    <a:off x="2159" y="2381"/>
                    <a:ext cx="172" cy="77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1" y="31"/>
                      </a:cxn>
                      <a:cxn ang="0">
                        <a:pos x="46" y="46"/>
                      </a:cxn>
                      <a:cxn ang="0">
                        <a:pos x="52" y="62"/>
                      </a:cxn>
                      <a:cxn ang="0">
                        <a:pos x="62" y="93"/>
                      </a:cxn>
                      <a:cxn ang="0">
                        <a:pos x="67" y="206"/>
                      </a:cxn>
                      <a:cxn ang="0">
                        <a:pos x="88" y="324"/>
                      </a:cxn>
                    </a:cxnLst>
                    <a:rect l="0" t="0" r="r" b="b"/>
                    <a:pathLst>
                      <a:path w="88" h="324">
                        <a:moveTo>
                          <a:pt x="0" y="0"/>
                        </a:moveTo>
                        <a:cubicBezTo>
                          <a:pt x="20" y="6"/>
                          <a:pt x="23" y="19"/>
                          <a:pt x="41" y="31"/>
                        </a:cubicBezTo>
                        <a:cubicBezTo>
                          <a:pt x="43" y="36"/>
                          <a:pt x="44" y="41"/>
                          <a:pt x="46" y="46"/>
                        </a:cubicBezTo>
                        <a:cubicBezTo>
                          <a:pt x="48" y="51"/>
                          <a:pt x="50" y="57"/>
                          <a:pt x="52" y="62"/>
                        </a:cubicBezTo>
                        <a:cubicBezTo>
                          <a:pt x="55" y="72"/>
                          <a:pt x="62" y="93"/>
                          <a:pt x="62" y="93"/>
                        </a:cubicBezTo>
                        <a:cubicBezTo>
                          <a:pt x="64" y="131"/>
                          <a:pt x="64" y="168"/>
                          <a:pt x="67" y="206"/>
                        </a:cubicBezTo>
                        <a:cubicBezTo>
                          <a:pt x="70" y="246"/>
                          <a:pt x="88" y="286"/>
                          <a:pt x="88" y="324"/>
                        </a:cubicBezTo>
                      </a:path>
                    </a:pathLst>
                  </a:custGeom>
                  <a:solidFill>
                    <a:srgbClr val="00CC66"/>
                  </a:solidFill>
                  <a:ln w="28575" cmpd="sng">
                    <a:solidFill>
                      <a:srgbClr val="CC66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kern="120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3184" name="Freeform 208"/>
                  <p:cNvSpPr>
                    <a:spLocks/>
                  </p:cNvSpPr>
                  <p:nvPr/>
                </p:nvSpPr>
                <p:spPr bwMode="auto">
                  <a:xfrm flipH="1">
                    <a:off x="2223" y="2301"/>
                    <a:ext cx="297" cy="200"/>
                  </a:xfrm>
                  <a:custGeom>
                    <a:avLst/>
                    <a:gdLst/>
                    <a:ahLst/>
                    <a:cxnLst>
                      <a:cxn ang="0">
                        <a:pos x="433" y="210"/>
                      </a:cxn>
                      <a:cxn ang="0">
                        <a:pos x="298" y="247"/>
                      </a:cxn>
                      <a:cxn ang="0">
                        <a:pos x="153" y="210"/>
                      </a:cxn>
                      <a:cxn ang="0">
                        <a:pos x="141" y="196"/>
                      </a:cxn>
                      <a:cxn ang="0">
                        <a:pos x="124" y="188"/>
                      </a:cxn>
                      <a:cxn ang="0">
                        <a:pos x="80" y="114"/>
                      </a:cxn>
                      <a:cxn ang="0">
                        <a:pos x="40" y="40"/>
                      </a:cxn>
                      <a:cxn ang="0">
                        <a:pos x="23" y="17"/>
                      </a:cxn>
                      <a:cxn ang="0">
                        <a:pos x="7" y="3"/>
                      </a:cxn>
                      <a:cxn ang="0">
                        <a:pos x="23" y="10"/>
                      </a:cxn>
                      <a:cxn ang="0">
                        <a:pos x="158" y="26"/>
                      </a:cxn>
                      <a:cxn ang="0">
                        <a:pos x="282" y="26"/>
                      </a:cxn>
                      <a:cxn ang="0">
                        <a:pos x="332" y="47"/>
                      </a:cxn>
                      <a:cxn ang="0">
                        <a:pos x="349" y="55"/>
                      </a:cxn>
                      <a:cxn ang="0">
                        <a:pos x="389" y="106"/>
                      </a:cxn>
                      <a:cxn ang="0">
                        <a:pos x="478" y="181"/>
                      </a:cxn>
                      <a:cxn ang="0">
                        <a:pos x="495" y="203"/>
                      </a:cxn>
                    </a:cxnLst>
                    <a:rect l="0" t="0" r="r" b="b"/>
                    <a:pathLst>
                      <a:path w="495" h="247">
                        <a:moveTo>
                          <a:pt x="433" y="210"/>
                        </a:moveTo>
                        <a:cubicBezTo>
                          <a:pt x="389" y="224"/>
                          <a:pt x="344" y="237"/>
                          <a:pt x="298" y="247"/>
                        </a:cubicBezTo>
                        <a:cubicBezTo>
                          <a:pt x="178" y="239"/>
                          <a:pt x="228" y="243"/>
                          <a:pt x="153" y="210"/>
                        </a:cubicBezTo>
                        <a:cubicBezTo>
                          <a:pt x="148" y="206"/>
                          <a:pt x="145" y="199"/>
                          <a:pt x="141" y="196"/>
                        </a:cubicBezTo>
                        <a:cubicBezTo>
                          <a:pt x="135" y="191"/>
                          <a:pt x="129" y="193"/>
                          <a:pt x="124" y="188"/>
                        </a:cubicBezTo>
                        <a:cubicBezTo>
                          <a:pt x="108" y="170"/>
                          <a:pt x="95" y="135"/>
                          <a:pt x="80" y="114"/>
                        </a:cubicBezTo>
                        <a:cubicBezTo>
                          <a:pt x="72" y="83"/>
                          <a:pt x="58" y="60"/>
                          <a:pt x="40" y="40"/>
                        </a:cubicBezTo>
                        <a:cubicBezTo>
                          <a:pt x="34" y="33"/>
                          <a:pt x="29" y="24"/>
                          <a:pt x="23" y="17"/>
                        </a:cubicBezTo>
                        <a:cubicBezTo>
                          <a:pt x="17" y="12"/>
                          <a:pt x="0" y="0"/>
                          <a:pt x="7" y="3"/>
                        </a:cubicBezTo>
                        <a:cubicBezTo>
                          <a:pt x="12" y="6"/>
                          <a:pt x="23" y="10"/>
                          <a:pt x="23" y="10"/>
                        </a:cubicBezTo>
                        <a:cubicBezTo>
                          <a:pt x="70" y="52"/>
                          <a:pt x="84" y="32"/>
                          <a:pt x="158" y="26"/>
                        </a:cubicBezTo>
                        <a:cubicBezTo>
                          <a:pt x="215" y="13"/>
                          <a:pt x="206" y="12"/>
                          <a:pt x="282" y="26"/>
                        </a:cubicBezTo>
                        <a:cubicBezTo>
                          <a:pt x="285" y="26"/>
                          <a:pt x="322" y="43"/>
                          <a:pt x="332" y="47"/>
                        </a:cubicBezTo>
                        <a:cubicBezTo>
                          <a:pt x="337" y="50"/>
                          <a:pt x="349" y="55"/>
                          <a:pt x="349" y="55"/>
                        </a:cubicBezTo>
                        <a:cubicBezTo>
                          <a:pt x="368" y="70"/>
                          <a:pt x="373" y="88"/>
                          <a:pt x="389" y="106"/>
                        </a:cubicBezTo>
                        <a:cubicBezTo>
                          <a:pt x="415" y="140"/>
                          <a:pt x="444" y="164"/>
                          <a:pt x="478" y="181"/>
                        </a:cubicBezTo>
                        <a:cubicBezTo>
                          <a:pt x="484" y="188"/>
                          <a:pt x="488" y="197"/>
                          <a:pt x="495" y="203"/>
                        </a:cubicBezTo>
                      </a:path>
                    </a:pathLst>
                  </a:custGeom>
                  <a:solidFill>
                    <a:srgbClr val="00CC66"/>
                  </a:solidFill>
                  <a:ln w="28575" cmpd="sng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kern="120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383185" name="Freeform 209"/>
            <p:cNvSpPr>
              <a:spLocks/>
            </p:cNvSpPr>
            <p:nvPr/>
          </p:nvSpPr>
          <p:spPr bwMode="auto">
            <a:xfrm>
              <a:off x="496" y="1248"/>
              <a:ext cx="119" cy="136"/>
            </a:xfrm>
            <a:custGeom>
              <a:avLst/>
              <a:gdLst/>
              <a:ahLst/>
              <a:cxnLst>
                <a:cxn ang="0">
                  <a:pos x="30" y="48"/>
                </a:cxn>
                <a:cxn ang="0">
                  <a:pos x="22" y="24"/>
                </a:cxn>
                <a:cxn ang="0">
                  <a:pos x="70" y="8"/>
                </a:cxn>
                <a:cxn ang="0">
                  <a:pos x="94" y="0"/>
                </a:cxn>
                <a:cxn ang="0">
                  <a:pos x="110" y="88"/>
                </a:cxn>
                <a:cxn ang="0">
                  <a:pos x="86" y="72"/>
                </a:cxn>
                <a:cxn ang="0">
                  <a:pos x="54" y="72"/>
                </a:cxn>
                <a:cxn ang="0">
                  <a:pos x="30" y="48"/>
                </a:cxn>
              </a:cxnLst>
              <a:rect l="0" t="0" r="r" b="b"/>
              <a:pathLst>
                <a:path w="119" h="136">
                  <a:moveTo>
                    <a:pt x="30" y="48"/>
                  </a:moveTo>
                  <a:cubicBezTo>
                    <a:pt x="27" y="40"/>
                    <a:pt x="16" y="30"/>
                    <a:pt x="22" y="24"/>
                  </a:cubicBezTo>
                  <a:cubicBezTo>
                    <a:pt x="34" y="12"/>
                    <a:pt x="54" y="13"/>
                    <a:pt x="70" y="8"/>
                  </a:cubicBezTo>
                  <a:cubicBezTo>
                    <a:pt x="78" y="5"/>
                    <a:pt x="94" y="0"/>
                    <a:pt x="94" y="0"/>
                  </a:cubicBezTo>
                  <a:cubicBezTo>
                    <a:pt x="118" y="36"/>
                    <a:pt x="119" y="44"/>
                    <a:pt x="110" y="88"/>
                  </a:cubicBezTo>
                  <a:cubicBezTo>
                    <a:pt x="102" y="83"/>
                    <a:pt x="95" y="70"/>
                    <a:pt x="86" y="72"/>
                  </a:cubicBezTo>
                  <a:cubicBezTo>
                    <a:pt x="49" y="81"/>
                    <a:pt x="118" y="136"/>
                    <a:pt x="54" y="72"/>
                  </a:cubicBezTo>
                  <a:cubicBezTo>
                    <a:pt x="0" y="108"/>
                    <a:pt x="54" y="72"/>
                    <a:pt x="30" y="48"/>
                  </a:cubicBez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66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186" name="Freeform 210"/>
            <p:cNvSpPr>
              <a:spLocks/>
            </p:cNvSpPr>
            <p:nvPr/>
          </p:nvSpPr>
          <p:spPr bwMode="auto">
            <a:xfrm>
              <a:off x="416" y="784"/>
              <a:ext cx="119" cy="136"/>
            </a:xfrm>
            <a:custGeom>
              <a:avLst/>
              <a:gdLst/>
              <a:ahLst/>
              <a:cxnLst>
                <a:cxn ang="0">
                  <a:pos x="30" y="48"/>
                </a:cxn>
                <a:cxn ang="0">
                  <a:pos x="22" y="24"/>
                </a:cxn>
                <a:cxn ang="0">
                  <a:pos x="70" y="8"/>
                </a:cxn>
                <a:cxn ang="0">
                  <a:pos x="94" y="0"/>
                </a:cxn>
                <a:cxn ang="0">
                  <a:pos x="110" y="88"/>
                </a:cxn>
                <a:cxn ang="0">
                  <a:pos x="86" y="72"/>
                </a:cxn>
                <a:cxn ang="0">
                  <a:pos x="54" y="72"/>
                </a:cxn>
                <a:cxn ang="0">
                  <a:pos x="30" y="48"/>
                </a:cxn>
              </a:cxnLst>
              <a:rect l="0" t="0" r="r" b="b"/>
              <a:pathLst>
                <a:path w="119" h="136">
                  <a:moveTo>
                    <a:pt x="30" y="48"/>
                  </a:moveTo>
                  <a:cubicBezTo>
                    <a:pt x="27" y="40"/>
                    <a:pt x="16" y="30"/>
                    <a:pt x="22" y="24"/>
                  </a:cubicBezTo>
                  <a:cubicBezTo>
                    <a:pt x="34" y="12"/>
                    <a:pt x="54" y="13"/>
                    <a:pt x="70" y="8"/>
                  </a:cubicBezTo>
                  <a:cubicBezTo>
                    <a:pt x="78" y="5"/>
                    <a:pt x="94" y="0"/>
                    <a:pt x="94" y="0"/>
                  </a:cubicBezTo>
                  <a:cubicBezTo>
                    <a:pt x="118" y="36"/>
                    <a:pt x="119" y="44"/>
                    <a:pt x="110" y="88"/>
                  </a:cubicBezTo>
                  <a:cubicBezTo>
                    <a:pt x="102" y="83"/>
                    <a:pt x="95" y="70"/>
                    <a:pt x="86" y="72"/>
                  </a:cubicBezTo>
                  <a:cubicBezTo>
                    <a:pt x="49" y="81"/>
                    <a:pt x="118" y="136"/>
                    <a:pt x="54" y="72"/>
                  </a:cubicBezTo>
                  <a:cubicBezTo>
                    <a:pt x="0" y="108"/>
                    <a:pt x="54" y="72"/>
                    <a:pt x="30" y="48"/>
                  </a:cubicBez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66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187" name="Freeform 211"/>
            <p:cNvSpPr>
              <a:spLocks/>
            </p:cNvSpPr>
            <p:nvPr/>
          </p:nvSpPr>
          <p:spPr bwMode="auto">
            <a:xfrm>
              <a:off x="1064" y="1016"/>
              <a:ext cx="119" cy="136"/>
            </a:xfrm>
            <a:custGeom>
              <a:avLst/>
              <a:gdLst/>
              <a:ahLst/>
              <a:cxnLst>
                <a:cxn ang="0">
                  <a:pos x="30" y="48"/>
                </a:cxn>
                <a:cxn ang="0">
                  <a:pos x="22" y="24"/>
                </a:cxn>
                <a:cxn ang="0">
                  <a:pos x="70" y="8"/>
                </a:cxn>
                <a:cxn ang="0">
                  <a:pos x="94" y="0"/>
                </a:cxn>
                <a:cxn ang="0">
                  <a:pos x="110" y="88"/>
                </a:cxn>
                <a:cxn ang="0">
                  <a:pos x="86" y="72"/>
                </a:cxn>
                <a:cxn ang="0">
                  <a:pos x="54" y="72"/>
                </a:cxn>
                <a:cxn ang="0">
                  <a:pos x="30" y="48"/>
                </a:cxn>
              </a:cxnLst>
              <a:rect l="0" t="0" r="r" b="b"/>
              <a:pathLst>
                <a:path w="119" h="136">
                  <a:moveTo>
                    <a:pt x="30" y="48"/>
                  </a:moveTo>
                  <a:cubicBezTo>
                    <a:pt x="27" y="40"/>
                    <a:pt x="16" y="30"/>
                    <a:pt x="22" y="24"/>
                  </a:cubicBezTo>
                  <a:cubicBezTo>
                    <a:pt x="34" y="12"/>
                    <a:pt x="54" y="13"/>
                    <a:pt x="70" y="8"/>
                  </a:cubicBezTo>
                  <a:cubicBezTo>
                    <a:pt x="78" y="5"/>
                    <a:pt x="94" y="0"/>
                    <a:pt x="94" y="0"/>
                  </a:cubicBezTo>
                  <a:cubicBezTo>
                    <a:pt x="118" y="36"/>
                    <a:pt x="119" y="44"/>
                    <a:pt x="110" y="88"/>
                  </a:cubicBezTo>
                  <a:cubicBezTo>
                    <a:pt x="102" y="83"/>
                    <a:pt x="95" y="70"/>
                    <a:pt x="86" y="72"/>
                  </a:cubicBezTo>
                  <a:cubicBezTo>
                    <a:pt x="49" y="81"/>
                    <a:pt x="118" y="136"/>
                    <a:pt x="54" y="72"/>
                  </a:cubicBezTo>
                  <a:cubicBezTo>
                    <a:pt x="0" y="108"/>
                    <a:pt x="54" y="72"/>
                    <a:pt x="30" y="48"/>
                  </a:cubicBez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66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188" name="Freeform 212"/>
            <p:cNvSpPr>
              <a:spLocks/>
            </p:cNvSpPr>
            <p:nvPr/>
          </p:nvSpPr>
          <p:spPr bwMode="auto">
            <a:xfrm>
              <a:off x="992" y="1912"/>
              <a:ext cx="119" cy="136"/>
            </a:xfrm>
            <a:custGeom>
              <a:avLst/>
              <a:gdLst/>
              <a:ahLst/>
              <a:cxnLst>
                <a:cxn ang="0">
                  <a:pos x="30" y="48"/>
                </a:cxn>
                <a:cxn ang="0">
                  <a:pos x="22" y="24"/>
                </a:cxn>
                <a:cxn ang="0">
                  <a:pos x="70" y="8"/>
                </a:cxn>
                <a:cxn ang="0">
                  <a:pos x="94" y="0"/>
                </a:cxn>
                <a:cxn ang="0">
                  <a:pos x="110" y="88"/>
                </a:cxn>
                <a:cxn ang="0">
                  <a:pos x="86" y="72"/>
                </a:cxn>
                <a:cxn ang="0">
                  <a:pos x="54" y="72"/>
                </a:cxn>
                <a:cxn ang="0">
                  <a:pos x="30" y="48"/>
                </a:cxn>
              </a:cxnLst>
              <a:rect l="0" t="0" r="r" b="b"/>
              <a:pathLst>
                <a:path w="119" h="136">
                  <a:moveTo>
                    <a:pt x="30" y="48"/>
                  </a:moveTo>
                  <a:cubicBezTo>
                    <a:pt x="27" y="40"/>
                    <a:pt x="16" y="30"/>
                    <a:pt x="22" y="24"/>
                  </a:cubicBezTo>
                  <a:cubicBezTo>
                    <a:pt x="34" y="12"/>
                    <a:pt x="54" y="13"/>
                    <a:pt x="70" y="8"/>
                  </a:cubicBezTo>
                  <a:cubicBezTo>
                    <a:pt x="78" y="5"/>
                    <a:pt x="94" y="0"/>
                    <a:pt x="94" y="0"/>
                  </a:cubicBezTo>
                  <a:cubicBezTo>
                    <a:pt x="118" y="36"/>
                    <a:pt x="119" y="44"/>
                    <a:pt x="110" y="88"/>
                  </a:cubicBezTo>
                  <a:cubicBezTo>
                    <a:pt x="102" y="83"/>
                    <a:pt x="95" y="70"/>
                    <a:pt x="86" y="72"/>
                  </a:cubicBezTo>
                  <a:cubicBezTo>
                    <a:pt x="49" y="81"/>
                    <a:pt x="118" y="136"/>
                    <a:pt x="54" y="72"/>
                  </a:cubicBezTo>
                  <a:cubicBezTo>
                    <a:pt x="0" y="108"/>
                    <a:pt x="54" y="72"/>
                    <a:pt x="30" y="48"/>
                  </a:cubicBez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66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189" name="Freeform 213"/>
            <p:cNvSpPr>
              <a:spLocks/>
            </p:cNvSpPr>
            <p:nvPr/>
          </p:nvSpPr>
          <p:spPr bwMode="auto">
            <a:xfrm>
              <a:off x="1288" y="1640"/>
              <a:ext cx="119" cy="136"/>
            </a:xfrm>
            <a:custGeom>
              <a:avLst/>
              <a:gdLst/>
              <a:ahLst/>
              <a:cxnLst>
                <a:cxn ang="0">
                  <a:pos x="30" y="48"/>
                </a:cxn>
                <a:cxn ang="0">
                  <a:pos x="22" y="24"/>
                </a:cxn>
                <a:cxn ang="0">
                  <a:pos x="70" y="8"/>
                </a:cxn>
                <a:cxn ang="0">
                  <a:pos x="94" y="0"/>
                </a:cxn>
                <a:cxn ang="0">
                  <a:pos x="110" y="88"/>
                </a:cxn>
                <a:cxn ang="0">
                  <a:pos x="86" y="72"/>
                </a:cxn>
                <a:cxn ang="0">
                  <a:pos x="54" y="72"/>
                </a:cxn>
                <a:cxn ang="0">
                  <a:pos x="30" y="48"/>
                </a:cxn>
              </a:cxnLst>
              <a:rect l="0" t="0" r="r" b="b"/>
              <a:pathLst>
                <a:path w="119" h="136">
                  <a:moveTo>
                    <a:pt x="30" y="48"/>
                  </a:moveTo>
                  <a:cubicBezTo>
                    <a:pt x="27" y="40"/>
                    <a:pt x="16" y="30"/>
                    <a:pt x="22" y="24"/>
                  </a:cubicBezTo>
                  <a:cubicBezTo>
                    <a:pt x="34" y="12"/>
                    <a:pt x="54" y="13"/>
                    <a:pt x="70" y="8"/>
                  </a:cubicBezTo>
                  <a:cubicBezTo>
                    <a:pt x="78" y="5"/>
                    <a:pt x="94" y="0"/>
                    <a:pt x="94" y="0"/>
                  </a:cubicBezTo>
                  <a:cubicBezTo>
                    <a:pt x="118" y="36"/>
                    <a:pt x="119" y="44"/>
                    <a:pt x="110" y="88"/>
                  </a:cubicBezTo>
                  <a:cubicBezTo>
                    <a:pt x="102" y="83"/>
                    <a:pt x="95" y="70"/>
                    <a:pt x="86" y="72"/>
                  </a:cubicBezTo>
                  <a:cubicBezTo>
                    <a:pt x="49" y="81"/>
                    <a:pt x="118" y="136"/>
                    <a:pt x="54" y="72"/>
                  </a:cubicBezTo>
                  <a:cubicBezTo>
                    <a:pt x="0" y="108"/>
                    <a:pt x="54" y="72"/>
                    <a:pt x="30" y="48"/>
                  </a:cubicBez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66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190" name="Freeform 214"/>
            <p:cNvSpPr>
              <a:spLocks/>
            </p:cNvSpPr>
            <p:nvPr/>
          </p:nvSpPr>
          <p:spPr bwMode="auto">
            <a:xfrm>
              <a:off x="744" y="1400"/>
              <a:ext cx="119" cy="136"/>
            </a:xfrm>
            <a:custGeom>
              <a:avLst/>
              <a:gdLst/>
              <a:ahLst/>
              <a:cxnLst>
                <a:cxn ang="0">
                  <a:pos x="30" y="48"/>
                </a:cxn>
                <a:cxn ang="0">
                  <a:pos x="22" y="24"/>
                </a:cxn>
                <a:cxn ang="0">
                  <a:pos x="70" y="8"/>
                </a:cxn>
                <a:cxn ang="0">
                  <a:pos x="94" y="0"/>
                </a:cxn>
                <a:cxn ang="0">
                  <a:pos x="110" y="88"/>
                </a:cxn>
                <a:cxn ang="0">
                  <a:pos x="86" y="72"/>
                </a:cxn>
                <a:cxn ang="0">
                  <a:pos x="54" y="72"/>
                </a:cxn>
                <a:cxn ang="0">
                  <a:pos x="30" y="48"/>
                </a:cxn>
              </a:cxnLst>
              <a:rect l="0" t="0" r="r" b="b"/>
              <a:pathLst>
                <a:path w="119" h="136">
                  <a:moveTo>
                    <a:pt x="30" y="48"/>
                  </a:moveTo>
                  <a:cubicBezTo>
                    <a:pt x="27" y="40"/>
                    <a:pt x="16" y="30"/>
                    <a:pt x="22" y="24"/>
                  </a:cubicBezTo>
                  <a:cubicBezTo>
                    <a:pt x="34" y="12"/>
                    <a:pt x="54" y="13"/>
                    <a:pt x="70" y="8"/>
                  </a:cubicBezTo>
                  <a:cubicBezTo>
                    <a:pt x="78" y="5"/>
                    <a:pt x="94" y="0"/>
                    <a:pt x="94" y="0"/>
                  </a:cubicBezTo>
                  <a:cubicBezTo>
                    <a:pt x="118" y="36"/>
                    <a:pt x="119" y="44"/>
                    <a:pt x="110" y="88"/>
                  </a:cubicBezTo>
                  <a:cubicBezTo>
                    <a:pt x="102" y="83"/>
                    <a:pt x="95" y="70"/>
                    <a:pt x="86" y="72"/>
                  </a:cubicBezTo>
                  <a:cubicBezTo>
                    <a:pt x="49" y="81"/>
                    <a:pt x="118" y="136"/>
                    <a:pt x="54" y="72"/>
                  </a:cubicBezTo>
                  <a:cubicBezTo>
                    <a:pt x="0" y="108"/>
                    <a:pt x="54" y="72"/>
                    <a:pt x="30" y="48"/>
                  </a:cubicBez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66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191" name="Freeform 215"/>
            <p:cNvSpPr>
              <a:spLocks/>
            </p:cNvSpPr>
            <p:nvPr/>
          </p:nvSpPr>
          <p:spPr bwMode="auto">
            <a:xfrm>
              <a:off x="1192" y="2440"/>
              <a:ext cx="119" cy="136"/>
            </a:xfrm>
            <a:custGeom>
              <a:avLst/>
              <a:gdLst/>
              <a:ahLst/>
              <a:cxnLst>
                <a:cxn ang="0">
                  <a:pos x="30" y="48"/>
                </a:cxn>
                <a:cxn ang="0">
                  <a:pos x="22" y="24"/>
                </a:cxn>
                <a:cxn ang="0">
                  <a:pos x="70" y="8"/>
                </a:cxn>
                <a:cxn ang="0">
                  <a:pos x="94" y="0"/>
                </a:cxn>
                <a:cxn ang="0">
                  <a:pos x="110" y="88"/>
                </a:cxn>
                <a:cxn ang="0">
                  <a:pos x="86" y="72"/>
                </a:cxn>
                <a:cxn ang="0">
                  <a:pos x="54" y="72"/>
                </a:cxn>
                <a:cxn ang="0">
                  <a:pos x="30" y="48"/>
                </a:cxn>
              </a:cxnLst>
              <a:rect l="0" t="0" r="r" b="b"/>
              <a:pathLst>
                <a:path w="119" h="136">
                  <a:moveTo>
                    <a:pt x="30" y="48"/>
                  </a:moveTo>
                  <a:cubicBezTo>
                    <a:pt x="27" y="40"/>
                    <a:pt x="16" y="30"/>
                    <a:pt x="22" y="24"/>
                  </a:cubicBezTo>
                  <a:cubicBezTo>
                    <a:pt x="34" y="12"/>
                    <a:pt x="54" y="13"/>
                    <a:pt x="70" y="8"/>
                  </a:cubicBezTo>
                  <a:cubicBezTo>
                    <a:pt x="78" y="5"/>
                    <a:pt x="94" y="0"/>
                    <a:pt x="94" y="0"/>
                  </a:cubicBezTo>
                  <a:cubicBezTo>
                    <a:pt x="118" y="36"/>
                    <a:pt x="119" y="44"/>
                    <a:pt x="110" y="88"/>
                  </a:cubicBezTo>
                  <a:cubicBezTo>
                    <a:pt x="102" y="83"/>
                    <a:pt x="95" y="70"/>
                    <a:pt x="86" y="72"/>
                  </a:cubicBezTo>
                  <a:cubicBezTo>
                    <a:pt x="49" y="81"/>
                    <a:pt x="118" y="136"/>
                    <a:pt x="54" y="72"/>
                  </a:cubicBezTo>
                  <a:cubicBezTo>
                    <a:pt x="0" y="108"/>
                    <a:pt x="54" y="72"/>
                    <a:pt x="30" y="48"/>
                  </a:cubicBez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66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192" name="Freeform 216"/>
            <p:cNvSpPr>
              <a:spLocks/>
            </p:cNvSpPr>
            <p:nvPr/>
          </p:nvSpPr>
          <p:spPr bwMode="auto">
            <a:xfrm>
              <a:off x="1144" y="2081"/>
              <a:ext cx="120" cy="173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48" y="71"/>
                </a:cxn>
                <a:cxn ang="0">
                  <a:pos x="56" y="47"/>
                </a:cxn>
                <a:cxn ang="0">
                  <a:pos x="120" y="103"/>
                </a:cxn>
                <a:cxn ang="0">
                  <a:pos x="96" y="119"/>
                </a:cxn>
                <a:cxn ang="0">
                  <a:pos x="72" y="103"/>
                </a:cxn>
                <a:cxn ang="0">
                  <a:pos x="80" y="127"/>
                </a:cxn>
                <a:cxn ang="0">
                  <a:pos x="48" y="119"/>
                </a:cxn>
                <a:cxn ang="0">
                  <a:pos x="40" y="119"/>
                </a:cxn>
                <a:cxn ang="0">
                  <a:pos x="0" y="111"/>
                </a:cxn>
                <a:cxn ang="0">
                  <a:pos x="24" y="103"/>
                </a:cxn>
                <a:cxn ang="0">
                  <a:pos x="16" y="79"/>
                </a:cxn>
                <a:cxn ang="0">
                  <a:pos x="40" y="71"/>
                </a:cxn>
                <a:cxn ang="0">
                  <a:pos x="16" y="63"/>
                </a:cxn>
                <a:cxn ang="0">
                  <a:pos x="40" y="55"/>
                </a:cxn>
                <a:cxn ang="0">
                  <a:pos x="56" y="79"/>
                </a:cxn>
                <a:cxn ang="0">
                  <a:pos x="48" y="79"/>
                </a:cxn>
              </a:cxnLst>
              <a:rect l="0" t="0" r="r" b="b"/>
              <a:pathLst>
                <a:path w="120" h="173">
                  <a:moveTo>
                    <a:pt x="0" y="55"/>
                  </a:moveTo>
                  <a:cubicBezTo>
                    <a:pt x="30" y="10"/>
                    <a:pt x="38" y="29"/>
                    <a:pt x="48" y="71"/>
                  </a:cubicBezTo>
                  <a:cubicBezTo>
                    <a:pt x="51" y="63"/>
                    <a:pt x="51" y="54"/>
                    <a:pt x="56" y="47"/>
                  </a:cubicBezTo>
                  <a:cubicBezTo>
                    <a:pt x="93" y="0"/>
                    <a:pt x="111" y="75"/>
                    <a:pt x="120" y="103"/>
                  </a:cubicBezTo>
                  <a:cubicBezTo>
                    <a:pt x="112" y="108"/>
                    <a:pt x="106" y="119"/>
                    <a:pt x="96" y="119"/>
                  </a:cubicBezTo>
                  <a:cubicBezTo>
                    <a:pt x="86" y="119"/>
                    <a:pt x="81" y="99"/>
                    <a:pt x="72" y="103"/>
                  </a:cubicBezTo>
                  <a:cubicBezTo>
                    <a:pt x="64" y="107"/>
                    <a:pt x="87" y="122"/>
                    <a:pt x="80" y="127"/>
                  </a:cubicBezTo>
                  <a:cubicBezTo>
                    <a:pt x="71" y="133"/>
                    <a:pt x="59" y="122"/>
                    <a:pt x="48" y="119"/>
                  </a:cubicBezTo>
                  <a:cubicBezTo>
                    <a:pt x="66" y="173"/>
                    <a:pt x="53" y="126"/>
                    <a:pt x="40" y="119"/>
                  </a:cubicBezTo>
                  <a:cubicBezTo>
                    <a:pt x="28" y="112"/>
                    <a:pt x="13" y="114"/>
                    <a:pt x="0" y="111"/>
                  </a:cubicBezTo>
                  <a:cubicBezTo>
                    <a:pt x="8" y="108"/>
                    <a:pt x="20" y="111"/>
                    <a:pt x="24" y="103"/>
                  </a:cubicBezTo>
                  <a:cubicBezTo>
                    <a:pt x="28" y="95"/>
                    <a:pt x="12" y="87"/>
                    <a:pt x="16" y="79"/>
                  </a:cubicBezTo>
                  <a:cubicBezTo>
                    <a:pt x="20" y="71"/>
                    <a:pt x="32" y="74"/>
                    <a:pt x="40" y="71"/>
                  </a:cubicBezTo>
                  <a:cubicBezTo>
                    <a:pt x="32" y="68"/>
                    <a:pt x="16" y="71"/>
                    <a:pt x="16" y="63"/>
                  </a:cubicBezTo>
                  <a:cubicBezTo>
                    <a:pt x="16" y="55"/>
                    <a:pt x="32" y="52"/>
                    <a:pt x="40" y="55"/>
                  </a:cubicBezTo>
                  <a:cubicBezTo>
                    <a:pt x="49" y="59"/>
                    <a:pt x="53" y="70"/>
                    <a:pt x="56" y="79"/>
                  </a:cubicBezTo>
                  <a:cubicBezTo>
                    <a:pt x="57" y="82"/>
                    <a:pt x="51" y="79"/>
                    <a:pt x="48" y="79"/>
                  </a:cubicBezTo>
                </a:path>
              </a:pathLst>
            </a:custGeom>
            <a:solidFill>
              <a:srgbClr val="FFFFFF"/>
            </a:solidFill>
            <a:ln w="38100" cmpd="sng">
              <a:solidFill>
                <a:srgbClr val="FF66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193" name="Freeform 217"/>
            <p:cNvSpPr>
              <a:spLocks/>
            </p:cNvSpPr>
            <p:nvPr/>
          </p:nvSpPr>
          <p:spPr bwMode="auto">
            <a:xfrm>
              <a:off x="922" y="1594"/>
              <a:ext cx="134" cy="136"/>
            </a:xfrm>
            <a:custGeom>
              <a:avLst/>
              <a:gdLst/>
              <a:ahLst/>
              <a:cxnLst>
                <a:cxn ang="0">
                  <a:pos x="14" y="54"/>
                </a:cxn>
                <a:cxn ang="0">
                  <a:pos x="54" y="14"/>
                </a:cxn>
                <a:cxn ang="0">
                  <a:pos x="62" y="14"/>
                </a:cxn>
                <a:cxn ang="0">
                  <a:pos x="86" y="6"/>
                </a:cxn>
                <a:cxn ang="0">
                  <a:pos x="126" y="62"/>
                </a:cxn>
                <a:cxn ang="0">
                  <a:pos x="134" y="86"/>
                </a:cxn>
                <a:cxn ang="0">
                  <a:pos x="118" y="110"/>
                </a:cxn>
                <a:cxn ang="0">
                  <a:pos x="110" y="134"/>
                </a:cxn>
                <a:cxn ang="0">
                  <a:pos x="86" y="118"/>
                </a:cxn>
                <a:cxn ang="0">
                  <a:pos x="62" y="110"/>
                </a:cxn>
                <a:cxn ang="0">
                  <a:pos x="30" y="102"/>
                </a:cxn>
                <a:cxn ang="0">
                  <a:pos x="14" y="78"/>
                </a:cxn>
                <a:cxn ang="0">
                  <a:pos x="38" y="62"/>
                </a:cxn>
                <a:cxn ang="0">
                  <a:pos x="62" y="78"/>
                </a:cxn>
              </a:cxnLst>
              <a:rect l="0" t="0" r="r" b="b"/>
              <a:pathLst>
                <a:path w="134" h="136">
                  <a:moveTo>
                    <a:pt x="14" y="54"/>
                  </a:moveTo>
                  <a:cubicBezTo>
                    <a:pt x="0" y="13"/>
                    <a:pt x="13" y="0"/>
                    <a:pt x="54" y="14"/>
                  </a:cubicBezTo>
                  <a:cubicBezTo>
                    <a:pt x="93" y="72"/>
                    <a:pt x="57" y="23"/>
                    <a:pt x="62" y="14"/>
                  </a:cubicBezTo>
                  <a:cubicBezTo>
                    <a:pt x="66" y="6"/>
                    <a:pt x="78" y="9"/>
                    <a:pt x="86" y="6"/>
                  </a:cubicBezTo>
                  <a:cubicBezTo>
                    <a:pt x="126" y="19"/>
                    <a:pt x="107" y="6"/>
                    <a:pt x="126" y="62"/>
                  </a:cubicBezTo>
                  <a:cubicBezTo>
                    <a:pt x="129" y="70"/>
                    <a:pt x="134" y="86"/>
                    <a:pt x="134" y="86"/>
                  </a:cubicBezTo>
                  <a:cubicBezTo>
                    <a:pt x="129" y="94"/>
                    <a:pt x="122" y="101"/>
                    <a:pt x="118" y="110"/>
                  </a:cubicBezTo>
                  <a:cubicBezTo>
                    <a:pt x="114" y="118"/>
                    <a:pt x="118" y="132"/>
                    <a:pt x="110" y="134"/>
                  </a:cubicBezTo>
                  <a:cubicBezTo>
                    <a:pt x="101" y="136"/>
                    <a:pt x="95" y="122"/>
                    <a:pt x="86" y="118"/>
                  </a:cubicBezTo>
                  <a:cubicBezTo>
                    <a:pt x="78" y="114"/>
                    <a:pt x="70" y="113"/>
                    <a:pt x="62" y="110"/>
                  </a:cubicBezTo>
                  <a:cubicBezTo>
                    <a:pt x="43" y="52"/>
                    <a:pt x="71" y="110"/>
                    <a:pt x="30" y="102"/>
                  </a:cubicBezTo>
                  <a:cubicBezTo>
                    <a:pt x="21" y="100"/>
                    <a:pt x="19" y="86"/>
                    <a:pt x="14" y="78"/>
                  </a:cubicBezTo>
                  <a:cubicBezTo>
                    <a:pt x="22" y="73"/>
                    <a:pt x="28" y="62"/>
                    <a:pt x="38" y="62"/>
                  </a:cubicBezTo>
                  <a:cubicBezTo>
                    <a:pt x="48" y="62"/>
                    <a:pt x="62" y="78"/>
                    <a:pt x="62" y="78"/>
                  </a:cubicBezTo>
                </a:path>
              </a:pathLst>
            </a:custGeom>
            <a:solidFill>
              <a:srgbClr val="FFFFFF"/>
            </a:solidFill>
            <a:ln w="28575" cmpd="sng">
              <a:solidFill>
                <a:srgbClr val="FF66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83194" name="Freeform 218"/>
          <p:cNvSpPr>
            <a:spLocks/>
          </p:cNvSpPr>
          <p:nvPr/>
        </p:nvSpPr>
        <p:spPr bwMode="auto">
          <a:xfrm>
            <a:off x="3759200" y="3721100"/>
            <a:ext cx="355600" cy="2159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48" y="40"/>
              </a:cxn>
              <a:cxn ang="0">
                <a:pos x="152" y="0"/>
              </a:cxn>
              <a:cxn ang="0">
                <a:pos x="208" y="16"/>
              </a:cxn>
              <a:cxn ang="0">
                <a:pos x="248" y="48"/>
              </a:cxn>
              <a:cxn ang="0">
                <a:pos x="256" y="88"/>
              </a:cxn>
              <a:cxn ang="0">
                <a:pos x="264" y="128"/>
              </a:cxn>
              <a:cxn ang="0">
                <a:pos x="224" y="232"/>
              </a:cxn>
              <a:cxn ang="0">
                <a:pos x="176" y="248"/>
              </a:cxn>
              <a:cxn ang="0">
                <a:pos x="56" y="216"/>
              </a:cxn>
              <a:cxn ang="0">
                <a:pos x="0" y="96"/>
              </a:cxn>
            </a:cxnLst>
            <a:rect l="0" t="0" r="r" b="b"/>
            <a:pathLst>
              <a:path w="296" h="248">
                <a:moveTo>
                  <a:pt x="0" y="96"/>
                </a:moveTo>
                <a:cubicBezTo>
                  <a:pt x="45" y="81"/>
                  <a:pt x="18" y="70"/>
                  <a:pt x="48" y="40"/>
                </a:cubicBezTo>
                <a:cubicBezTo>
                  <a:pt x="74" y="14"/>
                  <a:pt x="117" y="9"/>
                  <a:pt x="152" y="0"/>
                </a:cubicBezTo>
                <a:cubicBezTo>
                  <a:pt x="154" y="1"/>
                  <a:pt x="203" y="12"/>
                  <a:pt x="208" y="16"/>
                </a:cubicBezTo>
                <a:cubicBezTo>
                  <a:pt x="260" y="57"/>
                  <a:pt x="188" y="28"/>
                  <a:pt x="248" y="48"/>
                </a:cubicBezTo>
                <a:cubicBezTo>
                  <a:pt x="251" y="61"/>
                  <a:pt x="249" y="76"/>
                  <a:pt x="256" y="88"/>
                </a:cubicBezTo>
                <a:cubicBezTo>
                  <a:pt x="277" y="125"/>
                  <a:pt x="296" y="80"/>
                  <a:pt x="264" y="128"/>
                </a:cubicBezTo>
                <a:cubicBezTo>
                  <a:pt x="257" y="155"/>
                  <a:pt x="252" y="214"/>
                  <a:pt x="224" y="232"/>
                </a:cubicBezTo>
                <a:cubicBezTo>
                  <a:pt x="210" y="241"/>
                  <a:pt x="176" y="248"/>
                  <a:pt x="176" y="248"/>
                </a:cubicBezTo>
                <a:cubicBezTo>
                  <a:pt x="120" y="242"/>
                  <a:pt x="99" y="244"/>
                  <a:pt x="56" y="216"/>
                </a:cubicBezTo>
                <a:cubicBezTo>
                  <a:pt x="39" y="166"/>
                  <a:pt x="28" y="139"/>
                  <a:pt x="0" y="96"/>
                </a:cubicBezTo>
                <a:close/>
              </a:path>
            </a:pathLst>
          </a:custGeom>
          <a:solidFill>
            <a:srgbClr val="00CC66"/>
          </a:solidFill>
          <a:ln w="28575" cmpd="sng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3195" name="Freeform 219"/>
          <p:cNvSpPr>
            <a:spLocks/>
          </p:cNvSpPr>
          <p:nvPr/>
        </p:nvSpPr>
        <p:spPr bwMode="auto">
          <a:xfrm>
            <a:off x="3797300" y="4051300"/>
            <a:ext cx="254000" cy="1905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48" y="40"/>
              </a:cxn>
              <a:cxn ang="0">
                <a:pos x="152" y="0"/>
              </a:cxn>
              <a:cxn ang="0">
                <a:pos x="208" y="16"/>
              </a:cxn>
              <a:cxn ang="0">
                <a:pos x="248" y="48"/>
              </a:cxn>
              <a:cxn ang="0">
                <a:pos x="256" y="88"/>
              </a:cxn>
              <a:cxn ang="0">
                <a:pos x="264" y="128"/>
              </a:cxn>
              <a:cxn ang="0">
                <a:pos x="224" y="232"/>
              </a:cxn>
              <a:cxn ang="0">
                <a:pos x="176" y="248"/>
              </a:cxn>
              <a:cxn ang="0">
                <a:pos x="56" y="216"/>
              </a:cxn>
              <a:cxn ang="0">
                <a:pos x="0" y="96"/>
              </a:cxn>
            </a:cxnLst>
            <a:rect l="0" t="0" r="r" b="b"/>
            <a:pathLst>
              <a:path w="296" h="248">
                <a:moveTo>
                  <a:pt x="0" y="96"/>
                </a:moveTo>
                <a:cubicBezTo>
                  <a:pt x="45" y="81"/>
                  <a:pt x="18" y="70"/>
                  <a:pt x="48" y="40"/>
                </a:cubicBezTo>
                <a:cubicBezTo>
                  <a:pt x="74" y="14"/>
                  <a:pt x="117" y="9"/>
                  <a:pt x="152" y="0"/>
                </a:cubicBezTo>
                <a:cubicBezTo>
                  <a:pt x="154" y="1"/>
                  <a:pt x="203" y="12"/>
                  <a:pt x="208" y="16"/>
                </a:cubicBezTo>
                <a:cubicBezTo>
                  <a:pt x="260" y="57"/>
                  <a:pt x="188" y="28"/>
                  <a:pt x="248" y="48"/>
                </a:cubicBezTo>
                <a:cubicBezTo>
                  <a:pt x="251" y="61"/>
                  <a:pt x="249" y="76"/>
                  <a:pt x="256" y="88"/>
                </a:cubicBezTo>
                <a:cubicBezTo>
                  <a:pt x="277" y="125"/>
                  <a:pt x="296" y="80"/>
                  <a:pt x="264" y="128"/>
                </a:cubicBezTo>
                <a:cubicBezTo>
                  <a:pt x="257" y="155"/>
                  <a:pt x="252" y="214"/>
                  <a:pt x="224" y="232"/>
                </a:cubicBezTo>
                <a:cubicBezTo>
                  <a:pt x="210" y="241"/>
                  <a:pt x="176" y="248"/>
                  <a:pt x="176" y="248"/>
                </a:cubicBezTo>
                <a:cubicBezTo>
                  <a:pt x="120" y="242"/>
                  <a:pt x="99" y="244"/>
                  <a:pt x="56" y="216"/>
                </a:cubicBezTo>
                <a:cubicBezTo>
                  <a:pt x="39" y="166"/>
                  <a:pt x="28" y="139"/>
                  <a:pt x="0" y="96"/>
                </a:cubicBezTo>
                <a:close/>
              </a:path>
            </a:pathLst>
          </a:custGeom>
          <a:solidFill>
            <a:srgbClr val="00CC66"/>
          </a:solidFill>
          <a:ln w="28575" cmpd="sng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3196" name="Freeform 220"/>
          <p:cNvSpPr>
            <a:spLocks/>
          </p:cNvSpPr>
          <p:nvPr/>
        </p:nvSpPr>
        <p:spPr bwMode="auto">
          <a:xfrm>
            <a:off x="3873500" y="4343400"/>
            <a:ext cx="228600" cy="1397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48" y="40"/>
              </a:cxn>
              <a:cxn ang="0">
                <a:pos x="152" y="0"/>
              </a:cxn>
              <a:cxn ang="0">
                <a:pos x="208" y="16"/>
              </a:cxn>
              <a:cxn ang="0">
                <a:pos x="248" y="48"/>
              </a:cxn>
              <a:cxn ang="0">
                <a:pos x="256" y="88"/>
              </a:cxn>
              <a:cxn ang="0">
                <a:pos x="264" y="128"/>
              </a:cxn>
              <a:cxn ang="0">
                <a:pos x="224" y="232"/>
              </a:cxn>
              <a:cxn ang="0">
                <a:pos x="176" y="248"/>
              </a:cxn>
              <a:cxn ang="0">
                <a:pos x="56" y="216"/>
              </a:cxn>
              <a:cxn ang="0">
                <a:pos x="0" y="96"/>
              </a:cxn>
            </a:cxnLst>
            <a:rect l="0" t="0" r="r" b="b"/>
            <a:pathLst>
              <a:path w="296" h="248">
                <a:moveTo>
                  <a:pt x="0" y="96"/>
                </a:moveTo>
                <a:cubicBezTo>
                  <a:pt x="45" y="81"/>
                  <a:pt x="18" y="70"/>
                  <a:pt x="48" y="40"/>
                </a:cubicBezTo>
                <a:cubicBezTo>
                  <a:pt x="74" y="14"/>
                  <a:pt x="117" y="9"/>
                  <a:pt x="152" y="0"/>
                </a:cubicBezTo>
                <a:cubicBezTo>
                  <a:pt x="154" y="1"/>
                  <a:pt x="203" y="12"/>
                  <a:pt x="208" y="16"/>
                </a:cubicBezTo>
                <a:cubicBezTo>
                  <a:pt x="260" y="57"/>
                  <a:pt x="188" y="28"/>
                  <a:pt x="248" y="48"/>
                </a:cubicBezTo>
                <a:cubicBezTo>
                  <a:pt x="251" y="61"/>
                  <a:pt x="249" y="76"/>
                  <a:pt x="256" y="88"/>
                </a:cubicBezTo>
                <a:cubicBezTo>
                  <a:pt x="277" y="125"/>
                  <a:pt x="296" y="80"/>
                  <a:pt x="264" y="128"/>
                </a:cubicBezTo>
                <a:cubicBezTo>
                  <a:pt x="257" y="155"/>
                  <a:pt x="252" y="214"/>
                  <a:pt x="224" y="232"/>
                </a:cubicBezTo>
                <a:cubicBezTo>
                  <a:pt x="210" y="241"/>
                  <a:pt x="176" y="248"/>
                  <a:pt x="176" y="248"/>
                </a:cubicBezTo>
                <a:cubicBezTo>
                  <a:pt x="120" y="242"/>
                  <a:pt x="99" y="244"/>
                  <a:pt x="56" y="216"/>
                </a:cubicBezTo>
                <a:cubicBezTo>
                  <a:pt x="39" y="166"/>
                  <a:pt x="28" y="139"/>
                  <a:pt x="0" y="96"/>
                </a:cubicBezTo>
                <a:close/>
              </a:path>
            </a:pathLst>
          </a:custGeom>
          <a:solidFill>
            <a:srgbClr val="00CC66"/>
          </a:solidFill>
          <a:ln w="28575" cmpd="sng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3197" name="Freeform 221"/>
          <p:cNvSpPr>
            <a:spLocks/>
          </p:cNvSpPr>
          <p:nvPr/>
        </p:nvSpPr>
        <p:spPr bwMode="auto">
          <a:xfrm flipH="1">
            <a:off x="3606800" y="4216400"/>
            <a:ext cx="190500" cy="1270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48" y="40"/>
              </a:cxn>
              <a:cxn ang="0">
                <a:pos x="152" y="0"/>
              </a:cxn>
              <a:cxn ang="0">
                <a:pos x="208" y="16"/>
              </a:cxn>
              <a:cxn ang="0">
                <a:pos x="248" y="48"/>
              </a:cxn>
              <a:cxn ang="0">
                <a:pos x="256" y="88"/>
              </a:cxn>
              <a:cxn ang="0">
                <a:pos x="264" y="128"/>
              </a:cxn>
              <a:cxn ang="0">
                <a:pos x="224" y="232"/>
              </a:cxn>
              <a:cxn ang="0">
                <a:pos x="176" y="248"/>
              </a:cxn>
              <a:cxn ang="0">
                <a:pos x="56" y="216"/>
              </a:cxn>
              <a:cxn ang="0">
                <a:pos x="0" y="96"/>
              </a:cxn>
            </a:cxnLst>
            <a:rect l="0" t="0" r="r" b="b"/>
            <a:pathLst>
              <a:path w="296" h="248">
                <a:moveTo>
                  <a:pt x="0" y="96"/>
                </a:moveTo>
                <a:cubicBezTo>
                  <a:pt x="45" y="81"/>
                  <a:pt x="18" y="70"/>
                  <a:pt x="48" y="40"/>
                </a:cubicBezTo>
                <a:cubicBezTo>
                  <a:pt x="74" y="14"/>
                  <a:pt x="117" y="9"/>
                  <a:pt x="152" y="0"/>
                </a:cubicBezTo>
                <a:cubicBezTo>
                  <a:pt x="154" y="1"/>
                  <a:pt x="203" y="12"/>
                  <a:pt x="208" y="16"/>
                </a:cubicBezTo>
                <a:cubicBezTo>
                  <a:pt x="260" y="57"/>
                  <a:pt x="188" y="28"/>
                  <a:pt x="248" y="48"/>
                </a:cubicBezTo>
                <a:cubicBezTo>
                  <a:pt x="251" y="61"/>
                  <a:pt x="249" y="76"/>
                  <a:pt x="256" y="88"/>
                </a:cubicBezTo>
                <a:cubicBezTo>
                  <a:pt x="277" y="125"/>
                  <a:pt x="296" y="80"/>
                  <a:pt x="264" y="128"/>
                </a:cubicBezTo>
                <a:cubicBezTo>
                  <a:pt x="257" y="155"/>
                  <a:pt x="252" y="214"/>
                  <a:pt x="224" y="232"/>
                </a:cubicBezTo>
                <a:cubicBezTo>
                  <a:pt x="210" y="241"/>
                  <a:pt x="176" y="248"/>
                  <a:pt x="176" y="248"/>
                </a:cubicBezTo>
                <a:cubicBezTo>
                  <a:pt x="120" y="242"/>
                  <a:pt x="99" y="244"/>
                  <a:pt x="56" y="216"/>
                </a:cubicBezTo>
                <a:cubicBezTo>
                  <a:pt x="39" y="166"/>
                  <a:pt x="28" y="139"/>
                  <a:pt x="0" y="96"/>
                </a:cubicBezTo>
                <a:close/>
              </a:path>
            </a:pathLst>
          </a:custGeom>
          <a:solidFill>
            <a:srgbClr val="00CC66"/>
          </a:solidFill>
          <a:ln w="28575" cmpd="sng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3198" name="Freeform 222"/>
          <p:cNvSpPr>
            <a:spLocks/>
          </p:cNvSpPr>
          <p:nvPr/>
        </p:nvSpPr>
        <p:spPr bwMode="auto">
          <a:xfrm flipH="1">
            <a:off x="3543300" y="3924300"/>
            <a:ext cx="190500" cy="1270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48" y="40"/>
              </a:cxn>
              <a:cxn ang="0">
                <a:pos x="152" y="0"/>
              </a:cxn>
              <a:cxn ang="0">
                <a:pos x="208" y="16"/>
              </a:cxn>
              <a:cxn ang="0">
                <a:pos x="248" y="48"/>
              </a:cxn>
              <a:cxn ang="0">
                <a:pos x="256" y="88"/>
              </a:cxn>
              <a:cxn ang="0">
                <a:pos x="264" y="128"/>
              </a:cxn>
              <a:cxn ang="0">
                <a:pos x="224" y="232"/>
              </a:cxn>
              <a:cxn ang="0">
                <a:pos x="176" y="248"/>
              </a:cxn>
              <a:cxn ang="0">
                <a:pos x="56" y="216"/>
              </a:cxn>
              <a:cxn ang="0">
                <a:pos x="0" y="96"/>
              </a:cxn>
            </a:cxnLst>
            <a:rect l="0" t="0" r="r" b="b"/>
            <a:pathLst>
              <a:path w="296" h="248">
                <a:moveTo>
                  <a:pt x="0" y="96"/>
                </a:moveTo>
                <a:cubicBezTo>
                  <a:pt x="45" y="81"/>
                  <a:pt x="18" y="70"/>
                  <a:pt x="48" y="40"/>
                </a:cubicBezTo>
                <a:cubicBezTo>
                  <a:pt x="74" y="14"/>
                  <a:pt x="117" y="9"/>
                  <a:pt x="152" y="0"/>
                </a:cubicBezTo>
                <a:cubicBezTo>
                  <a:pt x="154" y="1"/>
                  <a:pt x="203" y="12"/>
                  <a:pt x="208" y="16"/>
                </a:cubicBezTo>
                <a:cubicBezTo>
                  <a:pt x="260" y="57"/>
                  <a:pt x="188" y="28"/>
                  <a:pt x="248" y="48"/>
                </a:cubicBezTo>
                <a:cubicBezTo>
                  <a:pt x="251" y="61"/>
                  <a:pt x="249" y="76"/>
                  <a:pt x="256" y="88"/>
                </a:cubicBezTo>
                <a:cubicBezTo>
                  <a:pt x="277" y="125"/>
                  <a:pt x="296" y="80"/>
                  <a:pt x="264" y="128"/>
                </a:cubicBezTo>
                <a:cubicBezTo>
                  <a:pt x="257" y="155"/>
                  <a:pt x="252" y="214"/>
                  <a:pt x="224" y="232"/>
                </a:cubicBezTo>
                <a:cubicBezTo>
                  <a:pt x="210" y="241"/>
                  <a:pt x="176" y="248"/>
                  <a:pt x="176" y="248"/>
                </a:cubicBezTo>
                <a:cubicBezTo>
                  <a:pt x="120" y="242"/>
                  <a:pt x="99" y="244"/>
                  <a:pt x="56" y="216"/>
                </a:cubicBezTo>
                <a:cubicBezTo>
                  <a:pt x="39" y="166"/>
                  <a:pt x="28" y="139"/>
                  <a:pt x="0" y="96"/>
                </a:cubicBezTo>
                <a:close/>
              </a:path>
            </a:pathLst>
          </a:custGeom>
          <a:solidFill>
            <a:srgbClr val="00CC66"/>
          </a:solidFill>
          <a:ln w="28575" cmpd="sng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3199" name="Freeform 223"/>
          <p:cNvSpPr>
            <a:spLocks/>
          </p:cNvSpPr>
          <p:nvPr/>
        </p:nvSpPr>
        <p:spPr bwMode="auto">
          <a:xfrm flipH="1">
            <a:off x="3695700" y="4483100"/>
            <a:ext cx="190500" cy="1270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48" y="40"/>
              </a:cxn>
              <a:cxn ang="0">
                <a:pos x="152" y="0"/>
              </a:cxn>
              <a:cxn ang="0">
                <a:pos x="208" y="16"/>
              </a:cxn>
              <a:cxn ang="0">
                <a:pos x="248" y="48"/>
              </a:cxn>
              <a:cxn ang="0">
                <a:pos x="256" y="88"/>
              </a:cxn>
              <a:cxn ang="0">
                <a:pos x="264" y="128"/>
              </a:cxn>
              <a:cxn ang="0">
                <a:pos x="224" y="232"/>
              </a:cxn>
              <a:cxn ang="0">
                <a:pos x="176" y="248"/>
              </a:cxn>
              <a:cxn ang="0">
                <a:pos x="56" y="216"/>
              </a:cxn>
              <a:cxn ang="0">
                <a:pos x="0" y="96"/>
              </a:cxn>
            </a:cxnLst>
            <a:rect l="0" t="0" r="r" b="b"/>
            <a:pathLst>
              <a:path w="296" h="248">
                <a:moveTo>
                  <a:pt x="0" y="96"/>
                </a:moveTo>
                <a:cubicBezTo>
                  <a:pt x="45" y="81"/>
                  <a:pt x="18" y="70"/>
                  <a:pt x="48" y="40"/>
                </a:cubicBezTo>
                <a:cubicBezTo>
                  <a:pt x="74" y="14"/>
                  <a:pt x="117" y="9"/>
                  <a:pt x="152" y="0"/>
                </a:cubicBezTo>
                <a:cubicBezTo>
                  <a:pt x="154" y="1"/>
                  <a:pt x="203" y="12"/>
                  <a:pt x="208" y="16"/>
                </a:cubicBezTo>
                <a:cubicBezTo>
                  <a:pt x="260" y="57"/>
                  <a:pt x="188" y="28"/>
                  <a:pt x="248" y="48"/>
                </a:cubicBezTo>
                <a:cubicBezTo>
                  <a:pt x="251" y="61"/>
                  <a:pt x="249" y="76"/>
                  <a:pt x="256" y="88"/>
                </a:cubicBezTo>
                <a:cubicBezTo>
                  <a:pt x="277" y="125"/>
                  <a:pt x="296" y="80"/>
                  <a:pt x="264" y="128"/>
                </a:cubicBezTo>
                <a:cubicBezTo>
                  <a:pt x="257" y="155"/>
                  <a:pt x="252" y="214"/>
                  <a:pt x="224" y="232"/>
                </a:cubicBezTo>
                <a:cubicBezTo>
                  <a:pt x="210" y="241"/>
                  <a:pt x="176" y="248"/>
                  <a:pt x="176" y="248"/>
                </a:cubicBezTo>
                <a:cubicBezTo>
                  <a:pt x="120" y="242"/>
                  <a:pt x="99" y="244"/>
                  <a:pt x="56" y="216"/>
                </a:cubicBezTo>
                <a:cubicBezTo>
                  <a:pt x="39" y="166"/>
                  <a:pt x="28" y="139"/>
                  <a:pt x="0" y="96"/>
                </a:cubicBezTo>
                <a:close/>
              </a:path>
            </a:pathLst>
          </a:custGeom>
          <a:solidFill>
            <a:srgbClr val="00CC66"/>
          </a:solidFill>
          <a:ln w="28575" cmpd="sng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3200" name="Freeform 224"/>
          <p:cNvSpPr>
            <a:spLocks/>
          </p:cNvSpPr>
          <p:nvPr/>
        </p:nvSpPr>
        <p:spPr bwMode="auto">
          <a:xfrm rot="-2108993">
            <a:off x="4105275" y="4903788"/>
            <a:ext cx="290513" cy="1217612"/>
          </a:xfrm>
          <a:custGeom>
            <a:avLst/>
            <a:gdLst/>
            <a:ahLst/>
            <a:cxnLst>
              <a:cxn ang="0">
                <a:pos x="77" y="0"/>
              </a:cxn>
              <a:cxn ang="0">
                <a:pos x="61" y="72"/>
              </a:cxn>
              <a:cxn ang="0">
                <a:pos x="45" y="136"/>
              </a:cxn>
              <a:cxn ang="0">
                <a:pos x="21" y="272"/>
              </a:cxn>
              <a:cxn ang="0">
                <a:pos x="29" y="320"/>
              </a:cxn>
              <a:cxn ang="0">
                <a:pos x="45" y="368"/>
              </a:cxn>
              <a:cxn ang="0">
                <a:pos x="29" y="472"/>
              </a:cxn>
              <a:cxn ang="0">
                <a:pos x="29" y="576"/>
              </a:cxn>
              <a:cxn ang="0">
                <a:pos x="45" y="624"/>
              </a:cxn>
              <a:cxn ang="0">
                <a:pos x="45" y="712"/>
              </a:cxn>
              <a:cxn ang="0">
                <a:pos x="37" y="808"/>
              </a:cxn>
              <a:cxn ang="0">
                <a:pos x="53" y="904"/>
              </a:cxn>
              <a:cxn ang="0">
                <a:pos x="61" y="944"/>
              </a:cxn>
              <a:cxn ang="0">
                <a:pos x="69" y="968"/>
              </a:cxn>
              <a:cxn ang="0">
                <a:pos x="53" y="1016"/>
              </a:cxn>
              <a:cxn ang="0">
                <a:pos x="45" y="1040"/>
              </a:cxn>
              <a:cxn ang="0">
                <a:pos x="61" y="1064"/>
              </a:cxn>
              <a:cxn ang="0">
                <a:pos x="85" y="1080"/>
              </a:cxn>
              <a:cxn ang="0">
                <a:pos x="61" y="1136"/>
              </a:cxn>
              <a:cxn ang="0">
                <a:pos x="85" y="1184"/>
              </a:cxn>
              <a:cxn ang="0">
                <a:pos x="77" y="1208"/>
              </a:cxn>
              <a:cxn ang="0">
                <a:pos x="77" y="1232"/>
              </a:cxn>
            </a:cxnLst>
            <a:rect l="0" t="0" r="r" b="b"/>
            <a:pathLst>
              <a:path w="91" h="1232">
                <a:moveTo>
                  <a:pt x="77" y="0"/>
                </a:moveTo>
                <a:cubicBezTo>
                  <a:pt x="35" y="42"/>
                  <a:pt x="61" y="3"/>
                  <a:pt x="61" y="72"/>
                </a:cubicBezTo>
                <a:cubicBezTo>
                  <a:pt x="61" y="91"/>
                  <a:pt x="51" y="117"/>
                  <a:pt x="45" y="136"/>
                </a:cubicBezTo>
                <a:cubicBezTo>
                  <a:pt x="54" y="183"/>
                  <a:pt x="78" y="253"/>
                  <a:pt x="21" y="272"/>
                </a:cubicBezTo>
                <a:cubicBezTo>
                  <a:pt x="24" y="288"/>
                  <a:pt x="25" y="304"/>
                  <a:pt x="29" y="320"/>
                </a:cubicBezTo>
                <a:cubicBezTo>
                  <a:pt x="33" y="336"/>
                  <a:pt x="45" y="368"/>
                  <a:pt x="45" y="368"/>
                </a:cubicBezTo>
                <a:cubicBezTo>
                  <a:pt x="31" y="425"/>
                  <a:pt x="18" y="406"/>
                  <a:pt x="29" y="472"/>
                </a:cubicBezTo>
                <a:cubicBezTo>
                  <a:pt x="22" y="532"/>
                  <a:pt x="15" y="526"/>
                  <a:pt x="29" y="576"/>
                </a:cubicBezTo>
                <a:cubicBezTo>
                  <a:pt x="33" y="592"/>
                  <a:pt x="45" y="624"/>
                  <a:pt x="45" y="624"/>
                </a:cubicBezTo>
                <a:cubicBezTo>
                  <a:pt x="2" y="653"/>
                  <a:pt x="0" y="682"/>
                  <a:pt x="45" y="712"/>
                </a:cubicBezTo>
                <a:cubicBezTo>
                  <a:pt x="64" y="769"/>
                  <a:pt x="70" y="759"/>
                  <a:pt x="37" y="808"/>
                </a:cubicBezTo>
                <a:cubicBezTo>
                  <a:pt x="55" y="862"/>
                  <a:pt x="64" y="837"/>
                  <a:pt x="53" y="904"/>
                </a:cubicBezTo>
                <a:cubicBezTo>
                  <a:pt x="56" y="917"/>
                  <a:pt x="58" y="931"/>
                  <a:pt x="61" y="944"/>
                </a:cubicBezTo>
                <a:cubicBezTo>
                  <a:pt x="63" y="952"/>
                  <a:pt x="70" y="960"/>
                  <a:pt x="69" y="968"/>
                </a:cubicBezTo>
                <a:cubicBezTo>
                  <a:pt x="67" y="985"/>
                  <a:pt x="58" y="1000"/>
                  <a:pt x="53" y="1016"/>
                </a:cubicBezTo>
                <a:cubicBezTo>
                  <a:pt x="50" y="1024"/>
                  <a:pt x="45" y="1040"/>
                  <a:pt x="45" y="1040"/>
                </a:cubicBezTo>
                <a:cubicBezTo>
                  <a:pt x="50" y="1048"/>
                  <a:pt x="54" y="1057"/>
                  <a:pt x="61" y="1064"/>
                </a:cubicBezTo>
                <a:cubicBezTo>
                  <a:pt x="68" y="1071"/>
                  <a:pt x="82" y="1071"/>
                  <a:pt x="85" y="1080"/>
                </a:cubicBezTo>
                <a:cubicBezTo>
                  <a:pt x="91" y="1097"/>
                  <a:pt x="69" y="1124"/>
                  <a:pt x="61" y="1136"/>
                </a:cubicBezTo>
                <a:cubicBezTo>
                  <a:pt x="67" y="1153"/>
                  <a:pt x="82" y="1166"/>
                  <a:pt x="85" y="1184"/>
                </a:cubicBezTo>
                <a:cubicBezTo>
                  <a:pt x="86" y="1192"/>
                  <a:pt x="78" y="1200"/>
                  <a:pt x="77" y="1208"/>
                </a:cubicBezTo>
                <a:cubicBezTo>
                  <a:pt x="76" y="1216"/>
                  <a:pt x="77" y="1224"/>
                  <a:pt x="77" y="1232"/>
                </a:cubicBezTo>
              </a:path>
            </a:pathLst>
          </a:custGeom>
          <a:noFill/>
          <a:ln w="38100" cmpd="sng">
            <a:solidFill>
              <a:srgbClr val="CCCC00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3201" name="Freeform 225"/>
          <p:cNvSpPr>
            <a:spLocks/>
          </p:cNvSpPr>
          <p:nvPr/>
        </p:nvSpPr>
        <p:spPr bwMode="auto">
          <a:xfrm>
            <a:off x="2857500" y="5016500"/>
            <a:ext cx="1123950" cy="1257300"/>
          </a:xfrm>
          <a:custGeom>
            <a:avLst/>
            <a:gdLst/>
            <a:ahLst/>
            <a:cxnLst>
              <a:cxn ang="0">
                <a:pos x="664" y="0"/>
              </a:cxn>
              <a:cxn ang="0">
                <a:pos x="680" y="24"/>
              </a:cxn>
              <a:cxn ang="0">
                <a:pos x="664" y="72"/>
              </a:cxn>
              <a:cxn ang="0">
                <a:pos x="648" y="112"/>
              </a:cxn>
              <a:cxn ang="0">
                <a:pos x="680" y="160"/>
              </a:cxn>
              <a:cxn ang="0">
                <a:pos x="680" y="240"/>
              </a:cxn>
              <a:cxn ang="0">
                <a:pos x="648" y="288"/>
              </a:cxn>
              <a:cxn ang="0">
                <a:pos x="680" y="344"/>
              </a:cxn>
              <a:cxn ang="0">
                <a:pos x="640" y="416"/>
              </a:cxn>
              <a:cxn ang="0">
                <a:pos x="704" y="464"/>
              </a:cxn>
              <a:cxn ang="0">
                <a:pos x="696" y="504"/>
              </a:cxn>
              <a:cxn ang="0">
                <a:pos x="672" y="512"/>
              </a:cxn>
              <a:cxn ang="0">
                <a:pos x="640" y="560"/>
              </a:cxn>
              <a:cxn ang="0">
                <a:pos x="696" y="616"/>
              </a:cxn>
              <a:cxn ang="0">
                <a:pos x="640" y="664"/>
              </a:cxn>
              <a:cxn ang="0">
                <a:pos x="568" y="752"/>
              </a:cxn>
              <a:cxn ang="0">
                <a:pos x="536" y="744"/>
              </a:cxn>
              <a:cxn ang="0">
                <a:pos x="528" y="720"/>
              </a:cxn>
              <a:cxn ang="0">
                <a:pos x="480" y="728"/>
              </a:cxn>
              <a:cxn ang="0">
                <a:pos x="496" y="776"/>
              </a:cxn>
              <a:cxn ang="0">
                <a:pos x="448" y="792"/>
              </a:cxn>
              <a:cxn ang="0">
                <a:pos x="416" y="784"/>
              </a:cxn>
              <a:cxn ang="0">
                <a:pos x="384" y="736"/>
              </a:cxn>
              <a:cxn ang="0">
                <a:pos x="328" y="784"/>
              </a:cxn>
              <a:cxn ang="0">
                <a:pos x="288" y="776"/>
              </a:cxn>
              <a:cxn ang="0">
                <a:pos x="256" y="696"/>
              </a:cxn>
              <a:cxn ang="0">
                <a:pos x="224" y="704"/>
              </a:cxn>
              <a:cxn ang="0">
                <a:pos x="200" y="752"/>
              </a:cxn>
              <a:cxn ang="0">
                <a:pos x="176" y="760"/>
              </a:cxn>
              <a:cxn ang="0">
                <a:pos x="88" y="712"/>
              </a:cxn>
              <a:cxn ang="0">
                <a:pos x="56" y="720"/>
              </a:cxn>
              <a:cxn ang="0">
                <a:pos x="48" y="752"/>
              </a:cxn>
              <a:cxn ang="0">
                <a:pos x="0" y="752"/>
              </a:cxn>
            </a:cxnLst>
            <a:rect l="0" t="0" r="r" b="b"/>
            <a:pathLst>
              <a:path w="708" h="792">
                <a:moveTo>
                  <a:pt x="664" y="0"/>
                </a:moveTo>
                <a:cubicBezTo>
                  <a:pt x="669" y="8"/>
                  <a:pt x="680" y="14"/>
                  <a:pt x="680" y="24"/>
                </a:cubicBezTo>
                <a:cubicBezTo>
                  <a:pt x="680" y="41"/>
                  <a:pt x="664" y="72"/>
                  <a:pt x="664" y="72"/>
                </a:cubicBezTo>
                <a:cubicBezTo>
                  <a:pt x="686" y="137"/>
                  <a:pt x="667" y="55"/>
                  <a:pt x="648" y="112"/>
                </a:cubicBezTo>
                <a:cubicBezTo>
                  <a:pt x="639" y="140"/>
                  <a:pt x="664" y="149"/>
                  <a:pt x="680" y="160"/>
                </a:cubicBezTo>
                <a:cubicBezTo>
                  <a:pt x="654" y="198"/>
                  <a:pt x="620" y="220"/>
                  <a:pt x="680" y="240"/>
                </a:cubicBezTo>
                <a:cubicBezTo>
                  <a:pt x="708" y="282"/>
                  <a:pt x="687" y="275"/>
                  <a:pt x="648" y="288"/>
                </a:cubicBezTo>
                <a:cubicBezTo>
                  <a:pt x="636" y="323"/>
                  <a:pt x="646" y="333"/>
                  <a:pt x="680" y="344"/>
                </a:cubicBezTo>
                <a:cubicBezTo>
                  <a:pt x="667" y="395"/>
                  <a:pt x="655" y="371"/>
                  <a:pt x="640" y="416"/>
                </a:cubicBezTo>
                <a:cubicBezTo>
                  <a:pt x="668" y="435"/>
                  <a:pt x="685" y="435"/>
                  <a:pt x="704" y="464"/>
                </a:cubicBezTo>
                <a:cubicBezTo>
                  <a:pt x="701" y="477"/>
                  <a:pt x="704" y="493"/>
                  <a:pt x="696" y="504"/>
                </a:cubicBezTo>
                <a:cubicBezTo>
                  <a:pt x="691" y="511"/>
                  <a:pt x="678" y="506"/>
                  <a:pt x="672" y="512"/>
                </a:cubicBezTo>
                <a:cubicBezTo>
                  <a:pt x="658" y="526"/>
                  <a:pt x="640" y="560"/>
                  <a:pt x="640" y="560"/>
                </a:cubicBezTo>
                <a:cubicBezTo>
                  <a:pt x="670" y="606"/>
                  <a:pt x="680" y="567"/>
                  <a:pt x="696" y="616"/>
                </a:cubicBezTo>
                <a:cubicBezTo>
                  <a:pt x="685" y="648"/>
                  <a:pt x="671" y="654"/>
                  <a:pt x="640" y="664"/>
                </a:cubicBezTo>
                <a:cubicBezTo>
                  <a:pt x="559" y="650"/>
                  <a:pt x="577" y="669"/>
                  <a:pt x="568" y="752"/>
                </a:cubicBezTo>
                <a:cubicBezTo>
                  <a:pt x="557" y="749"/>
                  <a:pt x="545" y="751"/>
                  <a:pt x="536" y="744"/>
                </a:cubicBezTo>
                <a:cubicBezTo>
                  <a:pt x="529" y="739"/>
                  <a:pt x="536" y="722"/>
                  <a:pt x="528" y="720"/>
                </a:cubicBezTo>
                <a:cubicBezTo>
                  <a:pt x="512" y="716"/>
                  <a:pt x="496" y="725"/>
                  <a:pt x="480" y="728"/>
                </a:cubicBezTo>
                <a:cubicBezTo>
                  <a:pt x="485" y="744"/>
                  <a:pt x="491" y="760"/>
                  <a:pt x="496" y="776"/>
                </a:cubicBezTo>
                <a:cubicBezTo>
                  <a:pt x="501" y="792"/>
                  <a:pt x="448" y="792"/>
                  <a:pt x="448" y="792"/>
                </a:cubicBezTo>
                <a:cubicBezTo>
                  <a:pt x="437" y="789"/>
                  <a:pt x="424" y="791"/>
                  <a:pt x="416" y="784"/>
                </a:cubicBezTo>
                <a:cubicBezTo>
                  <a:pt x="402" y="771"/>
                  <a:pt x="384" y="736"/>
                  <a:pt x="384" y="736"/>
                </a:cubicBezTo>
                <a:cubicBezTo>
                  <a:pt x="344" y="763"/>
                  <a:pt x="371" y="770"/>
                  <a:pt x="328" y="784"/>
                </a:cubicBezTo>
                <a:cubicBezTo>
                  <a:pt x="315" y="781"/>
                  <a:pt x="295" y="788"/>
                  <a:pt x="288" y="776"/>
                </a:cubicBezTo>
                <a:cubicBezTo>
                  <a:pt x="230" y="679"/>
                  <a:pt x="320" y="717"/>
                  <a:pt x="256" y="696"/>
                </a:cubicBezTo>
                <a:cubicBezTo>
                  <a:pt x="245" y="699"/>
                  <a:pt x="233" y="698"/>
                  <a:pt x="224" y="704"/>
                </a:cubicBezTo>
                <a:cubicBezTo>
                  <a:pt x="179" y="734"/>
                  <a:pt x="232" y="720"/>
                  <a:pt x="200" y="752"/>
                </a:cubicBezTo>
                <a:cubicBezTo>
                  <a:pt x="194" y="758"/>
                  <a:pt x="184" y="757"/>
                  <a:pt x="176" y="760"/>
                </a:cubicBezTo>
                <a:cubicBezTo>
                  <a:pt x="125" y="750"/>
                  <a:pt x="128" y="738"/>
                  <a:pt x="88" y="712"/>
                </a:cubicBezTo>
                <a:cubicBezTo>
                  <a:pt x="77" y="715"/>
                  <a:pt x="64" y="712"/>
                  <a:pt x="56" y="720"/>
                </a:cubicBezTo>
                <a:cubicBezTo>
                  <a:pt x="48" y="728"/>
                  <a:pt x="58" y="747"/>
                  <a:pt x="48" y="752"/>
                </a:cubicBezTo>
                <a:cubicBezTo>
                  <a:pt x="34" y="760"/>
                  <a:pt x="16" y="752"/>
                  <a:pt x="0" y="752"/>
                </a:cubicBezTo>
              </a:path>
            </a:pathLst>
          </a:custGeom>
          <a:noFill/>
          <a:ln w="38100" cmpd="sng">
            <a:solidFill>
              <a:srgbClr val="CCCC00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383057" name="Group 226"/>
          <p:cNvGrpSpPr>
            <a:grpSpLocks/>
          </p:cNvGrpSpPr>
          <p:nvPr/>
        </p:nvGrpSpPr>
        <p:grpSpPr bwMode="auto">
          <a:xfrm flipH="1">
            <a:off x="1808163" y="5683250"/>
            <a:ext cx="284162" cy="387350"/>
            <a:chOff x="3996" y="967"/>
            <a:chExt cx="854" cy="797"/>
          </a:xfrm>
        </p:grpSpPr>
        <p:sp>
          <p:nvSpPr>
            <p:cNvPr id="383203" name="Freeform 227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19050" cmpd="sng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204" name="Freeform 228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19050" cmpd="sng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83062" name="Group 229"/>
          <p:cNvGrpSpPr>
            <a:grpSpLocks/>
          </p:cNvGrpSpPr>
          <p:nvPr/>
        </p:nvGrpSpPr>
        <p:grpSpPr bwMode="auto">
          <a:xfrm>
            <a:off x="1681163" y="5330825"/>
            <a:ext cx="201612" cy="387350"/>
            <a:chOff x="3996" y="967"/>
            <a:chExt cx="854" cy="797"/>
          </a:xfrm>
        </p:grpSpPr>
        <p:sp>
          <p:nvSpPr>
            <p:cNvPr id="383206" name="Freeform 230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19050" cmpd="sng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207" name="Freeform 231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19050" cmpd="sng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83067" name="Group 232"/>
          <p:cNvGrpSpPr>
            <a:grpSpLocks/>
          </p:cNvGrpSpPr>
          <p:nvPr/>
        </p:nvGrpSpPr>
        <p:grpSpPr bwMode="auto">
          <a:xfrm>
            <a:off x="1385888" y="5530850"/>
            <a:ext cx="338137" cy="276225"/>
            <a:chOff x="3996" y="967"/>
            <a:chExt cx="854" cy="797"/>
          </a:xfrm>
        </p:grpSpPr>
        <p:sp>
          <p:nvSpPr>
            <p:cNvPr id="383209" name="Freeform 233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19050" cmpd="sng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210" name="Freeform 234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19050" cmpd="sng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83072" name="Group 235"/>
          <p:cNvGrpSpPr>
            <a:grpSpLocks/>
          </p:cNvGrpSpPr>
          <p:nvPr/>
        </p:nvGrpSpPr>
        <p:grpSpPr bwMode="auto">
          <a:xfrm flipH="1">
            <a:off x="2163763" y="5670550"/>
            <a:ext cx="284162" cy="387350"/>
            <a:chOff x="3996" y="967"/>
            <a:chExt cx="854" cy="797"/>
          </a:xfrm>
        </p:grpSpPr>
        <p:sp>
          <p:nvSpPr>
            <p:cNvPr id="383212" name="Freeform 236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19050" cmpd="sng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213" name="Freeform 237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19050" cmpd="sng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83075" name="Group 238"/>
          <p:cNvGrpSpPr>
            <a:grpSpLocks/>
          </p:cNvGrpSpPr>
          <p:nvPr/>
        </p:nvGrpSpPr>
        <p:grpSpPr bwMode="auto">
          <a:xfrm>
            <a:off x="1871663" y="5280025"/>
            <a:ext cx="201612" cy="387350"/>
            <a:chOff x="3996" y="967"/>
            <a:chExt cx="854" cy="797"/>
          </a:xfrm>
        </p:grpSpPr>
        <p:sp>
          <p:nvSpPr>
            <p:cNvPr id="383215" name="Freeform 239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19050" cmpd="sng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216" name="Freeform 240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19050" cmpd="sng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83078" name="Group 241"/>
          <p:cNvGrpSpPr>
            <a:grpSpLocks/>
          </p:cNvGrpSpPr>
          <p:nvPr/>
        </p:nvGrpSpPr>
        <p:grpSpPr bwMode="auto">
          <a:xfrm>
            <a:off x="1741488" y="5518150"/>
            <a:ext cx="338137" cy="276225"/>
            <a:chOff x="3996" y="967"/>
            <a:chExt cx="854" cy="797"/>
          </a:xfrm>
        </p:grpSpPr>
        <p:sp>
          <p:nvSpPr>
            <p:cNvPr id="383218" name="Freeform 242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19050" cmpd="sng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219" name="Freeform 243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19050" cmpd="sng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83084" name="Group 244"/>
          <p:cNvGrpSpPr>
            <a:grpSpLocks/>
          </p:cNvGrpSpPr>
          <p:nvPr/>
        </p:nvGrpSpPr>
        <p:grpSpPr bwMode="auto">
          <a:xfrm flipH="1">
            <a:off x="2265363" y="5835650"/>
            <a:ext cx="284162" cy="387350"/>
            <a:chOff x="3996" y="967"/>
            <a:chExt cx="854" cy="797"/>
          </a:xfrm>
        </p:grpSpPr>
        <p:sp>
          <p:nvSpPr>
            <p:cNvPr id="383221" name="Freeform 245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19050" cmpd="sng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222" name="Freeform 246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19050" cmpd="sng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83088" name="Group 247"/>
          <p:cNvGrpSpPr>
            <a:grpSpLocks/>
          </p:cNvGrpSpPr>
          <p:nvPr/>
        </p:nvGrpSpPr>
        <p:grpSpPr bwMode="auto">
          <a:xfrm>
            <a:off x="1490663" y="5546725"/>
            <a:ext cx="201612" cy="387350"/>
            <a:chOff x="3996" y="967"/>
            <a:chExt cx="854" cy="797"/>
          </a:xfrm>
        </p:grpSpPr>
        <p:sp>
          <p:nvSpPr>
            <p:cNvPr id="383224" name="Freeform 248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19050" cmpd="sng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225" name="Freeform 249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19050" cmpd="sng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83092" name="Group 250"/>
          <p:cNvGrpSpPr>
            <a:grpSpLocks/>
          </p:cNvGrpSpPr>
          <p:nvPr/>
        </p:nvGrpSpPr>
        <p:grpSpPr bwMode="auto">
          <a:xfrm>
            <a:off x="1195388" y="5746750"/>
            <a:ext cx="338137" cy="276225"/>
            <a:chOff x="3996" y="967"/>
            <a:chExt cx="854" cy="797"/>
          </a:xfrm>
        </p:grpSpPr>
        <p:sp>
          <p:nvSpPr>
            <p:cNvPr id="383227" name="Freeform 251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19050" cmpd="sng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228" name="Freeform 252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19050" cmpd="sng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83229" name="AutoShape 253"/>
          <p:cNvSpPr>
            <a:spLocks noChangeArrowheads="1"/>
          </p:cNvSpPr>
          <p:nvPr/>
        </p:nvSpPr>
        <p:spPr bwMode="auto">
          <a:xfrm>
            <a:off x="7272338" y="5618163"/>
            <a:ext cx="225425" cy="239712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3230" name="AutoShape 254"/>
          <p:cNvSpPr>
            <a:spLocks noChangeArrowheads="1"/>
          </p:cNvSpPr>
          <p:nvPr/>
        </p:nvSpPr>
        <p:spPr bwMode="auto">
          <a:xfrm>
            <a:off x="6675438" y="5211763"/>
            <a:ext cx="225425" cy="239712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3231" name="AutoShape 255"/>
          <p:cNvSpPr>
            <a:spLocks noChangeArrowheads="1"/>
          </p:cNvSpPr>
          <p:nvPr/>
        </p:nvSpPr>
        <p:spPr bwMode="auto">
          <a:xfrm>
            <a:off x="5951538" y="5681663"/>
            <a:ext cx="225425" cy="239712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3232" name="AutoShape 256"/>
          <p:cNvSpPr>
            <a:spLocks noChangeArrowheads="1"/>
          </p:cNvSpPr>
          <p:nvPr/>
        </p:nvSpPr>
        <p:spPr bwMode="auto">
          <a:xfrm flipH="1">
            <a:off x="4792663" y="4581525"/>
            <a:ext cx="295275" cy="307975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3233" name="Freeform 257"/>
          <p:cNvSpPr>
            <a:spLocks/>
          </p:cNvSpPr>
          <p:nvPr/>
        </p:nvSpPr>
        <p:spPr bwMode="auto">
          <a:xfrm flipH="1">
            <a:off x="4800600" y="4164013"/>
            <a:ext cx="288925" cy="192087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48" y="40"/>
              </a:cxn>
              <a:cxn ang="0">
                <a:pos x="152" y="0"/>
              </a:cxn>
              <a:cxn ang="0">
                <a:pos x="208" y="16"/>
              </a:cxn>
              <a:cxn ang="0">
                <a:pos x="248" y="48"/>
              </a:cxn>
              <a:cxn ang="0">
                <a:pos x="256" y="88"/>
              </a:cxn>
              <a:cxn ang="0">
                <a:pos x="264" y="128"/>
              </a:cxn>
              <a:cxn ang="0">
                <a:pos x="224" y="232"/>
              </a:cxn>
              <a:cxn ang="0">
                <a:pos x="176" y="248"/>
              </a:cxn>
              <a:cxn ang="0">
                <a:pos x="56" y="216"/>
              </a:cxn>
              <a:cxn ang="0">
                <a:pos x="0" y="96"/>
              </a:cxn>
            </a:cxnLst>
            <a:rect l="0" t="0" r="r" b="b"/>
            <a:pathLst>
              <a:path w="296" h="248">
                <a:moveTo>
                  <a:pt x="0" y="96"/>
                </a:moveTo>
                <a:cubicBezTo>
                  <a:pt x="45" y="81"/>
                  <a:pt x="18" y="70"/>
                  <a:pt x="48" y="40"/>
                </a:cubicBezTo>
                <a:cubicBezTo>
                  <a:pt x="74" y="14"/>
                  <a:pt x="117" y="9"/>
                  <a:pt x="152" y="0"/>
                </a:cubicBezTo>
                <a:cubicBezTo>
                  <a:pt x="154" y="1"/>
                  <a:pt x="203" y="12"/>
                  <a:pt x="208" y="16"/>
                </a:cubicBezTo>
                <a:cubicBezTo>
                  <a:pt x="260" y="57"/>
                  <a:pt x="188" y="28"/>
                  <a:pt x="248" y="48"/>
                </a:cubicBezTo>
                <a:cubicBezTo>
                  <a:pt x="251" y="61"/>
                  <a:pt x="249" y="76"/>
                  <a:pt x="256" y="88"/>
                </a:cubicBezTo>
                <a:cubicBezTo>
                  <a:pt x="277" y="125"/>
                  <a:pt x="296" y="80"/>
                  <a:pt x="264" y="128"/>
                </a:cubicBezTo>
                <a:cubicBezTo>
                  <a:pt x="257" y="155"/>
                  <a:pt x="252" y="214"/>
                  <a:pt x="224" y="232"/>
                </a:cubicBezTo>
                <a:cubicBezTo>
                  <a:pt x="210" y="241"/>
                  <a:pt x="176" y="248"/>
                  <a:pt x="176" y="248"/>
                </a:cubicBezTo>
                <a:cubicBezTo>
                  <a:pt x="120" y="242"/>
                  <a:pt x="99" y="244"/>
                  <a:pt x="56" y="216"/>
                </a:cubicBezTo>
                <a:cubicBezTo>
                  <a:pt x="39" y="166"/>
                  <a:pt x="28" y="139"/>
                  <a:pt x="0" y="96"/>
                </a:cubicBezTo>
                <a:close/>
              </a:path>
            </a:pathLst>
          </a:custGeom>
          <a:solidFill>
            <a:srgbClr val="00CC66"/>
          </a:solidFill>
          <a:ln w="28575" cmpd="sng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383098" name="Group 258"/>
          <p:cNvGrpSpPr>
            <a:grpSpLocks/>
          </p:cNvGrpSpPr>
          <p:nvPr/>
        </p:nvGrpSpPr>
        <p:grpSpPr bwMode="auto">
          <a:xfrm rot="20930599" flipH="1">
            <a:off x="4491038" y="3486150"/>
            <a:ext cx="830262" cy="590550"/>
            <a:chOff x="2240" y="1900"/>
            <a:chExt cx="616" cy="444"/>
          </a:xfrm>
        </p:grpSpPr>
        <p:sp>
          <p:nvSpPr>
            <p:cNvPr id="383235" name="Freeform 259"/>
            <p:cNvSpPr>
              <a:spLocks/>
            </p:cNvSpPr>
            <p:nvPr/>
          </p:nvSpPr>
          <p:spPr bwMode="auto">
            <a:xfrm>
              <a:off x="2240" y="1922"/>
              <a:ext cx="616" cy="422"/>
            </a:xfrm>
            <a:custGeom>
              <a:avLst/>
              <a:gdLst/>
              <a:ahLst/>
              <a:cxnLst>
                <a:cxn ang="0">
                  <a:pos x="264" y="78"/>
                </a:cxn>
                <a:cxn ang="0">
                  <a:pos x="32" y="150"/>
                </a:cxn>
                <a:cxn ang="0">
                  <a:pos x="16" y="174"/>
                </a:cxn>
                <a:cxn ang="0">
                  <a:pos x="0" y="222"/>
                </a:cxn>
                <a:cxn ang="0">
                  <a:pos x="24" y="302"/>
                </a:cxn>
                <a:cxn ang="0">
                  <a:pos x="72" y="318"/>
                </a:cxn>
                <a:cxn ang="0">
                  <a:pos x="96" y="326"/>
                </a:cxn>
                <a:cxn ang="0">
                  <a:pos x="168" y="278"/>
                </a:cxn>
                <a:cxn ang="0">
                  <a:pos x="232" y="166"/>
                </a:cxn>
                <a:cxn ang="0">
                  <a:pos x="240" y="142"/>
                </a:cxn>
                <a:cxn ang="0">
                  <a:pos x="288" y="126"/>
                </a:cxn>
                <a:cxn ang="0">
                  <a:pos x="304" y="102"/>
                </a:cxn>
                <a:cxn ang="0">
                  <a:pos x="296" y="134"/>
                </a:cxn>
                <a:cxn ang="0">
                  <a:pos x="248" y="230"/>
                </a:cxn>
                <a:cxn ang="0">
                  <a:pos x="232" y="278"/>
                </a:cxn>
                <a:cxn ang="0">
                  <a:pos x="248" y="398"/>
                </a:cxn>
                <a:cxn ang="0">
                  <a:pos x="440" y="334"/>
                </a:cxn>
                <a:cxn ang="0">
                  <a:pos x="360" y="134"/>
                </a:cxn>
                <a:cxn ang="0">
                  <a:pos x="456" y="142"/>
                </a:cxn>
                <a:cxn ang="0">
                  <a:pos x="472" y="166"/>
                </a:cxn>
                <a:cxn ang="0">
                  <a:pos x="496" y="182"/>
                </a:cxn>
                <a:cxn ang="0">
                  <a:pos x="528" y="278"/>
                </a:cxn>
                <a:cxn ang="0">
                  <a:pos x="536" y="302"/>
                </a:cxn>
                <a:cxn ang="0">
                  <a:pos x="560" y="310"/>
                </a:cxn>
                <a:cxn ang="0">
                  <a:pos x="584" y="302"/>
                </a:cxn>
                <a:cxn ang="0">
                  <a:pos x="616" y="254"/>
                </a:cxn>
                <a:cxn ang="0">
                  <a:pos x="608" y="182"/>
                </a:cxn>
                <a:cxn ang="0">
                  <a:pos x="584" y="158"/>
                </a:cxn>
                <a:cxn ang="0">
                  <a:pos x="384" y="70"/>
                </a:cxn>
                <a:cxn ang="0">
                  <a:pos x="520" y="62"/>
                </a:cxn>
                <a:cxn ang="0">
                  <a:pos x="512" y="38"/>
                </a:cxn>
                <a:cxn ang="0">
                  <a:pos x="440" y="6"/>
                </a:cxn>
                <a:cxn ang="0">
                  <a:pos x="336" y="30"/>
                </a:cxn>
                <a:cxn ang="0">
                  <a:pos x="312" y="38"/>
                </a:cxn>
                <a:cxn ang="0">
                  <a:pos x="248" y="6"/>
                </a:cxn>
                <a:cxn ang="0">
                  <a:pos x="72" y="46"/>
                </a:cxn>
                <a:cxn ang="0">
                  <a:pos x="40" y="118"/>
                </a:cxn>
                <a:cxn ang="0">
                  <a:pos x="88" y="110"/>
                </a:cxn>
                <a:cxn ang="0">
                  <a:pos x="120" y="102"/>
                </a:cxn>
              </a:cxnLst>
              <a:rect l="0" t="0" r="r" b="b"/>
              <a:pathLst>
                <a:path w="616" h="422">
                  <a:moveTo>
                    <a:pt x="264" y="78"/>
                  </a:moveTo>
                  <a:cubicBezTo>
                    <a:pt x="152" y="41"/>
                    <a:pt x="231" y="55"/>
                    <a:pt x="32" y="150"/>
                  </a:cubicBezTo>
                  <a:cubicBezTo>
                    <a:pt x="27" y="158"/>
                    <a:pt x="20" y="165"/>
                    <a:pt x="16" y="174"/>
                  </a:cubicBezTo>
                  <a:cubicBezTo>
                    <a:pt x="9" y="189"/>
                    <a:pt x="0" y="222"/>
                    <a:pt x="0" y="222"/>
                  </a:cubicBezTo>
                  <a:cubicBezTo>
                    <a:pt x="2" y="238"/>
                    <a:pt x="1" y="288"/>
                    <a:pt x="24" y="302"/>
                  </a:cubicBezTo>
                  <a:cubicBezTo>
                    <a:pt x="38" y="311"/>
                    <a:pt x="56" y="313"/>
                    <a:pt x="72" y="318"/>
                  </a:cubicBezTo>
                  <a:cubicBezTo>
                    <a:pt x="80" y="321"/>
                    <a:pt x="96" y="326"/>
                    <a:pt x="96" y="326"/>
                  </a:cubicBezTo>
                  <a:cubicBezTo>
                    <a:pt x="128" y="315"/>
                    <a:pt x="144" y="302"/>
                    <a:pt x="168" y="278"/>
                  </a:cubicBezTo>
                  <a:cubicBezTo>
                    <a:pt x="182" y="236"/>
                    <a:pt x="195" y="191"/>
                    <a:pt x="232" y="166"/>
                  </a:cubicBezTo>
                  <a:cubicBezTo>
                    <a:pt x="235" y="158"/>
                    <a:pt x="233" y="147"/>
                    <a:pt x="240" y="142"/>
                  </a:cubicBezTo>
                  <a:cubicBezTo>
                    <a:pt x="254" y="132"/>
                    <a:pt x="288" y="126"/>
                    <a:pt x="288" y="126"/>
                  </a:cubicBezTo>
                  <a:cubicBezTo>
                    <a:pt x="293" y="118"/>
                    <a:pt x="297" y="95"/>
                    <a:pt x="304" y="102"/>
                  </a:cubicBezTo>
                  <a:cubicBezTo>
                    <a:pt x="312" y="110"/>
                    <a:pt x="301" y="124"/>
                    <a:pt x="296" y="134"/>
                  </a:cubicBezTo>
                  <a:cubicBezTo>
                    <a:pt x="234" y="258"/>
                    <a:pt x="288" y="109"/>
                    <a:pt x="248" y="230"/>
                  </a:cubicBezTo>
                  <a:cubicBezTo>
                    <a:pt x="243" y="246"/>
                    <a:pt x="232" y="278"/>
                    <a:pt x="232" y="278"/>
                  </a:cubicBezTo>
                  <a:cubicBezTo>
                    <a:pt x="225" y="334"/>
                    <a:pt x="218" y="353"/>
                    <a:pt x="248" y="398"/>
                  </a:cubicBezTo>
                  <a:cubicBezTo>
                    <a:pt x="343" y="393"/>
                    <a:pt x="411" y="422"/>
                    <a:pt x="440" y="334"/>
                  </a:cubicBezTo>
                  <a:cubicBezTo>
                    <a:pt x="433" y="261"/>
                    <a:pt x="426" y="178"/>
                    <a:pt x="360" y="134"/>
                  </a:cubicBezTo>
                  <a:cubicBezTo>
                    <a:pt x="395" y="122"/>
                    <a:pt x="421" y="133"/>
                    <a:pt x="456" y="142"/>
                  </a:cubicBezTo>
                  <a:cubicBezTo>
                    <a:pt x="461" y="150"/>
                    <a:pt x="465" y="159"/>
                    <a:pt x="472" y="166"/>
                  </a:cubicBezTo>
                  <a:cubicBezTo>
                    <a:pt x="479" y="173"/>
                    <a:pt x="491" y="174"/>
                    <a:pt x="496" y="182"/>
                  </a:cubicBezTo>
                  <a:cubicBezTo>
                    <a:pt x="511" y="205"/>
                    <a:pt x="519" y="250"/>
                    <a:pt x="528" y="278"/>
                  </a:cubicBezTo>
                  <a:cubicBezTo>
                    <a:pt x="531" y="286"/>
                    <a:pt x="528" y="299"/>
                    <a:pt x="536" y="302"/>
                  </a:cubicBezTo>
                  <a:cubicBezTo>
                    <a:pt x="544" y="305"/>
                    <a:pt x="552" y="307"/>
                    <a:pt x="560" y="310"/>
                  </a:cubicBezTo>
                  <a:cubicBezTo>
                    <a:pt x="568" y="307"/>
                    <a:pt x="578" y="308"/>
                    <a:pt x="584" y="302"/>
                  </a:cubicBezTo>
                  <a:cubicBezTo>
                    <a:pt x="598" y="288"/>
                    <a:pt x="616" y="254"/>
                    <a:pt x="616" y="254"/>
                  </a:cubicBezTo>
                  <a:cubicBezTo>
                    <a:pt x="613" y="230"/>
                    <a:pt x="616" y="205"/>
                    <a:pt x="608" y="182"/>
                  </a:cubicBezTo>
                  <a:cubicBezTo>
                    <a:pt x="604" y="171"/>
                    <a:pt x="591" y="167"/>
                    <a:pt x="584" y="158"/>
                  </a:cubicBezTo>
                  <a:cubicBezTo>
                    <a:pt x="519" y="79"/>
                    <a:pt x="482" y="80"/>
                    <a:pt x="384" y="70"/>
                  </a:cubicBezTo>
                  <a:cubicBezTo>
                    <a:pt x="430" y="55"/>
                    <a:pt x="473" y="74"/>
                    <a:pt x="520" y="62"/>
                  </a:cubicBezTo>
                  <a:cubicBezTo>
                    <a:pt x="517" y="54"/>
                    <a:pt x="519" y="43"/>
                    <a:pt x="512" y="38"/>
                  </a:cubicBezTo>
                  <a:cubicBezTo>
                    <a:pt x="491" y="23"/>
                    <a:pt x="462" y="21"/>
                    <a:pt x="440" y="6"/>
                  </a:cubicBezTo>
                  <a:cubicBezTo>
                    <a:pt x="367" y="16"/>
                    <a:pt x="402" y="8"/>
                    <a:pt x="336" y="30"/>
                  </a:cubicBezTo>
                  <a:cubicBezTo>
                    <a:pt x="328" y="33"/>
                    <a:pt x="312" y="38"/>
                    <a:pt x="312" y="38"/>
                  </a:cubicBezTo>
                  <a:cubicBezTo>
                    <a:pt x="299" y="0"/>
                    <a:pt x="309" y="6"/>
                    <a:pt x="248" y="6"/>
                  </a:cubicBezTo>
                  <a:cubicBezTo>
                    <a:pt x="189" y="6"/>
                    <a:pt x="122" y="13"/>
                    <a:pt x="72" y="46"/>
                  </a:cubicBezTo>
                  <a:cubicBezTo>
                    <a:pt x="50" y="80"/>
                    <a:pt x="26" y="77"/>
                    <a:pt x="40" y="118"/>
                  </a:cubicBezTo>
                  <a:cubicBezTo>
                    <a:pt x="56" y="115"/>
                    <a:pt x="72" y="113"/>
                    <a:pt x="88" y="110"/>
                  </a:cubicBezTo>
                  <a:cubicBezTo>
                    <a:pt x="99" y="108"/>
                    <a:pt x="120" y="102"/>
                    <a:pt x="120" y="102"/>
                  </a:cubicBezTo>
                </a:path>
              </a:pathLst>
            </a:custGeom>
            <a:solidFill>
              <a:srgbClr val="0066FF"/>
            </a:solidFill>
            <a:ln w="19050" cmpd="sng">
              <a:solidFill>
                <a:srgbClr val="33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236" name="Freeform 260"/>
            <p:cNvSpPr>
              <a:spLocks/>
            </p:cNvSpPr>
            <p:nvPr/>
          </p:nvSpPr>
          <p:spPr bwMode="auto">
            <a:xfrm>
              <a:off x="2431" y="1900"/>
              <a:ext cx="227" cy="180"/>
            </a:xfrm>
            <a:custGeom>
              <a:avLst/>
              <a:gdLst/>
              <a:ahLst/>
              <a:cxnLst>
                <a:cxn ang="0">
                  <a:pos x="81" y="116"/>
                </a:cxn>
                <a:cxn ang="0">
                  <a:pos x="1" y="84"/>
                </a:cxn>
                <a:cxn ang="0">
                  <a:pos x="9" y="52"/>
                </a:cxn>
                <a:cxn ang="0">
                  <a:pos x="65" y="76"/>
                </a:cxn>
                <a:cxn ang="0">
                  <a:pos x="49" y="44"/>
                </a:cxn>
                <a:cxn ang="0">
                  <a:pos x="41" y="20"/>
                </a:cxn>
                <a:cxn ang="0">
                  <a:pos x="105" y="76"/>
                </a:cxn>
                <a:cxn ang="0">
                  <a:pos x="129" y="68"/>
                </a:cxn>
                <a:cxn ang="0">
                  <a:pos x="161" y="28"/>
                </a:cxn>
                <a:cxn ang="0">
                  <a:pos x="161" y="84"/>
                </a:cxn>
                <a:cxn ang="0">
                  <a:pos x="209" y="60"/>
                </a:cxn>
                <a:cxn ang="0">
                  <a:pos x="153" y="116"/>
                </a:cxn>
                <a:cxn ang="0">
                  <a:pos x="153" y="180"/>
                </a:cxn>
                <a:cxn ang="0">
                  <a:pos x="121" y="148"/>
                </a:cxn>
                <a:cxn ang="0">
                  <a:pos x="129" y="124"/>
                </a:cxn>
                <a:cxn ang="0">
                  <a:pos x="105" y="132"/>
                </a:cxn>
                <a:cxn ang="0">
                  <a:pos x="57" y="164"/>
                </a:cxn>
                <a:cxn ang="0">
                  <a:pos x="33" y="148"/>
                </a:cxn>
                <a:cxn ang="0">
                  <a:pos x="81" y="116"/>
                </a:cxn>
              </a:cxnLst>
              <a:rect l="0" t="0" r="r" b="b"/>
              <a:pathLst>
                <a:path w="227" h="180">
                  <a:moveTo>
                    <a:pt x="81" y="116"/>
                  </a:moveTo>
                  <a:cubicBezTo>
                    <a:pt x="51" y="108"/>
                    <a:pt x="30" y="94"/>
                    <a:pt x="1" y="84"/>
                  </a:cubicBezTo>
                  <a:cubicBezTo>
                    <a:pt x="4" y="73"/>
                    <a:pt x="0" y="58"/>
                    <a:pt x="9" y="52"/>
                  </a:cubicBezTo>
                  <a:cubicBezTo>
                    <a:pt x="23" y="44"/>
                    <a:pt x="56" y="70"/>
                    <a:pt x="65" y="76"/>
                  </a:cubicBezTo>
                  <a:cubicBezTo>
                    <a:pt x="81" y="28"/>
                    <a:pt x="76" y="71"/>
                    <a:pt x="49" y="44"/>
                  </a:cubicBezTo>
                  <a:cubicBezTo>
                    <a:pt x="43" y="38"/>
                    <a:pt x="44" y="28"/>
                    <a:pt x="41" y="20"/>
                  </a:cubicBezTo>
                  <a:cubicBezTo>
                    <a:pt x="101" y="0"/>
                    <a:pt x="90" y="31"/>
                    <a:pt x="105" y="76"/>
                  </a:cubicBezTo>
                  <a:cubicBezTo>
                    <a:pt x="113" y="73"/>
                    <a:pt x="125" y="75"/>
                    <a:pt x="129" y="68"/>
                  </a:cubicBezTo>
                  <a:cubicBezTo>
                    <a:pt x="158" y="18"/>
                    <a:pt x="112" y="12"/>
                    <a:pt x="161" y="28"/>
                  </a:cubicBezTo>
                  <a:cubicBezTo>
                    <a:pt x="156" y="42"/>
                    <a:pt x="142" y="70"/>
                    <a:pt x="161" y="84"/>
                  </a:cubicBezTo>
                  <a:cubicBezTo>
                    <a:pt x="169" y="90"/>
                    <a:pt x="207" y="61"/>
                    <a:pt x="209" y="60"/>
                  </a:cubicBezTo>
                  <a:cubicBezTo>
                    <a:pt x="227" y="113"/>
                    <a:pt x="207" y="108"/>
                    <a:pt x="153" y="116"/>
                  </a:cubicBezTo>
                  <a:cubicBezTo>
                    <a:pt x="167" y="159"/>
                    <a:pt x="195" y="152"/>
                    <a:pt x="153" y="180"/>
                  </a:cubicBezTo>
                  <a:cubicBezTo>
                    <a:pt x="132" y="173"/>
                    <a:pt x="121" y="176"/>
                    <a:pt x="121" y="148"/>
                  </a:cubicBezTo>
                  <a:cubicBezTo>
                    <a:pt x="121" y="140"/>
                    <a:pt x="135" y="130"/>
                    <a:pt x="129" y="124"/>
                  </a:cubicBezTo>
                  <a:cubicBezTo>
                    <a:pt x="123" y="118"/>
                    <a:pt x="112" y="128"/>
                    <a:pt x="105" y="132"/>
                  </a:cubicBezTo>
                  <a:cubicBezTo>
                    <a:pt x="88" y="141"/>
                    <a:pt x="57" y="164"/>
                    <a:pt x="57" y="164"/>
                  </a:cubicBezTo>
                  <a:cubicBezTo>
                    <a:pt x="49" y="159"/>
                    <a:pt x="37" y="157"/>
                    <a:pt x="33" y="148"/>
                  </a:cubicBezTo>
                  <a:cubicBezTo>
                    <a:pt x="21" y="118"/>
                    <a:pt x="66" y="116"/>
                    <a:pt x="81" y="116"/>
                  </a:cubicBez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rgbClr val="33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83237" name="AutoShape 261"/>
          <p:cNvSpPr>
            <a:spLocks noChangeArrowheads="1"/>
          </p:cNvSpPr>
          <p:nvPr/>
        </p:nvSpPr>
        <p:spPr bwMode="auto">
          <a:xfrm flipH="1">
            <a:off x="4587875" y="4357688"/>
            <a:ext cx="925513" cy="631825"/>
          </a:xfrm>
          <a:custGeom>
            <a:avLst/>
            <a:gdLst>
              <a:gd name="G0" fmla="+- 3175 0 0"/>
              <a:gd name="G1" fmla="+- 21600 0 3175"/>
              <a:gd name="G2" fmla="*/ 3175 1 2"/>
              <a:gd name="G3" fmla="+- 21600 0 G2"/>
              <a:gd name="G4" fmla="+/ 3175 21600 2"/>
              <a:gd name="G5" fmla="+/ G1 0 2"/>
              <a:gd name="G6" fmla="*/ 21600 21600 3175"/>
              <a:gd name="G7" fmla="*/ G6 1 2"/>
              <a:gd name="G8" fmla="+- 21600 0 G7"/>
              <a:gd name="G9" fmla="*/ 21600 1 2"/>
              <a:gd name="G10" fmla="+- 3175 0 G9"/>
              <a:gd name="G11" fmla="?: G10 G8 0"/>
              <a:gd name="G12" fmla="?: G10 G7 21600"/>
              <a:gd name="T0" fmla="*/ 20012 w 21600"/>
              <a:gd name="T1" fmla="*/ 10800 h 21600"/>
              <a:gd name="T2" fmla="*/ 10800 w 21600"/>
              <a:gd name="T3" fmla="*/ 21600 h 21600"/>
              <a:gd name="T4" fmla="*/ 1588 w 21600"/>
              <a:gd name="T5" fmla="*/ 10800 h 21600"/>
              <a:gd name="T6" fmla="*/ 10800 w 21600"/>
              <a:gd name="T7" fmla="*/ 0 h 21600"/>
              <a:gd name="T8" fmla="*/ 3388 w 21600"/>
              <a:gd name="T9" fmla="*/ 3388 h 21600"/>
              <a:gd name="T10" fmla="*/ 18212 w 21600"/>
              <a:gd name="T11" fmla="*/ 1821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175" y="21600"/>
                </a:lnTo>
                <a:lnTo>
                  <a:pt x="1842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3238" name="AutoShape 262"/>
          <p:cNvSpPr>
            <a:spLocks noChangeArrowheads="1"/>
          </p:cNvSpPr>
          <p:nvPr/>
        </p:nvSpPr>
        <p:spPr bwMode="auto">
          <a:xfrm flipH="1">
            <a:off x="6311900" y="5159375"/>
            <a:ext cx="217488" cy="225425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3239" name="AutoShape 263"/>
          <p:cNvSpPr>
            <a:spLocks noChangeArrowheads="1"/>
          </p:cNvSpPr>
          <p:nvPr/>
        </p:nvSpPr>
        <p:spPr bwMode="auto">
          <a:xfrm flipH="1">
            <a:off x="6648450" y="5516563"/>
            <a:ext cx="217488" cy="225425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3240" name="Freeform 264"/>
          <p:cNvSpPr>
            <a:spLocks/>
          </p:cNvSpPr>
          <p:nvPr/>
        </p:nvSpPr>
        <p:spPr bwMode="auto">
          <a:xfrm rot="-1015849">
            <a:off x="6684963" y="3808413"/>
            <a:ext cx="547687" cy="241300"/>
          </a:xfrm>
          <a:custGeom>
            <a:avLst/>
            <a:gdLst/>
            <a:ahLst/>
            <a:cxnLst>
              <a:cxn ang="0">
                <a:pos x="433" y="210"/>
              </a:cxn>
              <a:cxn ang="0">
                <a:pos x="298" y="247"/>
              </a:cxn>
              <a:cxn ang="0">
                <a:pos x="153" y="210"/>
              </a:cxn>
              <a:cxn ang="0">
                <a:pos x="141" y="196"/>
              </a:cxn>
              <a:cxn ang="0">
                <a:pos x="124" y="188"/>
              </a:cxn>
              <a:cxn ang="0">
                <a:pos x="80" y="114"/>
              </a:cxn>
              <a:cxn ang="0">
                <a:pos x="40" y="40"/>
              </a:cxn>
              <a:cxn ang="0">
                <a:pos x="23" y="17"/>
              </a:cxn>
              <a:cxn ang="0">
                <a:pos x="7" y="3"/>
              </a:cxn>
              <a:cxn ang="0">
                <a:pos x="23" y="10"/>
              </a:cxn>
              <a:cxn ang="0">
                <a:pos x="158" y="26"/>
              </a:cxn>
              <a:cxn ang="0">
                <a:pos x="282" y="26"/>
              </a:cxn>
              <a:cxn ang="0">
                <a:pos x="332" y="47"/>
              </a:cxn>
              <a:cxn ang="0">
                <a:pos x="349" y="55"/>
              </a:cxn>
              <a:cxn ang="0">
                <a:pos x="389" y="106"/>
              </a:cxn>
              <a:cxn ang="0">
                <a:pos x="478" y="181"/>
              </a:cxn>
              <a:cxn ang="0">
                <a:pos x="495" y="203"/>
              </a:cxn>
            </a:cxnLst>
            <a:rect l="0" t="0" r="r" b="b"/>
            <a:pathLst>
              <a:path w="495" h="247">
                <a:moveTo>
                  <a:pt x="433" y="210"/>
                </a:moveTo>
                <a:cubicBezTo>
                  <a:pt x="389" y="224"/>
                  <a:pt x="344" y="237"/>
                  <a:pt x="298" y="247"/>
                </a:cubicBezTo>
                <a:cubicBezTo>
                  <a:pt x="178" y="239"/>
                  <a:pt x="228" y="243"/>
                  <a:pt x="153" y="210"/>
                </a:cubicBezTo>
                <a:cubicBezTo>
                  <a:pt x="148" y="206"/>
                  <a:pt x="145" y="199"/>
                  <a:pt x="141" y="196"/>
                </a:cubicBezTo>
                <a:cubicBezTo>
                  <a:pt x="135" y="191"/>
                  <a:pt x="129" y="193"/>
                  <a:pt x="124" y="188"/>
                </a:cubicBezTo>
                <a:cubicBezTo>
                  <a:pt x="108" y="170"/>
                  <a:pt x="95" y="135"/>
                  <a:pt x="80" y="114"/>
                </a:cubicBezTo>
                <a:cubicBezTo>
                  <a:pt x="72" y="83"/>
                  <a:pt x="58" y="60"/>
                  <a:pt x="40" y="40"/>
                </a:cubicBezTo>
                <a:cubicBezTo>
                  <a:pt x="34" y="33"/>
                  <a:pt x="29" y="24"/>
                  <a:pt x="23" y="17"/>
                </a:cubicBezTo>
                <a:cubicBezTo>
                  <a:pt x="17" y="12"/>
                  <a:pt x="0" y="0"/>
                  <a:pt x="7" y="3"/>
                </a:cubicBezTo>
                <a:cubicBezTo>
                  <a:pt x="12" y="6"/>
                  <a:pt x="23" y="10"/>
                  <a:pt x="23" y="10"/>
                </a:cubicBezTo>
                <a:cubicBezTo>
                  <a:pt x="70" y="52"/>
                  <a:pt x="84" y="32"/>
                  <a:pt x="158" y="26"/>
                </a:cubicBezTo>
                <a:cubicBezTo>
                  <a:pt x="215" y="13"/>
                  <a:pt x="206" y="12"/>
                  <a:pt x="282" y="26"/>
                </a:cubicBezTo>
                <a:cubicBezTo>
                  <a:pt x="285" y="26"/>
                  <a:pt x="322" y="43"/>
                  <a:pt x="332" y="47"/>
                </a:cubicBezTo>
                <a:cubicBezTo>
                  <a:pt x="337" y="50"/>
                  <a:pt x="349" y="55"/>
                  <a:pt x="349" y="55"/>
                </a:cubicBezTo>
                <a:cubicBezTo>
                  <a:pt x="368" y="70"/>
                  <a:pt x="373" y="88"/>
                  <a:pt x="389" y="106"/>
                </a:cubicBezTo>
                <a:cubicBezTo>
                  <a:pt x="415" y="140"/>
                  <a:pt x="444" y="164"/>
                  <a:pt x="478" y="181"/>
                </a:cubicBezTo>
                <a:cubicBezTo>
                  <a:pt x="484" y="188"/>
                  <a:pt x="488" y="197"/>
                  <a:pt x="495" y="203"/>
                </a:cubicBezTo>
              </a:path>
            </a:pathLst>
          </a:custGeom>
          <a:solidFill>
            <a:srgbClr val="00FF00"/>
          </a:solidFill>
          <a:ln w="76200" cmpd="sng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3241" name="Freeform 265"/>
          <p:cNvSpPr>
            <a:spLocks/>
          </p:cNvSpPr>
          <p:nvPr/>
        </p:nvSpPr>
        <p:spPr bwMode="auto">
          <a:xfrm rot="1042623" flipH="1">
            <a:off x="7262813" y="3919538"/>
            <a:ext cx="566737" cy="387350"/>
          </a:xfrm>
          <a:custGeom>
            <a:avLst/>
            <a:gdLst/>
            <a:ahLst/>
            <a:cxnLst>
              <a:cxn ang="0">
                <a:pos x="433" y="210"/>
              </a:cxn>
              <a:cxn ang="0">
                <a:pos x="298" y="247"/>
              </a:cxn>
              <a:cxn ang="0">
                <a:pos x="153" y="210"/>
              </a:cxn>
              <a:cxn ang="0">
                <a:pos x="141" y="196"/>
              </a:cxn>
              <a:cxn ang="0">
                <a:pos x="124" y="188"/>
              </a:cxn>
              <a:cxn ang="0">
                <a:pos x="80" y="114"/>
              </a:cxn>
              <a:cxn ang="0">
                <a:pos x="40" y="40"/>
              </a:cxn>
              <a:cxn ang="0">
                <a:pos x="23" y="17"/>
              </a:cxn>
              <a:cxn ang="0">
                <a:pos x="7" y="3"/>
              </a:cxn>
              <a:cxn ang="0">
                <a:pos x="23" y="10"/>
              </a:cxn>
              <a:cxn ang="0">
                <a:pos x="158" y="26"/>
              </a:cxn>
              <a:cxn ang="0">
                <a:pos x="282" y="26"/>
              </a:cxn>
              <a:cxn ang="0">
                <a:pos x="332" y="47"/>
              </a:cxn>
              <a:cxn ang="0">
                <a:pos x="349" y="55"/>
              </a:cxn>
              <a:cxn ang="0">
                <a:pos x="389" y="106"/>
              </a:cxn>
              <a:cxn ang="0">
                <a:pos x="478" y="181"/>
              </a:cxn>
              <a:cxn ang="0">
                <a:pos x="495" y="203"/>
              </a:cxn>
            </a:cxnLst>
            <a:rect l="0" t="0" r="r" b="b"/>
            <a:pathLst>
              <a:path w="495" h="247">
                <a:moveTo>
                  <a:pt x="433" y="210"/>
                </a:moveTo>
                <a:cubicBezTo>
                  <a:pt x="389" y="224"/>
                  <a:pt x="344" y="237"/>
                  <a:pt x="298" y="247"/>
                </a:cubicBezTo>
                <a:cubicBezTo>
                  <a:pt x="178" y="239"/>
                  <a:pt x="228" y="243"/>
                  <a:pt x="153" y="210"/>
                </a:cubicBezTo>
                <a:cubicBezTo>
                  <a:pt x="148" y="206"/>
                  <a:pt x="145" y="199"/>
                  <a:pt x="141" y="196"/>
                </a:cubicBezTo>
                <a:cubicBezTo>
                  <a:pt x="135" y="191"/>
                  <a:pt x="129" y="193"/>
                  <a:pt x="124" y="188"/>
                </a:cubicBezTo>
                <a:cubicBezTo>
                  <a:pt x="108" y="170"/>
                  <a:pt x="95" y="135"/>
                  <a:pt x="80" y="114"/>
                </a:cubicBezTo>
                <a:cubicBezTo>
                  <a:pt x="72" y="83"/>
                  <a:pt x="58" y="60"/>
                  <a:pt x="40" y="40"/>
                </a:cubicBezTo>
                <a:cubicBezTo>
                  <a:pt x="34" y="33"/>
                  <a:pt x="29" y="24"/>
                  <a:pt x="23" y="17"/>
                </a:cubicBezTo>
                <a:cubicBezTo>
                  <a:pt x="17" y="12"/>
                  <a:pt x="0" y="0"/>
                  <a:pt x="7" y="3"/>
                </a:cubicBezTo>
                <a:cubicBezTo>
                  <a:pt x="12" y="6"/>
                  <a:pt x="23" y="10"/>
                  <a:pt x="23" y="10"/>
                </a:cubicBezTo>
                <a:cubicBezTo>
                  <a:pt x="70" y="52"/>
                  <a:pt x="84" y="32"/>
                  <a:pt x="158" y="26"/>
                </a:cubicBezTo>
                <a:cubicBezTo>
                  <a:pt x="215" y="13"/>
                  <a:pt x="206" y="12"/>
                  <a:pt x="282" y="26"/>
                </a:cubicBezTo>
                <a:cubicBezTo>
                  <a:pt x="285" y="26"/>
                  <a:pt x="322" y="43"/>
                  <a:pt x="332" y="47"/>
                </a:cubicBezTo>
                <a:cubicBezTo>
                  <a:pt x="337" y="50"/>
                  <a:pt x="349" y="55"/>
                  <a:pt x="349" y="55"/>
                </a:cubicBezTo>
                <a:cubicBezTo>
                  <a:pt x="368" y="70"/>
                  <a:pt x="373" y="88"/>
                  <a:pt x="389" y="106"/>
                </a:cubicBezTo>
                <a:cubicBezTo>
                  <a:pt x="415" y="140"/>
                  <a:pt x="444" y="164"/>
                  <a:pt x="478" y="181"/>
                </a:cubicBezTo>
                <a:cubicBezTo>
                  <a:pt x="484" y="188"/>
                  <a:pt x="488" y="197"/>
                  <a:pt x="495" y="203"/>
                </a:cubicBezTo>
              </a:path>
            </a:pathLst>
          </a:custGeom>
          <a:solidFill>
            <a:srgbClr val="00FF00"/>
          </a:solidFill>
          <a:ln w="114300" cmpd="sng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3242" name="AutoShape 266"/>
          <p:cNvSpPr>
            <a:spLocks noChangeArrowheads="1"/>
          </p:cNvSpPr>
          <p:nvPr/>
        </p:nvSpPr>
        <p:spPr bwMode="auto">
          <a:xfrm flipH="1">
            <a:off x="7296150" y="5645150"/>
            <a:ext cx="473075" cy="460375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3243" name="AutoShape 267"/>
          <p:cNvSpPr>
            <a:spLocks noChangeArrowheads="1"/>
          </p:cNvSpPr>
          <p:nvPr/>
        </p:nvSpPr>
        <p:spPr bwMode="auto">
          <a:xfrm flipH="1">
            <a:off x="5641975" y="5995988"/>
            <a:ext cx="474663" cy="461962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3244" name="AutoShape 268"/>
          <p:cNvSpPr>
            <a:spLocks noChangeArrowheads="1"/>
          </p:cNvSpPr>
          <p:nvPr/>
        </p:nvSpPr>
        <p:spPr bwMode="auto">
          <a:xfrm flipH="1">
            <a:off x="4945063" y="4543425"/>
            <a:ext cx="217487" cy="225425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3245" name="AutoShape 269"/>
          <p:cNvSpPr>
            <a:spLocks noChangeArrowheads="1"/>
          </p:cNvSpPr>
          <p:nvPr/>
        </p:nvSpPr>
        <p:spPr bwMode="auto">
          <a:xfrm flipH="1">
            <a:off x="6942138" y="5578475"/>
            <a:ext cx="219075" cy="225425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383101" name="Group 270"/>
          <p:cNvGrpSpPr>
            <a:grpSpLocks/>
          </p:cNvGrpSpPr>
          <p:nvPr/>
        </p:nvGrpSpPr>
        <p:grpSpPr bwMode="auto">
          <a:xfrm rot="2340000" flipH="1">
            <a:off x="6918325" y="5019675"/>
            <a:ext cx="538163" cy="488950"/>
            <a:chOff x="3996" y="967"/>
            <a:chExt cx="854" cy="797"/>
          </a:xfrm>
        </p:grpSpPr>
        <p:sp>
          <p:nvSpPr>
            <p:cNvPr id="383247" name="Freeform 271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248" name="Freeform 272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83105" name="Group 273"/>
          <p:cNvGrpSpPr>
            <a:grpSpLocks/>
          </p:cNvGrpSpPr>
          <p:nvPr/>
        </p:nvGrpSpPr>
        <p:grpSpPr bwMode="auto">
          <a:xfrm flipH="1">
            <a:off x="6731000" y="5664200"/>
            <a:ext cx="538163" cy="488950"/>
            <a:chOff x="3996" y="967"/>
            <a:chExt cx="854" cy="797"/>
          </a:xfrm>
        </p:grpSpPr>
        <p:sp>
          <p:nvSpPr>
            <p:cNvPr id="383250" name="Freeform 274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251" name="Freeform 275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83252" name="AutoShape 276"/>
          <p:cNvSpPr>
            <a:spLocks noChangeArrowheads="1"/>
          </p:cNvSpPr>
          <p:nvPr/>
        </p:nvSpPr>
        <p:spPr bwMode="auto">
          <a:xfrm flipH="1">
            <a:off x="5943600" y="5434013"/>
            <a:ext cx="217488" cy="227012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3253" name="AutoShape 277"/>
          <p:cNvSpPr>
            <a:spLocks noChangeArrowheads="1"/>
          </p:cNvSpPr>
          <p:nvPr/>
        </p:nvSpPr>
        <p:spPr bwMode="auto">
          <a:xfrm flipH="1">
            <a:off x="6908800" y="6021388"/>
            <a:ext cx="473075" cy="460375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3254" name="AutoShape 278"/>
          <p:cNvSpPr>
            <a:spLocks noChangeArrowheads="1"/>
          </p:cNvSpPr>
          <p:nvPr/>
        </p:nvSpPr>
        <p:spPr bwMode="auto">
          <a:xfrm flipH="1">
            <a:off x="7769225" y="6045200"/>
            <a:ext cx="612775" cy="609600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383115" name="Group 279"/>
          <p:cNvGrpSpPr>
            <a:grpSpLocks/>
          </p:cNvGrpSpPr>
          <p:nvPr/>
        </p:nvGrpSpPr>
        <p:grpSpPr bwMode="auto">
          <a:xfrm>
            <a:off x="5797550" y="2163763"/>
            <a:ext cx="1909763" cy="1573212"/>
            <a:chOff x="4404" y="1168"/>
            <a:chExt cx="1131" cy="1012"/>
          </a:xfrm>
        </p:grpSpPr>
        <p:sp>
          <p:nvSpPr>
            <p:cNvPr id="383256" name="Rectangle 280"/>
            <p:cNvSpPr>
              <a:spLocks noChangeArrowheads="1"/>
            </p:cNvSpPr>
            <p:nvPr/>
          </p:nvSpPr>
          <p:spPr bwMode="auto">
            <a:xfrm rot="-3144445">
              <a:off x="4924" y="1578"/>
              <a:ext cx="216" cy="431"/>
            </a:xfrm>
            <a:prstGeom prst="rect">
              <a:avLst/>
            </a:prstGeom>
            <a:solidFill>
              <a:srgbClr val="FF0066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383116" name="Group 281"/>
            <p:cNvGrpSpPr>
              <a:grpSpLocks/>
            </p:cNvGrpSpPr>
            <p:nvPr/>
          </p:nvGrpSpPr>
          <p:grpSpPr bwMode="auto">
            <a:xfrm>
              <a:off x="4404" y="1168"/>
              <a:ext cx="1131" cy="1012"/>
              <a:chOff x="4404" y="1168"/>
              <a:chExt cx="1131" cy="1012"/>
            </a:xfrm>
          </p:grpSpPr>
          <p:sp>
            <p:nvSpPr>
              <p:cNvPr id="383258" name="Freeform 282"/>
              <p:cNvSpPr>
                <a:spLocks/>
              </p:cNvSpPr>
              <p:nvPr/>
            </p:nvSpPr>
            <p:spPr bwMode="auto">
              <a:xfrm rot="-3144445">
                <a:off x="4520" y="1391"/>
                <a:ext cx="363" cy="339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30" y="0"/>
                  </a:cxn>
                  <a:cxn ang="0">
                    <a:pos x="72" y="60"/>
                  </a:cxn>
                  <a:cxn ang="0">
                    <a:pos x="0" y="54"/>
                  </a:cxn>
                </a:cxnLst>
                <a:rect l="0" t="0" r="r" b="b"/>
                <a:pathLst>
                  <a:path w="72" h="74">
                    <a:moveTo>
                      <a:pt x="0" y="54"/>
                    </a:moveTo>
                    <a:cubicBezTo>
                      <a:pt x="8" y="29"/>
                      <a:pt x="7" y="15"/>
                      <a:pt x="30" y="0"/>
                    </a:cubicBezTo>
                    <a:cubicBezTo>
                      <a:pt x="60" y="10"/>
                      <a:pt x="55" y="35"/>
                      <a:pt x="72" y="60"/>
                    </a:cubicBezTo>
                    <a:cubicBezTo>
                      <a:pt x="49" y="68"/>
                      <a:pt x="20" y="74"/>
                      <a:pt x="0" y="54"/>
                    </a:cubicBezTo>
                    <a:close/>
                  </a:path>
                </a:pathLst>
              </a:custGeom>
              <a:solidFill>
                <a:srgbClr val="FF0066"/>
              </a:solidFill>
              <a:ln w="57150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3259" name="Freeform 283"/>
              <p:cNvSpPr>
                <a:spLocks/>
              </p:cNvSpPr>
              <p:nvPr/>
            </p:nvSpPr>
            <p:spPr bwMode="auto">
              <a:xfrm rot="-3144445">
                <a:off x="5104" y="1121"/>
                <a:ext cx="383" cy="478"/>
              </a:xfrm>
              <a:custGeom>
                <a:avLst/>
                <a:gdLst/>
                <a:ahLst/>
                <a:cxnLst>
                  <a:cxn ang="0">
                    <a:pos x="18" y="16"/>
                  </a:cxn>
                  <a:cxn ang="0">
                    <a:pos x="96" y="10"/>
                  </a:cxn>
                  <a:cxn ang="0">
                    <a:pos x="84" y="46"/>
                  </a:cxn>
                  <a:cxn ang="0">
                    <a:pos x="48" y="52"/>
                  </a:cxn>
                  <a:cxn ang="0">
                    <a:pos x="30" y="106"/>
                  </a:cxn>
                  <a:cxn ang="0">
                    <a:pos x="0" y="124"/>
                  </a:cxn>
                </a:cxnLst>
                <a:rect l="0" t="0" r="r" b="b"/>
                <a:pathLst>
                  <a:path w="131" h="124">
                    <a:moveTo>
                      <a:pt x="18" y="16"/>
                    </a:moveTo>
                    <a:cubicBezTo>
                      <a:pt x="67" y="0"/>
                      <a:pt x="41" y="2"/>
                      <a:pt x="96" y="10"/>
                    </a:cubicBezTo>
                    <a:cubicBezTo>
                      <a:pt x="108" y="28"/>
                      <a:pt x="131" y="77"/>
                      <a:pt x="84" y="46"/>
                    </a:cubicBezTo>
                    <a:cubicBezTo>
                      <a:pt x="72" y="48"/>
                      <a:pt x="57" y="44"/>
                      <a:pt x="48" y="52"/>
                    </a:cubicBezTo>
                    <a:cubicBezTo>
                      <a:pt x="34" y="64"/>
                      <a:pt x="36" y="88"/>
                      <a:pt x="30" y="106"/>
                    </a:cubicBezTo>
                    <a:cubicBezTo>
                      <a:pt x="29" y="110"/>
                      <a:pt x="6" y="121"/>
                      <a:pt x="0" y="124"/>
                    </a:cubicBezTo>
                  </a:path>
                </a:pathLst>
              </a:custGeom>
              <a:solidFill>
                <a:srgbClr val="FF0066"/>
              </a:solidFill>
              <a:ln w="57150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3260" name="Freeform 284"/>
              <p:cNvSpPr>
                <a:spLocks/>
              </p:cNvSpPr>
              <p:nvPr/>
            </p:nvSpPr>
            <p:spPr bwMode="auto">
              <a:xfrm rot="-3144445">
                <a:off x="4499" y="1254"/>
                <a:ext cx="831" cy="1021"/>
              </a:xfrm>
              <a:custGeom>
                <a:avLst/>
                <a:gdLst/>
                <a:ahLst/>
                <a:cxnLst>
                  <a:cxn ang="0">
                    <a:pos x="152" y="234"/>
                  </a:cxn>
                  <a:cxn ang="0">
                    <a:pos x="43" y="196"/>
                  </a:cxn>
                  <a:cxn ang="0">
                    <a:pos x="33" y="115"/>
                  </a:cxn>
                  <a:cxn ang="0">
                    <a:pos x="49" y="67"/>
                  </a:cxn>
                  <a:cxn ang="0">
                    <a:pos x="43" y="40"/>
                  </a:cxn>
                  <a:cxn ang="0">
                    <a:pos x="54" y="13"/>
                  </a:cxn>
                  <a:cxn ang="0">
                    <a:pos x="92" y="45"/>
                  </a:cxn>
                  <a:cxn ang="0">
                    <a:pos x="179" y="148"/>
                  </a:cxn>
                  <a:cxn ang="0">
                    <a:pos x="157" y="229"/>
                  </a:cxn>
                  <a:cxn ang="0">
                    <a:pos x="239" y="240"/>
                  </a:cxn>
                  <a:cxn ang="0">
                    <a:pos x="282" y="180"/>
                  </a:cxn>
                  <a:cxn ang="0">
                    <a:pos x="282" y="72"/>
                  </a:cxn>
                  <a:cxn ang="0">
                    <a:pos x="277" y="50"/>
                  </a:cxn>
                  <a:cxn ang="0">
                    <a:pos x="179" y="83"/>
                  </a:cxn>
                  <a:cxn ang="0">
                    <a:pos x="152" y="94"/>
                  </a:cxn>
                </a:cxnLst>
                <a:rect l="0" t="0" r="r" b="b"/>
                <a:pathLst>
                  <a:path w="284" h="265">
                    <a:moveTo>
                      <a:pt x="152" y="234"/>
                    </a:moveTo>
                    <a:cubicBezTo>
                      <a:pt x="114" y="222"/>
                      <a:pt x="76" y="218"/>
                      <a:pt x="43" y="196"/>
                    </a:cubicBezTo>
                    <a:cubicBezTo>
                      <a:pt x="24" y="166"/>
                      <a:pt x="24" y="157"/>
                      <a:pt x="33" y="115"/>
                    </a:cubicBezTo>
                    <a:cubicBezTo>
                      <a:pt x="36" y="99"/>
                      <a:pt x="49" y="67"/>
                      <a:pt x="49" y="67"/>
                    </a:cubicBezTo>
                    <a:cubicBezTo>
                      <a:pt x="47" y="58"/>
                      <a:pt x="47" y="49"/>
                      <a:pt x="43" y="40"/>
                    </a:cubicBezTo>
                    <a:cubicBezTo>
                      <a:pt x="25" y="0"/>
                      <a:pt x="0" y="4"/>
                      <a:pt x="54" y="13"/>
                    </a:cubicBezTo>
                    <a:cubicBezTo>
                      <a:pt x="74" y="25"/>
                      <a:pt x="71" y="38"/>
                      <a:pt x="92" y="45"/>
                    </a:cubicBezTo>
                    <a:cubicBezTo>
                      <a:pt x="113" y="67"/>
                      <a:pt x="168" y="117"/>
                      <a:pt x="179" y="148"/>
                    </a:cubicBezTo>
                    <a:cubicBezTo>
                      <a:pt x="175" y="186"/>
                      <a:pt x="177" y="200"/>
                      <a:pt x="157" y="229"/>
                    </a:cubicBezTo>
                    <a:cubicBezTo>
                      <a:pt x="170" y="265"/>
                      <a:pt x="210" y="249"/>
                      <a:pt x="239" y="240"/>
                    </a:cubicBezTo>
                    <a:cubicBezTo>
                      <a:pt x="255" y="216"/>
                      <a:pt x="273" y="207"/>
                      <a:pt x="282" y="180"/>
                    </a:cubicBezTo>
                    <a:cubicBezTo>
                      <a:pt x="277" y="139"/>
                      <a:pt x="268" y="114"/>
                      <a:pt x="282" y="72"/>
                    </a:cubicBezTo>
                    <a:cubicBezTo>
                      <a:pt x="280" y="65"/>
                      <a:pt x="284" y="54"/>
                      <a:pt x="277" y="50"/>
                    </a:cubicBezTo>
                    <a:cubicBezTo>
                      <a:pt x="260" y="52"/>
                      <a:pt x="201" y="85"/>
                      <a:pt x="179" y="83"/>
                    </a:cubicBezTo>
                    <a:cubicBezTo>
                      <a:pt x="158" y="90"/>
                      <a:pt x="156" y="92"/>
                      <a:pt x="152" y="94"/>
                    </a:cubicBezTo>
                  </a:path>
                </a:pathLst>
              </a:custGeom>
              <a:solidFill>
                <a:srgbClr val="FF0066"/>
              </a:solidFill>
              <a:ln w="57150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83261" name="Freeform 285"/>
          <p:cNvSpPr>
            <a:spLocks/>
          </p:cNvSpPr>
          <p:nvPr/>
        </p:nvSpPr>
        <p:spPr bwMode="auto">
          <a:xfrm rot="-461879">
            <a:off x="4678363" y="3597275"/>
            <a:ext cx="280987" cy="1011238"/>
          </a:xfrm>
          <a:custGeom>
            <a:avLst/>
            <a:gdLst/>
            <a:ahLst/>
            <a:cxnLst>
              <a:cxn ang="0">
                <a:pos x="77" y="0"/>
              </a:cxn>
              <a:cxn ang="0">
                <a:pos x="61" y="72"/>
              </a:cxn>
              <a:cxn ang="0">
                <a:pos x="45" y="136"/>
              </a:cxn>
              <a:cxn ang="0">
                <a:pos x="21" y="272"/>
              </a:cxn>
              <a:cxn ang="0">
                <a:pos x="29" y="320"/>
              </a:cxn>
              <a:cxn ang="0">
                <a:pos x="45" y="368"/>
              </a:cxn>
              <a:cxn ang="0">
                <a:pos x="29" y="472"/>
              </a:cxn>
              <a:cxn ang="0">
                <a:pos x="29" y="576"/>
              </a:cxn>
              <a:cxn ang="0">
                <a:pos x="45" y="624"/>
              </a:cxn>
              <a:cxn ang="0">
                <a:pos x="45" y="712"/>
              </a:cxn>
              <a:cxn ang="0">
                <a:pos x="37" y="808"/>
              </a:cxn>
              <a:cxn ang="0">
                <a:pos x="53" y="904"/>
              </a:cxn>
              <a:cxn ang="0">
                <a:pos x="61" y="944"/>
              </a:cxn>
              <a:cxn ang="0">
                <a:pos x="69" y="968"/>
              </a:cxn>
              <a:cxn ang="0">
                <a:pos x="53" y="1016"/>
              </a:cxn>
              <a:cxn ang="0">
                <a:pos x="45" y="1040"/>
              </a:cxn>
              <a:cxn ang="0">
                <a:pos x="61" y="1064"/>
              </a:cxn>
              <a:cxn ang="0">
                <a:pos x="85" y="1080"/>
              </a:cxn>
              <a:cxn ang="0">
                <a:pos x="61" y="1136"/>
              </a:cxn>
              <a:cxn ang="0">
                <a:pos x="85" y="1184"/>
              </a:cxn>
              <a:cxn ang="0">
                <a:pos x="77" y="1208"/>
              </a:cxn>
              <a:cxn ang="0">
                <a:pos x="77" y="1232"/>
              </a:cxn>
            </a:cxnLst>
            <a:rect l="0" t="0" r="r" b="b"/>
            <a:pathLst>
              <a:path w="91" h="1232">
                <a:moveTo>
                  <a:pt x="77" y="0"/>
                </a:moveTo>
                <a:cubicBezTo>
                  <a:pt x="35" y="42"/>
                  <a:pt x="61" y="3"/>
                  <a:pt x="61" y="72"/>
                </a:cubicBezTo>
                <a:cubicBezTo>
                  <a:pt x="61" y="91"/>
                  <a:pt x="51" y="117"/>
                  <a:pt x="45" y="136"/>
                </a:cubicBezTo>
                <a:cubicBezTo>
                  <a:pt x="54" y="183"/>
                  <a:pt x="78" y="253"/>
                  <a:pt x="21" y="272"/>
                </a:cubicBezTo>
                <a:cubicBezTo>
                  <a:pt x="24" y="288"/>
                  <a:pt x="25" y="304"/>
                  <a:pt x="29" y="320"/>
                </a:cubicBezTo>
                <a:cubicBezTo>
                  <a:pt x="33" y="336"/>
                  <a:pt x="45" y="368"/>
                  <a:pt x="45" y="368"/>
                </a:cubicBezTo>
                <a:cubicBezTo>
                  <a:pt x="31" y="425"/>
                  <a:pt x="18" y="406"/>
                  <a:pt x="29" y="472"/>
                </a:cubicBezTo>
                <a:cubicBezTo>
                  <a:pt x="22" y="532"/>
                  <a:pt x="15" y="526"/>
                  <a:pt x="29" y="576"/>
                </a:cubicBezTo>
                <a:cubicBezTo>
                  <a:pt x="33" y="592"/>
                  <a:pt x="45" y="624"/>
                  <a:pt x="45" y="624"/>
                </a:cubicBezTo>
                <a:cubicBezTo>
                  <a:pt x="2" y="653"/>
                  <a:pt x="0" y="682"/>
                  <a:pt x="45" y="712"/>
                </a:cubicBezTo>
                <a:cubicBezTo>
                  <a:pt x="64" y="769"/>
                  <a:pt x="70" y="759"/>
                  <a:pt x="37" y="808"/>
                </a:cubicBezTo>
                <a:cubicBezTo>
                  <a:pt x="55" y="862"/>
                  <a:pt x="64" y="837"/>
                  <a:pt x="53" y="904"/>
                </a:cubicBezTo>
                <a:cubicBezTo>
                  <a:pt x="56" y="917"/>
                  <a:pt x="58" y="931"/>
                  <a:pt x="61" y="944"/>
                </a:cubicBezTo>
                <a:cubicBezTo>
                  <a:pt x="63" y="952"/>
                  <a:pt x="70" y="960"/>
                  <a:pt x="69" y="968"/>
                </a:cubicBezTo>
                <a:cubicBezTo>
                  <a:pt x="67" y="985"/>
                  <a:pt x="58" y="1000"/>
                  <a:pt x="53" y="1016"/>
                </a:cubicBezTo>
                <a:cubicBezTo>
                  <a:pt x="50" y="1024"/>
                  <a:pt x="45" y="1040"/>
                  <a:pt x="45" y="1040"/>
                </a:cubicBezTo>
                <a:cubicBezTo>
                  <a:pt x="50" y="1048"/>
                  <a:pt x="54" y="1057"/>
                  <a:pt x="61" y="1064"/>
                </a:cubicBezTo>
                <a:cubicBezTo>
                  <a:pt x="68" y="1071"/>
                  <a:pt x="82" y="1071"/>
                  <a:pt x="85" y="1080"/>
                </a:cubicBezTo>
                <a:cubicBezTo>
                  <a:pt x="91" y="1097"/>
                  <a:pt x="69" y="1124"/>
                  <a:pt x="61" y="1136"/>
                </a:cubicBezTo>
                <a:cubicBezTo>
                  <a:pt x="67" y="1153"/>
                  <a:pt x="82" y="1166"/>
                  <a:pt x="85" y="1184"/>
                </a:cubicBezTo>
                <a:cubicBezTo>
                  <a:pt x="86" y="1192"/>
                  <a:pt x="78" y="1200"/>
                  <a:pt x="77" y="1208"/>
                </a:cubicBezTo>
                <a:cubicBezTo>
                  <a:pt x="76" y="1216"/>
                  <a:pt x="77" y="1224"/>
                  <a:pt x="77" y="1232"/>
                </a:cubicBezTo>
              </a:path>
            </a:pathLst>
          </a:custGeom>
          <a:noFill/>
          <a:ln w="28575" cmpd="sng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383123" name="Group 286"/>
          <p:cNvGrpSpPr>
            <a:grpSpLocks/>
          </p:cNvGrpSpPr>
          <p:nvPr/>
        </p:nvGrpSpPr>
        <p:grpSpPr bwMode="auto">
          <a:xfrm>
            <a:off x="1270000" y="12700"/>
            <a:ext cx="8470900" cy="927100"/>
            <a:chOff x="800" y="8"/>
            <a:chExt cx="5336" cy="584"/>
          </a:xfrm>
        </p:grpSpPr>
        <p:sp>
          <p:nvSpPr>
            <p:cNvPr id="383263" name="Rectangle 287"/>
            <p:cNvSpPr>
              <a:spLocks noChangeArrowheads="1"/>
            </p:cNvSpPr>
            <p:nvPr/>
          </p:nvSpPr>
          <p:spPr bwMode="auto">
            <a:xfrm>
              <a:off x="2480" y="88"/>
              <a:ext cx="1216" cy="504"/>
            </a:xfrm>
            <a:prstGeom prst="rect">
              <a:avLst/>
            </a:prstGeom>
            <a:solidFill>
              <a:srgbClr val="FFCC00"/>
            </a:solidFill>
            <a:ln w="571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264" name="Text Box 288"/>
            <p:cNvSpPr txBox="1">
              <a:spLocks noChangeArrowheads="1"/>
            </p:cNvSpPr>
            <p:nvPr/>
          </p:nvSpPr>
          <p:spPr bwMode="auto">
            <a:xfrm rot="21600000">
              <a:off x="800" y="8"/>
              <a:ext cx="533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5400" b="1" kern="12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rPr>
                <a:t>Public access to data!</a:t>
              </a:r>
              <a:r>
                <a:rPr lang="sv-SE" sz="5400" b="1" kern="120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rPr>
                <a:t> </a:t>
              </a:r>
              <a:endParaRPr lang="en-GB" sz="54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83265" name="Freeform 289"/>
          <p:cNvSpPr>
            <a:spLocks/>
          </p:cNvSpPr>
          <p:nvPr/>
        </p:nvSpPr>
        <p:spPr bwMode="auto">
          <a:xfrm rot="21548010" flipH="1">
            <a:off x="8240713" y="3436938"/>
            <a:ext cx="42862" cy="1593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1" y="31"/>
              </a:cxn>
              <a:cxn ang="0">
                <a:pos x="46" y="46"/>
              </a:cxn>
              <a:cxn ang="0">
                <a:pos x="52" y="62"/>
              </a:cxn>
              <a:cxn ang="0">
                <a:pos x="62" y="93"/>
              </a:cxn>
              <a:cxn ang="0">
                <a:pos x="67" y="206"/>
              </a:cxn>
              <a:cxn ang="0">
                <a:pos x="88" y="324"/>
              </a:cxn>
            </a:cxnLst>
            <a:rect l="0" t="0" r="r" b="b"/>
            <a:pathLst>
              <a:path w="88" h="324">
                <a:moveTo>
                  <a:pt x="0" y="0"/>
                </a:moveTo>
                <a:cubicBezTo>
                  <a:pt x="20" y="6"/>
                  <a:pt x="23" y="19"/>
                  <a:pt x="41" y="31"/>
                </a:cubicBezTo>
                <a:cubicBezTo>
                  <a:pt x="43" y="36"/>
                  <a:pt x="44" y="41"/>
                  <a:pt x="46" y="46"/>
                </a:cubicBezTo>
                <a:cubicBezTo>
                  <a:pt x="48" y="51"/>
                  <a:pt x="50" y="57"/>
                  <a:pt x="52" y="62"/>
                </a:cubicBezTo>
                <a:cubicBezTo>
                  <a:pt x="55" y="72"/>
                  <a:pt x="62" y="93"/>
                  <a:pt x="62" y="93"/>
                </a:cubicBezTo>
                <a:cubicBezTo>
                  <a:pt x="64" y="131"/>
                  <a:pt x="64" y="168"/>
                  <a:pt x="67" y="206"/>
                </a:cubicBezTo>
                <a:cubicBezTo>
                  <a:pt x="70" y="246"/>
                  <a:pt x="88" y="286"/>
                  <a:pt x="88" y="324"/>
                </a:cubicBezTo>
              </a:path>
            </a:pathLst>
          </a:custGeom>
          <a:noFill/>
          <a:ln w="76200" cmpd="sng">
            <a:solidFill>
              <a:srgbClr val="CC6600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3266" name="AutoShape 290"/>
          <p:cNvSpPr>
            <a:spLocks noChangeArrowheads="1"/>
          </p:cNvSpPr>
          <p:nvPr/>
        </p:nvSpPr>
        <p:spPr bwMode="auto">
          <a:xfrm flipH="1">
            <a:off x="6740525" y="4902200"/>
            <a:ext cx="612775" cy="6096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FF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3267" name="Freeform 291"/>
          <p:cNvSpPr>
            <a:spLocks/>
          </p:cNvSpPr>
          <p:nvPr/>
        </p:nvSpPr>
        <p:spPr bwMode="auto">
          <a:xfrm rot="1042623">
            <a:off x="6911975" y="3465513"/>
            <a:ext cx="328613" cy="1503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1" y="31"/>
              </a:cxn>
              <a:cxn ang="0">
                <a:pos x="46" y="46"/>
              </a:cxn>
              <a:cxn ang="0">
                <a:pos x="52" y="62"/>
              </a:cxn>
              <a:cxn ang="0">
                <a:pos x="62" y="93"/>
              </a:cxn>
              <a:cxn ang="0">
                <a:pos x="67" y="206"/>
              </a:cxn>
              <a:cxn ang="0">
                <a:pos x="88" y="324"/>
              </a:cxn>
            </a:cxnLst>
            <a:rect l="0" t="0" r="r" b="b"/>
            <a:pathLst>
              <a:path w="88" h="324">
                <a:moveTo>
                  <a:pt x="0" y="0"/>
                </a:moveTo>
                <a:cubicBezTo>
                  <a:pt x="20" y="6"/>
                  <a:pt x="23" y="19"/>
                  <a:pt x="41" y="31"/>
                </a:cubicBezTo>
                <a:cubicBezTo>
                  <a:pt x="43" y="36"/>
                  <a:pt x="44" y="41"/>
                  <a:pt x="46" y="46"/>
                </a:cubicBezTo>
                <a:cubicBezTo>
                  <a:pt x="48" y="51"/>
                  <a:pt x="50" y="57"/>
                  <a:pt x="52" y="62"/>
                </a:cubicBezTo>
                <a:cubicBezTo>
                  <a:pt x="55" y="72"/>
                  <a:pt x="62" y="93"/>
                  <a:pt x="62" y="93"/>
                </a:cubicBezTo>
                <a:cubicBezTo>
                  <a:pt x="64" y="131"/>
                  <a:pt x="64" y="168"/>
                  <a:pt x="67" y="206"/>
                </a:cubicBezTo>
                <a:cubicBezTo>
                  <a:pt x="70" y="246"/>
                  <a:pt x="88" y="286"/>
                  <a:pt x="88" y="324"/>
                </a:cubicBezTo>
              </a:path>
            </a:pathLst>
          </a:custGeom>
          <a:noFill/>
          <a:ln w="114300" cmpd="sng">
            <a:solidFill>
              <a:srgbClr val="CC6600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383127" name="Group 292"/>
          <p:cNvGrpSpPr>
            <a:grpSpLocks/>
          </p:cNvGrpSpPr>
          <p:nvPr/>
        </p:nvGrpSpPr>
        <p:grpSpPr bwMode="auto">
          <a:xfrm rot="-1800000">
            <a:off x="6122988" y="5091113"/>
            <a:ext cx="1131887" cy="622300"/>
            <a:chOff x="3996" y="967"/>
            <a:chExt cx="854" cy="797"/>
          </a:xfrm>
        </p:grpSpPr>
        <p:sp>
          <p:nvSpPr>
            <p:cNvPr id="383269" name="Freeform 293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270" name="Freeform 294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83131" name="Group 295"/>
          <p:cNvGrpSpPr>
            <a:grpSpLocks/>
          </p:cNvGrpSpPr>
          <p:nvPr/>
        </p:nvGrpSpPr>
        <p:grpSpPr bwMode="auto">
          <a:xfrm flipH="1">
            <a:off x="7142163" y="4911725"/>
            <a:ext cx="708025" cy="876300"/>
            <a:chOff x="3996" y="967"/>
            <a:chExt cx="854" cy="797"/>
          </a:xfrm>
        </p:grpSpPr>
        <p:sp>
          <p:nvSpPr>
            <p:cNvPr id="383272" name="Freeform 296"/>
            <p:cNvSpPr>
              <a:spLocks/>
            </p:cNvSpPr>
            <p:nvPr/>
          </p:nvSpPr>
          <p:spPr bwMode="auto">
            <a:xfrm>
              <a:off x="3996" y="967"/>
              <a:ext cx="854" cy="560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247" y="236"/>
                </a:cxn>
                <a:cxn ang="0">
                  <a:pos x="329" y="205"/>
                </a:cxn>
                <a:cxn ang="0">
                  <a:pos x="401" y="190"/>
                </a:cxn>
                <a:cxn ang="0">
                  <a:pos x="684" y="216"/>
                </a:cxn>
                <a:cxn ang="0">
                  <a:pos x="808" y="97"/>
                </a:cxn>
                <a:cxn ang="0">
                  <a:pos x="854" y="0"/>
                </a:cxn>
              </a:cxnLst>
              <a:rect l="0" t="0" r="r" b="b"/>
              <a:pathLst>
                <a:path w="854" h="488">
                  <a:moveTo>
                    <a:pt x="0" y="488"/>
                  </a:moveTo>
                  <a:cubicBezTo>
                    <a:pt x="19" y="369"/>
                    <a:pt x="141" y="274"/>
                    <a:pt x="247" y="236"/>
                  </a:cubicBezTo>
                  <a:cubicBezTo>
                    <a:pt x="274" y="226"/>
                    <a:pt x="301" y="212"/>
                    <a:pt x="329" y="205"/>
                  </a:cubicBezTo>
                  <a:cubicBezTo>
                    <a:pt x="353" y="200"/>
                    <a:pt x="401" y="190"/>
                    <a:pt x="401" y="190"/>
                  </a:cubicBezTo>
                  <a:cubicBezTo>
                    <a:pt x="503" y="193"/>
                    <a:pt x="587" y="200"/>
                    <a:pt x="684" y="216"/>
                  </a:cubicBezTo>
                  <a:cubicBezTo>
                    <a:pt x="734" y="197"/>
                    <a:pt x="786" y="144"/>
                    <a:pt x="808" y="97"/>
                  </a:cubicBezTo>
                  <a:cubicBezTo>
                    <a:pt x="822" y="67"/>
                    <a:pt x="830" y="24"/>
                    <a:pt x="854" y="0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3273" name="Freeform 297"/>
            <p:cNvSpPr>
              <a:spLocks/>
            </p:cNvSpPr>
            <p:nvPr/>
          </p:nvSpPr>
          <p:spPr bwMode="auto">
            <a:xfrm>
              <a:off x="4215" y="1260"/>
              <a:ext cx="92" cy="50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8" y="26"/>
                </a:cxn>
                <a:cxn ang="0">
                  <a:pos x="38" y="154"/>
                </a:cxn>
                <a:cxn ang="0">
                  <a:pos x="64" y="195"/>
                </a:cxn>
                <a:cxn ang="0">
                  <a:pos x="28" y="453"/>
                </a:cxn>
                <a:cxn ang="0">
                  <a:pos x="69" y="504"/>
                </a:cxn>
              </a:cxnLst>
              <a:rect l="0" t="0" r="r" b="b"/>
              <a:pathLst>
                <a:path w="92" h="504">
                  <a:moveTo>
                    <a:pt x="54" y="0"/>
                  </a:moveTo>
                  <a:cubicBezTo>
                    <a:pt x="25" y="9"/>
                    <a:pt x="46" y="17"/>
                    <a:pt x="18" y="26"/>
                  </a:cubicBezTo>
                  <a:cubicBezTo>
                    <a:pt x="0" y="71"/>
                    <a:pt x="5" y="121"/>
                    <a:pt x="38" y="154"/>
                  </a:cubicBezTo>
                  <a:cubicBezTo>
                    <a:pt x="44" y="172"/>
                    <a:pt x="53" y="179"/>
                    <a:pt x="64" y="195"/>
                  </a:cubicBezTo>
                  <a:cubicBezTo>
                    <a:pt x="92" y="281"/>
                    <a:pt x="66" y="374"/>
                    <a:pt x="28" y="453"/>
                  </a:cubicBezTo>
                  <a:cubicBezTo>
                    <a:pt x="32" y="479"/>
                    <a:pt x="37" y="504"/>
                    <a:pt x="69" y="504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83274" name="AutoShape 298"/>
          <p:cNvSpPr>
            <a:spLocks noChangeArrowheads="1"/>
          </p:cNvSpPr>
          <p:nvPr/>
        </p:nvSpPr>
        <p:spPr bwMode="auto">
          <a:xfrm flipH="1">
            <a:off x="3686175" y="5054600"/>
            <a:ext cx="612775" cy="60960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FF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3275" name="Freeform 299"/>
          <p:cNvSpPr>
            <a:spLocks/>
          </p:cNvSpPr>
          <p:nvPr/>
        </p:nvSpPr>
        <p:spPr bwMode="auto">
          <a:xfrm rot="-25103983">
            <a:off x="4164013" y="5459412"/>
            <a:ext cx="1085850" cy="1711325"/>
          </a:xfrm>
          <a:custGeom>
            <a:avLst/>
            <a:gdLst/>
            <a:ahLst/>
            <a:cxnLst>
              <a:cxn ang="0">
                <a:pos x="77" y="0"/>
              </a:cxn>
              <a:cxn ang="0">
                <a:pos x="61" y="72"/>
              </a:cxn>
              <a:cxn ang="0">
                <a:pos x="45" y="136"/>
              </a:cxn>
              <a:cxn ang="0">
                <a:pos x="21" y="272"/>
              </a:cxn>
              <a:cxn ang="0">
                <a:pos x="29" y="320"/>
              </a:cxn>
              <a:cxn ang="0">
                <a:pos x="45" y="368"/>
              </a:cxn>
              <a:cxn ang="0">
                <a:pos x="29" y="472"/>
              </a:cxn>
              <a:cxn ang="0">
                <a:pos x="29" y="576"/>
              </a:cxn>
              <a:cxn ang="0">
                <a:pos x="45" y="624"/>
              </a:cxn>
              <a:cxn ang="0">
                <a:pos x="45" y="712"/>
              </a:cxn>
              <a:cxn ang="0">
                <a:pos x="37" y="808"/>
              </a:cxn>
              <a:cxn ang="0">
                <a:pos x="53" y="904"/>
              </a:cxn>
              <a:cxn ang="0">
                <a:pos x="61" y="944"/>
              </a:cxn>
              <a:cxn ang="0">
                <a:pos x="69" y="968"/>
              </a:cxn>
              <a:cxn ang="0">
                <a:pos x="53" y="1016"/>
              </a:cxn>
              <a:cxn ang="0">
                <a:pos x="45" y="1040"/>
              </a:cxn>
              <a:cxn ang="0">
                <a:pos x="61" y="1064"/>
              </a:cxn>
              <a:cxn ang="0">
                <a:pos x="85" y="1080"/>
              </a:cxn>
              <a:cxn ang="0">
                <a:pos x="61" y="1136"/>
              </a:cxn>
              <a:cxn ang="0">
                <a:pos x="85" y="1184"/>
              </a:cxn>
              <a:cxn ang="0">
                <a:pos x="77" y="1208"/>
              </a:cxn>
              <a:cxn ang="0">
                <a:pos x="77" y="1232"/>
              </a:cxn>
            </a:cxnLst>
            <a:rect l="0" t="0" r="r" b="b"/>
            <a:pathLst>
              <a:path w="91" h="1232">
                <a:moveTo>
                  <a:pt x="77" y="0"/>
                </a:moveTo>
                <a:cubicBezTo>
                  <a:pt x="35" y="42"/>
                  <a:pt x="61" y="3"/>
                  <a:pt x="61" y="72"/>
                </a:cubicBezTo>
                <a:cubicBezTo>
                  <a:pt x="61" y="91"/>
                  <a:pt x="51" y="117"/>
                  <a:pt x="45" y="136"/>
                </a:cubicBezTo>
                <a:cubicBezTo>
                  <a:pt x="54" y="183"/>
                  <a:pt x="78" y="253"/>
                  <a:pt x="21" y="272"/>
                </a:cubicBezTo>
                <a:cubicBezTo>
                  <a:pt x="24" y="288"/>
                  <a:pt x="25" y="304"/>
                  <a:pt x="29" y="320"/>
                </a:cubicBezTo>
                <a:cubicBezTo>
                  <a:pt x="33" y="336"/>
                  <a:pt x="45" y="368"/>
                  <a:pt x="45" y="368"/>
                </a:cubicBezTo>
                <a:cubicBezTo>
                  <a:pt x="31" y="425"/>
                  <a:pt x="18" y="406"/>
                  <a:pt x="29" y="472"/>
                </a:cubicBezTo>
                <a:cubicBezTo>
                  <a:pt x="22" y="532"/>
                  <a:pt x="15" y="526"/>
                  <a:pt x="29" y="576"/>
                </a:cubicBezTo>
                <a:cubicBezTo>
                  <a:pt x="33" y="592"/>
                  <a:pt x="45" y="624"/>
                  <a:pt x="45" y="624"/>
                </a:cubicBezTo>
                <a:cubicBezTo>
                  <a:pt x="2" y="653"/>
                  <a:pt x="0" y="682"/>
                  <a:pt x="45" y="712"/>
                </a:cubicBezTo>
                <a:cubicBezTo>
                  <a:pt x="64" y="769"/>
                  <a:pt x="70" y="759"/>
                  <a:pt x="37" y="808"/>
                </a:cubicBezTo>
                <a:cubicBezTo>
                  <a:pt x="55" y="862"/>
                  <a:pt x="64" y="837"/>
                  <a:pt x="53" y="904"/>
                </a:cubicBezTo>
                <a:cubicBezTo>
                  <a:pt x="56" y="917"/>
                  <a:pt x="58" y="931"/>
                  <a:pt x="61" y="944"/>
                </a:cubicBezTo>
                <a:cubicBezTo>
                  <a:pt x="63" y="952"/>
                  <a:pt x="70" y="960"/>
                  <a:pt x="69" y="968"/>
                </a:cubicBezTo>
                <a:cubicBezTo>
                  <a:pt x="67" y="985"/>
                  <a:pt x="58" y="1000"/>
                  <a:pt x="53" y="1016"/>
                </a:cubicBezTo>
                <a:cubicBezTo>
                  <a:pt x="50" y="1024"/>
                  <a:pt x="45" y="1040"/>
                  <a:pt x="45" y="1040"/>
                </a:cubicBezTo>
                <a:cubicBezTo>
                  <a:pt x="50" y="1048"/>
                  <a:pt x="54" y="1057"/>
                  <a:pt x="61" y="1064"/>
                </a:cubicBezTo>
                <a:cubicBezTo>
                  <a:pt x="68" y="1071"/>
                  <a:pt x="82" y="1071"/>
                  <a:pt x="85" y="1080"/>
                </a:cubicBezTo>
                <a:cubicBezTo>
                  <a:pt x="91" y="1097"/>
                  <a:pt x="69" y="1124"/>
                  <a:pt x="61" y="1136"/>
                </a:cubicBezTo>
                <a:cubicBezTo>
                  <a:pt x="67" y="1153"/>
                  <a:pt x="82" y="1166"/>
                  <a:pt x="85" y="1184"/>
                </a:cubicBezTo>
                <a:cubicBezTo>
                  <a:pt x="86" y="1192"/>
                  <a:pt x="78" y="1200"/>
                  <a:pt x="77" y="1208"/>
                </a:cubicBezTo>
                <a:cubicBezTo>
                  <a:pt x="76" y="1216"/>
                  <a:pt x="77" y="1224"/>
                  <a:pt x="77" y="1232"/>
                </a:cubicBezTo>
              </a:path>
            </a:pathLst>
          </a:custGeom>
          <a:noFill/>
          <a:ln w="38100" cmpd="sng">
            <a:solidFill>
              <a:srgbClr val="CCCC00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8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26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395267" name="Rectangle 3"/>
          <p:cNvSpPr>
            <a:spLocks noChangeArrowheads="1"/>
          </p:cNvSpPr>
          <p:nvPr/>
        </p:nvSpPr>
        <p:spPr bwMode="auto">
          <a:xfrm>
            <a:off x="606425" y="214313"/>
            <a:ext cx="8318500" cy="6153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b="1"/>
          </a:p>
        </p:txBody>
      </p:sp>
      <p:sp>
        <p:nvSpPr>
          <p:cNvPr id="395268" name="Line 4"/>
          <p:cNvSpPr>
            <a:spLocks noChangeShapeType="1"/>
          </p:cNvSpPr>
          <p:nvPr/>
        </p:nvSpPr>
        <p:spPr bwMode="auto">
          <a:xfrm>
            <a:off x="612775" y="215900"/>
            <a:ext cx="0" cy="6142038"/>
          </a:xfrm>
          <a:prstGeom prst="line">
            <a:avLst/>
          </a:prstGeom>
          <a:noFill/>
          <a:ln w="6350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269" name="Line 5"/>
          <p:cNvSpPr>
            <a:spLocks noChangeShapeType="1"/>
          </p:cNvSpPr>
          <p:nvPr/>
        </p:nvSpPr>
        <p:spPr bwMode="auto">
          <a:xfrm>
            <a:off x="612775" y="215900"/>
            <a:ext cx="8078788" cy="0"/>
          </a:xfrm>
          <a:prstGeom prst="line">
            <a:avLst/>
          </a:prstGeom>
          <a:noFill/>
          <a:ln w="6350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2413" y="215900"/>
            <a:ext cx="7169150" cy="6173788"/>
            <a:chOff x="1039" y="136"/>
            <a:chExt cx="4892" cy="3889"/>
          </a:xfrm>
        </p:grpSpPr>
        <p:sp>
          <p:nvSpPr>
            <p:cNvPr id="395271" name="Line 7"/>
            <p:cNvSpPr>
              <a:spLocks noChangeShapeType="1"/>
            </p:cNvSpPr>
            <p:nvPr/>
          </p:nvSpPr>
          <p:spPr bwMode="auto">
            <a:xfrm>
              <a:off x="1851" y="136"/>
              <a:ext cx="0" cy="3869"/>
            </a:xfrm>
            <a:prstGeom prst="line">
              <a:avLst/>
            </a:prstGeom>
            <a:noFill/>
            <a:ln w="63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272" name="Line 8"/>
            <p:cNvSpPr>
              <a:spLocks noChangeShapeType="1"/>
            </p:cNvSpPr>
            <p:nvPr/>
          </p:nvSpPr>
          <p:spPr bwMode="auto">
            <a:xfrm>
              <a:off x="3886" y="136"/>
              <a:ext cx="0" cy="3869"/>
            </a:xfrm>
            <a:prstGeom prst="line">
              <a:avLst/>
            </a:prstGeom>
            <a:noFill/>
            <a:ln w="63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273" name="Line 9"/>
            <p:cNvSpPr>
              <a:spLocks noChangeShapeType="1"/>
            </p:cNvSpPr>
            <p:nvPr/>
          </p:nvSpPr>
          <p:spPr bwMode="auto">
            <a:xfrm>
              <a:off x="5731" y="136"/>
              <a:ext cx="0" cy="3869"/>
            </a:xfrm>
            <a:prstGeom prst="line">
              <a:avLst/>
            </a:prstGeom>
            <a:noFill/>
            <a:ln w="63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274" name="Line 10"/>
            <p:cNvSpPr>
              <a:spLocks noChangeShapeType="1"/>
            </p:cNvSpPr>
            <p:nvPr/>
          </p:nvSpPr>
          <p:spPr bwMode="auto">
            <a:xfrm>
              <a:off x="5480" y="136"/>
              <a:ext cx="0" cy="3869"/>
            </a:xfrm>
            <a:prstGeom prst="line">
              <a:avLst/>
            </a:prstGeom>
            <a:noFill/>
            <a:ln w="63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275" name="Line 11"/>
            <p:cNvSpPr>
              <a:spLocks noChangeShapeType="1"/>
            </p:cNvSpPr>
            <p:nvPr/>
          </p:nvSpPr>
          <p:spPr bwMode="auto">
            <a:xfrm>
              <a:off x="5119" y="136"/>
              <a:ext cx="0" cy="3869"/>
            </a:xfrm>
            <a:prstGeom prst="line">
              <a:avLst/>
            </a:prstGeom>
            <a:noFill/>
            <a:ln w="63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276" name="Line 12"/>
            <p:cNvSpPr>
              <a:spLocks noChangeShapeType="1"/>
            </p:cNvSpPr>
            <p:nvPr/>
          </p:nvSpPr>
          <p:spPr bwMode="auto">
            <a:xfrm>
              <a:off x="4417" y="136"/>
              <a:ext cx="0" cy="3869"/>
            </a:xfrm>
            <a:prstGeom prst="line">
              <a:avLst/>
            </a:prstGeom>
            <a:noFill/>
            <a:ln w="63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277" name="Line 13"/>
            <p:cNvSpPr>
              <a:spLocks noChangeShapeType="1"/>
            </p:cNvSpPr>
            <p:nvPr/>
          </p:nvSpPr>
          <p:spPr bwMode="auto">
            <a:xfrm>
              <a:off x="4307" y="136"/>
              <a:ext cx="0" cy="3869"/>
            </a:xfrm>
            <a:prstGeom prst="line">
              <a:avLst/>
            </a:prstGeom>
            <a:noFill/>
            <a:ln w="63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278" name="Line 14"/>
            <p:cNvSpPr>
              <a:spLocks noChangeShapeType="1"/>
            </p:cNvSpPr>
            <p:nvPr/>
          </p:nvSpPr>
          <p:spPr bwMode="auto">
            <a:xfrm>
              <a:off x="4187" y="136"/>
              <a:ext cx="0" cy="3869"/>
            </a:xfrm>
            <a:prstGeom prst="line">
              <a:avLst/>
            </a:prstGeom>
            <a:noFill/>
            <a:ln w="63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279" name="Line 15"/>
            <p:cNvSpPr>
              <a:spLocks noChangeShapeType="1"/>
            </p:cNvSpPr>
            <p:nvPr/>
          </p:nvSpPr>
          <p:spPr bwMode="auto">
            <a:xfrm>
              <a:off x="4057" y="136"/>
              <a:ext cx="0" cy="3869"/>
            </a:xfrm>
            <a:prstGeom prst="line">
              <a:avLst/>
            </a:prstGeom>
            <a:noFill/>
            <a:ln w="63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280" name="Line 16"/>
            <p:cNvSpPr>
              <a:spLocks noChangeShapeType="1"/>
            </p:cNvSpPr>
            <p:nvPr/>
          </p:nvSpPr>
          <p:spPr bwMode="auto">
            <a:xfrm>
              <a:off x="3696" y="136"/>
              <a:ext cx="0" cy="3869"/>
            </a:xfrm>
            <a:prstGeom prst="line">
              <a:avLst/>
            </a:prstGeom>
            <a:noFill/>
            <a:ln w="63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281" name="Line 17"/>
            <p:cNvSpPr>
              <a:spLocks noChangeShapeType="1"/>
            </p:cNvSpPr>
            <p:nvPr/>
          </p:nvSpPr>
          <p:spPr bwMode="auto">
            <a:xfrm>
              <a:off x="3435" y="136"/>
              <a:ext cx="0" cy="3869"/>
            </a:xfrm>
            <a:prstGeom prst="line">
              <a:avLst/>
            </a:prstGeom>
            <a:noFill/>
            <a:ln w="63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282" name="Line 18"/>
            <p:cNvSpPr>
              <a:spLocks noChangeShapeType="1"/>
            </p:cNvSpPr>
            <p:nvPr/>
          </p:nvSpPr>
          <p:spPr bwMode="auto">
            <a:xfrm>
              <a:off x="3044" y="136"/>
              <a:ext cx="0" cy="3869"/>
            </a:xfrm>
            <a:prstGeom prst="line">
              <a:avLst/>
            </a:prstGeom>
            <a:noFill/>
            <a:ln w="63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283" name="Line 19"/>
            <p:cNvSpPr>
              <a:spLocks noChangeShapeType="1"/>
            </p:cNvSpPr>
            <p:nvPr/>
          </p:nvSpPr>
          <p:spPr bwMode="auto">
            <a:xfrm>
              <a:off x="2373" y="136"/>
              <a:ext cx="0" cy="3869"/>
            </a:xfrm>
            <a:prstGeom prst="line">
              <a:avLst/>
            </a:prstGeom>
            <a:noFill/>
            <a:ln w="63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284" name="Line 20"/>
            <p:cNvSpPr>
              <a:spLocks noChangeShapeType="1"/>
            </p:cNvSpPr>
            <p:nvPr/>
          </p:nvSpPr>
          <p:spPr bwMode="auto">
            <a:xfrm>
              <a:off x="2262" y="136"/>
              <a:ext cx="0" cy="3869"/>
            </a:xfrm>
            <a:prstGeom prst="line">
              <a:avLst/>
            </a:prstGeom>
            <a:noFill/>
            <a:ln w="63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285" name="Line 21"/>
            <p:cNvSpPr>
              <a:spLocks noChangeShapeType="1"/>
            </p:cNvSpPr>
            <p:nvPr/>
          </p:nvSpPr>
          <p:spPr bwMode="auto">
            <a:xfrm>
              <a:off x="2142" y="136"/>
              <a:ext cx="0" cy="3869"/>
            </a:xfrm>
            <a:prstGeom prst="line">
              <a:avLst/>
            </a:prstGeom>
            <a:noFill/>
            <a:ln w="63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286" name="Line 22"/>
            <p:cNvSpPr>
              <a:spLocks noChangeShapeType="1"/>
            </p:cNvSpPr>
            <p:nvPr/>
          </p:nvSpPr>
          <p:spPr bwMode="auto">
            <a:xfrm>
              <a:off x="2012" y="136"/>
              <a:ext cx="0" cy="3869"/>
            </a:xfrm>
            <a:prstGeom prst="line">
              <a:avLst/>
            </a:prstGeom>
            <a:noFill/>
            <a:ln w="63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287" name="Line 23"/>
            <p:cNvSpPr>
              <a:spLocks noChangeShapeType="1"/>
            </p:cNvSpPr>
            <p:nvPr/>
          </p:nvSpPr>
          <p:spPr bwMode="auto">
            <a:xfrm>
              <a:off x="1651" y="136"/>
              <a:ext cx="0" cy="3869"/>
            </a:xfrm>
            <a:prstGeom prst="line">
              <a:avLst/>
            </a:prstGeom>
            <a:noFill/>
            <a:ln w="63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288" name="Line 24"/>
            <p:cNvSpPr>
              <a:spLocks noChangeShapeType="1"/>
            </p:cNvSpPr>
            <p:nvPr/>
          </p:nvSpPr>
          <p:spPr bwMode="auto">
            <a:xfrm>
              <a:off x="1400" y="136"/>
              <a:ext cx="0" cy="3869"/>
            </a:xfrm>
            <a:prstGeom prst="line">
              <a:avLst/>
            </a:prstGeom>
            <a:noFill/>
            <a:ln w="63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289" name="Line 25"/>
            <p:cNvSpPr>
              <a:spLocks noChangeShapeType="1"/>
            </p:cNvSpPr>
            <p:nvPr/>
          </p:nvSpPr>
          <p:spPr bwMode="auto">
            <a:xfrm>
              <a:off x="1039" y="136"/>
              <a:ext cx="0" cy="3869"/>
            </a:xfrm>
            <a:prstGeom prst="line">
              <a:avLst/>
            </a:prstGeom>
            <a:noFill/>
            <a:ln w="63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290" name="Line 26"/>
            <p:cNvSpPr>
              <a:spLocks noChangeShapeType="1"/>
            </p:cNvSpPr>
            <p:nvPr/>
          </p:nvSpPr>
          <p:spPr bwMode="auto">
            <a:xfrm>
              <a:off x="5931" y="136"/>
              <a:ext cx="0" cy="3869"/>
            </a:xfrm>
            <a:prstGeom prst="line">
              <a:avLst/>
            </a:prstGeom>
            <a:noFill/>
            <a:ln w="63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291" name="Line 27"/>
            <p:cNvSpPr>
              <a:spLocks noChangeShapeType="1"/>
            </p:cNvSpPr>
            <p:nvPr/>
          </p:nvSpPr>
          <p:spPr bwMode="auto">
            <a:xfrm>
              <a:off x="2463" y="136"/>
              <a:ext cx="0" cy="3889"/>
            </a:xfrm>
            <a:prstGeom prst="line">
              <a:avLst/>
            </a:prstGeom>
            <a:noFill/>
            <a:ln w="63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292" name="Line 28"/>
            <p:cNvSpPr>
              <a:spLocks noChangeShapeType="1"/>
            </p:cNvSpPr>
            <p:nvPr/>
          </p:nvSpPr>
          <p:spPr bwMode="auto">
            <a:xfrm>
              <a:off x="4508" y="136"/>
              <a:ext cx="0" cy="3889"/>
            </a:xfrm>
            <a:prstGeom prst="line">
              <a:avLst/>
            </a:prstGeom>
            <a:noFill/>
            <a:ln w="63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5293" name="Text Box 29"/>
          <p:cNvSpPr txBox="1">
            <a:spLocks noChangeArrowheads="1"/>
          </p:cNvSpPr>
          <p:nvPr/>
        </p:nvSpPr>
        <p:spPr bwMode="auto">
          <a:xfrm rot="-10800000">
            <a:off x="-87313" y="4718050"/>
            <a:ext cx="50641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0" tIns="0" rIns="0" bIns="0" anchor="ctr"/>
          <a:lstStyle/>
          <a:p>
            <a:pPr algn="l"/>
            <a:r>
              <a:rPr lang="sv-SE" sz="2400" b="1">
                <a:solidFill>
                  <a:srgbClr val="0099CC"/>
                </a:solidFill>
                <a:latin typeface="Arial" charset="0"/>
              </a:rPr>
              <a:t>Health</a:t>
            </a:r>
          </a:p>
        </p:txBody>
      </p:sp>
      <p:sp>
        <p:nvSpPr>
          <p:cNvPr id="395294" name="Text Box 30"/>
          <p:cNvSpPr txBox="1">
            <a:spLocks noChangeArrowheads="1"/>
          </p:cNvSpPr>
          <p:nvPr/>
        </p:nvSpPr>
        <p:spPr bwMode="auto">
          <a:xfrm rot="-10800000">
            <a:off x="0" y="38100"/>
            <a:ext cx="38417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0" tIns="0" rIns="0" bIns="0" anchor="ctr"/>
          <a:lstStyle/>
          <a:p>
            <a:pPr algn="l"/>
            <a:r>
              <a:rPr lang="sv-SE" sz="1400" b="1">
                <a:solidFill>
                  <a:srgbClr val="0099CC"/>
                </a:solidFill>
                <a:latin typeface="Arial" charset="0"/>
              </a:rPr>
              <a:t>Children d</a:t>
            </a:r>
            <a:r>
              <a:rPr lang="en-US" sz="1400" b="1">
                <a:solidFill>
                  <a:srgbClr val="0099CC"/>
                </a:solidFill>
                <a:latin typeface="Arial" charset="0"/>
              </a:rPr>
              <a:t>y</a:t>
            </a:r>
            <a:r>
              <a:rPr lang="sv-SE" sz="1400" b="1">
                <a:solidFill>
                  <a:srgbClr val="0099CC"/>
                </a:solidFill>
                <a:latin typeface="Arial" charset="0"/>
              </a:rPr>
              <a:t>ing before age 5 per 1000 live births (log)</a:t>
            </a:r>
          </a:p>
        </p:txBody>
      </p:sp>
      <p:sp>
        <p:nvSpPr>
          <p:cNvPr id="395295" name="Text Box 31"/>
          <p:cNvSpPr txBox="1">
            <a:spLocks noChangeArrowheads="1"/>
          </p:cNvSpPr>
          <p:nvPr/>
        </p:nvSpPr>
        <p:spPr bwMode="auto">
          <a:xfrm>
            <a:off x="1471613" y="6551613"/>
            <a:ext cx="58864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/>
            <a:r>
              <a:rPr lang="sv-SE" sz="1400" b="1">
                <a:solidFill>
                  <a:srgbClr val="0099CC"/>
                </a:solidFill>
                <a:latin typeface="Arial" charset="0"/>
              </a:rPr>
              <a:t>Gross National Income  per capita, in US dollar, exchange rate (log)</a:t>
            </a:r>
          </a:p>
        </p:txBody>
      </p:sp>
      <p:sp>
        <p:nvSpPr>
          <p:cNvPr id="395296" name="Text Box 32"/>
          <p:cNvSpPr txBox="1">
            <a:spLocks noChangeArrowheads="1"/>
          </p:cNvSpPr>
          <p:nvPr/>
        </p:nvSpPr>
        <p:spPr bwMode="auto">
          <a:xfrm>
            <a:off x="238125" y="1733550"/>
            <a:ext cx="2746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sv-SE" sz="1200" b="1">
                <a:solidFill>
                  <a:srgbClr val="0099CC"/>
                </a:solidFill>
                <a:latin typeface="Arial" charset="0"/>
              </a:rPr>
              <a:t>10</a:t>
            </a:r>
          </a:p>
        </p:txBody>
      </p:sp>
      <p:sp>
        <p:nvSpPr>
          <p:cNvPr id="395297" name="Text Box 33"/>
          <p:cNvSpPr txBox="1">
            <a:spLocks noChangeArrowheads="1"/>
          </p:cNvSpPr>
          <p:nvPr/>
        </p:nvSpPr>
        <p:spPr bwMode="auto">
          <a:xfrm>
            <a:off x="238125" y="4787900"/>
            <a:ext cx="2746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sv-SE" sz="1200" b="1">
                <a:solidFill>
                  <a:srgbClr val="0099CC"/>
                </a:solidFill>
                <a:latin typeface="Arial" charset="0"/>
              </a:rPr>
              <a:t>100</a:t>
            </a:r>
          </a:p>
        </p:txBody>
      </p:sp>
      <p:sp>
        <p:nvSpPr>
          <p:cNvPr id="395298" name="Text Box 34"/>
          <p:cNvSpPr txBox="1">
            <a:spLocks noChangeArrowheads="1"/>
          </p:cNvSpPr>
          <p:nvPr/>
        </p:nvSpPr>
        <p:spPr bwMode="auto">
          <a:xfrm>
            <a:off x="238125" y="5727700"/>
            <a:ext cx="2746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sv-SE" sz="1000">
                <a:solidFill>
                  <a:srgbClr val="0099CC"/>
                </a:solidFill>
                <a:latin typeface="Arial" charset="0"/>
              </a:rPr>
              <a:t>200</a:t>
            </a:r>
          </a:p>
        </p:txBody>
      </p:sp>
      <p:sp>
        <p:nvSpPr>
          <p:cNvPr id="395299" name="Text Box 35"/>
          <p:cNvSpPr txBox="1">
            <a:spLocks noChangeArrowheads="1"/>
          </p:cNvSpPr>
          <p:nvPr/>
        </p:nvSpPr>
        <p:spPr bwMode="auto">
          <a:xfrm>
            <a:off x="238125" y="3881438"/>
            <a:ext cx="27463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sv-SE" sz="1000">
                <a:solidFill>
                  <a:srgbClr val="0099CC"/>
                </a:solidFill>
                <a:latin typeface="Arial" charset="0"/>
              </a:rPr>
              <a:t>50</a:t>
            </a:r>
          </a:p>
        </p:txBody>
      </p:sp>
      <p:sp>
        <p:nvSpPr>
          <p:cNvPr id="395300" name="Text Box 36"/>
          <p:cNvSpPr txBox="1">
            <a:spLocks noChangeArrowheads="1"/>
          </p:cNvSpPr>
          <p:nvPr/>
        </p:nvSpPr>
        <p:spPr bwMode="auto">
          <a:xfrm>
            <a:off x="238125" y="3571875"/>
            <a:ext cx="27463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sv-SE" sz="1000">
                <a:solidFill>
                  <a:srgbClr val="0099CC"/>
                </a:solidFill>
                <a:latin typeface="Arial" charset="0"/>
              </a:rPr>
              <a:t>40</a:t>
            </a:r>
          </a:p>
        </p:txBody>
      </p:sp>
      <p:sp>
        <p:nvSpPr>
          <p:cNvPr id="395301" name="Text Box 37"/>
          <p:cNvSpPr txBox="1">
            <a:spLocks noChangeArrowheads="1"/>
          </p:cNvSpPr>
          <p:nvPr/>
        </p:nvSpPr>
        <p:spPr bwMode="auto">
          <a:xfrm>
            <a:off x="238125" y="2657475"/>
            <a:ext cx="2746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sv-SE" sz="1000">
                <a:solidFill>
                  <a:srgbClr val="0099CC"/>
                </a:solidFill>
                <a:latin typeface="Arial" charset="0"/>
              </a:rPr>
              <a:t>20</a:t>
            </a:r>
          </a:p>
        </p:txBody>
      </p:sp>
      <p:sp>
        <p:nvSpPr>
          <p:cNvPr id="395302" name="Text Box 38"/>
          <p:cNvSpPr txBox="1">
            <a:spLocks noChangeArrowheads="1"/>
          </p:cNvSpPr>
          <p:nvPr/>
        </p:nvSpPr>
        <p:spPr bwMode="auto">
          <a:xfrm>
            <a:off x="236538" y="801688"/>
            <a:ext cx="2762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sv-SE" sz="1000">
                <a:solidFill>
                  <a:srgbClr val="0099CC"/>
                </a:solidFill>
                <a:latin typeface="Arial" charset="0"/>
              </a:rPr>
              <a:t>5</a:t>
            </a:r>
          </a:p>
        </p:txBody>
      </p:sp>
      <p:sp>
        <p:nvSpPr>
          <p:cNvPr id="395303" name="Text Box 39"/>
          <p:cNvSpPr txBox="1">
            <a:spLocks noChangeArrowheads="1"/>
          </p:cNvSpPr>
          <p:nvPr/>
        </p:nvSpPr>
        <p:spPr bwMode="auto">
          <a:xfrm>
            <a:off x="236538" y="517525"/>
            <a:ext cx="2762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sv-SE" sz="1000">
                <a:solidFill>
                  <a:srgbClr val="0099CC"/>
                </a:solidFill>
                <a:latin typeface="Arial" charset="0"/>
              </a:rPr>
              <a:t>4</a:t>
            </a:r>
          </a:p>
        </p:txBody>
      </p:sp>
      <p:sp>
        <p:nvSpPr>
          <p:cNvPr id="395304" name="Text Box 40"/>
          <p:cNvSpPr txBox="1">
            <a:spLocks noChangeArrowheads="1"/>
          </p:cNvSpPr>
          <p:nvPr/>
        </p:nvSpPr>
        <p:spPr bwMode="auto">
          <a:xfrm>
            <a:off x="219075" y="6251575"/>
            <a:ext cx="27463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sv-SE" sz="1200" b="1">
                <a:solidFill>
                  <a:srgbClr val="0099CC"/>
                </a:solidFill>
                <a:latin typeface="Arial" charset="0"/>
              </a:rPr>
              <a:t>300</a:t>
            </a:r>
          </a:p>
        </p:txBody>
      </p:sp>
      <p:sp>
        <p:nvSpPr>
          <p:cNvPr id="395305" name="Text Box 41"/>
          <p:cNvSpPr txBox="1">
            <a:spLocks noChangeArrowheads="1"/>
          </p:cNvSpPr>
          <p:nvPr/>
        </p:nvSpPr>
        <p:spPr bwMode="auto">
          <a:xfrm>
            <a:off x="244475" y="3184525"/>
            <a:ext cx="2762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sv-SE" sz="1000">
                <a:solidFill>
                  <a:srgbClr val="0099CC"/>
                </a:solidFill>
                <a:latin typeface="Arial" charset="0"/>
              </a:rPr>
              <a:t>30</a:t>
            </a:r>
          </a:p>
        </p:txBody>
      </p:sp>
      <p:sp>
        <p:nvSpPr>
          <p:cNvPr id="395306" name="Text Box 42"/>
          <p:cNvSpPr txBox="1">
            <a:spLocks noChangeArrowheads="1"/>
          </p:cNvSpPr>
          <p:nvPr/>
        </p:nvSpPr>
        <p:spPr bwMode="auto">
          <a:xfrm>
            <a:off x="236538" y="134938"/>
            <a:ext cx="2762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sv-SE" sz="1200" b="1">
                <a:solidFill>
                  <a:srgbClr val="0099CC"/>
                </a:solidFill>
                <a:latin typeface="Arial" charset="0"/>
              </a:rPr>
              <a:t>3</a:t>
            </a:r>
          </a:p>
        </p:txBody>
      </p:sp>
      <p:sp>
        <p:nvSpPr>
          <p:cNvPr id="395307" name="Text Box 43"/>
          <p:cNvSpPr txBox="1">
            <a:spLocks noChangeArrowheads="1"/>
          </p:cNvSpPr>
          <p:nvPr/>
        </p:nvSpPr>
        <p:spPr bwMode="auto">
          <a:xfrm>
            <a:off x="544513" y="6488113"/>
            <a:ext cx="155257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/>
            <a:r>
              <a:rPr lang="sv-SE" sz="2000" b="1">
                <a:solidFill>
                  <a:srgbClr val="0099CC"/>
                </a:solidFill>
                <a:latin typeface="Arial" charset="0"/>
              </a:rPr>
              <a:t>Money</a:t>
            </a:r>
            <a:endParaRPr lang="sv-SE" sz="2000">
              <a:solidFill>
                <a:srgbClr val="0099CC"/>
              </a:solidFill>
              <a:latin typeface="Arial" charset="0"/>
            </a:endParaRP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565150" y="601663"/>
            <a:ext cx="8394700" cy="5213350"/>
            <a:chOff x="432" y="413"/>
            <a:chExt cx="5528" cy="3284"/>
          </a:xfrm>
        </p:grpSpPr>
        <p:sp>
          <p:nvSpPr>
            <p:cNvPr id="395309" name="Line 45"/>
            <p:cNvSpPr>
              <a:spLocks noChangeShapeType="1"/>
            </p:cNvSpPr>
            <p:nvPr/>
          </p:nvSpPr>
          <p:spPr bwMode="auto">
            <a:xfrm>
              <a:off x="442" y="603"/>
              <a:ext cx="5513" cy="0"/>
            </a:xfrm>
            <a:prstGeom prst="line">
              <a:avLst/>
            </a:prstGeom>
            <a:noFill/>
            <a:ln w="317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310" name="Line 46"/>
            <p:cNvSpPr>
              <a:spLocks noChangeShapeType="1"/>
            </p:cNvSpPr>
            <p:nvPr/>
          </p:nvSpPr>
          <p:spPr bwMode="auto">
            <a:xfrm>
              <a:off x="442" y="2537"/>
              <a:ext cx="5513" cy="0"/>
            </a:xfrm>
            <a:prstGeom prst="line">
              <a:avLst/>
            </a:prstGeom>
            <a:noFill/>
            <a:ln w="317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311" name="Line 47"/>
            <p:cNvSpPr>
              <a:spLocks noChangeShapeType="1"/>
            </p:cNvSpPr>
            <p:nvPr/>
          </p:nvSpPr>
          <p:spPr bwMode="auto">
            <a:xfrm>
              <a:off x="442" y="3029"/>
              <a:ext cx="5513" cy="0"/>
            </a:xfrm>
            <a:prstGeom prst="line">
              <a:avLst/>
            </a:prstGeom>
            <a:noFill/>
            <a:ln w="317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312" name="Line 48"/>
            <p:cNvSpPr>
              <a:spLocks noChangeShapeType="1"/>
            </p:cNvSpPr>
            <p:nvPr/>
          </p:nvSpPr>
          <p:spPr bwMode="auto">
            <a:xfrm>
              <a:off x="442" y="2938"/>
              <a:ext cx="5513" cy="0"/>
            </a:xfrm>
            <a:prstGeom prst="line">
              <a:avLst/>
            </a:prstGeom>
            <a:noFill/>
            <a:ln w="317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313" name="Line 49"/>
            <p:cNvSpPr>
              <a:spLocks noChangeShapeType="1"/>
            </p:cNvSpPr>
            <p:nvPr/>
          </p:nvSpPr>
          <p:spPr bwMode="auto">
            <a:xfrm>
              <a:off x="442" y="2818"/>
              <a:ext cx="5513" cy="0"/>
            </a:xfrm>
            <a:prstGeom prst="line">
              <a:avLst/>
            </a:prstGeom>
            <a:noFill/>
            <a:ln w="317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314" name="Line 50"/>
            <p:cNvSpPr>
              <a:spLocks noChangeShapeType="1"/>
            </p:cNvSpPr>
            <p:nvPr/>
          </p:nvSpPr>
          <p:spPr bwMode="auto">
            <a:xfrm>
              <a:off x="442" y="2688"/>
              <a:ext cx="5513" cy="0"/>
            </a:xfrm>
            <a:prstGeom prst="line">
              <a:avLst/>
            </a:prstGeom>
            <a:noFill/>
            <a:ln w="317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315" name="Line 51"/>
            <p:cNvSpPr>
              <a:spLocks noChangeShapeType="1"/>
            </p:cNvSpPr>
            <p:nvPr/>
          </p:nvSpPr>
          <p:spPr bwMode="auto">
            <a:xfrm>
              <a:off x="442" y="2347"/>
              <a:ext cx="5513" cy="0"/>
            </a:xfrm>
            <a:prstGeom prst="line">
              <a:avLst/>
            </a:prstGeom>
            <a:noFill/>
            <a:ln w="317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316" name="Line 52"/>
            <p:cNvSpPr>
              <a:spLocks noChangeShapeType="1"/>
            </p:cNvSpPr>
            <p:nvPr/>
          </p:nvSpPr>
          <p:spPr bwMode="auto">
            <a:xfrm>
              <a:off x="442" y="2106"/>
              <a:ext cx="5513" cy="0"/>
            </a:xfrm>
            <a:prstGeom prst="line">
              <a:avLst/>
            </a:prstGeom>
            <a:noFill/>
            <a:ln w="317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317" name="Line 53"/>
            <p:cNvSpPr>
              <a:spLocks noChangeShapeType="1"/>
            </p:cNvSpPr>
            <p:nvPr/>
          </p:nvSpPr>
          <p:spPr bwMode="auto">
            <a:xfrm>
              <a:off x="442" y="1766"/>
              <a:ext cx="5513" cy="0"/>
            </a:xfrm>
            <a:prstGeom prst="line">
              <a:avLst/>
            </a:prstGeom>
            <a:noFill/>
            <a:ln w="317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318" name="Line 54"/>
            <p:cNvSpPr>
              <a:spLocks noChangeShapeType="1"/>
            </p:cNvSpPr>
            <p:nvPr/>
          </p:nvSpPr>
          <p:spPr bwMode="auto">
            <a:xfrm>
              <a:off x="442" y="1094"/>
              <a:ext cx="5513" cy="0"/>
            </a:xfrm>
            <a:prstGeom prst="line">
              <a:avLst/>
            </a:prstGeom>
            <a:noFill/>
            <a:ln w="317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319" name="Line 55"/>
            <p:cNvSpPr>
              <a:spLocks noChangeShapeType="1"/>
            </p:cNvSpPr>
            <p:nvPr/>
          </p:nvSpPr>
          <p:spPr bwMode="auto">
            <a:xfrm>
              <a:off x="442" y="1004"/>
              <a:ext cx="5513" cy="0"/>
            </a:xfrm>
            <a:prstGeom prst="line">
              <a:avLst/>
            </a:prstGeom>
            <a:noFill/>
            <a:ln w="317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320" name="Line 56"/>
            <p:cNvSpPr>
              <a:spLocks noChangeShapeType="1"/>
            </p:cNvSpPr>
            <p:nvPr/>
          </p:nvSpPr>
          <p:spPr bwMode="auto">
            <a:xfrm>
              <a:off x="442" y="884"/>
              <a:ext cx="5513" cy="0"/>
            </a:xfrm>
            <a:prstGeom prst="line">
              <a:avLst/>
            </a:prstGeom>
            <a:noFill/>
            <a:ln w="317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321" name="Line 57"/>
            <p:cNvSpPr>
              <a:spLocks noChangeShapeType="1"/>
            </p:cNvSpPr>
            <p:nvPr/>
          </p:nvSpPr>
          <p:spPr bwMode="auto">
            <a:xfrm>
              <a:off x="442" y="753"/>
              <a:ext cx="5513" cy="0"/>
            </a:xfrm>
            <a:prstGeom prst="line">
              <a:avLst/>
            </a:prstGeom>
            <a:noFill/>
            <a:ln w="317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322" name="Line 58"/>
            <p:cNvSpPr>
              <a:spLocks noChangeShapeType="1"/>
            </p:cNvSpPr>
            <p:nvPr/>
          </p:nvSpPr>
          <p:spPr bwMode="auto">
            <a:xfrm>
              <a:off x="442" y="413"/>
              <a:ext cx="5513" cy="0"/>
            </a:xfrm>
            <a:prstGeom prst="line">
              <a:avLst/>
            </a:prstGeom>
            <a:noFill/>
            <a:ln w="317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323" name="Line 59"/>
            <p:cNvSpPr>
              <a:spLocks noChangeShapeType="1"/>
            </p:cNvSpPr>
            <p:nvPr/>
          </p:nvSpPr>
          <p:spPr bwMode="auto">
            <a:xfrm>
              <a:off x="432" y="1184"/>
              <a:ext cx="5523" cy="0"/>
            </a:xfrm>
            <a:prstGeom prst="line">
              <a:avLst/>
            </a:prstGeom>
            <a:noFill/>
            <a:ln w="317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324" name="Line 60"/>
            <p:cNvSpPr>
              <a:spLocks noChangeShapeType="1"/>
            </p:cNvSpPr>
            <p:nvPr/>
          </p:nvSpPr>
          <p:spPr bwMode="auto">
            <a:xfrm>
              <a:off x="432" y="3119"/>
              <a:ext cx="5523" cy="0"/>
            </a:xfrm>
            <a:prstGeom prst="line">
              <a:avLst/>
            </a:prstGeom>
            <a:noFill/>
            <a:ln w="317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325" name="Line 61"/>
            <p:cNvSpPr>
              <a:spLocks noChangeShapeType="1"/>
            </p:cNvSpPr>
            <p:nvPr/>
          </p:nvSpPr>
          <p:spPr bwMode="auto">
            <a:xfrm>
              <a:off x="447" y="3697"/>
              <a:ext cx="5513" cy="0"/>
            </a:xfrm>
            <a:prstGeom prst="line">
              <a:avLst/>
            </a:prstGeom>
            <a:noFill/>
            <a:ln w="317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5326" name="Text Box 62"/>
          <p:cNvSpPr txBox="1">
            <a:spLocks noChangeArrowheads="1"/>
          </p:cNvSpPr>
          <p:nvPr/>
        </p:nvSpPr>
        <p:spPr bwMode="auto">
          <a:xfrm>
            <a:off x="1684338" y="6075363"/>
            <a:ext cx="60483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Afghanistan</a:t>
            </a:r>
          </a:p>
        </p:txBody>
      </p:sp>
      <p:sp>
        <p:nvSpPr>
          <p:cNvPr id="395327" name="Oval 63"/>
          <p:cNvSpPr>
            <a:spLocks noChangeArrowheads="1"/>
          </p:cNvSpPr>
          <p:nvPr/>
        </p:nvSpPr>
        <p:spPr bwMode="auto">
          <a:xfrm>
            <a:off x="1643063" y="6081713"/>
            <a:ext cx="117475" cy="127000"/>
          </a:xfrm>
          <a:prstGeom prst="ellipse">
            <a:avLst/>
          </a:prstGeom>
          <a:solidFill>
            <a:srgbClr val="FF00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328" name="Text Box 64"/>
          <p:cNvSpPr txBox="1">
            <a:spLocks noChangeArrowheads="1"/>
          </p:cNvSpPr>
          <p:nvPr/>
        </p:nvSpPr>
        <p:spPr bwMode="auto">
          <a:xfrm>
            <a:off x="4271963" y="2427288"/>
            <a:ext cx="6318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Albania</a:t>
            </a:r>
          </a:p>
        </p:txBody>
      </p:sp>
      <p:sp>
        <p:nvSpPr>
          <p:cNvPr id="395329" name="Oval 65"/>
          <p:cNvSpPr>
            <a:spLocks noChangeArrowheads="1"/>
          </p:cNvSpPr>
          <p:nvPr/>
        </p:nvSpPr>
        <p:spPr bwMode="auto">
          <a:xfrm>
            <a:off x="4713288" y="2628900"/>
            <a:ext cx="58737" cy="63500"/>
          </a:xfrm>
          <a:prstGeom prst="ellipse">
            <a:avLst/>
          </a:prstGeom>
          <a:solidFill>
            <a:srgbClr val="008CFF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330" name="Text Box 66"/>
          <p:cNvSpPr txBox="1">
            <a:spLocks noChangeArrowheads="1"/>
          </p:cNvSpPr>
          <p:nvPr/>
        </p:nvSpPr>
        <p:spPr bwMode="auto">
          <a:xfrm>
            <a:off x="4791075" y="3679825"/>
            <a:ext cx="3857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Algeria</a:t>
            </a:r>
          </a:p>
        </p:txBody>
      </p:sp>
      <p:sp>
        <p:nvSpPr>
          <p:cNvPr id="395331" name="Text Box 67"/>
          <p:cNvSpPr txBox="1">
            <a:spLocks noChangeArrowheads="1"/>
          </p:cNvSpPr>
          <p:nvPr/>
        </p:nvSpPr>
        <p:spPr bwMode="auto">
          <a:xfrm>
            <a:off x="3751263" y="5984875"/>
            <a:ext cx="309562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Angola</a:t>
            </a:r>
          </a:p>
        </p:txBody>
      </p:sp>
      <p:sp>
        <p:nvSpPr>
          <p:cNvPr id="395332" name="Oval 68"/>
          <p:cNvSpPr>
            <a:spLocks noChangeArrowheads="1"/>
          </p:cNvSpPr>
          <p:nvPr/>
        </p:nvSpPr>
        <p:spPr bwMode="auto">
          <a:xfrm>
            <a:off x="3860800" y="6113463"/>
            <a:ext cx="88900" cy="95250"/>
          </a:xfrm>
          <a:prstGeom prst="ellipse">
            <a:avLst/>
          </a:prstGeom>
          <a:solidFill>
            <a:srgbClr val="31FFCE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333" name="Text Box 69"/>
          <p:cNvSpPr txBox="1">
            <a:spLocks noChangeArrowheads="1"/>
          </p:cNvSpPr>
          <p:nvPr/>
        </p:nvSpPr>
        <p:spPr bwMode="auto">
          <a:xfrm>
            <a:off x="5476875" y="2362200"/>
            <a:ext cx="6302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Argentina</a:t>
            </a:r>
          </a:p>
        </p:txBody>
      </p:sp>
      <p:sp>
        <p:nvSpPr>
          <p:cNvPr id="395334" name="Oval 70"/>
          <p:cNvSpPr>
            <a:spLocks noChangeArrowheads="1"/>
          </p:cNvSpPr>
          <p:nvPr/>
        </p:nvSpPr>
        <p:spPr bwMode="auto">
          <a:xfrm>
            <a:off x="5402263" y="2532063"/>
            <a:ext cx="131762" cy="144462"/>
          </a:xfrm>
          <a:prstGeom prst="ellipse">
            <a:avLst/>
          </a:prstGeom>
          <a:solidFill>
            <a:srgbClr val="BD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335" name="Text Box 71"/>
          <p:cNvSpPr txBox="1">
            <a:spLocks noChangeArrowheads="1"/>
          </p:cNvSpPr>
          <p:nvPr/>
        </p:nvSpPr>
        <p:spPr bwMode="auto">
          <a:xfrm>
            <a:off x="7578725" y="1098550"/>
            <a:ext cx="4794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Australia</a:t>
            </a:r>
          </a:p>
        </p:txBody>
      </p:sp>
      <p:sp>
        <p:nvSpPr>
          <p:cNvPr id="395336" name="Text Box 72"/>
          <p:cNvSpPr txBox="1">
            <a:spLocks noChangeArrowheads="1"/>
          </p:cNvSpPr>
          <p:nvPr/>
        </p:nvSpPr>
        <p:spPr bwMode="auto">
          <a:xfrm>
            <a:off x="8202613" y="866775"/>
            <a:ext cx="3175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600">
                <a:solidFill>
                  <a:srgbClr val="080808"/>
                </a:solidFill>
                <a:latin typeface="Arial" charset="0"/>
              </a:rPr>
              <a:t>Austria</a:t>
            </a:r>
          </a:p>
        </p:txBody>
      </p:sp>
      <p:sp>
        <p:nvSpPr>
          <p:cNvPr id="395337" name="Text Box 73"/>
          <p:cNvSpPr txBox="1">
            <a:spLocks noChangeArrowheads="1"/>
          </p:cNvSpPr>
          <p:nvPr/>
        </p:nvSpPr>
        <p:spPr bwMode="auto">
          <a:xfrm>
            <a:off x="3819525" y="4681538"/>
            <a:ext cx="458788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Azerbaijan</a:t>
            </a:r>
          </a:p>
        </p:txBody>
      </p:sp>
      <p:sp>
        <p:nvSpPr>
          <p:cNvPr id="395338" name="Oval 74"/>
          <p:cNvSpPr>
            <a:spLocks noChangeArrowheads="1"/>
          </p:cNvSpPr>
          <p:nvPr/>
        </p:nvSpPr>
        <p:spPr bwMode="auto">
          <a:xfrm>
            <a:off x="3757613" y="4713288"/>
            <a:ext cx="73025" cy="79375"/>
          </a:xfrm>
          <a:prstGeom prst="ellipse">
            <a:avLst/>
          </a:prstGeom>
          <a:solidFill>
            <a:srgbClr val="008CFF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339" name="Text Box 75"/>
          <p:cNvSpPr txBox="1">
            <a:spLocks noChangeArrowheads="1"/>
          </p:cNvSpPr>
          <p:nvPr/>
        </p:nvSpPr>
        <p:spPr bwMode="auto">
          <a:xfrm>
            <a:off x="6929438" y="1844675"/>
            <a:ext cx="41275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600">
                <a:solidFill>
                  <a:srgbClr val="080808"/>
                </a:solidFill>
                <a:latin typeface="Arial" charset="0"/>
              </a:rPr>
              <a:t>Bahrain</a:t>
            </a:r>
          </a:p>
        </p:txBody>
      </p:sp>
      <p:sp>
        <p:nvSpPr>
          <p:cNvPr id="395340" name="Oval 76"/>
          <p:cNvSpPr>
            <a:spLocks noChangeArrowheads="1"/>
          </p:cNvSpPr>
          <p:nvPr/>
        </p:nvSpPr>
        <p:spPr bwMode="auto">
          <a:xfrm>
            <a:off x="6959600" y="1928813"/>
            <a:ext cx="42863" cy="47625"/>
          </a:xfrm>
          <a:prstGeom prst="ellipse">
            <a:avLst/>
          </a:prstGeom>
          <a:solidFill>
            <a:srgbClr val="FF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341" name="Oval 77"/>
          <p:cNvSpPr>
            <a:spLocks noChangeArrowheads="1"/>
          </p:cNvSpPr>
          <p:nvPr/>
        </p:nvSpPr>
        <p:spPr bwMode="auto">
          <a:xfrm>
            <a:off x="2420938" y="4410075"/>
            <a:ext cx="236537" cy="254000"/>
          </a:xfrm>
          <a:prstGeom prst="ellipse">
            <a:avLst/>
          </a:prstGeom>
          <a:solidFill>
            <a:srgbClr val="FF00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342" name="Text Box 78"/>
          <p:cNvSpPr txBox="1">
            <a:spLocks noChangeArrowheads="1"/>
          </p:cNvSpPr>
          <p:nvPr/>
        </p:nvSpPr>
        <p:spPr bwMode="auto">
          <a:xfrm>
            <a:off x="6119813" y="1917700"/>
            <a:ext cx="5349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600">
                <a:solidFill>
                  <a:srgbClr val="080808"/>
                </a:solidFill>
                <a:latin typeface="Arial" charset="0"/>
              </a:rPr>
              <a:t>Barbados</a:t>
            </a:r>
          </a:p>
        </p:txBody>
      </p:sp>
      <p:sp>
        <p:nvSpPr>
          <p:cNvPr id="395343" name="Oval 79"/>
          <p:cNvSpPr>
            <a:spLocks noChangeArrowheads="1"/>
          </p:cNvSpPr>
          <p:nvPr/>
        </p:nvSpPr>
        <p:spPr bwMode="auto">
          <a:xfrm>
            <a:off x="6386513" y="2055813"/>
            <a:ext cx="28575" cy="31750"/>
          </a:xfrm>
          <a:prstGeom prst="ellipse">
            <a:avLst/>
          </a:prstGeom>
          <a:solidFill>
            <a:srgbClr val="BD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344" name="Text Box 80"/>
          <p:cNvSpPr txBox="1">
            <a:spLocks noChangeArrowheads="1"/>
          </p:cNvSpPr>
          <p:nvPr/>
        </p:nvSpPr>
        <p:spPr bwMode="auto">
          <a:xfrm>
            <a:off x="4645025" y="1779588"/>
            <a:ext cx="388938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Belarus</a:t>
            </a:r>
          </a:p>
        </p:txBody>
      </p:sp>
      <p:sp>
        <p:nvSpPr>
          <p:cNvPr id="395345" name="Oval 81"/>
          <p:cNvSpPr>
            <a:spLocks noChangeArrowheads="1"/>
          </p:cNvSpPr>
          <p:nvPr/>
        </p:nvSpPr>
        <p:spPr bwMode="auto">
          <a:xfrm>
            <a:off x="4786313" y="1897063"/>
            <a:ext cx="87312" cy="95250"/>
          </a:xfrm>
          <a:prstGeom prst="ellipse">
            <a:avLst/>
          </a:prstGeom>
          <a:solidFill>
            <a:srgbClr val="008CFF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346" name="Text Box 82"/>
          <p:cNvSpPr txBox="1">
            <a:spLocks noChangeArrowheads="1"/>
          </p:cNvSpPr>
          <p:nvPr/>
        </p:nvSpPr>
        <p:spPr bwMode="auto">
          <a:xfrm>
            <a:off x="8164513" y="749300"/>
            <a:ext cx="392112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Belgium</a:t>
            </a:r>
          </a:p>
        </p:txBody>
      </p:sp>
      <p:sp>
        <p:nvSpPr>
          <p:cNvPr id="395347" name="Text Box 83"/>
          <p:cNvSpPr txBox="1">
            <a:spLocks noChangeArrowheads="1"/>
          </p:cNvSpPr>
          <p:nvPr/>
        </p:nvSpPr>
        <p:spPr bwMode="auto">
          <a:xfrm>
            <a:off x="5095875" y="3635375"/>
            <a:ext cx="263525" cy="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500">
                <a:solidFill>
                  <a:srgbClr val="080808"/>
                </a:solidFill>
                <a:latin typeface="Arial" charset="0"/>
              </a:rPr>
              <a:t>Belize</a:t>
            </a:r>
          </a:p>
        </p:txBody>
      </p:sp>
      <p:sp>
        <p:nvSpPr>
          <p:cNvPr id="395348" name="Oval 84"/>
          <p:cNvSpPr>
            <a:spLocks noChangeArrowheads="1"/>
          </p:cNvSpPr>
          <p:nvPr/>
        </p:nvSpPr>
        <p:spPr bwMode="auto">
          <a:xfrm>
            <a:off x="5122863" y="3614738"/>
            <a:ext cx="30162" cy="31750"/>
          </a:xfrm>
          <a:prstGeom prst="ellipse">
            <a:avLst/>
          </a:prstGeom>
          <a:solidFill>
            <a:srgbClr val="BD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349" name="Text Box 85"/>
          <p:cNvSpPr txBox="1">
            <a:spLocks noChangeArrowheads="1"/>
          </p:cNvSpPr>
          <p:nvPr/>
        </p:nvSpPr>
        <p:spPr bwMode="auto">
          <a:xfrm>
            <a:off x="2620963" y="5357813"/>
            <a:ext cx="32226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Benin</a:t>
            </a:r>
          </a:p>
        </p:txBody>
      </p:sp>
      <p:sp>
        <p:nvSpPr>
          <p:cNvPr id="395350" name="Oval 86"/>
          <p:cNvSpPr>
            <a:spLocks noChangeArrowheads="1"/>
          </p:cNvSpPr>
          <p:nvPr/>
        </p:nvSpPr>
        <p:spPr bwMode="auto">
          <a:xfrm>
            <a:off x="2598738" y="5413375"/>
            <a:ext cx="73025" cy="79375"/>
          </a:xfrm>
          <a:prstGeom prst="ellipse">
            <a:avLst/>
          </a:prstGeom>
          <a:solidFill>
            <a:srgbClr val="31FFCE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351" name="Text Box 87"/>
          <p:cNvSpPr txBox="1">
            <a:spLocks noChangeArrowheads="1"/>
          </p:cNvSpPr>
          <p:nvPr/>
        </p:nvSpPr>
        <p:spPr bwMode="auto">
          <a:xfrm>
            <a:off x="2862263" y="4776788"/>
            <a:ext cx="48418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Bhutan</a:t>
            </a:r>
          </a:p>
        </p:txBody>
      </p:sp>
      <p:sp>
        <p:nvSpPr>
          <p:cNvPr id="395352" name="Text Box 88"/>
          <p:cNvSpPr txBox="1">
            <a:spLocks noChangeArrowheads="1"/>
          </p:cNvSpPr>
          <p:nvPr/>
        </p:nvSpPr>
        <p:spPr bwMode="auto">
          <a:xfrm>
            <a:off x="3494088" y="4340225"/>
            <a:ext cx="4159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Bolivia</a:t>
            </a:r>
          </a:p>
        </p:txBody>
      </p:sp>
      <p:sp>
        <p:nvSpPr>
          <p:cNvPr id="395353" name="Oval 89"/>
          <p:cNvSpPr>
            <a:spLocks noChangeArrowheads="1"/>
          </p:cNvSpPr>
          <p:nvPr/>
        </p:nvSpPr>
        <p:spPr bwMode="auto">
          <a:xfrm>
            <a:off x="3494088" y="4362450"/>
            <a:ext cx="73025" cy="79375"/>
          </a:xfrm>
          <a:prstGeom prst="ellipse">
            <a:avLst/>
          </a:prstGeom>
          <a:solidFill>
            <a:srgbClr val="BD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354" name="Text Box 90"/>
          <p:cNvSpPr txBox="1">
            <a:spLocks noChangeArrowheads="1"/>
          </p:cNvSpPr>
          <p:nvPr/>
        </p:nvSpPr>
        <p:spPr bwMode="auto">
          <a:xfrm>
            <a:off x="4219575" y="2201863"/>
            <a:ext cx="6096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Bosnia</a:t>
            </a:r>
          </a:p>
        </p:txBody>
      </p:sp>
      <p:sp>
        <p:nvSpPr>
          <p:cNvPr id="395355" name="Oval 91"/>
          <p:cNvSpPr>
            <a:spLocks noChangeArrowheads="1"/>
          </p:cNvSpPr>
          <p:nvPr/>
        </p:nvSpPr>
        <p:spPr bwMode="auto">
          <a:xfrm>
            <a:off x="4638675" y="2325688"/>
            <a:ext cx="58738" cy="63500"/>
          </a:xfrm>
          <a:prstGeom prst="ellipse">
            <a:avLst/>
          </a:prstGeom>
          <a:solidFill>
            <a:srgbClr val="008CFF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356" name="Text Box 92"/>
          <p:cNvSpPr txBox="1">
            <a:spLocks noChangeArrowheads="1"/>
          </p:cNvSpPr>
          <p:nvPr/>
        </p:nvSpPr>
        <p:spPr bwMode="auto">
          <a:xfrm>
            <a:off x="5372100" y="5097463"/>
            <a:ext cx="5905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Botswana</a:t>
            </a:r>
          </a:p>
        </p:txBody>
      </p:sp>
      <p:sp>
        <p:nvSpPr>
          <p:cNvPr id="395357" name="Oval 93"/>
          <p:cNvSpPr>
            <a:spLocks noChangeArrowheads="1"/>
          </p:cNvSpPr>
          <p:nvPr/>
        </p:nvSpPr>
        <p:spPr bwMode="auto">
          <a:xfrm>
            <a:off x="5622925" y="5078413"/>
            <a:ext cx="44450" cy="47625"/>
          </a:xfrm>
          <a:prstGeom prst="ellipse">
            <a:avLst/>
          </a:prstGeom>
          <a:solidFill>
            <a:srgbClr val="31FFCE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358" name="Oval 94"/>
          <p:cNvSpPr>
            <a:spLocks noChangeArrowheads="1"/>
          </p:cNvSpPr>
          <p:nvPr/>
        </p:nvSpPr>
        <p:spPr bwMode="auto">
          <a:xfrm>
            <a:off x="5008563" y="3313113"/>
            <a:ext cx="265112" cy="285750"/>
          </a:xfrm>
          <a:prstGeom prst="ellipse">
            <a:avLst/>
          </a:prstGeom>
          <a:solidFill>
            <a:srgbClr val="BD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359" name="Text Box 95"/>
          <p:cNvSpPr txBox="1">
            <a:spLocks noChangeArrowheads="1"/>
          </p:cNvSpPr>
          <p:nvPr/>
        </p:nvSpPr>
        <p:spPr bwMode="auto">
          <a:xfrm>
            <a:off x="4983163" y="2122488"/>
            <a:ext cx="617537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Bulgaria</a:t>
            </a:r>
          </a:p>
        </p:txBody>
      </p:sp>
      <p:sp>
        <p:nvSpPr>
          <p:cNvPr id="395360" name="Oval 96"/>
          <p:cNvSpPr>
            <a:spLocks noChangeArrowheads="1"/>
          </p:cNvSpPr>
          <p:nvPr/>
        </p:nvSpPr>
        <p:spPr bwMode="auto">
          <a:xfrm>
            <a:off x="5078413" y="2314575"/>
            <a:ext cx="74612" cy="79375"/>
          </a:xfrm>
          <a:prstGeom prst="ellipse">
            <a:avLst/>
          </a:prstGeom>
          <a:solidFill>
            <a:srgbClr val="008CFF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361" name="Oval 97"/>
          <p:cNvSpPr>
            <a:spLocks noChangeArrowheads="1"/>
          </p:cNvSpPr>
          <p:nvPr/>
        </p:nvSpPr>
        <p:spPr bwMode="auto">
          <a:xfrm>
            <a:off x="2274888" y="5715000"/>
            <a:ext cx="87312" cy="95250"/>
          </a:xfrm>
          <a:prstGeom prst="ellipse">
            <a:avLst/>
          </a:prstGeom>
          <a:solidFill>
            <a:srgbClr val="31FFCE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362" name="Text Box 98"/>
          <p:cNvSpPr txBox="1">
            <a:spLocks noChangeArrowheads="1"/>
          </p:cNvSpPr>
          <p:nvPr/>
        </p:nvSpPr>
        <p:spPr bwMode="auto">
          <a:xfrm>
            <a:off x="639763" y="5149850"/>
            <a:ext cx="45085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800">
                <a:solidFill>
                  <a:srgbClr val="080808"/>
                </a:solidFill>
                <a:latin typeface="Arial" charset="0"/>
              </a:rPr>
              <a:t>Burundi</a:t>
            </a:r>
          </a:p>
        </p:txBody>
      </p:sp>
      <p:sp>
        <p:nvSpPr>
          <p:cNvPr id="395363" name="Text Box 99"/>
          <p:cNvSpPr txBox="1">
            <a:spLocks noChangeArrowheads="1"/>
          </p:cNvSpPr>
          <p:nvPr/>
        </p:nvSpPr>
        <p:spPr bwMode="auto">
          <a:xfrm>
            <a:off x="2225675" y="5289550"/>
            <a:ext cx="519113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Cambodia</a:t>
            </a:r>
          </a:p>
        </p:txBody>
      </p:sp>
      <p:sp>
        <p:nvSpPr>
          <p:cNvPr id="395364" name="Oval 100"/>
          <p:cNvSpPr>
            <a:spLocks noChangeArrowheads="1"/>
          </p:cNvSpPr>
          <p:nvPr/>
        </p:nvSpPr>
        <p:spPr bwMode="auto">
          <a:xfrm>
            <a:off x="2200275" y="5300663"/>
            <a:ext cx="88900" cy="96837"/>
          </a:xfrm>
          <a:prstGeom prst="ellipse">
            <a:avLst/>
          </a:prstGeom>
          <a:solidFill>
            <a:srgbClr val="FF00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365" name="Text Box 101"/>
          <p:cNvSpPr txBox="1">
            <a:spLocks noChangeArrowheads="1"/>
          </p:cNvSpPr>
          <p:nvPr/>
        </p:nvSpPr>
        <p:spPr bwMode="auto">
          <a:xfrm>
            <a:off x="3563938" y="5345113"/>
            <a:ext cx="466725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Cameroon</a:t>
            </a:r>
          </a:p>
        </p:txBody>
      </p:sp>
      <p:sp>
        <p:nvSpPr>
          <p:cNvPr id="395366" name="Oval 102"/>
          <p:cNvSpPr>
            <a:spLocks noChangeArrowheads="1"/>
          </p:cNvSpPr>
          <p:nvPr/>
        </p:nvSpPr>
        <p:spPr bwMode="auto">
          <a:xfrm>
            <a:off x="3478213" y="5364163"/>
            <a:ext cx="103187" cy="112712"/>
          </a:xfrm>
          <a:prstGeom prst="ellipse">
            <a:avLst/>
          </a:prstGeom>
          <a:solidFill>
            <a:srgbClr val="31FFCE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367" name="Text Box 103"/>
          <p:cNvSpPr txBox="1">
            <a:spLocks noChangeArrowheads="1"/>
          </p:cNvSpPr>
          <p:nvPr/>
        </p:nvSpPr>
        <p:spPr bwMode="auto">
          <a:xfrm>
            <a:off x="7689850" y="1181100"/>
            <a:ext cx="395288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Canada</a:t>
            </a:r>
          </a:p>
        </p:txBody>
      </p:sp>
      <p:sp>
        <p:nvSpPr>
          <p:cNvPr id="395368" name="Oval 104"/>
          <p:cNvSpPr>
            <a:spLocks noChangeArrowheads="1"/>
          </p:cNvSpPr>
          <p:nvPr/>
        </p:nvSpPr>
        <p:spPr bwMode="auto">
          <a:xfrm>
            <a:off x="8002588" y="1087438"/>
            <a:ext cx="131762" cy="144462"/>
          </a:xfrm>
          <a:prstGeom prst="ellipse">
            <a:avLst/>
          </a:prstGeom>
          <a:solidFill>
            <a:srgbClr val="BD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369" name="Text Box 105"/>
          <p:cNvSpPr txBox="1">
            <a:spLocks noChangeArrowheads="1"/>
          </p:cNvSpPr>
          <p:nvPr/>
        </p:nvSpPr>
        <p:spPr bwMode="auto">
          <a:xfrm>
            <a:off x="1857375" y="5799138"/>
            <a:ext cx="322263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Central</a:t>
            </a:r>
          </a:p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A.R.</a:t>
            </a:r>
          </a:p>
        </p:txBody>
      </p:sp>
      <p:sp>
        <p:nvSpPr>
          <p:cNvPr id="395370" name="Oval 106"/>
          <p:cNvSpPr>
            <a:spLocks noChangeArrowheads="1"/>
          </p:cNvSpPr>
          <p:nvPr/>
        </p:nvSpPr>
        <p:spPr bwMode="auto">
          <a:xfrm>
            <a:off x="2112963" y="5730875"/>
            <a:ext cx="58737" cy="63500"/>
          </a:xfrm>
          <a:prstGeom prst="ellipse">
            <a:avLst/>
          </a:prstGeom>
          <a:solidFill>
            <a:srgbClr val="31FFCE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371" name="Text Box 107"/>
          <p:cNvSpPr txBox="1">
            <a:spLocks noChangeArrowheads="1"/>
          </p:cNvSpPr>
          <p:nvPr/>
        </p:nvSpPr>
        <p:spPr bwMode="auto">
          <a:xfrm>
            <a:off x="2317750" y="5789613"/>
            <a:ext cx="2841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Chad</a:t>
            </a:r>
          </a:p>
        </p:txBody>
      </p:sp>
      <p:sp>
        <p:nvSpPr>
          <p:cNvPr id="395372" name="Oval 108"/>
          <p:cNvSpPr>
            <a:spLocks noChangeArrowheads="1"/>
          </p:cNvSpPr>
          <p:nvPr/>
        </p:nvSpPr>
        <p:spPr bwMode="auto">
          <a:xfrm>
            <a:off x="2274888" y="5762625"/>
            <a:ext cx="87312" cy="95250"/>
          </a:xfrm>
          <a:prstGeom prst="ellipse">
            <a:avLst/>
          </a:prstGeom>
          <a:solidFill>
            <a:schemeClr val="bg1"/>
          </a:solidFill>
          <a:ln w="127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373" name="Text Box 109"/>
          <p:cNvSpPr txBox="1">
            <a:spLocks noChangeArrowheads="1"/>
          </p:cNvSpPr>
          <p:nvPr/>
        </p:nvSpPr>
        <p:spPr bwMode="auto">
          <a:xfrm>
            <a:off x="5516563" y="1435100"/>
            <a:ext cx="271462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Chile</a:t>
            </a:r>
          </a:p>
        </p:txBody>
      </p:sp>
      <p:sp>
        <p:nvSpPr>
          <p:cNvPr id="395374" name="Oval 110"/>
          <p:cNvSpPr>
            <a:spLocks noChangeArrowheads="1"/>
          </p:cNvSpPr>
          <p:nvPr/>
        </p:nvSpPr>
        <p:spPr bwMode="auto">
          <a:xfrm>
            <a:off x="5773738" y="1477963"/>
            <a:ext cx="103187" cy="111125"/>
          </a:xfrm>
          <a:prstGeom prst="ellipse">
            <a:avLst/>
          </a:prstGeom>
          <a:solidFill>
            <a:srgbClr val="BD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375" name="Oval 111"/>
          <p:cNvSpPr>
            <a:spLocks noChangeArrowheads="1"/>
          </p:cNvSpPr>
          <p:nvPr/>
        </p:nvSpPr>
        <p:spPr bwMode="auto">
          <a:xfrm>
            <a:off x="3905250" y="2978150"/>
            <a:ext cx="660400" cy="715963"/>
          </a:xfrm>
          <a:prstGeom prst="ellipse">
            <a:avLst/>
          </a:prstGeom>
          <a:solidFill>
            <a:srgbClr val="FF00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376" name="Text Box 112"/>
          <p:cNvSpPr txBox="1">
            <a:spLocks noChangeArrowheads="1"/>
          </p:cNvSpPr>
          <p:nvPr/>
        </p:nvSpPr>
        <p:spPr bwMode="auto">
          <a:xfrm>
            <a:off x="4092575" y="2571750"/>
            <a:ext cx="6032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Colombia</a:t>
            </a:r>
          </a:p>
        </p:txBody>
      </p:sp>
      <p:sp>
        <p:nvSpPr>
          <p:cNvPr id="395377" name="Oval 113"/>
          <p:cNvSpPr>
            <a:spLocks noChangeArrowheads="1"/>
          </p:cNvSpPr>
          <p:nvPr/>
        </p:nvSpPr>
        <p:spPr bwMode="auto">
          <a:xfrm>
            <a:off x="4522788" y="2740025"/>
            <a:ext cx="146050" cy="158750"/>
          </a:xfrm>
          <a:prstGeom prst="ellipse">
            <a:avLst/>
          </a:prstGeom>
          <a:solidFill>
            <a:srgbClr val="BD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378" name="Text Box 114"/>
          <p:cNvSpPr txBox="1">
            <a:spLocks noChangeArrowheads="1"/>
          </p:cNvSpPr>
          <p:nvPr/>
        </p:nvSpPr>
        <p:spPr bwMode="auto">
          <a:xfrm>
            <a:off x="4870450" y="1939925"/>
            <a:ext cx="676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Costa Rica</a:t>
            </a:r>
          </a:p>
        </p:txBody>
      </p:sp>
      <p:sp>
        <p:nvSpPr>
          <p:cNvPr id="395379" name="Oval 115"/>
          <p:cNvSpPr>
            <a:spLocks noChangeArrowheads="1"/>
          </p:cNvSpPr>
          <p:nvPr/>
        </p:nvSpPr>
        <p:spPr bwMode="auto">
          <a:xfrm>
            <a:off x="5461000" y="2135188"/>
            <a:ext cx="73025" cy="79375"/>
          </a:xfrm>
          <a:prstGeom prst="ellipse">
            <a:avLst/>
          </a:prstGeom>
          <a:solidFill>
            <a:srgbClr val="BD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380" name="Text Box 116"/>
          <p:cNvSpPr txBox="1">
            <a:spLocks noChangeArrowheads="1"/>
          </p:cNvSpPr>
          <p:nvPr/>
        </p:nvSpPr>
        <p:spPr bwMode="auto">
          <a:xfrm>
            <a:off x="3114675" y="5827713"/>
            <a:ext cx="265113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Ivory</a:t>
            </a:r>
          </a:p>
          <a:p>
            <a:pPr>
              <a:lnSpc>
                <a:spcPct val="80000"/>
              </a:lnSpc>
            </a:pPr>
            <a:r>
              <a:rPr lang="en-US" sz="700">
                <a:solidFill>
                  <a:srgbClr val="080808"/>
                </a:solidFill>
                <a:latin typeface="Arial" charset="0"/>
              </a:rPr>
              <a:t>Coast</a:t>
            </a:r>
          </a:p>
        </p:txBody>
      </p:sp>
      <p:sp>
        <p:nvSpPr>
          <p:cNvPr id="395381" name="Oval 117"/>
          <p:cNvSpPr>
            <a:spLocks noChangeArrowheads="1"/>
          </p:cNvSpPr>
          <p:nvPr/>
        </p:nvSpPr>
        <p:spPr bwMode="auto">
          <a:xfrm>
            <a:off x="3228975" y="5730875"/>
            <a:ext cx="103188" cy="111125"/>
          </a:xfrm>
          <a:prstGeom prst="ellipse">
            <a:avLst/>
          </a:prstGeom>
          <a:solidFill>
            <a:srgbClr val="31FFCE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382" name="Text Box 118"/>
          <p:cNvSpPr txBox="1">
            <a:spLocks noChangeArrowheads="1"/>
          </p:cNvSpPr>
          <p:nvPr/>
        </p:nvSpPr>
        <p:spPr bwMode="auto">
          <a:xfrm>
            <a:off x="5991225" y="1149350"/>
            <a:ext cx="4921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Croatia</a:t>
            </a:r>
          </a:p>
        </p:txBody>
      </p:sp>
      <p:sp>
        <p:nvSpPr>
          <p:cNvPr id="395383" name="Oval 119"/>
          <p:cNvSpPr>
            <a:spLocks noChangeArrowheads="1"/>
          </p:cNvSpPr>
          <p:nvPr/>
        </p:nvSpPr>
        <p:spPr bwMode="auto">
          <a:xfrm>
            <a:off x="6196013" y="1276350"/>
            <a:ext cx="73025" cy="79375"/>
          </a:xfrm>
          <a:prstGeom prst="ellipse">
            <a:avLst/>
          </a:prstGeom>
          <a:solidFill>
            <a:srgbClr val="008CFF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384" name="Text Box 120"/>
          <p:cNvSpPr txBox="1">
            <a:spLocks noChangeArrowheads="1"/>
          </p:cNvSpPr>
          <p:nvPr/>
        </p:nvSpPr>
        <p:spPr bwMode="auto">
          <a:xfrm>
            <a:off x="3482975" y="1104900"/>
            <a:ext cx="4984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Cuba</a:t>
            </a:r>
          </a:p>
        </p:txBody>
      </p:sp>
      <p:sp>
        <p:nvSpPr>
          <p:cNvPr id="395385" name="Oval 121"/>
          <p:cNvSpPr>
            <a:spLocks noChangeArrowheads="1"/>
          </p:cNvSpPr>
          <p:nvPr/>
        </p:nvSpPr>
        <p:spPr bwMode="auto">
          <a:xfrm>
            <a:off x="3676650" y="1308100"/>
            <a:ext cx="87313" cy="95250"/>
          </a:xfrm>
          <a:prstGeom prst="ellipse">
            <a:avLst/>
          </a:prstGeom>
          <a:solidFill>
            <a:srgbClr val="BD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386" name="Text Box 122"/>
          <p:cNvSpPr txBox="1">
            <a:spLocks noChangeArrowheads="1"/>
          </p:cNvSpPr>
          <p:nvPr/>
        </p:nvSpPr>
        <p:spPr bwMode="auto">
          <a:xfrm>
            <a:off x="7019925" y="711200"/>
            <a:ext cx="320675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600">
                <a:solidFill>
                  <a:srgbClr val="080808"/>
                </a:solidFill>
                <a:latin typeface="Arial" charset="0"/>
              </a:rPr>
              <a:t>Cyprus</a:t>
            </a:r>
          </a:p>
        </p:txBody>
      </p:sp>
      <p:sp>
        <p:nvSpPr>
          <p:cNvPr id="395387" name="Text Box 123"/>
          <p:cNvSpPr txBox="1">
            <a:spLocks noChangeArrowheads="1"/>
          </p:cNvSpPr>
          <p:nvPr/>
        </p:nvSpPr>
        <p:spPr bwMode="auto">
          <a:xfrm>
            <a:off x="5995988" y="608013"/>
            <a:ext cx="7461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Czech Republic</a:t>
            </a:r>
          </a:p>
        </p:txBody>
      </p:sp>
      <p:sp>
        <p:nvSpPr>
          <p:cNvPr id="395388" name="Oval 124"/>
          <p:cNvSpPr>
            <a:spLocks noChangeArrowheads="1"/>
          </p:cNvSpPr>
          <p:nvPr/>
        </p:nvSpPr>
        <p:spPr bwMode="auto">
          <a:xfrm>
            <a:off x="6548438" y="544513"/>
            <a:ext cx="88900" cy="95250"/>
          </a:xfrm>
          <a:prstGeom prst="ellipse">
            <a:avLst/>
          </a:prstGeom>
          <a:solidFill>
            <a:srgbClr val="008CFF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389" name="Text Box 125"/>
          <p:cNvSpPr txBox="1">
            <a:spLocks noChangeArrowheads="1"/>
          </p:cNvSpPr>
          <p:nvPr/>
        </p:nvSpPr>
        <p:spPr bwMode="auto">
          <a:xfrm>
            <a:off x="8488363" y="771525"/>
            <a:ext cx="458787" cy="14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600">
                <a:solidFill>
                  <a:srgbClr val="080808"/>
                </a:solidFill>
                <a:latin typeface="Arial" charset="0"/>
              </a:rPr>
              <a:t>Denmark</a:t>
            </a:r>
          </a:p>
        </p:txBody>
      </p:sp>
      <p:sp>
        <p:nvSpPr>
          <p:cNvPr id="395390" name="Oval 126"/>
          <p:cNvSpPr>
            <a:spLocks noChangeArrowheads="1"/>
          </p:cNvSpPr>
          <p:nvPr/>
        </p:nvSpPr>
        <p:spPr bwMode="auto">
          <a:xfrm>
            <a:off x="8502650" y="846138"/>
            <a:ext cx="73025" cy="79375"/>
          </a:xfrm>
          <a:prstGeom prst="ellipse">
            <a:avLst/>
          </a:prstGeom>
          <a:solidFill>
            <a:srgbClr val="008CFF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391" name="Text Box 127"/>
          <p:cNvSpPr txBox="1">
            <a:spLocks noChangeArrowheads="1"/>
          </p:cNvSpPr>
          <p:nvPr/>
        </p:nvSpPr>
        <p:spPr bwMode="auto">
          <a:xfrm>
            <a:off x="3505200" y="5133975"/>
            <a:ext cx="382588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600">
                <a:solidFill>
                  <a:srgbClr val="080808"/>
                </a:solidFill>
                <a:latin typeface="Arial" charset="0"/>
              </a:rPr>
              <a:t>Djibouti</a:t>
            </a:r>
          </a:p>
        </p:txBody>
      </p:sp>
      <p:sp>
        <p:nvSpPr>
          <p:cNvPr id="395392" name="Oval 128"/>
          <p:cNvSpPr>
            <a:spLocks noChangeArrowheads="1"/>
          </p:cNvSpPr>
          <p:nvPr/>
        </p:nvSpPr>
        <p:spPr bwMode="auto">
          <a:xfrm>
            <a:off x="3522663" y="5178425"/>
            <a:ext cx="44450" cy="47625"/>
          </a:xfrm>
          <a:prstGeom prst="ellipse">
            <a:avLst/>
          </a:prstGeom>
          <a:solidFill>
            <a:srgbClr val="FF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393" name="Text Box 129"/>
          <p:cNvSpPr txBox="1">
            <a:spLocks noChangeArrowheads="1"/>
          </p:cNvSpPr>
          <p:nvPr/>
        </p:nvSpPr>
        <p:spPr bwMode="auto">
          <a:xfrm>
            <a:off x="4541838" y="3373438"/>
            <a:ext cx="473075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600">
                <a:solidFill>
                  <a:srgbClr val="080808"/>
                </a:solidFill>
                <a:latin typeface="Arial" charset="0"/>
              </a:rPr>
              <a:t>Dominican R.</a:t>
            </a:r>
          </a:p>
        </p:txBody>
      </p:sp>
      <p:sp>
        <p:nvSpPr>
          <p:cNvPr id="395394" name="Oval 130"/>
          <p:cNvSpPr>
            <a:spLocks noChangeArrowheads="1"/>
          </p:cNvSpPr>
          <p:nvPr/>
        </p:nvSpPr>
        <p:spPr bwMode="auto">
          <a:xfrm>
            <a:off x="4598988" y="3316288"/>
            <a:ext cx="73025" cy="79375"/>
          </a:xfrm>
          <a:prstGeom prst="ellipse">
            <a:avLst/>
          </a:prstGeom>
          <a:solidFill>
            <a:srgbClr val="BD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395" name="Text Box 131"/>
          <p:cNvSpPr txBox="1">
            <a:spLocks noChangeArrowheads="1"/>
          </p:cNvSpPr>
          <p:nvPr/>
        </p:nvSpPr>
        <p:spPr bwMode="auto">
          <a:xfrm>
            <a:off x="4727575" y="3052763"/>
            <a:ext cx="484188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Ecuador</a:t>
            </a:r>
          </a:p>
        </p:txBody>
      </p:sp>
      <p:sp>
        <p:nvSpPr>
          <p:cNvPr id="395396" name="Oval 132"/>
          <p:cNvSpPr>
            <a:spLocks noChangeArrowheads="1"/>
          </p:cNvSpPr>
          <p:nvPr/>
        </p:nvSpPr>
        <p:spPr bwMode="auto">
          <a:xfrm>
            <a:off x="4727575" y="3041650"/>
            <a:ext cx="87313" cy="95250"/>
          </a:xfrm>
          <a:prstGeom prst="ellipse">
            <a:avLst/>
          </a:prstGeom>
          <a:solidFill>
            <a:srgbClr val="BD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397" name="Oval 133"/>
          <p:cNvSpPr>
            <a:spLocks noChangeArrowheads="1"/>
          </p:cNvSpPr>
          <p:nvPr/>
        </p:nvSpPr>
        <p:spPr bwMode="auto">
          <a:xfrm>
            <a:off x="4638675" y="3152775"/>
            <a:ext cx="74613" cy="79375"/>
          </a:xfrm>
          <a:prstGeom prst="ellipse">
            <a:avLst/>
          </a:prstGeom>
          <a:solidFill>
            <a:srgbClr val="BD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398" name="Text Box 134"/>
          <p:cNvSpPr txBox="1">
            <a:spLocks noChangeArrowheads="1"/>
          </p:cNvSpPr>
          <p:nvPr/>
        </p:nvSpPr>
        <p:spPr bwMode="auto">
          <a:xfrm>
            <a:off x="6711950" y="5881688"/>
            <a:ext cx="5810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600" i="1">
                <a:solidFill>
                  <a:srgbClr val="080808"/>
                </a:solidFill>
                <a:latin typeface="Arial" charset="0"/>
              </a:rPr>
              <a:t>Equatorial</a:t>
            </a:r>
          </a:p>
          <a:p>
            <a:r>
              <a:rPr lang="en-US" sz="600" i="1">
                <a:solidFill>
                  <a:srgbClr val="080808"/>
                </a:solidFill>
                <a:latin typeface="Arial" charset="0"/>
              </a:rPr>
              <a:t>Guinea</a:t>
            </a:r>
          </a:p>
        </p:txBody>
      </p:sp>
      <p:sp>
        <p:nvSpPr>
          <p:cNvPr id="395399" name="Oval 135"/>
          <p:cNvSpPr>
            <a:spLocks noChangeArrowheads="1"/>
          </p:cNvSpPr>
          <p:nvPr/>
        </p:nvSpPr>
        <p:spPr bwMode="auto">
          <a:xfrm>
            <a:off x="6973888" y="5826125"/>
            <a:ext cx="44450" cy="47625"/>
          </a:xfrm>
          <a:prstGeom prst="ellipse">
            <a:avLst/>
          </a:prstGeom>
          <a:solidFill>
            <a:srgbClr val="31FFCE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00" name="Text Box 136"/>
          <p:cNvSpPr txBox="1">
            <a:spLocks noChangeArrowheads="1"/>
          </p:cNvSpPr>
          <p:nvPr/>
        </p:nvSpPr>
        <p:spPr bwMode="auto">
          <a:xfrm>
            <a:off x="1179513" y="4476750"/>
            <a:ext cx="41910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Eritrea</a:t>
            </a:r>
          </a:p>
        </p:txBody>
      </p:sp>
      <p:sp>
        <p:nvSpPr>
          <p:cNvPr id="395401" name="Oval 137"/>
          <p:cNvSpPr>
            <a:spLocks noChangeArrowheads="1"/>
          </p:cNvSpPr>
          <p:nvPr/>
        </p:nvSpPr>
        <p:spPr bwMode="auto">
          <a:xfrm>
            <a:off x="1511300" y="4584700"/>
            <a:ext cx="73025" cy="79375"/>
          </a:xfrm>
          <a:prstGeom prst="ellipse">
            <a:avLst/>
          </a:prstGeom>
          <a:solidFill>
            <a:srgbClr val="31FFCE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02" name="Text Box 138"/>
          <p:cNvSpPr txBox="1">
            <a:spLocks noChangeArrowheads="1"/>
          </p:cNvSpPr>
          <p:nvPr/>
        </p:nvSpPr>
        <p:spPr bwMode="auto">
          <a:xfrm>
            <a:off x="6213475" y="1314450"/>
            <a:ext cx="376238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Estonia</a:t>
            </a:r>
          </a:p>
        </p:txBody>
      </p:sp>
      <p:sp>
        <p:nvSpPr>
          <p:cNvPr id="395403" name="Oval 139"/>
          <p:cNvSpPr>
            <a:spLocks noChangeArrowheads="1"/>
          </p:cNvSpPr>
          <p:nvPr/>
        </p:nvSpPr>
        <p:spPr bwMode="auto">
          <a:xfrm>
            <a:off x="6372225" y="1458913"/>
            <a:ext cx="42863" cy="47625"/>
          </a:xfrm>
          <a:prstGeom prst="ellipse">
            <a:avLst/>
          </a:prstGeom>
          <a:solidFill>
            <a:srgbClr val="008CFF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04" name="Text Box 140"/>
          <p:cNvSpPr txBox="1">
            <a:spLocks noChangeArrowheads="1"/>
          </p:cNvSpPr>
          <p:nvPr/>
        </p:nvSpPr>
        <p:spPr bwMode="auto">
          <a:xfrm>
            <a:off x="895350" y="5318125"/>
            <a:ext cx="4826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900">
                <a:solidFill>
                  <a:srgbClr val="080808"/>
                </a:solidFill>
                <a:latin typeface="Arial" charset="0"/>
              </a:rPr>
              <a:t>Ethiopia</a:t>
            </a:r>
          </a:p>
        </p:txBody>
      </p:sp>
      <p:sp>
        <p:nvSpPr>
          <p:cNvPr id="395405" name="Oval 141"/>
          <p:cNvSpPr>
            <a:spLocks noChangeArrowheads="1"/>
          </p:cNvSpPr>
          <p:nvPr/>
        </p:nvSpPr>
        <p:spPr bwMode="auto">
          <a:xfrm>
            <a:off x="1039813" y="5461000"/>
            <a:ext cx="176212" cy="190500"/>
          </a:xfrm>
          <a:prstGeom prst="ellipse">
            <a:avLst/>
          </a:prstGeom>
          <a:solidFill>
            <a:srgbClr val="31FFCE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06" name="Text Box 142"/>
          <p:cNvSpPr txBox="1">
            <a:spLocks noChangeArrowheads="1"/>
          </p:cNvSpPr>
          <p:nvPr/>
        </p:nvSpPr>
        <p:spPr bwMode="auto">
          <a:xfrm>
            <a:off x="4879975" y="2676525"/>
            <a:ext cx="20637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600">
                <a:solidFill>
                  <a:srgbClr val="080808"/>
                </a:solidFill>
                <a:latin typeface="Arial" charset="0"/>
              </a:rPr>
              <a:t>Fiji</a:t>
            </a:r>
          </a:p>
        </p:txBody>
      </p:sp>
      <p:sp>
        <p:nvSpPr>
          <p:cNvPr id="395407" name="Oval 143"/>
          <p:cNvSpPr>
            <a:spLocks noChangeArrowheads="1"/>
          </p:cNvSpPr>
          <p:nvPr/>
        </p:nvSpPr>
        <p:spPr bwMode="auto">
          <a:xfrm>
            <a:off x="5035550" y="2724150"/>
            <a:ext cx="42863" cy="47625"/>
          </a:xfrm>
          <a:prstGeom prst="ellipse">
            <a:avLst/>
          </a:prstGeom>
          <a:solidFill>
            <a:srgbClr val="FF00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08" name="Text Box 144"/>
          <p:cNvSpPr txBox="1">
            <a:spLocks noChangeArrowheads="1"/>
          </p:cNvSpPr>
          <p:nvPr/>
        </p:nvSpPr>
        <p:spPr bwMode="auto">
          <a:xfrm>
            <a:off x="7858125" y="655638"/>
            <a:ext cx="457200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800">
                <a:solidFill>
                  <a:srgbClr val="080808"/>
                </a:solidFill>
                <a:latin typeface="Arial" charset="0"/>
              </a:rPr>
              <a:t>France</a:t>
            </a:r>
          </a:p>
        </p:txBody>
      </p:sp>
      <p:sp>
        <p:nvSpPr>
          <p:cNvPr id="395409" name="Text Box 145"/>
          <p:cNvSpPr txBox="1">
            <a:spLocks noChangeArrowheads="1"/>
          </p:cNvSpPr>
          <p:nvPr/>
        </p:nvSpPr>
        <p:spPr bwMode="auto">
          <a:xfrm>
            <a:off x="5294313" y="4754563"/>
            <a:ext cx="646112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Gabon</a:t>
            </a:r>
          </a:p>
        </p:txBody>
      </p:sp>
      <p:sp>
        <p:nvSpPr>
          <p:cNvPr id="395410" name="Oval 146"/>
          <p:cNvSpPr>
            <a:spLocks noChangeArrowheads="1"/>
          </p:cNvSpPr>
          <p:nvPr/>
        </p:nvSpPr>
        <p:spPr bwMode="auto">
          <a:xfrm>
            <a:off x="5578475" y="4745038"/>
            <a:ext cx="44450" cy="47625"/>
          </a:xfrm>
          <a:prstGeom prst="ellipse">
            <a:avLst/>
          </a:prstGeom>
          <a:solidFill>
            <a:srgbClr val="31FFCE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11" name="Text Box 147"/>
          <p:cNvSpPr txBox="1">
            <a:spLocks noChangeArrowheads="1"/>
          </p:cNvSpPr>
          <p:nvPr/>
        </p:nvSpPr>
        <p:spPr bwMode="auto">
          <a:xfrm>
            <a:off x="3703638" y="3859213"/>
            <a:ext cx="41116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Georgia</a:t>
            </a:r>
          </a:p>
        </p:txBody>
      </p:sp>
      <p:sp>
        <p:nvSpPr>
          <p:cNvPr id="395412" name="Oval 148"/>
          <p:cNvSpPr>
            <a:spLocks noChangeArrowheads="1"/>
          </p:cNvSpPr>
          <p:nvPr/>
        </p:nvSpPr>
        <p:spPr bwMode="auto">
          <a:xfrm>
            <a:off x="3876675" y="3789363"/>
            <a:ext cx="73025" cy="79375"/>
          </a:xfrm>
          <a:prstGeom prst="ellipse">
            <a:avLst/>
          </a:prstGeom>
          <a:solidFill>
            <a:srgbClr val="008CFF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13" name="Oval 149"/>
          <p:cNvSpPr>
            <a:spLocks noChangeArrowheads="1"/>
          </p:cNvSpPr>
          <p:nvPr/>
        </p:nvSpPr>
        <p:spPr bwMode="auto">
          <a:xfrm>
            <a:off x="8054975" y="822325"/>
            <a:ext cx="190500" cy="206375"/>
          </a:xfrm>
          <a:prstGeom prst="ellipse">
            <a:avLst/>
          </a:prstGeom>
          <a:solidFill>
            <a:srgbClr val="008CFF"/>
          </a:solidFill>
          <a:ln w="127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14" name="Text Box 150"/>
          <p:cNvSpPr txBox="1">
            <a:spLocks noChangeArrowheads="1"/>
          </p:cNvSpPr>
          <p:nvPr/>
        </p:nvSpPr>
        <p:spPr bwMode="auto">
          <a:xfrm>
            <a:off x="2232025" y="4873625"/>
            <a:ext cx="38735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Ghana</a:t>
            </a:r>
          </a:p>
        </p:txBody>
      </p:sp>
      <p:sp>
        <p:nvSpPr>
          <p:cNvPr id="395415" name="Oval 151"/>
          <p:cNvSpPr>
            <a:spLocks noChangeArrowheads="1"/>
          </p:cNvSpPr>
          <p:nvPr/>
        </p:nvSpPr>
        <p:spPr bwMode="auto">
          <a:xfrm>
            <a:off x="2406650" y="4983163"/>
            <a:ext cx="117475" cy="127000"/>
          </a:xfrm>
          <a:prstGeom prst="ellipse">
            <a:avLst/>
          </a:prstGeom>
          <a:solidFill>
            <a:srgbClr val="31FFCE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16" name="Text Box 152"/>
          <p:cNvSpPr txBox="1">
            <a:spLocks noChangeArrowheads="1"/>
          </p:cNvSpPr>
          <p:nvPr/>
        </p:nvSpPr>
        <p:spPr bwMode="auto">
          <a:xfrm>
            <a:off x="7108825" y="847725"/>
            <a:ext cx="48260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Greece</a:t>
            </a:r>
          </a:p>
        </p:txBody>
      </p:sp>
      <p:sp>
        <p:nvSpPr>
          <p:cNvPr id="395417" name="Oval 153"/>
          <p:cNvSpPr>
            <a:spLocks noChangeArrowheads="1"/>
          </p:cNvSpPr>
          <p:nvPr/>
        </p:nvSpPr>
        <p:spPr bwMode="auto">
          <a:xfrm>
            <a:off x="7326313" y="854075"/>
            <a:ext cx="88900" cy="95250"/>
          </a:xfrm>
          <a:prstGeom prst="ellipse">
            <a:avLst/>
          </a:prstGeom>
          <a:solidFill>
            <a:srgbClr val="008CFF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18" name="Oval 154"/>
          <p:cNvSpPr>
            <a:spLocks noChangeArrowheads="1"/>
          </p:cNvSpPr>
          <p:nvPr/>
        </p:nvSpPr>
        <p:spPr bwMode="auto">
          <a:xfrm>
            <a:off x="5270500" y="2803525"/>
            <a:ext cx="30163" cy="31750"/>
          </a:xfrm>
          <a:prstGeom prst="ellipse">
            <a:avLst/>
          </a:prstGeom>
          <a:solidFill>
            <a:srgbClr val="BD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19" name="Text Box 155"/>
          <p:cNvSpPr txBox="1">
            <a:spLocks noChangeArrowheads="1"/>
          </p:cNvSpPr>
          <p:nvPr/>
        </p:nvSpPr>
        <p:spPr bwMode="auto">
          <a:xfrm>
            <a:off x="4657725" y="3751263"/>
            <a:ext cx="5111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Guatemala</a:t>
            </a:r>
          </a:p>
        </p:txBody>
      </p:sp>
      <p:sp>
        <p:nvSpPr>
          <p:cNvPr id="395420" name="Oval 156"/>
          <p:cNvSpPr>
            <a:spLocks noChangeArrowheads="1"/>
          </p:cNvSpPr>
          <p:nvPr/>
        </p:nvSpPr>
        <p:spPr bwMode="auto">
          <a:xfrm>
            <a:off x="4610100" y="3773488"/>
            <a:ext cx="87313" cy="95250"/>
          </a:xfrm>
          <a:prstGeom prst="ellipse">
            <a:avLst/>
          </a:prstGeom>
          <a:solidFill>
            <a:srgbClr val="BD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21" name="Text Box 157"/>
          <p:cNvSpPr txBox="1">
            <a:spLocks noChangeArrowheads="1"/>
          </p:cNvSpPr>
          <p:nvPr/>
        </p:nvSpPr>
        <p:spPr bwMode="auto">
          <a:xfrm>
            <a:off x="2187575" y="5383213"/>
            <a:ext cx="4175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Guinea</a:t>
            </a:r>
          </a:p>
        </p:txBody>
      </p:sp>
      <p:sp>
        <p:nvSpPr>
          <p:cNvPr id="395422" name="Oval 158"/>
          <p:cNvSpPr>
            <a:spLocks noChangeArrowheads="1"/>
          </p:cNvSpPr>
          <p:nvPr/>
        </p:nvSpPr>
        <p:spPr bwMode="auto">
          <a:xfrm>
            <a:off x="2171700" y="5429250"/>
            <a:ext cx="87313" cy="95250"/>
          </a:xfrm>
          <a:prstGeom prst="ellipse">
            <a:avLst/>
          </a:prstGeom>
          <a:solidFill>
            <a:srgbClr val="31FFCE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23" name="Text Box 159"/>
          <p:cNvSpPr txBox="1">
            <a:spLocks noChangeArrowheads="1"/>
          </p:cNvSpPr>
          <p:nvPr/>
        </p:nvSpPr>
        <p:spPr bwMode="auto">
          <a:xfrm>
            <a:off x="1219200" y="5811838"/>
            <a:ext cx="3889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75000"/>
              </a:lnSpc>
            </a:pPr>
            <a:r>
              <a:rPr lang="en-US" sz="700">
                <a:solidFill>
                  <a:srgbClr val="080808"/>
                </a:solidFill>
                <a:latin typeface="Arial" charset="0"/>
              </a:rPr>
              <a:t>Guinea-</a:t>
            </a:r>
          </a:p>
          <a:p>
            <a:pPr>
              <a:lnSpc>
                <a:spcPct val="75000"/>
              </a:lnSpc>
            </a:pPr>
            <a:r>
              <a:rPr lang="en-US" sz="700">
                <a:solidFill>
                  <a:srgbClr val="080808"/>
                </a:solidFill>
                <a:latin typeface="Arial" charset="0"/>
              </a:rPr>
              <a:t>Bissau</a:t>
            </a:r>
          </a:p>
        </p:txBody>
      </p:sp>
      <p:sp>
        <p:nvSpPr>
          <p:cNvPr id="395424" name="Text Box 160"/>
          <p:cNvSpPr txBox="1">
            <a:spLocks noChangeArrowheads="1"/>
          </p:cNvSpPr>
          <p:nvPr/>
        </p:nvSpPr>
        <p:spPr bwMode="auto">
          <a:xfrm>
            <a:off x="3457575" y="4183063"/>
            <a:ext cx="39370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600">
                <a:solidFill>
                  <a:srgbClr val="080808"/>
                </a:solidFill>
                <a:latin typeface="Arial" charset="0"/>
              </a:rPr>
              <a:t>Guyana</a:t>
            </a:r>
          </a:p>
        </p:txBody>
      </p:sp>
      <p:sp>
        <p:nvSpPr>
          <p:cNvPr id="395425" name="Oval 161"/>
          <p:cNvSpPr>
            <a:spLocks noChangeArrowheads="1"/>
          </p:cNvSpPr>
          <p:nvPr/>
        </p:nvSpPr>
        <p:spPr bwMode="auto">
          <a:xfrm>
            <a:off x="3508375" y="4283075"/>
            <a:ext cx="44450" cy="47625"/>
          </a:xfrm>
          <a:prstGeom prst="ellipse">
            <a:avLst/>
          </a:prstGeom>
          <a:solidFill>
            <a:srgbClr val="BD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26" name="Text Box 162"/>
          <p:cNvSpPr txBox="1">
            <a:spLocks noChangeArrowheads="1"/>
          </p:cNvSpPr>
          <p:nvPr/>
        </p:nvSpPr>
        <p:spPr bwMode="auto">
          <a:xfrm>
            <a:off x="2322513" y="5078413"/>
            <a:ext cx="28733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Haiti</a:t>
            </a:r>
          </a:p>
        </p:txBody>
      </p:sp>
      <p:sp>
        <p:nvSpPr>
          <p:cNvPr id="395427" name="Oval 163"/>
          <p:cNvSpPr>
            <a:spLocks noChangeArrowheads="1"/>
          </p:cNvSpPr>
          <p:nvPr/>
        </p:nvSpPr>
        <p:spPr bwMode="auto">
          <a:xfrm>
            <a:off x="2435225" y="5062538"/>
            <a:ext cx="73025" cy="79375"/>
          </a:xfrm>
          <a:prstGeom prst="ellipse">
            <a:avLst/>
          </a:prstGeom>
          <a:solidFill>
            <a:srgbClr val="BD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28" name="Text Box 164"/>
          <p:cNvSpPr txBox="1">
            <a:spLocks noChangeArrowheads="1"/>
          </p:cNvSpPr>
          <p:nvPr/>
        </p:nvSpPr>
        <p:spPr bwMode="auto">
          <a:xfrm>
            <a:off x="3425825" y="3749675"/>
            <a:ext cx="481013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Honduras</a:t>
            </a:r>
          </a:p>
        </p:txBody>
      </p:sp>
      <p:sp>
        <p:nvSpPr>
          <p:cNvPr id="395429" name="Text Box 165"/>
          <p:cNvSpPr txBox="1">
            <a:spLocks noChangeArrowheads="1"/>
          </p:cNvSpPr>
          <p:nvPr/>
        </p:nvSpPr>
        <p:spPr bwMode="auto">
          <a:xfrm>
            <a:off x="6291263" y="1547813"/>
            <a:ext cx="428625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Hungary</a:t>
            </a:r>
          </a:p>
        </p:txBody>
      </p:sp>
      <p:sp>
        <p:nvSpPr>
          <p:cNvPr id="395430" name="Oval 166"/>
          <p:cNvSpPr>
            <a:spLocks noChangeArrowheads="1"/>
          </p:cNvSpPr>
          <p:nvPr/>
        </p:nvSpPr>
        <p:spPr bwMode="auto">
          <a:xfrm>
            <a:off x="6461125" y="1482725"/>
            <a:ext cx="87313" cy="95250"/>
          </a:xfrm>
          <a:prstGeom prst="ellipse">
            <a:avLst/>
          </a:prstGeom>
          <a:solidFill>
            <a:srgbClr val="008CFF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31" name="Text Box 167"/>
          <p:cNvSpPr txBox="1">
            <a:spLocks noChangeArrowheads="1"/>
          </p:cNvSpPr>
          <p:nvPr/>
        </p:nvSpPr>
        <p:spPr bwMode="auto">
          <a:xfrm>
            <a:off x="8394700" y="203200"/>
            <a:ext cx="515938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600">
                <a:solidFill>
                  <a:srgbClr val="080808"/>
                </a:solidFill>
                <a:latin typeface="Arial" charset="0"/>
              </a:rPr>
              <a:t>Iceland</a:t>
            </a:r>
          </a:p>
        </p:txBody>
      </p:sp>
      <p:sp>
        <p:nvSpPr>
          <p:cNvPr id="395432" name="Oval 168"/>
          <p:cNvSpPr>
            <a:spLocks noChangeArrowheads="1"/>
          </p:cNvSpPr>
          <p:nvPr/>
        </p:nvSpPr>
        <p:spPr bwMode="auto">
          <a:xfrm>
            <a:off x="8472488" y="261938"/>
            <a:ext cx="30162" cy="31750"/>
          </a:xfrm>
          <a:prstGeom prst="ellipse">
            <a:avLst/>
          </a:prstGeom>
          <a:solidFill>
            <a:srgbClr val="008CFF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33" name="Oval 169"/>
          <p:cNvSpPr>
            <a:spLocks noChangeArrowheads="1"/>
          </p:cNvSpPr>
          <p:nvPr/>
        </p:nvSpPr>
        <p:spPr bwMode="auto">
          <a:xfrm>
            <a:off x="2789238" y="4346575"/>
            <a:ext cx="601662" cy="652463"/>
          </a:xfrm>
          <a:prstGeom prst="ellipse">
            <a:avLst/>
          </a:prstGeom>
          <a:solidFill>
            <a:srgbClr val="FF00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34" name="Text Box 170"/>
          <p:cNvSpPr txBox="1">
            <a:spLocks noChangeArrowheads="1"/>
          </p:cNvSpPr>
          <p:nvPr/>
        </p:nvSpPr>
        <p:spPr bwMode="auto">
          <a:xfrm>
            <a:off x="2968625" y="3590925"/>
            <a:ext cx="854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1200">
                <a:solidFill>
                  <a:srgbClr val="080808"/>
                </a:solidFill>
                <a:latin typeface="Arial" charset="0"/>
              </a:rPr>
              <a:t>Indonesia</a:t>
            </a:r>
          </a:p>
        </p:txBody>
      </p:sp>
      <p:sp>
        <p:nvSpPr>
          <p:cNvPr id="395435" name="Oval 171"/>
          <p:cNvSpPr>
            <a:spLocks noChangeArrowheads="1"/>
          </p:cNvSpPr>
          <p:nvPr/>
        </p:nvSpPr>
        <p:spPr bwMode="auto">
          <a:xfrm>
            <a:off x="3684588" y="3440113"/>
            <a:ext cx="293687" cy="317500"/>
          </a:xfrm>
          <a:prstGeom prst="ellipse">
            <a:avLst/>
          </a:prstGeom>
          <a:solidFill>
            <a:srgbClr val="FF00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36" name="Text Box 172"/>
          <p:cNvSpPr txBox="1">
            <a:spLocks noChangeArrowheads="1"/>
          </p:cNvSpPr>
          <p:nvPr/>
        </p:nvSpPr>
        <p:spPr bwMode="auto">
          <a:xfrm>
            <a:off x="3011488" y="5137150"/>
            <a:ext cx="30638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800" i="1">
                <a:solidFill>
                  <a:srgbClr val="080808"/>
                </a:solidFill>
                <a:latin typeface="Arial" charset="0"/>
              </a:rPr>
              <a:t>Iraq</a:t>
            </a:r>
          </a:p>
        </p:txBody>
      </p:sp>
      <p:sp>
        <p:nvSpPr>
          <p:cNvPr id="395437" name="Oval 173"/>
          <p:cNvSpPr>
            <a:spLocks noChangeArrowheads="1"/>
          </p:cNvSpPr>
          <p:nvPr/>
        </p:nvSpPr>
        <p:spPr bwMode="auto">
          <a:xfrm>
            <a:off x="3273425" y="5145088"/>
            <a:ext cx="117475" cy="127000"/>
          </a:xfrm>
          <a:prstGeom prst="ellipse">
            <a:avLst/>
          </a:prstGeom>
          <a:solidFill>
            <a:srgbClr val="FF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38" name="Text Box 174"/>
          <p:cNvSpPr txBox="1">
            <a:spLocks noChangeArrowheads="1"/>
          </p:cNvSpPr>
          <p:nvPr/>
        </p:nvSpPr>
        <p:spPr bwMode="auto">
          <a:xfrm>
            <a:off x="8270875" y="1049338"/>
            <a:ext cx="344488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600">
                <a:solidFill>
                  <a:srgbClr val="080808"/>
                </a:solidFill>
                <a:latin typeface="Arial" charset="0"/>
              </a:rPr>
              <a:t>Ireland</a:t>
            </a:r>
          </a:p>
        </p:txBody>
      </p:sp>
      <p:sp>
        <p:nvSpPr>
          <p:cNvPr id="395439" name="Text Box 175"/>
          <p:cNvSpPr txBox="1">
            <a:spLocks noChangeArrowheads="1"/>
          </p:cNvSpPr>
          <p:nvPr/>
        </p:nvSpPr>
        <p:spPr bwMode="auto">
          <a:xfrm>
            <a:off x="7153275" y="1138238"/>
            <a:ext cx="3302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Israel</a:t>
            </a:r>
          </a:p>
        </p:txBody>
      </p:sp>
      <p:sp>
        <p:nvSpPr>
          <p:cNvPr id="395440" name="Oval 176"/>
          <p:cNvSpPr>
            <a:spLocks noChangeArrowheads="1"/>
          </p:cNvSpPr>
          <p:nvPr/>
        </p:nvSpPr>
        <p:spPr bwMode="auto">
          <a:xfrm>
            <a:off x="7283450" y="1100138"/>
            <a:ext cx="73025" cy="80962"/>
          </a:xfrm>
          <a:prstGeom prst="ellipse">
            <a:avLst/>
          </a:prstGeom>
          <a:solidFill>
            <a:srgbClr val="C0C0C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41" name="Text Box 177"/>
          <p:cNvSpPr txBox="1">
            <a:spLocks noChangeArrowheads="1"/>
          </p:cNvSpPr>
          <p:nvPr/>
        </p:nvSpPr>
        <p:spPr bwMode="auto">
          <a:xfrm>
            <a:off x="7675563" y="690563"/>
            <a:ext cx="3032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800">
                <a:solidFill>
                  <a:srgbClr val="080808"/>
                </a:solidFill>
                <a:latin typeface="Arial" charset="0"/>
              </a:rPr>
              <a:t>Italy</a:t>
            </a:r>
          </a:p>
        </p:txBody>
      </p:sp>
      <p:sp>
        <p:nvSpPr>
          <p:cNvPr id="395442" name="Oval 178"/>
          <p:cNvSpPr>
            <a:spLocks noChangeArrowheads="1"/>
          </p:cNvSpPr>
          <p:nvPr/>
        </p:nvSpPr>
        <p:spPr bwMode="auto">
          <a:xfrm>
            <a:off x="7856538" y="798513"/>
            <a:ext cx="160337" cy="174625"/>
          </a:xfrm>
          <a:prstGeom prst="ellipse">
            <a:avLst/>
          </a:prstGeom>
          <a:solidFill>
            <a:srgbClr val="008CFF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43" name="Text Box 179"/>
          <p:cNvSpPr txBox="1">
            <a:spLocks noChangeArrowheads="1"/>
          </p:cNvSpPr>
          <p:nvPr/>
        </p:nvSpPr>
        <p:spPr bwMode="auto">
          <a:xfrm>
            <a:off x="4797425" y="2606675"/>
            <a:ext cx="395288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600">
                <a:solidFill>
                  <a:srgbClr val="080808"/>
                </a:solidFill>
                <a:latin typeface="Arial" charset="0"/>
              </a:rPr>
              <a:t>Jamaica</a:t>
            </a:r>
          </a:p>
        </p:txBody>
      </p:sp>
      <p:sp>
        <p:nvSpPr>
          <p:cNvPr id="395444" name="Oval 180"/>
          <p:cNvSpPr>
            <a:spLocks noChangeArrowheads="1"/>
          </p:cNvSpPr>
          <p:nvPr/>
        </p:nvSpPr>
        <p:spPr bwMode="auto">
          <a:xfrm>
            <a:off x="5064125" y="2708275"/>
            <a:ext cx="58738" cy="63500"/>
          </a:xfrm>
          <a:prstGeom prst="ellipse">
            <a:avLst/>
          </a:prstGeom>
          <a:solidFill>
            <a:srgbClr val="BD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45" name="Text Box 181"/>
          <p:cNvSpPr txBox="1">
            <a:spLocks noChangeArrowheads="1"/>
          </p:cNvSpPr>
          <p:nvPr/>
        </p:nvSpPr>
        <p:spPr bwMode="auto">
          <a:xfrm>
            <a:off x="7888288" y="290513"/>
            <a:ext cx="4984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1200" b="1">
                <a:solidFill>
                  <a:srgbClr val="080808"/>
                </a:solidFill>
                <a:latin typeface="Arial" charset="0"/>
              </a:rPr>
              <a:t>Japan</a:t>
            </a:r>
          </a:p>
        </p:txBody>
      </p:sp>
      <p:sp>
        <p:nvSpPr>
          <p:cNvPr id="395446" name="Oval 182"/>
          <p:cNvSpPr>
            <a:spLocks noChangeArrowheads="1"/>
          </p:cNvSpPr>
          <p:nvPr/>
        </p:nvSpPr>
        <p:spPr bwMode="auto">
          <a:xfrm>
            <a:off x="8162925" y="479425"/>
            <a:ext cx="220663" cy="239713"/>
          </a:xfrm>
          <a:prstGeom prst="ellipse">
            <a:avLst/>
          </a:prstGeom>
          <a:solidFill>
            <a:srgbClr val="FF00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47" name="Text Box 183"/>
          <p:cNvSpPr txBox="1">
            <a:spLocks noChangeArrowheads="1"/>
          </p:cNvSpPr>
          <p:nvPr/>
        </p:nvSpPr>
        <p:spPr bwMode="auto">
          <a:xfrm>
            <a:off x="4449763" y="3025775"/>
            <a:ext cx="320675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600">
                <a:solidFill>
                  <a:srgbClr val="080808"/>
                </a:solidFill>
                <a:latin typeface="Arial" charset="0"/>
              </a:rPr>
              <a:t>Jordan</a:t>
            </a:r>
          </a:p>
        </p:txBody>
      </p:sp>
      <p:sp>
        <p:nvSpPr>
          <p:cNvPr id="395448" name="Oval 184"/>
          <p:cNvSpPr>
            <a:spLocks noChangeArrowheads="1"/>
          </p:cNvSpPr>
          <p:nvPr/>
        </p:nvSpPr>
        <p:spPr bwMode="auto">
          <a:xfrm>
            <a:off x="4703763" y="3105150"/>
            <a:ext cx="73025" cy="79375"/>
          </a:xfrm>
          <a:prstGeom prst="ellipse">
            <a:avLst/>
          </a:prstGeom>
          <a:solidFill>
            <a:srgbClr val="FF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49" name="Text Box 185"/>
          <p:cNvSpPr txBox="1">
            <a:spLocks noChangeArrowheads="1"/>
          </p:cNvSpPr>
          <p:nvPr/>
        </p:nvSpPr>
        <p:spPr bwMode="auto">
          <a:xfrm>
            <a:off x="4621213" y="4495800"/>
            <a:ext cx="6064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Kazakhstan</a:t>
            </a:r>
          </a:p>
        </p:txBody>
      </p:sp>
      <p:sp>
        <p:nvSpPr>
          <p:cNvPr id="395450" name="Oval 186"/>
          <p:cNvSpPr>
            <a:spLocks noChangeArrowheads="1"/>
          </p:cNvSpPr>
          <p:nvPr/>
        </p:nvSpPr>
        <p:spPr bwMode="auto">
          <a:xfrm>
            <a:off x="4859338" y="4410075"/>
            <a:ext cx="87312" cy="95250"/>
          </a:xfrm>
          <a:prstGeom prst="ellipse">
            <a:avLst/>
          </a:prstGeom>
          <a:solidFill>
            <a:srgbClr val="008CFF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51" name="Text Box 187"/>
          <p:cNvSpPr txBox="1">
            <a:spLocks noChangeArrowheads="1"/>
          </p:cNvSpPr>
          <p:nvPr/>
        </p:nvSpPr>
        <p:spPr bwMode="auto">
          <a:xfrm>
            <a:off x="2484438" y="4938713"/>
            <a:ext cx="3333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Kenya</a:t>
            </a:r>
          </a:p>
        </p:txBody>
      </p:sp>
      <p:sp>
        <p:nvSpPr>
          <p:cNvPr id="395452" name="Oval 188"/>
          <p:cNvSpPr>
            <a:spLocks noChangeArrowheads="1"/>
          </p:cNvSpPr>
          <p:nvPr/>
        </p:nvSpPr>
        <p:spPr bwMode="auto">
          <a:xfrm>
            <a:off x="2627313" y="5078413"/>
            <a:ext cx="131762" cy="142875"/>
          </a:xfrm>
          <a:prstGeom prst="ellipse">
            <a:avLst/>
          </a:prstGeom>
          <a:solidFill>
            <a:srgbClr val="31FFCE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53" name="Text Box 189"/>
          <p:cNvSpPr txBox="1">
            <a:spLocks noChangeArrowheads="1"/>
          </p:cNvSpPr>
          <p:nvPr/>
        </p:nvSpPr>
        <p:spPr bwMode="auto">
          <a:xfrm>
            <a:off x="7461250" y="1930400"/>
            <a:ext cx="360363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Kuwait</a:t>
            </a:r>
          </a:p>
        </p:txBody>
      </p:sp>
      <p:sp>
        <p:nvSpPr>
          <p:cNvPr id="395454" name="Oval 190"/>
          <p:cNvSpPr>
            <a:spLocks noChangeArrowheads="1"/>
          </p:cNvSpPr>
          <p:nvPr/>
        </p:nvSpPr>
        <p:spPr bwMode="auto">
          <a:xfrm>
            <a:off x="7605713" y="2039938"/>
            <a:ext cx="58737" cy="63500"/>
          </a:xfrm>
          <a:prstGeom prst="ellipse">
            <a:avLst/>
          </a:prstGeom>
          <a:solidFill>
            <a:srgbClr val="FF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55" name="Text Box 191"/>
          <p:cNvSpPr txBox="1">
            <a:spLocks noChangeArrowheads="1"/>
          </p:cNvSpPr>
          <p:nvPr/>
        </p:nvSpPr>
        <p:spPr bwMode="auto">
          <a:xfrm>
            <a:off x="5876925" y="2063750"/>
            <a:ext cx="28257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600">
                <a:solidFill>
                  <a:srgbClr val="080808"/>
                </a:solidFill>
                <a:latin typeface="Arial" charset="0"/>
              </a:rPr>
              <a:t>Latvia</a:t>
            </a:r>
          </a:p>
        </p:txBody>
      </p:sp>
      <p:sp>
        <p:nvSpPr>
          <p:cNvPr id="395456" name="Oval 192"/>
          <p:cNvSpPr>
            <a:spLocks noChangeArrowheads="1"/>
          </p:cNvSpPr>
          <p:nvPr/>
        </p:nvSpPr>
        <p:spPr bwMode="auto">
          <a:xfrm>
            <a:off x="5975350" y="2055813"/>
            <a:ext cx="44450" cy="47625"/>
          </a:xfrm>
          <a:prstGeom prst="ellipse">
            <a:avLst/>
          </a:prstGeom>
          <a:solidFill>
            <a:srgbClr val="008CFF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57" name="Text Box 193"/>
          <p:cNvSpPr txBox="1">
            <a:spLocks noChangeArrowheads="1"/>
          </p:cNvSpPr>
          <p:nvPr/>
        </p:nvSpPr>
        <p:spPr bwMode="auto">
          <a:xfrm>
            <a:off x="5753100" y="3327400"/>
            <a:ext cx="36671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Lebanon</a:t>
            </a:r>
          </a:p>
        </p:txBody>
      </p:sp>
      <p:sp>
        <p:nvSpPr>
          <p:cNvPr id="395458" name="Oval 194"/>
          <p:cNvSpPr>
            <a:spLocks noChangeArrowheads="1"/>
          </p:cNvSpPr>
          <p:nvPr/>
        </p:nvSpPr>
        <p:spPr bwMode="auto">
          <a:xfrm>
            <a:off x="5843588" y="3297238"/>
            <a:ext cx="58737" cy="63500"/>
          </a:xfrm>
          <a:prstGeom prst="ellipse">
            <a:avLst/>
          </a:prstGeom>
          <a:solidFill>
            <a:srgbClr val="FF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59" name="Text Box 195"/>
          <p:cNvSpPr txBox="1">
            <a:spLocks noChangeArrowheads="1"/>
          </p:cNvSpPr>
          <p:nvPr/>
        </p:nvSpPr>
        <p:spPr bwMode="auto">
          <a:xfrm>
            <a:off x="3449638" y="4554538"/>
            <a:ext cx="412750" cy="13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Lesotho</a:t>
            </a:r>
          </a:p>
        </p:txBody>
      </p:sp>
      <p:sp>
        <p:nvSpPr>
          <p:cNvPr id="395460" name="Oval 196"/>
          <p:cNvSpPr>
            <a:spLocks noChangeArrowheads="1"/>
          </p:cNvSpPr>
          <p:nvPr/>
        </p:nvSpPr>
        <p:spPr bwMode="auto">
          <a:xfrm>
            <a:off x="3449638" y="4600575"/>
            <a:ext cx="44450" cy="47625"/>
          </a:xfrm>
          <a:prstGeom prst="ellipse">
            <a:avLst/>
          </a:prstGeom>
          <a:solidFill>
            <a:srgbClr val="31FFCE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61" name="Text Box 197"/>
          <p:cNvSpPr txBox="1">
            <a:spLocks noChangeArrowheads="1"/>
          </p:cNvSpPr>
          <p:nvPr/>
        </p:nvSpPr>
        <p:spPr bwMode="auto">
          <a:xfrm>
            <a:off x="655638" y="6037263"/>
            <a:ext cx="4000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Liberia</a:t>
            </a:r>
          </a:p>
        </p:txBody>
      </p:sp>
      <p:sp>
        <p:nvSpPr>
          <p:cNvPr id="395462" name="Oval 198"/>
          <p:cNvSpPr>
            <a:spLocks noChangeArrowheads="1"/>
          </p:cNvSpPr>
          <p:nvPr/>
        </p:nvSpPr>
        <p:spPr bwMode="auto">
          <a:xfrm>
            <a:off x="820738" y="6000750"/>
            <a:ext cx="58737" cy="65088"/>
          </a:xfrm>
          <a:prstGeom prst="ellipse">
            <a:avLst/>
          </a:prstGeom>
          <a:solidFill>
            <a:srgbClr val="31FFCE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63" name="Text Box 199"/>
          <p:cNvSpPr txBox="1">
            <a:spLocks noChangeArrowheads="1"/>
          </p:cNvSpPr>
          <p:nvPr/>
        </p:nvSpPr>
        <p:spPr bwMode="auto">
          <a:xfrm>
            <a:off x="5737225" y="1330325"/>
            <a:ext cx="47942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Lithuania</a:t>
            </a:r>
          </a:p>
        </p:txBody>
      </p:sp>
      <p:sp>
        <p:nvSpPr>
          <p:cNvPr id="395464" name="Text Box 200"/>
          <p:cNvSpPr txBox="1">
            <a:spLocks noChangeArrowheads="1"/>
          </p:cNvSpPr>
          <p:nvPr/>
        </p:nvSpPr>
        <p:spPr bwMode="auto">
          <a:xfrm>
            <a:off x="1371600" y="5130800"/>
            <a:ext cx="5334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Madagascar</a:t>
            </a:r>
          </a:p>
        </p:txBody>
      </p:sp>
      <p:sp>
        <p:nvSpPr>
          <p:cNvPr id="395465" name="Oval 201"/>
          <p:cNvSpPr>
            <a:spLocks noChangeArrowheads="1"/>
          </p:cNvSpPr>
          <p:nvPr/>
        </p:nvSpPr>
        <p:spPr bwMode="auto">
          <a:xfrm>
            <a:off x="1862138" y="5110163"/>
            <a:ext cx="104775" cy="111125"/>
          </a:xfrm>
          <a:prstGeom prst="ellipse">
            <a:avLst/>
          </a:prstGeom>
          <a:solidFill>
            <a:srgbClr val="31FFCE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66" name="Oval 202"/>
          <p:cNvSpPr>
            <a:spLocks noChangeArrowheads="1"/>
          </p:cNvSpPr>
          <p:nvPr/>
        </p:nvSpPr>
        <p:spPr bwMode="auto">
          <a:xfrm>
            <a:off x="1084263" y="5588000"/>
            <a:ext cx="87312" cy="95250"/>
          </a:xfrm>
          <a:prstGeom prst="ellipse">
            <a:avLst/>
          </a:prstGeom>
          <a:solidFill>
            <a:srgbClr val="31FFCE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67" name="Text Box 203"/>
          <p:cNvSpPr txBox="1">
            <a:spLocks noChangeArrowheads="1"/>
          </p:cNvSpPr>
          <p:nvPr/>
        </p:nvSpPr>
        <p:spPr bwMode="auto">
          <a:xfrm>
            <a:off x="5368925" y="1814513"/>
            <a:ext cx="573088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Malaysia</a:t>
            </a:r>
          </a:p>
        </p:txBody>
      </p:sp>
      <p:sp>
        <p:nvSpPr>
          <p:cNvPr id="395468" name="Oval 204"/>
          <p:cNvSpPr>
            <a:spLocks noChangeArrowheads="1"/>
          </p:cNvSpPr>
          <p:nvPr/>
        </p:nvSpPr>
        <p:spPr bwMode="auto">
          <a:xfrm>
            <a:off x="5534025" y="2008188"/>
            <a:ext cx="117475" cy="127000"/>
          </a:xfrm>
          <a:prstGeom prst="ellipse">
            <a:avLst/>
          </a:prstGeom>
          <a:solidFill>
            <a:srgbClr val="FF00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69" name="Text Box 205"/>
          <p:cNvSpPr txBox="1">
            <a:spLocks noChangeArrowheads="1"/>
          </p:cNvSpPr>
          <p:nvPr/>
        </p:nvSpPr>
        <p:spPr bwMode="auto">
          <a:xfrm>
            <a:off x="4406900" y="3852863"/>
            <a:ext cx="3651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600">
                <a:solidFill>
                  <a:srgbClr val="080808"/>
                </a:solidFill>
                <a:latin typeface="Arial" charset="0"/>
              </a:rPr>
              <a:t>Maldives</a:t>
            </a:r>
          </a:p>
        </p:txBody>
      </p:sp>
      <p:sp>
        <p:nvSpPr>
          <p:cNvPr id="395470" name="Oval 206"/>
          <p:cNvSpPr>
            <a:spLocks noChangeArrowheads="1"/>
          </p:cNvSpPr>
          <p:nvPr/>
        </p:nvSpPr>
        <p:spPr bwMode="auto">
          <a:xfrm>
            <a:off x="4624388" y="3836988"/>
            <a:ext cx="44450" cy="47625"/>
          </a:xfrm>
          <a:prstGeom prst="ellipse">
            <a:avLst/>
          </a:prstGeom>
          <a:solidFill>
            <a:srgbClr val="FF00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71" name="Text Box 207"/>
          <p:cNvSpPr txBox="1">
            <a:spLocks noChangeArrowheads="1"/>
          </p:cNvSpPr>
          <p:nvPr/>
        </p:nvSpPr>
        <p:spPr bwMode="auto">
          <a:xfrm>
            <a:off x="2085975" y="5959475"/>
            <a:ext cx="32067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Mali</a:t>
            </a:r>
          </a:p>
        </p:txBody>
      </p:sp>
      <p:sp>
        <p:nvSpPr>
          <p:cNvPr id="395472" name="Oval 208"/>
          <p:cNvSpPr>
            <a:spLocks noChangeArrowheads="1"/>
          </p:cNvSpPr>
          <p:nvPr/>
        </p:nvSpPr>
        <p:spPr bwMode="auto">
          <a:xfrm>
            <a:off x="2200275" y="5889625"/>
            <a:ext cx="88900" cy="95250"/>
          </a:xfrm>
          <a:prstGeom prst="ellipse">
            <a:avLst/>
          </a:prstGeom>
          <a:solidFill>
            <a:srgbClr val="31FFCE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73" name="Text Box 209"/>
          <p:cNvSpPr txBox="1">
            <a:spLocks noChangeArrowheads="1"/>
          </p:cNvSpPr>
          <p:nvPr/>
        </p:nvSpPr>
        <p:spPr bwMode="auto">
          <a:xfrm>
            <a:off x="6721475" y="1012825"/>
            <a:ext cx="300038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600">
                <a:solidFill>
                  <a:srgbClr val="080808"/>
                </a:solidFill>
                <a:latin typeface="Arial" charset="0"/>
              </a:rPr>
              <a:t>Malta</a:t>
            </a:r>
          </a:p>
        </p:txBody>
      </p:sp>
      <p:sp>
        <p:nvSpPr>
          <p:cNvPr id="395474" name="Oval 210"/>
          <p:cNvSpPr>
            <a:spLocks noChangeArrowheads="1"/>
          </p:cNvSpPr>
          <p:nvPr/>
        </p:nvSpPr>
        <p:spPr bwMode="auto">
          <a:xfrm>
            <a:off x="6886575" y="1116013"/>
            <a:ext cx="42863" cy="47625"/>
          </a:xfrm>
          <a:prstGeom prst="ellipse">
            <a:avLst/>
          </a:prstGeom>
          <a:solidFill>
            <a:srgbClr val="008CFF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75" name="Text Box 211"/>
          <p:cNvSpPr txBox="1">
            <a:spLocks noChangeArrowheads="1"/>
          </p:cNvSpPr>
          <p:nvPr/>
        </p:nvSpPr>
        <p:spPr bwMode="auto">
          <a:xfrm>
            <a:off x="2565400" y="5164138"/>
            <a:ext cx="4191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600">
                <a:solidFill>
                  <a:srgbClr val="080808"/>
                </a:solidFill>
                <a:latin typeface="Arial" charset="0"/>
              </a:rPr>
              <a:t>Mauritania</a:t>
            </a:r>
          </a:p>
        </p:txBody>
      </p:sp>
      <p:sp>
        <p:nvSpPr>
          <p:cNvPr id="395476" name="Oval 212"/>
          <p:cNvSpPr>
            <a:spLocks noChangeArrowheads="1"/>
          </p:cNvSpPr>
          <p:nvPr/>
        </p:nvSpPr>
        <p:spPr bwMode="auto">
          <a:xfrm>
            <a:off x="2730500" y="5157788"/>
            <a:ext cx="58738" cy="63500"/>
          </a:xfrm>
          <a:prstGeom prst="ellipse">
            <a:avLst/>
          </a:prstGeom>
          <a:solidFill>
            <a:srgbClr val="31FFCE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77" name="Text Box 213"/>
          <p:cNvSpPr txBox="1">
            <a:spLocks noChangeArrowheads="1"/>
          </p:cNvSpPr>
          <p:nvPr/>
        </p:nvSpPr>
        <p:spPr bwMode="auto">
          <a:xfrm>
            <a:off x="5637213" y="2232025"/>
            <a:ext cx="6318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Mauritius</a:t>
            </a:r>
          </a:p>
        </p:txBody>
      </p:sp>
      <p:sp>
        <p:nvSpPr>
          <p:cNvPr id="395478" name="Oval 214"/>
          <p:cNvSpPr>
            <a:spLocks noChangeArrowheads="1"/>
          </p:cNvSpPr>
          <p:nvPr/>
        </p:nvSpPr>
        <p:spPr bwMode="auto">
          <a:xfrm>
            <a:off x="5651500" y="2341563"/>
            <a:ext cx="44450" cy="47625"/>
          </a:xfrm>
          <a:prstGeom prst="ellipse">
            <a:avLst/>
          </a:prstGeom>
          <a:solidFill>
            <a:srgbClr val="31FFCE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79" name="Text Box 215"/>
          <p:cNvSpPr txBox="1">
            <a:spLocks noChangeArrowheads="1"/>
          </p:cNvSpPr>
          <p:nvPr/>
        </p:nvSpPr>
        <p:spPr bwMode="auto">
          <a:xfrm>
            <a:off x="5937250" y="2954338"/>
            <a:ext cx="357188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800">
                <a:solidFill>
                  <a:srgbClr val="080808"/>
                </a:solidFill>
                <a:latin typeface="Arial" charset="0"/>
              </a:rPr>
              <a:t>Mexico</a:t>
            </a:r>
          </a:p>
        </p:txBody>
      </p:sp>
      <p:sp>
        <p:nvSpPr>
          <p:cNvPr id="395480" name="Oval 216"/>
          <p:cNvSpPr>
            <a:spLocks noChangeArrowheads="1"/>
          </p:cNvSpPr>
          <p:nvPr/>
        </p:nvSpPr>
        <p:spPr bwMode="auto">
          <a:xfrm>
            <a:off x="5991225" y="3073400"/>
            <a:ext cx="204788" cy="223838"/>
          </a:xfrm>
          <a:prstGeom prst="ellipse">
            <a:avLst/>
          </a:prstGeom>
          <a:solidFill>
            <a:srgbClr val="BD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81" name="Text Box 217"/>
          <p:cNvSpPr txBox="1">
            <a:spLocks noChangeArrowheads="1"/>
          </p:cNvSpPr>
          <p:nvPr/>
        </p:nvSpPr>
        <p:spPr bwMode="auto">
          <a:xfrm>
            <a:off x="2622550" y="3870325"/>
            <a:ext cx="501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Mongolia</a:t>
            </a:r>
          </a:p>
        </p:txBody>
      </p:sp>
      <p:sp>
        <p:nvSpPr>
          <p:cNvPr id="395482" name="Oval 218"/>
          <p:cNvSpPr>
            <a:spLocks noChangeArrowheads="1"/>
          </p:cNvSpPr>
          <p:nvPr/>
        </p:nvSpPr>
        <p:spPr bwMode="auto">
          <a:xfrm>
            <a:off x="2994025" y="3981450"/>
            <a:ext cx="58738" cy="63500"/>
          </a:xfrm>
          <a:prstGeom prst="ellipse">
            <a:avLst/>
          </a:prstGeom>
          <a:solidFill>
            <a:srgbClr val="FF00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83" name="Text Box 219"/>
          <p:cNvSpPr txBox="1">
            <a:spLocks noChangeArrowheads="1"/>
          </p:cNvSpPr>
          <p:nvPr/>
        </p:nvSpPr>
        <p:spPr bwMode="auto">
          <a:xfrm>
            <a:off x="4017963" y="3805238"/>
            <a:ext cx="434975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Morocco</a:t>
            </a:r>
          </a:p>
        </p:txBody>
      </p:sp>
      <p:sp>
        <p:nvSpPr>
          <p:cNvPr id="395484" name="Oval 220"/>
          <p:cNvSpPr>
            <a:spLocks noChangeArrowheads="1"/>
          </p:cNvSpPr>
          <p:nvPr/>
        </p:nvSpPr>
        <p:spPr bwMode="auto">
          <a:xfrm>
            <a:off x="4168775" y="3694113"/>
            <a:ext cx="131763" cy="142875"/>
          </a:xfrm>
          <a:prstGeom prst="ellipse">
            <a:avLst/>
          </a:prstGeom>
          <a:solidFill>
            <a:srgbClr val="FF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85" name="Text Box 221"/>
          <p:cNvSpPr txBox="1">
            <a:spLocks noChangeArrowheads="1"/>
          </p:cNvSpPr>
          <p:nvPr/>
        </p:nvSpPr>
        <p:spPr bwMode="auto">
          <a:xfrm>
            <a:off x="1408113" y="5435600"/>
            <a:ext cx="5730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Mozambique</a:t>
            </a:r>
          </a:p>
        </p:txBody>
      </p:sp>
      <p:sp>
        <p:nvSpPr>
          <p:cNvPr id="395486" name="Oval 222"/>
          <p:cNvSpPr>
            <a:spLocks noChangeArrowheads="1"/>
          </p:cNvSpPr>
          <p:nvPr/>
        </p:nvSpPr>
        <p:spPr bwMode="auto">
          <a:xfrm>
            <a:off x="1936750" y="5397500"/>
            <a:ext cx="103188" cy="111125"/>
          </a:xfrm>
          <a:prstGeom prst="ellipse">
            <a:avLst/>
          </a:prstGeom>
          <a:solidFill>
            <a:srgbClr val="31FFCE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87" name="Text Box 223"/>
          <p:cNvSpPr txBox="1">
            <a:spLocks noChangeArrowheads="1"/>
          </p:cNvSpPr>
          <p:nvPr/>
        </p:nvSpPr>
        <p:spPr bwMode="auto">
          <a:xfrm>
            <a:off x="989013" y="4878388"/>
            <a:ext cx="47942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800" i="1">
                <a:solidFill>
                  <a:srgbClr val="080808"/>
                </a:solidFill>
                <a:latin typeface="Arial" charset="0"/>
              </a:rPr>
              <a:t>Myanmar</a:t>
            </a:r>
          </a:p>
        </p:txBody>
      </p:sp>
      <p:sp>
        <p:nvSpPr>
          <p:cNvPr id="395488" name="Oval 224"/>
          <p:cNvSpPr>
            <a:spLocks noChangeArrowheads="1"/>
          </p:cNvSpPr>
          <p:nvPr/>
        </p:nvSpPr>
        <p:spPr bwMode="auto">
          <a:xfrm>
            <a:off x="1466850" y="4887913"/>
            <a:ext cx="146050" cy="158750"/>
          </a:xfrm>
          <a:prstGeom prst="ellipse">
            <a:avLst/>
          </a:prstGeom>
          <a:solidFill>
            <a:srgbClr val="FF00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89" name="Text Box 225"/>
          <p:cNvSpPr txBox="1">
            <a:spLocks noChangeArrowheads="1"/>
          </p:cNvSpPr>
          <p:nvPr/>
        </p:nvSpPr>
        <p:spPr bwMode="auto">
          <a:xfrm>
            <a:off x="4760913" y="4127500"/>
            <a:ext cx="3794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Namibia</a:t>
            </a:r>
          </a:p>
        </p:txBody>
      </p:sp>
      <p:sp>
        <p:nvSpPr>
          <p:cNvPr id="395490" name="Oval 226"/>
          <p:cNvSpPr>
            <a:spLocks noChangeArrowheads="1"/>
          </p:cNvSpPr>
          <p:nvPr/>
        </p:nvSpPr>
        <p:spPr bwMode="auto">
          <a:xfrm>
            <a:off x="4918075" y="4251325"/>
            <a:ext cx="44450" cy="47625"/>
          </a:xfrm>
          <a:prstGeom prst="ellipse">
            <a:avLst/>
          </a:prstGeom>
          <a:solidFill>
            <a:srgbClr val="31FFCE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91" name="Text Box 227"/>
          <p:cNvSpPr txBox="1">
            <a:spLocks noChangeArrowheads="1"/>
          </p:cNvSpPr>
          <p:nvPr/>
        </p:nvSpPr>
        <p:spPr bwMode="auto">
          <a:xfrm>
            <a:off x="1525588" y="4351338"/>
            <a:ext cx="3619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Nepal</a:t>
            </a:r>
          </a:p>
        </p:txBody>
      </p:sp>
      <p:sp>
        <p:nvSpPr>
          <p:cNvPr id="395492" name="Oval 228"/>
          <p:cNvSpPr>
            <a:spLocks noChangeArrowheads="1"/>
          </p:cNvSpPr>
          <p:nvPr/>
        </p:nvSpPr>
        <p:spPr bwMode="auto">
          <a:xfrm>
            <a:off x="1744663" y="4457700"/>
            <a:ext cx="117475" cy="127000"/>
          </a:xfrm>
          <a:prstGeom prst="ellipse">
            <a:avLst/>
          </a:prstGeom>
          <a:solidFill>
            <a:srgbClr val="FF00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93" name="Text Box 229"/>
          <p:cNvSpPr txBox="1">
            <a:spLocks noChangeArrowheads="1"/>
          </p:cNvSpPr>
          <p:nvPr/>
        </p:nvSpPr>
        <p:spPr bwMode="auto">
          <a:xfrm>
            <a:off x="8016875" y="1220788"/>
            <a:ext cx="32543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Nether-</a:t>
            </a:r>
          </a:p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lands</a:t>
            </a:r>
          </a:p>
        </p:txBody>
      </p:sp>
      <p:sp>
        <p:nvSpPr>
          <p:cNvPr id="395494" name="Text Box 230"/>
          <p:cNvSpPr txBox="1">
            <a:spLocks noChangeArrowheads="1"/>
          </p:cNvSpPr>
          <p:nvPr/>
        </p:nvSpPr>
        <p:spPr bwMode="auto">
          <a:xfrm>
            <a:off x="7413625" y="1035050"/>
            <a:ext cx="3333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New Z.</a:t>
            </a:r>
          </a:p>
        </p:txBody>
      </p:sp>
      <p:sp>
        <p:nvSpPr>
          <p:cNvPr id="395495" name="Oval 231"/>
          <p:cNvSpPr>
            <a:spLocks noChangeArrowheads="1"/>
          </p:cNvSpPr>
          <p:nvPr/>
        </p:nvSpPr>
        <p:spPr bwMode="auto">
          <a:xfrm>
            <a:off x="7707313" y="1077913"/>
            <a:ext cx="60325" cy="63500"/>
          </a:xfrm>
          <a:prstGeom prst="ellipse">
            <a:avLst/>
          </a:prstGeom>
          <a:solidFill>
            <a:srgbClr val="FF00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96" name="Text Box 232"/>
          <p:cNvSpPr txBox="1">
            <a:spLocks noChangeArrowheads="1"/>
          </p:cNvSpPr>
          <p:nvPr/>
        </p:nvSpPr>
        <p:spPr bwMode="auto">
          <a:xfrm>
            <a:off x="2881313" y="3465513"/>
            <a:ext cx="563562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Nicaragua</a:t>
            </a:r>
          </a:p>
        </p:txBody>
      </p:sp>
      <p:sp>
        <p:nvSpPr>
          <p:cNvPr id="395497" name="Oval 233"/>
          <p:cNvSpPr>
            <a:spLocks noChangeArrowheads="1"/>
          </p:cNvSpPr>
          <p:nvPr/>
        </p:nvSpPr>
        <p:spPr bwMode="auto">
          <a:xfrm>
            <a:off x="3363913" y="3554413"/>
            <a:ext cx="74612" cy="80962"/>
          </a:xfrm>
          <a:prstGeom prst="ellipse">
            <a:avLst/>
          </a:prstGeom>
          <a:solidFill>
            <a:srgbClr val="BD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498" name="Text Box 234"/>
          <p:cNvSpPr txBox="1">
            <a:spLocks noChangeArrowheads="1"/>
          </p:cNvSpPr>
          <p:nvPr/>
        </p:nvSpPr>
        <p:spPr bwMode="auto">
          <a:xfrm>
            <a:off x="1347788" y="6062663"/>
            <a:ext cx="320675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Niger</a:t>
            </a:r>
          </a:p>
        </p:txBody>
      </p:sp>
      <p:sp>
        <p:nvSpPr>
          <p:cNvPr id="395499" name="Oval 235"/>
          <p:cNvSpPr>
            <a:spLocks noChangeArrowheads="1"/>
          </p:cNvSpPr>
          <p:nvPr/>
        </p:nvSpPr>
        <p:spPr bwMode="auto">
          <a:xfrm>
            <a:off x="1612900" y="6113463"/>
            <a:ext cx="88900" cy="95250"/>
          </a:xfrm>
          <a:prstGeom prst="ellipse">
            <a:avLst/>
          </a:prstGeom>
          <a:solidFill>
            <a:srgbClr val="31FFCE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00" name="Text Box 236"/>
          <p:cNvSpPr txBox="1">
            <a:spLocks noChangeArrowheads="1"/>
          </p:cNvSpPr>
          <p:nvPr/>
        </p:nvSpPr>
        <p:spPr bwMode="auto">
          <a:xfrm>
            <a:off x="2536825" y="5878513"/>
            <a:ext cx="469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1000">
                <a:solidFill>
                  <a:srgbClr val="080808"/>
                </a:solidFill>
                <a:latin typeface="Arial" charset="0"/>
              </a:rPr>
              <a:t>Nigeria</a:t>
            </a:r>
          </a:p>
        </p:txBody>
      </p:sp>
      <p:sp>
        <p:nvSpPr>
          <p:cNvPr id="395501" name="Oval 237"/>
          <p:cNvSpPr>
            <a:spLocks noChangeArrowheads="1"/>
          </p:cNvSpPr>
          <p:nvPr/>
        </p:nvSpPr>
        <p:spPr bwMode="auto">
          <a:xfrm>
            <a:off x="2657475" y="5683250"/>
            <a:ext cx="219075" cy="238125"/>
          </a:xfrm>
          <a:prstGeom prst="ellipse">
            <a:avLst/>
          </a:prstGeom>
          <a:solidFill>
            <a:srgbClr val="31FFCE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02" name="Text Box 238"/>
          <p:cNvSpPr txBox="1">
            <a:spLocks noChangeArrowheads="1"/>
          </p:cNvSpPr>
          <p:nvPr/>
        </p:nvSpPr>
        <p:spPr bwMode="auto">
          <a:xfrm>
            <a:off x="6137275" y="2120900"/>
            <a:ext cx="4540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Oman</a:t>
            </a:r>
          </a:p>
        </p:txBody>
      </p:sp>
      <p:sp>
        <p:nvSpPr>
          <p:cNvPr id="395503" name="Oval 239"/>
          <p:cNvSpPr>
            <a:spLocks noChangeArrowheads="1"/>
          </p:cNvSpPr>
          <p:nvPr/>
        </p:nvSpPr>
        <p:spPr bwMode="auto">
          <a:xfrm>
            <a:off x="6342063" y="2135188"/>
            <a:ext cx="58737" cy="63500"/>
          </a:xfrm>
          <a:prstGeom prst="ellipse">
            <a:avLst/>
          </a:prstGeom>
          <a:solidFill>
            <a:srgbClr val="FF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04" name="Oval 240"/>
          <p:cNvSpPr>
            <a:spLocks noChangeArrowheads="1"/>
          </p:cNvSpPr>
          <p:nvPr/>
        </p:nvSpPr>
        <p:spPr bwMode="auto">
          <a:xfrm>
            <a:off x="2905125" y="4776788"/>
            <a:ext cx="249238" cy="269875"/>
          </a:xfrm>
          <a:prstGeom prst="ellipse">
            <a:avLst/>
          </a:prstGeom>
          <a:solidFill>
            <a:srgbClr val="FF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05" name="Text Box 241"/>
          <p:cNvSpPr txBox="1">
            <a:spLocks noChangeArrowheads="1"/>
          </p:cNvSpPr>
          <p:nvPr/>
        </p:nvSpPr>
        <p:spPr bwMode="auto">
          <a:xfrm>
            <a:off x="5389563" y="3000375"/>
            <a:ext cx="358775" cy="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Panama</a:t>
            </a:r>
          </a:p>
        </p:txBody>
      </p:sp>
      <p:sp>
        <p:nvSpPr>
          <p:cNvPr id="395506" name="Oval 242"/>
          <p:cNvSpPr>
            <a:spLocks noChangeArrowheads="1"/>
          </p:cNvSpPr>
          <p:nvPr/>
        </p:nvSpPr>
        <p:spPr bwMode="auto">
          <a:xfrm>
            <a:off x="5476875" y="2946400"/>
            <a:ext cx="57150" cy="63500"/>
          </a:xfrm>
          <a:prstGeom prst="ellipse">
            <a:avLst/>
          </a:prstGeom>
          <a:solidFill>
            <a:srgbClr val="BD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07" name="Text Box 243"/>
          <p:cNvSpPr txBox="1">
            <a:spLocks noChangeArrowheads="1"/>
          </p:cNvSpPr>
          <p:nvPr/>
        </p:nvSpPr>
        <p:spPr bwMode="auto">
          <a:xfrm>
            <a:off x="2490788" y="4746625"/>
            <a:ext cx="450850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600">
                <a:solidFill>
                  <a:srgbClr val="080808"/>
                </a:solidFill>
                <a:latin typeface="Arial" charset="0"/>
              </a:rPr>
              <a:t>Papua N.G.</a:t>
            </a:r>
          </a:p>
        </p:txBody>
      </p:sp>
      <p:sp>
        <p:nvSpPr>
          <p:cNvPr id="395508" name="Text Box 244"/>
          <p:cNvSpPr txBox="1">
            <a:spLocks noChangeArrowheads="1"/>
          </p:cNvSpPr>
          <p:nvPr/>
        </p:nvSpPr>
        <p:spPr bwMode="auto">
          <a:xfrm>
            <a:off x="3451225" y="2982913"/>
            <a:ext cx="71437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Paraguay</a:t>
            </a:r>
          </a:p>
        </p:txBody>
      </p:sp>
      <p:sp>
        <p:nvSpPr>
          <p:cNvPr id="395509" name="Oval 245"/>
          <p:cNvSpPr>
            <a:spLocks noChangeArrowheads="1"/>
          </p:cNvSpPr>
          <p:nvPr/>
        </p:nvSpPr>
        <p:spPr bwMode="auto">
          <a:xfrm>
            <a:off x="3800475" y="2946400"/>
            <a:ext cx="76200" cy="79375"/>
          </a:xfrm>
          <a:prstGeom prst="ellipse">
            <a:avLst/>
          </a:prstGeom>
          <a:solidFill>
            <a:srgbClr val="BD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10" name="Text Box 246"/>
          <p:cNvSpPr txBox="1">
            <a:spLocks noChangeArrowheads="1"/>
          </p:cNvSpPr>
          <p:nvPr/>
        </p:nvSpPr>
        <p:spPr bwMode="auto">
          <a:xfrm>
            <a:off x="4740275" y="3200400"/>
            <a:ext cx="319088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600">
                <a:solidFill>
                  <a:srgbClr val="080808"/>
                </a:solidFill>
                <a:latin typeface="Arial" charset="0"/>
              </a:rPr>
              <a:t>Peru</a:t>
            </a:r>
          </a:p>
        </p:txBody>
      </p:sp>
      <p:sp>
        <p:nvSpPr>
          <p:cNvPr id="395511" name="Oval 247"/>
          <p:cNvSpPr>
            <a:spLocks noChangeArrowheads="1"/>
          </p:cNvSpPr>
          <p:nvPr/>
        </p:nvSpPr>
        <p:spPr bwMode="auto">
          <a:xfrm>
            <a:off x="4697413" y="3168650"/>
            <a:ext cx="117475" cy="128588"/>
          </a:xfrm>
          <a:prstGeom prst="ellipse">
            <a:avLst/>
          </a:prstGeom>
          <a:solidFill>
            <a:srgbClr val="BD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12" name="Text Box 248"/>
          <p:cNvSpPr txBox="1">
            <a:spLocks noChangeArrowheads="1"/>
          </p:cNvSpPr>
          <p:nvPr/>
        </p:nvSpPr>
        <p:spPr bwMode="auto">
          <a:xfrm>
            <a:off x="3400425" y="3248025"/>
            <a:ext cx="506413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800">
                <a:solidFill>
                  <a:srgbClr val="080808"/>
                </a:solidFill>
                <a:latin typeface="Arial" charset="0"/>
              </a:rPr>
              <a:t>Philippines</a:t>
            </a:r>
          </a:p>
        </p:txBody>
      </p:sp>
      <p:sp>
        <p:nvSpPr>
          <p:cNvPr id="395513" name="Oval 249"/>
          <p:cNvSpPr>
            <a:spLocks noChangeArrowheads="1"/>
          </p:cNvSpPr>
          <p:nvPr/>
        </p:nvSpPr>
        <p:spPr bwMode="auto">
          <a:xfrm>
            <a:off x="3757613" y="3360738"/>
            <a:ext cx="192087" cy="206375"/>
          </a:xfrm>
          <a:prstGeom prst="ellipse">
            <a:avLst/>
          </a:prstGeom>
          <a:solidFill>
            <a:srgbClr val="FF00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14" name="Text Box 250"/>
          <p:cNvSpPr txBox="1">
            <a:spLocks noChangeArrowheads="1"/>
          </p:cNvSpPr>
          <p:nvPr/>
        </p:nvSpPr>
        <p:spPr bwMode="auto">
          <a:xfrm>
            <a:off x="5832475" y="1585913"/>
            <a:ext cx="347663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800">
                <a:solidFill>
                  <a:srgbClr val="080808"/>
                </a:solidFill>
                <a:latin typeface="Arial" charset="0"/>
              </a:rPr>
              <a:t>Poland</a:t>
            </a:r>
          </a:p>
        </p:txBody>
      </p:sp>
      <p:sp>
        <p:nvSpPr>
          <p:cNvPr id="395515" name="Oval 251"/>
          <p:cNvSpPr>
            <a:spLocks noChangeArrowheads="1"/>
          </p:cNvSpPr>
          <p:nvPr/>
        </p:nvSpPr>
        <p:spPr bwMode="auto">
          <a:xfrm>
            <a:off x="6005513" y="1466850"/>
            <a:ext cx="131762" cy="142875"/>
          </a:xfrm>
          <a:prstGeom prst="ellipse">
            <a:avLst/>
          </a:prstGeom>
          <a:solidFill>
            <a:srgbClr val="008CFF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16" name="Text Box 252"/>
          <p:cNvSpPr txBox="1">
            <a:spLocks noChangeArrowheads="1"/>
          </p:cNvSpPr>
          <p:nvPr/>
        </p:nvSpPr>
        <p:spPr bwMode="auto">
          <a:xfrm>
            <a:off x="6616700" y="758825"/>
            <a:ext cx="5413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Portugal</a:t>
            </a:r>
          </a:p>
        </p:txBody>
      </p:sp>
      <p:sp>
        <p:nvSpPr>
          <p:cNvPr id="395517" name="Oval 253"/>
          <p:cNvSpPr>
            <a:spLocks noChangeArrowheads="1"/>
          </p:cNvSpPr>
          <p:nvPr/>
        </p:nvSpPr>
        <p:spPr bwMode="auto">
          <a:xfrm>
            <a:off x="7067550" y="854075"/>
            <a:ext cx="88900" cy="95250"/>
          </a:xfrm>
          <a:prstGeom prst="ellipse">
            <a:avLst/>
          </a:prstGeom>
          <a:solidFill>
            <a:srgbClr val="008CFF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18" name="Text Box 254"/>
          <p:cNvSpPr txBox="1">
            <a:spLocks noChangeArrowheads="1"/>
          </p:cNvSpPr>
          <p:nvPr/>
        </p:nvSpPr>
        <p:spPr bwMode="auto">
          <a:xfrm>
            <a:off x="6716713" y="2767013"/>
            <a:ext cx="2984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600">
                <a:solidFill>
                  <a:srgbClr val="080808"/>
                </a:solidFill>
                <a:latin typeface="Arial" charset="0"/>
              </a:rPr>
              <a:t>Qatar</a:t>
            </a:r>
          </a:p>
        </p:txBody>
      </p:sp>
      <p:sp>
        <p:nvSpPr>
          <p:cNvPr id="395519" name="Oval 255"/>
          <p:cNvSpPr>
            <a:spLocks noChangeArrowheads="1"/>
          </p:cNvSpPr>
          <p:nvPr/>
        </p:nvSpPr>
        <p:spPr bwMode="auto">
          <a:xfrm>
            <a:off x="6724650" y="2803525"/>
            <a:ext cx="44450" cy="47625"/>
          </a:xfrm>
          <a:prstGeom prst="ellipse">
            <a:avLst/>
          </a:prstGeom>
          <a:solidFill>
            <a:srgbClr val="FF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20" name="Text Box 256"/>
          <p:cNvSpPr txBox="1">
            <a:spLocks noChangeArrowheads="1"/>
          </p:cNvSpPr>
          <p:nvPr/>
        </p:nvSpPr>
        <p:spPr bwMode="auto">
          <a:xfrm>
            <a:off x="4999038" y="2551113"/>
            <a:ext cx="398462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Romania</a:t>
            </a:r>
          </a:p>
        </p:txBody>
      </p:sp>
      <p:sp>
        <p:nvSpPr>
          <p:cNvPr id="395521" name="Oval 257"/>
          <p:cNvSpPr>
            <a:spLocks noChangeArrowheads="1"/>
          </p:cNvSpPr>
          <p:nvPr/>
        </p:nvSpPr>
        <p:spPr bwMode="auto">
          <a:xfrm>
            <a:off x="5197475" y="2676525"/>
            <a:ext cx="117475" cy="127000"/>
          </a:xfrm>
          <a:prstGeom prst="ellipse">
            <a:avLst/>
          </a:prstGeom>
          <a:solidFill>
            <a:srgbClr val="008CFF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22" name="Oval 258"/>
          <p:cNvSpPr>
            <a:spLocks noChangeArrowheads="1"/>
          </p:cNvSpPr>
          <p:nvPr/>
        </p:nvSpPr>
        <p:spPr bwMode="auto">
          <a:xfrm>
            <a:off x="5343525" y="2692400"/>
            <a:ext cx="234950" cy="254000"/>
          </a:xfrm>
          <a:prstGeom prst="ellipse">
            <a:avLst/>
          </a:prstGeom>
          <a:solidFill>
            <a:srgbClr val="008CFF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23" name="Text Box 259"/>
          <p:cNvSpPr txBox="1">
            <a:spLocks noChangeArrowheads="1"/>
          </p:cNvSpPr>
          <p:nvPr/>
        </p:nvSpPr>
        <p:spPr bwMode="auto">
          <a:xfrm>
            <a:off x="1487488" y="5672138"/>
            <a:ext cx="42068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Rwanda</a:t>
            </a:r>
          </a:p>
        </p:txBody>
      </p:sp>
      <p:sp>
        <p:nvSpPr>
          <p:cNvPr id="395524" name="Oval 260"/>
          <p:cNvSpPr>
            <a:spLocks noChangeArrowheads="1"/>
          </p:cNvSpPr>
          <p:nvPr/>
        </p:nvSpPr>
        <p:spPr bwMode="auto">
          <a:xfrm>
            <a:off x="1570038" y="5810250"/>
            <a:ext cx="73025" cy="79375"/>
          </a:xfrm>
          <a:prstGeom prst="ellipse">
            <a:avLst/>
          </a:prstGeom>
          <a:solidFill>
            <a:srgbClr val="31FFCE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25" name="Text Box 261"/>
          <p:cNvSpPr txBox="1">
            <a:spLocks noChangeArrowheads="1"/>
          </p:cNvSpPr>
          <p:nvPr/>
        </p:nvSpPr>
        <p:spPr bwMode="auto">
          <a:xfrm>
            <a:off x="2098675" y="4953000"/>
            <a:ext cx="328613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500">
                <a:solidFill>
                  <a:srgbClr val="080808"/>
                </a:solidFill>
                <a:latin typeface="Arial" charset="0"/>
              </a:rPr>
              <a:t>Sao</a:t>
            </a:r>
          </a:p>
          <a:p>
            <a:pPr>
              <a:lnSpc>
                <a:spcPct val="80000"/>
              </a:lnSpc>
            </a:pPr>
            <a:r>
              <a:rPr lang="en-US" sz="500">
                <a:solidFill>
                  <a:srgbClr val="080808"/>
                </a:solidFill>
                <a:latin typeface="Arial" charset="0"/>
              </a:rPr>
              <a:t>Tome</a:t>
            </a:r>
          </a:p>
        </p:txBody>
      </p:sp>
      <p:sp>
        <p:nvSpPr>
          <p:cNvPr id="395526" name="Oval 262"/>
          <p:cNvSpPr>
            <a:spLocks noChangeArrowheads="1"/>
          </p:cNvSpPr>
          <p:nvPr/>
        </p:nvSpPr>
        <p:spPr bwMode="auto">
          <a:xfrm>
            <a:off x="2274888" y="5094288"/>
            <a:ext cx="28575" cy="31750"/>
          </a:xfrm>
          <a:prstGeom prst="ellipse">
            <a:avLst/>
          </a:prstGeom>
          <a:solidFill>
            <a:srgbClr val="31FFCE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27" name="Text Box 263"/>
          <p:cNvSpPr txBox="1">
            <a:spLocks noChangeArrowheads="1"/>
          </p:cNvSpPr>
          <p:nvPr/>
        </p:nvSpPr>
        <p:spPr bwMode="auto">
          <a:xfrm>
            <a:off x="6654800" y="3049588"/>
            <a:ext cx="7239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Saudi Arabia</a:t>
            </a:r>
          </a:p>
        </p:txBody>
      </p:sp>
      <p:sp>
        <p:nvSpPr>
          <p:cNvPr id="395528" name="Oval 264"/>
          <p:cNvSpPr>
            <a:spLocks noChangeArrowheads="1"/>
          </p:cNvSpPr>
          <p:nvPr/>
        </p:nvSpPr>
        <p:spPr bwMode="auto">
          <a:xfrm>
            <a:off x="6651625" y="3073400"/>
            <a:ext cx="117475" cy="127000"/>
          </a:xfrm>
          <a:prstGeom prst="ellipse">
            <a:avLst/>
          </a:prstGeom>
          <a:solidFill>
            <a:srgbClr val="FF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29" name="Oval 265"/>
          <p:cNvSpPr>
            <a:spLocks noChangeArrowheads="1"/>
          </p:cNvSpPr>
          <p:nvPr/>
        </p:nvSpPr>
        <p:spPr bwMode="auto">
          <a:xfrm>
            <a:off x="3022600" y="5253038"/>
            <a:ext cx="88900" cy="95250"/>
          </a:xfrm>
          <a:prstGeom prst="ellipse">
            <a:avLst/>
          </a:prstGeom>
          <a:solidFill>
            <a:srgbClr val="31FFCE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30" name="Text Box 266"/>
          <p:cNvSpPr txBox="1">
            <a:spLocks noChangeArrowheads="1"/>
          </p:cNvSpPr>
          <p:nvPr/>
        </p:nvSpPr>
        <p:spPr bwMode="auto">
          <a:xfrm>
            <a:off x="944563" y="6197600"/>
            <a:ext cx="5651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Sierra</a:t>
            </a:r>
            <a:r>
              <a:rPr lang="en-US" sz="800">
                <a:solidFill>
                  <a:srgbClr val="080808"/>
                </a:solidFill>
                <a:latin typeface="Arial" charset="0"/>
              </a:rPr>
              <a:t> Leone</a:t>
            </a:r>
          </a:p>
        </p:txBody>
      </p:sp>
      <p:sp>
        <p:nvSpPr>
          <p:cNvPr id="395531" name="Oval 267"/>
          <p:cNvSpPr>
            <a:spLocks noChangeArrowheads="1"/>
          </p:cNvSpPr>
          <p:nvPr/>
        </p:nvSpPr>
        <p:spPr bwMode="auto">
          <a:xfrm>
            <a:off x="1511300" y="6256338"/>
            <a:ext cx="73025" cy="79375"/>
          </a:xfrm>
          <a:prstGeom prst="ellipse">
            <a:avLst/>
          </a:prstGeom>
          <a:solidFill>
            <a:srgbClr val="31FFCE"/>
          </a:solidFill>
          <a:ln w="127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32" name="Oval 268"/>
          <p:cNvSpPr>
            <a:spLocks noChangeArrowheads="1"/>
          </p:cNvSpPr>
          <p:nvPr/>
        </p:nvSpPr>
        <p:spPr bwMode="auto">
          <a:xfrm>
            <a:off x="7797800" y="249238"/>
            <a:ext cx="73025" cy="79375"/>
          </a:xfrm>
          <a:prstGeom prst="ellipse">
            <a:avLst/>
          </a:prstGeom>
          <a:solidFill>
            <a:srgbClr val="FF00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33" name="Text Box 269"/>
          <p:cNvSpPr txBox="1">
            <a:spLocks noChangeArrowheads="1"/>
          </p:cNvSpPr>
          <p:nvPr/>
        </p:nvSpPr>
        <p:spPr bwMode="auto">
          <a:xfrm>
            <a:off x="6867525" y="431800"/>
            <a:ext cx="573088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Slovenia</a:t>
            </a:r>
          </a:p>
        </p:txBody>
      </p:sp>
      <p:sp>
        <p:nvSpPr>
          <p:cNvPr id="395534" name="Oval 270"/>
          <p:cNvSpPr>
            <a:spLocks noChangeArrowheads="1"/>
          </p:cNvSpPr>
          <p:nvPr/>
        </p:nvSpPr>
        <p:spPr bwMode="auto">
          <a:xfrm>
            <a:off x="7194550" y="576263"/>
            <a:ext cx="44450" cy="47625"/>
          </a:xfrm>
          <a:prstGeom prst="ellipse">
            <a:avLst/>
          </a:prstGeom>
          <a:solidFill>
            <a:srgbClr val="008CFF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35" name="Text Box 271"/>
          <p:cNvSpPr txBox="1">
            <a:spLocks noChangeArrowheads="1"/>
          </p:cNvSpPr>
          <p:nvPr/>
        </p:nvSpPr>
        <p:spPr bwMode="auto">
          <a:xfrm>
            <a:off x="2274888" y="4041775"/>
            <a:ext cx="611187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500">
                <a:solidFill>
                  <a:srgbClr val="080808"/>
                </a:solidFill>
                <a:latin typeface="Arial" charset="0"/>
              </a:rPr>
              <a:t>Solomon Islands</a:t>
            </a:r>
          </a:p>
        </p:txBody>
      </p:sp>
      <p:sp>
        <p:nvSpPr>
          <p:cNvPr id="395536" name="Oval 272"/>
          <p:cNvSpPr>
            <a:spLocks noChangeArrowheads="1"/>
          </p:cNvSpPr>
          <p:nvPr/>
        </p:nvSpPr>
        <p:spPr bwMode="auto">
          <a:xfrm>
            <a:off x="2803525" y="4092575"/>
            <a:ext cx="44450" cy="47625"/>
          </a:xfrm>
          <a:prstGeom prst="ellipse">
            <a:avLst/>
          </a:prstGeom>
          <a:solidFill>
            <a:srgbClr val="FF00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37" name="Text Box 273"/>
          <p:cNvSpPr txBox="1">
            <a:spLocks noChangeArrowheads="1"/>
          </p:cNvSpPr>
          <p:nvPr/>
        </p:nvSpPr>
        <p:spPr bwMode="auto">
          <a:xfrm>
            <a:off x="677863" y="5808663"/>
            <a:ext cx="3921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800">
                <a:solidFill>
                  <a:srgbClr val="080808"/>
                </a:solidFill>
                <a:latin typeface="Arial" charset="0"/>
              </a:rPr>
              <a:t>Somalia</a:t>
            </a:r>
          </a:p>
        </p:txBody>
      </p:sp>
      <p:sp>
        <p:nvSpPr>
          <p:cNvPr id="395538" name="Oval 274"/>
          <p:cNvSpPr>
            <a:spLocks noChangeArrowheads="1"/>
          </p:cNvSpPr>
          <p:nvPr/>
        </p:nvSpPr>
        <p:spPr bwMode="auto">
          <a:xfrm>
            <a:off x="820738" y="5937250"/>
            <a:ext cx="73025" cy="79375"/>
          </a:xfrm>
          <a:prstGeom prst="ellipse">
            <a:avLst/>
          </a:prstGeom>
          <a:solidFill>
            <a:srgbClr val="FF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39" name="Text Box 275"/>
          <p:cNvSpPr txBox="1">
            <a:spLocks noChangeArrowheads="1"/>
          </p:cNvSpPr>
          <p:nvPr/>
        </p:nvSpPr>
        <p:spPr bwMode="auto">
          <a:xfrm>
            <a:off x="5681663" y="4252913"/>
            <a:ext cx="6778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/>
            <a:r>
              <a:rPr lang="en-US" sz="700">
                <a:solidFill>
                  <a:srgbClr val="080808"/>
                </a:solidFill>
                <a:latin typeface="Arial" charset="0"/>
              </a:rPr>
              <a:t>South Africa</a:t>
            </a:r>
          </a:p>
        </p:txBody>
      </p:sp>
      <p:sp>
        <p:nvSpPr>
          <p:cNvPr id="395540" name="Oval 276"/>
          <p:cNvSpPr>
            <a:spLocks noChangeArrowheads="1"/>
          </p:cNvSpPr>
          <p:nvPr/>
        </p:nvSpPr>
        <p:spPr bwMode="auto">
          <a:xfrm>
            <a:off x="5519738" y="4267200"/>
            <a:ext cx="147637" cy="158750"/>
          </a:xfrm>
          <a:prstGeom prst="ellipse">
            <a:avLst/>
          </a:prstGeom>
          <a:solidFill>
            <a:srgbClr val="31FFCE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41" name="Text Box 277"/>
          <p:cNvSpPr txBox="1">
            <a:spLocks noChangeArrowheads="1"/>
          </p:cNvSpPr>
          <p:nvPr/>
        </p:nvSpPr>
        <p:spPr bwMode="auto">
          <a:xfrm>
            <a:off x="7394575" y="693738"/>
            <a:ext cx="350838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800">
                <a:solidFill>
                  <a:srgbClr val="080808"/>
                </a:solidFill>
                <a:latin typeface="Arial" charset="0"/>
              </a:rPr>
              <a:t>Spain</a:t>
            </a:r>
          </a:p>
        </p:txBody>
      </p:sp>
      <p:sp>
        <p:nvSpPr>
          <p:cNvPr id="395542" name="Oval 278"/>
          <p:cNvSpPr>
            <a:spLocks noChangeArrowheads="1"/>
          </p:cNvSpPr>
          <p:nvPr/>
        </p:nvSpPr>
        <p:spPr bwMode="auto">
          <a:xfrm>
            <a:off x="7634288" y="801688"/>
            <a:ext cx="147637" cy="160337"/>
          </a:xfrm>
          <a:prstGeom prst="ellipse">
            <a:avLst/>
          </a:prstGeom>
          <a:solidFill>
            <a:srgbClr val="008CFF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43" name="Text Box 279"/>
          <p:cNvSpPr txBox="1">
            <a:spLocks noChangeArrowheads="1"/>
          </p:cNvSpPr>
          <p:nvPr/>
        </p:nvSpPr>
        <p:spPr bwMode="auto">
          <a:xfrm>
            <a:off x="3570288" y="2066925"/>
            <a:ext cx="476250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Sri Lanka</a:t>
            </a:r>
          </a:p>
        </p:txBody>
      </p:sp>
      <p:sp>
        <p:nvSpPr>
          <p:cNvPr id="395544" name="Oval 280"/>
          <p:cNvSpPr>
            <a:spLocks noChangeArrowheads="1"/>
          </p:cNvSpPr>
          <p:nvPr/>
        </p:nvSpPr>
        <p:spPr bwMode="auto">
          <a:xfrm>
            <a:off x="3640138" y="2198688"/>
            <a:ext cx="117475" cy="127000"/>
          </a:xfrm>
          <a:prstGeom prst="ellipse">
            <a:avLst/>
          </a:prstGeom>
          <a:solidFill>
            <a:srgbClr val="FF00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45" name="Oval 281"/>
          <p:cNvSpPr>
            <a:spLocks noChangeArrowheads="1"/>
          </p:cNvSpPr>
          <p:nvPr/>
        </p:nvSpPr>
        <p:spPr bwMode="auto">
          <a:xfrm>
            <a:off x="2876550" y="4697413"/>
            <a:ext cx="131763" cy="142875"/>
          </a:xfrm>
          <a:prstGeom prst="ellipse">
            <a:avLst/>
          </a:prstGeom>
          <a:solidFill>
            <a:srgbClr val="FFFF00"/>
          </a:solidFill>
          <a:ln w="127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46" name="Text Box 282"/>
          <p:cNvSpPr txBox="1">
            <a:spLocks noChangeArrowheads="1"/>
          </p:cNvSpPr>
          <p:nvPr/>
        </p:nvSpPr>
        <p:spPr bwMode="auto">
          <a:xfrm>
            <a:off x="4373563" y="3622675"/>
            <a:ext cx="4175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600">
                <a:solidFill>
                  <a:srgbClr val="080808"/>
                </a:solidFill>
                <a:latin typeface="Arial" charset="0"/>
              </a:rPr>
              <a:t>Suriname</a:t>
            </a:r>
          </a:p>
        </p:txBody>
      </p:sp>
      <p:sp>
        <p:nvSpPr>
          <p:cNvPr id="395547" name="Oval 283"/>
          <p:cNvSpPr>
            <a:spLocks noChangeArrowheads="1"/>
          </p:cNvSpPr>
          <p:nvPr/>
        </p:nvSpPr>
        <p:spPr bwMode="auto">
          <a:xfrm>
            <a:off x="4697413" y="3614738"/>
            <a:ext cx="44450" cy="47625"/>
          </a:xfrm>
          <a:prstGeom prst="ellipse">
            <a:avLst/>
          </a:prstGeom>
          <a:solidFill>
            <a:srgbClr val="BD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48" name="Text Box 284"/>
          <p:cNvSpPr txBox="1">
            <a:spLocks noChangeArrowheads="1"/>
          </p:cNvSpPr>
          <p:nvPr/>
        </p:nvSpPr>
        <p:spPr bwMode="auto">
          <a:xfrm>
            <a:off x="4284663" y="5346700"/>
            <a:ext cx="5588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Swaziland</a:t>
            </a:r>
          </a:p>
        </p:txBody>
      </p:sp>
      <p:sp>
        <p:nvSpPr>
          <p:cNvPr id="395549" name="Oval 285"/>
          <p:cNvSpPr>
            <a:spLocks noChangeArrowheads="1"/>
          </p:cNvSpPr>
          <p:nvPr/>
        </p:nvSpPr>
        <p:spPr bwMode="auto">
          <a:xfrm>
            <a:off x="4565650" y="5476875"/>
            <a:ext cx="44450" cy="47625"/>
          </a:xfrm>
          <a:prstGeom prst="ellipse">
            <a:avLst/>
          </a:prstGeom>
          <a:solidFill>
            <a:srgbClr val="31FFCE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50" name="Text Box 286"/>
          <p:cNvSpPr txBox="1">
            <a:spLocks noChangeArrowheads="1"/>
          </p:cNvSpPr>
          <p:nvPr/>
        </p:nvSpPr>
        <p:spPr bwMode="auto">
          <a:xfrm>
            <a:off x="8291513" y="403225"/>
            <a:ext cx="42068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Sweden</a:t>
            </a:r>
          </a:p>
        </p:txBody>
      </p:sp>
      <p:sp>
        <p:nvSpPr>
          <p:cNvPr id="395551" name="Oval 287"/>
          <p:cNvSpPr>
            <a:spLocks noChangeArrowheads="1"/>
          </p:cNvSpPr>
          <p:nvPr/>
        </p:nvSpPr>
        <p:spPr bwMode="auto">
          <a:xfrm>
            <a:off x="8296275" y="498475"/>
            <a:ext cx="73025" cy="79375"/>
          </a:xfrm>
          <a:prstGeom prst="ellipse">
            <a:avLst/>
          </a:prstGeom>
          <a:solidFill>
            <a:srgbClr val="008CFF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52" name="Text Box 288"/>
          <p:cNvSpPr txBox="1">
            <a:spLocks noChangeArrowheads="1"/>
          </p:cNvSpPr>
          <p:nvPr/>
        </p:nvSpPr>
        <p:spPr bwMode="auto">
          <a:xfrm>
            <a:off x="3576638" y="2403475"/>
            <a:ext cx="403225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Syria</a:t>
            </a:r>
          </a:p>
        </p:txBody>
      </p:sp>
      <p:sp>
        <p:nvSpPr>
          <p:cNvPr id="395553" name="Oval 289"/>
          <p:cNvSpPr>
            <a:spLocks noChangeArrowheads="1"/>
          </p:cNvSpPr>
          <p:nvPr/>
        </p:nvSpPr>
        <p:spPr bwMode="auto">
          <a:xfrm>
            <a:off x="3886200" y="2432050"/>
            <a:ext cx="103188" cy="111125"/>
          </a:xfrm>
          <a:prstGeom prst="ellipse">
            <a:avLst/>
          </a:prstGeom>
          <a:solidFill>
            <a:srgbClr val="FF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54" name="Text Box 290"/>
          <p:cNvSpPr txBox="1">
            <a:spLocks noChangeArrowheads="1"/>
          </p:cNvSpPr>
          <p:nvPr/>
        </p:nvSpPr>
        <p:spPr bwMode="auto">
          <a:xfrm>
            <a:off x="1658938" y="4951413"/>
            <a:ext cx="538162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Tajikistan</a:t>
            </a:r>
          </a:p>
        </p:txBody>
      </p:sp>
      <p:sp>
        <p:nvSpPr>
          <p:cNvPr id="395555" name="Oval 291"/>
          <p:cNvSpPr>
            <a:spLocks noChangeArrowheads="1"/>
          </p:cNvSpPr>
          <p:nvPr/>
        </p:nvSpPr>
        <p:spPr bwMode="auto">
          <a:xfrm>
            <a:off x="2039938" y="5078413"/>
            <a:ext cx="73025" cy="79375"/>
          </a:xfrm>
          <a:prstGeom prst="ellipse">
            <a:avLst/>
          </a:prstGeom>
          <a:solidFill>
            <a:srgbClr val="008CFF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56" name="Oval 292"/>
          <p:cNvSpPr>
            <a:spLocks noChangeArrowheads="1"/>
          </p:cNvSpPr>
          <p:nvPr/>
        </p:nvSpPr>
        <p:spPr bwMode="auto">
          <a:xfrm>
            <a:off x="4733925" y="2705100"/>
            <a:ext cx="174625" cy="190500"/>
          </a:xfrm>
          <a:prstGeom prst="ellipse">
            <a:avLst/>
          </a:prstGeom>
          <a:solidFill>
            <a:srgbClr val="FF00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57" name="Text Box 293"/>
          <p:cNvSpPr txBox="1">
            <a:spLocks noChangeArrowheads="1"/>
          </p:cNvSpPr>
          <p:nvPr/>
        </p:nvSpPr>
        <p:spPr bwMode="auto">
          <a:xfrm>
            <a:off x="2908300" y="4476750"/>
            <a:ext cx="3746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600">
                <a:solidFill>
                  <a:schemeClr val="bg1"/>
                </a:solidFill>
                <a:latin typeface="Arial" charset="0"/>
              </a:rPr>
              <a:t>Timor-L.</a:t>
            </a:r>
          </a:p>
        </p:txBody>
      </p:sp>
      <p:sp>
        <p:nvSpPr>
          <p:cNvPr id="395558" name="Text Box 294"/>
          <p:cNvSpPr txBox="1">
            <a:spLocks noChangeArrowheads="1"/>
          </p:cNvSpPr>
          <p:nvPr/>
        </p:nvSpPr>
        <p:spPr bwMode="auto">
          <a:xfrm>
            <a:off x="1874838" y="5265738"/>
            <a:ext cx="287337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Togo</a:t>
            </a:r>
          </a:p>
        </p:txBody>
      </p:sp>
      <p:sp>
        <p:nvSpPr>
          <p:cNvPr id="395559" name="Oval 295"/>
          <p:cNvSpPr>
            <a:spLocks noChangeArrowheads="1"/>
          </p:cNvSpPr>
          <p:nvPr/>
        </p:nvSpPr>
        <p:spPr bwMode="auto">
          <a:xfrm>
            <a:off x="2112963" y="5316538"/>
            <a:ext cx="73025" cy="80962"/>
          </a:xfrm>
          <a:prstGeom prst="ellipse">
            <a:avLst/>
          </a:prstGeom>
          <a:solidFill>
            <a:srgbClr val="31FFCE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60" name="Text Box 296"/>
          <p:cNvSpPr txBox="1">
            <a:spLocks noChangeArrowheads="1"/>
          </p:cNvSpPr>
          <p:nvPr/>
        </p:nvSpPr>
        <p:spPr bwMode="auto">
          <a:xfrm>
            <a:off x="6243638" y="2571750"/>
            <a:ext cx="3460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500">
                <a:solidFill>
                  <a:srgbClr val="080808"/>
                </a:solidFill>
                <a:latin typeface="Arial" charset="0"/>
              </a:rPr>
              <a:t>Trinidad</a:t>
            </a:r>
          </a:p>
          <a:p>
            <a:r>
              <a:rPr lang="en-US" sz="500">
                <a:solidFill>
                  <a:srgbClr val="080808"/>
                </a:solidFill>
                <a:latin typeface="Arial" charset="0"/>
              </a:rPr>
              <a:t>&amp; Tobago</a:t>
            </a:r>
          </a:p>
        </p:txBody>
      </p:sp>
      <p:sp>
        <p:nvSpPr>
          <p:cNvPr id="395561" name="Oval 297"/>
          <p:cNvSpPr>
            <a:spLocks noChangeArrowheads="1"/>
          </p:cNvSpPr>
          <p:nvPr/>
        </p:nvSpPr>
        <p:spPr bwMode="auto">
          <a:xfrm>
            <a:off x="6548438" y="2724150"/>
            <a:ext cx="44450" cy="47625"/>
          </a:xfrm>
          <a:prstGeom prst="ellipse">
            <a:avLst/>
          </a:prstGeom>
          <a:solidFill>
            <a:srgbClr val="BD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62" name="Text Box 298"/>
          <p:cNvSpPr txBox="1">
            <a:spLocks noChangeArrowheads="1"/>
          </p:cNvSpPr>
          <p:nvPr/>
        </p:nvSpPr>
        <p:spPr bwMode="auto">
          <a:xfrm>
            <a:off x="4857750" y="2979738"/>
            <a:ext cx="4254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Tunisia</a:t>
            </a:r>
          </a:p>
        </p:txBody>
      </p:sp>
      <p:sp>
        <p:nvSpPr>
          <p:cNvPr id="395563" name="Oval 299"/>
          <p:cNvSpPr>
            <a:spLocks noChangeArrowheads="1"/>
          </p:cNvSpPr>
          <p:nvPr/>
        </p:nvSpPr>
        <p:spPr bwMode="auto">
          <a:xfrm>
            <a:off x="4845050" y="2994025"/>
            <a:ext cx="87313" cy="95250"/>
          </a:xfrm>
          <a:prstGeom prst="ellipse">
            <a:avLst/>
          </a:prstGeom>
          <a:solidFill>
            <a:srgbClr val="FF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64" name="Oval 300"/>
          <p:cNvSpPr>
            <a:spLocks noChangeArrowheads="1"/>
          </p:cNvSpPr>
          <p:nvPr/>
        </p:nvSpPr>
        <p:spPr bwMode="auto">
          <a:xfrm>
            <a:off x="5432425" y="3263900"/>
            <a:ext cx="176213" cy="192088"/>
          </a:xfrm>
          <a:prstGeom prst="ellipse">
            <a:avLst/>
          </a:prstGeom>
          <a:solidFill>
            <a:srgbClr val="008CFF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65" name="Text Box 301"/>
          <p:cNvSpPr txBox="1">
            <a:spLocks noChangeArrowheads="1"/>
          </p:cNvSpPr>
          <p:nvPr/>
        </p:nvSpPr>
        <p:spPr bwMode="auto">
          <a:xfrm>
            <a:off x="3911600" y="4883150"/>
            <a:ext cx="577850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Turkmenistan</a:t>
            </a:r>
          </a:p>
        </p:txBody>
      </p:sp>
      <p:sp>
        <p:nvSpPr>
          <p:cNvPr id="395566" name="Oval 302"/>
          <p:cNvSpPr>
            <a:spLocks noChangeArrowheads="1"/>
          </p:cNvSpPr>
          <p:nvPr/>
        </p:nvSpPr>
        <p:spPr bwMode="auto">
          <a:xfrm>
            <a:off x="3860800" y="4903788"/>
            <a:ext cx="73025" cy="79375"/>
          </a:xfrm>
          <a:prstGeom prst="ellipse">
            <a:avLst/>
          </a:prstGeom>
          <a:solidFill>
            <a:srgbClr val="008CFF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67" name="Text Box 303"/>
          <p:cNvSpPr txBox="1">
            <a:spLocks noChangeArrowheads="1"/>
          </p:cNvSpPr>
          <p:nvPr/>
        </p:nvSpPr>
        <p:spPr bwMode="auto">
          <a:xfrm>
            <a:off x="1400175" y="5284788"/>
            <a:ext cx="4540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800">
                <a:solidFill>
                  <a:srgbClr val="080808"/>
                </a:solidFill>
                <a:latin typeface="Arial" charset="0"/>
              </a:rPr>
              <a:t>Uganda</a:t>
            </a:r>
          </a:p>
        </p:txBody>
      </p:sp>
      <p:sp>
        <p:nvSpPr>
          <p:cNvPr id="395568" name="Oval 304"/>
          <p:cNvSpPr>
            <a:spLocks noChangeArrowheads="1"/>
          </p:cNvSpPr>
          <p:nvPr/>
        </p:nvSpPr>
        <p:spPr bwMode="auto">
          <a:xfrm>
            <a:off x="1789113" y="5253038"/>
            <a:ext cx="119062" cy="128587"/>
          </a:xfrm>
          <a:prstGeom prst="ellipse">
            <a:avLst/>
          </a:prstGeom>
          <a:solidFill>
            <a:srgbClr val="31FFCE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69" name="Text Box 305"/>
          <p:cNvSpPr txBox="1">
            <a:spLocks noChangeArrowheads="1"/>
          </p:cNvSpPr>
          <p:nvPr/>
        </p:nvSpPr>
        <p:spPr bwMode="auto">
          <a:xfrm>
            <a:off x="3973513" y="2376488"/>
            <a:ext cx="482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900">
                <a:solidFill>
                  <a:srgbClr val="080808"/>
                </a:solidFill>
                <a:latin typeface="Arial" charset="0"/>
              </a:rPr>
              <a:t>Ukraine</a:t>
            </a:r>
          </a:p>
        </p:txBody>
      </p:sp>
      <p:sp>
        <p:nvSpPr>
          <p:cNvPr id="395570" name="Oval 306"/>
          <p:cNvSpPr>
            <a:spLocks noChangeArrowheads="1"/>
          </p:cNvSpPr>
          <p:nvPr/>
        </p:nvSpPr>
        <p:spPr bwMode="auto">
          <a:xfrm>
            <a:off x="3978275" y="2516188"/>
            <a:ext cx="146050" cy="160337"/>
          </a:xfrm>
          <a:prstGeom prst="ellipse">
            <a:avLst/>
          </a:prstGeom>
          <a:solidFill>
            <a:srgbClr val="008CFF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71" name="Text Box 307"/>
          <p:cNvSpPr txBox="1">
            <a:spLocks noChangeArrowheads="1"/>
          </p:cNvSpPr>
          <p:nvPr/>
        </p:nvSpPr>
        <p:spPr bwMode="auto">
          <a:xfrm>
            <a:off x="7045325" y="1409700"/>
            <a:ext cx="6540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75000"/>
              </a:lnSpc>
            </a:pPr>
            <a:r>
              <a:rPr lang="en-US" sz="700">
                <a:solidFill>
                  <a:srgbClr val="080808"/>
                </a:solidFill>
                <a:latin typeface="Arial" charset="0"/>
              </a:rPr>
              <a:t>U. Arab</a:t>
            </a:r>
          </a:p>
          <a:p>
            <a:pPr>
              <a:lnSpc>
                <a:spcPct val="75000"/>
              </a:lnSpc>
            </a:pPr>
            <a:r>
              <a:rPr lang="en-US" sz="700">
                <a:solidFill>
                  <a:srgbClr val="080808"/>
                </a:solidFill>
                <a:latin typeface="Arial" charset="0"/>
              </a:rPr>
              <a:t>Emirates</a:t>
            </a:r>
          </a:p>
        </p:txBody>
      </p:sp>
      <p:sp>
        <p:nvSpPr>
          <p:cNvPr id="395572" name="Oval 308"/>
          <p:cNvSpPr>
            <a:spLocks noChangeArrowheads="1"/>
          </p:cNvSpPr>
          <p:nvPr/>
        </p:nvSpPr>
        <p:spPr bwMode="auto">
          <a:xfrm>
            <a:off x="7591425" y="1498600"/>
            <a:ext cx="73025" cy="79375"/>
          </a:xfrm>
          <a:prstGeom prst="ellipse">
            <a:avLst/>
          </a:prstGeom>
          <a:solidFill>
            <a:srgbClr val="FF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73" name="Text Box 309"/>
          <p:cNvSpPr txBox="1">
            <a:spLocks noChangeArrowheads="1"/>
          </p:cNvSpPr>
          <p:nvPr/>
        </p:nvSpPr>
        <p:spPr bwMode="auto">
          <a:xfrm>
            <a:off x="8248650" y="1136650"/>
            <a:ext cx="24923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800">
                <a:solidFill>
                  <a:srgbClr val="080808"/>
                </a:solidFill>
                <a:latin typeface="Arial" charset="0"/>
              </a:rPr>
              <a:t>UK</a:t>
            </a:r>
          </a:p>
        </p:txBody>
      </p:sp>
      <p:sp>
        <p:nvSpPr>
          <p:cNvPr id="395574" name="Oval 310"/>
          <p:cNvSpPr>
            <a:spLocks noChangeArrowheads="1"/>
          </p:cNvSpPr>
          <p:nvPr/>
        </p:nvSpPr>
        <p:spPr bwMode="auto">
          <a:xfrm>
            <a:off x="8148638" y="1052513"/>
            <a:ext cx="161925" cy="176212"/>
          </a:xfrm>
          <a:prstGeom prst="ellipse">
            <a:avLst/>
          </a:prstGeom>
          <a:solidFill>
            <a:srgbClr val="008CFF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75" name="Oval 311"/>
          <p:cNvSpPr>
            <a:spLocks noChangeArrowheads="1"/>
          </p:cNvSpPr>
          <p:nvPr/>
        </p:nvSpPr>
        <p:spPr bwMode="auto">
          <a:xfrm>
            <a:off x="8266113" y="1355725"/>
            <a:ext cx="323850" cy="349250"/>
          </a:xfrm>
          <a:prstGeom prst="ellipse">
            <a:avLst/>
          </a:prstGeom>
          <a:solidFill>
            <a:srgbClr val="BD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76" name="Text Box 312"/>
          <p:cNvSpPr txBox="1">
            <a:spLocks noChangeArrowheads="1"/>
          </p:cNvSpPr>
          <p:nvPr/>
        </p:nvSpPr>
        <p:spPr bwMode="auto">
          <a:xfrm>
            <a:off x="5183188" y="2373313"/>
            <a:ext cx="460375" cy="13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Uruguay</a:t>
            </a:r>
          </a:p>
        </p:txBody>
      </p:sp>
      <p:sp>
        <p:nvSpPr>
          <p:cNvPr id="395577" name="Oval 313"/>
          <p:cNvSpPr>
            <a:spLocks noChangeArrowheads="1"/>
          </p:cNvSpPr>
          <p:nvPr/>
        </p:nvSpPr>
        <p:spPr bwMode="auto">
          <a:xfrm>
            <a:off x="5391150" y="2497138"/>
            <a:ext cx="58738" cy="63500"/>
          </a:xfrm>
          <a:prstGeom prst="ellipse">
            <a:avLst/>
          </a:prstGeom>
          <a:solidFill>
            <a:srgbClr val="BD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78" name="Text Box 314"/>
          <p:cNvSpPr txBox="1">
            <a:spLocks noChangeArrowheads="1"/>
          </p:cNvSpPr>
          <p:nvPr/>
        </p:nvSpPr>
        <p:spPr bwMode="auto">
          <a:xfrm>
            <a:off x="2208213" y="4138613"/>
            <a:ext cx="86677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Uzbekistan</a:t>
            </a:r>
          </a:p>
        </p:txBody>
      </p:sp>
      <p:sp>
        <p:nvSpPr>
          <p:cNvPr id="395579" name="Oval 315"/>
          <p:cNvSpPr>
            <a:spLocks noChangeArrowheads="1"/>
          </p:cNvSpPr>
          <p:nvPr/>
        </p:nvSpPr>
        <p:spPr bwMode="auto">
          <a:xfrm>
            <a:off x="2568575" y="4330700"/>
            <a:ext cx="117475" cy="127000"/>
          </a:xfrm>
          <a:prstGeom prst="ellipse">
            <a:avLst/>
          </a:prstGeom>
          <a:solidFill>
            <a:srgbClr val="008CFF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80" name="Text Box 316"/>
          <p:cNvSpPr txBox="1">
            <a:spLocks noChangeArrowheads="1"/>
          </p:cNvSpPr>
          <p:nvPr/>
        </p:nvSpPr>
        <p:spPr bwMode="auto">
          <a:xfrm>
            <a:off x="4200525" y="3262313"/>
            <a:ext cx="42545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600">
                <a:solidFill>
                  <a:schemeClr val="bg1"/>
                </a:solidFill>
                <a:latin typeface="Arial" charset="0"/>
              </a:rPr>
              <a:t>Vanuatu</a:t>
            </a:r>
          </a:p>
        </p:txBody>
      </p:sp>
      <p:sp>
        <p:nvSpPr>
          <p:cNvPr id="395581" name="Text Box 317"/>
          <p:cNvSpPr txBox="1">
            <a:spLocks noChangeArrowheads="1"/>
          </p:cNvSpPr>
          <p:nvPr/>
        </p:nvSpPr>
        <p:spPr bwMode="auto">
          <a:xfrm>
            <a:off x="5562600" y="2490788"/>
            <a:ext cx="67627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Venezuela</a:t>
            </a:r>
          </a:p>
        </p:txBody>
      </p:sp>
      <p:sp>
        <p:nvSpPr>
          <p:cNvPr id="395582" name="Oval 318"/>
          <p:cNvSpPr>
            <a:spLocks noChangeArrowheads="1"/>
          </p:cNvSpPr>
          <p:nvPr/>
        </p:nvSpPr>
        <p:spPr bwMode="auto">
          <a:xfrm>
            <a:off x="5491163" y="2597150"/>
            <a:ext cx="117475" cy="127000"/>
          </a:xfrm>
          <a:prstGeom prst="ellipse">
            <a:avLst/>
          </a:prstGeom>
          <a:solidFill>
            <a:srgbClr val="BD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83" name="Oval 319"/>
          <p:cNvSpPr>
            <a:spLocks noChangeArrowheads="1"/>
          </p:cNvSpPr>
          <p:nvPr/>
        </p:nvSpPr>
        <p:spPr bwMode="auto">
          <a:xfrm>
            <a:off x="2789238" y="4967288"/>
            <a:ext cx="115887" cy="127000"/>
          </a:xfrm>
          <a:prstGeom prst="ellipse">
            <a:avLst/>
          </a:prstGeom>
          <a:solidFill>
            <a:srgbClr val="FF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84" name="Text Box 320"/>
          <p:cNvSpPr txBox="1">
            <a:spLocks noChangeArrowheads="1"/>
          </p:cNvSpPr>
          <p:nvPr/>
        </p:nvSpPr>
        <p:spPr bwMode="auto">
          <a:xfrm>
            <a:off x="2484438" y="5503863"/>
            <a:ext cx="4159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Zambia</a:t>
            </a:r>
          </a:p>
        </p:txBody>
      </p:sp>
      <p:sp>
        <p:nvSpPr>
          <p:cNvPr id="395585" name="Oval 321"/>
          <p:cNvSpPr>
            <a:spLocks noChangeArrowheads="1"/>
          </p:cNvSpPr>
          <p:nvPr/>
        </p:nvSpPr>
        <p:spPr bwMode="auto">
          <a:xfrm>
            <a:off x="2540000" y="5651500"/>
            <a:ext cx="87313" cy="95250"/>
          </a:xfrm>
          <a:prstGeom prst="ellipse">
            <a:avLst/>
          </a:prstGeom>
          <a:solidFill>
            <a:srgbClr val="31FFCE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86" name="Text Box 322"/>
          <p:cNvSpPr txBox="1">
            <a:spLocks noChangeArrowheads="1"/>
          </p:cNvSpPr>
          <p:nvPr/>
        </p:nvSpPr>
        <p:spPr bwMode="auto">
          <a:xfrm>
            <a:off x="2106613" y="5189538"/>
            <a:ext cx="4921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Zimbabwe</a:t>
            </a:r>
          </a:p>
        </p:txBody>
      </p:sp>
      <p:sp>
        <p:nvSpPr>
          <p:cNvPr id="395587" name="Oval 323"/>
          <p:cNvSpPr>
            <a:spLocks noChangeArrowheads="1"/>
          </p:cNvSpPr>
          <p:nvPr/>
        </p:nvSpPr>
        <p:spPr bwMode="auto">
          <a:xfrm>
            <a:off x="2068513" y="5189538"/>
            <a:ext cx="88900" cy="95250"/>
          </a:xfrm>
          <a:prstGeom prst="ellipse">
            <a:avLst/>
          </a:prstGeom>
          <a:solidFill>
            <a:srgbClr val="31FFCE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88" name="Text Box 324"/>
          <p:cNvSpPr txBox="1">
            <a:spLocks noChangeArrowheads="1"/>
          </p:cNvSpPr>
          <p:nvPr/>
        </p:nvSpPr>
        <p:spPr bwMode="auto">
          <a:xfrm>
            <a:off x="4010025" y="3536950"/>
            <a:ext cx="3048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600">
                <a:solidFill>
                  <a:schemeClr val="bg1"/>
                </a:solidFill>
                <a:latin typeface="Arial" charset="0"/>
              </a:rPr>
              <a:t>Samoa</a:t>
            </a:r>
          </a:p>
        </p:txBody>
      </p:sp>
      <p:sp>
        <p:nvSpPr>
          <p:cNvPr id="395589" name="Text Box 325"/>
          <p:cNvSpPr txBox="1">
            <a:spLocks noChangeArrowheads="1"/>
          </p:cNvSpPr>
          <p:nvPr/>
        </p:nvSpPr>
        <p:spPr bwMode="auto">
          <a:xfrm>
            <a:off x="7013575" y="2100263"/>
            <a:ext cx="40640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600">
                <a:solidFill>
                  <a:srgbClr val="080808"/>
                </a:solidFill>
                <a:latin typeface="Arial" charset="0"/>
              </a:rPr>
              <a:t>Bahamas</a:t>
            </a:r>
          </a:p>
        </p:txBody>
      </p:sp>
      <p:sp>
        <p:nvSpPr>
          <p:cNvPr id="395590" name="Oval 326"/>
          <p:cNvSpPr>
            <a:spLocks noChangeArrowheads="1"/>
          </p:cNvSpPr>
          <p:nvPr/>
        </p:nvSpPr>
        <p:spPr bwMode="auto">
          <a:xfrm>
            <a:off x="7002463" y="2151063"/>
            <a:ext cx="44450" cy="47625"/>
          </a:xfrm>
          <a:prstGeom prst="ellipse">
            <a:avLst/>
          </a:prstGeom>
          <a:solidFill>
            <a:srgbClr val="99FF33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91" name="Text Box 327"/>
          <p:cNvSpPr txBox="1">
            <a:spLocks noChangeArrowheads="1"/>
          </p:cNvSpPr>
          <p:nvPr/>
        </p:nvSpPr>
        <p:spPr bwMode="auto">
          <a:xfrm>
            <a:off x="7410450" y="1609725"/>
            <a:ext cx="48577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600">
                <a:solidFill>
                  <a:srgbClr val="080808"/>
                </a:solidFill>
                <a:latin typeface="Arial" charset="0"/>
              </a:rPr>
              <a:t>Brunei</a:t>
            </a:r>
          </a:p>
        </p:txBody>
      </p:sp>
      <p:sp>
        <p:nvSpPr>
          <p:cNvPr id="395592" name="Oval 328"/>
          <p:cNvSpPr>
            <a:spLocks noChangeArrowheads="1"/>
          </p:cNvSpPr>
          <p:nvPr/>
        </p:nvSpPr>
        <p:spPr bwMode="auto">
          <a:xfrm>
            <a:off x="7620000" y="1657350"/>
            <a:ext cx="44450" cy="47625"/>
          </a:xfrm>
          <a:prstGeom prst="ellipse">
            <a:avLst/>
          </a:prstGeom>
          <a:solidFill>
            <a:srgbClr val="FF00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93" name="Text Box 329"/>
          <p:cNvSpPr txBox="1">
            <a:spLocks noChangeArrowheads="1"/>
          </p:cNvSpPr>
          <p:nvPr/>
        </p:nvSpPr>
        <p:spPr bwMode="auto">
          <a:xfrm>
            <a:off x="3416300" y="4968875"/>
            <a:ext cx="415925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Congo Rep</a:t>
            </a:r>
          </a:p>
        </p:txBody>
      </p:sp>
      <p:sp>
        <p:nvSpPr>
          <p:cNvPr id="395594" name="Oval 330"/>
          <p:cNvSpPr>
            <a:spLocks noChangeArrowheads="1"/>
          </p:cNvSpPr>
          <p:nvPr/>
        </p:nvSpPr>
        <p:spPr bwMode="auto">
          <a:xfrm>
            <a:off x="3413125" y="4975225"/>
            <a:ext cx="58738" cy="63500"/>
          </a:xfrm>
          <a:prstGeom prst="ellipse">
            <a:avLst/>
          </a:prstGeom>
          <a:solidFill>
            <a:srgbClr val="00FFFF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95" name="Text Box 331"/>
          <p:cNvSpPr txBox="1">
            <a:spLocks noChangeArrowheads="1"/>
          </p:cNvSpPr>
          <p:nvPr/>
        </p:nvSpPr>
        <p:spPr bwMode="auto">
          <a:xfrm>
            <a:off x="1524000" y="5062538"/>
            <a:ext cx="406400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600">
                <a:solidFill>
                  <a:srgbClr val="080808"/>
                </a:solidFill>
                <a:latin typeface="Arial" charset="0"/>
              </a:rPr>
              <a:t>Gambia</a:t>
            </a:r>
          </a:p>
        </p:txBody>
      </p:sp>
      <p:sp>
        <p:nvSpPr>
          <p:cNvPr id="395596" name="Oval 332"/>
          <p:cNvSpPr>
            <a:spLocks noChangeArrowheads="1"/>
          </p:cNvSpPr>
          <p:nvPr/>
        </p:nvSpPr>
        <p:spPr bwMode="auto">
          <a:xfrm>
            <a:off x="1893888" y="5126038"/>
            <a:ext cx="42862" cy="47625"/>
          </a:xfrm>
          <a:prstGeom prst="ellipse">
            <a:avLst/>
          </a:prstGeom>
          <a:solidFill>
            <a:srgbClr val="00FFFF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97" name="Text Box 333"/>
          <p:cNvSpPr txBox="1">
            <a:spLocks noChangeArrowheads="1"/>
          </p:cNvSpPr>
          <p:nvPr/>
        </p:nvSpPr>
        <p:spPr bwMode="auto">
          <a:xfrm>
            <a:off x="1920875" y="4257675"/>
            <a:ext cx="5143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Kyrgyzstan</a:t>
            </a:r>
          </a:p>
        </p:txBody>
      </p:sp>
      <p:sp>
        <p:nvSpPr>
          <p:cNvPr id="395598" name="Oval 334"/>
          <p:cNvSpPr>
            <a:spLocks noChangeArrowheads="1"/>
          </p:cNvSpPr>
          <p:nvPr/>
        </p:nvSpPr>
        <p:spPr bwMode="auto">
          <a:xfrm>
            <a:off x="2406650" y="4346575"/>
            <a:ext cx="73025" cy="79375"/>
          </a:xfrm>
          <a:prstGeom prst="ellipse">
            <a:avLst/>
          </a:prstGeom>
          <a:solidFill>
            <a:srgbClr val="008CFF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599" name="Text Box 335"/>
          <p:cNvSpPr txBox="1">
            <a:spLocks noChangeArrowheads="1"/>
          </p:cNvSpPr>
          <p:nvPr/>
        </p:nvSpPr>
        <p:spPr bwMode="auto">
          <a:xfrm>
            <a:off x="5616575" y="2597150"/>
            <a:ext cx="6318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Libya</a:t>
            </a:r>
          </a:p>
        </p:txBody>
      </p:sp>
      <p:sp>
        <p:nvSpPr>
          <p:cNvPr id="395600" name="Oval 336"/>
          <p:cNvSpPr>
            <a:spLocks noChangeArrowheads="1"/>
          </p:cNvSpPr>
          <p:nvPr/>
        </p:nvSpPr>
        <p:spPr bwMode="auto">
          <a:xfrm>
            <a:off x="5695950" y="2708275"/>
            <a:ext cx="73025" cy="79375"/>
          </a:xfrm>
          <a:prstGeom prst="ellipse">
            <a:avLst/>
          </a:prstGeom>
          <a:solidFill>
            <a:srgbClr val="FF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601" name="Text Box 337"/>
          <p:cNvSpPr txBox="1">
            <a:spLocks noChangeArrowheads="1"/>
          </p:cNvSpPr>
          <p:nvPr/>
        </p:nvSpPr>
        <p:spPr bwMode="auto">
          <a:xfrm>
            <a:off x="5470525" y="2181225"/>
            <a:ext cx="44608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600">
                <a:solidFill>
                  <a:srgbClr val="080808"/>
                </a:solidFill>
                <a:latin typeface="Arial" charset="0"/>
              </a:rPr>
              <a:t>St Lucia</a:t>
            </a:r>
          </a:p>
        </p:txBody>
      </p:sp>
      <p:sp>
        <p:nvSpPr>
          <p:cNvPr id="395602" name="Oval 338"/>
          <p:cNvSpPr>
            <a:spLocks noChangeArrowheads="1"/>
          </p:cNvSpPr>
          <p:nvPr/>
        </p:nvSpPr>
        <p:spPr bwMode="auto">
          <a:xfrm>
            <a:off x="5534025" y="2246313"/>
            <a:ext cx="30163" cy="31750"/>
          </a:xfrm>
          <a:prstGeom prst="ellipse">
            <a:avLst/>
          </a:prstGeom>
          <a:solidFill>
            <a:srgbClr val="BD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603" name="Oval 339"/>
          <p:cNvSpPr>
            <a:spLocks noChangeArrowheads="1"/>
          </p:cNvSpPr>
          <p:nvPr/>
        </p:nvSpPr>
        <p:spPr bwMode="auto">
          <a:xfrm>
            <a:off x="5162550" y="2908300"/>
            <a:ext cx="28575" cy="31750"/>
          </a:xfrm>
          <a:prstGeom prst="ellipse">
            <a:avLst/>
          </a:prstGeom>
          <a:solidFill>
            <a:srgbClr val="BD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604" name="Text Box 340"/>
          <p:cNvSpPr txBox="1">
            <a:spLocks noChangeArrowheads="1"/>
          </p:cNvSpPr>
          <p:nvPr/>
        </p:nvSpPr>
        <p:spPr bwMode="auto">
          <a:xfrm>
            <a:off x="2676525" y="3025775"/>
            <a:ext cx="43656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Vietnam</a:t>
            </a:r>
          </a:p>
        </p:txBody>
      </p:sp>
      <p:sp>
        <p:nvSpPr>
          <p:cNvPr id="395605" name="Oval 341"/>
          <p:cNvSpPr>
            <a:spLocks noChangeArrowheads="1"/>
          </p:cNvSpPr>
          <p:nvPr/>
        </p:nvSpPr>
        <p:spPr bwMode="auto">
          <a:xfrm>
            <a:off x="2803525" y="2835275"/>
            <a:ext cx="190500" cy="206375"/>
          </a:xfrm>
          <a:prstGeom prst="ellipse">
            <a:avLst/>
          </a:prstGeom>
          <a:solidFill>
            <a:srgbClr val="FF00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606" name="Text Box 342"/>
          <p:cNvSpPr txBox="1">
            <a:spLocks noChangeArrowheads="1"/>
          </p:cNvSpPr>
          <p:nvPr/>
        </p:nvSpPr>
        <p:spPr bwMode="auto">
          <a:xfrm>
            <a:off x="3276600" y="2760663"/>
            <a:ext cx="7334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 i="1">
                <a:solidFill>
                  <a:srgbClr val="080808"/>
                </a:solidFill>
                <a:latin typeface="Arial" charset="0"/>
              </a:rPr>
              <a:t>Palestine</a:t>
            </a:r>
          </a:p>
        </p:txBody>
      </p:sp>
      <p:sp>
        <p:nvSpPr>
          <p:cNvPr id="395607" name="Oval 343"/>
          <p:cNvSpPr>
            <a:spLocks noChangeArrowheads="1"/>
          </p:cNvSpPr>
          <p:nvPr/>
        </p:nvSpPr>
        <p:spPr bwMode="auto">
          <a:xfrm>
            <a:off x="3625850" y="2946400"/>
            <a:ext cx="58738" cy="63500"/>
          </a:xfrm>
          <a:prstGeom prst="ellipse">
            <a:avLst/>
          </a:prstGeom>
          <a:solidFill>
            <a:srgbClr val="FF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608" name="Text Box 344"/>
          <p:cNvSpPr txBox="1">
            <a:spLocks noChangeArrowheads="1"/>
          </p:cNvSpPr>
          <p:nvPr/>
        </p:nvSpPr>
        <p:spPr bwMode="auto">
          <a:xfrm>
            <a:off x="4667250" y="2306638"/>
            <a:ext cx="5016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Serbia</a:t>
            </a:r>
          </a:p>
        </p:txBody>
      </p:sp>
      <p:sp>
        <p:nvSpPr>
          <p:cNvPr id="395609" name="Oval 345"/>
          <p:cNvSpPr>
            <a:spLocks noChangeArrowheads="1"/>
          </p:cNvSpPr>
          <p:nvPr/>
        </p:nvSpPr>
        <p:spPr bwMode="auto">
          <a:xfrm>
            <a:off x="5005388" y="2298700"/>
            <a:ext cx="88900" cy="95250"/>
          </a:xfrm>
          <a:prstGeom prst="ellipse">
            <a:avLst/>
          </a:prstGeom>
          <a:solidFill>
            <a:srgbClr val="008CFF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610" name="Text Box 346"/>
          <p:cNvSpPr txBox="1">
            <a:spLocks noChangeArrowheads="1"/>
          </p:cNvSpPr>
          <p:nvPr/>
        </p:nvSpPr>
        <p:spPr bwMode="auto">
          <a:xfrm>
            <a:off x="5942013" y="1709738"/>
            <a:ext cx="5397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Slovakia</a:t>
            </a:r>
          </a:p>
        </p:txBody>
      </p:sp>
      <p:sp>
        <p:nvSpPr>
          <p:cNvPr id="395611" name="Oval 347"/>
          <p:cNvSpPr>
            <a:spLocks noChangeArrowheads="1"/>
          </p:cNvSpPr>
          <p:nvPr/>
        </p:nvSpPr>
        <p:spPr bwMode="auto">
          <a:xfrm>
            <a:off x="6181725" y="1641475"/>
            <a:ext cx="73025" cy="79375"/>
          </a:xfrm>
          <a:prstGeom prst="ellipse">
            <a:avLst/>
          </a:prstGeom>
          <a:solidFill>
            <a:srgbClr val="008CFF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612" name="Text Box 348"/>
          <p:cNvSpPr txBox="1">
            <a:spLocks noChangeArrowheads="1"/>
          </p:cNvSpPr>
          <p:nvPr/>
        </p:nvSpPr>
        <p:spPr bwMode="auto">
          <a:xfrm>
            <a:off x="6880225" y="1216025"/>
            <a:ext cx="33178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South</a:t>
            </a:r>
          </a:p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Korea</a:t>
            </a:r>
          </a:p>
        </p:txBody>
      </p:sp>
      <p:sp>
        <p:nvSpPr>
          <p:cNvPr id="395613" name="Oval 349"/>
          <p:cNvSpPr>
            <a:spLocks noChangeArrowheads="1"/>
          </p:cNvSpPr>
          <p:nvPr/>
        </p:nvSpPr>
        <p:spPr bwMode="auto">
          <a:xfrm>
            <a:off x="7018338" y="1052513"/>
            <a:ext cx="147637" cy="160337"/>
          </a:xfrm>
          <a:prstGeom prst="ellipse">
            <a:avLst/>
          </a:prstGeom>
          <a:solidFill>
            <a:srgbClr val="FF00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614" name="Text Box 350"/>
          <p:cNvSpPr txBox="1">
            <a:spLocks noChangeArrowheads="1"/>
          </p:cNvSpPr>
          <p:nvPr/>
        </p:nvSpPr>
        <p:spPr bwMode="auto">
          <a:xfrm>
            <a:off x="2151063" y="4584700"/>
            <a:ext cx="3333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600">
                <a:solidFill>
                  <a:srgbClr val="080808"/>
                </a:solidFill>
                <a:latin typeface="Arial" charset="0"/>
              </a:rPr>
              <a:t>Laos</a:t>
            </a:r>
          </a:p>
        </p:txBody>
      </p:sp>
      <p:sp>
        <p:nvSpPr>
          <p:cNvPr id="395615" name="Oval 351"/>
          <p:cNvSpPr>
            <a:spLocks noChangeArrowheads="1"/>
          </p:cNvSpPr>
          <p:nvPr/>
        </p:nvSpPr>
        <p:spPr bwMode="auto">
          <a:xfrm>
            <a:off x="2406650" y="4616450"/>
            <a:ext cx="73025" cy="80963"/>
          </a:xfrm>
          <a:prstGeom prst="ellipse">
            <a:avLst/>
          </a:prstGeom>
          <a:solidFill>
            <a:srgbClr val="FF00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616" name="Text Box 352"/>
          <p:cNvSpPr txBox="1">
            <a:spLocks noChangeArrowheads="1"/>
          </p:cNvSpPr>
          <p:nvPr/>
        </p:nvSpPr>
        <p:spPr bwMode="auto">
          <a:xfrm>
            <a:off x="4665663" y="2114550"/>
            <a:ext cx="468312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Macedonia</a:t>
            </a:r>
          </a:p>
        </p:txBody>
      </p:sp>
      <p:sp>
        <p:nvSpPr>
          <p:cNvPr id="395617" name="Oval 353"/>
          <p:cNvSpPr>
            <a:spLocks noChangeArrowheads="1"/>
          </p:cNvSpPr>
          <p:nvPr/>
        </p:nvSpPr>
        <p:spPr bwMode="auto">
          <a:xfrm>
            <a:off x="4845050" y="2246313"/>
            <a:ext cx="42863" cy="47625"/>
          </a:xfrm>
          <a:prstGeom prst="ellipse">
            <a:avLst/>
          </a:prstGeom>
          <a:solidFill>
            <a:srgbClr val="008CFF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618" name="Text Box 354"/>
          <p:cNvSpPr txBox="1">
            <a:spLocks noChangeArrowheads="1"/>
          </p:cNvSpPr>
          <p:nvPr/>
        </p:nvSpPr>
        <p:spPr bwMode="auto">
          <a:xfrm>
            <a:off x="4487863" y="3446463"/>
            <a:ext cx="341312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800">
                <a:solidFill>
                  <a:srgbClr val="080808"/>
                </a:solidFill>
                <a:latin typeface="Arial" charset="0"/>
              </a:rPr>
              <a:t>Iran</a:t>
            </a:r>
          </a:p>
        </p:txBody>
      </p:sp>
      <p:sp>
        <p:nvSpPr>
          <p:cNvPr id="395619" name="Oval 355"/>
          <p:cNvSpPr>
            <a:spLocks noChangeArrowheads="1"/>
          </p:cNvSpPr>
          <p:nvPr/>
        </p:nvSpPr>
        <p:spPr bwMode="auto">
          <a:xfrm>
            <a:off x="4741863" y="3503613"/>
            <a:ext cx="176212" cy="190500"/>
          </a:xfrm>
          <a:prstGeom prst="ellipse">
            <a:avLst/>
          </a:prstGeom>
          <a:solidFill>
            <a:srgbClr val="FF00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620" name="Text Box 356"/>
          <p:cNvSpPr txBox="1">
            <a:spLocks noChangeArrowheads="1"/>
          </p:cNvSpPr>
          <p:nvPr/>
        </p:nvSpPr>
        <p:spPr bwMode="auto">
          <a:xfrm>
            <a:off x="2970213" y="3989388"/>
            <a:ext cx="525462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800" i="1">
                <a:solidFill>
                  <a:srgbClr val="080808"/>
                </a:solidFill>
                <a:latin typeface="Arial" charset="0"/>
              </a:rPr>
              <a:t>North</a:t>
            </a:r>
          </a:p>
          <a:p>
            <a:pPr>
              <a:lnSpc>
                <a:spcPct val="90000"/>
              </a:lnSpc>
            </a:pPr>
            <a:r>
              <a:rPr lang="en-US" sz="800" i="1">
                <a:solidFill>
                  <a:srgbClr val="080808"/>
                </a:solidFill>
                <a:latin typeface="Arial" charset="0"/>
              </a:rPr>
              <a:t>Korea</a:t>
            </a:r>
          </a:p>
        </p:txBody>
      </p:sp>
      <p:sp>
        <p:nvSpPr>
          <p:cNvPr id="395621" name="Oval 357"/>
          <p:cNvSpPr>
            <a:spLocks noChangeArrowheads="1"/>
          </p:cNvSpPr>
          <p:nvPr/>
        </p:nvSpPr>
        <p:spPr bwMode="auto">
          <a:xfrm>
            <a:off x="2979738" y="4029075"/>
            <a:ext cx="115887" cy="127000"/>
          </a:xfrm>
          <a:prstGeom prst="ellipse">
            <a:avLst/>
          </a:prstGeom>
          <a:solidFill>
            <a:srgbClr val="FF00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622" name="Text Box 358"/>
          <p:cNvSpPr txBox="1">
            <a:spLocks noChangeArrowheads="1"/>
          </p:cNvSpPr>
          <p:nvPr/>
        </p:nvSpPr>
        <p:spPr bwMode="auto">
          <a:xfrm>
            <a:off x="8242300" y="1420813"/>
            <a:ext cx="3810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1200" b="1">
                <a:solidFill>
                  <a:srgbClr val="080808"/>
                </a:solidFill>
                <a:latin typeface="Arial" charset="0"/>
              </a:rPr>
              <a:t>USA</a:t>
            </a:r>
          </a:p>
        </p:txBody>
      </p:sp>
      <p:sp>
        <p:nvSpPr>
          <p:cNvPr id="395623" name="Text Box 359"/>
          <p:cNvSpPr txBox="1">
            <a:spLocks noChangeArrowheads="1"/>
          </p:cNvSpPr>
          <p:nvPr/>
        </p:nvSpPr>
        <p:spPr bwMode="auto">
          <a:xfrm>
            <a:off x="714375" y="5603875"/>
            <a:ext cx="41592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800">
                <a:solidFill>
                  <a:srgbClr val="080808"/>
                </a:solidFill>
                <a:latin typeface="Arial" charset="0"/>
              </a:rPr>
              <a:t>Malawi</a:t>
            </a:r>
          </a:p>
        </p:txBody>
      </p:sp>
      <p:sp>
        <p:nvSpPr>
          <p:cNvPr id="395624" name="Oval 360"/>
          <p:cNvSpPr>
            <a:spLocks noChangeArrowheads="1"/>
          </p:cNvSpPr>
          <p:nvPr/>
        </p:nvSpPr>
        <p:spPr bwMode="auto">
          <a:xfrm>
            <a:off x="6019800" y="1498600"/>
            <a:ext cx="58738" cy="63500"/>
          </a:xfrm>
          <a:prstGeom prst="ellipse">
            <a:avLst/>
          </a:prstGeom>
          <a:solidFill>
            <a:srgbClr val="008CFF"/>
          </a:solidFill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625" name="Oval 361"/>
          <p:cNvSpPr>
            <a:spLocks noChangeArrowheads="1"/>
          </p:cNvSpPr>
          <p:nvPr/>
        </p:nvSpPr>
        <p:spPr bwMode="auto">
          <a:xfrm>
            <a:off x="8266113" y="1100138"/>
            <a:ext cx="58737" cy="63500"/>
          </a:xfrm>
          <a:prstGeom prst="ellipse">
            <a:avLst/>
          </a:prstGeom>
          <a:solidFill>
            <a:srgbClr val="008CFF"/>
          </a:solidFill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626" name="Oval 362"/>
          <p:cNvSpPr>
            <a:spLocks noChangeArrowheads="1"/>
          </p:cNvSpPr>
          <p:nvPr/>
        </p:nvSpPr>
        <p:spPr bwMode="auto">
          <a:xfrm>
            <a:off x="8134350" y="1084263"/>
            <a:ext cx="103188" cy="112712"/>
          </a:xfrm>
          <a:prstGeom prst="ellipse">
            <a:avLst/>
          </a:prstGeom>
          <a:solidFill>
            <a:srgbClr val="008CFF"/>
          </a:solidFill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627" name="Oval 363"/>
          <p:cNvSpPr>
            <a:spLocks noChangeArrowheads="1"/>
          </p:cNvSpPr>
          <p:nvPr/>
        </p:nvSpPr>
        <p:spPr bwMode="auto">
          <a:xfrm>
            <a:off x="7972425" y="1084263"/>
            <a:ext cx="103188" cy="112712"/>
          </a:xfrm>
          <a:prstGeom prst="ellipse">
            <a:avLst/>
          </a:prstGeom>
          <a:solidFill>
            <a:srgbClr val="FF00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628" name="Oval 364"/>
          <p:cNvSpPr>
            <a:spLocks noChangeArrowheads="1"/>
          </p:cNvSpPr>
          <p:nvPr/>
        </p:nvSpPr>
        <p:spPr bwMode="auto">
          <a:xfrm>
            <a:off x="8170863" y="520700"/>
            <a:ext cx="73025" cy="79375"/>
          </a:xfrm>
          <a:prstGeom prst="ellipse">
            <a:avLst/>
          </a:prstGeom>
          <a:solidFill>
            <a:srgbClr val="008CFF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629" name="Oval 365"/>
          <p:cNvSpPr>
            <a:spLocks noChangeArrowheads="1"/>
          </p:cNvSpPr>
          <p:nvPr/>
        </p:nvSpPr>
        <p:spPr bwMode="auto">
          <a:xfrm>
            <a:off x="8753475" y="939800"/>
            <a:ext cx="73025" cy="79375"/>
          </a:xfrm>
          <a:prstGeom prst="ellipse">
            <a:avLst/>
          </a:prstGeom>
          <a:solidFill>
            <a:srgbClr val="008CFF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630" name="Oval 366"/>
          <p:cNvSpPr>
            <a:spLocks noChangeArrowheads="1"/>
          </p:cNvSpPr>
          <p:nvPr/>
        </p:nvSpPr>
        <p:spPr bwMode="auto">
          <a:xfrm>
            <a:off x="8786813" y="625475"/>
            <a:ext cx="73025" cy="79375"/>
          </a:xfrm>
          <a:prstGeom prst="ellipse">
            <a:avLst/>
          </a:prstGeom>
          <a:solidFill>
            <a:srgbClr val="008CFF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631" name="Text Box 367"/>
          <p:cNvSpPr txBox="1">
            <a:spLocks noChangeArrowheads="1"/>
          </p:cNvSpPr>
          <p:nvPr/>
        </p:nvSpPr>
        <p:spPr bwMode="auto">
          <a:xfrm>
            <a:off x="7750175" y="479425"/>
            <a:ext cx="414338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US" sz="700">
                <a:solidFill>
                  <a:srgbClr val="080808"/>
                </a:solidFill>
                <a:latin typeface="Arial" charset="0"/>
              </a:rPr>
              <a:t>Finland</a:t>
            </a:r>
          </a:p>
        </p:txBody>
      </p:sp>
      <p:sp>
        <p:nvSpPr>
          <p:cNvPr id="395632" name="Text Box 368"/>
          <p:cNvSpPr txBox="1">
            <a:spLocks noChangeArrowheads="1"/>
          </p:cNvSpPr>
          <p:nvPr/>
        </p:nvSpPr>
        <p:spPr bwMode="auto">
          <a:xfrm>
            <a:off x="8399463" y="976313"/>
            <a:ext cx="5540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Switzerland</a:t>
            </a:r>
          </a:p>
        </p:txBody>
      </p:sp>
      <p:sp>
        <p:nvSpPr>
          <p:cNvPr id="395633" name="Text Box 369"/>
          <p:cNvSpPr txBox="1">
            <a:spLocks noChangeArrowheads="1"/>
          </p:cNvSpPr>
          <p:nvPr/>
        </p:nvSpPr>
        <p:spPr bwMode="auto">
          <a:xfrm>
            <a:off x="8450263" y="579438"/>
            <a:ext cx="3619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Norway</a:t>
            </a:r>
          </a:p>
        </p:txBody>
      </p:sp>
      <p:sp>
        <p:nvSpPr>
          <p:cNvPr id="395634" name="Text Box 370"/>
          <p:cNvSpPr txBox="1">
            <a:spLocks noChangeArrowheads="1"/>
          </p:cNvSpPr>
          <p:nvPr/>
        </p:nvSpPr>
        <p:spPr bwMode="auto">
          <a:xfrm>
            <a:off x="7667625" y="904875"/>
            <a:ext cx="48418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800">
                <a:solidFill>
                  <a:srgbClr val="080808"/>
                </a:solidFill>
                <a:latin typeface="Arial" charset="0"/>
              </a:rPr>
              <a:t>Germany</a:t>
            </a:r>
          </a:p>
        </p:txBody>
      </p:sp>
      <p:sp>
        <p:nvSpPr>
          <p:cNvPr id="395635" name="Text Box 371"/>
          <p:cNvSpPr txBox="1">
            <a:spLocks noChangeArrowheads="1"/>
          </p:cNvSpPr>
          <p:nvPr/>
        </p:nvSpPr>
        <p:spPr bwMode="auto">
          <a:xfrm>
            <a:off x="5594350" y="2774950"/>
            <a:ext cx="5111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/>
            <a:r>
              <a:rPr lang="en-US" sz="1000">
                <a:solidFill>
                  <a:srgbClr val="080808"/>
                </a:solidFill>
                <a:latin typeface="Arial" charset="0"/>
              </a:rPr>
              <a:t>Russia</a:t>
            </a:r>
          </a:p>
        </p:txBody>
      </p:sp>
      <p:sp>
        <p:nvSpPr>
          <p:cNvPr id="395636" name="Oval 372"/>
          <p:cNvSpPr>
            <a:spLocks noChangeArrowheads="1"/>
          </p:cNvSpPr>
          <p:nvPr/>
        </p:nvSpPr>
        <p:spPr bwMode="auto">
          <a:xfrm>
            <a:off x="3978275" y="3328988"/>
            <a:ext cx="58738" cy="63500"/>
          </a:xfrm>
          <a:prstGeom prst="ellipse">
            <a:avLst/>
          </a:prstGeom>
          <a:solidFill>
            <a:srgbClr val="008CFF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95637" name="Oval 373"/>
          <p:cNvSpPr>
            <a:spLocks noChangeArrowheads="1"/>
          </p:cNvSpPr>
          <p:nvPr/>
        </p:nvSpPr>
        <p:spPr bwMode="auto">
          <a:xfrm>
            <a:off x="4314825" y="3503613"/>
            <a:ext cx="44450" cy="47625"/>
          </a:xfrm>
          <a:prstGeom prst="ellipse">
            <a:avLst/>
          </a:prstGeom>
          <a:solidFill>
            <a:srgbClr val="31FFCE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95638" name="Oval 374"/>
          <p:cNvSpPr>
            <a:spLocks noChangeArrowheads="1"/>
          </p:cNvSpPr>
          <p:nvPr/>
        </p:nvSpPr>
        <p:spPr bwMode="auto">
          <a:xfrm>
            <a:off x="4522788" y="3001963"/>
            <a:ext cx="28575" cy="31750"/>
          </a:xfrm>
          <a:prstGeom prst="ellipse">
            <a:avLst/>
          </a:prstGeom>
          <a:solidFill>
            <a:srgbClr val="FF00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639" name="Oval 375"/>
          <p:cNvSpPr>
            <a:spLocks noChangeArrowheads="1"/>
          </p:cNvSpPr>
          <p:nvPr/>
        </p:nvSpPr>
        <p:spPr bwMode="auto">
          <a:xfrm>
            <a:off x="4110038" y="3646488"/>
            <a:ext cx="30162" cy="3175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95640" name="Oval 376"/>
          <p:cNvSpPr>
            <a:spLocks noChangeArrowheads="1"/>
          </p:cNvSpPr>
          <p:nvPr/>
        </p:nvSpPr>
        <p:spPr bwMode="auto">
          <a:xfrm>
            <a:off x="4448175" y="3257550"/>
            <a:ext cx="28575" cy="3333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95641" name="Text Box 377"/>
          <p:cNvSpPr txBox="1">
            <a:spLocks noChangeArrowheads="1"/>
          </p:cNvSpPr>
          <p:nvPr/>
        </p:nvSpPr>
        <p:spPr bwMode="auto">
          <a:xfrm>
            <a:off x="4632325" y="2867025"/>
            <a:ext cx="3714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Thailand</a:t>
            </a:r>
          </a:p>
        </p:txBody>
      </p:sp>
      <p:sp>
        <p:nvSpPr>
          <p:cNvPr id="395642" name="Oval 378"/>
          <p:cNvSpPr>
            <a:spLocks noChangeArrowheads="1"/>
          </p:cNvSpPr>
          <p:nvPr/>
        </p:nvSpPr>
        <p:spPr bwMode="auto">
          <a:xfrm>
            <a:off x="593725" y="5229225"/>
            <a:ext cx="87313" cy="95250"/>
          </a:xfrm>
          <a:prstGeom prst="ellipse">
            <a:avLst/>
          </a:prstGeom>
          <a:solidFill>
            <a:srgbClr val="31FFCE"/>
          </a:solidFill>
          <a:ln w="127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643" name="Text Box 379"/>
          <p:cNvSpPr txBox="1">
            <a:spLocks noChangeArrowheads="1"/>
          </p:cNvSpPr>
          <p:nvPr/>
        </p:nvSpPr>
        <p:spPr bwMode="auto">
          <a:xfrm>
            <a:off x="1930400" y="5613400"/>
            <a:ext cx="514350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lnSpc>
                <a:spcPct val="75000"/>
              </a:lnSpc>
            </a:pPr>
            <a:r>
              <a:rPr lang="en-US" sz="700">
                <a:solidFill>
                  <a:srgbClr val="080808"/>
                </a:solidFill>
                <a:latin typeface="Arial" charset="0"/>
              </a:rPr>
              <a:t>Burkina Faso</a:t>
            </a:r>
          </a:p>
        </p:txBody>
      </p:sp>
      <p:sp>
        <p:nvSpPr>
          <p:cNvPr id="395644" name="Text Box 380"/>
          <p:cNvSpPr txBox="1">
            <a:spLocks noChangeArrowheads="1"/>
          </p:cNvSpPr>
          <p:nvPr/>
        </p:nvSpPr>
        <p:spPr bwMode="auto">
          <a:xfrm>
            <a:off x="2886075" y="5316538"/>
            <a:ext cx="381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Senegal</a:t>
            </a:r>
          </a:p>
        </p:txBody>
      </p:sp>
      <p:sp>
        <p:nvSpPr>
          <p:cNvPr id="395645" name="Text Box 381"/>
          <p:cNvSpPr txBox="1">
            <a:spLocks noChangeArrowheads="1"/>
          </p:cNvSpPr>
          <p:nvPr/>
        </p:nvSpPr>
        <p:spPr bwMode="auto">
          <a:xfrm>
            <a:off x="2590800" y="4852988"/>
            <a:ext cx="311150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rgbClr val="080808"/>
                </a:solidFill>
                <a:latin typeface="Arial" charset="0"/>
              </a:rPr>
              <a:t>Yemen</a:t>
            </a:r>
          </a:p>
        </p:txBody>
      </p:sp>
      <p:sp>
        <p:nvSpPr>
          <p:cNvPr id="395646" name="Text Box 382"/>
          <p:cNvSpPr txBox="1">
            <a:spLocks noChangeArrowheads="1"/>
          </p:cNvSpPr>
          <p:nvPr/>
        </p:nvSpPr>
        <p:spPr bwMode="auto">
          <a:xfrm>
            <a:off x="2906713" y="5003800"/>
            <a:ext cx="46513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/>
            <a:r>
              <a:rPr lang="en-US" sz="1000">
                <a:solidFill>
                  <a:srgbClr val="080808"/>
                </a:solidFill>
                <a:latin typeface="Arial" charset="0"/>
              </a:rPr>
              <a:t>Pakistan</a:t>
            </a:r>
          </a:p>
        </p:txBody>
      </p:sp>
      <p:sp>
        <p:nvSpPr>
          <p:cNvPr id="395647" name="Text Box 383"/>
          <p:cNvSpPr txBox="1">
            <a:spLocks noChangeArrowheads="1"/>
          </p:cNvSpPr>
          <p:nvPr/>
        </p:nvSpPr>
        <p:spPr bwMode="auto">
          <a:xfrm>
            <a:off x="2805113" y="4140200"/>
            <a:ext cx="5508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1600" b="1">
                <a:solidFill>
                  <a:srgbClr val="080808"/>
                </a:solidFill>
                <a:latin typeface="Arial" charset="0"/>
              </a:rPr>
              <a:t>India</a:t>
            </a:r>
          </a:p>
        </p:txBody>
      </p:sp>
      <p:sp>
        <p:nvSpPr>
          <p:cNvPr id="395648" name="Text Box 384"/>
          <p:cNvSpPr txBox="1">
            <a:spLocks noChangeArrowheads="1"/>
          </p:cNvSpPr>
          <p:nvPr/>
        </p:nvSpPr>
        <p:spPr bwMode="auto">
          <a:xfrm>
            <a:off x="2752725" y="4600575"/>
            <a:ext cx="32385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solidFill>
                  <a:schemeClr val="bg1"/>
                </a:solidFill>
                <a:latin typeface="Arial" charset="0"/>
              </a:rPr>
              <a:t>Sudan</a:t>
            </a:r>
          </a:p>
        </p:txBody>
      </p:sp>
      <p:sp>
        <p:nvSpPr>
          <p:cNvPr id="395649" name="Oval 385"/>
          <p:cNvSpPr>
            <a:spLocks noChangeArrowheads="1"/>
          </p:cNvSpPr>
          <p:nvPr/>
        </p:nvSpPr>
        <p:spPr bwMode="auto">
          <a:xfrm>
            <a:off x="2935288" y="4760913"/>
            <a:ext cx="73025" cy="79375"/>
          </a:xfrm>
          <a:prstGeom prst="ellipse">
            <a:avLst/>
          </a:prstGeom>
          <a:solidFill>
            <a:srgbClr val="FF00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650" name="Oval 386"/>
          <p:cNvSpPr>
            <a:spLocks noChangeArrowheads="1"/>
          </p:cNvSpPr>
          <p:nvPr/>
        </p:nvSpPr>
        <p:spPr bwMode="auto">
          <a:xfrm>
            <a:off x="1728788" y="5778500"/>
            <a:ext cx="88900" cy="95250"/>
          </a:xfrm>
          <a:prstGeom prst="ellipse">
            <a:avLst/>
          </a:prstGeom>
          <a:solidFill>
            <a:srgbClr val="31FFCE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651" name="Text Box 387"/>
          <p:cNvSpPr txBox="1">
            <a:spLocks noChangeArrowheads="1"/>
          </p:cNvSpPr>
          <p:nvPr/>
        </p:nvSpPr>
        <p:spPr bwMode="auto">
          <a:xfrm>
            <a:off x="3773488" y="2759075"/>
            <a:ext cx="71437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1600" b="1">
                <a:solidFill>
                  <a:srgbClr val="080808"/>
                </a:solidFill>
                <a:latin typeface="Arial" charset="0"/>
              </a:rPr>
              <a:t>China</a:t>
            </a:r>
          </a:p>
        </p:txBody>
      </p:sp>
      <p:sp>
        <p:nvSpPr>
          <p:cNvPr id="395652" name="Text Box 388"/>
          <p:cNvSpPr txBox="1">
            <a:spLocks noChangeArrowheads="1"/>
          </p:cNvSpPr>
          <p:nvPr/>
        </p:nvSpPr>
        <p:spPr bwMode="auto">
          <a:xfrm>
            <a:off x="3863975" y="3221038"/>
            <a:ext cx="373063" cy="13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600">
                <a:solidFill>
                  <a:schemeClr val="bg1"/>
                </a:solidFill>
                <a:latin typeface="Arial" charset="0"/>
              </a:rPr>
              <a:t>Armenia</a:t>
            </a:r>
          </a:p>
        </p:txBody>
      </p:sp>
      <p:sp>
        <p:nvSpPr>
          <p:cNvPr id="395653" name="Oval 389"/>
          <p:cNvSpPr>
            <a:spLocks noChangeArrowheads="1"/>
          </p:cNvSpPr>
          <p:nvPr/>
        </p:nvSpPr>
        <p:spPr bwMode="auto">
          <a:xfrm>
            <a:off x="2921000" y="4394200"/>
            <a:ext cx="42863" cy="47625"/>
          </a:xfrm>
          <a:prstGeom prst="ellipse">
            <a:avLst/>
          </a:prstGeom>
          <a:solidFill>
            <a:srgbClr val="31FFCE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95654" name="Text Box 390"/>
          <p:cNvSpPr txBox="1">
            <a:spLocks noChangeArrowheads="1"/>
          </p:cNvSpPr>
          <p:nvPr/>
        </p:nvSpPr>
        <p:spPr bwMode="auto">
          <a:xfrm>
            <a:off x="2922588" y="4378325"/>
            <a:ext cx="385762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600">
                <a:solidFill>
                  <a:schemeClr val="bg1"/>
                </a:solidFill>
                <a:latin typeface="Arial" charset="0"/>
              </a:rPr>
              <a:t>Comoros</a:t>
            </a:r>
          </a:p>
        </p:txBody>
      </p:sp>
      <p:sp>
        <p:nvSpPr>
          <p:cNvPr id="395655" name="Oval 391"/>
          <p:cNvSpPr>
            <a:spLocks noChangeArrowheads="1"/>
          </p:cNvSpPr>
          <p:nvPr/>
        </p:nvSpPr>
        <p:spPr bwMode="auto">
          <a:xfrm>
            <a:off x="3713163" y="3424238"/>
            <a:ext cx="177800" cy="190500"/>
          </a:xfrm>
          <a:prstGeom prst="ellipse">
            <a:avLst/>
          </a:prstGeom>
          <a:solidFill>
            <a:srgbClr val="FF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656" name="Text Box 392"/>
          <p:cNvSpPr txBox="1">
            <a:spLocks noChangeArrowheads="1"/>
          </p:cNvSpPr>
          <p:nvPr/>
        </p:nvSpPr>
        <p:spPr bwMode="auto">
          <a:xfrm>
            <a:off x="3386138" y="3368675"/>
            <a:ext cx="407987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800">
                <a:solidFill>
                  <a:srgbClr val="080808"/>
                </a:solidFill>
                <a:latin typeface="Arial" charset="0"/>
              </a:rPr>
              <a:t>Egypt</a:t>
            </a:r>
          </a:p>
        </p:txBody>
      </p:sp>
      <p:sp>
        <p:nvSpPr>
          <p:cNvPr id="395657" name="Oval 393"/>
          <p:cNvSpPr>
            <a:spLocks noChangeArrowheads="1"/>
          </p:cNvSpPr>
          <p:nvPr/>
        </p:nvSpPr>
        <p:spPr bwMode="auto">
          <a:xfrm>
            <a:off x="3732213" y="3694113"/>
            <a:ext cx="73025" cy="79375"/>
          </a:xfrm>
          <a:prstGeom prst="ellipse">
            <a:avLst/>
          </a:prstGeom>
          <a:solidFill>
            <a:srgbClr val="BD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658" name="Text Box 394"/>
          <p:cNvSpPr txBox="1">
            <a:spLocks noChangeArrowheads="1"/>
          </p:cNvSpPr>
          <p:nvPr/>
        </p:nvSpPr>
        <p:spPr bwMode="auto">
          <a:xfrm>
            <a:off x="4048125" y="3389313"/>
            <a:ext cx="477838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600">
                <a:solidFill>
                  <a:schemeClr val="bg1"/>
                </a:solidFill>
                <a:latin typeface="Arial" charset="0"/>
              </a:rPr>
              <a:t>Cape Verde</a:t>
            </a:r>
          </a:p>
        </p:txBody>
      </p:sp>
      <p:sp>
        <p:nvSpPr>
          <p:cNvPr id="395659" name="Text Box 395"/>
          <p:cNvSpPr txBox="1">
            <a:spLocks noChangeArrowheads="1"/>
          </p:cNvSpPr>
          <p:nvPr/>
        </p:nvSpPr>
        <p:spPr bwMode="auto">
          <a:xfrm>
            <a:off x="4978400" y="3165475"/>
            <a:ext cx="43497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1000">
                <a:solidFill>
                  <a:srgbClr val="080808"/>
                </a:solidFill>
                <a:latin typeface="Arial" charset="0"/>
              </a:rPr>
              <a:t>Brazil</a:t>
            </a:r>
          </a:p>
        </p:txBody>
      </p:sp>
      <p:sp>
        <p:nvSpPr>
          <p:cNvPr id="395660" name="Text Box 396"/>
          <p:cNvSpPr txBox="1">
            <a:spLocks noChangeArrowheads="1"/>
          </p:cNvSpPr>
          <p:nvPr/>
        </p:nvSpPr>
        <p:spPr bwMode="auto">
          <a:xfrm>
            <a:off x="5346700" y="3419475"/>
            <a:ext cx="395288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800">
                <a:solidFill>
                  <a:srgbClr val="080808"/>
                </a:solidFill>
                <a:latin typeface="Arial" charset="0"/>
              </a:rPr>
              <a:t>Turkey</a:t>
            </a:r>
          </a:p>
        </p:txBody>
      </p:sp>
      <p:sp>
        <p:nvSpPr>
          <p:cNvPr id="395661" name="Text Box 397"/>
          <p:cNvSpPr txBox="1">
            <a:spLocks noChangeArrowheads="1"/>
          </p:cNvSpPr>
          <p:nvPr/>
        </p:nvSpPr>
        <p:spPr bwMode="auto">
          <a:xfrm>
            <a:off x="5014913" y="2824163"/>
            <a:ext cx="298450" cy="4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500">
                <a:solidFill>
                  <a:srgbClr val="080808"/>
                </a:solidFill>
                <a:latin typeface="Arial" charset="0"/>
              </a:rPr>
              <a:t>Grenada</a:t>
            </a:r>
          </a:p>
        </p:txBody>
      </p:sp>
      <p:sp>
        <p:nvSpPr>
          <p:cNvPr id="395662" name="Text Box 398"/>
          <p:cNvSpPr txBox="1">
            <a:spLocks noChangeArrowheads="1"/>
          </p:cNvSpPr>
          <p:nvPr/>
        </p:nvSpPr>
        <p:spPr bwMode="auto">
          <a:xfrm>
            <a:off x="4992688" y="2900363"/>
            <a:ext cx="415925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500">
                <a:solidFill>
                  <a:srgbClr val="080808"/>
                </a:solidFill>
                <a:latin typeface="Arial" charset="0"/>
              </a:rPr>
              <a:t>St Vincent &amp; G</a:t>
            </a:r>
          </a:p>
        </p:txBody>
      </p:sp>
      <p:sp>
        <p:nvSpPr>
          <p:cNvPr id="395663" name="Text Box 399"/>
          <p:cNvSpPr txBox="1">
            <a:spLocks noChangeArrowheads="1"/>
          </p:cNvSpPr>
          <p:nvPr/>
        </p:nvSpPr>
        <p:spPr bwMode="auto">
          <a:xfrm>
            <a:off x="4383088" y="2906713"/>
            <a:ext cx="249237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600">
                <a:solidFill>
                  <a:srgbClr val="080808"/>
                </a:solidFill>
                <a:latin typeface="Arial" charset="0"/>
              </a:rPr>
              <a:t>Tonga</a:t>
            </a:r>
          </a:p>
        </p:txBody>
      </p:sp>
      <p:sp>
        <p:nvSpPr>
          <p:cNvPr id="395664" name="Text Box 400"/>
          <p:cNvSpPr txBox="1">
            <a:spLocks noChangeArrowheads="1"/>
          </p:cNvSpPr>
          <p:nvPr/>
        </p:nvSpPr>
        <p:spPr bwMode="auto">
          <a:xfrm>
            <a:off x="4486275" y="3087688"/>
            <a:ext cx="2032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600">
                <a:solidFill>
                  <a:srgbClr val="080808"/>
                </a:solidFill>
                <a:latin typeface="Arial" charset="0"/>
              </a:rPr>
              <a:t>dor</a:t>
            </a:r>
          </a:p>
        </p:txBody>
      </p:sp>
      <p:sp>
        <p:nvSpPr>
          <p:cNvPr id="395665" name="Oval 401"/>
          <p:cNvSpPr>
            <a:spLocks noChangeArrowheads="1"/>
          </p:cNvSpPr>
          <p:nvPr/>
        </p:nvSpPr>
        <p:spPr bwMode="auto">
          <a:xfrm>
            <a:off x="8858250" y="1131888"/>
            <a:ext cx="44450" cy="49212"/>
          </a:xfrm>
          <a:prstGeom prst="ellipse">
            <a:avLst/>
          </a:prstGeom>
          <a:solidFill>
            <a:srgbClr val="008CFF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666" name="Text Box 402"/>
          <p:cNvSpPr txBox="1">
            <a:spLocks noChangeArrowheads="1"/>
          </p:cNvSpPr>
          <p:nvPr/>
        </p:nvSpPr>
        <p:spPr bwMode="auto">
          <a:xfrm>
            <a:off x="8577263" y="1187450"/>
            <a:ext cx="35718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75000"/>
              </a:lnSpc>
            </a:pPr>
            <a:r>
              <a:rPr lang="en-US" sz="700">
                <a:solidFill>
                  <a:srgbClr val="080808"/>
                </a:solidFill>
                <a:latin typeface="Arial" charset="0"/>
              </a:rPr>
              <a:t>Luxem-</a:t>
            </a:r>
          </a:p>
          <a:p>
            <a:pPr>
              <a:lnSpc>
                <a:spcPct val="75000"/>
              </a:lnSpc>
            </a:pPr>
            <a:r>
              <a:rPr lang="en-US" sz="700">
                <a:solidFill>
                  <a:srgbClr val="080808"/>
                </a:solidFill>
                <a:latin typeface="Arial" charset="0"/>
              </a:rPr>
              <a:t>burg</a:t>
            </a:r>
          </a:p>
        </p:txBody>
      </p:sp>
      <p:sp>
        <p:nvSpPr>
          <p:cNvPr id="395667" name="Text Box 403"/>
          <p:cNvSpPr txBox="1">
            <a:spLocks noChangeArrowheads="1"/>
          </p:cNvSpPr>
          <p:nvPr/>
        </p:nvSpPr>
        <p:spPr bwMode="auto">
          <a:xfrm>
            <a:off x="1878013" y="4432300"/>
            <a:ext cx="57626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75000"/>
              </a:lnSpc>
            </a:pPr>
            <a:r>
              <a:rPr lang="en-US" sz="800">
                <a:solidFill>
                  <a:srgbClr val="080808"/>
                </a:solidFill>
                <a:latin typeface="Arial" charset="0"/>
              </a:rPr>
              <a:t>Bangladesh</a:t>
            </a:r>
          </a:p>
        </p:txBody>
      </p:sp>
      <p:sp>
        <p:nvSpPr>
          <p:cNvPr id="395668" name="Oval 404"/>
          <p:cNvSpPr>
            <a:spLocks noChangeArrowheads="1"/>
          </p:cNvSpPr>
          <p:nvPr/>
        </p:nvSpPr>
        <p:spPr bwMode="auto">
          <a:xfrm>
            <a:off x="3317875" y="4584700"/>
            <a:ext cx="44450" cy="47625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95669" name="Oval 405"/>
          <p:cNvSpPr>
            <a:spLocks noChangeArrowheads="1"/>
          </p:cNvSpPr>
          <p:nvPr/>
        </p:nvSpPr>
        <p:spPr bwMode="auto">
          <a:xfrm>
            <a:off x="3125788" y="4584700"/>
            <a:ext cx="44450" cy="47625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95670" name="Text Box 406"/>
          <p:cNvSpPr txBox="1">
            <a:spLocks noChangeArrowheads="1"/>
          </p:cNvSpPr>
          <p:nvPr/>
        </p:nvSpPr>
        <p:spPr bwMode="auto">
          <a:xfrm>
            <a:off x="3090863" y="4849813"/>
            <a:ext cx="35560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600">
                <a:solidFill>
                  <a:schemeClr val="bg1"/>
                </a:solidFill>
                <a:latin typeface="Arial" charset="0"/>
              </a:rPr>
              <a:t>Bhutan</a:t>
            </a:r>
          </a:p>
        </p:txBody>
      </p:sp>
      <p:sp>
        <p:nvSpPr>
          <p:cNvPr id="395671" name="Oval 407"/>
          <p:cNvSpPr>
            <a:spLocks noChangeArrowheads="1"/>
          </p:cNvSpPr>
          <p:nvPr/>
        </p:nvSpPr>
        <p:spPr bwMode="auto">
          <a:xfrm>
            <a:off x="4756150" y="3598863"/>
            <a:ext cx="131763" cy="142875"/>
          </a:xfrm>
          <a:prstGeom prst="ellipse">
            <a:avLst/>
          </a:prstGeom>
          <a:solidFill>
            <a:srgbClr val="FFFF00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672" name="Text Box 408"/>
          <p:cNvSpPr txBox="1">
            <a:spLocks noChangeArrowheads="1"/>
          </p:cNvSpPr>
          <p:nvPr/>
        </p:nvSpPr>
        <p:spPr bwMode="auto">
          <a:xfrm>
            <a:off x="1176338" y="6394450"/>
            <a:ext cx="7048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sv-SE" sz="1000">
                <a:solidFill>
                  <a:srgbClr val="0099CC"/>
                </a:solidFill>
                <a:latin typeface="Arial" charset="0"/>
              </a:rPr>
              <a:t>200</a:t>
            </a:r>
          </a:p>
        </p:txBody>
      </p:sp>
      <p:sp>
        <p:nvSpPr>
          <p:cNvPr id="395673" name="Text Box 409"/>
          <p:cNvSpPr txBox="1">
            <a:spLocks noChangeArrowheads="1"/>
          </p:cNvSpPr>
          <p:nvPr/>
        </p:nvSpPr>
        <p:spPr bwMode="auto">
          <a:xfrm>
            <a:off x="6238875" y="6394450"/>
            <a:ext cx="8540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sv-SE" sz="1200" b="1">
                <a:solidFill>
                  <a:srgbClr val="0099CC"/>
                </a:solidFill>
                <a:latin typeface="Arial" charset="0"/>
              </a:rPr>
              <a:t>10 000</a:t>
            </a:r>
          </a:p>
        </p:txBody>
      </p:sp>
      <p:sp>
        <p:nvSpPr>
          <p:cNvPr id="395674" name="Text Box 410"/>
          <p:cNvSpPr txBox="1">
            <a:spLocks noChangeArrowheads="1"/>
          </p:cNvSpPr>
          <p:nvPr/>
        </p:nvSpPr>
        <p:spPr bwMode="auto">
          <a:xfrm>
            <a:off x="352425" y="6394450"/>
            <a:ext cx="533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sv-SE" sz="1200" b="1">
                <a:solidFill>
                  <a:srgbClr val="0099CC"/>
                </a:solidFill>
                <a:latin typeface="Arial" charset="0"/>
              </a:rPr>
              <a:t>100</a:t>
            </a:r>
          </a:p>
        </p:txBody>
      </p:sp>
      <p:sp>
        <p:nvSpPr>
          <p:cNvPr id="395675" name="Text Box 411"/>
          <p:cNvSpPr txBox="1">
            <a:spLocks noChangeArrowheads="1"/>
          </p:cNvSpPr>
          <p:nvPr/>
        </p:nvSpPr>
        <p:spPr bwMode="auto">
          <a:xfrm>
            <a:off x="2511425" y="6394450"/>
            <a:ext cx="3857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sv-SE" sz="1000">
                <a:solidFill>
                  <a:srgbClr val="0099CC"/>
                </a:solidFill>
                <a:latin typeface="Arial" charset="0"/>
              </a:rPr>
              <a:t>500</a:t>
            </a:r>
          </a:p>
        </p:txBody>
      </p:sp>
      <p:sp>
        <p:nvSpPr>
          <p:cNvPr id="395676" name="Text Box 412"/>
          <p:cNvSpPr txBox="1">
            <a:spLocks noChangeArrowheads="1"/>
          </p:cNvSpPr>
          <p:nvPr/>
        </p:nvSpPr>
        <p:spPr bwMode="auto">
          <a:xfrm>
            <a:off x="4233863" y="6394450"/>
            <a:ext cx="5318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sv-SE" sz="1000">
                <a:solidFill>
                  <a:srgbClr val="0099CC"/>
                </a:solidFill>
                <a:latin typeface="Arial" charset="0"/>
              </a:rPr>
              <a:t>2 000</a:t>
            </a:r>
          </a:p>
        </p:txBody>
      </p:sp>
      <p:sp>
        <p:nvSpPr>
          <p:cNvPr id="395677" name="Text Box 413"/>
          <p:cNvSpPr txBox="1">
            <a:spLocks noChangeArrowheads="1"/>
          </p:cNvSpPr>
          <p:nvPr/>
        </p:nvSpPr>
        <p:spPr bwMode="auto">
          <a:xfrm>
            <a:off x="8404225" y="6394450"/>
            <a:ext cx="555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sv-SE" sz="1200" b="1">
                <a:solidFill>
                  <a:srgbClr val="0099CC"/>
                </a:solidFill>
                <a:latin typeface="Arial" charset="0"/>
              </a:rPr>
              <a:t>50 000</a:t>
            </a:r>
          </a:p>
        </p:txBody>
      </p:sp>
      <p:sp>
        <p:nvSpPr>
          <p:cNvPr id="395678" name="Text Box 414"/>
          <p:cNvSpPr txBox="1">
            <a:spLocks noChangeArrowheads="1"/>
          </p:cNvSpPr>
          <p:nvPr/>
        </p:nvSpPr>
        <p:spPr bwMode="auto">
          <a:xfrm>
            <a:off x="3387725" y="6394450"/>
            <a:ext cx="4460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sv-SE" sz="1200" b="1">
                <a:solidFill>
                  <a:srgbClr val="0099CC"/>
                </a:solidFill>
                <a:latin typeface="Arial" charset="0"/>
              </a:rPr>
              <a:t>1 000</a:t>
            </a:r>
          </a:p>
        </p:txBody>
      </p:sp>
      <p:sp>
        <p:nvSpPr>
          <p:cNvPr id="395679" name="Text Box 415"/>
          <p:cNvSpPr txBox="1">
            <a:spLocks noChangeArrowheads="1"/>
          </p:cNvSpPr>
          <p:nvPr/>
        </p:nvSpPr>
        <p:spPr bwMode="auto">
          <a:xfrm>
            <a:off x="7077075" y="6394450"/>
            <a:ext cx="8524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sv-SE" sz="1000">
                <a:solidFill>
                  <a:srgbClr val="0099CC"/>
                </a:solidFill>
                <a:latin typeface="Arial" charset="0"/>
              </a:rPr>
              <a:t>20 000</a:t>
            </a:r>
          </a:p>
        </p:txBody>
      </p:sp>
      <p:sp>
        <p:nvSpPr>
          <p:cNvPr id="395680" name="Text Box 416"/>
          <p:cNvSpPr txBox="1">
            <a:spLocks noChangeArrowheads="1"/>
          </p:cNvSpPr>
          <p:nvPr/>
        </p:nvSpPr>
        <p:spPr bwMode="auto">
          <a:xfrm>
            <a:off x="1692275" y="6394450"/>
            <a:ext cx="7048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sv-SE" sz="1000">
                <a:solidFill>
                  <a:srgbClr val="0099CC"/>
                </a:solidFill>
                <a:latin typeface="Arial" charset="0"/>
              </a:rPr>
              <a:t>300</a:t>
            </a:r>
          </a:p>
        </p:txBody>
      </p:sp>
      <p:sp>
        <p:nvSpPr>
          <p:cNvPr id="395681" name="Text Box 417"/>
          <p:cNvSpPr txBox="1">
            <a:spLocks noChangeArrowheads="1"/>
          </p:cNvSpPr>
          <p:nvPr/>
        </p:nvSpPr>
        <p:spPr bwMode="auto">
          <a:xfrm>
            <a:off x="5264150" y="6394450"/>
            <a:ext cx="855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sv-SE" sz="1000">
                <a:solidFill>
                  <a:srgbClr val="0099CC"/>
                </a:solidFill>
                <a:latin typeface="Arial" charset="0"/>
              </a:rPr>
              <a:t>5 000</a:t>
            </a:r>
          </a:p>
        </p:txBody>
      </p:sp>
      <p:sp>
        <p:nvSpPr>
          <p:cNvPr id="395682" name="Text Box 418"/>
          <p:cNvSpPr txBox="1">
            <a:spLocks noChangeArrowheads="1"/>
          </p:cNvSpPr>
          <p:nvPr/>
        </p:nvSpPr>
        <p:spPr bwMode="auto">
          <a:xfrm>
            <a:off x="4603750" y="6394450"/>
            <a:ext cx="855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sv-SE" sz="1000">
                <a:solidFill>
                  <a:srgbClr val="0099CC"/>
                </a:solidFill>
                <a:latin typeface="Arial" charset="0"/>
              </a:rPr>
              <a:t>3 000</a:t>
            </a:r>
          </a:p>
        </p:txBody>
      </p:sp>
      <p:sp>
        <p:nvSpPr>
          <p:cNvPr id="395683" name="Text Box 419"/>
          <p:cNvSpPr txBox="1">
            <a:spLocks noChangeArrowheads="1"/>
          </p:cNvSpPr>
          <p:nvPr/>
        </p:nvSpPr>
        <p:spPr bwMode="auto">
          <a:xfrm>
            <a:off x="4195763" y="3106738"/>
            <a:ext cx="423862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600">
                <a:solidFill>
                  <a:schemeClr val="bg1"/>
                </a:solidFill>
                <a:latin typeface="Arial" charset="0"/>
              </a:rPr>
              <a:t>El Salva</a:t>
            </a:r>
          </a:p>
        </p:txBody>
      </p:sp>
      <p:sp>
        <p:nvSpPr>
          <p:cNvPr id="395684" name="Rectangle 420"/>
          <p:cNvSpPr>
            <a:spLocks noChangeArrowheads="1"/>
          </p:cNvSpPr>
          <p:nvPr/>
        </p:nvSpPr>
        <p:spPr bwMode="auto">
          <a:xfrm>
            <a:off x="606425" y="6343650"/>
            <a:ext cx="8339138" cy="42863"/>
          </a:xfrm>
          <a:prstGeom prst="rect">
            <a:avLst/>
          </a:prstGeom>
          <a:solidFill>
            <a:schemeClr val="bg1"/>
          </a:solidFill>
          <a:ln w="317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685" name="Rectangle 421"/>
          <p:cNvSpPr>
            <a:spLocks noChangeArrowheads="1"/>
          </p:cNvSpPr>
          <p:nvPr/>
        </p:nvSpPr>
        <p:spPr bwMode="auto">
          <a:xfrm>
            <a:off x="615950" y="38100"/>
            <a:ext cx="2795588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686" name="Rectangle 422"/>
          <p:cNvSpPr>
            <a:spLocks noChangeArrowheads="1"/>
          </p:cNvSpPr>
          <p:nvPr/>
        </p:nvSpPr>
        <p:spPr bwMode="auto">
          <a:xfrm>
            <a:off x="3424238" y="38100"/>
            <a:ext cx="3252787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687" name="Rectangle 423"/>
          <p:cNvSpPr>
            <a:spLocks noChangeArrowheads="1"/>
          </p:cNvSpPr>
          <p:nvPr/>
        </p:nvSpPr>
        <p:spPr bwMode="auto">
          <a:xfrm>
            <a:off x="6692900" y="38100"/>
            <a:ext cx="2224088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688" name="Text Box 424"/>
          <p:cNvSpPr txBox="1">
            <a:spLocks noChangeArrowheads="1"/>
          </p:cNvSpPr>
          <p:nvPr/>
        </p:nvSpPr>
        <p:spPr bwMode="auto">
          <a:xfrm>
            <a:off x="3854450" y="-1588"/>
            <a:ext cx="2351088" cy="20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sv-SE" sz="1400" b="1">
                <a:solidFill>
                  <a:srgbClr val="0099CC"/>
                </a:solidFill>
                <a:latin typeface="Arial" charset="0"/>
              </a:rPr>
              <a:t>Middle income countries</a:t>
            </a:r>
            <a:endParaRPr lang="en-US" sz="1400" b="1">
              <a:solidFill>
                <a:srgbClr val="0099CC"/>
              </a:solidFill>
              <a:latin typeface="Arial" charset="0"/>
            </a:endParaRPr>
          </a:p>
        </p:txBody>
      </p:sp>
      <p:sp>
        <p:nvSpPr>
          <p:cNvPr id="395689" name="Text Box 425"/>
          <p:cNvSpPr txBox="1">
            <a:spLocks noChangeArrowheads="1"/>
          </p:cNvSpPr>
          <p:nvPr/>
        </p:nvSpPr>
        <p:spPr bwMode="auto">
          <a:xfrm>
            <a:off x="649288" y="25400"/>
            <a:ext cx="22939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sv-SE" sz="1400" b="1">
                <a:solidFill>
                  <a:srgbClr val="0099CC"/>
                </a:solidFill>
                <a:latin typeface="Arial" charset="0"/>
              </a:rPr>
              <a:t>Low income countries</a:t>
            </a:r>
            <a:endParaRPr lang="en-US" sz="1400" b="1">
              <a:solidFill>
                <a:srgbClr val="0099CC"/>
              </a:solidFill>
              <a:latin typeface="Arial" charset="0"/>
            </a:endParaRPr>
          </a:p>
        </p:txBody>
      </p:sp>
      <p:sp>
        <p:nvSpPr>
          <p:cNvPr id="395690" name="Text Box 426"/>
          <p:cNvSpPr txBox="1">
            <a:spLocks noChangeArrowheads="1"/>
          </p:cNvSpPr>
          <p:nvPr/>
        </p:nvSpPr>
        <p:spPr bwMode="auto">
          <a:xfrm>
            <a:off x="6796088" y="-1588"/>
            <a:ext cx="2147887" cy="20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sv-SE" sz="1400" b="1">
                <a:solidFill>
                  <a:srgbClr val="0099CC"/>
                </a:solidFill>
                <a:latin typeface="Arial" charset="0"/>
              </a:rPr>
              <a:t>High income countries</a:t>
            </a:r>
            <a:endParaRPr lang="en-US" sz="1400" b="1">
              <a:solidFill>
                <a:srgbClr val="0099CC"/>
              </a:solidFill>
              <a:latin typeface="Arial" charset="0"/>
            </a:endParaRPr>
          </a:p>
        </p:txBody>
      </p:sp>
      <p:sp>
        <p:nvSpPr>
          <p:cNvPr id="395691" name="Rectangle 427"/>
          <p:cNvSpPr>
            <a:spLocks noChangeArrowheads="1"/>
          </p:cNvSpPr>
          <p:nvPr/>
        </p:nvSpPr>
        <p:spPr bwMode="auto">
          <a:xfrm>
            <a:off x="569913" y="180975"/>
            <a:ext cx="8358187" cy="46038"/>
          </a:xfrm>
          <a:prstGeom prst="rect">
            <a:avLst/>
          </a:prstGeom>
          <a:solidFill>
            <a:schemeClr val="bg1"/>
          </a:solidFill>
          <a:ln w="317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428"/>
          <p:cNvGrpSpPr>
            <a:grpSpLocks/>
          </p:cNvGrpSpPr>
          <p:nvPr/>
        </p:nvGrpSpPr>
        <p:grpSpPr bwMode="auto">
          <a:xfrm>
            <a:off x="3414713" y="15875"/>
            <a:ext cx="3268662" cy="6324600"/>
            <a:chOff x="2330" y="10"/>
            <a:chExt cx="2231" cy="3984"/>
          </a:xfrm>
        </p:grpSpPr>
        <p:sp>
          <p:nvSpPr>
            <p:cNvPr id="395693" name="Line 429"/>
            <p:cNvSpPr>
              <a:spLocks noChangeShapeType="1"/>
            </p:cNvSpPr>
            <p:nvPr/>
          </p:nvSpPr>
          <p:spPr bwMode="auto">
            <a:xfrm flipH="1">
              <a:off x="4558" y="132"/>
              <a:ext cx="3" cy="1776"/>
            </a:xfrm>
            <a:prstGeom prst="line">
              <a:avLst/>
            </a:prstGeom>
            <a:noFill/>
            <a:ln w="9525">
              <a:solidFill>
                <a:srgbClr val="347C9C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694" name="Line 430"/>
            <p:cNvSpPr>
              <a:spLocks noChangeShapeType="1"/>
            </p:cNvSpPr>
            <p:nvPr/>
          </p:nvSpPr>
          <p:spPr bwMode="auto">
            <a:xfrm flipH="1">
              <a:off x="2332" y="137"/>
              <a:ext cx="1" cy="2090"/>
            </a:xfrm>
            <a:prstGeom prst="line">
              <a:avLst/>
            </a:prstGeom>
            <a:noFill/>
            <a:ln w="9525">
              <a:solidFill>
                <a:srgbClr val="347C9C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695" name="Line 431"/>
            <p:cNvSpPr>
              <a:spLocks noChangeShapeType="1"/>
            </p:cNvSpPr>
            <p:nvPr/>
          </p:nvSpPr>
          <p:spPr bwMode="auto">
            <a:xfrm flipH="1">
              <a:off x="2330" y="2406"/>
              <a:ext cx="3" cy="1588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696" name="Line 432"/>
            <p:cNvSpPr>
              <a:spLocks noChangeShapeType="1"/>
            </p:cNvSpPr>
            <p:nvPr/>
          </p:nvSpPr>
          <p:spPr bwMode="auto">
            <a:xfrm flipH="1">
              <a:off x="4555" y="2069"/>
              <a:ext cx="3" cy="1910"/>
            </a:xfrm>
            <a:prstGeom prst="line">
              <a:avLst/>
            </a:prstGeom>
            <a:noFill/>
            <a:ln w="9525">
              <a:solidFill>
                <a:srgbClr val="347C9C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697" name="Line 433"/>
            <p:cNvSpPr>
              <a:spLocks noChangeShapeType="1"/>
            </p:cNvSpPr>
            <p:nvPr/>
          </p:nvSpPr>
          <p:spPr bwMode="auto">
            <a:xfrm flipH="1">
              <a:off x="2333" y="10"/>
              <a:ext cx="0" cy="113"/>
            </a:xfrm>
            <a:prstGeom prst="line">
              <a:avLst/>
            </a:prstGeom>
            <a:noFill/>
            <a:ln w="9525">
              <a:solidFill>
                <a:srgbClr val="347C9C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698" name="Line 434"/>
            <p:cNvSpPr>
              <a:spLocks noChangeShapeType="1"/>
            </p:cNvSpPr>
            <p:nvPr/>
          </p:nvSpPr>
          <p:spPr bwMode="auto">
            <a:xfrm flipH="1">
              <a:off x="4560" y="10"/>
              <a:ext cx="0" cy="113"/>
            </a:xfrm>
            <a:prstGeom prst="line">
              <a:avLst/>
            </a:prstGeom>
            <a:noFill/>
            <a:ln w="9525">
              <a:solidFill>
                <a:srgbClr val="347C9C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5699" name="Rectangle 435"/>
          <p:cNvSpPr>
            <a:spLocks noChangeArrowheads="1"/>
          </p:cNvSpPr>
          <p:nvPr/>
        </p:nvSpPr>
        <p:spPr bwMode="auto">
          <a:xfrm rot="5400000">
            <a:off x="-2492375" y="3287713"/>
            <a:ext cx="6164263" cy="39687"/>
          </a:xfrm>
          <a:prstGeom prst="rect">
            <a:avLst/>
          </a:prstGeom>
          <a:solidFill>
            <a:schemeClr val="bg1"/>
          </a:solidFill>
          <a:ln w="317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36"/>
          <p:cNvGrpSpPr>
            <a:grpSpLocks/>
          </p:cNvGrpSpPr>
          <p:nvPr/>
        </p:nvGrpSpPr>
        <p:grpSpPr bwMode="auto">
          <a:xfrm flipH="1">
            <a:off x="592138" y="601663"/>
            <a:ext cx="39687" cy="5751512"/>
            <a:chOff x="429" y="409"/>
            <a:chExt cx="0" cy="3626"/>
          </a:xfrm>
        </p:grpSpPr>
        <p:grpSp>
          <p:nvGrpSpPr>
            <p:cNvPr id="6" name="Group 437"/>
            <p:cNvGrpSpPr>
              <a:grpSpLocks/>
            </p:cNvGrpSpPr>
            <p:nvPr/>
          </p:nvGrpSpPr>
          <p:grpSpPr bwMode="auto">
            <a:xfrm>
              <a:off x="429" y="1765"/>
              <a:ext cx="0" cy="1360"/>
              <a:chOff x="430" y="1765"/>
              <a:chExt cx="0" cy="1360"/>
            </a:xfrm>
          </p:grpSpPr>
          <p:sp>
            <p:nvSpPr>
              <p:cNvPr id="395702" name="Line 438"/>
              <p:cNvSpPr>
                <a:spLocks noChangeShapeType="1"/>
              </p:cNvSpPr>
              <p:nvPr/>
            </p:nvSpPr>
            <p:spPr bwMode="auto">
              <a:xfrm rot="5400000">
                <a:off x="332" y="2443"/>
                <a:ext cx="195" cy="0"/>
              </a:xfrm>
              <a:prstGeom prst="line">
                <a:avLst/>
              </a:prstGeom>
              <a:noFill/>
              <a:ln w="38100">
                <a:solidFill>
                  <a:srgbClr val="66CC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703" name="Line 439"/>
              <p:cNvSpPr>
                <a:spLocks noChangeShapeType="1"/>
              </p:cNvSpPr>
              <p:nvPr/>
            </p:nvSpPr>
            <p:spPr bwMode="auto">
              <a:xfrm rot="5400000">
                <a:off x="365" y="2756"/>
                <a:ext cx="130" cy="0"/>
              </a:xfrm>
              <a:prstGeom prst="line">
                <a:avLst/>
              </a:prstGeom>
              <a:noFill/>
              <a:ln w="38100">
                <a:solidFill>
                  <a:srgbClr val="66CC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704" name="Line 440"/>
              <p:cNvSpPr>
                <a:spLocks noChangeShapeType="1"/>
              </p:cNvSpPr>
              <p:nvPr/>
            </p:nvSpPr>
            <p:spPr bwMode="auto">
              <a:xfrm rot="5400000">
                <a:off x="385" y="2982"/>
                <a:ext cx="90" cy="0"/>
              </a:xfrm>
              <a:prstGeom prst="line">
                <a:avLst/>
              </a:prstGeom>
              <a:noFill/>
              <a:ln w="38100">
                <a:solidFill>
                  <a:srgbClr val="66CC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705" name="Line 441"/>
              <p:cNvSpPr>
                <a:spLocks noChangeShapeType="1"/>
              </p:cNvSpPr>
              <p:nvPr/>
            </p:nvSpPr>
            <p:spPr bwMode="auto">
              <a:xfrm rot="5400000">
                <a:off x="424" y="3119"/>
                <a:ext cx="12" cy="0"/>
              </a:xfrm>
              <a:prstGeom prst="line">
                <a:avLst/>
              </a:prstGeom>
              <a:noFill/>
              <a:ln w="38100">
                <a:solidFill>
                  <a:srgbClr val="66CC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706" name="Line 442"/>
              <p:cNvSpPr>
                <a:spLocks noChangeShapeType="1"/>
              </p:cNvSpPr>
              <p:nvPr/>
            </p:nvSpPr>
            <p:spPr bwMode="auto">
              <a:xfrm rot="5400000">
                <a:off x="258" y="1937"/>
                <a:ext cx="343" cy="0"/>
              </a:xfrm>
              <a:prstGeom prst="line">
                <a:avLst/>
              </a:prstGeom>
              <a:noFill/>
              <a:ln w="38100">
                <a:solidFill>
                  <a:srgbClr val="66CC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5707" name="Line 443"/>
            <p:cNvSpPr>
              <a:spLocks noChangeShapeType="1"/>
            </p:cNvSpPr>
            <p:nvPr/>
          </p:nvSpPr>
          <p:spPr bwMode="auto">
            <a:xfrm rot="5400000">
              <a:off x="260" y="3866"/>
              <a:ext cx="338" cy="0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5708" name="Line 444"/>
            <p:cNvSpPr>
              <a:spLocks noChangeShapeType="1"/>
            </p:cNvSpPr>
            <p:nvPr/>
          </p:nvSpPr>
          <p:spPr bwMode="auto">
            <a:xfrm rot="5400000">
              <a:off x="331" y="507"/>
              <a:ext cx="195" cy="0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5709" name="Line 445"/>
            <p:cNvSpPr>
              <a:spLocks noChangeShapeType="1"/>
            </p:cNvSpPr>
            <p:nvPr/>
          </p:nvSpPr>
          <p:spPr bwMode="auto">
            <a:xfrm rot="5400000">
              <a:off x="364" y="820"/>
              <a:ext cx="130" cy="0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5710" name="Line 446"/>
            <p:cNvSpPr>
              <a:spLocks noChangeShapeType="1"/>
            </p:cNvSpPr>
            <p:nvPr/>
          </p:nvSpPr>
          <p:spPr bwMode="auto">
            <a:xfrm rot="5400000">
              <a:off x="384" y="1046"/>
              <a:ext cx="90" cy="0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5711" name="Line 447"/>
            <p:cNvSpPr>
              <a:spLocks noChangeShapeType="1"/>
            </p:cNvSpPr>
            <p:nvPr/>
          </p:nvSpPr>
          <p:spPr bwMode="auto">
            <a:xfrm rot="5400000">
              <a:off x="423" y="1183"/>
              <a:ext cx="12" cy="0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5712" name="Rectangle 448"/>
          <p:cNvSpPr>
            <a:spLocks noChangeArrowheads="1"/>
          </p:cNvSpPr>
          <p:nvPr/>
        </p:nvSpPr>
        <p:spPr bwMode="auto">
          <a:xfrm rot="5400000">
            <a:off x="5843587" y="3265488"/>
            <a:ext cx="6202363" cy="39688"/>
          </a:xfrm>
          <a:prstGeom prst="rect">
            <a:avLst/>
          </a:prstGeom>
          <a:solidFill>
            <a:schemeClr val="bg1"/>
          </a:solidFill>
          <a:ln w="317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449"/>
          <p:cNvGrpSpPr>
            <a:grpSpLocks/>
          </p:cNvGrpSpPr>
          <p:nvPr/>
        </p:nvGrpSpPr>
        <p:grpSpPr bwMode="auto">
          <a:xfrm>
            <a:off x="8945563" y="588963"/>
            <a:ext cx="1587" cy="5756275"/>
            <a:chOff x="429" y="409"/>
            <a:chExt cx="0" cy="3626"/>
          </a:xfrm>
        </p:grpSpPr>
        <p:grpSp>
          <p:nvGrpSpPr>
            <p:cNvPr id="8" name="Group 450"/>
            <p:cNvGrpSpPr>
              <a:grpSpLocks/>
            </p:cNvGrpSpPr>
            <p:nvPr/>
          </p:nvGrpSpPr>
          <p:grpSpPr bwMode="auto">
            <a:xfrm>
              <a:off x="429" y="1765"/>
              <a:ext cx="0" cy="1360"/>
              <a:chOff x="430" y="1765"/>
              <a:chExt cx="0" cy="1360"/>
            </a:xfrm>
          </p:grpSpPr>
          <p:sp>
            <p:nvSpPr>
              <p:cNvPr id="395715" name="Line 451"/>
              <p:cNvSpPr>
                <a:spLocks noChangeShapeType="1"/>
              </p:cNvSpPr>
              <p:nvPr/>
            </p:nvSpPr>
            <p:spPr bwMode="auto">
              <a:xfrm rot="5400000">
                <a:off x="332" y="2443"/>
                <a:ext cx="195" cy="0"/>
              </a:xfrm>
              <a:prstGeom prst="line">
                <a:avLst/>
              </a:prstGeom>
              <a:noFill/>
              <a:ln w="38100">
                <a:solidFill>
                  <a:srgbClr val="66CC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716" name="Line 452"/>
              <p:cNvSpPr>
                <a:spLocks noChangeShapeType="1"/>
              </p:cNvSpPr>
              <p:nvPr/>
            </p:nvSpPr>
            <p:spPr bwMode="auto">
              <a:xfrm rot="5400000">
                <a:off x="365" y="2756"/>
                <a:ext cx="130" cy="0"/>
              </a:xfrm>
              <a:prstGeom prst="line">
                <a:avLst/>
              </a:prstGeom>
              <a:noFill/>
              <a:ln w="38100">
                <a:solidFill>
                  <a:srgbClr val="66CC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717" name="Line 453"/>
              <p:cNvSpPr>
                <a:spLocks noChangeShapeType="1"/>
              </p:cNvSpPr>
              <p:nvPr/>
            </p:nvSpPr>
            <p:spPr bwMode="auto">
              <a:xfrm rot="5400000">
                <a:off x="385" y="2982"/>
                <a:ext cx="90" cy="0"/>
              </a:xfrm>
              <a:prstGeom prst="line">
                <a:avLst/>
              </a:prstGeom>
              <a:noFill/>
              <a:ln w="38100">
                <a:solidFill>
                  <a:srgbClr val="66CC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718" name="Line 454"/>
              <p:cNvSpPr>
                <a:spLocks noChangeShapeType="1"/>
              </p:cNvSpPr>
              <p:nvPr/>
            </p:nvSpPr>
            <p:spPr bwMode="auto">
              <a:xfrm rot="5400000">
                <a:off x="424" y="3119"/>
                <a:ext cx="12" cy="0"/>
              </a:xfrm>
              <a:prstGeom prst="line">
                <a:avLst/>
              </a:prstGeom>
              <a:noFill/>
              <a:ln w="38100">
                <a:solidFill>
                  <a:srgbClr val="66CC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719" name="Line 455"/>
              <p:cNvSpPr>
                <a:spLocks noChangeShapeType="1"/>
              </p:cNvSpPr>
              <p:nvPr/>
            </p:nvSpPr>
            <p:spPr bwMode="auto">
              <a:xfrm rot="5400000">
                <a:off x="258" y="1937"/>
                <a:ext cx="343" cy="0"/>
              </a:xfrm>
              <a:prstGeom prst="line">
                <a:avLst/>
              </a:prstGeom>
              <a:noFill/>
              <a:ln w="38100">
                <a:solidFill>
                  <a:srgbClr val="66CC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5720" name="Line 456"/>
            <p:cNvSpPr>
              <a:spLocks noChangeShapeType="1"/>
            </p:cNvSpPr>
            <p:nvPr/>
          </p:nvSpPr>
          <p:spPr bwMode="auto">
            <a:xfrm rot="5400000">
              <a:off x="260" y="3866"/>
              <a:ext cx="338" cy="0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5721" name="Line 457"/>
            <p:cNvSpPr>
              <a:spLocks noChangeShapeType="1"/>
            </p:cNvSpPr>
            <p:nvPr/>
          </p:nvSpPr>
          <p:spPr bwMode="auto">
            <a:xfrm rot="5400000">
              <a:off x="331" y="507"/>
              <a:ext cx="195" cy="0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5722" name="Line 458"/>
            <p:cNvSpPr>
              <a:spLocks noChangeShapeType="1"/>
            </p:cNvSpPr>
            <p:nvPr/>
          </p:nvSpPr>
          <p:spPr bwMode="auto">
            <a:xfrm rot="5400000">
              <a:off x="364" y="820"/>
              <a:ext cx="130" cy="0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5723" name="Line 459"/>
            <p:cNvSpPr>
              <a:spLocks noChangeShapeType="1"/>
            </p:cNvSpPr>
            <p:nvPr/>
          </p:nvSpPr>
          <p:spPr bwMode="auto">
            <a:xfrm rot="5400000">
              <a:off x="384" y="1046"/>
              <a:ext cx="90" cy="0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5724" name="Line 460"/>
            <p:cNvSpPr>
              <a:spLocks noChangeShapeType="1"/>
            </p:cNvSpPr>
            <p:nvPr/>
          </p:nvSpPr>
          <p:spPr bwMode="auto">
            <a:xfrm rot="5400000">
              <a:off x="423" y="1183"/>
              <a:ext cx="12" cy="0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5725" name="Rectangle 461"/>
          <p:cNvSpPr>
            <a:spLocks noChangeArrowheads="1"/>
          </p:cNvSpPr>
          <p:nvPr/>
        </p:nvSpPr>
        <p:spPr bwMode="auto">
          <a:xfrm rot="5400000">
            <a:off x="8922544" y="183356"/>
            <a:ext cx="46038" cy="41275"/>
          </a:xfrm>
          <a:prstGeom prst="rect">
            <a:avLst/>
          </a:prstGeom>
          <a:solidFill>
            <a:srgbClr val="347C9C"/>
          </a:solidFill>
          <a:ln w="317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726" name="Rectangle 462"/>
          <p:cNvSpPr>
            <a:spLocks noChangeArrowheads="1"/>
          </p:cNvSpPr>
          <p:nvPr/>
        </p:nvSpPr>
        <p:spPr bwMode="auto">
          <a:xfrm rot="5400000">
            <a:off x="8924131" y="6344444"/>
            <a:ext cx="42863" cy="41275"/>
          </a:xfrm>
          <a:prstGeom prst="rect">
            <a:avLst/>
          </a:prstGeom>
          <a:solidFill>
            <a:srgbClr val="347C9C"/>
          </a:solidFill>
          <a:ln w="317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727" name="Rectangle 463"/>
          <p:cNvSpPr>
            <a:spLocks noChangeArrowheads="1"/>
          </p:cNvSpPr>
          <p:nvPr/>
        </p:nvSpPr>
        <p:spPr bwMode="auto">
          <a:xfrm rot="5400000">
            <a:off x="569118" y="180182"/>
            <a:ext cx="42863" cy="44450"/>
          </a:xfrm>
          <a:prstGeom prst="rect">
            <a:avLst/>
          </a:prstGeom>
          <a:solidFill>
            <a:srgbClr val="347C9C"/>
          </a:solidFill>
          <a:ln w="317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728" name="Rectangle 464"/>
          <p:cNvSpPr>
            <a:spLocks noChangeArrowheads="1"/>
          </p:cNvSpPr>
          <p:nvPr/>
        </p:nvSpPr>
        <p:spPr bwMode="auto">
          <a:xfrm rot="5400000">
            <a:off x="570706" y="6347619"/>
            <a:ext cx="42863" cy="41275"/>
          </a:xfrm>
          <a:prstGeom prst="rect">
            <a:avLst/>
          </a:prstGeom>
          <a:solidFill>
            <a:srgbClr val="347C9C"/>
          </a:solidFill>
          <a:ln w="317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729" name="Line 465"/>
          <p:cNvSpPr>
            <a:spLocks noChangeShapeType="1"/>
          </p:cNvSpPr>
          <p:nvPr/>
        </p:nvSpPr>
        <p:spPr bwMode="auto">
          <a:xfrm>
            <a:off x="527050" y="908050"/>
            <a:ext cx="39688" cy="0"/>
          </a:xfrm>
          <a:prstGeom prst="line">
            <a:avLst/>
          </a:prstGeom>
          <a:noFill/>
          <a:ln w="3175">
            <a:solidFill>
              <a:srgbClr val="347C9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730" name="Line 466"/>
          <p:cNvSpPr>
            <a:spLocks noChangeShapeType="1"/>
          </p:cNvSpPr>
          <p:nvPr/>
        </p:nvSpPr>
        <p:spPr bwMode="auto">
          <a:xfrm>
            <a:off x="527050" y="3978275"/>
            <a:ext cx="39688" cy="0"/>
          </a:xfrm>
          <a:prstGeom prst="line">
            <a:avLst/>
          </a:prstGeom>
          <a:noFill/>
          <a:ln w="3175">
            <a:solidFill>
              <a:srgbClr val="347C9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731" name="Line 467"/>
          <p:cNvSpPr>
            <a:spLocks noChangeShapeType="1"/>
          </p:cNvSpPr>
          <p:nvPr/>
        </p:nvSpPr>
        <p:spPr bwMode="auto">
          <a:xfrm>
            <a:off x="527050" y="4759325"/>
            <a:ext cx="39688" cy="0"/>
          </a:xfrm>
          <a:prstGeom prst="line">
            <a:avLst/>
          </a:prstGeom>
          <a:noFill/>
          <a:ln w="3175">
            <a:solidFill>
              <a:srgbClr val="347C9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732" name="Line 468"/>
          <p:cNvSpPr>
            <a:spLocks noChangeShapeType="1"/>
          </p:cNvSpPr>
          <p:nvPr/>
        </p:nvSpPr>
        <p:spPr bwMode="auto">
          <a:xfrm>
            <a:off x="527050" y="4614863"/>
            <a:ext cx="39688" cy="0"/>
          </a:xfrm>
          <a:prstGeom prst="line">
            <a:avLst/>
          </a:prstGeom>
          <a:noFill/>
          <a:ln w="3175">
            <a:solidFill>
              <a:srgbClr val="347C9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733" name="Line 469"/>
          <p:cNvSpPr>
            <a:spLocks noChangeShapeType="1"/>
          </p:cNvSpPr>
          <p:nvPr/>
        </p:nvSpPr>
        <p:spPr bwMode="auto">
          <a:xfrm>
            <a:off x="527050" y="4424363"/>
            <a:ext cx="39688" cy="0"/>
          </a:xfrm>
          <a:prstGeom prst="line">
            <a:avLst/>
          </a:prstGeom>
          <a:noFill/>
          <a:ln w="3175">
            <a:solidFill>
              <a:srgbClr val="347C9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734" name="Line 470"/>
          <p:cNvSpPr>
            <a:spLocks noChangeShapeType="1"/>
          </p:cNvSpPr>
          <p:nvPr/>
        </p:nvSpPr>
        <p:spPr bwMode="auto">
          <a:xfrm>
            <a:off x="527050" y="4217988"/>
            <a:ext cx="39688" cy="0"/>
          </a:xfrm>
          <a:prstGeom prst="line">
            <a:avLst/>
          </a:prstGeom>
          <a:noFill/>
          <a:ln w="3175">
            <a:solidFill>
              <a:srgbClr val="347C9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735" name="Line 471"/>
          <p:cNvSpPr>
            <a:spLocks noChangeShapeType="1"/>
          </p:cNvSpPr>
          <p:nvPr/>
        </p:nvSpPr>
        <p:spPr bwMode="auto">
          <a:xfrm>
            <a:off x="527050" y="3676650"/>
            <a:ext cx="39688" cy="0"/>
          </a:xfrm>
          <a:prstGeom prst="line">
            <a:avLst/>
          </a:prstGeom>
          <a:noFill/>
          <a:ln w="3175">
            <a:solidFill>
              <a:srgbClr val="347C9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736" name="Line 472"/>
          <p:cNvSpPr>
            <a:spLocks noChangeShapeType="1"/>
          </p:cNvSpPr>
          <p:nvPr/>
        </p:nvSpPr>
        <p:spPr bwMode="auto">
          <a:xfrm>
            <a:off x="527050" y="3294063"/>
            <a:ext cx="39688" cy="0"/>
          </a:xfrm>
          <a:prstGeom prst="line">
            <a:avLst/>
          </a:prstGeom>
          <a:noFill/>
          <a:ln w="3175">
            <a:solidFill>
              <a:srgbClr val="347C9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737" name="Line 473"/>
          <p:cNvSpPr>
            <a:spLocks noChangeShapeType="1"/>
          </p:cNvSpPr>
          <p:nvPr/>
        </p:nvSpPr>
        <p:spPr bwMode="auto">
          <a:xfrm>
            <a:off x="527050" y="2754313"/>
            <a:ext cx="39688" cy="0"/>
          </a:xfrm>
          <a:prstGeom prst="line">
            <a:avLst/>
          </a:prstGeom>
          <a:noFill/>
          <a:ln w="3175">
            <a:solidFill>
              <a:srgbClr val="347C9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738" name="Line 474"/>
          <p:cNvSpPr>
            <a:spLocks noChangeShapeType="1"/>
          </p:cNvSpPr>
          <p:nvPr/>
        </p:nvSpPr>
        <p:spPr bwMode="auto">
          <a:xfrm>
            <a:off x="527050" y="1687513"/>
            <a:ext cx="39688" cy="0"/>
          </a:xfrm>
          <a:prstGeom prst="line">
            <a:avLst/>
          </a:prstGeom>
          <a:noFill/>
          <a:ln w="3175">
            <a:solidFill>
              <a:srgbClr val="347C9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739" name="Line 475"/>
          <p:cNvSpPr>
            <a:spLocks noChangeShapeType="1"/>
          </p:cNvSpPr>
          <p:nvPr/>
        </p:nvSpPr>
        <p:spPr bwMode="auto">
          <a:xfrm>
            <a:off x="527050" y="1544638"/>
            <a:ext cx="39688" cy="0"/>
          </a:xfrm>
          <a:prstGeom prst="line">
            <a:avLst/>
          </a:prstGeom>
          <a:noFill/>
          <a:ln w="3175">
            <a:solidFill>
              <a:srgbClr val="347C9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740" name="Line 476"/>
          <p:cNvSpPr>
            <a:spLocks noChangeShapeType="1"/>
          </p:cNvSpPr>
          <p:nvPr/>
        </p:nvSpPr>
        <p:spPr bwMode="auto">
          <a:xfrm>
            <a:off x="527050" y="1354138"/>
            <a:ext cx="39688" cy="0"/>
          </a:xfrm>
          <a:prstGeom prst="line">
            <a:avLst/>
          </a:prstGeom>
          <a:noFill/>
          <a:ln w="3175">
            <a:solidFill>
              <a:srgbClr val="347C9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741" name="Line 477"/>
          <p:cNvSpPr>
            <a:spLocks noChangeShapeType="1"/>
          </p:cNvSpPr>
          <p:nvPr/>
        </p:nvSpPr>
        <p:spPr bwMode="auto">
          <a:xfrm>
            <a:off x="527050" y="1146175"/>
            <a:ext cx="39688" cy="0"/>
          </a:xfrm>
          <a:prstGeom prst="line">
            <a:avLst/>
          </a:prstGeom>
          <a:noFill/>
          <a:ln w="3175">
            <a:solidFill>
              <a:srgbClr val="347C9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742" name="Line 478"/>
          <p:cNvSpPr>
            <a:spLocks noChangeShapeType="1"/>
          </p:cNvSpPr>
          <p:nvPr/>
        </p:nvSpPr>
        <p:spPr bwMode="auto">
          <a:xfrm>
            <a:off x="527050" y="606425"/>
            <a:ext cx="39688" cy="0"/>
          </a:xfrm>
          <a:prstGeom prst="line">
            <a:avLst/>
          </a:prstGeom>
          <a:noFill/>
          <a:ln w="3175">
            <a:solidFill>
              <a:srgbClr val="347C9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743" name="Line 479"/>
          <p:cNvSpPr>
            <a:spLocks noChangeShapeType="1"/>
          </p:cNvSpPr>
          <p:nvPr/>
        </p:nvSpPr>
        <p:spPr bwMode="auto">
          <a:xfrm>
            <a:off x="527050" y="1830388"/>
            <a:ext cx="39688" cy="0"/>
          </a:xfrm>
          <a:prstGeom prst="line">
            <a:avLst/>
          </a:prstGeom>
          <a:noFill/>
          <a:ln w="3175">
            <a:solidFill>
              <a:srgbClr val="347C9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744" name="Line 480"/>
          <p:cNvSpPr>
            <a:spLocks noChangeShapeType="1"/>
          </p:cNvSpPr>
          <p:nvPr/>
        </p:nvSpPr>
        <p:spPr bwMode="auto">
          <a:xfrm>
            <a:off x="527050" y="4902200"/>
            <a:ext cx="39688" cy="0"/>
          </a:xfrm>
          <a:prstGeom prst="line">
            <a:avLst/>
          </a:prstGeom>
          <a:noFill/>
          <a:ln w="3175">
            <a:solidFill>
              <a:srgbClr val="347C9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745" name="Line 481"/>
          <p:cNvSpPr>
            <a:spLocks noChangeShapeType="1"/>
          </p:cNvSpPr>
          <p:nvPr/>
        </p:nvSpPr>
        <p:spPr bwMode="auto">
          <a:xfrm>
            <a:off x="527050" y="5819775"/>
            <a:ext cx="39688" cy="0"/>
          </a:xfrm>
          <a:prstGeom prst="line">
            <a:avLst/>
          </a:prstGeom>
          <a:noFill/>
          <a:ln w="3175">
            <a:solidFill>
              <a:srgbClr val="347C9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746" name="Text Box 482"/>
          <p:cNvSpPr txBox="1">
            <a:spLocks noChangeArrowheads="1"/>
          </p:cNvSpPr>
          <p:nvPr/>
        </p:nvSpPr>
        <p:spPr bwMode="auto">
          <a:xfrm>
            <a:off x="236538" y="1020763"/>
            <a:ext cx="2762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sv-SE" sz="1000">
                <a:solidFill>
                  <a:srgbClr val="0099CC"/>
                </a:solidFill>
                <a:latin typeface="Arial" charset="0"/>
              </a:rPr>
              <a:t>6</a:t>
            </a:r>
          </a:p>
        </p:txBody>
      </p:sp>
      <p:sp>
        <p:nvSpPr>
          <p:cNvPr id="395747" name="Text Box 483"/>
          <p:cNvSpPr txBox="1">
            <a:spLocks noChangeArrowheads="1"/>
          </p:cNvSpPr>
          <p:nvPr/>
        </p:nvSpPr>
        <p:spPr bwMode="auto">
          <a:xfrm>
            <a:off x="236538" y="1255713"/>
            <a:ext cx="2762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sv-SE" sz="1000">
                <a:solidFill>
                  <a:srgbClr val="0099CC"/>
                </a:solidFill>
                <a:latin typeface="Arial" charset="0"/>
              </a:rPr>
              <a:t>7</a:t>
            </a:r>
          </a:p>
        </p:txBody>
      </p:sp>
      <p:sp>
        <p:nvSpPr>
          <p:cNvPr id="395748" name="Text Box 484"/>
          <p:cNvSpPr txBox="1">
            <a:spLocks noChangeArrowheads="1"/>
          </p:cNvSpPr>
          <p:nvPr/>
        </p:nvSpPr>
        <p:spPr bwMode="auto">
          <a:xfrm>
            <a:off x="236538" y="1436688"/>
            <a:ext cx="2762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sv-SE" sz="1000">
                <a:solidFill>
                  <a:srgbClr val="0099CC"/>
                </a:solidFill>
                <a:latin typeface="Arial" charset="0"/>
              </a:rPr>
              <a:t>8</a:t>
            </a:r>
          </a:p>
        </p:txBody>
      </p:sp>
      <p:sp>
        <p:nvSpPr>
          <p:cNvPr id="395749" name="Text Box 485"/>
          <p:cNvSpPr txBox="1">
            <a:spLocks noChangeArrowheads="1"/>
          </p:cNvSpPr>
          <p:nvPr/>
        </p:nvSpPr>
        <p:spPr bwMode="auto">
          <a:xfrm>
            <a:off x="238125" y="4111625"/>
            <a:ext cx="27463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sv-SE" sz="1000">
                <a:solidFill>
                  <a:srgbClr val="0099CC"/>
                </a:solidFill>
                <a:latin typeface="Arial" charset="0"/>
              </a:rPr>
              <a:t>60</a:t>
            </a:r>
          </a:p>
        </p:txBody>
      </p:sp>
      <p:sp>
        <p:nvSpPr>
          <p:cNvPr id="395750" name="Text Box 486"/>
          <p:cNvSpPr txBox="1">
            <a:spLocks noChangeArrowheads="1"/>
          </p:cNvSpPr>
          <p:nvPr/>
        </p:nvSpPr>
        <p:spPr bwMode="auto">
          <a:xfrm>
            <a:off x="238125" y="4327525"/>
            <a:ext cx="27463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sv-SE" sz="1000">
                <a:solidFill>
                  <a:srgbClr val="0099CC"/>
                </a:solidFill>
                <a:latin typeface="Arial" charset="0"/>
              </a:rPr>
              <a:t>70</a:t>
            </a:r>
          </a:p>
        </p:txBody>
      </p:sp>
      <p:sp>
        <p:nvSpPr>
          <p:cNvPr id="395751" name="Text Box 487"/>
          <p:cNvSpPr txBox="1">
            <a:spLocks noChangeArrowheads="1"/>
          </p:cNvSpPr>
          <p:nvPr/>
        </p:nvSpPr>
        <p:spPr bwMode="auto">
          <a:xfrm>
            <a:off x="238125" y="4524375"/>
            <a:ext cx="27463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sv-SE" sz="1000">
                <a:solidFill>
                  <a:srgbClr val="0099CC"/>
                </a:solidFill>
                <a:latin typeface="Arial" charset="0"/>
              </a:rPr>
              <a:t>80</a:t>
            </a:r>
          </a:p>
        </p:txBody>
      </p:sp>
      <p:pic>
        <p:nvPicPr>
          <p:cNvPr id="395752" name="Picture 488" descr="compas_blue_lessBright_2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782638"/>
            <a:ext cx="2703513" cy="2192337"/>
          </a:xfrm>
          <a:prstGeom prst="rect">
            <a:avLst/>
          </a:prstGeom>
          <a:noFill/>
        </p:spPr>
      </p:pic>
      <p:sp>
        <p:nvSpPr>
          <p:cNvPr id="395753" name="Line 489"/>
          <p:cNvSpPr>
            <a:spLocks noChangeShapeType="1"/>
          </p:cNvSpPr>
          <p:nvPr/>
        </p:nvSpPr>
        <p:spPr bwMode="auto">
          <a:xfrm>
            <a:off x="527050" y="227013"/>
            <a:ext cx="39688" cy="0"/>
          </a:xfrm>
          <a:prstGeom prst="line">
            <a:avLst/>
          </a:prstGeom>
          <a:noFill/>
          <a:ln w="3175">
            <a:solidFill>
              <a:srgbClr val="347C9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754" name="Line 490"/>
          <p:cNvSpPr>
            <a:spLocks noChangeShapeType="1"/>
          </p:cNvSpPr>
          <p:nvPr/>
        </p:nvSpPr>
        <p:spPr bwMode="auto">
          <a:xfrm>
            <a:off x="527050" y="6346825"/>
            <a:ext cx="39688" cy="0"/>
          </a:xfrm>
          <a:prstGeom prst="line">
            <a:avLst/>
          </a:prstGeom>
          <a:noFill/>
          <a:ln w="3175">
            <a:solidFill>
              <a:srgbClr val="347C9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755" name="Line 491"/>
          <p:cNvSpPr>
            <a:spLocks noChangeShapeType="1"/>
          </p:cNvSpPr>
          <p:nvPr/>
        </p:nvSpPr>
        <p:spPr bwMode="auto">
          <a:xfrm flipV="1">
            <a:off x="612775" y="6376988"/>
            <a:ext cx="0" cy="47625"/>
          </a:xfrm>
          <a:prstGeom prst="line">
            <a:avLst/>
          </a:prstGeom>
          <a:noFill/>
          <a:ln w="3175">
            <a:solidFill>
              <a:srgbClr val="347C9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492"/>
          <p:cNvGrpSpPr>
            <a:grpSpLocks/>
          </p:cNvGrpSpPr>
          <p:nvPr/>
        </p:nvGrpSpPr>
        <p:grpSpPr bwMode="auto">
          <a:xfrm>
            <a:off x="1522413" y="6391275"/>
            <a:ext cx="7169150" cy="42863"/>
            <a:chOff x="1039" y="4020"/>
            <a:chExt cx="4892" cy="27"/>
          </a:xfrm>
        </p:grpSpPr>
        <p:sp>
          <p:nvSpPr>
            <p:cNvPr id="395757" name="Line 493"/>
            <p:cNvSpPr>
              <a:spLocks noChangeShapeType="1"/>
            </p:cNvSpPr>
            <p:nvPr/>
          </p:nvSpPr>
          <p:spPr bwMode="auto">
            <a:xfrm>
              <a:off x="1851" y="4020"/>
              <a:ext cx="0" cy="27"/>
            </a:xfrm>
            <a:prstGeom prst="line">
              <a:avLst/>
            </a:prstGeom>
            <a:noFill/>
            <a:ln w="6350">
              <a:solidFill>
                <a:srgbClr val="347C9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758" name="Line 494"/>
            <p:cNvSpPr>
              <a:spLocks noChangeShapeType="1"/>
            </p:cNvSpPr>
            <p:nvPr/>
          </p:nvSpPr>
          <p:spPr bwMode="auto">
            <a:xfrm>
              <a:off x="3886" y="4020"/>
              <a:ext cx="0" cy="27"/>
            </a:xfrm>
            <a:prstGeom prst="line">
              <a:avLst/>
            </a:prstGeom>
            <a:noFill/>
            <a:ln w="6350">
              <a:solidFill>
                <a:srgbClr val="347C9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759" name="Line 495"/>
            <p:cNvSpPr>
              <a:spLocks noChangeShapeType="1"/>
            </p:cNvSpPr>
            <p:nvPr/>
          </p:nvSpPr>
          <p:spPr bwMode="auto">
            <a:xfrm>
              <a:off x="5731" y="4020"/>
              <a:ext cx="0" cy="27"/>
            </a:xfrm>
            <a:prstGeom prst="line">
              <a:avLst/>
            </a:prstGeom>
            <a:noFill/>
            <a:ln w="6350">
              <a:solidFill>
                <a:srgbClr val="347C9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760" name="Line 496"/>
            <p:cNvSpPr>
              <a:spLocks noChangeShapeType="1"/>
            </p:cNvSpPr>
            <p:nvPr/>
          </p:nvSpPr>
          <p:spPr bwMode="auto">
            <a:xfrm>
              <a:off x="5480" y="4020"/>
              <a:ext cx="0" cy="27"/>
            </a:xfrm>
            <a:prstGeom prst="line">
              <a:avLst/>
            </a:prstGeom>
            <a:noFill/>
            <a:ln w="6350">
              <a:solidFill>
                <a:srgbClr val="347C9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761" name="Line 497"/>
            <p:cNvSpPr>
              <a:spLocks noChangeShapeType="1"/>
            </p:cNvSpPr>
            <p:nvPr/>
          </p:nvSpPr>
          <p:spPr bwMode="auto">
            <a:xfrm>
              <a:off x="5119" y="4020"/>
              <a:ext cx="0" cy="27"/>
            </a:xfrm>
            <a:prstGeom prst="line">
              <a:avLst/>
            </a:prstGeom>
            <a:noFill/>
            <a:ln w="6350">
              <a:solidFill>
                <a:srgbClr val="347C9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762" name="Line 498"/>
            <p:cNvSpPr>
              <a:spLocks noChangeShapeType="1"/>
            </p:cNvSpPr>
            <p:nvPr/>
          </p:nvSpPr>
          <p:spPr bwMode="auto">
            <a:xfrm>
              <a:off x="4417" y="4020"/>
              <a:ext cx="0" cy="27"/>
            </a:xfrm>
            <a:prstGeom prst="line">
              <a:avLst/>
            </a:prstGeom>
            <a:noFill/>
            <a:ln w="6350">
              <a:solidFill>
                <a:srgbClr val="347C9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763" name="Line 499"/>
            <p:cNvSpPr>
              <a:spLocks noChangeShapeType="1"/>
            </p:cNvSpPr>
            <p:nvPr/>
          </p:nvSpPr>
          <p:spPr bwMode="auto">
            <a:xfrm>
              <a:off x="4307" y="4020"/>
              <a:ext cx="0" cy="27"/>
            </a:xfrm>
            <a:prstGeom prst="line">
              <a:avLst/>
            </a:prstGeom>
            <a:noFill/>
            <a:ln w="6350">
              <a:solidFill>
                <a:srgbClr val="347C9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764" name="Line 500"/>
            <p:cNvSpPr>
              <a:spLocks noChangeShapeType="1"/>
            </p:cNvSpPr>
            <p:nvPr/>
          </p:nvSpPr>
          <p:spPr bwMode="auto">
            <a:xfrm>
              <a:off x="4187" y="4020"/>
              <a:ext cx="0" cy="27"/>
            </a:xfrm>
            <a:prstGeom prst="line">
              <a:avLst/>
            </a:prstGeom>
            <a:noFill/>
            <a:ln w="6350">
              <a:solidFill>
                <a:srgbClr val="347C9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765" name="Line 501"/>
            <p:cNvSpPr>
              <a:spLocks noChangeShapeType="1"/>
            </p:cNvSpPr>
            <p:nvPr/>
          </p:nvSpPr>
          <p:spPr bwMode="auto">
            <a:xfrm>
              <a:off x="4057" y="4020"/>
              <a:ext cx="0" cy="27"/>
            </a:xfrm>
            <a:prstGeom prst="line">
              <a:avLst/>
            </a:prstGeom>
            <a:noFill/>
            <a:ln w="6350">
              <a:solidFill>
                <a:srgbClr val="347C9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766" name="Line 502"/>
            <p:cNvSpPr>
              <a:spLocks noChangeShapeType="1"/>
            </p:cNvSpPr>
            <p:nvPr/>
          </p:nvSpPr>
          <p:spPr bwMode="auto">
            <a:xfrm>
              <a:off x="3696" y="4020"/>
              <a:ext cx="0" cy="27"/>
            </a:xfrm>
            <a:prstGeom prst="line">
              <a:avLst/>
            </a:prstGeom>
            <a:noFill/>
            <a:ln w="6350">
              <a:solidFill>
                <a:srgbClr val="347C9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767" name="Line 503"/>
            <p:cNvSpPr>
              <a:spLocks noChangeShapeType="1"/>
            </p:cNvSpPr>
            <p:nvPr/>
          </p:nvSpPr>
          <p:spPr bwMode="auto">
            <a:xfrm>
              <a:off x="3435" y="4020"/>
              <a:ext cx="0" cy="27"/>
            </a:xfrm>
            <a:prstGeom prst="line">
              <a:avLst/>
            </a:prstGeom>
            <a:noFill/>
            <a:ln w="6350">
              <a:solidFill>
                <a:srgbClr val="347C9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768" name="Line 504"/>
            <p:cNvSpPr>
              <a:spLocks noChangeShapeType="1"/>
            </p:cNvSpPr>
            <p:nvPr/>
          </p:nvSpPr>
          <p:spPr bwMode="auto">
            <a:xfrm>
              <a:off x="3044" y="4020"/>
              <a:ext cx="0" cy="27"/>
            </a:xfrm>
            <a:prstGeom prst="line">
              <a:avLst/>
            </a:prstGeom>
            <a:noFill/>
            <a:ln w="6350">
              <a:solidFill>
                <a:srgbClr val="347C9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769" name="Line 505"/>
            <p:cNvSpPr>
              <a:spLocks noChangeShapeType="1"/>
            </p:cNvSpPr>
            <p:nvPr/>
          </p:nvSpPr>
          <p:spPr bwMode="auto">
            <a:xfrm>
              <a:off x="2373" y="4020"/>
              <a:ext cx="0" cy="27"/>
            </a:xfrm>
            <a:prstGeom prst="line">
              <a:avLst/>
            </a:prstGeom>
            <a:noFill/>
            <a:ln w="6350">
              <a:solidFill>
                <a:srgbClr val="347C9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770" name="Line 506"/>
            <p:cNvSpPr>
              <a:spLocks noChangeShapeType="1"/>
            </p:cNvSpPr>
            <p:nvPr/>
          </p:nvSpPr>
          <p:spPr bwMode="auto">
            <a:xfrm>
              <a:off x="2262" y="4020"/>
              <a:ext cx="0" cy="27"/>
            </a:xfrm>
            <a:prstGeom prst="line">
              <a:avLst/>
            </a:prstGeom>
            <a:noFill/>
            <a:ln w="6350">
              <a:solidFill>
                <a:srgbClr val="347C9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771" name="Line 507"/>
            <p:cNvSpPr>
              <a:spLocks noChangeShapeType="1"/>
            </p:cNvSpPr>
            <p:nvPr/>
          </p:nvSpPr>
          <p:spPr bwMode="auto">
            <a:xfrm>
              <a:off x="2142" y="4020"/>
              <a:ext cx="0" cy="27"/>
            </a:xfrm>
            <a:prstGeom prst="line">
              <a:avLst/>
            </a:prstGeom>
            <a:noFill/>
            <a:ln w="6350">
              <a:solidFill>
                <a:srgbClr val="347C9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772" name="Line 508"/>
            <p:cNvSpPr>
              <a:spLocks noChangeShapeType="1"/>
            </p:cNvSpPr>
            <p:nvPr/>
          </p:nvSpPr>
          <p:spPr bwMode="auto">
            <a:xfrm>
              <a:off x="2012" y="4020"/>
              <a:ext cx="0" cy="27"/>
            </a:xfrm>
            <a:prstGeom prst="line">
              <a:avLst/>
            </a:prstGeom>
            <a:noFill/>
            <a:ln w="6350">
              <a:solidFill>
                <a:srgbClr val="347C9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773" name="Line 509"/>
            <p:cNvSpPr>
              <a:spLocks noChangeShapeType="1"/>
            </p:cNvSpPr>
            <p:nvPr/>
          </p:nvSpPr>
          <p:spPr bwMode="auto">
            <a:xfrm>
              <a:off x="1651" y="4020"/>
              <a:ext cx="0" cy="27"/>
            </a:xfrm>
            <a:prstGeom prst="line">
              <a:avLst/>
            </a:prstGeom>
            <a:noFill/>
            <a:ln w="6350">
              <a:solidFill>
                <a:srgbClr val="347C9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774" name="Line 510"/>
            <p:cNvSpPr>
              <a:spLocks noChangeShapeType="1"/>
            </p:cNvSpPr>
            <p:nvPr/>
          </p:nvSpPr>
          <p:spPr bwMode="auto">
            <a:xfrm>
              <a:off x="1400" y="4020"/>
              <a:ext cx="0" cy="27"/>
            </a:xfrm>
            <a:prstGeom prst="line">
              <a:avLst/>
            </a:prstGeom>
            <a:noFill/>
            <a:ln w="6350">
              <a:solidFill>
                <a:srgbClr val="347C9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775" name="Line 511"/>
            <p:cNvSpPr>
              <a:spLocks noChangeShapeType="1"/>
            </p:cNvSpPr>
            <p:nvPr/>
          </p:nvSpPr>
          <p:spPr bwMode="auto">
            <a:xfrm>
              <a:off x="1039" y="4020"/>
              <a:ext cx="0" cy="27"/>
            </a:xfrm>
            <a:prstGeom prst="line">
              <a:avLst/>
            </a:prstGeom>
            <a:noFill/>
            <a:ln w="6350">
              <a:solidFill>
                <a:srgbClr val="347C9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776" name="Line 512"/>
            <p:cNvSpPr>
              <a:spLocks noChangeShapeType="1"/>
            </p:cNvSpPr>
            <p:nvPr/>
          </p:nvSpPr>
          <p:spPr bwMode="auto">
            <a:xfrm>
              <a:off x="5931" y="4020"/>
              <a:ext cx="0" cy="27"/>
            </a:xfrm>
            <a:prstGeom prst="line">
              <a:avLst/>
            </a:prstGeom>
            <a:noFill/>
            <a:ln w="6350">
              <a:solidFill>
                <a:srgbClr val="347C9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777" name="Line 513"/>
            <p:cNvSpPr>
              <a:spLocks noChangeShapeType="1"/>
            </p:cNvSpPr>
            <p:nvPr/>
          </p:nvSpPr>
          <p:spPr bwMode="auto">
            <a:xfrm>
              <a:off x="2463" y="4020"/>
              <a:ext cx="0" cy="27"/>
            </a:xfrm>
            <a:prstGeom prst="line">
              <a:avLst/>
            </a:prstGeom>
            <a:noFill/>
            <a:ln w="6350">
              <a:solidFill>
                <a:srgbClr val="347C9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778" name="Line 514"/>
            <p:cNvSpPr>
              <a:spLocks noChangeShapeType="1"/>
            </p:cNvSpPr>
            <p:nvPr/>
          </p:nvSpPr>
          <p:spPr bwMode="auto">
            <a:xfrm>
              <a:off x="4508" y="4020"/>
              <a:ext cx="0" cy="27"/>
            </a:xfrm>
            <a:prstGeom prst="line">
              <a:avLst/>
            </a:prstGeom>
            <a:noFill/>
            <a:ln w="6350">
              <a:solidFill>
                <a:srgbClr val="347C9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5779" name="Line 515"/>
          <p:cNvSpPr>
            <a:spLocks noChangeShapeType="1"/>
          </p:cNvSpPr>
          <p:nvPr/>
        </p:nvSpPr>
        <p:spPr bwMode="auto">
          <a:xfrm flipV="1">
            <a:off x="8924925" y="6389688"/>
            <a:ext cx="0" cy="47625"/>
          </a:xfrm>
          <a:prstGeom prst="line">
            <a:avLst/>
          </a:prstGeom>
          <a:noFill/>
          <a:ln w="6350">
            <a:solidFill>
              <a:srgbClr val="347C9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516"/>
          <p:cNvGrpSpPr>
            <a:grpSpLocks/>
          </p:cNvGrpSpPr>
          <p:nvPr/>
        </p:nvGrpSpPr>
        <p:grpSpPr bwMode="auto">
          <a:xfrm>
            <a:off x="1519238" y="6365875"/>
            <a:ext cx="7172325" cy="0"/>
            <a:chOff x="1037" y="4012"/>
            <a:chExt cx="4894" cy="0"/>
          </a:xfrm>
        </p:grpSpPr>
        <p:sp>
          <p:nvSpPr>
            <p:cNvPr id="395781" name="Line 517"/>
            <p:cNvSpPr>
              <a:spLocks noChangeShapeType="1"/>
            </p:cNvSpPr>
            <p:nvPr/>
          </p:nvSpPr>
          <p:spPr bwMode="auto">
            <a:xfrm>
              <a:off x="3694" y="4012"/>
              <a:ext cx="194" cy="0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5782" name="Line 518"/>
            <p:cNvSpPr>
              <a:spLocks noChangeShapeType="1"/>
            </p:cNvSpPr>
            <p:nvPr/>
          </p:nvSpPr>
          <p:spPr bwMode="auto">
            <a:xfrm>
              <a:off x="4055" y="4012"/>
              <a:ext cx="134" cy="0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5783" name="Line 519"/>
            <p:cNvSpPr>
              <a:spLocks noChangeShapeType="1"/>
            </p:cNvSpPr>
            <p:nvPr/>
          </p:nvSpPr>
          <p:spPr bwMode="auto">
            <a:xfrm>
              <a:off x="4305" y="4012"/>
              <a:ext cx="114" cy="0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5784" name="Line 520"/>
            <p:cNvSpPr>
              <a:spLocks noChangeShapeType="1"/>
            </p:cNvSpPr>
            <p:nvPr/>
          </p:nvSpPr>
          <p:spPr bwMode="auto">
            <a:xfrm>
              <a:off x="4504" y="4012"/>
              <a:ext cx="12" cy="0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5785" name="Line 521"/>
            <p:cNvSpPr>
              <a:spLocks noChangeShapeType="1"/>
            </p:cNvSpPr>
            <p:nvPr/>
          </p:nvSpPr>
          <p:spPr bwMode="auto">
            <a:xfrm>
              <a:off x="3042" y="4012"/>
              <a:ext cx="398" cy="0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5786" name="Line 522"/>
            <p:cNvSpPr>
              <a:spLocks noChangeShapeType="1"/>
            </p:cNvSpPr>
            <p:nvPr/>
          </p:nvSpPr>
          <p:spPr bwMode="auto">
            <a:xfrm>
              <a:off x="2461" y="4012"/>
              <a:ext cx="12" cy="0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5787" name="Line 523"/>
            <p:cNvSpPr>
              <a:spLocks noChangeShapeType="1"/>
            </p:cNvSpPr>
            <p:nvPr/>
          </p:nvSpPr>
          <p:spPr bwMode="auto">
            <a:xfrm>
              <a:off x="5729" y="4012"/>
              <a:ext cx="202" cy="0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5788" name="Line 524"/>
            <p:cNvSpPr>
              <a:spLocks noChangeShapeType="1"/>
            </p:cNvSpPr>
            <p:nvPr/>
          </p:nvSpPr>
          <p:spPr bwMode="auto">
            <a:xfrm>
              <a:off x="5117" y="4012"/>
              <a:ext cx="362" cy="0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5789" name="Line 525"/>
            <p:cNvSpPr>
              <a:spLocks noChangeShapeType="1"/>
            </p:cNvSpPr>
            <p:nvPr/>
          </p:nvSpPr>
          <p:spPr bwMode="auto">
            <a:xfrm>
              <a:off x="1649" y="4012"/>
              <a:ext cx="204" cy="0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5790" name="Line 526"/>
            <p:cNvSpPr>
              <a:spLocks noChangeShapeType="1"/>
            </p:cNvSpPr>
            <p:nvPr/>
          </p:nvSpPr>
          <p:spPr bwMode="auto">
            <a:xfrm>
              <a:off x="2010" y="4012"/>
              <a:ext cx="134" cy="0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5791" name="Line 527"/>
            <p:cNvSpPr>
              <a:spLocks noChangeShapeType="1"/>
            </p:cNvSpPr>
            <p:nvPr/>
          </p:nvSpPr>
          <p:spPr bwMode="auto">
            <a:xfrm>
              <a:off x="2260" y="4012"/>
              <a:ext cx="114" cy="0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5792" name="Line 528"/>
            <p:cNvSpPr>
              <a:spLocks noChangeShapeType="1"/>
            </p:cNvSpPr>
            <p:nvPr/>
          </p:nvSpPr>
          <p:spPr bwMode="auto">
            <a:xfrm>
              <a:off x="1037" y="4012"/>
              <a:ext cx="364" cy="0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529"/>
          <p:cNvGrpSpPr>
            <a:grpSpLocks/>
          </p:cNvGrpSpPr>
          <p:nvPr/>
        </p:nvGrpSpPr>
        <p:grpSpPr bwMode="auto">
          <a:xfrm>
            <a:off x="1519238" y="206375"/>
            <a:ext cx="7172325" cy="0"/>
            <a:chOff x="1037" y="4012"/>
            <a:chExt cx="4894" cy="0"/>
          </a:xfrm>
        </p:grpSpPr>
        <p:sp>
          <p:nvSpPr>
            <p:cNvPr id="395794" name="Line 530"/>
            <p:cNvSpPr>
              <a:spLocks noChangeShapeType="1"/>
            </p:cNvSpPr>
            <p:nvPr/>
          </p:nvSpPr>
          <p:spPr bwMode="auto">
            <a:xfrm>
              <a:off x="3694" y="4012"/>
              <a:ext cx="194" cy="0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5795" name="Line 531"/>
            <p:cNvSpPr>
              <a:spLocks noChangeShapeType="1"/>
            </p:cNvSpPr>
            <p:nvPr/>
          </p:nvSpPr>
          <p:spPr bwMode="auto">
            <a:xfrm>
              <a:off x="4055" y="4012"/>
              <a:ext cx="134" cy="0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5796" name="Line 532"/>
            <p:cNvSpPr>
              <a:spLocks noChangeShapeType="1"/>
            </p:cNvSpPr>
            <p:nvPr/>
          </p:nvSpPr>
          <p:spPr bwMode="auto">
            <a:xfrm>
              <a:off x="4305" y="4012"/>
              <a:ext cx="114" cy="0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5797" name="Line 533"/>
            <p:cNvSpPr>
              <a:spLocks noChangeShapeType="1"/>
            </p:cNvSpPr>
            <p:nvPr/>
          </p:nvSpPr>
          <p:spPr bwMode="auto">
            <a:xfrm>
              <a:off x="4504" y="4012"/>
              <a:ext cx="12" cy="0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5798" name="Line 534"/>
            <p:cNvSpPr>
              <a:spLocks noChangeShapeType="1"/>
            </p:cNvSpPr>
            <p:nvPr/>
          </p:nvSpPr>
          <p:spPr bwMode="auto">
            <a:xfrm>
              <a:off x="3042" y="4012"/>
              <a:ext cx="398" cy="0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5799" name="Line 535"/>
            <p:cNvSpPr>
              <a:spLocks noChangeShapeType="1"/>
            </p:cNvSpPr>
            <p:nvPr/>
          </p:nvSpPr>
          <p:spPr bwMode="auto">
            <a:xfrm>
              <a:off x="2461" y="4012"/>
              <a:ext cx="12" cy="0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5800" name="Line 536"/>
            <p:cNvSpPr>
              <a:spLocks noChangeShapeType="1"/>
            </p:cNvSpPr>
            <p:nvPr/>
          </p:nvSpPr>
          <p:spPr bwMode="auto">
            <a:xfrm>
              <a:off x="5729" y="4012"/>
              <a:ext cx="202" cy="0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5801" name="Line 537"/>
            <p:cNvSpPr>
              <a:spLocks noChangeShapeType="1"/>
            </p:cNvSpPr>
            <p:nvPr/>
          </p:nvSpPr>
          <p:spPr bwMode="auto">
            <a:xfrm>
              <a:off x="5117" y="4012"/>
              <a:ext cx="362" cy="0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5802" name="Line 538"/>
            <p:cNvSpPr>
              <a:spLocks noChangeShapeType="1"/>
            </p:cNvSpPr>
            <p:nvPr/>
          </p:nvSpPr>
          <p:spPr bwMode="auto">
            <a:xfrm>
              <a:off x="1649" y="4012"/>
              <a:ext cx="204" cy="0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5803" name="Line 539"/>
            <p:cNvSpPr>
              <a:spLocks noChangeShapeType="1"/>
            </p:cNvSpPr>
            <p:nvPr/>
          </p:nvSpPr>
          <p:spPr bwMode="auto">
            <a:xfrm>
              <a:off x="2010" y="4012"/>
              <a:ext cx="134" cy="0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5804" name="Line 540"/>
            <p:cNvSpPr>
              <a:spLocks noChangeShapeType="1"/>
            </p:cNvSpPr>
            <p:nvPr/>
          </p:nvSpPr>
          <p:spPr bwMode="auto">
            <a:xfrm>
              <a:off x="2260" y="4012"/>
              <a:ext cx="114" cy="0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5805" name="Line 541"/>
            <p:cNvSpPr>
              <a:spLocks noChangeShapeType="1"/>
            </p:cNvSpPr>
            <p:nvPr/>
          </p:nvSpPr>
          <p:spPr bwMode="auto">
            <a:xfrm>
              <a:off x="1037" y="4012"/>
              <a:ext cx="364" cy="0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5806" name="Text Box 542"/>
          <p:cNvSpPr txBox="1">
            <a:spLocks noChangeArrowheads="1"/>
          </p:cNvSpPr>
          <p:nvPr/>
        </p:nvSpPr>
        <p:spPr bwMode="auto">
          <a:xfrm>
            <a:off x="2914650" y="4484688"/>
            <a:ext cx="373063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600">
                <a:latin typeface="Arial" charset="0"/>
              </a:rPr>
              <a:t>Timor-L.</a:t>
            </a:r>
          </a:p>
        </p:txBody>
      </p:sp>
      <p:sp>
        <p:nvSpPr>
          <p:cNvPr id="395807" name="Text Box 543"/>
          <p:cNvSpPr txBox="1">
            <a:spLocks noChangeArrowheads="1"/>
          </p:cNvSpPr>
          <p:nvPr/>
        </p:nvSpPr>
        <p:spPr bwMode="auto">
          <a:xfrm>
            <a:off x="4195763" y="3257550"/>
            <a:ext cx="423862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600">
                <a:latin typeface="Arial" charset="0"/>
              </a:rPr>
              <a:t>Vanuatu</a:t>
            </a:r>
          </a:p>
        </p:txBody>
      </p:sp>
      <p:sp>
        <p:nvSpPr>
          <p:cNvPr id="395808" name="Text Box 544"/>
          <p:cNvSpPr txBox="1">
            <a:spLocks noChangeArrowheads="1"/>
          </p:cNvSpPr>
          <p:nvPr/>
        </p:nvSpPr>
        <p:spPr bwMode="auto">
          <a:xfrm>
            <a:off x="4019550" y="3532188"/>
            <a:ext cx="2762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600">
                <a:latin typeface="Arial" charset="0"/>
              </a:rPr>
              <a:t>Samoa</a:t>
            </a:r>
          </a:p>
        </p:txBody>
      </p:sp>
      <p:sp>
        <p:nvSpPr>
          <p:cNvPr id="395809" name="Text Box 545"/>
          <p:cNvSpPr txBox="1">
            <a:spLocks noChangeArrowheads="1"/>
          </p:cNvSpPr>
          <p:nvPr/>
        </p:nvSpPr>
        <p:spPr bwMode="auto">
          <a:xfrm>
            <a:off x="2754313" y="4608513"/>
            <a:ext cx="32385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700">
                <a:latin typeface="Arial" charset="0"/>
              </a:rPr>
              <a:t>Sudan</a:t>
            </a:r>
          </a:p>
        </p:txBody>
      </p:sp>
      <p:sp>
        <p:nvSpPr>
          <p:cNvPr id="395810" name="Text Box 546"/>
          <p:cNvSpPr txBox="1">
            <a:spLocks noChangeArrowheads="1"/>
          </p:cNvSpPr>
          <p:nvPr/>
        </p:nvSpPr>
        <p:spPr bwMode="auto">
          <a:xfrm>
            <a:off x="3857625" y="3216275"/>
            <a:ext cx="373063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600">
                <a:latin typeface="Arial" charset="0"/>
              </a:rPr>
              <a:t>Armenia</a:t>
            </a:r>
          </a:p>
        </p:txBody>
      </p:sp>
      <p:sp>
        <p:nvSpPr>
          <p:cNvPr id="395811" name="Text Box 547"/>
          <p:cNvSpPr txBox="1">
            <a:spLocks noChangeArrowheads="1"/>
          </p:cNvSpPr>
          <p:nvPr/>
        </p:nvSpPr>
        <p:spPr bwMode="auto">
          <a:xfrm>
            <a:off x="2927350" y="4383088"/>
            <a:ext cx="387350" cy="11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600">
                <a:latin typeface="Arial" charset="0"/>
              </a:rPr>
              <a:t>Comoros</a:t>
            </a:r>
          </a:p>
        </p:txBody>
      </p:sp>
      <p:sp>
        <p:nvSpPr>
          <p:cNvPr id="395812" name="Text Box 548"/>
          <p:cNvSpPr txBox="1">
            <a:spLocks noChangeArrowheads="1"/>
          </p:cNvSpPr>
          <p:nvPr/>
        </p:nvSpPr>
        <p:spPr bwMode="auto">
          <a:xfrm>
            <a:off x="4041775" y="3384550"/>
            <a:ext cx="479425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600">
                <a:latin typeface="Arial" charset="0"/>
              </a:rPr>
              <a:t>Cape Verde</a:t>
            </a:r>
          </a:p>
        </p:txBody>
      </p:sp>
      <p:sp>
        <p:nvSpPr>
          <p:cNvPr id="395813" name="Text Box 549"/>
          <p:cNvSpPr txBox="1">
            <a:spLocks noChangeArrowheads="1"/>
          </p:cNvSpPr>
          <p:nvPr/>
        </p:nvSpPr>
        <p:spPr bwMode="auto">
          <a:xfrm>
            <a:off x="3095625" y="4854575"/>
            <a:ext cx="357188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600">
                <a:latin typeface="Arial" charset="0"/>
              </a:rPr>
              <a:t>Bhutan</a:t>
            </a:r>
          </a:p>
        </p:txBody>
      </p:sp>
      <p:sp>
        <p:nvSpPr>
          <p:cNvPr id="395814" name="Text Box 550"/>
          <p:cNvSpPr txBox="1">
            <a:spLocks noChangeArrowheads="1"/>
          </p:cNvSpPr>
          <p:nvPr/>
        </p:nvSpPr>
        <p:spPr bwMode="auto">
          <a:xfrm>
            <a:off x="4189413" y="3101975"/>
            <a:ext cx="42545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600">
                <a:latin typeface="Arial" charset="0"/>
              </a:rPr>
              <a:t>El Salva</a:t>
            </a:r>
          </a:p>
        </p:txBody>
      </p:sp>
      <p:sp>
        <p:nvSpPr>
          <p:cNvPr id="395815" name="Oval 551"/>
          <p:cNvSpPr>
            <a:spLocks noChangeArrowheads="1"/>
          </p:cNvSpPr>
          <p:nvPr/>
        </p:nvSpPr>
        <p:spPr bwMode="auto">
          <a:xfrm>
            <a:off x="7169150" y="849313"/>
            <a:ext cx="42863" cy="47625"/>
          </a:xfrm>
          <a:prstGeom prst="ellipse">
            <a:avLst/>
          </a:prstGeom>
          <a:solidFill>
            <a:srgbClr val="008CFF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95816" name="Picture 552" descr="logoRelief_a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1100" y="6570663"/>
            <a:ext cx="1487488" cy="266700"/>
          </a:xfrm>
          <a:prstGeom prst="rect">
            <a:avLst/>
          </a:prstGeom>
          <a:noFill/>
        </p:spPr>
      </p:pic>
      <p:sp>
        <p:nvSpPr>
          <p:cNvPr id="395817" name="Oval 553"/>
          <p:cNvSpPr>
            <a:spLocks noChangeArrowheads="1"/>
          </p:cNvSpPr>
          <p:nvPr/>
        </p:nvSpPr>
        <p:spPr bwMode="auto">
          <a:xfrm>
            <a:off x="8047038" y="781050"/>
            <a:ext cx="160337" cy="174625"/>
          </a:xfrm>
          <a:prstGeom prst="ellipse">
            <a:avLst/>
          </a:prstGeom>
          <a:solidFill>
            <a:srgbClr val="008CFF"/>
          </a:solidFill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818" name="Oval 554"/>
          <p:cNvSpPr>
            <a:spLocks noChangeArrowheads="1"/>
          </p:cNvSpPr>
          <p:nvPr/>
        </p:nvSpPr>
        <p:spPr bwMode="auto">
          <a:xfrm>
            <a:off x="8178800" y="862013"/>
            <a:ext cx="73025" cy="79375"/>
          </a:xfrm>
          <a:prstGeom prst="ellipse">
            <a:avLst/>
          </a:prstGeom>
          <a:solidFill>
            <a:srgbClr val="008CFF"/>
          </a:solidFill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819" name="Oval 555"/>
          <p:cNvSpPr>
            <a:spLocks noChangeArrowheads="1"/>
          </p:cNvSpPr>
          <p:nvPr/>
        </p:nvSpPr>
        <p:spPr bwMode="auto">
          <a:xfrm>
            <a:off x="8142288" y="830263"/>
            <a:ext cx="87312" cy="95250"/>
          </a:xfrm>
          <a:prstGeom prst="ellipse">
            <a:avLst/>
          </a:prstGeom>
          <a:solidFill>
            <a:srgbClr val="008CFF"/>
          </a:solidFill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820" name="Oval 556"/>
          <p:cNvSpPr>
            <a:spLocks noChangeArrowheads="1"/>
          </p:cNvSpPr>
          <p:nvPr/>
        </p:nvSpPr>
        <p:spPr bwMode="auto">
          <a:xfrm>
            <a:off x="2274888" y="5768975"/>
            <a:ext cx="87312" cy="95250"/>
          </a:xfrm>
          <a:prstGeom prst="ellipse">
            <a:avLst/>
          </a:prstGeom>
          <a:solidFill>
            <a:srgbClr val="31FFCE"/>
          </a:solidFill>
          <a:ln w="127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95821" name="Picture 557" descr="gapminderWorldChart copy"/>
          <p:cNvPicPr>
            <a:picLocks noChangeAspect="1" noChangeArrowheads="1"/>
          </p:cNvPicPr>
          <p:nvPr/>
        </p:nvPicPr>
        <p:blipFill>
          <a:blip r:embed="rId5" cstate="print">
            <a:lum bright="-42000" contrast="-62000"/>
          </a:blip>
          <a:srcRect/>
          <a:stretch>
            <a:fillRect/>
          </a:stretch>
        </p:blipFill>
        <p:spPr bwMode="auto">
          <a:xfrm>
            <a:off x="714375" y="323850"/>
            <a:ext cx="4376738" cy="412750"/>
          </a:xfrm>
          <a:prstGeom prst="rect">
            <a:avLst/>
          </a:prstGeom>
          <a:noFill/>
        </p:spPr>
      </p:pic>
      <p:sp>
        <p:nvSpPr>
          <p:cNvPr id="395822" name="Text Box 558"/>
          <p:cNvSpPr txBox="1">
            <a:spLocks noChangeArrowheads="1"/>
          </p:cNvSpPr>
          <p:nvPr/>
        </p:nvSpPr>
        <p:spPr bwMode="auto">
          <a:xfrm>
            <a:off x="6535738" y="201613"/>
            <a:ext cx="1260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1800" b="1">
                <a:solidFill>
                  <a:srgbClr val="000000"/>
                </a:solidFill>
                <a:latin typeface="Tahoma" pitchFamily="34" charset="0"/>
              </a:rPr>
              <a:t>Singapore</a:t>
            </a:r>
          </a:p>
        </p:txBody>
      </p:sp>
      <p:sp>
        <p:nvSpPr>
          <p:cNvPr id="395824" name="Text Box 560"/>
          <p:cNvSpPr txBox="1">
            <a:spLocks noChangeArrowheads="1"/>
          </p:cNvSpPr>
          <p:nvPr/>
        </p:nvSpPr>
        <p:spPr bwMode="auto">
          <a:xfrm>
            <a:off x="2989263" y="5589588"/>
            <a:ext cx="2493962" cy="3302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99190" dir="3011666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sv-SE" sz="1800" b="1" i="1">
                <a:solidFill>
                  <a:srgbClr val="000000"/>
                </a:solidFill>
                <a:latin typeface="Tahoma" pitchFamily="34" charset="0"/>
              </a:rPr>
              <a:t>Greatgrandma 1863</a:t>
            </a:r>
          </a:p>
        </p:txBody>
      </p:sp>
      <p:sp>
        <p:nvSpPr>
          <p:cNvPr id="395825" name="Text Box 561"/>
          <p:cNvSpPr txBox="1">
            <a:spLocks noChangeArrowheads="1"/>
          </p:cNvSpPr>
          <p:nvPr/>
        </p:nvSpPr>
        <p:spPr bwMode="auto">
          <a:xfrm>
            <a:off x="3992563" y="5157788"/>
            <a:ext cx="1884362" cy="3302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99190" dir="3011666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sv-SE" sz="1800" b="1" i="1">
                <a:solidFill>
                  <a:srgbClr val="000000"/>
                </a:solidFill>
                <a:latin typeface="Tahoma" pitchFamily="34" charset="0"/>
              </a:rPr>
              <a:t>Grandma 1891</a:t>
            </a:r>
          </a:p>
        </p:txBody>
      </p:sp>
      <p:sp>
        <p:nvSpPr>
          <p:cNvPr id="395826" name="Text Box 562"/>
          <p:cNvSpPr txBox="1">
            <a:spLocks noChangeArrowheads="1"/>
          </p:cNvSpPr>
          <p:nvPr/>
        </p:nvSpPr>
        <p:spPr bwMode="auto">
          <a:xfrm>
            <a:off x="4806950" y="4141788"/>
            <a:ext cx="1566863" cy="3302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99190" dir="3011666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sv-SE" sz="1800" b="1" i="1">
                <a:solidFill>
                  <a:srgbClr val="000000"/>
                </a:solidFill>
                <a:latin typeface="Tahoma" pitchFamily="34" charset="0"/>
              </a:rPr>
              <a:t>Mother 1921</a:t>
            </a:r>
          </a:p>
        </p:txBody>
      </p:sp>
      <p:sp>
        <p:nvSpPr>
          <p:cNvPr id="395827" name="Text Box 563"/>
          <p:cNvSpPr txBox="1">
            <a:spLocks noChangeArrowheads="1"/>
          </p:cNvSpPr>
          <p:nvPr/>
        </p:nvSpPr>
        <p:spPr bwMode="auto">
          <a:xfrm>
            <a:off x="6908800" y="1792288"/>
            <a:ext cx="1922463" cy="3302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99190" dir="3011666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sv-SE" sz="1800" b="1" i="1">
                <a:solidFill>
                  <a:srgbClr val="000000"/>
                </a:solidFill>
                <a:latin typeface="Tahoma" pitchFamily="34" charset="0"/>
              </a:rPr>
              <a:t>Daughter 1974</a:t>
            </a:r>
          </a:p>
        </p:txBody>
      </p:sp>
      <p:sp>
        <p:nvSpPr>
          <p:cNvPr id="395828" name="Text Box 564"/>
          <p:cNvSpPr txBox="1">
            <a:spLocks noChangeArrowheads="1"/>
          </p:cNvSpPr>
          <p:nvPr/>
        </p:nvSpPr>
        <p:spPr bwMode="auto">
          <a:xfrm>
            <a:off x="6108700" y="3109913"/>
            <a:ext cx="1443038" cy="330200"/>
          </a:xfrm>
          <a:prstGeom prst="rect">
            <a:avLst/>
          </a:prstGeom>
          <a:solidFill>
            <a:srgbClr val="FF0000">
              <a:alpha val="89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99190" dir="3011666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sv-SE" sz="1800" b="1" i="1">
                <a:solidFill>
                  <a:srgbClr val="000000"/>
                </a:solidFill>
                <a:latin typeface="Tahoma" pitchFamily="34" charset="0"/>
              </a:rPr>
              <a:t>Myself 1948</a:t>
            </a:r>
          </a:p>
        </p:txBody>
      </p:sp>
      <p:sp>
        <p:nvSpPr>
          <p:cNvPr id="395829" name="Text Box 565"/>
          <p:cNvSpPr txBox="1">
            <a:spLocks noChangeArrowheads="1"/>
          </p:cNvSpPr>
          <p:nvPr/>
        </p:nvSpPr>
        <p:spPr bwMode="auto">
          <a:xfrm>
            <a:off x="2130425" y="4978400"/>
            <a:ext cx="12985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1800" b="1">
                <a:solidFill>
                  <a:srgbClr val="000000"/>
                </a:solidFill>
                <a:latin typeface="Tahoma" pitchFamily="34" charset="0"/>
              </a:rPr>
              <a:t>Ghana</a:t>
            </a:r>
          </a:p>
        </p:txBody>
      </p:sp>
      <p:sp>
        <p:nvSpPr>
          <p:cNvPr id="395830" name="Text Box 566"/>
          <p:cNvSpPr txBox="1">
            <a:spLocks noChangeArrowheads="1"/>
          </p:cNvSpPr>
          <p:nvPr/>
        </p:nvSpPr>
        <p:spPr bwMode="auto">
          <a:xfrm>
            <a:off x="3702050" y="3906838"/>
            <a:ext cx="10350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1800" b="1">
                <a:solidFill>
                  <a:srgbClr val="000000"/>
                </a:solidFill>
                <a:latin typeface="Tahoma" pitchFamily="34" charset="0"/>
              </a:rPr>
              <a:t>Egypt</a:t>
            </a:r>
          </a:p>
        </p:txBody>
      </p:sp>
      <p:sp>
        <p:nvSpPr>
          <p:cNvPr id="395831" name="Text Box 567"/>
          <p:cNvSpPr txBox="1">
            <a:spLocks noChangeArrowheads="1"/>
          </p:cNvSpPr>
          <p:nvPr/>
        </p:nvSpPr>
        <p:spPr bwMode="auto">
          <a:xfrm>
            <a:off x="5157788" y="2906713"/>
            <a:ext cx="8572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1800" b="1">
                <a:solidFill>
                  <a:srgbClr val="000000"/>
                </a:solidFill>
                <a:latin typeface="Tahoma" pitchFamily="34" charset="0"/>
              </a:rPr>
              <a:t>Mexico</a:t>
            </a:r>
          </a:p>
        </p:txBody>
      </p:sp>
      <p:sp>
        <p:nvSpPr>
          <p:cNvPr id="395832" name="Text Box 568"/>
          <p:cNvSpPr txBox="1">
            <a:spLocks noChangeArrowheads="1"/>
          </p:cNvSpPr>
          <p:nvPr/>
        </p:nvSpPr>
        <p:spPr bwMode="auto">
          <a:xfrm>
            <a:off x="5721350" y="1722438"/>
            <a:ext cx="9652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1800" b="1">
                <a:solidFill>
                  <a:srgbClr val="000000"/>
                </a:solidFill>
                <a:latin typeface="Tahoma" pitchFamily="34" charset="0"/>
              </a:rPr>
              <a:t>Chile</a:t>
            </a:r>
          </a:p>
        </p:txBody>
      </p:sp>
      <p:sp>
        <p:nvSpPr>
          <p:cNvPr id="395833" name="Text Box 569"/>
          <p:cNvSpPr txBox="1">
            <a:spLocks noChangeArrowheads="1"/>
          </p:cNvSpPr>
          <p:nvPr/>
        </p:nvSpPr>
        <p:spPr bwMode="auto">
          <a:xfrm>
            <a:off x="6700838" y="508000"/>
            <a:ext cx="2392362" cy="3302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99190" dir="3011666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sv-SE" sz="1800" b="1" i="1">
                <a:solidFill>
                  <a:srgbClr val="000000"/>
                </a:solidFill>
                <a:latin typeface="Tahoma" pitchFamily="34" charset="0"/>
              </a:rPr>
              <a:t>Grandaughter 2004</a:t>
            </a:r>
          </a:p>
        </p:txBody>
      </p:sp>
      <p:sp>
        <p:nvSpPr>
          <p:cNvPr id="395834" name="Text Box 570"/>
          <p:cNvSpPr txBox="1">
            <a:spLocks noChangeArrowheads="1"/>
          </p:cNvSpPr>
          <p:nvPr/>
        </p:nvSpPr>
        <p:spPr bwMode="auto">
          <a:xfrm>
            <a:off x="930599" y="5542847"/>
            <a:ext cx="153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1800" b="1" dirty="0">
                <a:solidFill>
                  <a:srgbClr val="000000"/>
                </a:solidFill>
                <a:latin typeface="Tahoma" pitchFamily="34" charset="0"/>
              </a:rPr>
              <a:t>Mozambique</a:t>
            </a:r>
          </a:p>
        </p:txBody>
      </p:sp>
      <p:grpSp>
        <p:nvGrpSpPr>
          <p:cNvPr id="12" name="Group 572"/>
          <p:cNvGrpSpPr>
            <a:grpSpLocks/>
          </p:cNvGrpSpPr>
          <p:nvPr/>
        </p:nvGrpSpPr>
        <p:grpSpPr bwMode="auto">
          <a:xfrm>
            <a:off x="6816725" y="547688"/>
            <a:ext cx="1584325" cy="1176337"/>
            <a:chOff x="4294" y="345"/>
            <a:chExt cx="998" cy="741"/>
          </a:xfrm>
        </p:grpSpPr>
        <p:sp>
          <p:nvSpPr>
            <p:cNvPr id="395837" name="Oval 573"/>
            <p:cNvSpPr>
              <a:spLocks noChangeArrowheads="1"/>
            </p:cNvSpPr>
            <p:nvPr/>
          </p:nvSpPr>
          <p:spPr bwMode="auto">
            <a:xfrm>
              <a:off x="5243" y="345"/>
              <a:ext cx="49" cy="50"/>
            </a:xfrm>
            <a:prstGeom prst="ellipse">
              <a:avLst/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838" name="Line 574"/>
            <p:cNvSpPr>
              <a:spLocks noChangeShapeType="1"/>
            </p:cNvSpPr>
            <p:nvPr/>
          </p:nvSpPr>
          <p:spPr bwMode="auto">
            <a:xfrm flipV="1">
              <a:off x="4294" y="369"/>
              <a:ext cx="972" cy="71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575"/>
          <p:cNvGrpSpPr>
            <a:grpSpLocks/>
          </p:cNvGrpSpPr>
          <p:nvPr/>
        </p:nvGrpSpPr>
        <p:grpSpPr bwMode="auto">
          <a:xfrm>
            <a:off x="5992813" y="1693863"/>
            <a:ext cx="830262" cy="1608137"/>
            <a:chOff x="3775" y="1067"/>
            <a:chExt cx="523" cy="1013"/>
          </a:xfrm>
        </p:grpSpPr>
        <p:sp>
          <p:nvSpPr>
            <p:cNvPr id="395840" name="Line 576"/>
            <p:cNvSpPr>
              <a:spLocks noChangeShapeType="1"/>
            </p:cNvSpPr>
            <p:nvPr/>
          </p:nvSpPr>
          <p:spPr bwMode="auto">
            <a:xfrm flipV="1">
              <a:off x="3775" y="1095"/>
              <a:ext cx="495" cy="98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841" name="Oval 577"/>
            <p:cNvSpPr>
              <a:spLocks noChangeArrowheads="1"/>
            </p:cNvSpPr>
            <p:nvPr/>
          </p:nvSpPr>
          <p:spPr bwMode="auto">
            <a:xfrm>
              <a:off x="4249" y="1067"/>
              <a:ext cx="49" cy="50"/>
            </a:xfrm>
            <a:prstGeom prst="ellipse">
              <a:avLst/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578"/>
          <p:cNvGrpSpPr>
            <a:grpSpLocks/>
          </p:cNvGrpSpPr>
          <p:nvPr/>
        </p:nvGrpSpPr>
        <p:grpSpPr bwMode="auto">
          <a:xfrm>
            <a:off x="4687888" y="3295650"/>
            <a:ext cx="1322387" cy="814388"/>
            <a:chOff x="2953" y="2076"/>
            <a:chExt cx="833" cy="513"/>
          </a:xfrm>
        </p:grpSpPr>
        <p:sp>
          <p:nvSpPr>
            <p:cNvPr id="395843" name="Line 579"/>
            <p:cNvSpPr>
              <a:spLocks noChangeShapeType="1"/>
            </p:cNvSpPr>
            <p:nvPr/>
          </p:nvSpPr>
          <p:spPr bwMode="auto">
            <a:xfrm flipV="1">
              <a:off x="2953" y="2086"/>
              <a:ext cx="819" cy="50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844" name="Oval 580"/>
            <p:cNvSpPr>
              <a:spLocks noChangeArrowheads="1"/>
            </p:cNvSpPr>
            <p:nvPr/>
          </p:nvSpPr>
          <p:spPr bwMode="auto">
            <a:xfrm>
              <a:off x="3737" y="2076"/>
              <a:ext cx="49" cy="50"/>
            </a:xfrm>
            <a:prstGeom prst="ellipse">
              <a:avLst/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581"/>
          <p:cNvGrpSpPr>
            <a:grpSpLocks/>
          </p:cNvGrpSpPr>
          <p:nvPr/>
        </p:nvGrpSpPr>
        <p:grpSpPr bwMode="auto">
          <a:xfrm>
            <a:off x="3617913" y="4102100"/>
            <a:ext cx="1074737" cy="1190625"/>
            <a:chOff x="2279" y="2584"/>
            <a:chExt cx="677" cy="750"/>
          </a:xfrm>
        </p:grpSpPr>
        <p:sp>
          <p:nvSpPr>
            <p:cNvPr id="395846" name="Oval 582"/>
            <p:cNvSpPr>
              <a:spLocks noChangeArrowheads="1"/>
            </p:cNvSpPr>
            <p:nvPr/>
          </p:nvSpPr>
          <p:spPr bwMode="auto">
            <a:xfrm>
              <a:off x="2907" y="2584"/>
              <a:ext cx="49" cy="50"/>
            </a:xfrm>
            <a:prstGeom prst="ellipse">
              <a:avLst/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847" name="Line 583"/>
            <p:cNvSpPr>
              <a:spLocks noChangeShapeType="1"/>
            </p:cNvSpPr>
            <p:nvPr/>
          </p:nvSpPr>
          <p:spPr bwMode="auto">
            <a:xfrm flipV="1">
              <a:off x="2279" y="2615"/>
              <a:ext cx="642" cy="71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584"/>
          <p:cNvGrpSpPr>
            <a:grpSpLocks/>
          </p:cNvGrpSpPr>
          <p:nvPr/>
        </p:nvGrpSpPr>
        <p:grpSpPr bwMode="auto">
          <a:xfrm>
            <a:off x="3000375" y="5227638"/>
            <a:ext cx="631825" cy="352425"/>
            <a:chOff x="1890" y="3293"/>
            <a:chExt cx="398" cy="222"/>
          </a:xfrm>
        </p:grpSpPr>
        <p:sp>
          <p:nvSpPr>
            <p:cNvPr id="395849" name="Oval 585"/>
            <p:cNvSpPr>
              <a:spLocks noChangeArrowheads="1"/>
            </p:cNvSpPr>
            <p:nvPr/>
          </p:nvSpPr>
          <p:spPr bwMode="auto">
            <a:xfrm>
              <a:off x="2239" y="3293"/>
              <a:ext cx="49" cy="50"/>
            </a:xfrm>
            <a:prstGeom prst="ellipse">
              <a:avLst/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850" name="Line 586"/>
            <p:cNvSpPr>
              <a:spLocks noChangeShapeType="1"/>
            </p:cNvSpPr>
            <p:nvPr/>
          </p:nvSpPr>
          <p:spPr bwMode="auto">
            <a:xfrm flipV="1">
              <a:off x="1890" y="3339"/>
              <a:ext cx="369" cy="17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5852" name="Oval 588"/>
          <p:cNvSpPr>
            <a:spLocks noChangeArrowheads="1"/>
          </p:cNvSpPr>
          <p:nvPr/>
        </p:nvSpPr>
        <p:spPr bwMode="auto">
          <a:xfrm>
            <a:off x="2946400" y="5548313"/>
            <a:ext cx="77788" cy="79375"/>
          </a:xfrm>
          <a:prstGeom prst="ellipse">
            <a:avLst/>
          </a:prstGeom>
          <a:solidFill>
            <a:srgbClr val="99CC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95855" name="Picture 591" descr="testBlue_thin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10947">
            <a:off x="6189663" y="4351338"/>
            <a:ext cx="2792412" cy="1446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5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5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9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9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9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95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822" grpId="0"/>
      <p:bldP spid="395824" grpId="0" animBg="1"/>
      <p:bldP spid="395825" grpId="0" animBg="1"/>
      <p:bldP spid="395826" grpId="0" animBg="1"/>
      <p:bldP spid="395827" grpId="0" animBg="1"/>
      <p:bldP spid="395828" grpId="0" animBg="1"/>
      <p:bldP spid="395829" grpId="0"/>
      <p:bldP spid="395830" grpId="0"/>
      <p:bldP spid="395831" grpId="0"/>
      <p:bldP spid="395832" grpId="0"/>
      <p:bldP spid="395833" grpId="0" animBg="1"/>
      <p:bldP spid="3958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785938" y="2062163"/>
            <a:ext cx="5064125" cy="23780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v-SE" sz="15600">
                <a:latin typeface="Arial" charset="0"/>
              </a:rPr>
              <a:t>DbHd</a:t>
            </a:r>
          </a:p>
        </p:txBody>
      </p:sp>
      <p:sp>
        <p:nvSpPr>
          <p:cNvPr id="432131" name="Text Box 3"/>
          <p:cNvSpPr txBox="1">
            <a:spLocks noChangeArrowheads="1"/>
          </p:cNvSpPr>
          <p:nvPr/>
        </p:nvSpPr>
        <p:spPr bwMode="auto">
          <a:xfrm>
            <a:off x="449263" y="4433888"/>
            <a:ext cx="8534400" cy="82232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v-SE" sz="5400">
                <a:latin typeface="Arial" charset="0"/>
              </a:rPr>
              <a:t>Data base Hugging disorder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2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2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2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1643063" y="5378450"/>
            <a:ext cx="6135687" cy="1082675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6000" b="1">
                <a:latin typeface="Tahoma" pitchFamily="34" charset="0"/>
              </a:rPr>
              <a:t>World</a:t>
            </a:r>
            <a:endParaRPr lang="en-GB" sz="8000" b="1">
              <a:latin typeface="Tahoma" pitchFamily="34" charset="0"/>
            </a:endParaRPr>
          </a:p>
        </p:txBody>
      </p:sp>
      <p:cxnSp>
        <p:nvCxnSpPr>
          <p:cNvPr id="6147" name="AutoShape 4"/>
          <p:cNvCxnSpPr>
            <a:cxnSpLocks noChangeShapeType="1"/>
          </p:cNvCxnSpPr>
          <p:nvPr/>
        </p:nvCxnSpPr>
        <p:spPr bwMode="auto">
          <a:xfrm flipV="1">
            <a:off x="3343275" y="1512888"/>
            <a:ext cx="760413" cy="411162"/>
          </a:xfrm>
          <a:prstGeom prst="bentConnector3">
            <a:avLst>
              <a:gd name="adj1" fmla="val 49894"/>
            </a:avLst>
          </a:prstGeom>
          <a:noFill/>
          <a:ln w="9525">
            <a:noFill/>
            <a:miter lim="800000"/>
            <a:headEnd/>
            <a:tailEnd type="triangle" w="med" len="med"/>
          </a:ln>
        </p:spPr>
      </p:cxn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4686300" y="2895600"/>
            <a:ext cx="914400" cy="91440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3702" name="Text Box 6"/>
          <p:cNvSpPr txBox="1">
            <a:spLocks noChangeArrowheads="1"/>
          </p:cNvSpPr>
          <p:nvPr/>
        </p:nvSpPr>
        <p:spPr bwMode="auto">
          <a:xfrm>
            <a:off x="1655763" y="768350"/>
            <a:ext cx="6135687" cy="1082675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6000" b="1">
                <a:latin typeface="Tahoma" pitchFamily="34" charset="0"/>
              </a:rPr>
              <a:t>Data</a:t>
            </a:r>
            <a:endParaRPr lang="en-GB" sz="8000" b="1">
              <a:latin typeface="Tahoma" pitchFamily="34" charset="0"/>
            </a:endParaRPr>
          </a:p>
        </p:txBody>
      </p:sp>
      <p:cxnSp>
        <p:nvCxnSpPr>
          <p:cNvPr id="413703" name="AutoShape 7"/>
          <p:cNvCxnSpPr>
            <a:cxnSpLocks noChangeShapeType="1"/>
            <a:stCxn id="6146" idx="1"/>
            <a:endCxn id="413702" idx="1"/>
          </p:cNvCxnSpPr>
          <p:nvPr/>
        </p:nvCxnSpPr>
        <p:spPr bwMode="auto">
          <a:xfrm rot="10800000" flipH="1">
            <a:off x="1604963" y="1309688"/>
            <a:ext cx="12700" cy="4610100"/>
          </a:xfrm>
          <a:prstGeom prst="curvedConnector3">
            <a:avLst>
              <a:gd name="adj1" fmla="val -11200005"/>
            </a:avLst>
          </a:prstGeom>
          <a:noFill/>
          <a:ln w="19050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413704" name="AutoShape 8"/>
          <p:cNvCxnSpPr>
            <a:cxnSpLocks noChangeShapeType="1"/>
            <a:stCxn id="413702" idx="3"/>
            <a:endCxn id="6146" idx="3"/>
          </p:cNvCxnSpPr>
          <p:nvPr/>
        </p:nvCxnSpPr>
        <p:spPr bwMode="auto">
          <a:xfrm flipH="1">
            <a:off x="7816850" y="1309688"/>
            <a:ext cx="12700" cy="4610100"/>
          </a:xfrm>
          <a:prstGeom prst="curvedConnector3">
            <a:avLst>
              <a:gd name="adj1" fmla="val -8787500"/>
            </a:avLst>
          </a:prstGeom>
          <a:noFill/>
          <a:ln w="19050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413705" name="Text Box 9"/>
          <p:cNvSpPr txBox="1">
            <a:spLocks noChangeArrowheads="1"/>
          </p:cNvSpPr>
          <p:nvPr/>
        </p:nvSpPr>
        <p:spPr bwMode="auto">
          <a:xfrm>
            <a:off x="3459163" y="3168650"/>
            <a:ext cx="1754187" cy="777875"/>
          </a:xfrm>
          <a:prstGeom prst="rect">
            <a:avLst/>
          </a:prstGeom>
          <a:solidFill>
            <a:schemeClr val="bg1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4000" b="1">
                <a:latin typeface="Tahoma" pitchFamily="34" charset="0"/>
              </a:rPr>
              <a:t>Gov</a:t>
            </a:r>
            <a:endParaRPr lang="en-GB" sz="4000" b="1">
              <a:latin typeface="Tahoma" pitchFamily="34" charset="0"/>
            </a:endParaRPr>
          </a:p>
        </p:txBody>
      </p:sp>
      <p:sp>
        <p:nvSpPr>
          <p:cNvPr id="413706" name="Text Box 10"/>
          <p:cNvSpPr txBox="1">
            <a:spLocks noChangeArrowheads="1"/>
          </p:cNvSpPr>
          <p:nvPr/>
        </p:nvSpPr>
        <p:spPr bwMode="auto">
          <a:xfrm>
            <a:off x="1439863" y="3981450"/>
            <a:ext cx="1754187" cy="777875"/>
          </a:xfrm>
          <a:prstGeom prst="rect">
            <a:avLst/>
          </a:prstGeom>
          <a:solidFill>
            <a:schemeClr val="bg1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r>
              <a:rPr lang="sv-SE" sz="4000" b="1">
                <a:latin typeface="Tahoma" pitchFamily="34" charset="0"/>
              </a:rPr>
              <a:t>Com</a:t>
            </a:r>
            <a:endParaRPr lang="en-GB" sz="4000" b="1">
              <a:latin typeface="Tahoma" pitchFamily="34" charset="0"/>
            </a:endParaRPr>
          </a:p>
        </p:txBody>
      </p:sp>
      <p:sp>
        <p:nvSpPr>
          <p:cNvPr id="413707" name="Text Box 11"/>
          <p:cNvSpPr txBox="1">
            <a:spLocks noChangeArrowheads="1"/>
          </p:cNvSpPr>
          <p:nvPr/>
        </p:nvSpPr>
        <p:spPr bwMode="auto">
          <a:xfrm>
            <a:off x="5389563" y="2609850"/>
            <a:ext cx="1652587" cy="777875"/>
          </a:xfrm>
          <a:prstGeom prst="rect">
            <a:avLst/>
          </a:prstGeom>
          <a:solidFill>
            <a:schemeClr val="bg1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r>
              <a:rPr lang="sv-SE" sz="4000">
                <a:latin typeface="Tahoma" pitchFamily="34" charset="0"/>
              </a:rPr>
              <a:t>media</a:t>
            </a:r>
            <a:endParaRPr lang="en-GB" sz="5400">
              <a:latin typeface="Tahoma" pitchFamily="34" charset="0"/>
            </a:endParaRPr>
          </a:p>
        </p:txBody>
      </p:sp>
      <p:sp>
        <p:nvSpPr>
          <p:cNvPr id="413708" name="Text Box 12"/>
          <p:cNvSpPr txBox="1">
            <a:spLocks noChangeArrowheads="1"/>
          </p:cNvSpPr>
          <p:nvPr/>
        </p:nvSpPr>
        <p:spPr bwMode="auto">
          <a:xfrm>
            <a:off x="1198563" y="2495550"/>
            <a:ext cx="2097087" cy="777875"/>
          </a:xfrm>
          <a:prstGeom prst="rect">
            <a:avLst/>
          </a:prstGeom>
          <a:solidFill>
            <a:schemeClr val="bg1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r>
              <a:rPr lang="sv-SE" sz="4000">
                <a:latin typeface="Tahoma" pitchFamily="34" charset="0"/>
              </a:rPr>
              <a:t>research</a:t>
            </a:r>
            <a:endParaRPr lang="en-GB" sz="4000">
              <a:latin typeface="Tahoma" pitchFamily="34" charset="0"/>
            </a:endParaRPr>
          </a:p>
        </p:txBody>
      </p:sp>
      <p:sp>
        <p:nvSpPr>
          <p:cNvPr id="413709" name="Line 13"/>
          <p:cNvSpPr>
            <a:spLocks noChangeShapeType="1"/>
          </p:cNvSpPr>
          <p:nvPr/>
        </p:nvSpPr>
        <p:spPr bwMode="auto">
          <a:xfrm>
            <a:off x="4432300" y="1879600"/>
            <a:ext cx="0" cy="1244600"/>
          </a:xfrm>
          <a:prstGeom prst="line">
            <a:avLst/>
          </a:prstGeom>
          <a:noFill/>
          <a:ln w="1143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13710" name="Line 14"/>
          <p:cNvSpPr>
            <a:spLocks noChangeShapeType="1"/>
          </p:cNvSpPr>
          <p:nvPr/>
        </p:nvSpPr>
        <p:spPr bwMode="auto">
          <a:xfrm>
            <a:off x="4406900" y="3924300"/>
            <a:ext cx="12700" cy="1422400"/>
          </a:xfrm>
          <a:prstGeom prst="line">
            <a:avLst/>
          </a:prstGeom>
          <a:noFill/>
          <a:ln w="1143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13711" name="Line 15"/>
          <p:cNvSpPr>
            <a:spLocks noChangeShapeType="1"/>
          </p:cNvSpPr>
          <p:nvPr/>
        </p:nvSpPr>
        <p:spPr bwMode="auto">
          <a:xfrm flipH="1">
            <a:off x="2476500" y="1879600"/>
            <a:ext cx="12700" cy="584200"/>
          </a:xfrm>
          <a:prstGeom prst="line">
            <a:avLst/>
          </a:prstGeom>
          <a:noFill/>
          <a:ln w="1143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13712" name="Line 16"/>
          <p:cNvSpPr>
            <a:spLocks noChangeShapeType="1"/>
          </p:cNvSpPr>
          <p:nvPr/>
        </p:nvSpPr>
        <p:spPr bwMode="auto">
          <a:xfrm flipH="1">
            <a:off x="6235700" y="1930400"/>
            <a:ext cx="12700" cy="584200"/>
          </a:xfrm>
          <a:prstGeom prst="line">
            <a:avLst/>
          </a:prstGeom>
          <a:noFill/>
          <a:ln w="1143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13713" name="Line 17"/>
          <p:cNvSpPr>
            <a:spLocks noChangeShapeType="1"/>
          </p:cNvSpPr>
          <p:nvPr/>
        </p:nvSpPr>
        <p:spPr bwMode="auto">
          <a:xfrm flipH="1">
            <a:off x="2298700" y="4813300"/>
            <a:ext cx="12700" cy="584200"/>
          </a:xfrm>
          <a:prstGeom prst="line">
            <a:avLst/>
          </a:prstGeom>
          <a:noFill/>
          <a:ln w="1143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13715" name="Line 19"/>
          <p:cNvSpPr>
            <a:spLocks noChangeShapeType="1"/>
          </p:cNvSpPr>
          <p:nvPr/>
        </p:nvSpPr>
        <p:spPr bwMode="auto">
          <a:xfrm flipH="1">
            <a:off x="6223000" y="3352800"/>
            <a:ext cx="12700" cy="1981200"/>
          </a:xfrm>
          <a:prstGeom prst="line">
            <a:avLst/>
          </a:prstGeom>
          <a:noFill/>
          <a:ln w="1143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298700" y="3251200"/>
            <a:ext cx="1162050" cy="711200"/>
            <a:chOff x="1448" y="2048"/>
            <a:chExt cx="732" cy="448"/>
          </a:xfrm>
        </p:grpSpPr>
        <p:sp>
          <p:nvSpPr>
            <p:cNvPr id="6171" name="Line 18"/>
            <p:cNvSpPr>
              <a:spLocks noChangeShapeType="1"/>
            </p:cNvSpPr>
            <p:nvPr/>
          </p:nvSpPr>
          <p:spPr bwMode="auto">
            <a:xfrm flipH="1">
              <a:off x="1448" y="2056"/>
              <a:ext cx="16" cy="440"/>
            </a:xfrm>
            <a:prstGeom prst="line">
              <a:avLst/>
            </a:prstGeom>
            <a:noFill/>
            <a:ln w="1143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1740" y="2048"/>
              <a:ext cx="440" cy="204"/>
              <a:chOff x="1740" y="2048"/>
              <a:chExt cx="440" cy="204"/>
            </a:xfrm>
          </p:grpSpPr>
          <p:sp>
            <p:nvSpPr>
              <p:cNvPr id="6173" name="Line 20"/>
              <p:cNvSpPr>
                <a:spLocks noChangeShapeType="1"/>
              </p:cNvSpPr>
              <p:nvPr/>
            </p:nvSpPr>
            <p:spPr bwMode="auto">
              <a:xfrm>
                <a:off x="1768" y="2048"/>
                <a:ext cx="0" cy="184"/>
              </a:xfrm>
              <a:prstGeom prst="line">
                <a:avLst/>
              </a:prstGeom>
              <a:noFill/>
              <a:ln w="1016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6174" name="Line 21"/>
              <p:cNvSpPr>
                <a:spLocks noChangeShapeType="1"/>
              </p:cNvSpPr>
              <p:nvPr/>
            </p:nvSpPr>
            <p:spPr bwMode="auto">
              <a:xfrm rot="16200000" flipH="1">
                <a:off x="1952" y="2024"/>
                <a:ext cx="16" cy="440"/>
              </a:xfrm>
              <a:prstGeom prst="line">
                <a:avLst/>
              </a:prstGeom>
              <a:noFill/>
              <a:ln w="114300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</p:grpSp>
      </p:grpSp>
      <p:sp>
        <p:nvSpPr>
          <p:cNvPr id="413718" name="Text Box 22"/>
          <p:cNvSpPr txBox="1">
            <a:spLocks noChangeArrowheads="1"/>
          </p:cNvSpPr>
          <p:nvPr/>
        </p:nvSpPr>
        <p:spPr bwMode="auto">
          <a:xfrm>
            <a:off x="6481763" y="1466850"/>
            <a:ext cx="1258887" cy="52546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sv-SE" sz="3200">
                <a:latin typeface="Tahoma" pitchFamily="34" charset="0"/>
              </a:rPr>
              <a:t>www</a:t>
            </a:r>
            <a:endParaRPr lang="en-GB" sz="4400">
              <a:latin typeface="Tahoma" pitchFamily="34" charset="0"/>
            </a:endParaRPr>
          </a:p>
        </p:txBody>
      </p:sp>
      <p:sp>
        <p:nvSpPr>
          <p:cNvPr id="413719" name="Line 23"/>
          <p:cNvSpPr>
            <a:spLocks noChangeShapeType="1"/>
          </p:cNvSpPr>
          <p:nvPr/>
        </p:nvSpPr>
        <p:spPr bwMode="auto">
          <a:xfrm>
            <a:off x="7175500" y="2006600"/>
            <a:ext cx="0" cy="3314700"/>
          </a:xfrm>
          <a:prstGeom prst="line">
            <a:avLst/>
          </a:prstGeom>
          <a:noFill/>
          <a:ln w="1143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13720" name="Text Box 24"/>
          <p:cNvSpPr txBox="1">
            <a:spLocks noChangeArrowheads="1"/>
          </p:cNvSpPr>
          <p:nvPr/>
        </p:nvSpPr>
        <p:spPr bwMode="auto">
          <a:xfrm>
            <a:off x="1757363" y="857250"/>
            <a:ext cx="1855787" cy="52546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sv-SE" sz="3200">
                <a:latin typeface="Tahoma" pitchFamily="34" charset="0"/>
              </a:rPr>
              <a:t>microdata</a:t>
            </a:r>
            <a:endParaRPr lang="en-GB" sz="4400">
              <a:latin typeface="Tahoma" pitchFamily="34" charset="0"/>
            </a:endParaRPr>
          </a:p>
        </p:txBody>
      </p:sp>
      <p:sp>
        <p:nvSpPr>
          <p:cNvPr id="413721" name="Text Box 25"/>
          <p:cNvSpPr txBox="1">
            <a:spLocks noChangeArrowheads="1"/>
          </p:cNvSpPr>
          <p:nvPr/>
        </p:nvSpPr>
        <p:spPr bwMode="auto">
          <a:xfrm>
            <a:off x="5770563" y="882650"/>
            <a:ext cx="1855787" cy="52546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sv-SE" sz="3200">
                <a:latin typeface="Tahoma" pitchFamily="34" charset="0"/>
              </a:rPr>
              <a:t>indicators</a:t>
            </a:r>
            <a:endParaRPr lang="en-GB" sz="4400">
              <a:latin typeface="Tahoma" pitchFamily="34" charset="0"/>
            </a:endParaRPr>
          </a:p>
        </p:txBody>
      </p:sp>
      <p:sp>
        <p:nvSpPr>
          <p:cNvPr id="413727" name="Text Box 31"/>
          <p:cNvSpPr txBox="1">
            <a:spLocks noChangeArrowheads="1"/>
          </p:cNvSpPr>
          <p:nvPr/>
        </p:nvSpPr>
        <p:spPr bwMode="auto">
          <a:xfrm>
            <a:off x="1681163" y="5441950"/>
            <a:ext cx="1855787" cy="9525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sv-SE" sz="3200">
                <a:latin typeface="Tahoma" pitchFamily="34" charset="0"/>
              </a:rPr>
              <a:t>Market</a:t>
            </a:r>
          </a:p>
          <a:p>
            <a:endParaRPr lang="en-GB">
              <a:latin typeface="Tahoma" pitchFamily="34" charset="0"/>
            </a:endParaRPr>
          </a:p>
        </p:txBody>
      </p:sp>
      <p:sp>
        <p:nvSpPr>
          <p:cNvPr id="413728" name="Text Box 32"/>
          <p:cNvSpPr txBox="1">
            <a:spLocks noChangeArrowheads="1"/>
          </p:cNvSpPr>
          <p:nvPr/>
        </p:nvSpPr>
        <p:spPr bwMode="auto">
          <a:xfrm>
            <a:off x="5872163" y="5429250"/>
            <a:ext cx="1855787" cy="101282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sv-SE" sz="3200">
                <a:latin typeface="Tahoma" pitchFamily="34" charset="0"/>
              </a:rPr>
              <a:t>Civil</a:t>
            </a:r>
          </a:p>
          <a:p>
            <a:r>
              <a:rPr lang="sv-SE" sz="3200">
                <a:latin typeface="Tahoma" pitchFamily="34" charset="0"/>
              </a:rPr>
              <a:t>society</a:t>
            </a:r>
            <a:endParaRPr lang="en-GB" sz="4400">
              <a:latin typeface="Tahoma" pitchFamily="34" charset="0"/>
            </a:endParaRPr>
          </a:p>
        </p:txBody>
      </p:sp>
      <p:sp>
        <p:nvSpPr>
          <p:cNvPr id="413731" name="Line 35"/>
          <p:cNvSpPr>
            <a:spLocks noChangeShapeType="1"/>
          </p:cNvSpPr>
          <p:nvPr/>
        </p:nvSpPr>
        <p:spPr bwMode="auto">
          <a:xfrm rot="16200000" flipH="1">
            <a:off x="4292600" y="1955800"/>
            <a:ext cx="25400" cy="1943100"/>
          </a:xfrm>
          <a:prstGeom prst="line">
            <a:avLst/>
          </a:prstGeom>
          <a:noFill/>
          <a:ln w="1143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13733" name="Line 37"/>
          <p:cNvSpPr>
            <a:spLocks noChangeShapeType="1"/>
          </p:cNvSpPr>
          <p:nvPr/>
        </p:nvSpPr>
        <p:spPr bwMode="auto">
          <a:xfrm flipV="1">
            <a:off x="7175500" y="1879600"/>
            <a:ext cx="0" cy="2794000"/>
          </a:xfrm>
          <a:prstGeom prst="line">
            <a:avLst/>
          </a:prstGeom>
          <a:noFill/>
          <a:ln w="1143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13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1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3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3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13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3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13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13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13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1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1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1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13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41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1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1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41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2" grpId="0" animBg="1"/>
      <p:bldP spid="413705" grpId="0" animBg="1"/>
      <p:bldP spid="413706" grpId="0" animBg="1"/>
      <p:bldP spid="413707" grpId="0" animBg="1"/>
      <p:bldP spid="413708" grpId="0" animBg="1"/>
      <p:bldP spid="413709" grpId="0" animBg="1"/>
      <p:bldP spid="413710" grpId="0" animBg="1"/>
      <p:bldP spid="413711" grpId="0" animBg="1"/>
      <p:bldP spid="413712" grpId="0" animBg="1"/>
      <p:bldP spid="413713" grpId="0" animBg="1"/>
      <p:bldP spid="413715" grpId="0" animBg="1"/>
      <p:bldP spid="413718" grpId="0" animBg="1"/>
      <p:bldP spid="413719" grpId="0" animBg="1"/>
      <p:bldP spid="413720" grpId="0" animBg="1"/>
      <p:bldP spid="413721" grpId="0" animBg="1"/>
      <p:bldP spid="413727" grpId="0" animBg="1"/>
      <p:bldP spid="413728" grpId="0" animBg="1"/>
      <p:bldP spid="413731" grpId="0" animBg="1"/>
      <p:bldP spid="4137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643063" y="5378450"/>
            <a:ext cx="6135687" cy="1082675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6000" b="1">
                <a:latin typeface="Tahoma" pitchFamily="34" charset="0"/>
              </a:rPr>
              <a:t>World</a:t>
            </a:r>
            <a:endParaRPr lang="en-GB" sz="8000" b="1">
              <a:latin typeface="Tahoma" pitchFamily="34" charset="0"/>
            </a:endParaRPr>
          </a:p>
        </p:txBody>
      </p:sp>
      <p:cxnSp>
        <p:nvCxnSpPr>
          <p:cNvPr id="7171" name="AutoShape 3"/>
          <p:cNvCxnSpPr>
            <a:cxnSpLocks noChangeShapeType="1"/>
          </p:cNvCxnSpPr>
          <p:nvPr/>
        </p:nvCxnSpPr>
        <p:spPr bwMode="auto">
          <a:xfrm flipV="1">
            <a:off x="3343275" y="1512888"/>
            <a:ext cx="760413" cy="411162"/>
          </a:xfrm>
          <a:prstGeom prst="bentConnector3">
            <a:avLst>
              <a:gd name="adj1" fmla="val 49894"/>
            </a:avLst>
          </a:prstGeom>
          <a:noFill/>
          <a:ln w="9525">
            <a:noFill/>
            <a:miter lim="800000"/>
            <a:headEnd/>
            <a:tailEnd type="triangle" w="med" len="med"/>
          </a:ln>
        </p:spPr>
      </p:cxn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686300" y="2895600"/>
            <a:ext cx="914400" cy="91440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655763" y="742950"/>
            <a:ext cx="6135687" cy="1082675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6000" b="1">
                <a:latin typeface="Tahoma" pitchFamily="34" charset="0"/>
              </a:rPr>
              <a:t>Data</a:t>
            </a:r>
            <a:endParaRPr lang="en-GB" sz="8000" b="1">
              <a:latin typeface="Tahoma" pitchFamily="34" charset="0"/>
            </a:endParaRPr>
          </a:p>
        </p:txBody>
      </p:sp>
      <p:cxnSp>
        <p:nvCxnSpPr>
          <p:cNvPr id="7174" name="AutoShape 6"/>
          <p:cNvCxnSpPr>
            <a:cxnSpLocks noChangeShapeType="1"/>
            <a:stCxn id="7170" idx="1"/>
            <a:endCxn id="7173" idx="1"/>
          </p:cNvCxnSpPr>
          <p:nvPr/>
        </p:nvCxnSpPr>
        <p:spPr bwMode="auto">
          <a:xfrm rot="10800000" flipH="1">
            <a:off x="1604963" y="1284288"/>
            <a:ext cx="12700" cy="4635500"/>
          </a:xfrm>
          <a:prstGeom prst="curvedConnector3">
            <a:avLst>
              <a:gd name="adj1" fmla="val -11500005"/>
            </a:avLst>
          </a:prstGeom>
          <a:noFill/>
          <a:ln w="19050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7175" name="AutoShape 7"/>
          <p:cNvCxnSpPr>
            <a:cxnSpLocks noChangeShapeType="1"/>
          </p:cNvCxnSpPr>
          <p:nvPr/>
        </p:nvCxnSpPr>
        <p:spPr bwMode="auto">
          <a:xfrm flipH="1">
            <a:off x="7804150" y="1284288"/>
            <a:ext cx="12700" cy="4635500"/>
          </a:xfrm>
          <a:prstGeom prst="curvedConnector3">
            <a:avLst>
              <a:gd name="adj1" fmla="val -8687500"/>
            </a:avLst>
          </a:prstGeom>
          <a:noFill/>
          <a:ln w="19050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459163" y="3168650"/>
            <a:ext cx="1754187" cy="777875"/>
          </a:xfrm>
          <a:prstGeom prst="rect">
            <a:avLst/>
          </a:prstGeom>
          <a:solidFill>
            <a:schemeClr val="bg1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4000" b="1">
                <a:latin typeface="Tahoma" pitchFamily="34" charset="0"/>
              </a:rPr>
              <a:t>Gov</a:t>
            </a:r>
            <a:endParaRPr lang="en-GB" sz="4000" b="1">
              <a:latin typeface="Tahoma" pitchFamily="34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439863" y="3981450"/>
            <a:ext cx="1754187" cy="777875"/>
          </a:xfrm>
          <a:prstGeom prst="rect">
            <a:avLst/>
          </a:prstGeom>
          <a:solidFill>
            <a:schemeClr val="bg1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r>
              <a:rPr lang="sv-SE" sz="4000" b="1">
                <a:latin typeface="Tahoma" pitchFamily="34" charset="0"/>
              </a:rPr>
              <a:t>Com</a:t>
            </a:r>
            <a:endParaRPr lang="en-GB" sz="4000" b="1">
              <a:latin typeface="Tahoma" pitchFamily="34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389563" y="2609850"/>
            <a:ext cx="1652587" cy="777875"/>
          </a:xfrm>
          <a:prstGeom prst="rect">
            <a:avLst/>
          </a:prstGeom>
          <a:solidFill>
            <a:schemeClr val="bg1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r>
              <a:rPr lang="sv-SE" sz="4000">
                <a:latin typeface="Tahoma" pitchFamily="34" charset="0"/>
              </a:rPr>
              <a:t>media</a:t>
            </a:r>
            <a:endParaRPr lang="en-GB" sz="5400">
              <a:latin typeface="Tahoma" pitchFamily="34" charset="0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1198563" y="2495550"/>
            <a:ext cx="2097087" cy="777875"/>
          </a:xfrm>
          <a:prstGeom prst="rect">
            <a:avLst/>
          </a:prstGeom>
          <a:solidFill>
            <a:schemeClr val="bg1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r>
              <a:rPr lang="sv-SE" sz="4000">
                <a:latin typeface="Tahoma" pitchFamily="34" charset="0"/>
              </a:rPr>
              <a:t>research</a:t>
            </a:r>
            <a:endParaRPr lang="en-GB" sz="4000">
              <a:latin typeface="Tahoma" pitchFamily="34" charset="0"/>
            </a:endParaRP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4432300" y="1879600"/>
            <a:ext cx="0" cy="1244600"/>
          </a:xfrm>
          <a:prstGeom prst="line">
            <a:avLst/>
          </a:prstGeom>
          <a:noFill/>
          <a:ln w="1143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4406900" y="3924300"/>
            <a:ext cx="12700" cy="1422400"/>
          </a:xfrm>
          <a:prstGeom prst="line">
            <a:avLst/>
          </a:prstGeom>
          <a:noFill/>
          <a:ln w="1143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H="1">
            <a:off x="2476500" y="1879600"/>
            <a:ext cx="12700" cy="584200"/>
          </a:xfrm>
          <a:prstGeom prst="line">
            <a:avLst/>
          </a:prstGeom>
          <a:noFill/>
          <a:ln w="1143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H="1">
            <a:off x="6235700" y="1930400"/>
            <a:ext cx="12700" cy="584200"/>
          </a:xfrm>
          <a:prstGeom prst="line">
            <a:avLst/>
          </a:prstGeom>
          <a:noFill/>
          <a:ln w="1143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H="1">
            <a:off x="2298700" y="4813300"/>
            <a:ext cx="12700" cy="584200"/>
          </a:xfrm>
          <a:prstGeom prst="line">
            <a:avLst/>
          </a:prstGeom>
          <a:noFill/>
          <a:ln w="1143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H="1">
            <a:off x="6223000" y="3352800"/>
            <a:ext cx="12700" cy="1981200"/>
          </a:xfrm>
          <a:prstGeom prst="line">
            <a:avLst/>
          </a:prstGeom>
          <a:noFill/>
          <a:ln w="1143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flipH="1">
            <a:off x="2298700" y="3263900"/>
            <a:ext cx="25400" cy="698500"/>
          </a:xfrm>
          <a:prstGeom prst="line">
            <a:avLst/>
          </a:prstGeom>
          <a:noFill/>
          <a:ln w="1143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grpSp>
        <p:nvGrpSpPr>
          <p:cNvPr id="7187" name="Group 19"/>
          <p:cNvGrpSpPr>
            <a:grpSpLocks/>
          </p:cNvGrpSpPr>
          <p:nvPr/>
        </p:nvGrpSpPr>
        <p:grpSpPr bwMode="auto">
          <a:xfrm>
            <a:off x="2762250" y="3251200"/>
            <a:ext cx="698500" cy="323850"/>
            <a:chOff x="1740" y="2048"/>
            <a:chExt cx="440" cy="204"/>
          </a:xfrm>
        </p:grpSpPr>
        <p:sp>
          <p:nvSpPr>
            <p:cNvPr id="7194" name="Line 20"/>
            <p:cNvSpPr>
              <a:spLocks noChangeShapeType="1"/>
            </p:cNvSpPr>
            <p:nvPr/>
          </p:nvSpPr>
          <p:spPr bwMode="auto">
            <a:xfrm>
              <a:off x="1768" y="2048"/>
              <a:ext cx="0" cy="184"/>
            </a:xfrm>
            <a:prstGeom prst="line">
              <a:avLst/>
            </a:prstGeom>
            <a:noFill/>
            <a:ln w="101600">
              <a:solidFill>
                <a:srgbClr val="CC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7195" name="Line 21"/>
            <p:cNvSpPr>
              <a:spLocks noChangeShapeType="1"/>
            </p:cNvSpPr>
            <p:nvPr/>
          </p:nvSpPr>
          <p:spPr bwMode="auto">
            <a:xfrm rot="16200000" flipH="1">
              <a:off x="1952" y="2024"/>
              <a:ext cx="16" cy="440"/>
            </a:xfrm>
            <a:prstGeom prst="line">
              <a:avLst/>
            </a:prstGeom>
            <a:noFill/>
            <a:ln w="1143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sp>
        <p:nvSpPr>
          <p:cNvPr id="7188" name="Text Box 22"/>
          <p:cNvSpPr txBox="1">
            <a:spLocks noChangeArrowheads="1"/>
          </p:cNvSpPr>
          <p:nvPr/>
        </p:nvSpPr>
        <p:spPr bwMode="auto">
          <a:xfrm>
            <a:off x="6481763" y="1466850"/>
            <a:ext cx="1258887" cy="52546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sv-SE" sz="3200">
                <a:latin typeface="Tahoma" pitchFamily="34" charset="0"/>
              </a:rPr>
              <a:t>www</a:t>
            </a:r>
            <a:endParaRPr lang="en-GB" sz="4400">
              <a:latin typeface="Tahoma" pitchFamily="34" charset="0"/>
            </a:endParaRPr>
          </a:p>
        </p:txBody>
      </p:sp>
      <p:sp>
        <p:nvSpPr>
          <p:cNvPr id="7189" name="Text Box 24"/>
          <p:cNvSpPr txBox="1">
            <a:spLocks noChangeArrowheads="1"/>
          </p:cNvSpPr>
          <p:nvPr/>
        </p:nvSpPr>
        <p:spPr bwMode="auto">
          <a:xfrm>
            <a:off x="1757363" y="857250"/>
            <a:ext cx="1855787" cy="52546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sv-SE" sz="3200">
                <a:latin typeface="Tahoma" pitchFamily="34" charset="0"/>
              </a:rPr>
              <a:t>microdata</a:t>
            </a:r>
            <a:endParaRPr lang="en-GB" sz="4400">
              <a:latin typeface="Tahoma" pitchFamily="34" charset="0"/>
            </a:endParaRPr>
          </a:p>
        </p:txBody>
      </p:sp>
      <p:sp>
        <p:nvSpPr>
          <p:cNvPr id="7190" name="Text Box 25"/>
          <p:cNvSpPr txBox="1">
            <a:spLocks noChangeArrowheads="1"/>
          </p:cNvSpPr>
          <p:nvPr/>
        </p:nvSpPr>
        <p:spPr bwMode="auto">
          <a:xfrm>
            <a:off x="5770563" y="882650"/>
            <a:ext cx="1855787" cy="52546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sv-SE" sz="3200">
                <a:latin typeface="Tahoma" pitchFamily="34" charset="0"/>
              </a:rPr>
              <a:t>indicators</a:t>
            </a:r>
            <a:endParaRPr lang="en-GB" sz="4400">
              <a:latin typeface="Tahoma" pitchFamily="34" charset="0"/>
            </a:endParaRPr>
          </a:p>
        </p:txBody>
      </p:sp>
      <p:sp>
        <p:nvSpPr>
          <p:cNvPr id="7191" name="Line 26"/>
          <p:cNvSpPr>
            <a:spLocks noChangeShapeType="1"/>
          </p:cNvSpPr>
          <p:nvPr/>
        </p:nvSpPr>
        <p:spPr bwMode="auto">
          <a:xfrm flipV="1">
            <a:off x="7226300" y="1981200"/>
            <a:ext cx="0" cy="3340100"/>
          </a:xfrm>
          <a:prstGeom prst="line">
            <a:avLst/>
          </a:prstGeom>
          <a:noFill/>
          <a:ln w="114300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7192" name="Text Box 27"/>
          <p:cNvSpPr txBox="1">
            <a:spLocks noChangeArrowheads="1"/>
          </p:cNvSpPr>
          <p:nvPr/>
        </p:nvSpPr>
        <p:spPr bwMode="auto">
          <a:xfrm>
            <a:off x="1731963" y="5441950"/>
            <a:ext cx="1792287" cy="9525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sv-SE" sz="3200">
                <a:latin typeface="Tahoma" pitchFamily="34" charset="0"/>
              </a:rPr>
              <a:t>Market</a:t>
            </a:r>
          </a:p>
          <a:p>
            <a:endParaRPr lang="en-GB">
              <a:latin typeface="Tahoma" pitchFamily="34" charset="0"/>
            </a:endParaRPr>
          </a:p>
        </p:txBody>
      </p:sp>
      <p:sp>
        <p:nvSpPr>
          <p:cNvPr id="7193" name="Text Box 28"/>
          <p:cNvSpPr txBox="1">
            <a:spLocks noChangeArrowheads="1"/>
          </p:cNvSpPr>
          <p:nvPr/>
        </p:nvSpPr>
        <p:spPr bwMode="auto">
          <a:xfrm>
            <a:off x="5872163" y="5429250"/>
            <a:ext cx="1855787" cy="101282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sv-SE" sz="3200">
                <a:latin typeface="Tahoma" pitchFamily="34" charset="0"/>
              </a:rPr>
              <a:t>Civil</a:t>
            </a:r>
          </a:p>
          <a:p>
            <a:r>
              <a:rPr lang="sv-SE" sz="3200">
                <a:latin typeface="Tahoma" pitchFamily="34" charset="0"/>
              </a:rPr>
              <a:t>society</a:t>
            </a:r>
            <a:endParaRPr lang="en-GB" sz="44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-2713038" y="133350"/>
            <a:ext cx="6592888" cy="1616075"/>
            <a:chOff x="-1709" y="84"/>
            <a:chExt cx="4153" cy="1018"/>
          </a:xfrm>
        </p:grpSpPr>
        <p:sp>
          <p:nvSpPr>
            <p:cNvPr id="8228" name="Text Box 30"/>
            <p:cNvSpPr txBox="1">
              <a:spLocks noChangeArrowheads="1"/>
            </p:cNvSpPr>
            <p:nvPr/>
          </p:nvSpPr>
          <p:spPr bwMode="auto">
            <a:xfrm>
              <a:off x="-1709" y="396"/>
              <a:ext cx="3865" cy="682"/>
            </a:xfrm>
            <a:prstGeom prst="rect">
              <a:avLst/>
            </a:prstGeom>
            <a:noFill/>
            <a:ln w="762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v-SE" sz="6000" b="1">
                  <a:latin typeface="Tahoma" pitchFamily="34" charset="0"/>
                </a:rPr>
                <a:t>Data</a:t>
              </a:r>
              <a:endParaRPr lang="en-GB" sz="8000" b="1">
                <a:latin typeface="Tahoma" pitchFamily="34" charset="0"/>
              </a:endParaRPr>
            </a:p>
          </p:txBody>
        </p:sp>
        <p:sp>
          <p:nvSpPr>
            <p:cNvPr id="8229" name="Text Box 32"/>
            <p:cNvSpPr txBox="1">
              <a:spLocks noChangeArrowheads="1"/>
            </p:cNvSpPr>
            <p:nvPr/>
          </p:nvSpPr>
          <p:spPr bwMode="auto">
            <a:xfrm>
              <a:off x="-1637" y="308"/>
              <a:ext cx="3865" cy="682"/>
            </a:xfrm>
            <a:prstGeom prst="rect">
              <a:avLst/>
            </a:prstGeom>
            <a:noFill/>
            <a:ln w="762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v-SE" sz="6000" b="1">
                  <a:latin typeface="Tahoma" pitchFamily="34" charset="0"/>
                </a:rPr>
                <a:t>Data</a:t>
              </a:r>
              <a:endParaRPr lang="en-GB" sz="8000" b="1">
                <a:latin typeface="Tahoma" pitchFamily="34" charset="0"/>
              </a:endParaRPr>
            </a:p>
          </p:txBody>
        </p:sp>
        <p:sp>
          <p:nvSpPr>
            <p:cNvPr id="8230" name="Text Box 33"/>
            <p:cNvSpPr txBox="1">
              <a:spLocks noChangeArrowheads="1"/>
            </p:cNvSpPr>
            <p:nvPr/>
          </p:nvSpPr>
          <p:spPr bwMode="auto">
            <a:xfrm>
              <a:off x="-1557" y="228"/>
              <a:ext cx="3865" cy="874"/>
            </a:xfrm>
            <a:prstGeom prst="rect">
              <a:avLst/>
            </a:prstGeom>
            <a:noFill/>
            <a:ln w="762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GB" sz="8000" b="1">
                <a:latin typeface="Tahoma" pitchFamily="34" charset="0"/>
              </a:endParaRPr>
            </a:p>
          </p:txBody>
        </p:sp>
        <p:sp>
          <p:nvSpPr>
            <p:cNvPr id="8231" name="Text Box 34"/>
            <p:cNvSpPr txBox="1">
              <a:spLocks noChangeArrowheads="1"/>
            </p:cNvSpPr>
            <p:nvPr/>
          </p:nvSpPr>
          <p:spPr bwMode="auto">
            <a:xfrm>
              <a:off x="-1485" y="148"/>
              <a:ext cx="3865" cy="874"/>
            </a:xfrm>
            <a:prstGeom prst="rect">
              <a:avLst/>
            </a:prstGeom>
            <a:noFill/>
            <a:ln w="762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GB" sz="8000" b="1">
                <a:latin typeface="Tahoma" pitchFamily="34" charset="0"/>
              </a:endParaRPr>
            </a:p>
          </p:txBody>
        </p:sp>
        <p:sp>
          <p:nvSpPr>
            <p:cNvPr id="8232" name="Text Box 35"/>
            <p:cNvSpPr txBox="1">
              <a:spLocks noChangeArrowheads="1"/>
            </p:cNvSpPr>
            <p:nvPr/>
          </p:nvSpPr>
          <p:spPr bwMode="auto">
            <a:xfrm>
              <a:off x="-1421" y="84"/>
              <a:ext cx="3865" cy="874"/>
            </a:xfrm>
            <a:prstGeom prst="rect">
              <a:avLst/>
            </a:prstGeom>
            <a:noFill/>
            <a:ln w="762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GB" sz="8000" b="1">
                <a:latin typeface="Tahoma" pitchFamily="34" charset="0"/>
              </a:endParaRPr>
            </a:p>
          </p:txBody>
        </p:sp>
      </p:grp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-2840038" y="5378450"/>
            <a:ext cx="6135688" cy="1082675"/>
          </a:xfrm>
          <a:prstGeom prst="rect">
            <a:avLst/>
          </a:prstGeom>
          <a:solidFill>
            <a:schemeClr val="bg1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6000" b="1">
                <a:latin typeface="Tahoma" pitchFamily="34" charset="0"/>
              </a:rPr>
              <a:t>World</a:t>
            </a:r>
            <a:endParaRPr lang="en-GB" sz="8000" b="1">
              <a:latin typeface="Tahoma" pitchFamily="34" charset="0"/>
            </a:endParaRPr>
          </a:p>
        </p:txBody>
      </p:sp>
      <p:cxnSp>
        <p:nvCxnSpPr>
          <p:cNvPr id="8196" name="AutoShape 4"/>
          <p:cNvCxnSpPr>
            <a:cxnSpLocks noChangeShapeType="1"/>
          </p:cNvCxnSpPr>
          <p:nvPr/>
        </p:nvCxnSpPr>
        <p:spPr bwMode="auto">
          <a:xfrm flipV="1">
            <a:off x="-1139825" y="1512888"/>
            <a:ext cx="760412" cy="411162"/>
          </a:xfrm>
          <a:prstGeom prst="bentConnector3">
            <a:avLst>
              <a:gd name="adj1" fmla="val 50106"/>
            </a:avLst>
          </a:prstGeom>
          <a:noFill/>
          <a:ln w="9525">
            <a:noFill/>
            <a:miter lim="800000"/>
            <a:headEnd/>
            <a:tailEnd type="triangle" w="med" len="med"/>
          </a:ln>
        </p:spPr>
      </p:cxn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03200" y="2895600"/>
            <a:ext cx="914400" cy="914400"/>
          </a:xfrm>
          <a:prstGeom prst="rect">
            <a:avLst/>
          </a:prstGeom>
          <a:solidFill>
            <a:schemeClr val="bg1"/>
          </a:solidFill>
          <a:ln w="762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-2827338" y="742950"/>
            <a:ext cx="6135688" cy="1082675"/>
          </a:xfrm>
          <a:prstGeom prst="rect">
            <a:avLst/>
          </a:prstGeom>
          <a:solidFill>
            <a:schemeClr val="bg1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6000" b="1">
                <a:latin typeface="Tahoma" pitchFamily="34" charset="0"/>
              </a:rPr>
              <a:t>Data</a:t>
            </a:r>
            <a:endParaRPr lang="en-GB" sz="8000" b="1">
              <a:latin typeface="Tahoma" pitchFamily="34" charset="0"/>
            </a:endParaRPr>
          </a:p>
        </p:txBody>
      </p:sp>
      <p:cxnSp>
        <p:nvCxnSpPr>
          <p:cNvPr id="8199" name="AutoShape 7"/>
          <p:cNvCxnSpPr>
            <a:cxnSpLocks noChangeShapeType="1"/>
            <a:stCxn id="8195" idx="1"/>
            <a:endCxn id="8198" idx="1"/>
          </p:cNvCxnSpPr>
          <p:nvPr/>
        </p:nvCxnSpPr>
        <p:spPr bwMode="auto">
          <a:xfrm rot="10800000" flipH="1">
            <a:off x="-2878138" y="1284288"/>
            <a:ext cx="12700" cy="4635500"/>
          </a:xfrm>
          <a:prstGeom prst="curvedConnector3">
            <a:avLst>
              <a:gd name="adj1" fmla="val -1500000"/>
            </a:avLst>
          </a:prstGeom>
          <a:noFill/>
          <a:ln w="19050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-1023938" y="3168650"/>
            <a:ext cx="1754188" cy="777875"/>
          </a:xfrm>
          <a:prstGeom prst="rect">
            <a:avLst/>
          </a:prstGeom>
          <a:solidFill>
            <a:schemeClr val="bg1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4000" b="1">
                <a:latin typeface="Tahoma" pitchFamily="34" charset="0"/>
              </a:rPr>
              <a:t>Gov</a:t>
            </a:r>
            <a:endParaRPr lang="en-GB" sz="4000" b="1">
              <a:latin typeface="Tahoma" pitchFamily="34" charset="0"/>
            </a:endParaRP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-3043238" y="3981450"/>
            <a:ext cx="1754188" cy="777875"/>
          </a:xfrm>
          <a:prstGeom prst="rect">
            <a:avLst/>
          </a:prstGeom>
          <a:solidFill>
            <a:schemeClr val="bg1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r>
              <a:rPr lang="sv-SE" sz="4000" b="1">
                <a:latin typeface="Tahoma" pitchFamily="34" charset="0"/>
              </a:rPr>
              <a:t>Com</a:t>
            </a:r>
            <a:endParaRPr lang="en-GB" sz="4000" b="1">
              <a:latin typeface="Tahoma" pitchFamily="34" charset="0"/>
            </a:endParaRP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906463" y="2609850"/>
            <a:ext cx="1652587" cy="777875"/>
          </a:xfrm>
          <a:prstGeom prst="rect">
            <a:avLst/>
          </a:prstGeom>
          <a:solidFill>
            <a:schemeClr val="bg1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r>
              <a:rPr lang="sv-SE" sz="4000">
                <a:latin typeface="Tahoma" pitchFamily="34" charset="0"/>
              </a:rPr>
              <a:t>media</a:t>
            </a:r>
            <a:endParaRPr lang="en-GB" sz="5400">
              <a:latin typeface="Tahoma" pitchFamily="34" charset="0"/>
            </a:endParaRPr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-3284538" y="2495550"/>
            <a:ext cx="2097088" cy="777875"/>
          </a:xfrm>
          <a:prstGeom prst="rect">
            <a:avLst/>
          </a:prstGeom>
          <a:solidFill>
            <a:schemeClr val="bg1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r>
              <a:rPr lang="sv-SE" sz="4000">
                <a:latin typeface="Tahoma" pitchFamily="34" charset="0"/>
              </a:rPr>
              <a:t>research</a:t>
            </a:r>
            <a:endParaRPr lang="en-GB" sz="4000">
              <a:latin typeface="Tahoma" pitchFamily="34" charset="0"/>
            </a:endParaRPr>
          </a:p>
        </p:txBody>
      </p:sp>
      <p:sp>
        <p:nvSpPr>
          <p:cNvPr id="8204" name="Line 13"/>
          <p:cNvSpPr>
            <a:spLocks noChangeShapeType="1"/>
          </p:cNvSpPr>
          <p:nvPr/>
        </p:nvSpPr>
        <p:spPr bwMode="auto">
          <a:xfrm>
            <a:off x="-50800" y="1879600"/>
            <a:ext cx="0" cy="1244600"/>
          </a:xfrm>
          <a:prstGeom prst="line">
            <a:avLst/>
          </a:prstGeom>
          <a:noFill/>
          <a:ln w="1143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8205" name="Line 14"/>
          <p:cNvSpPr>
            <a:spLocks noChangeShapeType="1"/>
          </p:cNvSpPr>
          <p:nvPr/>
        </p:nvSpPr>
        <p:spPr bwMode="auto">
          <a:xfrm>
            <a:off x="-76200" y="3924300"/>
            <a:ext cx="12700" cy="1422400"/>
          </a:xfrm>
          <a:prstGeom prst="line">
            <a:avLst/>
          </a:prstGeom>
          <a:noFill/>
          <a:ln w="1143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8206" name="Line 15"/>
          <p:cNvSpPr>
            <a:spLocks noChangeShapeType="1"/>
          </p:cNvSpPr>
          <p:nvPr/>
        </p:nvSpPr>
        <p:spPr bwMode="auto">
          <a:xfrm flipH="1">
            <a:off x="-2006600" y="1879600"/>
            <a:ext cx="12700" cy="584200"/>
          </a:xfrm>
          <a:prstGeom prst="line">
            <a:avLst/>
          </a:prstGeom>
          <a:noFill/>
          <a:ln w="1143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8207" name="Line 16"/>
          <p:cNvSpPr>
            <a:spLocks noChangeShapeType="1"/>
          </p:cNvSpPr>
          <p:nvPr/>
        </p:nvSpPr>
        <p:spPr bwMode="auto">
          <a:xfrm flipH="1">
            <a:off x="1752600" y="1930400"/>
            <a:ext cx="12700" cy="584200"/>
          </a:xfrm>
          <a:prstGeom prst="line">
            <a:avLst/>
          </a:prstGeom>
          <a:noFill/>
          <a:ln w="1143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8208" name="Line 17"/>
          <p:cNvSpPr>
            <a:spLocks noChangeShapeType="1"/>
          </p:cNvSpPr>
          <p:nvPr/>
        </p:nvSpPr>
        <p:spPr bwMode="auto">
          <a:xfrm flipH="1">
            <a:off x="-2184400" y="4813300"/>
            <a:ext cx="12700" cy="584200"/>
          </a:xfrm>
          <a:prstGeom prst="line">
            <a:avLst/>
          </a:prstGeom>
          <a:noFill/>
          <a:ln w="1143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8209" name="Line 18"/>
          <p:cNvSpPr>
            <a:spLocks noChangeShapeType="1"/>
          </p:cNvSpPr>
          <p:nvPr/>
        </p:nvSpPr>
        <p:spPr bwMode="auto">
          <a:xfrm flipH="1">
            <a:off x="1739900" y="3352800"/>
            <a:ext cx="12700" cy="1981200"/>
          </a:xfrm>
          <a:prstGeom prst="line">
            <a:avLst/>
          </a:prstGeom>
          <a:noFill/>
          <a:ln w="1143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8210" name="Line 19"/>
          <p:cNvSpPr>
            <a:spLocks noChangeShapeType="1"/>
          </p:cNvSpPr>
          <p:nvPr/>
        </p:nvSpPr>
        <p:spPr bwMode="auto">
          <a:xfrm flipH="1">
            <a:off x="-2184400" y="3263900"/>
            <a:ext cx="25400" cy="698500"/>
          </a:xfrm>
          <a:prstGeom prst="line">
            <a:avLst/>
          </a:prstGeom>
          <a:noFill/>
          <a:ln w="1143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grpSp>
        <p:nvGrpSpPr>
          <p:cNvPr id="8211" name="Group 20"/>
          <p:cNvGrpSpPr>
            <a:grpSpLocks/>
          </p:cNvGrpSpPr>
          <p:nvPr/>
        </p:nvGrpSpPr>
        <p:grpSpPr bwMode="auto">
          <a:xfrm>
            <a:off x="-1720850" y="3251200"/>
            <a:ext cx="698500" cy="323850"/>
            <a:chOff x="1740" y="2048"/>
            <a:chExt cx="440" cy="204"/>
          </a:xfrm>
        </p:grpSpPr>
        <p:sp>
          <p:nvSpPr>
            <p:cNvPr id="8226" name="Line 21"/>
            <p:cNvSpPr>
              <a:spLocks noChangeShapeType="1"/>
            </p:cNvSpPr>
            <p:nvPr/>
          </p:nvSpPr>
          <p:spPr bwMode="auto">
            <a:xfrm>
              <a:off x="1768" y="2048"/>
              <a:ext cx="0" cy="184"/>
            </a:xfrm>
            <a:prstGeom prst="line">
              <a:avLst/>
            </a:prstGeom>
            <a:noFill/>
            <a:ln w="101600">
              <a:solidFill>
                <a:srgbClr val="CC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8227" name="Line 22"/>
            <p:cNvSpPr>
              <a:spLocks noChangeShapeType="1"/>
            </p:cNvSpPr>
            <p:nvPr/>
          </p:nvSpPr>
          <p:spPr bwMode="auto">
            <a:xfrm rot="16200000" flipH="1">
              <a:off x="1952" y="2024"/>
              <a:ext cx="16" cy="440"/>
            </a:xfrm>
            <a:prstGeom prst="line">
              <a:avLst/>
            </a:prstGeom>
            <a:noFill/>
            <a:ln w="1143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sp>
        <p:nvSpPr>
          <p:cNvPr id="8212" name="Text Box 23"/>
          <p:cNvSpPr txBox="1">
            <a:spLocks noChangeArrowheads="1"/>
          </p:cNvSpPr>
          <p:nvPr/>
        </p:nvSpPr>
        <p:spPr bwMode="auto">
          <a:xfrm>
            <a:off x="1998663" y="1466850"/>
            <a:ext cx="1258887" cy="52546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sv-SE" sz="3200">
                <a:latin typeface="Tahoma" pitchFamily="34" charset="0"/>
              </a:rPr>
              <a:t>www</a:t>
            </a:r>
            <a:endParaRPr lang="en-GB" sz="4400">
              <a:latin typeface="Tahoma" pitchFamily="34" charset="0"/>
            </a:endParaRPr>
          </a:p>
        </p:txBody>
      </p:sp>
      <p:sp>
        <p:nvSpPr>
          <p:cNvPr id="8213" name="Line 24"/>
          <p:cNvSpPr>
            <a:spLocks noChangeShapeType="1"/>
          </p:cNvSpPr>
          <p:nvPr/>
        </p:nvSpPr>
        <p:spPr bwMode="auto">
          <a:xfrm>
            <a:off x="2692400" y="2006600"/>
            <a:ext cx="0" cy="3314700"/>
          </a:xfrm>
          <a:prstGeom prst="line">
            <a:avLst/>
          </a:prstGeom>
          <a:noFill/>
          <a:ln w="114300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8214" name="Text Box 25"/>
          <p:cNvSpPr txBox="1">
            <a:spLocks noChangeArrowheads="1"/>
          </p:cNvSpPr>
          <p:nvPr/>
        </p:nvSpPr>
        <p:spPr bwMode="auto">
          <a:xfrm>
            <a:off x="-2725738" y="857250"/>
            <a:ext cx="1855788" cy="52546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sv-SE" sz="3200">
                <a:latin typeface="Tahoma" pitchFamily="34" charset="0"/>
              </a:rPr>
              <a:t>microdata</a:t>
            </a:r>
            <a:endParaRPr lang="en-GB" sz="4400">
              <a:latin typeface="Tahoma" pitchFamily="34" charset="0"/>
            </a:endParaRPr>
          </a:p>
        </p:txBody>
      </p:sp>
      <p:sp>
        <p:nvSpPr>
          <p:cNvPr id="8215" name="Text Box 26"/>
          <p:cNvSpPr txBox="1">
            <a:spLocks noChangeArrowheads="1"/>
          </p:cNvSpPr>
          <p:nvPr/>
        </p:nvSpPr>
        <p:spPr bwMode="auto">
          <a:xfrm>
            <a:off x="1287463" y="882650"/>
            <a:ext cx="1855787" cy="52546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sv-SE" sz="3200">
                <a:latin typeface="Tahoma" pitchFamily="34" charset="0"/>
              </a:rPr>
              <a:t>indicators</a:t>
            </a:r>
            <a:endParaRPr lang="en-GB" sz="4400">
              <a:latin typeface="Tahoma" pitchFamily="34" charset="0"/>
            </a:endParaRPr>
          </a:p>
        </p:txBody>
      </p:sp>
      <p:sp>
        <p:nvSpPr>
          <p:cNvPr id="8216" name="Text Box 28"/>
          <p:cNvSpPr txBox="1">
            <a:spLocks noChangeArrowheads="1"/>
          </p:cNvSpPr>
          <p:nvPr/>
        </p:nvSpPr>
        <p:spPr bwMode="auto">
          <a:xfrm>
            <a:off x="-2801938" y="5441950"/>
            <a:ext cx="1855788" cy="9525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sv-SE" sz="3200">
                <a:latin typeface="Tahoma" pitchFamily="34" charset="0"/>
              </a:rPr>
              <a:t>Market</a:t>
            </a:r>
          </a:p>
          <a:p>
            <a:endParaRPr lang="en-GB">
              <a:latin typeface="Tahoma" pitchFamily="34" charset="0"/>
            </a:endParaRPr>
          </a:p>
        </p:txBody>
      </p:sp>
      <p:sp>
        <p:nvSpPr>
          <p:cNvPr id="8217" name="Text Box 29"/>
          <p:cNvSpPr txBox="1">
            <a:spLocks noChangeArrowheads="1"/>
          </p:cNvSpPr>
          <p:nvPr/>
        </p:nvSpPr>
        <p:spPr bwMode="auto">
          <a:xfrm>
            <a:off x="1389063" y="5429250"/>
            <a:ext cx="1855787" cy="101282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sv-SE" sz="3200">
                <a:latin typeface="Tahoma" pitchFamily="34" charset="0"/>
              </a:rPr>
              <a:t>Civil</a:t>
            </a:r>
          </a:p>
          <a:p>
            <a:r>
              <a:rPr lang="sv-SE" sz="3200">
                <a:latin typeface="Tahoma" pitchFamily="34" charset="0"/>
              </a:rPr>
              <a:t>society</a:t>
            </a:r>
            <a:endParaRPr lang="en-GB" sz="4400">
              <a:latin typeface="Tahoma" pitchFamily="34" charset="0"/>
            </a:endParaRPr>
          </a:p>
        </p:txBody>
      </p:sp>
      <p:sp>
        <p:nvSpPr>
          <p:cNvPr id="423974" name="Text Box 38"/>
          <p:cNvSpPr txBox="1">
            <a:spLocks noChangeArrowheads="1"/>
          </p:cNvSpPr>
          <p:nvPr/>
        </p:nvSpPr>
        <p:spPr bwMode="auto">
          <a:xfrm>
            <a:off x="4668838" y="1020763"/>
            <a:ext cx="3698875" cy="73183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v-SE" sz="4800">
                <a:latin typeface="Arial" charset="0"/>
              </a:rPr>
              <a:t>unified format</a:t>
            </a:r>
          </a:p>
        </p:txBody>
      </p:sp>
      <p:sp>
        <p:nvSpPr>
          <p:cNvPr id="423975" name="Text Box 39"/>
          <p:cNvSpPr txBox="1">
            <a:spLocks noChangeArrowheads="1"/>
          </p:cNvSpPr>
          <p:nvPr/>
        </p:nvSpPr>
        <p:spPr bwMode="auto">
          <a:xfrm>
            <a:off x="4243620" y="1719263"/>
            <a:ext cx="4900380" cy="738664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v-SE" sz="4800" dirty="0" err="1">
                <a:latin typeface="Arial" charset="0"/>
              </a:rPr>
              <a:t>m</a:t>
            </a:r>
            <a:r>
              <a:rPr lang="sv-SE" sz="4800" dirty="0" err="1" smtClean="0">
                <a:latin typeface="Arial" charset="0"/>
              </a:rPr>
              <a:t>achine</a:t>
            </a:r>
            <a:r>
              <a:rPr lang="sv-SE" sz="4800" dirty="0" smtClean="0">
                <a:latin typeface="Arial" charset="0"/>
              </a:rPr>
              <a:t> </a:t>
            </a:r>
            <a:r>
              <a:rPr lang="sv-SE" sz="4800" dirty="0" err="1" smtClean="0">
                <a:latin typeface="Arial" charset="0"/>
              </a:rPr>
              <a:t>readable</a:t>
            </a:r>
            <a:endParaRPr lang="sv-SE" sz="4800" dirty="0">
              <a:latin typeface="Arial" charset="0"/>
            </a:endParaRPr>
          </a:p>
        </p:txBody>
      </p:sp>
      <p:sp>
        <p:nvSpPr>
          <p:cNvPr id="423976" name="Text Box 40"/>
          <p:cNvSpPr txBox="1">
            <a:spLocks noChangeArrowheads="1"/>
          </p:cNvSpPr>
          <p:nvPr/>
        </p:nvSpPr>
        <p:spPr bwMode="auto">
          <a:xfrm>
            <a:off x="5313363" y="3116263"/>
            <a:ext cx="1798637" cy="73183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v-SE" sz="4800">
                <a:latin typeface="Arial" charset="0"/>
              </a:rPr>
              <a:t>design</a:t>
            </a:r>
          </a:p>
        </p:txBody>
      </p:sp>
      <p:sp>
        <p:nvSpPr>
          <p:cNvPr id="423977" name="Text Box 41"/>
          <p:cNvSpPr txBox="1">
            <a:spLocks noChangeArrowheads="1"/>
          </p:cNvSpPr>
          <p:nvPr/>
        </p:nvSpPr>
        <p:spPr bwMode="auto">
          <a:xfrm>
            <a:off x="4752975" y="4284663"/>
            <a:ext cx="3051175" cy="73183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v-SE" sz="4800">
                <a:latin typeface="Arial" charset="0"/>
              </a:rPr>
              <a:t>interactivity</a:t>
            </a:r>
          </a:p>
        </p:txBody>
      </p:sp>
      <p:sp>
        <p:nvSpPr>
          <p:cNvPr id="423979" name="Text Box 43"/>
          <p:cNvSpPr txBox="1">
            <a:spLocks noChangeArrowheads="1"/>
          </p:cNvSpPr>
          <p:nvPr/>
        </p:nvSpPr>
        <p:spPr bwMode="auto">
          <a:xfrm>
            <a:off x="4305300" y="5237163"/>
            <a:ext cx="2916238" cy="73183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v-SE" sz="4800">
                <a:latin typeface="Arial" charset="0"/>
              </a:rPr>
              <a:t>storytelling</a:t>
            </a:r>
          </a:p>
        </p:txBody>
      </p:sp>
      <p:sp>
        <p:nvSpPr>
          <p:cNvPr id="423980" name="Text Box 44"/>
          <p:cNvSpPr txBox="1">
            <a:spLocks noChangeArrowheads="1"/>
          </p:cNvSpPr>
          <p:nvPr/>
        </p:nvSpPr>
        <p:spPr bwMode="auto">
          <a:xfrm rot="-1769507">
            <a:off x="3203575" y="3443290"/>
            <a:ext cx="5792788" cy="134143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>
            <a:outerShdw dist="35921" dir="2700000" algn="ctr" rotWithShape="0">
              <a:srgbClr val="4D4D4D"/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sv-SE" sz="8800" b="1" dirty="0">
                <a:solidFill>
                  <a:srgbClr val="33CC33"/>
                </a:solidFill>
                <a:latin typeface="Comic Sans MS" pitchFamily="66" charset="0"/>
              </a:rPr>
              <a:t>innovations</a:t>
            </a:r>
          </a:p>
        </p:txBody>
      </p:sp>
      <p:cxnSp>
        <p:nvCxnSpPr>
          <p:cNvPr id="8224" name="AutoShape 45"/>
          <p:cNvCxnSpPr>
            <a:cxnSpLocks noChangeShapeType="1"/>
          </p:cNvCxnSpPr>
          <p:nvPr/>
        </p:nvCxnSpPr>
        <p:spPr bwMode="auto">
          <a:xfrm flipH="1">
            <a:off x="3270250" y="1284288"/>
            <a:ext cx="12700" cy="4635500"/>
          </a:xfrm>
          <a:prstGeom prst="curvedConnector3">
            <a:avLst>
              <a:gd name="adj1" fmla="val -8687500"/>
            </a:avLst>
          </a:prstGeom>
          <a:noFill/>
          <a:ln w="19050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423983" name="Text Box 47"/>
          <p:cNvSpPr txBox="1">
            <a:spLocks noChangeArrowheads="1"/>
          </p:cNvSpPr>
          <p:nvPr/>
        </p:nvSpPr>
        <p:spPr bwMode="auto">
          <a:xfrm>
            <a:off x="4224338" y="330200"/>
            <a:ext cx="4627562" cy="738188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sv-SE" sz="4800">
                <a:latin typeface="Arial" charset="0"/>
                <a:cs typeface="Arial" charset="0"/>
              </a:rPr>
              <a:t>Access license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2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74" grpId="0"/>
      <p:bldP spid="423975" grpId="0"/>
      <p:bldP spid="423976" grpId="0"/>
      <p:bldP spid="423977" grpId="0"/>
      <p:bldP spid="423979" grpId="0"/>
      <p:bldP spid="423980" grpId="0"/>
      <p:bldP spid="42398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128444" y="431800"/>
            <a:ext cx="6785512" cy="1231106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v-SE" sz="8000" dirty="0">
                <a:latin typeface="Arial" charset="0"/>
              </a:rPr>
              <a:t>Access </a:t>
            </a:r>
            <a:r>
              <a:rPr lang="sv-SE" sz="8000" dirty="0" err="1">
                <a:latin typeface="Arial" charset="0"/>
              </a:rPr>
              <a:t>license</a:t>
            </a:r>
            <a:endParaRPr lang="sv-SE" sz="8000" dirty="0">
              <a:latin typeface="Arial" charset="0"/>
            </a:endParaRPr>
          </a:p>
        </p:txBody>
      </p:sp>
      <p:sp>
        <p:nvSpPr>
          <p:cNvPr id="428035" name="Text Box 3"/>
          <p:cNvSpPr txBox="1">
            <a:spLocks noChangeArrowheads="1"/>
          </p:cNvSpPr>
          <p:nvPr/>
        </p:nvSpPr>
        <p:spPr bwMode="auto">
          <a:xfrm>
            <a:off x="1089230" y="2212975"/>
            <a:ext cx="6957033" cy="1231106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v-SE" sz="8000" dirty="0" err="1" smtClean="0">
                <a:latin typeface="Arial" charset="0"/>
              </a:rPr>
              <a:t>Unified</a:t>
            </a:r>
            <a:r>
              <a:rPr lang="sv-SE" sz="8000" dirty="0" smtClean="0">
                <a:latin typeface="Arial" charset="0"/>
              </a:rPr>
              <a:t> </a:t>
            </a:r>
            <a:r>
              <a:rPr lang="sv-SE" sz="8000" dirty="0" err="1" smtClean="0">
                <a:latin typeface="Arial" charset="0"/>
              </a:rPr>
              <a:t>formate</a:t>
            </a:r>
            <a:endParaRPr lang="sv-SE" sz="8000" dirty="0">
              <a:latin typeface="Arial" charset="0"/>
            </a:endParaRPr>
          </a:p>
        </p:txBody>
      </p:sp>
      <p:sp>
        <p:nvSpPr>
          <p:cNvPr id="428036" name="Text Box 4"/>
          <p:cNvSpPr txBox="1">
            <a:spLocks noChangeArrowheads="1"/>
          </p:cNvSpPr>
          <p:nvPr/>
        </p:nvSpPr>
        <p:spPr bwMode="auto">
          <a:xfrm>
            <a:off x="410369" y="4067175"/>
            <a:ext cx="8156079" cy="1231106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v-SE" sz="8000" dirty="0" err="1" smtClean="0">
                <a:latin typeface="Arial" charset="0"/>
              </a:rPr>
              <a:t>Machine</a:t>
            </a:r>
            <a:r>
              <a:rPr lang="sv-SE" sz="8000" dirty="0" smtClean="0">
                <a:latin typeface="Arial" charset="0"/>
              </a:rPr>
              <a:t> </a:t>
            </a:r>
            <a:r>
              <a:rPr lang="sv-SE" sz="8000" dirty="0" err="1" smtClean="0">
                <a:latin typeface="Arial" charset="0"/>
              </a:rPr>
              <a:t>readable</a:t>
            </a:r>
            <a:endParaRPr lang="sv-SE" sz="8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8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5" grpId="0"/>
      <p:bldP spid="4280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8" y="0"/>
            <a:ext cx="7466012" cy="685800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</p:pic>
      <p:pic>
        <p:nvPicPr>
          <p:cNvPr id="407555" name="Picture 3" descr="Kopia av pia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96988"/>
            <a:ext cx="26574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7556" name="Picture 4" descr="digitalpia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71207">
            <a:off x="41219" y="4230688"/>
            <a:ext cx="3603625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7558" name="Picture 6" descr="spelpian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4100" y="3668202"/>
            <a:ext cx="3009900" cy="318979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150100" y="-12700"/>
            <a:ext cx="198644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sz="3200" b="1" dirty="0" smtClean="0"/>
              <a:t>Composer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40301" y="3009900"/>
            <a:ext cx="180369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sz="3200" b="1" dirty="0" err="1" smtClean="0"/>
              <a:t>Musician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2167581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sz="3200" b="1" dirty="0" smtClean="0"/>
              <a:t>Instrument</a:t>
            </a:r>
          </a:p>
          <a:p>
            <a:r>
              <a:rPr lang="sv-SE" sz="3200" b="1" dirty="0" err="1" smtClean="0"/>
              <a:t>makers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 rot="19875925">
            <a:off x="-50800" y="4381500"/>
            <a:ext cx="295465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sz="3200" b="1" dirty="0" smtClean="0"/>
              <a:t>New technology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7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sv-SE" sz="1800" b="1">
                <a:latin typeface="Arial" charset="0"/>
              </a:rPr>
              <a:t>WDC200H</a:t>
            </a:r>
            <a:endParaRPr lang="en-GB" sz="1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952500" y="2538413"/>
            <a:ext cx="72765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v-SE" sz="4400" dirty="0" smtClean="0">
                <a:solidFill>
                  <a:schemeClr val="bg1"/>
                </a:solidFill>
                <a:latin typeface="Arial" charset="0"/>
              </a:rPr>
              <a:t>www.gapminder.org/desktop</a:t>
            </a:r>
            <a:endParaRPr lang="sv-SE" sz="44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1643063" y="5378450"/>
            <a:ext cx="6135687" cy="10826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6000" b="1">
                <a:latin typeface="Tahoma" pitchFamily="34" charset="0"/>
              </a:rPr>
              <a:t>World</a:t>
            </a:r>
            <a:endParaRPr lang="en-GB" sz="8000" b="1">
              <a:latin typeface="Tahoma" pitchFamily="34" charset="0"/>
            </a:endParaRPr>
          </a:p>
        </p:txBody>
      </p:sp>
      <p:sp>
        <p:nvSpPr>
          <p:cNvPr id="413702" name="Text Box 6"/>
          <p:cNvSpPr txBox="1">
            <a:spLocks noChangeArrowheads="1"/>
          </p:cNvSpPr>
          <p:nvPr/>
        </p:nvSpPr>
        <p:spPr bwMode="auto">
          <a:xfrm>
            <a:off x="1655763" y="768350"/>
            <a:ext cx="6135687" cy="10826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6000" b="1">
                <a:latin typeface="Tahoma" pitchFamily="34" charset="0"/>
              </a:rPr>
              <a:t>Data</a:t>
            </a:r>
            <a:endParaRPr lang="en-GB" sz="8000" b="1">
              <a:latin typeface="Tahoma" pitchFamily="34" charset="0"/>
            </a:endParaRPr>
          </a:p>
        </p:txBody>
      </p:sp>
      <p:cxnSp>
        <p:nvCxnSpPr>
          <p:cNvPr id="413703" name="AutoShape 7"/>
          <p:cNvCxnSpPr>
            <a:cxnSpLocks noChangeShapeType="1"/>
            <a:stCxn id="6146" idx="1"/>
            <a:endCxn id="413702" idx="1"/>
          </p:cNvCxnSpPr>
          <p:nvPr/>
        </p:nvCxnSpPr>
        <p:spPr bwMode="auto">
          <a:xfrm rot="10800000" flipH="1">
            <a:off x="1604963" y="1309688"/>
            <a:ext cx="12700" cy="4610100"/>
          </a:xfrm>
          <a:prstGeom prst="curvedConnector3">
            <a:avLst>
              <a:gd name="adj1" fmla="val -11200005"/>
            </a:avLst>
          </a:prstGeom>
          <a:noFill/>
          <a:ln w="190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3704" name="AutoShape 8"/>
          <p:cNvCxnSpPr>
            <a:cxnSpLocks noChangeShapeType="1"/>
            <a:stCxn id="413702" idx="3"/>
            <a:endCxn id="6146" idx="3"/>
          </p:cNvCxnSpPr>
          <p:nvPr/>
        </p:nvCxnSpPr>
        <p:spPr bwMode="auto">
          <a:xfrm flipH="1">
            <a:off x="7816850" y="1309688"/>
            <a:ext cx="12700" cy="4610100"/>
          </a:xfrm>
          <a:prstGeom prst="curvedConnector3">
            <a:avLst>
              <a:gd name="adj1" fmla="val -8787500"/>
            </a:avLst>
          </a:prstGeom>
          <a:noFill/>
          <a:ln w="1905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13705" name="Text Box 9"/>
          <p:cNvSpPr txBox="1">
            <a:spLocks noChangeArrowheads="1"/>
          </p:cNvSpPr>
          <p:nvPr/>
        </p:nvSpPr>
        <p:spPr bwMode="auto">
          <a:xfrm>
            <a:off x="3459163" y="3168650"/>
            <a:ext cx="1754187" cy="77787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4000" b="1">
                <a:latin typeface="Tahoma" pitchFamily="34" charset="0"/>
              </a:rPr>
              <a:t>Gov</a:t>
            </a:r>
            <a:endParaRPr lang="en-GB" sz="4000" b="1">
              <a:latin typeface="Tahoma" pitchFamily="34" charset="0"/>
            </a:endParaRPr>
          </a:p>
        </p:txBody>
      </p:sp>
      <p:sp>
        <p:nvSpPr>
          <p:cNvPr id="413706" name="Text Box 10"/>
          <p:cNvSpPr txBox="1">
            <a:spLocks noChangeArrowheads="1"/>
          </p:cNvSpPr>
          <p:nvPr/>
        </p:nvSpPr>
        <p:spPr bwMode="auto">
          <a:xfrm>
            <a:off x="1439863" y="3981450"/>
            <a:ext cx="1754187" cy="77787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r>
              <a:rPr lang="sv-SE" sz="4000" b="1">
                <a:latin typeface="Tahoma" pitchFamily="34" charset="0"/>
              </a:rPr>
              <a:t>Com</a:t>
            </a:r>
            <a:endParaRPr lang="en-GB" sz="4000" b="1">
              <a:latin typeface="Tahoma" pitchFamily="34" charset="0"/>
            </a:endParaRPr>
          </a:p>
        </p:txBody>
      </p:sp>
      <p:sp>
        <p:nvSpPr>
          <p:cNvPr id="413707" name="Text Box 11"/>
          <p:cNvSpPr txBox="1">
            <a:spLocks noChangeArrowheads="1"/>
          </p:cNvSpPr>
          <p:nvPr/>
        </p:nvSpPr>
        <p:spPr bwMode="auto">
          <a:xfrm>
            <a:off x="5389563" y="2609850"/>
            <a:ext cx="1652587" cy="77787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r>
              <a:rPr lang="sv-SE" sz="4000">
                <a:latin typeface="Tahoma" pitchFamily="34" charset="0"/>
              </a:rPr>
              <a:t>media</a:t>
            </a:r>
            <a:endParaRPr lang="en-GB" sz="5400">
              <a:latin typeface="Tahoma" pitchFamily="34" charset="0"/>
            </a:endParaRPr>
          </a:p>
        </p:txBody>
      </p:sp>
      <p:sp>
        <p:nvSpPr>
          <p:cNvPr id="413708" name="Text Box 12"/>
          <p:cNvSpPr txBox="1">
            <a:spLocks noChangeArrowheads="1"/>
          </p:cNvSpPr>
          <p:nvPr/>
        </p:nvSpPr>
        <p:spPr bwMode="auto">
          <a:xfrm>
            <a:off x="1198563" y="2495550"/>
            <a:ext cx="2097087" cy="77787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r>
              <a:rPr lang="sv-SE" sz="4000">
                <a:latin typeface="Tahoma" pitchFamily="34" charset="0"/>
              </a:rPr>
              <a:t>research</a:t>
            </a:r>
            <a:endParaRPr lang="en-GB" sz="4000">
              <a:latin typeface="Tahoma" pitchFamily="34" charset="0"/>
            </a:endParaRPr>
          </a:p>
        </p:txBody>
      </p:sp>
      <p:sp>
        <p:nvSpPr>
          <p:cNvPr id="413709" name="Line 13"/>
          <p:cNvSpPr>
            <a:spLocks noChangeShapeType="1"/>
          </p:cNvSpPr>
          <p:nvPr/>
        </p:nvSpPr>
        <p:spPr bwMode="auto">
          <a:xfrm>
            <a:off x="4432300" y="1879600"/>
            <a:ext cx="0" cy="124460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13710" name="Line 14"/>
          <p:cNvSpPr>
            <a:spLocks noChangeShapeType="1"/>
          </p:cNvSpPr>
          <p:nvPr/>
        </p:nvSpPr>
        <p:spPr bwMode="auto">
          <a:xfrm>
            <a:off x="4406900" y="3924300"/>
            <a:ext cx="12700" cy="142240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13711" name="Line 15"/>
          <p:cNvSpPr>
            <a:spLocks noChangeShapeType="1"/>
          </p:cNvSpPr>
          <p:nvPr/>
        </p:nvSpPr>
        <p:spPr bwMode="auto">
          <a:xfrm flipH="1">
            <a:off x="2476500" y="1879600"/>
            <a:ext cx="12700" cy="58420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13712" name="Line 16"/>
          <p:cNvSpPr>
            <a:spLocks noChangeShapeType="1"/>
          </p:cNvSpPr>
          <p:nvPr/>
        </p:nvSpPr>
        <p:spPr bwMode="auto">
          <a:xfrm flipH="1">
            <a:off x="6235700" y="1930400"/>
            <a:ext cx="12700" cy="58420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13713" name="Line 17"/>
          <p:cNvSpPr>
            <a:spLocks noChangeShapeType="1"/>
          </p:cNvSpPr>
          <p:nvPr/>
        </p:nvSpPr>
        <p:spPr bwMode="auto">
          <a:xfrm flipH="1">
            <a:off x="2298700" y="4813300"/>
            <a:ext cx="12700" cy="58420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13715" name="Line 19"/>
          <p:cNvSpPr>
            <a:spLocks noChangeShapeType="1"/>
          </p:cNvSpPr>
          <p:nvPr/>
        </p:nvSpPr>
        <p:spPr bwMode="auto">
          <a:xfrm flipH="1">
            <a:off x="6223000" y="3352800"/>
            <a:ext cx="12700" cy="198120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298700" y="3251200"/>
            <a:ext cx="1162050" cy="711200"/>
            <a:chOff x="1448" y="2048"/>
            <a:chExt cx="732" cy="448"/>
          </a:xfrm>
        </p:grpSpPr>
        <p:sp>
          <p:nvSpPr>
            <p:cNvPr id="6171" name="Line 18"/>
            <p:cNvSpPr>
              <a:spLocks noChangeShapeType="1"/>
            </p:cNvSpPr>
            <p:nvPr/>
          </p:nvSpPr>
          <p:spPr bwMode="auto">
            <a:xfrm flipH="1">
              <a:off x="1448" y="2056"/>
              <a:ext cx="16" cy="440"/>
            </a:xfrm>
            <a:prstGeom prst="line">
              <a:avLst/>
            </a:prstGeom>
            <a:noFill/>
            <a:ln w="1143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grpSp>
          <p:nvGrpSpPr>
            <p:cNvPr id="6172" name="Group 28"/>
            <p:cNvGrpSpPr>
              <a:grpSpLocks/>
            </p:cNvGrpSpPr>
            <p:nvPr/>
          </p:nvGrpSpPr>
          <p:grpSpPr bwMode="auto">
            <a:xfrm>
              <a:off x="1740" y="2048"/>
              <a:ext cx="440" cy="204"/>
              <a:chOff x="1740" y="2048"/>
              <a:chExt cx="440" cy="204"/>
            </a:xfrm>
          </p:grpSpPr>
          <p:sp>
            <p:nvSpPr>
              <p:cNvPr id="6173" name="Line 20"/>
              <p:cNvSpPr>
                <a:spLocks noChangeShapeType="1"/>
              </p:cNvSpPr>
              <p:nvPr/>
            </p:nvSpPr>
            <p:spPr bwMode="auto">
              <a:xfrm>
                <a:off x="1768" y="2048"/>
                <a:ext cx="0" cy="184"/>
              </a:xfrm>
              <a:prstGeom prst="line">
                <a:avLst/>
              </a:prstGeom>
              <a:noFill/>
              <a:ln w="1016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6174" name="Line 21"/>
              <p:cNvSpPr>
                <a:spLocks noChangeShapeType="1"/>
              </p:cNvSpPr>
              <p:nvPr/>
            </p:nvSpPr>
            <p:spPr bwMode="auto">
              <a:xfrm rot="16200000" flipH="1">
                <a:off x="1952" y="2024"/>
                <a:ext cx="16" cy="440"/>
              </a:xfrm>
              <a:prstGeom prst="line">
                <a:avLst/>
              </a:prstGeom>
              <a:noFill/>
              <a:ln w="1143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</p:grpSp>
      </p:grpSp>
      <p:sp>
        <p:nvSpPr>
          <p:cNvPr id="413718" name="Text Box 22"/>
          <p:cNvSpPr txBox="1">
            <a:spLocks noChangeArrowheads="1"/>
          </p:cNvSpPr>
          <p:nvPr/>
        </p:nvSpPr>
        <p:spPr bwMode="auto">
          <a:xfrm>
            <a:off x="6481763" y="1466850"/>
            <a:ext cx="1258887" cy="5254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sv-SE" sz="3200">
                <a:latin typeface="Tahoma" pitchFamily="34" charset="0"/>
              </a:rPr>
              <a:t>www</a:t>
            </a:r>
            <a:endParaRPr lang="en-GB" sz="4400">
              <a:latin typeface="Tahoma" pitchFamily="34" charset="0"/>
            </a:endParaRPr>
          </a:p>
        </p:txBody>
      </p:sp>
      <p:sp>
        <p:nvSpPr>
          <p:cNvPr id="413719" name="Line 23"/>
          <p:cNvSpPr>
            <a:spLocks noChangeShapeType="1"/>
          </p:cNvSpPr>
          <p:nvPr/>
        </p:nvSpPr>
        <p:spPr bwMode="auto">
          <a:xfrm>
            <a:off x="7175500" y="2006600"/>
            <a:ext cx="0" cy="331470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13720" name="Text Box 24"/>
          <p:cNvSpPr txBox="1">
            <a:spLocks noChangeArrowheads="1"/>
          </p:cNvSpPr>
          <p:nvPr/>
        </p:nvSpPr>
        <p:spPr bwMode="auto">
          <a:xfrm>
            <a:off x="1757363" y="857250"/>
            <a:ext cx="1855787" cy="5254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sv-SE" sz="3200">
                <a:latin typeface="Tahoma" pitchFamily="34" charset="0"/>
              </a:rPr>
              <a:t>microdata</a:t>
            </a:r>
            <a:endParaRPr lang="en-GB" sz="4400">
              <a:latin typeface="Tahoma" pitchFamily="34" charset="0"/>
            </a:endParaRPr>
          </a:p>
        </p:txBody>
      </p:sp>
      <p:sp>
        <p:nvSpPr>
          <p:cNvPr id="413721" name="Text Box 25"/>
          <p:cNvSpPr txBox="1">
            <a:spLocks noChangeArrowheads="1"/>
          </p:cNvSpPr>
          <p:nvPr/>
        </p:nvSpPr>
        <p:spPr bwMode="auto">
          <a:xfrm>
            <a:off x="5770563" y="882650"/>
            <a:ext cx="1855787" cy="5254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sv-SE" sz="3200">
                <a:latin typeface="Tahoma" pitchFamily="34" charset="0"/>
              </a:rPr>
              <a:t>indicators</a:t>
            </a:r>
            <a:endParaRPr lang="en-GB" sz="4400">
              <a:latin typeface="Tahoma" pitchFamily="34" charset="0"/>
            </a:endParaRPr>
          </a:p>
        </p:txBody>
      </p:sp>
      <p:sp>
        <p:nvSpPr>
          <p:cNvPr id="413727" name="Text Box 31"/>
          <p:cNvSpPr txBox="1">
            <a:spLocks noChangeArrowheads="1"/>
          </p:cNvSpPr>
          <p:nvPr/>
        </p:nvSpPr>
        <p:spPr bwMode="auto">
          <a:xfrm>
            <a:off x="1681163" y="5441950"/>
            <a:ext cx="1855787" cy="952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sv-SE" sz="3200">
                <a:latin typeface="Tahoma" pitchFamily="34" charset="0"/>
              </a:rPr>
              <a:t>Market</a:t>
            </a:r>
          </a:p>
          <a:p>
            <a:endParaRPr lang="en-GB">
              <a:latin typeface="Tahoma" pitchFamily="34" charset="0"/>
            </a:endParaRPr>
          </a:p>
        </p:txBody>
      </p:sp>
      <p:sp>
        <p:nvSpPr>
          <p:cNvPr id="413728" name="Text Box 32"/>
          <p:cNvSpPr txBox="1">
            <a:spLocks noChangeArrowheads="1"/>
          </p:cNvSpPr>
          <p:nvPr/>
        </p:nvSpPr>
        <p:spPr bwMode="auto">
          <a:xfrm>
            <a:off x="5872163" y="5429250"/>
            <a:ext cx="1855787" cy="10128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sv-SE" sz="3200">
                <a:latin typeface="Tahoma" pitchFamily="34" charset="0"/>
              </a:rPr>
              <a:t>Civil</a:t>
            </a:r>
          </a:p>
          <a:p>
            <a:r>
              <a:rPr lang="sv-SE" sz="3200">
                <a:latin typeface="Tahoma" pitchFamily="34" charset="0"/>
              </a:rPr>
              <a:t>society</a:t>
            </a:r>
            <a:endParaRPr lang="en-GB" sz="4400">
              <a:latin typeface="Tahoma" pitchFamily="34" charset="0"/>
            </a:endParaRPr>
          </a:p>
        </p:txBody>
      </p:sp>
      <p:sp>
        <p:nvSpPr>
          <p:cNvPr id="413731" name="Line 35"/>
          <p:cNvSpPr>
            <a:spLocks noChangeShapeType="1"/>
          </p:cNvSpPr>
          <p:nvPr/>
        </p:nvSpPr>
        <p:spPr bwMode="auto">
          <a:xfrm rot="16200000" flipH="1">
            <a:off x="4292600" y="1955800"/>
            <a:ext cx="25400" cy="194310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13733" name="Line 37"/>
          <p:cNvSpPr>
            <a:spLocks noChangeShapeType="1"/>
          </p:cNvSpPr>
          <p:nvPr/>
        </p:nvSpPr>
        <p:spPr bwMode="auto">
          <a:xfrm flipV="1">
            <a:off x="7175500" y="1879600"/>
            <a:ext cx="0" cy="279400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1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3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13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3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3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13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13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13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1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1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13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41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1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1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41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2" grpId="0" animBg="1"/>
      <p:bldP spid="413705" grpId="0" animBg="1"/>
      <p:bldP spid="413706" grpId="0" animBg="1"/>
      <p:bldP spid="413707" grpId="0" animBg="1"/>
      <p:bldP spid="413708" grpId="0" animBg="1"/>
      <p:bldP spid="413709" grpId="0" animBg="1"/>
      <p:bldP spid="413710" grpId="0" animBg="1"/>
      <p:bldP spid="413711" grpId="0" animBg="1"/>
      <p:bldP spid="413712" grpId="0" animBg="1"/>
      <p:bldP spid="413713" grpId="0" animBg="1"/>
      <p:bldP spid="413715" grpId="0" animBg="1"/>
      <p:bldP spid="413718" grpId="0" animBg="1"/>
      <p:bldP spid="413719" grpId="0" animBg="1"/>
      <p:bldP spid="413720" grpId="0" animBg="1"/>
      <p:bldP spid="413721" grpId="0" animBg="1"/>
      <p:bldP spid="413727" grpId="0" animBg="1"/>
      <p:bldP spid="413728" grpId="0" animBg="1"/>
      <p:bldP spid="413731" grpId="0" animBg="1"/>
      <p:bldP spid="4137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-2713038" y="133350"/>
            <a:ext cx="6592888" cy="1616075"/>
            <a:chOff x="-1709" y="84"/>
            <a:chExt cx="4153" cy="1018"/>
          </a:xfrm>
        </p:grpSpPr>
        <p:sp>
          <p:nvSpPr>
            <p:cNvPr id="8228" name="Text Box 30"/>
            <p:cNvSpPr txBox="1">
              <a:spLocks noChangeArrowheads="1"/>
            </p:cNvSpPr>
            <p:nvPr/>
          </p:nvSpPr>
          <p:spPr bwMode="auto">
            <a:xfrm>
              <a:off x="-1709" y="396"/>
              <a:ext cx="3865" cy="682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v-SE" sz="6000" b="1">
                  <a:latin typeface="Tahoma" pitchFamily="34" charset="0"/>
                </a:rPr>
                <a:t>Data</a:t>
              </a:r>
              <a:endParaRPr lang="en-GB" sz="8000" b="1">
                <a:latin typeface="Tahoma" pitchFamily="34" charset="0"/>
              </a:endParaRPr>
            </a:p>
          </p:txBody>
        </p:sp>
        <p:sp>
          <p:nvSpPr>
            <p:cNvPr id="8229" name="Text Box 32"/>
            <p:cNvSpPr txBox="1">
              <a:spLocks noChangeArrowheads="1"/>
            </p:cNvSpPr>
            <p:nvPr/>
          </p:nvSpPr>
          <p:spPr bwMode="auto">
            <a:xfrm>
              <a:off x="-1637" y="308"/>
              <a:ext cx="3865" cy="682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v-SE" sz="6000" b="1">
                  <a:latin typeface="Tahoma" pitchFamily="34" charset="0"/>
                </a:rPr>
                <a:t>Data</a:t>
              </a:r>
              <a:endParaRPr lang="en-GB" sz="8000" b="1">
                <a:latin typeface="Tahoma" pitchFamily="34" charset="0"/>
              </a:endParaRPr>
            </a:p>
          </p:txBody>
        </p:sp>
        <p:sp>
          <p:nvSpPr>
            <p:cNvPr id="8230" name="Text Box 33"/>
            <p:cNvSpPr txBox="1">
              <a:spLocks noChangeArrowheads="1"/>
            </p:cNvSpPr>
            <p:nvPr/>
          </p:nvSpPr>
          <p:spPr bwMode="auto">
            <a:xfrm>
              <a:off x="-1557" y="228"/>
              <a:ext cx="3865" cy="874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GB" sz="8000" b="1">
                <a:latin typeface="Tahoma" pitchFamily="34" charset="0"/>
              </a:endParaRPr>
            </a:p>
          </p:txBody>
        </p:sp>
        <p:sp>
          <p:nvSpPr>
            <p:cNvPr id="8231" name="Text Box 34"/>
            <p:cNvSpPr txBox="1">
              <a:spLocks noChangeArrowheads="1"/>
            </p:cNvSpPr>
            <p:nvPr/>
          </p:nvSpPr>
          <p:spPr bwMode="auto">
            <a:xfrm>
              <a:off x="-1485" y="148"/>
              <a:ext cx="3865" cy="874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GB" sz="8000" b="1">
                <a:latin typeface="Tahoma" pitchFamily="34" charset="0"/>
              </a:endParaRPr>
            </a:p>
          </p:txBody>
        </p:sp>
        <p:sp>
          <p:nvSpPr>
            <p:cNvPr id="8232" name="Text Box 35"/>
            <p:cNvSpPr txBox="1">
              <a:spLocks noChangeArrowheads="1"/>
            </p:cNvSpPr>
            <p:nvPr/>
          </p:nvSpPr>
          <p:spPr bwMode="auto">
            <a:xfrm>
              <a:off x="-1421" y="84"/>
              <a:ext cx="3865" cy="874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GB" sz="8000" b="1">
                <a:latin typeface="Tahoma" pitchFamily="34" charset="0"/>
              </a:endParaRPr>
            </a:p>
          </p:txBody>
        </p:sp>
      </p:grp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-2840038" y="5378450"/>
            <a:ext cx="6135688" cy="108267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6000" b="1">
                <a:latin typeface="Tahoma" pitchFamily="34" charset="0"/>
              </a:rPr>
              <a:t>World</a:t>
            </a:r>
            <a:endParaRPr lang="en-GB" sz="8000" b="1">
              <a:latin typeface="Tahoma" pitchFamily="34" charset="0"/>
            </a:endParaRPr>
          </a:p>
        </p:txBody>
      </p:sp>
      <p:cxnSp>
        <p:nvCxnSpPr>
          <p:cNvPr id="8196" name="AutoShape 4"/>
          <p:cNvCxnSpPr>
            <a:cxnSpLocks noChangeShapeType="1"/>
          </p:cNvCxnSpPr>
          <p:nvPr/>
        </p:nvCxnSpPr>
        <p:spPr bwMode="auto">
          <a:xfrm flipV="1">
            <a:off x="-1139825" y="1512888"/>
            <a:ext cx="760412" cy="411162"/>
          </a:xfrm>
          <a:prstGeom prst="bentConnector3">
            <a:avLst>
              <a:gd name="adj1" fmla="val 5010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787900" y="3911600"/>
            <a:ext cx="914400" cy="914400"/>
          </a:xfrm>
          <a:prstGeom prst="rect">
            <a:avLst/>
          </a:prstGeom>
          <a:solidFill>
            <a:schemeClr val="bg1"/>
          </a:solidFill>
          <a:ln w="762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-2827338" y="742950"/>
            <a:ext cx="6135688" cy="108267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6000" b="1">
                <a:latin typeface="Tahoma" pitchFamily="34" charset="0"/>
              </a:rPr>
              <a:t>Data</a:t>
            </a:r>
            <a:endParaRPr lang="en-GB" sz="8000" b="1">
              <a:latin typeface="Tahoma" pitchFamily="34" charset="0"/>
            </a:endParaRPr>
          </a:p>
        </p:txBody>
      </p:sp>
      <p:cxnSp>
        <p:nvCxnSpPr>
          <p:cNvPr id="8199" name="AutoShape 7"/>
          <p:cNvCxnSpPr>
            <a:cxnSpLocks noChangeShapeType="1"/>
            <a:stCxn id="8195" idx="1"/>
            <a:endCxn id="8198" idx="1"/>
          </p:cNvCxnSpPr>
          <p:nvPr/>
        </p:nvCxnSpPr>
        <p:spPr bwMode="auto">
          <a:xfrm rot="10800000" flipH="1">
            <a:off x="-2878138" y="1284288"/>
            <a:ext cx="12700" cy="4635500"/>
          </a:xfrm>
          <a:prstGeom prst="curvedConnector3">
            <a:avLst>
              <a:gd name="adj1" fmla="val -1500000"/>
            </a:avLst>
          </a:prstGeom>
          <a:noFill/>
          <a:ln w="1905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-1023938" y="3168650"/>
            <a:ext cx="1754188" cy="77787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4000" b="1">
                <a:latin typeface="Tahoma" pitchFamily="34" charset="0"/>
              </a:rPr>
              <a:t>Gov</a:t>
            </a:r>
            <a:endParaRPr lang="en-GB" sz="4000" b="1">
              <a:latin typeface="Tahoma" pitchFamily="34" charset="0"/>
            </a:endParaRP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-3043238" y="3981450"/>
            <a:ext cx="1754188" cy="77787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r>
              <a:rPr lang="sv-SE" sz="4000" b="1">
                <a:latin typeface="Tahoma" pitchFamily="34" charset="0"/>
              </a:rPr>
              <a:t>Com</a:t>
            </a:r>
            <a:endParaRPr lang="en-GB" sz="4000" b="1">
              <a:latin typeface="Tahoma" pitchFamily="34" charset="0"/>
            </a:endParaRP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906463" y="2609850"/>
            <a:ext cx="1652587" cy="77787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r>
              <a:rPr lang="sv-SE" sz="4000">
                <a:latin typeface="Tahoma" pitchFamily="34" charset="0"/>
              </a:rPr>
              <a:t>media</a:t>
            </a:r>
            <a:endParaRPr lang="en-GB" sz="5400">
              <a:latin typeface="Tahoma" pitchFamily="34" charset="0"/>
            </a:endParaRPr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-3284538" y="2495550"/>
            <a:ext cx="2097088" cy="77787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r>
              <a:rPr lang="sv-SE" sz="4000">
                <a:latin typeface="Tahoma" pitchFamily="34" charset="0"/>
              </a:rPr>
              <a:t>research</a:t>
            </a:r>
            <a:endParaRPr lang="en-GB" sz="4000">
              <a:latin typeface="Tahoma" pitchFamily="34" charset="0"/>
            </a:endParaRPr>
          </a:p>
        </p:txBody>
      </p:sp>
      <p:sp>
        <p:nvSpPr>
          <p:cNvPr id="8204" name="Line 13"/>
          <p:cNvSpPr>
            <a:spLocks noChangeShapeType="1"/>
          </p:cNvSpPr>
          <p:nvPr/>
        </p:nvSpPr>
        <p:spPr bwMode="auto">
          <a:xfrm>
            <a:off x="-50800" y="1879600"/>
            <a:ext cx="0" cy="124460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8205" name="Line 14"/>
          <p:cNvSpPr>
            <a:spLocks noChangeShapeType="1"/>
          </p:cNvSpPr>
          <p:nvPr/>
        </p:nvSpPr>
        <p:spPr bwMode="auto">
          <a:xfrm>
            <a:off x="-76200" y="3924300"/>
            <a:ext cx="12700" cy="142240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8206" name="Line 15"/>
          <p:cNvSpPr>
            <a:spLocks noChangeShapeType="1"/>
          </p:cNvSpPr>
          <p:nvPr/>
        </p:nvSpPr>
        <p:spPr bwMode="auto">
          <a:xfrm flipH="1">
            <a:off x="-2006600" y="1879600"/>
            <a:ext cx="12700" cy="58420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8207" name="Line 16"/>
          <p:cNvSpPr>
            <a:spLocks noChangeShapeType="1"/>
          </p:cNvSpPr>
          <p:nvPr/>
        </p:nvSpPr>
        <p:spPr bwMode="auto">
          <a:xfrm flipH="1">
            <a:off x="1752600" y="1930400"/>
            <a:ext cx="12700" cy="58420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8208" name="Line 17"/>
          <p:cNvSpPr>
            <a:spLocks noChangeShapeType="1"/>
          </p:cNvSpPr>
          <p:nvPr/>
        </p:nvSpPr>
        <p:spPr bwMode="auto">
          <a:xfrm flipH="1">
            <a:off x="-2184400" y="4813300"/>
            <a:ext cx="12700" cy="58420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8209" name="Line 18"/>
          <p:cNvSpPr>
            <a:spLocks noChangeShapeType="1"/>
          </p:cNvSpPr>
          <p:nvPr/>
        </p:nvSpPr>
        <p:spPr bwMode="auto">
          <a:xfrm flipH="1">
            <a:off x="1739900" y="3352800"/>
            <a:ext cx="12700" cy="198120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8210" name="Line 19"/>
          <p:cNvSpPr>
            <a:spLocks noChangeShapeType="1"/>
          </p:cNvSpPr>
          <p:nvPr/>
        </p:nvSpPr>
        <p:spPr bwMode="auto">
          <a:xfrm flipH="1">
            <a:off x="-2184400" y="3263900"/>
            <a:ext cx="25400" cy="69850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-1720850" y="3251200"/>
            <a:ext cx="698500" cy="323850"/>
            <a:chOff x="1740" y="2048"/>
            <a:chExt cx="440" cy="204"/>
          </a:xfrm>
        </p:grpSpPr>
        <p:sp>
          <p:nvSpPr>
            <p:cNvPr id="8226" name="Line 21"/>
            <p:cNvSpPr>
              <a:spLocks noChangeShapeType="1"/>
            </p:cNvSpPr>
            <p:nvPr/>
          </p:nvSpPr>
          <p:spPr bwMode="auto">
            <a:xfrm>
              <a:off x="1768" y="2048"/>
              <a:ext cx="0" cy="184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8227" name="Line 22"/>
            <p:cNvSpPr>
              <a:spLocks noChangeShapeType="1"/>
            </p:cNvSpPr>
            <p:nvPr/>
          </p:nvSpPr>
          <p:spPr bwMode="auto">
            <a:xfrm rot="16200000" flipH="1">
              <a:off x="1952" y="2024"/>
              <a:ext cx="16" cy="440"/>
            </a:xfrm>
            <a:prstGeom prst="line">
              <a:avLst/>
            </a:prstGeom>
            <a:noFill/>
            <a:ln w="1143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sp>
        <p:nvSpPr>
          <p:cNvPr id="8212" name="Text Box 23"/>
          <p:cNvSpPr txBox="1">
            <a:spLocks noChangeArrowheads="1"/>
          </p:cNvSpPr>
          <p:nvPr/>
        </p:nvSpPr>
        <p:spPr bwMode="auto">
          <a:xfrm>
            <a:off x="1998663" y="1466850"/>
            <a:ext cx="1258887" cy="5254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sv-SE" sz="3200">
                <a:latin typeface="Tahoma" pitchFamily="34" charset="0"/>
              </a:rPr>
              <a:t>www</a:t>
            </a:r>
            <a:endParaRPr lang="en-GB" sz="4400">
              <a:latin typeface="Tahoma" pitchFamily="34" charset="0"/>
            </a:endParaRPr>
          </a:p>
        </p:txBody>
      </p:sp>
      <p:sp>
        <p:nvSpPr>
          <p:cNvPr id="8213" name="Line 24"/>
          <p:cNvSpPr>
            <a:spLocks noChangeShapeType="1"/>
          </p:cNvSpPr>
          <p:nvPr/>
        </p:nvSpPr>
        <p:spPr bwMode="auto">
          <a:xfrm>
            <a:off x="2692400" y="2006600"/>
            <a:ext cx="0" cy="331470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8214" name="Text Box 25"/>
          <p:cNvSpPr txBox="1">
            <a:spLocks noChangeArrowheads="1"/>
          </p:cNvSpPr>
          <p:nvPr/>
        </p:nvSpPr>
        <p:spPr bwMode="auto">
          <a:xfrm>
            <a:off x="-2725738" y="857250"/>
            <a:ext cx="1855788" cy="5254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sv-SE" sz="3200">
                <a:latin typeface="Tahoma" pitchFamily="34" charset="0"/>
              </a:rPr>
              <a:t>microdata</a:t>
            </a:r>
            <a:endParaRPr lang="en-GB" sz="4400">
              <a:latin typeface="Tahoma" pitchFamily="34" charset="0"/>
            </a:endParaRPr>
          </a:p>
        </p:txBody>
      </p:sp>
      <p:sp>
        <p:nvSpPr>
          <p:cNvPr id="8215" name="Text Box 26"/>
          <p:cNvSpPr txBox="1">
            <a:spLocks noChangeArrowheads="1"/>
          </p:cNvSpPr>
          <p:nvPr/>
        </p:nvSpPr>
        <p:spPr bwMode="auto">
          <a:xfrm>
            <a:off x="1287463" y="882650"/>
            <a:ext cx="1855787" cy="5254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sv-SE" sz="3200">
                <a:latin typeface="Tahoma" pitchFamily="34" charset="0"/>
              </a:rPr>
              <a:t>indicators</a:t>
            </a:r>
            <a:endParaRPr lang="en-GB" sz="4400">
              <a:latin typeface="Tahoma" pitchFamily="34" charset="0"/>
            </a:endParaRPr>
          </a:p>
        </p:txBody>
      </p:sp>
      <p:sp>
        <p:nvSpPr>
          <p:cNvPr id="8216" name="Text Box 28"/>
          <p:cNvSpPr txBox="1">
            <a:spLocks noChangeArrowheads="1"/>
          </p:cNvSpPr>
          <p:nvPr/>
        </p:nvSpPr>
        <p:spPr bwMode="auto">
          <a:xfrm>
            <a:off x="-2801938" y="5441950"/>
            <a:ext cx="1855788" cy="952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sv-SE" sz="3200">
                <a:latin typeface="Tahoma" pitchFamily="34" charset="0"/>
              </a:rPr>
              <a:t>Market</a:t>
            </a:r>
          </a:p>
          <a:p>
            <a:endParaRPr lang="en-GB">
              <a:latin typeface="Tahoma" pitchFamily="34" charset="0"/>
            </a:endParaRPr>
          </a:p>
        </p:txBody>
      </p:sp>
      <p:sp>
        <p:nvSpPr>
          <p:cNvPr id="8217" name="Text Box 29"/>
          <p:cNvSpPr txBox="1">
            <a:spLocks noChangeArrowheads="1"/>
          </p:cNvSpPr>
          <p:nvPr/>
        </p:nvSpPr>
        <p:spPr bwMode="auto">
          <a:xfrm>
            <a:off x="1389063" y="5429250"/>
            <a:ext cx="1855787" cy="10128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sv-SE" sz="3200">
                <a:latin typeface="Tahoma" pitchFamily="34" charset="0"/>
              </a:rPr>
              <a:t>Civil</a:t>
            </a:r>
          </a:p>
          <a:p>
            <a:r>
              <a:rPr lang="sv-SE" sz="3200">
                <a:latin typeface="Tahoma" pitchFamily="34" charset="0"/>
              </a:rPr>
              <a:t>society</a:t>
            </a:r>
            <a:endParaRPr lang="en-GB" sz="4400">
              <a:latin typeface="Tahoma" pitchFamily="34" charset="0"/>
            </a:endParaRPr>
          </a:p>
        </p:txBody>
      </p:sp>
      <p:sp>
        <p:nvSpPr>
          <p:cNvPr id="423974" name="Text Box 38"/>
          <p:cNvSpPr txBox="1">
            <a:spLocks noChangeArrowheads="1"/>
          </p:cNvSpPr>
          <p:nvPr/>
        </p:nvSpPr>
        <p:spPr bwMode="auto">
          <a:xfrm>
            <a:off x="4104084" y="0"/>
            <a:ext cx="2872582" cy="553998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v-SE" sz="3600" dirty="0" err="1" smtClean="0">
                <a:solidFill>
                  <a:srgbClr val="FF0000"/>
                </a:solidFill>
                <a:latin typeface="Arial" charset="0"/>
              </a:rPr>
              <a:t>Unified</a:t>
            </a:r>
            <a:r>
              <a:rPr lang="sv-SE" sz="36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sv-SE" sz="3600" dirty="0">
                <a:solidFill>
                  <a:srgbClr val="FF0000"/>
                </a:solidFill>
                <a:latin typeface="Arial" charset="0"/>
              </a:rPr>
              <a:t>format</a:t>
            </a:r>
          </a:p>
        </p:txBody>
      </p:sp>
      <p:sp>
        <p:nvSpPr>
          <p:cNvPr id="423975" name="Text Box 39"/>
          <p:cNvSpPr txBox="1">
            <a:spLocks noChangeArrowheads="1"/>
          </p:cNvSpPr>
          <p:nvPr/>
        </p:nvSpPr>
        <p:spPr bwMode="auto">
          <a:xfrm>
            <a:off x="4088501" y="1452563"/>
            <a:ext cx="3000821" cy="553998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v-SE" sz="3600" dirty="0" smtClean="0">
                <a:solidFill>
                  <a:srgbClr val="FF0000"/>
                </a:solidFill>
                <a:latin typeface="Arial" charset="0"/>
              </a:rPr>
              <a:t>Bulk </a:t>
            </a:r>
            <a:r>
              <a:rPr lang="sv-SE" sz="3600" dirty="0" err="1" smtClean="0">
                <a:solidFill>
                  <a:srgbClr val="FF0000"/>
                </a:solidFill>
                <a:latin typeface="Arial" charset="0"/>
              </a:rPr>
              <a:t>download</a:t>
            </a:r>
            <a:endParaRPr lang="sv-SE" sz="36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23976" name="Text Box 40"/>
          <p:cNvSpPr txBox="1">
            <a:spLocks noChangeArrowheads="1"/>
          </p:cNvSpPr>
          <p:nvPr/>
        </p:nvSpPr>
        <p:spPr bwMode="auto">
          <a:xfrm>
            <a:off x="7247565" y="3421063"/>
            <a:ext cx="1511632" cy="61555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v-SE" sz="4000" dirty="0">
                <a:solidFill>
                  <a:schemeClr val="accent6"/>
                </a:solidFill>
                <a:latin typeface="Arial" charset="0"/>
              </a:rPr>
              <a:t>design</a:t>
            </a:r>
          </a:p>
        </p:txBody>
      </p:sp>
      <p:sp>
        <p:nvSpPr>
          <p:cNvPr id="423977" name="Text Box 41"/>
          <p:cNvSpPr txBox="1">
            <a:spLocks noChangeArrowheads="1"/>
          </p:cNvSpPr>
          <p:nvPr/>
        </p:nvSpPr>
        <p:spPr bwMode="auto">
          <a:xfrm>
            <a:off x="6265358" y="3967163"/>
            <a:ext cx="2566408" cy="61555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v-SE" sz="4000" dirty="0" err="1">
                <a:solidFill>
                  <a:schemeClr val="accent6"/>
                </a:solidFill>
                <a:latin typeface="Arial" charset="0"/>
              </a:rPr>
              <a:t>interactivity</a:t>
            </a:r>
            <a:endParaRPr lang="sv-SE" sz="4000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423979" name="Text Box 43"/>
          <p:cNvSpPr txBox="1">
            <a:spLocks noChangeArrowheads="1"/>
          </p:cNvSpPr>
          <p:nvPr/>
        </p:nvSpPr>
        <p:spPr bwMode="auto">
          <a:xfrm>
            <a:off x="6353221" y="5097463"/>
            <a:ext cx="2452594" cy="61555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v-SE" sz="4000" dirty="0" err="1">
                <a:solidFill>
                  <a:schemeClr val="accent6"/>
                </a:solidFill>
                <a:latin typeface="Arial" charset="0"/>
              </a:rPr>
              <a:t>storytelling</a:t>
            </a:r>
            <a:endParaRPr lang="sv-SE" sz="4000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423980" name="Text Box 44"/>
          <p:cNvSpPr txBox="1">
            <a:spLocks noChangeArrowheads="1"/>
          </p:cNvSpPr>
          <p:nvPr/>
        </p:nvSpPr>
        <p:spPr bwMode="auto">
          <a:xfrm rot="-1769507">
            <a:off x="5849182" y="1603752"/>
            <a:ext cx="2923877" cy="677108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>
            <a:outerShdw dist="35921" dir="2700000" algn="ctr" rotWithShape="0">
              <a:srgbClr val="4D4D4D"/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sv-SE" sz="4400" b="1" dirty="0">
                <a:solidFill>
                  <a:srgbClr val="00B050"/>
                </a:solidFill>
                <a:latin typeface="Comic Sans MS" pitchFamily="66" charset="0"/>
              </a:rPr>
              <a:t>innovations</a:t>
            </a:r>
          </a:p>
        </p:txBody>
      </p:sp>
      <p:cxnSp>
        <p:nvCxnSpPr>
          <p:cNvPr id="8224" name="AutoShape 45"/>
          <p:cNvCxnSpPr>
            <a:cxnSpLocks noChangeShapeType="1"/>
          </p:cNvCxnSpPr>
          <p:nvPr/>
        </p:nvCxnSpPr>
        <p:spPr bwMode="auto">
          <a:xfrm flipH="1">
            <a:off x="3270250" y="1284288"/>
            <a:ext cx="12700" cy="4635500"/>
          </a:xfrm>
          <a:prstGeom prst="curvedConnector3">
            <a:avLst>
              <a:gd name="adj1" fmla="val -8687500"/>
            </a:avLst>
          </a:prstGeom>
          <a:noFill/>
          <a:ln w="1905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23983" name="Text Box 47"/>
          <p:cNvSpPr txBox="1">
            <a:spLocks noChangeArrowheads="1"/>
          </p:cNvSpPr>
          <p:nvPr/>
        </p:nvSpPr>
        <p:spPr bwMode="auto">
          <a:xfrm>
            <a:off x="3843338" y="482600"/>
            <a:ext cx="3840162" cy="61555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sv-SE" sz="4000" dirty="0">
                <a:solidFill>
                  <a:srgbClr val="FF0000"/>
                </a:solidFill>
                <a:latin typeface="Arial" charset="0"/>
                <a:cs typeface="Arial" charset="0"/>
              </a:rPr>
              <a:t>Access </a:t>
            </a:r>
            <a:r>
              <a:rPr lang="sv-SE" sz="4000" dirty="0" err="1">
                <a:solidFill>
                  <a:srgbClr val="FF0000"/>
                </a:solidFill>
                <a:latin typeface="Arial" charset="0"/>
                <a:cs typeface="Arial" charset="0"/>
              </a:rPr>
              <a:t>license</a:t>
            </a:r>
            <a:endParaRPr lang="sv-SE" sz="40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4950782" y="5783263"/>
            <a:ext cx="3936975" cy="61555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v-SE" sz="4000" dirty="0" smtClean="0">
                <a:solidFill>
                  <a:schemeClr val="accent6"/>
                </a:solidFill>
                <a:latin typeface="Arial" charset="0"/>
              </a:rPr>
              <a:t>media integration</a:t>
            </a:r>
            <a:endParaRPr lang="sv-SE" sz="4000" dirty="0">
              <a:solidFill>
                <a:schemeClr val="accent6"/>
              </a:solidFill>
              <a:latin typeface="Arial" charset="0"/>
            </a:endParaRPr>
          </a:p>
        </p:txBody>
      </p:sp>
      <p:cxnSp>
        <p:nvCxnSpPr>
          <p:cNvPr id="42" name="AutoShape 45"/>
          <p:cNvCxnSpPr>
            <a:cxnSpLocks noChangeShapeType="1"/>
          </p:cNvCxnSpPr>
          <p:nvPr/>
        </p:nvCxnSpPr>
        <p:spPr bwMode="auto">
          <a:xfrm flipH="1">
            <a:off x="3422650" y="1436688"/>
            <a:ext cx="12700" cy="4635500"/>
          </a:xfrm>
          <a:prstGeom prst="curvedConnector3">
            <a:avLst>
              <a:gd name="adj1" fmla="val -8687500"/>
            </a:avLst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43" name="AutoShape 45"/>
          <p:cNvCxnSpPr>
            <a:cxnSpLocks noChangeShapeType="1"/>
            <a:stCxn id="8197" idx="2"/>
          </p:cNvCxnSpPr>
          <p:nvPr/>
        </p:nvCxnSpPr>
        <p:spPr bwMode="auto">
          <a:xfrm rot="5400000">
            <a:off x="3710781" y="4690269"/>
            <a:ext cx="1398588" cy="1670050"/>
          </a:xfrm>
          <a:prstGeom prst="curvedConnector2">
            <a:avLst/>
          </a:prstGeom>
          <a:noFill/>
          <a:ln w="63500">
            <a:solidFill>
              <a:srgbClr val="FF66CC"/>
            </a:solidFill>
            <a:round/>
            <a:headEnd/>
            <a:tailEnd type="triangle" w="med" len="med"/>
          </a:ln>
        </p:spPr>
      </p:cxnSp>
      <p:cxnSp>
        <p:nvCxnSpPr>
          <p:cNvPr id="44" name="AutoShape 45"/>
          <p:cNvCxnSpPr>
            <a:cxnSpLocks noChangeShapeType="1"/>
            <a:endCxn id="8197" idx="0"/>
          </p:cNvCxnSpPr>
          <p:nvPr/>
        </p:nvCxnSpPr>
        <p:spPr bwMode="auto">
          <a:xfrm rot="16200000" flipH="1">
            <a:off x="3407569" y="2074069"/>
            <a:ext cx="2170112" cy="1504950"/>
          </a:xfrm>
          <a:prstGeom prst="curvedConnector3">
            <a:avLst>
              <a:gd name="adj1" fmla="val 50000"/>
            </a:avLst>
          </a:prstGeom>
          <a:noFill/>
          <a:ln w="63500">
            <a:solidFill>
              <a:srgbClr val="FF66CC"/>
            </a:solidFill>
            <a:round/>
            <a:headEnd/>
            <a:tailEnd type="triangle" w="med" len="med"/>
          </a:ln>
        </p:spPr>
      </p:cxnSp>
      <p:cxnSp>
        <p:nvCxnSpPr>
          <p:cNvPr id="48" name="AutoShape 45"/>
          <p:cNvCxnSpPr>
            <a:cxnSpLocks noChangeShapeType="1"/>
            <a:stCxn id="8197" idx="2"/>
          </p:cNvCxnSpPr>
          <p:nvPr/>
        </p:nvCxnSpPr>
        <p:spPr bwMode="auto">
          <a:xfrm rot="5400000">
            <a:off x="3651250" y="4743450"/>
            <a:ext cx="1511300" cy="1676400"/>
          </a:xfrm>
          <a:prstGeom prst="curvedConnector2">
            <a:avLst/>
          </a:prstGeom>
          <a:noFill/>
          <a:ln w="63500">
            <a:solidFill>
              <a:srgbClr val="800000"/>
            </a:solidFill>
            <a:round/>
            <a:headEnd/>
            <a:tailEnd type="triangle" w="med" len="med"/>
          </a:ln>
        </p:spPr>
      </p:cxnSp>
      <p:cxnSp>
        <p:nvCxnSpPr>
          <p:cNvPr id="53" name="AutoShape 45"/>
          <p:cNvCxnSpPr>
            <a:cxnSpLocks noChangeShapeType="1"/>
            <a:stCxn id="8197" idx="2"/>
          </p:cNvCxnSpPr>
          <p:nvPr/>
        </p:nvCxnSpPr>
        <p:spPr bwMode="auto">
          <a:xfrm rot="5400000">
            <a:off x="3473450" y="4768850"/>
            <a:ext cx="1714500" cy="1828800"/>
          </a:xfrm>
          <a:prstGeom prst="curvedConnector2">
            <a:avLst/>
          </a:prstGeom>
          <a:noFill/>
          <a:ln w="63500">
            <a:solidFill>
              <a:schemeClr val="accent1"/>
            </a:solidFill>
            <a:round/>
            <a:headEnd/>
            <a:tailEnd type="triangle" w="med" len="med"/>
          </a:ln>
        </p:spPr>
      </p:cxnSp>
      <p:sp>
        <p:nvSpPr>
          <p:cNvPr id="57" name="Text Box 41"/>
          <p:cNvSpPr txBox="1">
            <a:spLocks noChangeArrowheads="1"/>
          </p:cNvSpPr>
          <p:nvPr/>
        </p:nvSpPr>
        <p:spPr bwMode="auto">
          <a:xfrm>
            <a:off x="7645202" y="4513263"/>
            <a:ext cx="1025922" cy="61555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v-SE" sz="4000" dirty="0" err="1" smtClean="0">
                <a:solidFill>
                  <a:schemeClr val="accent6"/>
                </a:solidFill>
                <a:latin typeface="Arial" charset="0"/>
              </a:rPr>
              <a:t>wow</a:t>
            </a:r>
            <a:endParaRPr lang="sv-SE" sz="4000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58" name="Text Box 44"/>
          <p:cNvSpPr txBox="1">
            <a:spLocks noChangeArrowheads="1"/>
          </p:cNvSpPr>
          <p:nvPr/>
        </p:nvSpPr>
        <p:spPr bwMode="auto">
          <a:xfrm rot="-1769507">
            <a:off x="6094466" y="2111751"/>
            <a:ext cx="3082575" cy="677108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>
            <a:outerShdw dist="35921" dir="2700000" algn="ctr" rotWithShape="0">
              <a:srgbClr val="4D4D4D"/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sv-SE" sz="4400" b="1" dirty="0" err="1" smtClean="0">
                <a:solidFill>
                  <a:srgbClr val="00B050"/>
                </a:solidFill>
                <a:latin typeface="Comic Sans MS" pitchFamily="66" charset="0"/>
              </a:rPr>
              <a:t>competition</a:t>
            </a:r>
            <a:endParaRPr lang="sv-SE" sz="44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9" name="Text Box 39"/>
          <p:cNvSpPr txBox="1">
            <a:spLocks noChangeArrowheads="1"/>
          </p:cNvSpPr>
          <p:nvPr/>
        </p:nvSpPr>
        <p:spPr bwMode="auto">
          <a:xfrm>
            <a:off x="4137516" y="1020763"/>
            <a:ext cx="743793" cy="553998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v-SE" sz="3600" dirty="0" smtClean="0">
                <a:solidFill>
                  <a:srgbClr val="FF0000"/>
                </a:solidFill>
                <a:latin typeface="Arial" charset="0"/>
              </a:rPr>
              <a:t>API</a:t>
            </a:r>
            <a:endParaRPr lang="sv-SE" sz="360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2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423974" grpId="0"/>
      <p:bldP spid="423975" grpId="0"/>
      <p:bldP spid="423976" grpId="0"/>
      <p:bldP spid="423977" grpId="0"/>
      <p:bldP spid="423979" grpId="0"/>
      <p:bldP spid="423980" grpId="0"/>
      <p:bldP spid="423983" grpId="0"/>
      <p:bldP spid="41" grpId="0"/>
      <p:bldP spid="57" grpId="0"/>
      <p:bldP spid="5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sv-SE" sz="1800" b="1">
                <a:latin typeface="Arial" charset="0"/>
              </a:rPr>
              <a:t>WDC200H</a:t>
            </a:r>
            <a:endParaRPr lang="en-GB" sz="1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444500" y="2551113"/>
            <a:ext cx="83032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v-SE" sz="2400" b="1" dirty="0" smtClean="0">
                <a:hlinkClick r:id="rId3"/>
              </a:rPr>
              <a:t>http://www.gapminder.org/downloads/gapminder-world-map/</a:t>
            </a:r>
            <a:endParaRPr lang="sv-SE" sz="24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50952" y="591953"/>
            <a:ext cx="2023310" cy="954107"/>
          </a:xfrm>
          <a:prstGeom prst="rect">
            <a:avLst/>
          </a:prstGeom>
          <a:solidFill>
            <a:schemeClr val="bg1"/>
          </a:solidFill>
          <a:ln w="25400">
            <a:solidFill>
              <a:srgbClr val="D60093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Investors</a:t>
            </a:r>
          </a:p>
          <a:p>
            <a:r>
              <a:rPr lang="sv-SE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Stockholm</a:t>
            </a:r>
            <a:endParaRPr lang="en-US" b="1" dirty="0">
              <a:solidFill>
                <a:srgbClr val="D6009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224357" y="624036"/>
            <a:ext cx="2021707" cy="954107"/>
          </a:xfrm>
          <a:prstGeom prst="rect">
            <a:avLst/>
          </a:prstGeom>
          <a:solidFill>
            <a:schemeClr val="bg1"/>
          </a:solidFill>
          <a:ln w="25400">
            <a:solidFill>
              <a:srgbClr val="D60093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Media </a:t>
            </a:r>
          </a:p>
          <a:p>
            <a:r>
              <a:rPr lang="sv-SE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Stockholm</a:t>
            </a:r>
            <a:endParaRPr lang="en-US" b="1" dirty="0">
              <a:solidFill>
                <a:srgbClr val="D6009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formgivning">
  <a:themeElements>
    <a:clrScheme name="Standardformgivnin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formgivning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571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571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andardformgivning">
  <a:themeElements>
    <a:clrScheme name="Standardformgivnin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formgivning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571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571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andardformgivning">
  <a:themeElements>
    <a:clrScheme name="Standardformgivnin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formgivning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571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571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tandardformgivning">
  <a:themeElements>
    <a:clrScheme name="Standardformgivnin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formgivning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571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571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Standardformgivning">
  <a:themeElements>
    <a:clrScheme name="Standardformgivnin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formgivning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571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571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Standardformgivning">
  <a:themeElements>
    <a:clrScheme name="Standardformgivnin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formgivning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571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571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Standardformgivning">
  <a:themeElements>
    <a:clrScheme name="Standardformgivnin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formgivning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571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571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Standardformgivning">
  <a:themeElements>
    <a:clrScheme name="Standardformgivnin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formgivning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571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571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Standardformgivning">
  <a:themeElements>
    <a:clrScheme name="Standardformgivnin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formgivning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571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571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5173</TotalTime>
  <Words>627</Words>
  <Application>Microsoft Office PowerPoint</Application>
  <PresentationFormat>On-screen Show (4:3)</PresentationFormat>
  <Paragraphs>493</Paragraphs>
  <Slides>28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Standardformgivning</vt:lpstr>
      <vt:lpstr>1_Standardformgivning</vt:lpstr>
      <vt:lpstr>2_Standardformgivning</vt:lpstr>
      <vt:lpstr>3_Standardformgivning</vt:lpstr>
      <vt:lpstr>4_Standardformgivning</vt:lpstr>
      <vt:lpstr>5_Standardformgivning</vt:lpstr>
      <vt:lpstr>6_Standardformgivning</vt:lpstr>
      <vt:lpstr>7_Standardformgivning</vt:lpstr>
      <vt:lpstr>8_Standardformgivning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Gapminder 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Anna Rosling Rönnlund</dc:creator>
  <cp:lastModifiedBy>Hans</cp:lastModifiedBy>
  <cp:revision>249</cp:revision>
  <dcterms:created xsi:type="dcterms:W3CDTF">2004-05-03T04:33:22Z</dcterms:created>
  <dcterms:modified xsi:type="dcterms:W3CDTF">2010-07-01T19:18:05Z</dcterms:modified>
</cp:coreProperties>
</file>