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sldIdLst>
    <p:sldId id="256" r:id="rId2"/>
    <p:sldId id="286" r:id="rId3"/>
    <p:sldId id="265" r:id="rId4"/>
    <p:sldId id="284" r:id="rId5"/>
    <p:sldId id="285" r:id="rId6"/>
    <p:sldId id="288" r:id="rId7"/>
    <p:sldId id="289" r:id="rId8"/>
    <p:sldId id="264" r:id="rId9"/>
    <p:sldId id="26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Open Sans Light" panose="020B0306030504020204" pitchFamily="34" charset="0"/>
      <p:regular r:id="rId20"/>
      <p:italic r:id="rId21"/>
    </p:embeddedFont>
    <p:embeddedFont>
      <p:font typeface="Oswald" panose="02000503000000000000" pitchFamily="2" charset="0"/>
      <p:regular r:id="rId22"/>
      <p:bold r:id="rId23"/>
    </p:embeddedFont>
    <p:embeddedFont>
      <p:font typeface="Roboto Condensed" panose="02000000000000000000" pitchFamily="2" charset="0"/>
      <p:regular r:id="rId24"/>
      <p:bold r:id="rId25"/>
      <p:italic r:id="rId26"/>
      <p:boldItalic r:id="rId27"/>
    </p:embeddedFont>
    <p:embeddedFont>
      <p:font typeface="Roboto Condensed Light" panose="02000000000000000000" pitchFamily="2" charset="0"/>
      <p:regular r:id="rId28"/>
      <p:italic r:id="rId29"/>
    </p:embeddedFont>
  </p:embeddedFont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247"/>
    <a:srgbClr val="5B7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7" autoAdjust="0"/>
    <p:restoredTop sz="68645" autoAdjust="0"/>
  </p:normalViewPr>
  <p:slideViewPr>
    <p:cSldViewPr snapToGrid="0">
      <p:cViewPr varScale="1">
        <p:scale>
          <a:sx n="89" d="100"/>
          <a:sy n="89" d="100"/>
        </p:scale>
        <p:origin x="1740" y="96"/>
      </p:cViewPr>
      <p:guideLst>
        <p:guide orient="horz" pos="2160"/>
        <p:guide pos="3840"/>
      </p:guideLst>
    </p:cSldViewPr>
  </p:slideViewPr>
  <p:notesTextViewPr>
    <p:cViewPr>
      <p:scale>
        <a:sx n="3" d="2"/>
        <a:sy n="3" d="2"/>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9DAB0-1E65-4F66-A846-DC921CCDCBE2}" type="datetimeFigureOut">
              <a:rPr lang="nb-NO" smtClean="0"/>
              <a:t>02.03.2020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BF8F1-3E63-43E2-AC85-BFAF61D0136F}" type="slidenum">
              <a:rPr lang="nb-NO" smtClean="0"/>
              <a:t>‹#›</a:t>
            </a:fld>
            <a:endParaRPr lang="nb-NO"/>
          </a:p>
        </p:txBody>
      </p:sp>
    </p:spTree>
    <p:extLst>
      <p:ext uri="{BB962C8B-B14F-4D97-AF65-F5344CB8AC3E}">
        <p14:creationId xmlns:p14="http://schemas.microsoft.com/office/powerpoint/2010/main" val="185289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Will talk about our experience with quality reports for registers and administrative data</a:t>
            </a:r>
            <a:endParaRPr lang="en-NO" dirty="0"/>
          </a:p>
          <a:p>
            <a:r>
              <a:rPr lang="en-GB" sz="1200" kern="1200" dirty="0">
                <a:solidFill>
                  <a:schemeClr val="tx1"/>
                </a:solidFill>
                <a:effectLst/>
                <a:latin typeface="+mn-lt"/>
                <a:ea typeface="+mn-ea"/>
                <a:cs typeface="+mn-cs"/>
              </a:rPr>
              <a:t>Building the register-based system in Norway has taken time. </a:t>
            </a:r>
            <a:endParaRPr lang="nb-NO"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As part of our regular quality assessments in Statistics Norway, the need for better cooperation with data owners where often emphasised. </a:t>
            </a:r>
            <a:endParaRPr lang="nb-NO" sz="120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Starting around 2011/2012, we introduced a new approach to professionalise our cooperation with data owners, which included MoUs and Quality reports. </a:t>
            </a:r>
            <a:endParaRPr lang="nb-NO"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94BF8F1-3E63-43E2-AC85-BFAF61D0136F}" type="slidenum">
              <a:rPr lang="nb-NO" smtClean="0"/>
              <a:t>1</a:t>
            </a:fld>
            <a:endParaRPr lang="nb-NO"/>
          </a:p>
        </p:txBody>
      </p:sp>
    </p:spTree>
    <p:extLst>
      <p:ext uri="{BB962C8B-B14F-4D97-AF65-F5344CB8AC3E}">
        <p14:creationId xmlns:p14="http://schemas.microsoft.com/office/powerpoint/2010/main" val="330795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Today, Statistics Norway are using around 100 register for production of statistics, and although we still use surveys, our system can be described as a register-based system. </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has taken a lot of effort and time to build the system and it has been developing over several decades. </a:t>
            </a:r>
            <a:r>
              <a:rPr lang="en-GB" sz="1200" i="1" kern="1200" dirty="0">
                <a:solidFill>
                  <a:schemeClr val="tx1"/>
                </a:solidFill>
                <a:effectLst/>
                <a:latin typeface="+mn-lt"/>
                <a:ea typeface="+mn-ea"/>
                <a:cs typeface="+mn-cs"/>
              </a:rPr>
              <a:t>(unique personal ID that was introduced in 1964, Legal Entity ID and CCRLE in 1995, 2011 first register-based population and housing census...)</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A2D28578-E854-4345-AE35-7161024A31D0}" type="slidenum">
              <a:rPr lang="nb-NO" smtClean="0"/>
              <a:t>2</a:t>
            </a:fld>
            <a:endParaRPr lang="nb-NO"/>
          </a:p>
        </p:txBody>
      </p:sp>
    </p:spTree>
    <p:extLst>
      <p:ext uri="{BB962C8B-B14F-4D97-AF65-F5344CB8AC3E}">
        <p14:creationId xmlns:p14="http://schemas.microsoft.com/office/powerpoint/2010/main" val="222630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 statistics act gives Statistics Norway the right to </a:t>
            </a:r>
            <a:r>
              <a:rPr lang="en-GB" sz="1200" b="1" kern="1200" dirty="0">
                <a:solidFill>
                  <a:schemeClr val="tx1"/>
                </a:solidFill>
                <a:effectLst/>
                <a:latin typeface="+mn-lt"/>
                <a:ea typeface="+mn-ea"/>
                <a:cs typeface="+mn-cs"/>
              </a:rPr>
              <a:t>access </a:t>
            </a:r>
            <a:r>
              <a:rPr lang="en-GB" sz="1200" kern="1200" dirty="0">
                <a:solidFill>
                  <a:schemeClr val="tx1"/>
                </a:solidFill>
                <a:effectLst/>
                <a:latin typeface="+mn-lt"/>
                <a:ea typeface="+mn-ea"/>
                <a:cs typeface="+mn-cs"/>
              </a:rPr>
              <a:t>registers. </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just as important, it also gives SSB the right to </a:t>
            </a:r>
            <a:r>
              <a:rPr lang="en-GB" sz="1200" b="1" kern="1200" dirty="0">
                <a:solidFill>
                  <a:schemeClr val="tx1"/>
                </a:solidFill>
                <a:effectLst/>
                <a:latin typeface="+mn-lt"/>
                <a:ea typeface="+mn-ea"/>
                <a:cs typeface="+mn-cs"/>
              </a:rPr>
              <a:t>influence</a:t>
            </a:r>
            <a:r>
              <a:rPr lang="en-GB" sz="1200" kern="1200" dirty="0">
                <a:solidFill>
                  <a:schemeClr val="tx1"/>
                </a:solidFill>
                <a:effectLst/>
                <a:latin typeface="+mn-lt"/>
                <a:ea typeface="+mn-ea"/>
                <a:cs typeface="+mn-cs"/>
              </a:rPr>
              <a:t> registers. (standards, variable definitions, ..)</a:t>
            </a:r>
          </a:p>
          <a:p>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legal framework gave us the tools to access and influence registers, but better cooperation with data owners was needed to improve the quality</a:t>
            </a:r>
            <a:endParaRPr lang="nb-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F94BF8F1-3E63-43E2-AC85-BFAF61D0136F}" type="slidenum">
              <a:rPr lang="nb-NO" smtClean="0"/>
              <a:t>3</a:t>
            </a:fld>
            <a:endParaRPr lang="nb-NO"/>
          </a:p>
        </p:txBody>
      </p:sp>
    </p:spTree>
    <p:extLst>
      <p:ext uri="{BB962C8B-B14F-4D97-AF65-F5344CB8AC3E}">
        <p14:creationId xmlns:p14="http://schemas.microsoft.com/office/powerpoint/2010/main" val="16233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2011, Statistics Norway carried out the its first register-based population and census. The experience and challenges encountered, inspired change in SSB’s approach to improve quality in registers. Until then, all errors were only corrected in the statistical versions of the registers. However, to improve quality, it would be necessary to correct errors in the source. </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nb-NO" sz="1900" dirty="0"/>
          </a:p>
        </p:txBody>
      </p:sp>
      <p:sp>
        <p:nvSpPr>
          <p:cNvPr id="4" name="Plassholder for lysbildenummer 3"/>
          <p:cNvSpPr>
            <a:spLocks noGrp="1"/>
          </p:cNvSpPr>
          <p:nvPr>
            <p:ph type="sldNum" sz="quarter" idx="5"/>
          </p:nvPr>
        </p:nvSpPr>
        <p:spPr/>
        <p:txBody>
          <a:bodyPr/>
          <a:lstStyle/>
          <a:p>
            <a:fld id="{F94BF8F1-3E63-43E2-AC85-BFAF61D0136F}" type="slidenum">
              <a:rPr lang="nb-NO" smtClean="0"/>
              <a:t>4</a:t>
            </a:fld>
            <a:endParaRPr lang="nb-NO"/>
          </a:p>
        </p:txBody>
      </p:sp>
    </p:spTree>
    <p:extLst>
      <p:ext uri="{BB962C8B-B14F-4D97-AF65-F5344CB8AC3E}">
        <p14:creationId xmlns:p14="http://schemas.microsoft.com/office/powerpoint/2010/main" val="106272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standardise and professionalise our cooperation with data owners, SSB established a template for “Agreements on cooperation”. These are supplemented by an </a:t>
            </a:r>
            <a:r>
              <a:rPr lang="en-GB" sz="1200" b="1" kern="1200" dirty="0">
                <a:solidFill>
                  <a:schemeClr val="tx1"/>
                </a:solidFill>
                <a:effectLst/>
                <a:latin typeface="+mn-lt"/>
                <a:ea typeface="+mn-ea"/>
                <a:cs typeface="+mn-cs"/>
              </a:rPr>
              <a:t>annual quality report for each register,</a:t>
            </a:r>
            <a:r>
              <a:rPr lang="en-GB" sz="1200" kern="1200" dirty="0">
                <a:solidFill>
                  <a:schemeClr val="tx1"/>
                </a:solidFill>
                <a:effectLst/>
                <a:latin typeface="+mn-lt"/>
                <a:ea typeface="+mn-ea"/>
                <a:cs typeface="+mn-cs"/>
              </a:rPr>
              <a:t> which included feedback on the micro-level for the first time. </a:t>
            </a:r>
            <a:endParaRPr lang="en-NO"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Developing the new system involved the division for methodology and data collection, SSB’s legal adviser, experts on quality (CoP, methodology), statistical departments including the department for Business Surveys.</a:t>
            </a:r>
            <a:endParaRPr lang="en-NO" sz="1200" kern="1200" dirty="0">
              <a:solidFill>
                <a:schemeClr val="tx1"/>
              </a:solidFill>
              <a:effectLst/>
              <a:latin typeface="+mn-lt"/>
              <a:ea typeface="+mn-ea"/>
              <a:cs typeface="+mn-cs"/>
            </a:endParaRPr>
          </a:p>
          <a:p>
            <a:endParaRPr lang="en-NO" dirty="0"/>
          </a:p>
        </p:txBody>
      </p:sp>
      <p:sp>
        <p:nvSpPr>
          <p:cNvPr id="4" name="Slide Number Placeholder 3"/>
          <p:cNvSpPr>
            <a:spLocks noGrp="1"/>
          </p:cNvSpPr>
          <p:nvPr>
            <p:ph type="sldNum" sz="quarter" idx="5"/>
          </p:nvPr>
        </p:nvSpPr>
        <p:spPr/>
        <p:txBody>
          <a:bodyPr/>
          <a:lstStyle/>
          <a:p>
            <a:fld id="{F94BF8F1-3E63-43E2-AC85-BFAF61D0136F}" type="slidenum">
              <a:rPr lang="nb-NO" smtClean="0"/>
              <a:t>5</a:t>
            </a:fld>
            <a:endParaRPr lang="nb-NO"/>
          </a:p>
        </p:txBody>
      </p:sp>
    </p:spTree>
    <p:extLst>
      <p:ext uri="{BB962C8B-B14F-4D97-AF65-F5344CB8AC3E}">
        <p14:creationId xmlns:p14="http://schemas.microsoft.com/office/powerpoint/2010/main" val="100622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Much of the underlying principled for the quality reports, are from the ESS Code of Practice. The CoP provides the framework for SSBs quality assessment of statistical products and processes, and it was also the underlying framework when developing the new system for quality reporting for registers. </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indicators selected for the report can be grouped in the following five dimensions of quality: Technical checks, Accuracy, Completeness, Integrability, and Time. </a:t>
            </a:r>
          </a:p>
          <a:p>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the quality reports are used to give feedback on errors in the data at the micro-level. This was a major change to the previous approach and has been a very important element in improving the quality of admin data. </a:t>
            </a:r>
          </a:p>
          <a:p>
            <a:endParaRPr lang="en-GB" sz="1200" kern="1200" dirty="0">
              <a:solidFill>
                <a:schemeClr val="tx1"/>
              </a:solidFill>
              <a:effectLst/>
              <a:latin typeface="+mn-lt"/>
              <a:ea typeface="+mn-ea"/>
              <a:cs typeface="+mn-cs"/>
            </a:endParaRPr>
          </a:p>
          <a:p>
            <a:endParaRPr lang="en-NO" dirty="0"/>
          </a:p>
        </p:txBody>
      </p:sp>
      <p:sp>
        <p:nvSpPr>
          <p:cNvPr id="4" name="Slide Number Placeholder 3"/>
          <p:cNvSpPr>
            <a:spLocks noGrp="1"/>
          </p:cNvSpPr>
          <p:nvPr>
            <p:ph type="sldNum" sz="quarter" idx="5"/>
          </p:nvPr>
        </p:nvSpPr>
        <p:spPr/>
        <p:txBody>
          <a:bodyPr/>
          <a:lstStyle/>
          <a:p>
            <a:fld id="{F94BF8F1-3E63-43E2-AC85-BFAF61D0136F}" type="slidenum">
              <a:rPr lang="nb-NO" smtClean="0"/>
              <a:t>6</a:t>
            </a:fld>
            <a:endParaRPr lang="nb-NO"/>
          </a:p>
        </p:txBody>
      </p:sp>
    </p:spTree>
    <p:extLst>
      <p:ext uri="{BB962C8B-B14F-4D97-AF65-F5344CB8AC3E}">
        <p14:creationId xmlns:p14="http://schemas.microsoft.com/office/powerpoint/2010/main" val="219512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an error is found, based on assessment of only </a:t>
            </a:r>
            <a:r>
              <a:rPr lang="en-GB" sz="1200" b="1" kern="1200" dirty="0">
                <a:solidFill>
                  <a:schemeClr val="tx1"/>
                </a:solidFill>
                <a:effectLst/>
                <a:latin typeface="+mn-lt"/>
                <a:ea typeface="+mn-ea"/>
                <a:cs typeface="+mn-cs"/>
              </a:rPr>
              <a:t>one source</a:t>
            </a:r>
            <a:r>
              <a:rPr lang="en-GB" sz="1200" kern="1200" dirty="0">
                <a:solidFill>
                  <a:schemeClr val="tx1"/>
                </a:solidFill>
                <a:effectLst/>
                <a:latin typeface="+mn-lt"/>
                <a:ea typeface="+mn-ea"/>
                <a:cs typeface="+mn-cs"/>
              </a:rPr>
              <a:t>, SSB gives feed-back at the micro level. This allows the data owners to correct the errors in the source. This has been a change to earlier practices, but the justification is that we are making a complaint on the quality directly to the data owners. This is in line with the Statistics act’s requirements to secrecy. The legal advisors were strongly involved in assessing the new approach, together with management and data owners. As with surveys, SSB can ask for clarifications from the respondent, in this case data owners, at the micro-level.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errors are found after </a:t>
            </a:r>
            <a:r>
              <a:rPr lang="en-GB" sz="1200" b="1" kern="1200" dirty="0">
                <a:solidFill>
                  <a:schemeClr val="tx1"/>
                </a:solidFill>
                <a:effectLst/>
                <a:latin typeface="+mn-lt"/>
                <a:ea typeface="+mn-ea"/>
                <a:cs typeface="+mn-cs"/>
              </a:rPr>
              <a:t>merging sources</a:t>
            </a:r>
            <a:r>
              <a:rPr lang="en-GB" sz="1200" kern="1200" dirty="0">
                <a:solidFill>
                  <a:schemeClr val="tx1"/>
                </a:solidFill>
                <a:effectLst/>
                <a:latin typeface="+mn-lt"/>
                <a:ea typeface="+mn-ea"/>
                <a:cs typeface="+mn-cs"/>
              </a:rPr>
              <a:t>, the general response it to only provide aggregated reporting. This is also useful for the data owners to pinpoint the areas where there are quality issues. </a:t>
            </a:r>
          </a:p>
          <a:p>
            <a:endParaRPr lang="en-NO"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In addition, when a data owner has several registers, SSB can carry out analysis on their behalf. An </a:t>
            </a:r>
            <a:r>
              <a:rPr lang="en-GB" sz="1200" b="1" i="1" kern="1200" dirty="0">
                <a:solidFill>
                  <a:schemeClr val="tx1"/>
                </a:solidFill>
                <a:effectLst/>
                <a:latin typeface="+mn-lt"/>
                <a:ea typeface="+mn-ea"/>
                <a:cs typeface="+mn-cs"/>
              </a:rPr>
              <a:t>agreement on data processing</a:t>
            </a:r>
            <a:r>
              <a:rPr lang="en-GB" sz="1200" i="1" kern="1200" dirty="0">
                <a:solidFill>
                  <a:schemeClr val="tx1"/>
                </a:solidFill>
                <a:effectLst/>
                <a:latin typeface="+mn-lt"/>
                <a:ea typeface="+mn-ea"/>
                <a:cs typeface="+mn-cs"/>
              </a:rPr>
              <a:t> allows reporting at micro level from SSB to the register owner, provided that the register owner can use both registers for administrative reasons. </a:t>
            </a:r>
            <a:endParaRPr lang="en-NO" sz="1200" kern="1200" dirty="0">
              <a:solidFill>
                <a:schemeClr val="tx1"/>
              </a:solidFill>
              <a:effectLst/>
              <a:latin typeface="+mn-lt"/>
              <a:ea typeface="+mn-ea"/>
              <a:cs typeface="+mn-cs"/>
            </a:endParaRPr>
          </a:p>
          <a:p>
            <a:endParaRPr lang="en-NO" dirty="0"/>
          </a:p>
          <a:p>
            <a:endParaRPr lang="en-NO" dirty="0"/>
          </a:p>
        </p:txBody>
      </p:sp>
      <p:sp>
        <p:nvSpPr>
          <p:cNvPr id="4" name="Slide Number Placeholder 3"/>
          <p:cNvSpPr>
            <a:spLocks noGrp="1"/>
          </p:cNvSpPr>
          <p:nvPr>
            <p:ph type="sldNum" sz="quarter" idx="5"/>
          </p:nvPr>
        </p:nvSpPr>
        <p:spPr/>
        <p:txBody>
          <a:bodyPr/>
          <a:lstStyle/>
          <a:p>
            <a:fld id="{F94BF8F1-3E63-43E2-AC85-BFAF61D0136F}" type="slidenum">
              <a:rPr lang="nb-NO" smtClean="0"/>
              <a:t>7</a:t>
            </a:fld>
            <a:endParaRPr lang="nb-NO"/>
          </a:p>
        </p:txBody>
      </p:sp>
    </p:spTree>
    <p:extLst>
      <p:ext uri="{BB962C8B-B14F-4D97-AF65-F5344CB8AC3E}">
        <p14:creationId xmlns:p14="http://schemas.microsoft.com/office/powerpoint/2010/main" val="90990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Today, we prepare 100 quality reports for 29 owners. </a:t>
            </a:r>
            <a:endParaRPr lang="en-NO"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clear that this approach has made a big difference in improving the quality in registers. The more data is used, the better quality we get. </a:t>
            </a:r>
            <a:endParaRPr lang="en-NO"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it is a Win-win – everyone benefits from this approach. We have had a very positive response from data owners, who are much more motivated to sharing data with SSB after they also could see a direct benefit trough improved quality in own registers. </a:t>
            </a:r>
            <a:endParaRPr lang="en-NO"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Although the legal framework secures our access to administrative data, the focus on cooperation, coordination and communication has been key to making the administrative data suitable for statistics.</a:t>
            </a:r>
            <a:r>
              <a:rPr lang="en-NO" dirty="0">
                <a:effectLst/>
              </a:rPr>
              <a:t> </a:t>
            </a:r>
            <a:endParaRPr lang="en-GB" dirty="0"/>
          </a:p>
        </p:txBody>
      </p:sp>
      <p:sp>
        <p:nvSpPr>
          <p:cNvPr id="4" name="Plassholder for lysbildenummer 3"/>
          <p:cNvSpPr>
            <a:spLocks noGrp="1"/>
          </p:cNvSpPr>
          <p:nvPr>
            <p:ph type="sldNum" sz="quarter" idx="5"/>
          </p:nvPr>
        </p:nvSpPr>
        <p:spPr/>
        <p:txBody>
          <a:bodyPr/>
          <a:lstStyle/>
          <a:p>
            <a:fld id="{F94BF8F1-3E63-43E2-AC85-BFAF61D0136F}" type="slidenum">
              <a:rPr lang="nb-NO" smtClean="0"/>
              <a:t>8</a:t>
            </a:fld>
            <a:endParaRPr lang="nb-NO"/>
          </a:p>
        </p:txBody>
      </p:sp>
    </p:spTree>
    <p:extLst>
      <p:ext uri="{BB962C8B-B14F-4D97-AF65-F5344CB8AC3E}">
        <p14:creationId xmlns:p14="http://schemas.microsoft.com/office/powerpoint/2010/main" val="2773253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 name="Bilde 4" descr="Et bilde som inneholder skjermbilde&#10;&#10;Beskrivelse som er generert med svært høy visshet">
            <a:extLst>
              <a:ext uri="{FF2B5EF4-FFF2-40B4-BE49-F238E27FC236}">
                <a16:creationId xmlns:a16="http://schemas.microsoft.com/office/drawing/2014/main" id="{47F2A11D-5491-478B-9E74-10A8C407A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2" name="Title 1"/>
          <p:cNvSpPr>
            <a:spLocks noGrp="1"/>
          </p:cNvSpPr>
          <p:nvPr>
            <p:ph type="ctrTitle"/>
          </p:nvPr>
        </p:nvSpPr>
        <p:spPr>
          <a:xfrm>
            <a:off x="1400991" y="2722288"/>
            <a:ext cx="9390018" cy="1015791"/>
          </a:xfrm>
          <a:ln>
            <a:noFill/>
          </a:ln>
        </p:spPr>
        <p:txBody>
          <a:bodyPr anchor="b"/>
          <a:lstStyle>
            <a:lvl1pPr algn="ctr">
              <a:lnSpc>
                <a:spcPct val="100000"/>
              </a:lnSpc>
              <a:defRPr lang="nb-NO" sz="6001" b="1" i="0" u="none" strike="noStrike" baseline="0" smtClean="0">
                <a:latin typeface="Roboto Condensed" panose="02000000000000000000" pitchFamily="2" charset="0"/>
                <a:ea typeface="Roboto Condensed" panose="02000000000000000000" pitchFamily="2" charset="0"/>
              </a:defRPr>
            </a:lvl1pPr>
          </a:lstStyle>
          <a:p>
            <a:r>
              <a:rPr lang="nb-NO" noProof="0"/>
              <a:t>Klikk for å redigere tittelstil</a:t>
            </a:r>
            <a:endParaRPr lang="nb-NO" noProof="0" dirty="0"/>
          </a:p>
        </p:txBody>
      </p:sp>
      <p:sp>
        <p:nvSpPr>
          <p:cNvPr id="3" name="Subtitle 2"/>
          <p:cNvSpPr>
            <a:spLocks noGrp="1"/>
          </p:cNvSpPr>
          <p:nvPr>
            <p:ph type="subTitle" idx="1" hasCustomPrompt="1"/>
          </p:nvPr>
        </p:nvSpPr>
        <p:spPr>
          <a:xfrm>
            <a:off x="1400991" y="3909549"/>
            <a:ext cx="9390018" cy="401648"/>
          </a:xfrm>
        </p:spPr>
        <p:txBody>
          <a:bodyPr>
            <a:spAutoFit/>
          </a:bodyPr>
          <a:lstStyle>
            <a:lvl1pPr marL="0" indent="0" algn="ctr">
              <a:buNone/>
              <a:defRPr sz="1500" cap="all" spc="75" baseline="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UNDERTITTEL SKAL INN HER</a:t>
            </a:r>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spTree>
    <p:extLst>
      <p:ext uri="{BB962C8B-B14F-4D97-AF65-F5344CB8AC3E}">
        <p14:creationId xmlns:p14="http://schemas.microsoft.com/office/powerpoint/2010/main" val="417078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stort)">
    <p:spTree>
      <p:nvGrpSpPr>
        <p:cNvPr id="1" name=""/>
        <p:cNvGrpSpPr/>
        <p:nvPr/>
      </p:nvGrpSpPr>
      <p:grpSpPr>
        <a:xfrm>
          <a:off x="0" y="0"/>
          <a:ext cx="0" cy="0"/>
          <a:chOff x="0" y="0"/>
          <a:chExt cx="0" cy="0"/>
        </a:xfrm>
      </p:grpSpPr>
      <p:sp>
        <p:nvSpPr>
          <p:cNvPr id="10" name="Plassholder for bilde 5">
            <a:extLst>
              <a:ext uri="{FF2B5EF4-FFF2-40B4-BE49-F238E27FC236}">
                <a16:creationId xmlns:a16="http://schemas.microsoft.com/office/drawing/2014/main" id="{9C0BB095-47FF-4294-9915-4ED142AC0371}"/>
              </a:ext>
            </a:extLst>
          </p:cNvPr>
          <p:cNvSpPr>
            <a:spLocks noGrp="1"/>
          </p:cNvSpPr>
          <p:nvPr>
            <p:ph type="pic" sz="quarter" idx="12"/>
          </p:nvPr>
        </p:nvSpPr>
        <p:spPr>
          <a:xfrm>
            <a:off x="657154" y="619504"/>
            <a:ext cx="10903891" cy="5293824"/>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Plassholder for tekst 2">
            <a:extLst>
              <a:ext uri="{FF2B5EF4-FFF2-40B4-BE49-F238E27FC236}">
                <a16:creationId xmlns:a16="http://schemas.microsoft.com/office/drawing/2014/main" id="{BFD3FCA3-4503-49E6-83F2-4DF49013A49B}"/>
              </a:ext>
            </a:extLst>
          </p:cNvPr>
          <p:cNvSpPr>
            <a:spLocks noGrp="1"/>
          </p:cNvSpPr>
          <p:nvPr>
            <p:ph type="body" sz="quarter" idx="14"/>
          </p:nvPr>
        </p:nvSpPr>
        <p:spPr>
          <a:xfrm>
            <a:off x="988991" y="3781605"/>
            <a:ext cx="4856516" cy="1816654"/>
          </a:xfrm>
          <a:solidFill>
            <a:schemeClr val="bg1">
              <a:alpha val="90000"/>
            </a:schemeClr>
          </a:solidFill>
        </p:spPr>
        <p:txBody>
          <a:bodyPr lIns="648000" rIns="648000" anchor="ctr" anchorCtr="0"/>
          <a:lstStyle>
            <a:lvl1pPr marL="0" indent="0" algn="ctr">
              <a:buNone/>
              <a:defRPr/>
            </a:lvl1pPr>
          </a:lstStyle>
          <a:p>
            <a:pPr lvl="0"/>
            <a:r>
              <a:rPr lang="nb-NO"/>
              <a:t>Rediger tekststiler i malen</a:t>
            </a:r>
          </a:p>
        </p:txBody>
      </p:sp>
    </p:spTree>
    <p:extLst>
      <p:ext uri="{BB962C8B-B14F-4D97-AF65-F5344CB8AC3E}">
        <p14:creationId xmlns:p14="http://schemas.microsoft.com/office/powerpoint/2010/main" val="15925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1869399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4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b-NO"/>
              <a:t>Agenda</a:t>
            </a:r>
            <a:endParaRPr lang="en-US" dirty="0"/>
          </a:p>
        </p:txBody>
      </p:sp>
      <p:sp>
        <p:nvSpPr>
          <p:cNvPr id="8" name="Content Placeholder 2">
            <a:extLst>
              <a:ext uri="{FF2B5EF4-FFF2-40B4-BE49-F238E27FC236}">
                <a16:creationId xmlns:a16="http://schemas.microsoft.com/office/drawing/2014/main" id="{771B50D6-0810-4E43-928C-534B46A7A4EC}"/>
              </a:ext>
            </a:extLst>
          </p:cNvPr>
          <p:cNvSpPr>
            <a:spLocks noGrp="1"/>
          </p:cNvSpPr>
          <p:nvPr>
            <p:ph sz="quarter" idx="11" hasCustomPrompt="1"/>
          </p:nvPr>
        </p:nvSpPr>
        <p:spPr>
          <a:xfrm>
            <a:off x="1219359" y="1862176"/>
            <a:ext cx="9651619" cy="3978862"/>
          </a:xfrm>
          <a:prstGeom prst="rect">
            <a:avLst/>
          </a:prstGeom>
        </p:spPr>
        <p:txBody>
          <a:bodyPr lIns="91440" tIns="45720" rIns="91440" bIns="45720"/>
          <a:lstStyle>
            <a:lvl1pPr marL="0" marR="0" indent="0" algn="l" defTabSz="914446" rtl="0" eaLnBrk="1" fontAlgn="auto" latinLnBrk="0" hangingPunct="1">
              <a:lnSpc>
                <a:spcPct val="150000"/>
              </a:lnSpc>
              <a:spcBef>
                <a:spcPts val="0"/>
              </a:spcBef>
              <a:spcAft>
                <a:spcPts val="900"/>
              </a:spcAft>
              <a:buClrTx/>
              <a:buSzTx/>
              <a:buFontTx/>
              <a:buNone/>
              <a:tabLst/>
              <a:defRPr/>
            </a:lvl1pPr>
          </a:lstStyle>
          <a:p>
            <a:pPr lvl="0"/>
            <a:r>
              <a:rPr lang="nb-NO" noProof="0"/>
              <a:t>Punkt én på agendaen i korte trekk</a:t>
            </a:r>
          </a:p>
          <a:p>
            <a:pPr lvl="0"/>
            <a:r>
              <a:rPr lang="nb-NO" noProof="0"/>
              <a:t>Punkt to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tre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fire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fem på agendaen i korte trekk</a:t>
            </a:r>
          </a:p>
          <a:p>
            <a:pPr marL="0" marR="0" lvl="0" indent="0" algn="l" defTabSz="914446" rtl="0" eaLnBrk="1" fontAlgn="auto" latinLnBrk="0" hangingPunct="1">
              <a:lnSpc>
                <a:spcPct val="150000"/>
              </a:lnSpc>
              <a:spcBef>
                <a:spcPts val="0"/>
              </a:spcBef>
              <a:spcAft>
                <a:spcPts val="900"/>
              </a:spcAft>
              <a:buClrTx/>
              <a:buSzTx/>
              <a:buFontTx/>
              <a:buNone/>
              <a:tabLst/>
              <a:defRPr/>
            </a:pPr>
            <a:r>
              <a:rPr lang="nb-NO" noProof="0"/>
              <a:t>Punkt seks på agendaen i korte trekk</a:t>
            </a:r>
          </a:p>
          <a:p>
            <a:pPr lvl="0"/>
            <a:endParaRPr lang="nb-NO" noProof="0"/>
          </a:p>
        </p:txBody>
      </p:sp>
      <p:cxnSp>
        <p:nvCxnSpPr>
          <p:cNvPr id="10" name="Rett linje 9">
            <a:extLst>
              <a:ext uri="{FF2B5EF4-FFF2-40B4-BE49-F238E27FC236}">
                <a16:creationId xmlns:a16="http://schemas.microsoft.com/office/drawing/2014/main" id="{7E2593EF-F9EB-40ED-942A-4879FA78B594}"/>
              </a:ext>
            </a:extLst>
          </p:cNvPr>
          <p:cNvCxnSpPr/>
          <p:nvPr userDrawn="1"/>
        </p:nvCxnSpPr>
        <p:spPr>
          <a:xfrm>
            <a:off x="1219359" y="2478704"/>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96CA0932-605B-4E71-B8D3-C72AAAA4A91A}"/>
              </a:ext>
            </a:extLst>
          </p:cNvPr>
          <p:cNvCxnSpPr/>
          <p:nvPr userDrawn="1"/>
        </p:nvCxnSpPr>
        <p:spPr>
          <a:xfrm>
            <a:off x="1219359" y="5253391"/>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2DF21B92-9FD0-4B71-ACA2-7C1925BD0C2C}"/>
              </a:ext>
            </a:extLst>
          </p:cNvPr>
          <p:cNvCxnSpPr/>
          <p:nvPr userDrawn="1"/>
        </p:nvCxnSpPr>
        <p:spPr>
          <a:xfrm>
            <a:off x="1219359" y="3172376"/>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91D61EF0-049D-489F-9607-DBC47717D8D1}"/>
              </a:ext>
            </a:extLst>
          </p:cNvPr>
          <p:cNvCxnSpPr/>
          <p:nvPr userDrawn="1"/>
        </p:nvCxnSpPr>
        <p:spPr>
          <a:xfrm>
            <a:off x="1219359" y="3866048"/>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0C7BCC08-99D7-4973-9AB5-A63BAB7784DB}"/>
              </a:ext>
            </a:extLst>
          </p:cNvPr>
          <p:cNvCxnSpPr/>
          <p:nvPr userDrawn="1"/>
        </p:nvCxnSpPr>
        <p:spPr>
          <a:xfrm>
            <a:off x="1219359" y="4559720"/>
            <a:ext cx="9651619" cy="0"/>
          </a:xfrm>
          <a:prstGeom prst="line">
            <a:avLst/>
          </a:prstGeom>
          <a:ln w="6350">
            <a:solidFill>
              <a:srgbClr val="5B7F8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291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esentasjon">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32E95-11BD-4ACF-B5AD-A1CC4F0DB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pic>
        <p:nvPicPr>
          <p:cNvPr id="5" name="Bilde 4">
            <a:extLst>
              <a:ext uri="{FF2B5EF4-FFF2-40B4-BE49-F238E27FC236}">
                <a16:creationId xmlns:a16="http://schemas.microsoft.com/office/drawing/2014/main" id="{A57E41EB-05AD-44D6-997C-D31E1B44F1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6855" y="1883484"/>
            <a:ext cx="7418289" cy="2786200"/>
          </a:xfrm>
          <a:prstGeom prst="rect">
            <a:avLst/>
          </a:prstGeom>
        </p:spPr>
      </p:pic>
    </p:spTree>
    <p:extLst>
      <p:ext uri="{BB962C8B-B14F-4D97-AF65-F5344CB8AC3E}">
        <p14:creationId xmlns:p14="http://schemas.microsoft.com/office/powerpoint/2010/main" val="233014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ning redigerbar">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10EA91D-3B36-4F01-BD03-074913EC3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1" name="Title 1"/>
          <p:cNvSpPr>
            <a:spLocks noGrp="1"/>
          </p:cNvSpPr>
          <p:nvPr>
            <p:ph type="ctrTitle" hasCustomPrompt="1"/>
          </p:nvPr>
        </p:nvSpPr>
        <p:spPr>
          <a:xfrm>
            <a:off x="1630018" y="2305881"/>
            <a:ext cx="8984972" cy="1709530"/>
          </a:xfrm>
          <a:ln>
            <a:noFill/>
          </a:ln>
        </p:spPr>
        <p:txBody>
          <a:bodyPr anchor="ctr">
            <a:noAutofit/>
          </a:bodyPr>
          <a:lstStyle>
            <a:lvl1pPr algn="ctr">
              <a:lnSpc>
                <a:spcPct val="100000"/>
              </a:lnSpc>
              <a:defRPr lang="nb-NO" sz="10000" b="1" i="0" u="none" strike="noStrike" baseline="0" smtClean="0">
                <a:latin typeface="Roboto Condensed" panose="02000000000000000000" pitchFamily="2" charset="0"/>
                <a:ea typeface="Roboto Condensed" panose="02000000000000000000" pitchFamily="2" charset="0"/>
              </a:defRPr>
            </a:lvl1pPr>
          </a:lstStyle>
          <a:p>
            <a:r>
              <a:rPr lang="nb-NO" noProof="0" dirty="0"/>
              <a:t>Takk!</a:t>
            </a:r>
          </a:p>
        </p:txBody>
      </p:sp>
    </p:spTree>
    <p:extLst>
      <p:ext uri="{BB962C8B-B14F-4D97-AF65-F5344CB8AC3E}">
        <p14:creationId xmlns:p14="http://schemas.microsoft.com/office/powerpoint/2010/main" val="235914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25D258-0F51-41BA-AFC2-33D64CC073A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4840C62-A8AE-4E6D-A187-5599293FD615}"/>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3F85BEA-4E1F-4C71-83BE-DCF24E8325A1}"/>
              </a:ext>
            </a:extLst>
          </p:cNvPr>
          <p:cNvSpPr>
            <a:spLocks noGrp="1"/>
          </p:cNvSpPr>
          <p:nvPr>
            <p:ph type="dt" sz="half" idx="10"/>
          </p:nvPr>
        </p:nvSpPr>
        <p:spPr/>
        <p:txBody>
          <a:bodyPr/>
          <a:lstStyle>
            <a:lvl1pPr>
              <a:defRPr/>
            </a:lvl1pPr>
          </a:lstStyle>
          <a:p>
            <a:fld id="{45538EDF-9B9C-46C8-8BED-DFCC9D3EA836}" type="datetime1">
              <a:rPr lang="en-GB" altLang="nb-NO"/>
              <a:pPr/>
              <a:t>02/03/2020</a:t>
            </a:fld>
            <a:endParaRPr lang="en-GB" altLang="nb-NO"/>
          </a:p>
        </p:txBody>
      </p:sp>
      <p:sp>
        <p:nvSpPr>
          <p:cNvPr id="5" name="Plassholder for bunntekst 4">
            <a:extLst>
              <a:ext uri="{FF2B5EF4-FFF2-40B4-BE49-F238E27FC236}">
                <a16:creationId xmlns:a16="http://schemas.microsoft.com/office/drawing/2014/main" id="{74FD618F-F51C-4CD8-B34C-D1E0BDA776B1}"/>
              </a:ext>
            </a:extLst>
          </p:cNvPr>
          <p:cNvSpPr>
            <a:spLocks noGrp="1"/>
          </p:cNvSpPr>
          <p:nvPr>
            <p:ph type="ftr" sz="quarter" idx="11"/>
          </p:nvPr>
        </p:nvSpPr>
        <p:spPr/>
        <p:txBody>
          <a:bodyPr/>
          <a:lstStyle>
            <a:lvl1pPr>
              <a:defRPr/>
            </a:lvl1pPr>
          </a:lstStyle>
          <a:p>
            <a:r>
              <a:rPr lang="en-GB" altLang="nb-NO"/>
              <a:t>Fordrag et eller annet sted</a:t>
            </a:r>
          </a:p>
        </p:txBody>
      </p:sp>
      <p:sp>
        <p:nvSpPr>
          <p:cNvPr id="6" name="Plassholder for lysbildenummer 5">
            <a:extLst>
              <a:ext uri="{FF2B5EF4-FFF2-40B4-BE49-F238E27FC236}">
                <a16:creationId xmlns:a16="http://schemas.microsoft.com/office/drawing/2014/main" id="{A4CC809A-7096-4FA0-9A5A-48E48A5797D6}"/>
              </a:ext>
            </a:extLst>
          </p:cNvPr>
          <p:cNvSpPr>
            <a:spLocks noGrp="1"/>
          </p:cNvSpPr>
          <p:nvPr>
            <p:ph type="sldNum" sz="quarter" idx="12"/>
          </p:nvPr>
        </p:nvSpPr>
        <p:spPr/>
        <p:txBody>
          <a:bodyPr/>
          <a:lstStyle>
            <a:lvl1pPr>
              <a:defRPr/>
            </a:lvl1pPr>
          </a:lstStyle>
          <a:p>
            <a:fld id="{C7D3FA42-B9BE-4DE2-9B9C-1CBF4DD5E9D0}" type="slidenum">
              <a:rPr lang="en-GB" altLang="nb-NO"/>
              <a:pPr/>
              <a:t>‹#›</a:t>
            </a:fld>
            <a:endParaRPr lang="en-GB" altLang="nb-NO"/>
          </a:p>
        </p:txBody>
      </p:sp>
    </p:spTree>
    <p:extLst>
      <p:ext uri="{BB962C8B-B14F-4D97-AF65-F5344CB8AC3E}">
        <p14:creationId xmlns:p14="http://schemas.microsoft.com/office/powerpoint/2010/main" val="214361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ilde2">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180000"/>
            <a:ext cx="12192000" cy="1304784"/>
          </a:xfrm>
        </p:spPr>
        <p:txBody>
          <a:bodyPr lIns="432000" rIns="432000" anchor="ctr" anchorCtr="0">
            <a:noAutofit/>
          </a:bodyPr>
          <a:lstStyle>
            <a:lvl1pPr algn="l">
              <a:defRPr sz="4000" b="0" baseline="0">
                <a:solidFill>
                  <a:schemeClr val="tx2"/>
                </a:solidFill>
                <a:latin typeface="Oswald" panose="02000503000000000000" pitchFamily="2" charset="0"/>
              </a:defRPr>
            </a:lvl1pPr>
          </a:lstStyle>
          <a:p>
            <a:r>
              <a:rPr lang="nb-NO" dirty="0"/>
              <a:t>Klikk for å redigere tittelstil som kan gå over to linjer</a:t>
            </a:r>
          </a:p>
        </p:txBody>
      </p:sp>
      <p:sp>
        <p:nvSpPr>
          <p:cNvPr id="5" name="Plassholder for bunntekst 4"/>
          <p:cNvSpPr>
            <a:spLocks noGrp="1"/>
          </p:cNvSpPr>
          <p:nvPr>
            <p:ph type="ftr" sz="quarter" idx="11"/>
          </p:nvPr>
        </p:nvSpPr>
        <p:spPr>
          <a:xfrm>
            <a:off x="7440000" y="6381328"/>
            <a:ext cx="4320480" cy="360000"/>
          </a:xfrm>
        </p:spPr>
        <p:txBody>
          <a:bodyPr/>
          <a:lstStyle>
            <a:lvl1pPr algn="r">
              <a:defRPr>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nb-NO"/>
          </a:p>
        </p:txBody>
      </p:sp>
      <p:sp>
        <p:nvSpPr>
          <p:cNvPr id="6" name="Plassholder for lysbildenummer 5"/>
          <p:cNvSpPr>
            <a:spLocks noGrp="1"/>
          </p:cNvSpPr>
          <p:nvPr>
            <p:ph type="sldNum" sz="quarter" idx="12"/>
          </p:nvPr>
        </p:nvSpPr>
        <p:spPr>
          <a:xfrm>
            <a:off x="5424000" y="6381328"/>
            <a:ext cx="1440000" cy="360000"/>
          </a:xfrm>
        </p:spPr>
        <p:txBody>
          <a:bodyPr/>
          <a:lstStyle>
            <a:lvl1pPr algn="ctr">
              <a:defRPr>
                <a:latin typeface="Open Sans Light" panose="020B0306030504020204" pitchFamily="34" charset="0"/>
                <a:ea typeface="Open Sans Light" panose="020B0306030504020204" pitchFamily="34" charset="0"/>
                <a:cs typeface="Open Sans Light" panose="020B0306030504020204" pitchFamily="34" charset="0"/>
              </a:defRPr>
            </a:lvl1pPr>
          </a:lstStyle>
          <a:p>
            <a:fld id="{11623251-EE32-4CBF-AD53-D522594F4345}" type="slidenum">
              <a:rPr lang="nb-NO" smtClean="0"/>
              <a:pPr/>
              <a:t>‹#›</a:t>
            </a:fld>
            <a:endParaRPr lang="nb-NO"/>
          </a:p>
        </p:txBody>
      </p:sp>
      <p:sp>
        <p:nvSpPr>
          <p:cNvPr id="11" name="Plassholder for bilde 10"/>
          <p:cNvSpPr>
            <a:spLocks noGrp="1"/>
          </p:cNvSpPr>
          <p:nvPr>
            <p:ph type="pic" sz="quarter" idx="14" hasCustomPrompt="1"/>
          </p:nvPr>
        </p:nvSpPr>
        <p:spPr>
          <a:xfrm>
            <a:off x="7310399" y="1529999"/>
            <a:ext cx="4872000" cy="4572000"/>
          </a:xfrm>
          <a:effectLst>
            <a:softEdge rad="12700"/>
          </a:effectLst>
        </p:spPr>
        <p:txBody>
          <a:bodyPr>
            <a:normAutofit/>
          </a:bodyPr>
          <a:lstStyle>
            <a:lvl1pPr marL="0" marR="0" indent="0" algn="l" defTabSz="914400" rtl="0" eaLnBrk="1" fontAlgn="auto" latinLnBrk="0" hangingPunct="1">
              <a:lnSpc>
                <a:spcPct val="100000"/>
              </a:lnSpc>
              <a:spcBef>
                <a:spcPts val="1200"/>
              </a:spcBef>
              <a:spcAft>
                <a:spcPts val="0"/>
              </a:spcAft>
              <a:buClr>
                <a:srgbClr val="999999"/>
              </a:buClr>
              <a:buSzTx/>
              <a:buFontTx/>
              <a:buNone/>
              <a:tabLst/>
              <a:defRPr sz="2000"/>
            </a:lvl1pPr>
            <a:lvl2pPr>
              <a:spcBef>
                <a:spcPts val="600"/>
              </a:spcBef>
              <a:defRPr sz="1800"/>
            </a:lvl2pPr>
          </a:lstStyle>
          <a:p>
            <a:r>
              <a:rPr lang="nb-NO"/>
              <a:t>Bilde, bør være minst 384x480 piksler (4:5). Bildet vil alltid legge seg pent kant-i-kant. Husk at du kan forskyve hvilken del av bildet som vises ved å bruke beskjæringsverktøyet. Dersom du bruker «lim inn»-funksjonen, husk å markere dette innholdsfeltet først.</a:t>
            </a:r>
          </a:p>
        </p:txBody>
      </p:sp>
      <p:sp>
        <p:nvSpPr>
          <p:cNvPr id="4" name="Plassholder for tekst 3"/>
          <p:cNvSpPr>
            <a:spLocks noGrp="1"/>
          </p:cNvSpPr>
          <p:nvPr>
            <p:ph type="body" sz="quarter" idx="15"/>
          </p:nvPr>
        </p:nvSpPr>
        <p:spPr>
          <a:xfrm>
            <a:off x="0" y="1530000"/>
            <a:ext cx="7310400" cy="4572000"/>
          </a:xfrm>
        </p:spPr>
        <p:txBody>
          <a:bodyPr lIns="108000"/>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425923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06242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telskill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kjermbilde&#10;&#10;Beskrivelse som er generert med høy visshet">
            <a:extLst>
              <a:ext uri="{FF2B5EF4-FFF2-40B4-BE49-F238E27FC236}">
                <a16:creationId xmlns:a16="http://schemas.microsoft.com/office/drawing/2014/main" id="{82044551-1680-47B1-A9ED-E2CF3CEB2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
            <a:ext cx="12192000" cy="6857900"/>
          </a:xfrm>
          <a:prstGeom prst="rect">
            <a:avLst/>
          </a:prstGeom>
        </p:spPr>
      </p:pic>
      <p:sp>
        <p:nvSpPr>
          <p:cNvPr id="2" name="Title 1"/>
          <p:cNvSpPr>
            <a:spLocks noGrp="1"/>
          </p:cNvSpPr>
          <p:nvPr>
            <p:ph type="ctrTitle"/>
          </p:nvPr>
        </p:nvSpPr>
        <p:spPr>
          <a:xfrm>
            <a:off x="1400991" y="2799917"/>
            <a:ext cx="9390018" cy="1015791"/>
          </a:xfrm>
          <a:ln>
            <a:noFill/>
          </a:ln>
        </p:spPr>
        <p:txBody>
          <a:bodyPr anchor="ctr" anchorCtr="0"/>
          <a:lstStyle>
            <a:lvl1pPr algn="ctr">
              <a:lnSpc>
                <a:spcPct val="100000"/>
              </a:lnSpc>
              <a:defRPr lang="nb-NO" sz="6001" b="1" i="0" u="none" strike="noStrike" baseline="0" smtClean="0">
                <a:latin typeface="Roboto Condensed" panose="02000000000000000000" pitchFamily="2" charset="0"/>
                <a:ea typeface="Roboto Condensed" panose="02000000000000000000" pitchFamily="2" charset="0"/>
              </a:defRPr>
            </a:lvl1pPr>
          </a:lstStyle>
          <a:p>
            <a:r>
              <a:rPr lang="nb-NO"/>
              <a:t>Klikk for å redigere tittelstil</a:t>
            </a:r>
            <a:endParaRPr lang="en-US" dirty="0"/>
          </a:p>
        </p:txBody>
      </p:sp>
      <p:pic>
        <p:nvPicPr>
          <p:cNvPr id="7" name="Bilde 6">
            <a:extLst>
              <a:ext uri="{FF2B5EF4-FFF2-40B4-BE49-F238E27FC236}">
                <a16:creationId xmlns:a16="http://schemas.microsoft.com/office/drawing/2014/main" id="{5524F468-AFDE-4FA7-A336-BF521DA62E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21606" cy="1886934"/>
          </a:xfrm>
          <a:prstGeom prst="rect">
            <a:avLst/>
          </a:prstGeom>
        </p:spPr>
      </p:pic>
    </p:spTree>
    <p:extLst>
      <p:ext uri="{BB962C8B-B14F-4D97-AF65-F5344CB8AC3E}">
        <p14:creationId xmlns:p14="http://schemas.microsoft.com/office/powerpoint/2010/main" val="410003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D6ACC6CF-133F-4327-B59A-5E987B55A2C5}"/>
              </a:ext>
            </a:extLst>
          </p:cNvPr>
          <p:cNvSpPr>
            <a:spLocks noGrp="1"/>
          </p:cNvSpPr>
          <p:nvPr>
            <p:ph sz="quarter" idx="14"/>
          </p:nvPr>
        </p:nvSpPr>
        <p:spPr>
          <a:xfrm>
            <a:off x="6411160" y="633486"/>
            <a:ext cx="5149886" cy="5279842"/>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8" name="Content Placeholder 7">
            <a:extLst>
              <a:ext uri="{FF2B5EF4-FFF2-40B4-BE49-F238E27FC236}">
                <a16:creationId xmlns:a16="http://schemas.microsoft.com/office/drawing/2014/main" id="{8D7D4585-68D6-4C8C-9321-1D6936FE092C}"/>
              </a:ext>
            </a:extLst>
          </p:cNvPr>
          <p:cNvSpPr>
            <a:spLocks noGrp="1"/>
          </p:cNvSpPr>
          <p:nvPr>
            <p:ph sz="quarter" idx="15"/>
          </p:nvPr>
        </p:nvSpPr>
        <p:spPr>
          <a:xfrm>
            <a:off x="575264" y="2028632"/>
            <a:ext cx="5520737" cy="3884698"/>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79695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dirty="0"/>
          </a:p>
        </p:txBody>
      </p:sp>
      <p:sp>
        <p:nvSpPr>
          <p:cNvPr id="4" name="Plassholder for tekst 3">
            <a:extLst>
              <a:ext uri="{FF2B5EF4-FFF2-40B4-BE49-F238E27FC236}">
                <a16:creationId xmlns:a16="http://schemas.microsoft.com/office/drawing/2014/main" id="{C1CF5FB5-3D6B-44D1-99CC-F0E11CB94948}"/>
              </a:ext>
            </a:extLst>
          </p:cNvPr>
          <p:cNvSpPr>
            <a:spLocks noGrp="1"/>
          </p:cNvSpPr>
          <p:nvPr>
            <p:ph type="body" sz="quarter" idx="10"/>
          </p:nvPr>
        </p:nvSpPr>
        <p:spPr>
          <a:xfrm>
            <a:off x="575263" y="2028632"/>
            <a:ext cx="5520737" cy="3884697"/>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33486"/>
            <a:ext cx="5149886" cy="5279842"/>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41121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to valgfrie elemen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lvl1pPr>
              <a:defRPr/>
            </a:lvl1pPr>
          </a:lstStyle>
          <a:p>
            <a:r>
              <a:rPr lang="nb-NO"/>
              <a:t>Klikk for å redigere tittelstil</a:t>
            </a:r>
            <a:endParaRPr lang="en-US"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3" name="Content Placeholder 2">
            <a:extLst>
              <a:ext uri="{FF2B5EF4-FFF2-40B4-BE49-F238E27FC236}">
                <a16:creationId xmlns:a16="http://schemas.microsoft.com/office/drawing/2014/main" id="{98C09D97-491E-4B44-B31E-075E94ECFD50}"/>
              </a:ext>
            </a:extLst>
          </p:cNvPr>
          <p:cNvSpPr>
            <a:spLocks noGrp="1"/>
          </p:cNvSpPr>
          <p:nvPr>
            <p:ph sz="quarter" idx="14"/>
          </p:nvPr>
        </p:nvSpPr>
        <p:spPr>
          <a:xfrm>
            <a:off x="657154" y="1809960"/>
            <a:ext cx="5149886" cy="4103369"/>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F3B0EA0-EE56-4BC2-9A97-1C7D7797FA56}"/>
              </a:ext>
            </a:extLst>
          </p:cNvPr>
          <p:cNvSpPr>
            <a:spLocks noGrp="1"/>
          </p:cNvSpPr>
          <p:nvPr>
            <p:ph sz="quarter" idx="15"/>
          </p:nvPr>
        </p:nvSpPr>
        <p:spPr>
          <a:xfrm>
            <a:off x="6411160" y="1809960"/>
            <a:ext cx="5149886" cy="4103369"/>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91599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bil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p>
            <a:r>
              <a:rPr lang="nb-NO"/>
              <a:t>Klikk for å redigere tittelstil</a:t>
            </a:r>
            <a:endParaRPr lang="en-US" dirty="0"/>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1809959"/>
            <a:ext cx="5149886" cy="4103369"/>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1809959"/>
            <a:ext cx="5149886" cy="4103369"/>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64174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valgfrie elementer">
    <p:bg>
      <p:bgPr>
        <a:solidFill>
          <a:schemeClr val="bg1"/>
        </a:solidFill>
        <a:effectLst/>
      </p:bgPr>
    </p:bg>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dirty="0"/>
              <a:t>Fotokreditering</a:t>
            </a:r>
          </a:p>
        </p:txBody>
      </p:sp>
      <p:sp>
        <p:nvSpPr>
          <p:cNvPr id="2" name="Content Placeholder 1">
            <a:extLst>
              <a:ext uri="{FF2B5EF4-FFF2-40B4-BE49-F238E27FC236}">
                <a16:creationId xmlns:a16="http://schemas.microsoft.com/office/drawing/2014/main" id="{0735B047-1C6C-4BB1-9AAC-35E8860EA5ED}"/>
              </a:ext>
            </a:extLst>
          </p:cNvPr>
          <p:cNvSpPr>
            <a:spLocks noGrp="1"/>
          </p:cNvSpPr>
          <p:nvPr>
            <p:ph sz="quarter" idx="14"/>
          </p:nvPr>
        </p:nvSpPr>
        <p:spPr>
          <a:xfrm>
            <a:off x="657154" y="619504"/>
            <a:ext cx="5149886" cy="5293824"/>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 name="Content Placeholder 2">
            <a:extLst>
              <a:ext uri="{FF2B5EF4-FFF2-40B4-BE49-F238E27FC236}">
                <a16:creationId xmlns:a16="http://schemas.microsoft.com/office/drawing/2014/main" id="{B7A7ABDC-D2D5-4A6E-B4C5-2E8F7BF4AC3F}"/>
              </a:ext>
            </a:extLst>
          </p:cNvPr>
          <p:cNvSpPr>
            <a:spLocks noGrp="1"/>
          </p:cNvSpPr>
          <p:nvPr>
            <p:ph sz="quarter" idx="15"/>
          </p:nvPr>
        </p:nvSpPr>
        <p:spPr>
          <a:xfrm>
            <a:off x="6411160" y="619504"/>
            <a:ext cx="5149886" cy="5293824"/>
          </a:xfrm>
          <a:prstGeom prst="rect">
            <a:avLst/>
          </a:prstGeom>
        </p:spPr>
        <p:txBody>
          <a:bodyPr lIns="91440" tIns="45720" rIns="91440" bIns="4572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68209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p:bg>
      <p:bgPr>
        <a:solidFill>
          <a:schemeClr val="bg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19504"/>
            <a:ext cx="5149886" cy="5293824"/>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619504"/>
            <a:ext cx="5149886" cy="5293824"/>
          </a:xfrm>
          <a:solidFill>
            <a:schemeClr val="bg1">
              <a:lumMod val="85000"/>
            </a:schemeClr>
          </a:solidFill>
        </p:spPr>
        <p:txBody>
          <a:bodyPr/>
          <a:lstStyle/>
          <a:p>
            <a:r>
              <a:rPr lang="nb-NO"/>
              <a:t>Klikk på ikonet for å legge til et bilde</a:t>
            </a:r>
            <a:endParaRPr lang="nb-NO" dirty="0"/>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dirty="0"/>
              <a:t>Fotokreditering</a:t>
            </a:r>
          </a:p>
        </p:txBody>
      </p:sp>
    </p:spTree>
    <p:extLst>
      <p:ext uri="{BB962C8B-B14F-4D97-AF65-F5344CB8AC3E}">
        <p14:creationId xmlns:p14="http://schemas.microsoft.com/office/powerpoint/2010/main" val="57205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51048"/>
            <a:ext cx="9651619" cy="1311128"/>
          </a:xfrm>
          <a:prstGeom prst="rect">
            <a:avLst/>
          </a:prstGeom>
        </p:spPr>
        <p:txBody>
          <a:bodyPr vert="horz" wrap="square" lIns="91440" tIns="0" rIns="91440" bIns="45720" rtlCol="0" anchor="ctr" anchorCtr="0">
            <a:normAutofit/>
          </a:bodyPr>
          <a:lstStyle/>
          <a:p>
            <a:r>
              <a:rPr lang="nb-NO" noProof="0" dirty="0"/>
              <a:t>Klikk for å redigere tittelstil</a:t>
            </a:r>
          </a:p>
        </p:txBody>
      </p:sp>
      <p:sp>
        <p:nvSpPr>
          <p:cNvPr id="3" name="Text Placeholder 2"/>
          <p:cNvSpPr>
            <a:spLocks noGrp="1"/>
          </p:cNvSpPr>
          <p:nvPr>
            <p:ph type="body" idx="1"/>
          </p:nvPr>
        </p:nvSpPr>
        <p:spPr>
          <a:xfrm>
            <a:off x="1219358" y="1862176"/>
            <a:ext cx="9651619" cy="3978862"/>
          </a:xfrm>
          <a:prstGeom prst="rect">
            <a:avLst/>
          </a:prstGeom>
        </p:spPr>
        <p:txBody>
          <a:bodyPr vert="horz" lIns="91440" tIns="45720" rIns="91440" bIns="45720" rtlCol="0">
            <a:noAutofit/>
          </a:bodyPr>
          <a:lstStyle/>
          <a:p>
            <a:pPr lvl="0"/>
            <a:r>
              <a:rPr lang="nb-NO" noProof="0" dirty="0"/>
              <a:t>Rediger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pic>
        <p:nvPicPr>
          <p:cNvPr id="8" name="Bilde 7">
            <a:extLst>
              <a:ext uri="{FF2B5EF4-FFF2-40B4-BE49-F238E27FC236}">
                <a16:creationId xmlns:a16="http://schemas.microsoft.com/office/drawing/2014/main" id="{12E8B8B0-4BD5-4668-9018-913E276A5FE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166461" y="6071524"/>
            <a:ext cx="3025540" cy="786476"/>
          </a:xfrm>
          <a:prstGeom prst="rect">
            <a:avLst/>
          </a:prstGeom>
        </p:spPr>
      </p:pic>
    </p:spTree>
    <p:extLst>
      <p:ext uri="{BB962C8B-B14F-4D97-AF65-F5344CB8AC3E}">
        <p14:creationId xmlns:p14="http://schemas.microsoft.com/office/powerpoint/2010/main" val="92354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90" r:id="rId5"/>
    <p:sldLayoutId id="2147483674" r:id="rId6"/>
    <p:sldLayoutId id="2147483691" r:id="rId7"/>
    <p:sldLayoutId id="2147483675" r:id="rId8"/>
    <p:sldLayoutId id="2147483692" r:id="rId9"/>
    <p:sldLayoutId id="2147483676" r:id="rId10"/>
    <p:sldLayoutId id="2147483666" r:id="rId11"/>
    <p:sldLayoutId id="2147483667" r:id="rId12"/>
    <p:sldLayoutId id="2147483694" r:id="rId13"/>
    <p:sldLayoutId id="2147483670" r:id="rId14"/>
    <p:sldLayoutId id="2147483695" r:id="rId15"/>
    <p:sldLayoutId id="2147483696" r:id="rId16"/>
    <p:sldLayoutId id="2147483697" r:id="rId17"/>
  </p:sldLayoutIdLst>
  <p:txStyles>
    <p:titleStyle>
      <a:lvl1pPr algn="l" defTabSz="914446" rtl="0" eaLnBrk="1" latinLnBrk="0" hangingPunct="1">
        <a:lnSpc>
          <a:spcPct val="90000"/>
        </a:lnSpc>
        <a:spcBef>
          <a:spcPct val="0"/>
        </a:spcBef>
        <a:buNone/>
        <a:defRPr sz="4400" b="1" kern="1200">
          <a:solidFill>
            <a:srgbClr val="274247"/>
          </a:solidFill>
          <a:latin typeface="+mj-lt"/>
          <a:ea typeface="+mj-ea"/>
          <a:cs typeface="+mj-cs"/>
        </a:defRPr>
      </a:lvl1pPr>
    </p:titleStyle>
    <p:bodyStyle>
      <a:lvl1pPr marL="228611" indent="-228611" algn="l" defTabSz="914446" rtl="0" eaLnBrk="1" latinLnBrk="0" hangingPunct="1">
        <a:lnSpc>
          <a:spcPct val="150000"/>
        </a:lnSpc>
        <a:spcBef>
          <a:spcPts val="0"/>
        </a:spcBef>
        <a:spcAft>
          <a:spcPts val="900"/>
        </a:spcAft>
        <a:buFont typeface="Arial" panose="020B0604020202020204" pitchFamily="34" charset="0"/>
        <a:buChar char="•"/>
        <a:defRPr sz="2400" kern="1200">
          <a:solidFill>
            <a:srgbClr val="274247"/>
          </a:solidFill>
          <a:latin typeface="+mn-lt"/>
          <a:ea typeface="+mn-ea"/>
          <a:cs typeface="+mn-cs"/>
        </a:defRPr>
      </a:lvl1pPr>
      <a:lvl2pPr marL="396079" indent="-144029" algn="l" defTabSz="914446" rtl="0" eaLnBrk="1" latinLnBrk="0" hangingPunct="1">
        <a:lnSpc>
          <a:spcPct val="150000"/>
        </a:lnSpc>
        <a:spcBef>
          <a:spcPts val="0"/>
        </a:spcBef>
        <a:spcAft>
          <a:spcPts val="600"/>
        </a:spcAft>
        <a:buSzPct val="100000"/>
        <a:buFont typeface="Arial" panose="020B0604020202020204" pitchFamily="34" charset="0"/>
        <a:buChar char="◦"/>
        <a:defRPr sz="1800" kern="1200">
          <a:solidFill>
            <a:srgbClr val="274247"/>
          </a:solidFill>
          <a:latin typeface="+mn-lt"/>
          <a:ea typeface="+mn-ea"/>
          <a:cs typeface="+mn-cs"/>
        </a:defRPr>
      </a:lvl2pPr>
      <a:lvl3pPr marL="522104" indent="-108022" algn="l" defTabSz="914446" rtl="0" eaLnBrk="1" latinLnBrk="0" hangingPunct="1">
        <a:lnSpc>
          <a:spcPct val="150000"/>
        </a:lnSpc>
        <a:spcBef>
          <a:spcPts val="300"/>
        </a:spcBef>
        <a:spcAft>
          <a:spcPts val="400"/>
        </a:spcAft>
        <a:buFont typeface="Open Sans" panose="020B0606030504020204" pitchFamily="34" charset="0"/>
        <a:buChar char="­"/>
        <a:defRPr sz="1400" kern="1200">
          <a:solidFill>
            <a:srgbClr val="274247"/>
          </a:solidFill>
          <a:latin typeface="+mn-lt"/>
          <a:ea typeface="+mn-ea"/>
          <a:cs typeface="+mn-cs"/>
        </a:defRPr>
      </a:lvl3pPr>
      <a:lvl4pPr marL="666133" indent="-99020" algn="l" defTabSz="914446" rtl="0" eaLnBrk="1" latinLnBrk="0" hangingPunct="1">
        <a:lnSpc>
          <a:spcPct val="150000"/>
        </a:lnSpc>
        <a:spcBef>
          <a:spcPts val="250"/>
        </a:spcBef>
        <a:buFont typeface="Open Sans" panose="020B0606030504020204" pitchFamily="34" charset="0"/>
        <a:buChar char="­"/>
        <a:defRPr sz="1050" kern="1200">
          <a:solidFill>
            <a:srgbClr val="274247"/>
          </a:solidFill>
          <a:latin typeface="+mn-lt"/>
          <a:ea typeface="+mn-ea"/>
          <a:cs typeface="+mn-cs"/>
        </a:defRPr>
      </a:lvl4pPr>
      <a:lvl5pPr marL="774155" indent="-90018" algn="l" defTabSz="914446" rtl="0" eaLnBrk="1" latinLnBrk="0" hangingPunct="1">
        <a:lnSpc>
          <a:spcPct val="150000"/>
        </a:lnSpc>
        <a:spcBef>
          <a:spcPts val="250"/>
        </a:spcBef>
        <a:buFont typeface="Open Sans" panose="020B0606030504020204" pitchFamily="34" charset="0"/>
        <a:buChar char="­"/>
        <a:defRPr sz="1000" kern="1200">
          <a:solidFill>
            <a:srgbClr val="274247"/>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19842-592E-434F-A9A0-9D056E879673}"/>
              </a:ext>
            </a:extLst>
          </p:cNvPr>
          <p:cNvSpPr>
            <a:spLocks noGrp="1"/>
          </p:cNvSpPr>
          <p:nvPr>
            <p:ph type="ctrTitle"/>
          </p:nvPr>
        </p:nvSpPr>
        <p:spPr/>
        <p:txBody>
          <a:bodyPr>
            <a:normAutofit fontScale="90000"/>
          </a:bodyPr>
          <a:lstStyle/>
          <a:p>
            <a:r>
              <a:rPr lang="en-GB" dirty="0"/>
              <a:t>Quality reports for registers and administrative data</a:t>
            </a:r>
            <a:endParaRPr lang="nb-NO" dirty="0"/>
          </a:p>
        </p:txBody>
      </p:sp>
      <p:sp>
        <p:nvSpPr>
          <p:cNvPr id="5" name="Subtitle 4">
            <a:extLst>
              <a:ext uri="{FF2B5EF4-FFF2-40B4-BE49-F238E27FC236}">
                <a16:creationId xmlns:a16="http://schemas.microsoft.com/office/drawing/2014/main" id="{1A0095F8-98D7-4910-A38E-D9915094E096}"/>
              </a:ext>
            </a:extLst>
          </p:cNvPr>
          <p:cNvSpPr>
            <a:spLocks noGrp="1"/>
          </p:cNvSpPr>
          <p:nvPr>
            <p:ph type="subTitle" idx="1"/>
          </p:nvPr>
        </p:nvSpPr>
        <p:spPr>
          <a:xfrm>
            <a:off x="1400991" y="3909549"/>
            <a:ext cx="9390018" cy="863313"/>
          </a:xfrm>
        </p:spPr>
        <p:txBody>
          <a:bodyPr/>
          <a:lstStyle/>
          <a:p>
            <a:r>
              <a:rPr lang="nb-NO" dirty="0"/>
              <a:t>4 </a:t>
            </a:r>
            <a:r>
              <a:rPr lang="nb-NO" dirty="0" err="1"/>
              <a:t>March</a:t>
            </a:r>
            <a:r>
              <a:rPr lang="nb-NO" dirty="0"/>
              <a:t> 2020, NY</a:t>
            </a:r>
          </a:p>
          <a:p>
            <a:r>
              <a:rPr lang="nb-NO" dirty="0"/>
              <a:t>Lasse.SanDberg@ssb.no</a:t>
            </a:r>
          </a:p>
        </p:txBody>
      </p:sp>
    </p:spTree>
    <p:extLst>
      <p:ext uri="{BB962C8B-B14F-4D97-AF65-F5344CB8AC3E}">
        <p14:creationId xmlns:p14="http://schemas.microsoft.com/office/powerpoint/2010/main" val="42947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708459-CA8F-5649-B244-5A4199F550D0}"/>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32BA0D6-8F6C-A44B-AD70-FDF684E43DAE}"/>
              </a:ext>
            </a:extLst>
          </p:cNvPr>
          <p:cNvPicPr>
            <a:picLocks noChangeAspect="1"/>
          </p:cNvPicPr>
          <p:nvPr/>
        </p:nvPicPr>
        <p:blipFill>
          <a:blip r:embed="rId4"/>
          <a:stretch>
            <a:fillRect/>
          </a:stretch>
        </p:blipFill>
        <p:spPr>
          <a:xfrm>
            <a:off x="5071165" y="5783938"/>
            <a:ext cx="1974573" cy="360182"/>
          </a:xfrm>
          <a:prstGeom prst="rect">
            <a:avLst/>
          </a:prstGeom>
        </p:spPr>
      </p:pic>
      <p:sp>
        <p:nvSpPr>
          <p:cNvPr id="7" name="TextBox 6">
            <a:extLst>
              <a:ext uri="{FF2B5EF4-FFF2-40B4-BE49-F238E27FC236}">
                <a16:creationId xmlns:a16="http://schemas.microsoft.com/office/drawing/2014/main" id="{088254A7-3352-0546-A372-1F9BE4189F37}"/>
              </a:ext>
            </a:extLst>
          </p:cNvPr>
          <p:cNvSpPr txBox="1"/>
          <p:nvPr/>
        </p:nvSpPr>
        <p:spPr>
          <a:xfrm>
            <a:off x="4462095" y="684656"/>
            <a:ext cx="3270739" cy="584775"/>
          </a:xfrm>
          <a:prstGeom prst="rect">
            <a:avLst/>
          </a:prstGeom>
          <a:noFill/>
        </p:spPr>
        <p:txBody>
          <a:bodyPr wrap="square" rtlCol="0">
            <a:spAutoFit/>
          </a:bodyPr>
          <a:lstStyle/>
          <a:p>
            <a:pPr algn="ctr"/>
            <a:r>
              <a:rPr lang="nb-NO" sz="1600" b="1" dirty="0">
                <a:solidFill>
                  <a:schemeClr val="accent2"/>
                </a:solidFill>
                <a:latin typeface="+mj-lt"/>
                <a:ea typeface="Roboto Condensed Light" panose="02000000000000000000" pitchFamily="2" charset="0"/>
                <a:cs typeface="Roboto Condensed Light" panose="02000000000000000000" pitchFamily="2" charset="0"/>
              </a:rPr>
              <a:t>Over 100</a:t>
            </a:r>
            <a:br>
              <a:rPr lang="nb-NO" sz="1600" b="1" dirty="0">
                <a:solidFill>
                  <a:schemeClr val="accent2"/>
                </a:solidFill>
                <a:latin typeface="+mj-lt"/>
                <a:ea typeface="Roboto Condensed Light" panose="02000000000000000000" pitchFamily="2" charset="0"/>
                <a:cs typeface="Roboto Condensed Light" panose="02000000000000000000" pitchFamily="2" charset="0"/>
              </a:rPr>
            </a:br>
            <a:r>
              <a:rPr lang="nb-NO" sz="1600" b="1" dirty="0">
                <a:solidFill>
                  <a:schemeClr val="accent2"/>
                </a:solidFill>
                <a:latin typeface="+mj-lt"/>
                <a:ea typeface="Roboto Condensed Light" panose="02000000000000000000" pitchFamily="2" charset="0"/>
                <a:cs typeface="Roboto Condensed Light" panose="02000000000000000000" pitchFamily="2" charset="0"/>
              </a:rPr>
              <a:t>administrative registers</a:t>
            </a:r>
          </a:p>
        </p:txBody>
      </p:sp>
      <p:sp>
        <p:nvSpPr>
          <p:cNvPr id="8" name="TextBox 7">
            <a:extLst>
              <a:ext uri="{FF2B5EF4-FFF2-40B4-BE49-F238E27FC236}">
                <a16:creationId xmlns:a16="http://schemas.microsoft.com/office/drawing/2014/main" id="{F976E7B3-6629-ED4C-BEEC-313CCF711E42}"/>
              </a:ext>
            </a:extLst>
          </p:cNvPr>
          <p:cNvSpPr txBox="1"/>
          <p:nvPr/>
        </p:nvSpPr>
        <p:spPr>
          <a:xfrm>
            <a:off x="1046283" y="975946"/>
            <a:ext cx="3270739" cy="284693"/>
          </a:xfrm>
          <a:prstGeom prst="rect">
            <a:avLst/>
          </a:prstGeom>
          <a:noFill/>
        </p:spPr>
        <p:txBody>
          <a:bodyPr wrap="square" rtlCol="0">
            <a:spAutoFit/>
          </a:bodyPr>
          <a:lstStyle/>
          <a:p>
            <a:pPr algn="ctr"/>
            <a:r>
              <a:rPr lang="nb-NO" sz="1200" dirty="0">
                <a:solidFill>
                  <a:schemeClr val="accent2"/>
                </a:solidFill>
              </a:rPr>
              <a:t>BRØNNØYSUND REGISTER</a:t>
            </a:r>
          </a:p>
        </p:txBody>
      </p:sp>
      <p:sp>
        <p:nvSpPr>
          <p:cNvPr id="9" name="TextBox 8">
            <a:extLst>
              <a:ext uri="{FF2B5EF4-FFF2-40B4-BE49-F238E27FC236}">
                <a16:creationId xmlns:a16="http://schemas.microsoft.com/office/drawing/2014/main" id="{39AB7CCA-3F33-3D47-8568-655A335852D6}"/>
              </a:ext>
            </a:extLst>
          </p:cNvPr>
          <p:cNvSpPr txBox="1"/>
          <p:nvPr/>
        </p:nvSpPr>
        <p:spPr>
          <a:xfrm>
            <a:off x="4462095" y="2053004"/>
            <a:ext cx="3270739" cy="284693"/>
          </a:xfrm>
          <a:prstGeom prst="rect">
            <a:avLst/>
          </a:prstGeom>
          <a:noFill/>
        </p:spPr>
        <p:txBody>
          <a:bodyPr wrap="square" rtlCol="0">
            <a:spAutoFit/>
          </a:bodyPr>
          <a:lstStyle/>
          <a:p>
            <a:pPr algn="ctr"/>
            <a:r>
              <a:rPr lang="nb-NO" sz="1200" dirty="0">
                <a:solidFill>
                  <a:schemeClr val="accent2"/>
                </a:solidFill>
              </a:rPr>
              <a:t>NORWEGIAN MAPPING AUTHORITY</a:t>
            </a:r>
          </a:p>
        </p:txBody>
      </p:sp>
      <p:sp>
        <p:nvSpPr>
          <p:cNvPr id="10" name="TextBox 9">
            <a:extLst>
              <a:ext uri="{FF2B5EF4-FFF2-40B4-BE49-F238E27FC236}">
                <a16:creationId xmlns:a16="http://schemas.microsoft.com/office/drawing/2014/main" id="{CA993403-3B45-494B-9CA3-8F3F178789A1}"/>
              </a:ext>
            </a:extLst>
          </p:cNvPr>
          <p:cNvSpPr txBox="1"/>
          <p:nvPr/>
        </p:nvSpPr>
        <p:spPr>
          <a:xfrm>
            <a:off x="7877906" y="980342"/>
            <a:ext cx="3270739" cy="284693"/>
          </a:xfrm>
          <a:prstGeom prst="rect">
            <a:avLst/>
          </a:prstGeom>
          <a:noFill/>
        </p:spPr>
        <p:txBody>
          <a:bodyPr wrap="square" rtlCol="0">
            <a:spAutoFit/>
          </a:bodyPr>
          <a:lstStyle/>
          <a:p>
            <a:pPr algn="ctr"/>
            <a:r>
              <a:rPr lang="nb-NO" sz="1200" dirty="0">
                <a:solidFill>
                  <a:schemeClr val="accent2"/>
                </a:solidFill>
              </a:rPr>
              <a:t>NORWEGIAN TAX ADMINISTRATION</a:t>
            </a:r>
          </a:p>
        </p:txBody>
      </p:sp>
      <p:sp>
        <p:nvSpPr>
          <p:cNvPr id="11" name="TextBox 10">
            <a:extLst>
              <a:ext uri="{FF2B5EF4-FFF2-40B4-BE49-F238E27FC236}">
                <a16:creationId xmlns:a16="http://schemas.microsoft.com/office/drawing/2014/main" id="{46D8FE7A-B0A3-D043-BC76-518CF1F09FA3}"/>
              </a:ext>
            </a:extLst>
          </p:cNvPr>
          <p:cNvSpPr txBox="1"/>
          <p:nvPr/>
        </p:nvSpPr>
        <p:spPr>
          <a:xfrm>
            <a:off x="1046283" y="1396433"/>
            <a:ext cx="3270739" cy="646331"/>
          </a:xfrm>
          <a:prstGeom prst="rect">
            <a:avLst/>
          </a:prstGeom>
          <a:noFill/>
        </p:spPr>
        <p:txBody>
          <a:bodyPr wrap="square" rtlCol="0">
            <a:spAutoFit/>
          </a:bodyPr>
          <a:lstStyle/>
          <a:p>
            <a:pPr algn="ctr"/>
            <a:r>
              <a:rPr lang="nb-NO" sz="1800" b="1" dirty="0">
                <a:solidFill>
                  <a:schemeClr val="accent2"/>
                </a:solidFill>
                <a:latin typeface="+mj-lt"/>
                <a:ea typeface="Roboto Condensed Light" panose="02000000000000000000" pitchFamily="2" charset="0"/>
                <a:cs typeface="Roboto Condensed Light" panose="02000000000000000000" pitchFamily="2" charset="0"/>
              </a:rPr>
              <a:t>Central </a:t>
            </a:r>
            <a:r>
              <a:rPr lang="nb-NO" sz="1800" b="1" dirty="0" err="1">
                <a:solidFill>
                  <a:schemeClr val="accent2"/>
                </a:solidFill>
                <a:latin typeface="+mj-lt"/>
                <a:ea typeface="Roboto Condensed Light" panose="02000000000000000000" pitchFamily="2" charset="0"/>
                <a:cs typeface="Roboto Condensed Light" panose="02000000000000000000" pitchFamily="2" charset="0"/>
              </a:rPr>
              <a:t>Coordinating</a:t>
            </a:r>
            <a:r>
              <a:rPr lang="nb-NO" sz="1800" b="1" dirty="0">
                <a:solidFill>
                  <a:schemeClr val="accent2"/>
                </a:solidFill>
                <a:latin typeface="+mj-lt"/>
                <a:ea typeface="Roboto Condensed Light" panose="02000000000000000000" pitchFamily="2" charset="0"/>
                <a:cs typeface="Roboto Condensed Light" panose="02000000000000000000" pitchFamily="2" charset="0"/>
              </a:rPr>
              <a:t> Register</a:t>
            </a:r>
            <a:br>
              <a:rPr lang="nb-NO" sz="1800" b="1" dirty="0">
                <a:solidFill>
                  <a:schemeClr val="accent2"/>
                </a:solidFill>
                <a:latin typeface="+mj-lt"/>
                <a:ea typeface="Roboto Condensed Light" panose="02000000000000000000" pitchFamily="2" charset="0"/>
                <a:cs typeface="Roboto Condensed Light" panose="02000000000000000000" pitchFamily="2" charset="0"/>
              </a:rPr>
            </a:br>
            <a:r>
              <a:rPr lang="nb-NO" sz="1800" b="1" dirty="0">
                <a:solidFill>
                  <a:schemeClr val="accent2"/>
                </a:solidFill>
                <a:latin typeface="+mj-lt"/>
                <a:ea typeface="Roboto Condensed Light" panose="02000000000000000000" pitchFamily="2" charset="0"/>
                <a:cs typeface="Roboto Condensed Light" panose="02000000000000000000" pitchFamily="2" charset="0"/>
              </a:rPr>
              <a:t>for Legal </a:t>
            </a:r>
            <a:r>
              <a:rPr lang="nb-NO" sz="1800" b="1" dirty="0" err="1">
                <a:solidFill>
                  <a:schemeClr val="accent2"/>
                </a:solidFill>
                <a:latin typeface="+mj-lt"/>
                <a:ea typeface="Roboto Condensed Light" panose="02000000000000000000" pitchFamily="2" charset="0"/>
                <a:cs typeface="Roboto Condensed Light" panose="02000000000000000000" pitchFamily="2" charset="0"/>
              </a:rPr>
              <a:t>Entities</a:t>
            </a:r>
            <a:endParaRPr lang="nb-NO" sz="1800" b="1" dirty="0">
              <a:solidFill>
                <a:schemeClr val="accent2"/>
              </a:solidFill>
              <a:latin typeface="+mj-lt"/>
              <a:ea typeface="Roboto Condensed Light" panose="02000000000000000000" pitchFamily="2" charset="0"/>
              <a:cs typeface="Roboto Condensed Light" panose="02000000000000000000" pitchFamily="2" charset="0"/>
            </a:endParaRPr>
          </a:p>
        </p:txBody>
      </p:sp>
      <p:sp>
        <p:nvSpPr>
          <p:cNvPr id="12" name="TextBox 11">
            <a:extLst>
              <a:ext uri="{FF2B5EF4-FFF2-40B4-BE49-F238E27FC236}">
                <a16:creationId xmlns:a16="http://schemas.microsoft.com/office/drawing/2014/main" id="{22C13B5D-31C5-6C46-8276-BCDA79FE1C6F}"/>
              </a:ext>
            </a:extLst>
          </p:cNvPr>
          <p:cNvSpPr txBox="1"/>
          <p:nvPr/>
        </p:nvSpPr>
        <p:spPr>
          <a:xfrm>
            <a:off x="7882303" y="1480359"/>
            <a:ext cx="3270739" cy="523220"/>
          </a:xfrm>
          <a:prstGeom prst="rect">
            <a:avLst/>
          </a:prstGeom>
          <a:noFill/>
        </p:spPr>
        <p:txBody>
          <a:bodyPr wrap="square" rtlCol="0">
            <a:spAutoFit/>
          </a:bodyPr>
          <a:lstStyle/>
          <a:p>
            <a:pPr algn="ctr"/>
            <a:r>
              <a:rPr lang="nb-NO" sz="2800" b="1" dirty="0">
                <a:solidFill>
                  <a:schemeClr val="accent2"/>
                </a:solidFill>
                <a:latin typeface="+mj-lt"/>
                <a:ea typeface="Roboto Condensed Light" panose="02000000000000000000" pitchFamily="2" charset="0"/>
                <a:cs typeface="Roboto Condensed Light" panose="02000000000000000000" pitchFamily="2" charset="0"/>
              </a:rPr>
              <a:t>National </a:t>
            </a:r>
            <a:r>
              <a:rPr lang="nb-NO" sz="2800" b="1" dirty="0" err="1">
                <a:solidFill>
                  <a:schemeClr val="accent2"/>
                </a:solidFill>
                <a:latin typeface="+mj-lt"/>
                <a:ea typeface="Roboto Condensed Light" panose="02000000000000000000" pitchFamily="2" charset="0"/>
                <a:cs typeface="Roboto Condensed Light" panose="02000000000000000000" pitchFamily="2" charset="0"/>
              </a:rPr>
              <a:t>Registry</a:t>
            </a:r>
            <a:endParaRPr lang="nb-NO" sz="2800" b="1" dirty="0">
              <a:solidFill>
                <a:schemeClr val="accent2"/>
              </a:solidFill>
              <a:latin typeface="+mj-lt"/>
              <a:ea typeface="Roboto Condensed Light" panose="02000000000000000000" pitchFamily="2" charset="0"/>
              <a:cs typeface="Roboto Condensed Light" panose="02000000000000000000" pitchFamily="2" charset="0"/>
            </a:endParaRPr>
          </a:p>
        </p:txBody>
      </p:sp>
      <p:sp>
        <p:nvSpPr>
          <p:cNvPr id="13" name="TextBox 12">
            <a:extLst>
              <a:ext uri="{FF2B5EF4-FFF2-40B4-BE49-F238E27FC236}">
                <a16:creationId xmlns:a16="http://schemas.microsoft.com/office/drawing/2014/main" id="{36AA9411-E903-364F-A741-6CCEC8D0510C}"/>
              </a:ext>
            </a:extLst>
          </p:cNvPr>
          <p:cNvSpPr txBox="1"/>
          <p:nvPr/>
        </p:nvSpPr>
        <p:spPr>
          <a:xfrm>
            <a:off x="4462095" y="2570605"/>
            <a:ext cx="3270739" cy="523220"/>
          </a:xfrm>
          <a:prstGeom prst="rect">
            <a:avLst/>
          </a:prstGeom>
          <a:noFill/>
        </p:spPr>
        <p:txBody>
          <a:bodyPr wrap="square" rtlCol="0">
            <a:spAutoFit/>
          </a:bodyPr>
          <a:lstStyle/>
          <a:p>
            <a:pPr algn="ctr"/>
            <a:r>
              <a:rPr lang="nb-NO" sz="2800" b="1" dirty="0">
                <a:solidFill>
                  <a:schemeClr val="accent2"/>
                </a:solidFill>
                <a:latin typeface="+mj-lt"/>
                <a:ea typeface="Roboto Condensed Light" panose="02000000000000000000" pitchFamily="2" charset="0"/>
                <a:cs typeface="Roboto Condensed Light" panose="02000000000000000000" pitchFamily="2" charset="0"/>
              </a:rPr>
              <a:t>New </a:t>
            </a:r>
            <a:r>
              <a:rPr lang="nb-NO" sz="2800" b="1" dirty="0" err="1">
                <a:solidFill>
                  <a:schemeClr val="accent2"/>
                </a:solidFill>
                <a:latin typeface="+mj-lt"/>
                <a:ea typeface="Roboto Condensed Light" panose="02000000000000000000" pitchFamily="2" charset="0"/>
                <a:cs typeface="Roboto Condensed Light" panose="02000000000000000000" pitchFamily="2" charset="0"/>
              </a:rPr>
              <a:t>Cadastre</a:t>
            </a:r>
            <a:endParaRPr lang="nb-NO" sz="2800" b="1" dirty="0">
              <a:solidFill>
                <a:schemeClr val="accent2"/>
              </a:solidFill>
              <a:latin typeface="+mj-lt"/>
              <a:ea typeface="Roboto Condensed Light" panose="02000000000000000000" pitchFamily="2" charset="0"/>
              <a:cs typeface="Roboto Condensed Light" panose="02000000000000000000" pitchFamily="2" charset="0"/>
            </a:endParaRPr>
          </a:p>
        </p:txBody>
      </p:sp>
      <p:sp>
        <p:nvSpPr>
          <p:cNvPr id="14" name="TextBox 13">
            <a:extLst>
              <a:ext uri="{FF2B5EF4-FFF2-40B4-BE49-F238E27FC236}">
                <a16:creationId xmlns:a16="http://schemas.microsoft.com/office/drawing/2014/main" id="{EB6D54E5-DC5D-C841-A33F-91A9DFA774F3}"/>
              </a:ext>
            </a:extLst>
          </p:cNvPr>
          <p:cNvSpPr txBox="1"/>
          <p:nvPr/>
        </p:nvSpPr>
        <p:spPr>
          <a:xfrm>
            <a:off x="1046283" y="2003579"/>
            <a:ext cx="3270739" cy="770147"/>
          </a:xfrm>
          <a:prstGeom prst="rect">
            <a:avLst/>
          </a:prstGeom>
          <a:noFill/>
        </p:spPr>
        <p:txBody>
          <a:bodyPr wrap="square" rtlCol="0">
            <a:spAutoFit/>
          </a:bodyPr>
          <a:lstStyle/>
          <a:p>
            <a:pPr algn="ctr">
              <a:lnSpc>
                <a:spcPts val="1760"/>
              </a:lnSpc>
            </a:pPr>
            <a:r>
              <a:rPr lang="nb-NO" sz="1300" dirty="0" err="1">
                <a:solidFill>
                  <a:schemeClr val="accent2"/>
                </a:solidFill>
              </a:rPr>
              <a:t>collects</a:t>
            </a:r>
            <a:r>
              <a:rPr lang="nb-NO" sz="1300" dirty="0">
                <a:solidFill>
                  <a:schemeClr val="accent2"/>
                </a:solidFill>
              </a:rPr>
              <a:t> </a:t>
            </a:r>
            <a:r>
              <a:rPr lang="nb-NO" sz="1300" dirty="0" err="1">
                <a:solidFill>
                  <a:schemeClr val="accent2"/>
                </a:solidFill>
              </a:rPr>
              <a:t>basic</a:t>
            </a:r>
            <a:r>
              <a:rPr lang="nb-NO" sz="1300" dirty="0">
                <a:solidFill>
                  <a:schemeClr val="accent2"/>
                </a:solidFill>
              </a:rPr>
              <a:t> data </a:t>
            </a:r>
            <a:r>
              <a:rPr lang="nb-NO" sz="1300" dirty="0" err="1">
                <a:solidFill>
                  <a:schemeClr val="accent2"/>
                </a:solidFill>
              </a:rPr>
              <a:t>on</a:t>
            </a:r>
            <a:r>
              <a:rPr lang="nb-NO" sz="1300" dirty="0">
                <a:solidFill>
                  <a:schemeClr val="accent2"/>
                </a:solidFill>
              </a:rPr>
              <a:t> </a:t>
            </a:r>
            <a:r>
              <a:rPr lang="nb-NO" sz="1300" dirty="0" err="1">
                <a:solidFill>
                  <a:schemeClr val="accent2"/>
                </a:solidFill>
              </a:rPr>
              <a:t>public</a:t>
            </a:r>
            <a:r>
              <a:rPr lang="nb-NO" sz="1300" dirty="0">
                <a:solidFill>
                  <a:schemeClr val="accent2"/>
                </a:solidFill>
              </a:rPr>
              <a:t> </a:t>
            </a:r>
            <a:br>
              <a:rPr lang="nb-NO" sz="1300" dirty="0">
                <a:solidFill>
                  <a:schemeClr val="accent2"/>
                </a:solidFill>
              </a:rPr>
            </a:br>
            <a:r>
              <a:rPr lang="nb-NO" sz="1300" dirty="0">
                <a:solidFill>
                  <a:schemeClr val="accent2"/>
                </a:solidFill>
              </a:rPr>
              <a:t>and private </a:t>
            </a:r>
            <a:r>
              <a:rPr lang="nb-NO" sz="1300" dirty="0" err="1">
                <a:solidFill>
                  <a:schemeClr val="accent2"/>
                </a:solidFill>
              </a:rPr>
              <a:t>sector</a:t>
            </a:r>
            <a:r>
              <a:rPr lang="nb-NO" sz="1300" dirty="0">
                <a:solidFill>
                  <a:schemeClr val="accent2"/>
                </a:solidFill>
              </a:rPr>
              <a:t> units </a:t>
            </a:r>
            <a:r>
              <a:rPr lang="nb-NO" sz="1300" dirty="0" err="1">
                <a:solidFill>
                  <a:schemeClr val="accent2"/>
                </a:solidFill>
              </a:rPr>
              <a:t>with</a:t>
            </a:r>
            <a:r>
              <a:rPr lang="nb-NO" sz="1300" dirty="0">
                <a:solidFill>
                  <a:schemeClr val="accent2"/>
                </a:solidFill>
              </a:rPr>
              <a:t> a </a:t>
            </a:r>
            <a:r>
              <a:rPr lang="nb-NO" sz="1300" dirty="0" err="1">
                <a:solidFill>
                  <a:schemeClr val="accent2"/>
                </a:solidFill>
              </a:rPr>
              <a:t>duty</a:t>
            </a:r>
            <a:r>
              <a:rPr lang="nb-NO" sz="1300" dirty="0">
                <a:solidFill>
                  <a:schemeClr val="accent2"/>
                </a:solidFill>
              </a:rPr>
              <a:t> </a:t>
            </a:r>
            <a:br>
              <a:rPr lang="nb-NO" sz="1300" dirty="0">
                <a:solidFill>
                  <a:schemeClr val="accent2"/>
                </a:solidFill>
              </a:rPr>
            </a:br>
            <a:r>
              <a:rPr lang="nb-NO" sz="1300" dirty="0">
                <a:solidFill>
                  <a:schemeClr val="accent2"/>
                </a:solidFill>
              </a:rPr>
              <a:t>to report</a:t>
            </a:r>
          </a:p>
        </p:txBody>
      </p:sp>
      <p:sp>
        <p:nvSpPr>
          <p:cNvPr id="15" name="TextBox 14">
            <a:extLst>
              <a:ext uri="{FF2B5EF4-FFF2-40B4-BE49-F238E27FC236}">
                <a16:creationId xmlns:a16="http://schemas.microsoft.com/office/drawing/2014/main" id="{B9B00461-1201-FF48-B7A6-BE8426284D05}"/>
              </a:ext>
            </a:extLst>
          </p:cNvPr>
          <p:cNvSpPr txBox="1"/>
          <p:nvPr/>
        </p:nvSpPr>
        <p:spPr>
          <a:xfrm>
            <a:off x="7877906" y="2003579"/>
            <a:ext cx="3270739" cy="539315"/>
          </a:xfrm>
          <a:prstGeom prst="rect">
            <a:avLst/>
          </a:prstGeom>
          <a:noFill/>
        </p:spPr>
        <p:txBody>
          <a:bodyPr wrap="square" rtlCol="0">
            <a:spAutoFit/>
          </a:bodyPr>
          <a:lstStyle/>
          <a:p>
            <a:pPr algn="ctr">
              <a:lnSpc>
                <a:spcPts val="1760"/>
              </a:lnSpc>
            </a:pPr>
            <a:r>
              <a:rPr lang="nb-NO" sz="1300" dirty="0" err="1">
                <a:solidFill>
                  <a:schemeClr val="accent2"/>
                </a:solidFill>
              </a:rPr>
              <a:t>contains</a:t>
            </a:r>
            <a:r>
              <a:rPr lang="nb-NO" sz="1300" dirty="0">
                <a:solidFill>
                  <a:schemeClr val="accent2"/>
                </a:solidFill>
              </a:rPr>
              <a:t> </a:t>
            </a:r>
            <a:r>
              <a:rPr lang="nb-NO" sz="1300" dirty="0" err="1">
                <a:solidFill>
                  <a:schemeClr val="accent2"/>
                </a:solidFill>
              </a:rPr>
              <a:t>key</a:t>
            </a:r>
            <a:r>
              <a:rPr lang="nb-NO" sz="1300" dirty="0">
                <a:solidFill>
                  <a:schemeClr val="accent2"/>
                </a:solidFill>
              </a:rPr>
              <a:t> data </a:t>
            </a:r>
            <a:r>
              <a:rPr lang="nb-NO" sz="1300" dirty="0" err="1">
                <a:solidFill>
                  <a:schemeClr val="accent2"/>
                </a:solidFill>
              </a:rPr>
              <a:t>on</a:t>
            </a:r>
            <a:r>
              <a:rPr lang="nb-NO" sz="1300" dirty="0">
                <a:solidFill>
                  <a:schemeClr val="accent2"/>
                </a:solidFill>
              </a:rPr>
              <a:t> </a:t>
            </a:r>
            <a:r>
              <a:rPr lang="nb-NO" sz="1300" dirty="0" err="1">
                <a:solidFill>
                  <a:schemeClr val="accent2"/>
                </a:solidFill>
              </a:rPr>
              <a:t>everyone</a:t>
            </a:r>
            <a:br>
              <a:rPr lang="nb-NO" sz="1300" dirty="0">
                <a:solidFill>
                  <a:schemeClr val="accent2"/>
                </a:solidFill>
              </a:rPr>
            </a:br>
            <a:r>
              <a:rPr lang="nb-NO" sz="1300" dirty="0" err="1">
                <a:solidFill>
                  <a:schemeClr val="accent2"/>
                </a:solidFill>
              </a:rPr>
              <a:t>who</a:t>
            </a:r>
            <a:r>
              <a:rPr lang="nb-NO" sz="1300" dirty="0">
                <a:solidFill>
                  <a:schemeClr val="accent2"/>
                </a:solidFill>
              </a:rPr>
              <a:t> lives or has </a:t>
            </a:r>
            <a:r>
              <a:rPr lang="nb-NO" sz="1300" dirty="0" err="1">
                <a:solidFill>
                  <a:schemeClr val="accent2"/>
                </a:solidFill>
              </a:rPr>
              <a:t>lived</a:t>
            </a:r>
            <a:r>
              <a:rPr lang="nb-NO" sz="1300" dirty="0">
                <a:solidFill>
                  <a:schemeClr val="accent2"/>
                </a:solidFill>
              </a:rPr>
              <a:t> in Norway</a:t>
            </a:r>
          </a:p>
        </p:txBody>
      </p:sp>
      <p:sp>
        <p:nvSpPr>
          <p:cNvPr id="16" name="TextBox 15">
            <a:extLst>
              <a:ext uri="{FF2B5EF4-FFF2-40B4-BE49-F238E27FC236}">
                <a16:creationId xmlns:a16="http://schemas.microsoft.com/office/drawing/2014/main" id="{78518BF3-A3D3-0342-9C45-B5840348049E}"/>
              </a:ext>
            </a:extLst>
          </p:cNvPr>
          <p:cNvSpPr txBox="1"/>
          <p:nvPr/>
        </p:nvSpPr>
        <p:spPr>
          <a:xfrm>
            <a:off x="4462095" y="3081515"/>
            <a:ext cx="3270739" cy="770147"/>
          </a:xfrm>
          <a:prstGeom prst="rect">
            <a:avLst/>
          </a:prstGeom>
          <a:noFill/>
        </p:spPr>
        <p:txBody>
          <a:bodyPr wrap="square" rtlCol="0">
            <a:spAutoFit/>
          </a:bodyPr>
          <a:lstStyle/>
          <a:p>
            <a:pPr algn="ctr">
              <a:lnSpc>
                <a:spcPts val="1760"/>
              </a:lnSpc>
            </a:pPr>
            <a:r>
              <a:rPr lang="nb-NO" sz="1300" dirty="0">
                <a:solidFill>
                  <a:schemeClr val="accent2"/>
                </a:solidFill>
              </a:rPr>
              <a:t>is </a:t>
            </a:r>
            <a:r>
              <a:rPr lang="nb-NO" sz="1300" dirty="0" err="1">
                <a:solidFill>
                  <a:schemeClr val="accent2"/>
                </a:solidFill>
              </a:rPr>
              <a:t>Norway’s</a:t>
            </a:r>
            <a:r>
              <a:rPr lang="nb-NO" sz="1300" dirty="0">
                <a:solidFill>
                  <a:schemeClr val="accent2"/>
                </a:solidFill>
              </a:rPr>
              <a:t> </a:t>
            </a:r>
            <a:r>
              <a:rPr lang="nb-NO" sz="1300" dirty="0" err="1">
                <a:solidFill>
                  <a:schemeClr val="accent2"/>
                </a:solidFill>
              </a:rPr>
              <a:t>official</a:t>
            </a:r>
            <a:r>
              <a:rPr lang="nb-NO" sz="1300" dirty="0">
                <a:solidFill>
                  <a:schemeClr val="accent2"/>
                </a:solidFill>
              </a:rPr>
              <a:t> </a:t>
            </a:r>
            <a:r>
              <a:rPr lang="nb-NO" sz="1300" dirty="0" err="1">
                <a:solidFill>
                  <a:schemeClr val="accent2"/>
                </a:solidFill>
              </a:rPr>
              <a:t>property</a:t>
            </a:r>
            <a:br>
              <a:rPr lang="nb-NO" sz="1300" dirty="0">
                <a:solidFill>
                  <a:schemeClr val="accent2"/>
                </a:solidFill>
              </a:rPr>
            </a:br>
            <a:r>
              <a:rPr lang="nb-NO" sz="1300" dirty="0">
                <a:solidFill>
                  <a:schemeClr val="accent2"/>
                </a:solidFill>
              </a:rPr>
              <a:t>register, </a:t>
            </a:r>
            <a:r>
              <a:rPr lang="nb-NO" sz="1300" dirty="0" err="1">
                <a:solidFill>
                  <a:schemeClr val="accent2"/>
                </a:solidFill>
              </a:rPr>
              <a:t>includes</a:t>
            </a:r>
            <a:r>
              <a:rPr lang="nb-NO" sz="1300" dirty="0">
                <a:solidFill>
                  <a:schemeClr val="accent2"/>
                </a:solidFill>
              </a:rPr>
              <a:t> </a:t>
            </a:r>
            <a:r>
              <a:rPr lang="nb-NO" sz="1300" dirty="0" err="1">
                <a:solidFill>
                  <a:schemeClr val="accent2"/>
                </a:solidFill>
              </a:rPr>
              <a:t>buildings</a:t>
            </a:r>
            <a:r>
              <a:rPr lang="nb-NO" sz="1300" dirty="0">
                <a:solidFill>
                  <a:schemeClr val="accent2"/>
                </a:solidFill>
              </a:rPr>
              <a:t>,</a:t>
            </a:r>
            <a:br>
              <a:rPr lang="nb-NO" sz="1300" dirty="0">
                <a:solidFill>
                  <a:schemeClr val="accent2"/>
                </a:solidFill>
              </a:rPr>
            </a:br>
            <a:r>
              <a:rPr lang="nb-NO" sz="1300" dirty="0" err="1">
                <a:solidFill>
                  <a:schemeClr val="accent2"/>
                </a:solidFill>
              </a:rPr>
              <a:t>dwellings</a:t>
            </a:r>
            <a:r>
              <a:rPr lang="nb-NO" sz="1300" dirty="0">
                <a:solidFill>
                  <a:schemeClr val="accent2"/>
                </a:solidFill>
              </a:rPr>
              <a:t> and </a:t>
            </a:r>
            <a:r>
              <a:rPr lang="nb-NO" sz="1300" dirty="0" err="1">
                <a:solidFill>
                  <a:schemeClr val="accent2"/>
                </a:solidFill>
              </a:rPr>
              <a:t>addresses</a:t>
            </a:r>
            <a:endParaRPr lang="nb-NO" sz="1300" dirty="0">
              <a:solidFill>
                <a:schemeClr val="accent2"/>
              </a:solidFill>
            </a:endParaRPr>
          </a:p>
        </p:txBody>
      </p:sp>
    </p:spTree>
    <p:extLst>
      <p:ext uri="{BB962C8B-B14F-4D97-AF65-F5344CB8AC3E}">
        <p14:creationId xmlns:p14="http://schemas.microsoft.com/office/powerpoint/2010/main" val="121961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5">
            <a:extLst>
              <a:ext uri="{FF2B5EF4-FFF2-40B4-BE49-F238E27FC236}">
                <a16:creationId xmlns:a16="http://schemas.microsoft.com/office/drawing/2014/main" id="{6EE7A02A-C093-4483-BF1B-24FB8466364A}"/>
              </a:ext>
            </a:extLst>
          </p:cNvPr>
          <p:cNvSpPr>
            <a:spLocks noGrp="1"/>
          </p:cNvSpPr>
          <p:nvPr>
            <p:ph type="sldNum" sz="quarter" idx="12"/>
          </p:nvPr>
        </p:nvSpPr>
        <p:spPr/>
        <p:txBody>
          <a:bodyPr/>
          <a:lstStyle/>
          <a:p>
            <a:fld id="{7557D094-1258-4736-BDF9-5B70E02E0C94}" type="slidenum">
              <a:rPr lang="en-GB" altLang="nb-NO"/>
              <a:pPr/>
              <a:t>3</a:t>
            </a:fld>
            <a:endParaRPr lang="en-GB" altLang="nb-NO"/>
          </a:p>
        </p:txBody>
      </p:sp>
      <p:sp>
        <p:nvSpPr>
          <p:cNvPr id="7" name="Rectangle 6">
            <a:extLst>
              <a:ext uri="{FF2B5EF4-FFF2-40B4-BE49-F238E27FC236}">
                <a16:creationId xmlns:a16="http://schemas.microsoft.com/office/drawing/2014/main" id="{2D9BE7B9-2DB2-E44D-8995-A352903A510B}"/>
              </a:ext>
            </a:extLst>
          </p:cNvPr>
          <p:cNvSpPr/>
          <p:nvPr/>
        </p:nvSpPr>
        <p:spPr>
          <a:xfrm>
            <a:off x="2170333" y="1831606"/>
            <a:ext cx="7434525" cy="2605842"/>
          </a:xfrm>
          <a:prstGeom prst="rect">
            <a:avLst/>
          </a:prstGeom>
        </p:spPr>
        <p:txBody>
          <a:bodyPr wrap="square">
            <a:spAutoFit/>
          </a:bodyPr>
          <a:lstStyle/>
          <a:p>
            <a:pPr algn="ctr">
              <a:lnSpc>
                <a:spcPct val="150000"/>
              </a:lnSpc>
            </a:pPr>
            <a:r>
              <a:rPr lang="en-US" altLang="nb-NO" sz="2800" b="1" dirty="0">
                <a:solidFill>
                  <a:schemeClr val="accent1"/>
                </a:solidFill>
                <a:latin typeface="+mj-lt"/>
              </a:rPr>
              <a:t>Statistics Norway shall be informed </a:t>
            </a:r>
            <a:r>
              <a:rPr lang="en-US" altLang="nb-NO" sz="2800" b="1" dirty="0">
                <a:solidFill>
                  <a:srgbClr val="274247"/>
                </a:solidFill>
                <a:latin typeface="+mj-lt"/>
              </a:rPr>
              <a:t>when important new administrative data processing systems are to be established or when there are plans to establish or change such systems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5">
            <a:extLst>
              <a:ext uri="{FF2B5EF4-FFF2-40B4-BE49-F238E27FC236}">
                <a16:creationId xmlns:a16="http://schemas.microsoft.com/office/drawing/2014/main" id="{6EE7A02A-C093-4483-BF1B-24FB8466364A}"/>
              </a:ext>
            </a:extLst>
          </p:cNvPr>
          <p:cNvSpPr>
            <a:spLocks noGrp="1"/>
          </p:cNvSpPr>
          <p:nvPr>
            <p:ph type="sldNum" sz="quarter" idx="4294967295"/>
          </p:nvPr>
        </p:nvSpPr>
        <p:spPr/>
        <p:txBody>
          <a:bodyPr/>
          <a:lstStyle/>
          <a:p>
            <a:fld id="{7557D094-1258-4736-BDF9-5B70E02E0C94}" type="slidenum">
              <a:rPr lang="en-GB" altLang="nb-NO"/>
              <a:pPr/>
              <a:t>4</a:t>
            </a:fld>
            <a:endParaRPr lang="en-GB" altLang="nb-NO"/>
          </a:p>
        </p:txBody>
      </p:sp>
      <p:sp>
        <p:nvSpPr>
          <p:cNvPr id="5" name="Content Placeholder 4">
            <a:extLst>
              <a:ext uri="{FF2B5EF4-FFF2-40B4-BE49-F238E27FC236}">
                <a16:creationId xmlns:a16="http://schemas.microsoft.com/office/drawing/2014/main" id="{822C0A6A-1759-7F4C-88B8-32E9C3C0B9C2}"/>
              </a:ext>
            </a:extLst>
          </p:cNvPr>
          <p:cNvSpPr>
            <a:spLocks noGrp="1"/>
          </p:cNvSpPr>
          <p:nvPr>
            <p:ph idx="4294967295"/>
          </p:nvPr>
        </p:nvSpPr>
        <p:spPr>
          <a:xfrm>
            <a:off x="1270000" y="1439862"/>
            <a:ext cx="9652000" cy="3978275"/>
          </a:xfrm>
        </p:spPr>
        <p:txBody>
          <a:bodyPr/>
          <a:lstStyle/>
          <a:p>
            <a:pPr marL="0" indent="0" algn="ctr">
              <a:buNone/>
            </a:pPr>
            <a:r>
              <a:rPr lang="en-GB" sz="4800" b="1" dirty="0">
                <a:solidFill>
                  <a:schemeClr val="accent1"/>
                </a:solidFill>
                <a:latin typeface="+mj-lt"/>
                <a:ea typeface="Roboto Condensed Light" pitchFamily="2" charset="0"/>
              </a:rPr>
              <a:t>Rather than repairing, </a:t>
            </a:r>
            <a:br>
              <a:rPr lang="en-GB" sz="4800" b="1" dirty="0">
                <a:solidFill>
                  <a:schemeClr val="accent1"/>
                </a:solidFill>
                <a:latin typeface="+mj-lt"/>
                <a:ea typeface="Roboto Condensed Light" pitchFamily="2" charset="0"/>
              </a:rPr>
            </a:br>
            <a:r>
              <a:rPr lang="en-GB" sz="4800" b="1" dirty="0">
                <a:latin typeface="+mj-lt"/>
                <a:ea typeface="Roboto Condensed Light" pitchFamily="2" charset="0"/>
              </a:rPr>
              <a:t>errors should be corrected </a:t>
            </a:r>
            <a:br>
              <a:rPr lang="en-GB" sz="4800" b="1" dirty="0">
                <a:latin typeface="+mj-lt"/>
                <a:ea typeface="Roboto Condensed Light" pitchFamily="2" charset="0"/>
              </a:rPr>
            </a:br>
            <a:r>
              <a:rPr lang="en-GB" sz="4800" b="1" dirty="0">
                <a:latin typeface="+mj-lt"/>
                <a:ea typeface="Roboto Condensed Light" pitchFamily="2" charset="0"/>
              </a:rPr>
              <a:t>in the source</a:t>
            </a:r>
          </a:p>
          <a:p>
            <a:pPr marL="0" indent="0" algn="ctr">
              <a:lnSpc>
                <a:spcPct val="100000"/>
              </a:lnSpc>
              <a:buNone/>
            </a:pPr>
            <a:endParaRPr lang="en-NO" b="1" dirty="0">
              <a:latin typeface="Roboto Condensed Light" pitchFamily="2" charset="0"/>
              <a:ea typeface="Roboto Condensed Light" pitchFamily="2" charset="0"/>
            </a:endParaRPr>
          </a:p>
        </p:txBody>
      </p:sp>
    </p:spTree>
    <p:extLst>
      <p:ext uri="{BB962C8B-B14F-4D97-AF65-F5344CB8AC3E}">
        <p14:creationId xmlns:p14="http://schemas.microsoft.com/office/powerpoint/2010/main" val="36517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5033BFE9-875C-1248-8B0E-544760CC9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140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70110135-F7FC-0246-B758-5FCE9BF9B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7EF87C1-A20D-EA48-BB9C-97D31ED516FC}"/>
              </a:ext>
            </a:extLst>
          </p:cNvPr>
          <p:cNvSpPr txBox="1"/>
          <p:nvPr/>
        </p:nvSpPr>
        <p:spPr>
          <a:xfrm>
            <a:off x="4431641" y="1266313"/>
            <a:ext cx="3022550" cy="954107"/>
          </a:xfrm>
          <a:prstGeom prst="rect">
            <a:avLst/>
          </a:prstGeom>
          <a:noFill/>
        </p:spPr>
        <p:txBody>
          <a:bodyPr wrap="square" rtlCol="0">
            <a:spAutoFit/>
          </a:bodyPr>
          <a:lstStyle/>
          <a:p>
            <a:pPr algn="ctr"/>
            <a:r>
              <a:rPr lang="en-GB" sz="2800" b="1">
                <a:solidFill>
                  <a:schemeClr val="accent2"/>
                </a:solidFill>
                <a:latin typeface="+mj-lt"/>
                <a:ea typeface="Roboto Condensed Light" panose="02000000000000000000" pitchFamily="2" charset="0"/>
                <a:cs typeface="Roboto Condensed Light" panose="02000000000000000000" pitchFamily="2" charset="0"/>
              </a:rPr>
              <a:t>Annual Quality Report</a:t>
            </a:r>
          </a:p>
        </p:txBody>
      </p:sp>
      <p:sp>
        <p:nvSpPr>
          <p:cNvPr id="5" name="TextBox 4">
            <a:extLst>
              <a:ext uri="{FF2B5EF4-FFF2-40B4-BE49-F238E27FC236}">
                <a16:creationId xmlns:a16="http://schemas.microsoft.com/office/drawing/2014/main" id="{4AA27C79-CCAD-1F48-80A1-5D1F2CD5577B}"/>
              </a:ext>
            </a:extLst>
          </p:cNvPr>
          <p:cNvSpPr txBox="1"/>
          <p:nvPr/>
        </p:nvSpPr>
        <p:spPr>
          <a:xfrm>
            <a:off x="4927489" y="3097963"/>
            <a:ext cx="2264019" cy="384721"/>
          </a:xfrm>
          <a:prstGeom prst="rect">
            <a:avLst/>
          </a:prstGeom>
          <a:noFill/>
        </p:spPr>
        <p:txBody>
          <a:bodyPr wrap="square" rtlCol="0">
            <a:spAutoFit/>
          </a:bodyPr>
          <a:lstStyle/>
          <a:p>
            <a:r>
              <a:rPr lang="en-GB" sz="1900" b="1">
                <a:solidFill>
                  <a:schemeClr val="accent2"/>
                </a:solidFill>
                <a:latin typeface="+mj-lt"/>
                <a:ea typeface="Roboto Condensed Light" panose="02000000000000000000" pitchFamily="2" charset="0"/>
                <a:cs typeface="Roboto Condensed Light" panose="02000000000000000000" pitchFamily="2" charset="0"/>
              </a:rPr>
              <a:t>Technical checks</a:t>
            </a:r>
          </a:p>
        </p:txBody>
      </p:sp>
      <p:sp>
        <p:nvSpPr>
          <p:cNvPr id="6" name="TextBox 5">
            <a:extLst>
              <a:ext uri="{FF2B5EF4-FFF2-40B4-BE49-F238E27FC236}">
                <a16:creationId xmlns:a16="http://schemas.microsoft.com/office/drawing/2014/main" id="{B6143277-AD78-C24C-8BCC-B99EBB8B5C01}"/>
              </a:ext>
            </a:extLst>
          </p:cNvPr>
          <p:cNvSpPr txBox="1"/>
          <p:nvPr/>
        </p:nvSpPr>
        <p:spPr>
          <a:xfrm>
            <a:off x="4927488" y="3541975"/>
            <a:ext cx="2860515" cy="384721"/>
          </a:xfrm>
          <a:prstGeom prst="rect">
            <a:avLst/>
          </a:prstGeom>
          <a:noFill/>
        </p:spPr>
        <p:txBody>
          <a:bodyPr wrap="square" rtlCol="0">
            <a:spAutoFit/>
          </a:bodyPr>
          <a:lstStyle/>
          <a:p>
            <a:r>
              <a:rPr lang="en-GB" sz="1900" b="1">
                <a:solidFill>
                  <a:schemeClr val="accent2"/>
                </a:solidFill>
                <a:latin typeface="+mj-lt"/>
                <a:ea typeface="Roboto Condensed Light" panose="02000000000000000000" pitchFamily="2" charset="0"/>
                <a:cs typeface="Roboto Condensed Light" panose="02000000000000000000" pitchFamily="2" charset="0"/>
              </a:rPr>
              <a:t>Accuracy</a:t>
            </a:r>
          </a:p>
        </p:txBody>
      </p:sp>
      <p:sp>
        <p:nvSpPr>
          <p:cNvPr id="7" name="TextBox 6">
            <a:extLst>
              <a:ext uri="{FF2B5EF4-FFF2-40B4-BE49-F238E27FC236}">
                <a16:creationId xmlns:a16="http://schemas.microsoft.com/office/drawing/2014/main" id="{5FCA8DBA-A384-0548-A90D-9056A4E3CF63}"/>
              </a:ext>
            </a:extLst>
          </p:cNvPr>
          <p:cNvSpPr txBox="1"/>
          <p:nvPr/>
        </p:nvSpPr>
        <p:spPr>
          <a:xfrm>
            <a:off x="4927489" y="3990382"/>
            <a:ext cx="2652897" cy="384721"/>
          </a:xfrm>
          <a:prstGeom prst="rect">
            <a:avLst/>
          </a:prstGeom>
          <a:noFill/>
        </p:spPr>
        <p:txBody>
          <a:bodyPr wrap="square" rtlCol="0">
            <a:spAutoFit/>
          </a:bodyPr>
          <a:lstStyle/>
          <a:p>
            <a:r>
              <a:rPr lang="en-GB" sz="1900" b="1">
                <a:solidFill>
                  <a:schemeClr val="accent2"/>
                </a:solidFill>
                <a:latin typeface="+mj-lt"/>
                <a:ea typeface="Roboto Condensed Light" panose="02000000000000000000" pitchFamily="2" charset="0"/>
                <a:cs typeface="Roboto Condensed Light" panose="02000000000000000000" pitchFamily="2" charset="0"/>
              </a:rPr>
              <a:t>Completeness</a:t>
            </a:r>
          </a:p>
        </p:txBody>
      </p:sp>
      <p:sp>
        <p:nvSpPr>
          <p:cNvPr id="8" name="TextBox 7">
            <a:extLst>
              <a:ext uri="{FF2B5EF4-FFF2-40B4-BE49-F238E27FC236}">
                <a16:creationId xmlns:a16="http://schemas.microsoft.com/office/drawing/2014/main" id="{B226947D-A151-F44E-8238-FF7E24999EE8}"/>
              </a:ext>
            </a:extLst>
          </p:cNvPr>
          <p:cNvSpPr txBox="1"/>
          <p:nvPr/>
        </p:nvSpPr>
        <p:spPr>
          <a:xfrm>
            <a:off x="4927489" y="4425601"/>
            <a:ext cx="2917941" cy="384721"/>
          </a:xfrm>
          <a:prstGeom prst="rect">
            <a:avLst/>
          </a:prstGeom>
          <a:noFill/>
        </p:spPr>
        <p:txBody>
          <a:bodyPr wrap="square" rtlCol="0">
            <a:spAutoFit/>
          </a:bodyPr>
          <a:lstStyle/>
          <a:p>
            <a:r>
              <a:rPr lang="en-GB" sz="1900" b="1">
                <a:solidFill>
                  <a:schemeClr val="accent2"/>
                </a:solidFill>
                <a:latin typeface="+mj-lt"/>
                <a:ea typeface="Roboto Condensed Light" panose="02000000000000000000" pitchFamily="2" charset="0"/>
                <a:cs typeface="Roboto Condensed Light" panose="02000000000000000000" pitchFamily="2" charset="0"/>
              </a:rPr>
              <a:t>Integrability</a:t>
            </a:r>
          </a:p>
        </p:txBody>
      </p:sp>
      <p:sp>
        <p:nvSpPr>
          <p:cNvPr id="9" name="TextBox 8">
            <a:extLst>
              <a:ext uri="{FF2B5EF4-FFF2-40B4-BE49-F238E27FC236}">
                <a16:creationId xmlns:a16="http://schemas.microsoft.com/office/drawing/2014/main" id="{45A7A066-D3A9-1945-86E7-7166DCBC8F26}"/>
              </a:ext>
            </a:extLst>
          </p:cNvPr>
          <p:cNvSpPr txBox="1"/>
          <p:nvPr/>
        </p:nvSpPr>
        <p:spPr>
          <a:xfrm>
            <a:off x="4927488" y="4878405"/>
            <a:ext cx="2264019" cy="384721"/>
          </a:xfrm>
          <a:prstGeom prst="rect">
            <a:avLst/>
          </a:prstGeom>
          <a:noFill/>
        </p:spPr>
        <p:txBody>
          <a:bodyPr wrap="square" rtlCol="0">
            <a:spAutoFit/>
          </a:bodyPr>
          <a:lstStyle/>
          <a:p>
            <a:r>
              <a:rPr lang="en-GB" sz="1900" b="1">
                <a:solidFill>
                  <a:schemeClr val="accent2"/>
                </a:solidFill>
                <a:latin typeface="+mj-lt"/>
                <a:ea typeface="Roboto Condensed Light" panose="02000000000000000000" pitchFamily="2" charset="0"/>
                <a:cs typeface="Roboto Condensed Light" panose="02000000000000000000" pitchFamily="2" charset="0"/>
              </a:rPr>
              <a:t>Time</a:t>
            </a:r>
          </a:p>
        </p:txBody>
      </p:sp>
      <p:sp>
        <p:nvSpPr>
          <p:cNvPr id="10" name="TextBox 9">
            <a:extLst>
              <a:ext uri="{FF2B5EF4-FFF2-40B4-BE49-F238E27FC236}">
                <a16:creationId xmlns:a16="http://schemas.microsoft.com/office/drawing/2014/main" id="{C02D37AB-FD57-1C4F-8C34-D293226C5FFA}"/>
              </a:ext>
            </a:extLst>
          </p:cNvPr>
          <p:cNvSpPr txBox="1"/>
          <p:nvPr/>
        </p:nvSpPr>
        <p:spPr>
          <a:xfrm>
            <a:off x="4116313" y="2589902"/>
            <a:ext cx="3653204" cy="382733"/>
          </a:xfrm>
          <a:prstGeom prst="rect">
            <a:avLst/>
          </a:prstGeom>
          <a:noFill/>
        </p:spPr>
        <p:txBody>
          <a:bodyPr wrap="square" rtlCol="0">
            <a:spAutoFit/>
          </a:bodyPr>
          <a:lstStyle/>
          <a:p>
            <a:pPr algn="ctr">
              <a:lnSpc>
                <a:spcPts val="2360"/>
              </a:lnSpc>
            </a:pPr>
            <a:r>
              <a:rPr lang="en-GB" sz="1800">
                <a:solidFill>
                  <a:schemeClr val="accent2"/>
                </a:solidFill>
                <a:latin typeface="Open Sans" panose="020B0606030504020204" pitchFamily="34" charset="0"/>
                <a:ea typeface="Open Sans" panose="020B0606030504020204" pitchFamily="34" charset="0"/>
                <a:cs typeface="Open Sans" panose="020B0606030504020204" pitchFamily="34" charset="0"/>
              </a:rPr>
              <a:t>Feedback on:</a:t>
            </a:r>
          </a:p>
        </p:txBody>
      </p:sp>
      <p:sp>
        <p:nvSpPr>
          <p:cNvPr id="14" name="TextBox 13">
            <a:extLst>
              <a:ext uri="{FF2B5EF4-FFF2-40B4-BE49-F238E27FC236}">
                <a16:creationId xmlns:a16="http://schemas.microsoft.com/office/drawing/2014/main" id="{CDE24993-83F3-6141-B123-21857CF2A93E}"/>
              </a:ext>
            </a:extLst>
          </p:cNvPr>
          <p:cNvSpPr txBox="1"/>
          <p:nvPr/>
        </p:nvSpPr>
        <p:spPr>
          <a:xfrm>
            <a:off x="8674456" y="881592"/>
            <a:ext cx="3022550" cy="384721"/>
          </a:xfrm>
          <a:prstGeom prst="rect">
            <a:avLst/>
          </a:prstGeom>
          <a:noFill/>
        </p:spPr>
        <p:txBody>
          <a:bodyPr wrap="square" rtlCol="0">
            <a:spAutoFit/>
          </a:bodyPr>
          <a:lstStyle/>
          <a:p>
            <a:pPr algn="ctr"/>
            <a:r>
              <a:rPr lang="en-GB" sz="1900" b="1">
                <a:solidFill>
                  <a:schemeClr val="accent2"/>
                </a:solidFill>
                <a:latin typeface="+mj-lt"/>
                <a:ea typeface="Roboto Condensed Light" panose="02000000000000000000" pitchFamily="2" charset="0"/>
                <a:cs typeface="Roboto Condensed Light" panose="02000000000000000000" pitchFamily="2" charset="0"/>
              </a:rPr>
              <a:t>Registers</a:t>
            </a:r>
          </a:p>
        </p:txBody>
      </p:sp>
    </p:spTree>
    <p:extLst>
      <p:ext uri="{BB962C8B-B14F-4D97-AF65-F5344CB8AC3E}">
        <p14:creationId xmlns:p14="http://schemas.microsoft.com/office/powerpoint/2010/main" val="127965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92ADE50-D4D5-CB4D-83CD-DAA23DA96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0845C3D-9AC4-C54F-A4D5-142B1AF45533}"/>
              </a:ext>
            </a:extLst>
          </p:cNvPr>
          <p:cNvSpPr txBox="1"/>
          <p:nvPr/>
        </p:nvSpPr>
        <p:spPr>
          <a:xfrm>
            <a:off x="1577941" y="4975119"/>
            <a:ext cx="3653202" cy="430887"/>
          </a:xfrm>
          <a:prstGeom prst="rect">
            <a:avLst/>
          </a:prstGeom>
          <a:noFill/>
        </p:spPr>
        <p:txBody>
          <a:bodyPr wrap="square" rtlCol="0">
            <a:spAutoFit/>
          </a:bodyPr>
          <a:lstStyle/>
          <a:p>
            <a:pPr algn="ctr"/>
            <a:r>
              <a:rPr lang="en-GB" sz="2200" b="1">
                <a:solidFill>
                  <a:schemeClr val="accent2"/>
                </a:solidFill>
                <a:latin typeface="+mj-lt"/>
                <a:ea typeface="Roboto Condensed Light" panose="02000000000000000000" pitchFamily="2" charset="0"/>
                <a:cs typeface="Roboto Condensed Light" panose="02000000000000000000" pitchFamily="2" charset="0"/>
              </a:rPr>
              <a:t>Single source approach</a:t>
            </a:r>
          </a:p>
        </p:txBody>
      </p:sp>
      <p:sp>
        <p:nvSpPr>
          <p:cNvPr id="5" name="TextBox 4">
            <a:extLst>
              <a:ext uri="{FF2B5EF4-FFF2-40B4-BE49-F238E27FC236}">
                <a16:creationId xmlns:a16="http://schemas.microsoft.com/office/drawing/2014/main" id="{C609DA43-4AA7-3441-8380-CC34864D415F}"/>
              </a:ext>
            </a:extLst>
          </p:cNvPr>
          <p:cNvSpPr txBox="1"/>
          <p:nvPr/>
        </p:nvSpPr>
        <p:spPr>
          <a:xfrm>
            <a:off x="1577939" y="5523049"/>
            <a:ext cx="3653204" cy="382733"/>
          </a:xfrm>
          <a:prstGeom prst="rect">
            <a:avLst/>
          </a:prstGeom>
          <a:noFill/>
        </p:spPr>
        <p:txBody>
          <a:bodyPr wrap="square" rtlCol="0">
            <a:spAutoFit/>
          </a:bodyPr>
          <a:lstStyle/>
          <a:p>
            <a:pPr algn="ctr">
              <a:lnSpc>
                <a:spcPts val="2360"/>
              </a:lnSpc>
            </a:pPr>
            <a:r>
              <a:rPr lang="en-GB" sz="1800">
                <a:solidFill>
                  <a:schemeClr val="accent2"/>
                </a:solidFill>
                <a:latin typeface="Open Sans" panose="020B0606030504020204" pitchFamily="34" charset="0"/>
                <a:ea typeface="Open Sans" panose="020B0606030504020204" pitchFamily="34" charset="0"/>
                <a:cs typeface="Open Sans" panose="020B0606030504020204" pitchFamily="34" charset="0"/>
              </a:rPr>
              <a:t>Feedback on micro-level</a:t>
            </a:r>
          </a:p>
        </p:txBody>
      </p:sp>
      <p:sp>
        <p:nvSpPr>
          <p:cNvPr id="6" name="TextBox 5">
            <a:extLst>
              <a:ext uri="{FF2B5EF4-FFF2-40B4-BE49-F238E27FC236}">
                <a16:creationId xmlns:a16="http://schemas.microsoft.com/office/drawing/2014/main" id="{37D63C1D-F5A2-EC47-9028-A05FE56D3E6A}"/>
              </a:ext>
            </a:extLst>
          </p:cNvPr>
          <p:cNvSpPr txBox="1"/>
          <p:nvPr/>
        </p:nvSpPr>
        <p:spPr>
          <a:xfrm>
            <a:off x="6662005" y="4975119"/>
            <a:ext cx="3653202" cy="430887"/>
          </a:xfrm>
          <a:prstGeom prst="rect">
            <a:avLst/>
          </a:prstGeom>
          <a:noFill/>
        </p:spPr>
        <p:txBody>
          <a:bodyPr wrap="square" rtlCol="0">
            <a:spAutoFit/>
          </a:bodyPr>
          <a:lstStyle/>
          <a:p>
            <a:pPr algn="ctr"/>
            <a:r>
              <a:rPr lang="en-GB" sz="2200" b="1">
                <a:solidFill>
                  <a:schemeClr val="accent2"/>
                </a:solidFill>
                <a:latin typeface="+mj-lt"/>
                <a:ea typeface="Roboto Condensed Light" panose="02000000000000000000" pitchFamily="2" charset="0"/>
                <a:cs typeface="Roboto Condensed Light" panose="02000000000000000000" pitchFamily="2" charset="0"/>
              </a:rPr>
              <a:t>Multiple source approach</a:t>
            </a:r>
          </a:p>
        </p:txBody>
      </p:sp>
      <p:sp>
        <p:nvSpPr>
          <p:cNvPr id="7" name="TextBox 6">
            <a:extLst>
              <a:ext uri="{FF2B5EF4-FFF2-40B4-BE49-F238E27FC236}">
                <a16:creationId xmlns:a16="http://schemas.microsoft.com/office/drawing/2014/main" id="{0A35765B-E2EA-CD4F-9AFA-6A23EC411EEA}"/>
              </a:ext>
            </a:extLst>
          </p:cNvPr>
          <p:cNvSpPr txBox="1"/>
          <p:nvPr/>
        </p:nvSpPr>
        <p:spPr>
          <a:xfrm>
            <a:off x="6662003" y="5523049"/>
            <a:ext cx="3653204" cy="382733"/>
          </a:xfrm>
          <a:prstGeom prst="rect">
            <a:avLst/>
          </a:prstGeom>
          <a:noFill/>
        </p:spPr>
        <p:txBody>
          <a:bodyPr wrap="square" rtlCol="0">
            <a:spAutoFit/>
          </a:bodyPr>
          <a:lstStyle/>
          <a:p>
            <a:pPr algn="ctr">
              <a:lnSpc>
                <a:spcPts val="2360"/>
              </a:lnSpc>
            </a:pPr>
            <a:r>
              <a:rPr lang="en-GB" sz="1800">
                <a:solidFill>
                  <a:schemeClr val="accent2"/>
                </a:solidFill>
                <a:latin typeface="Open Sans" panose="020B0606030504020204" pitchFamily="34" charset="0"/>
                <a:ea typeface="Open Sans" panose="020B0606030504020204" pitchFamily="34" charset="0"/>
                <a:cs typeface="Open Sans" panose="020B0606030504020204" pitchFamily="34" charset="0"/>
              </a:rPr>
              <a:t>Aggregated reporting</a:t>
            </a:r>
          </a:p>
        </p:txBody>
      </p:sp>
    </p:spTree>
    <p:extLst>
      <p:ext uri="{BB962C8B-B14F-4D97-AF65-F5344CB8AC3E}">
        <p14:creationId xmlns:p14="http://schemas.microsoft.com/office/powerpoint/2010/main" val="409942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5">
            <a:extLst>
              <a:ext uri="{FF2B5EF4-FFF2-40B4-BE49-F238E27FC236}">
                <a16:creationId xmlns:a16="http://schemas.microsoft.com/office/drawing/2014/main" id="{90C43BBE-AFFD-4593-8122-3AAB6FC32C70}"/>
              </a:ext>
            </a:extLst>
          </p:cNvPr>
          <p:cNvSpPr>
            <a:spLocks noGrp="1"/>
          </p:cNvSpPr>
          <p:nvPr>
            <p:ph type="sldNum" sz="quarter" idx="12"/>
          </p:nvPr>
        </p:nvSpPr>
        <p:spPr/>
        <p:txBody>
          <a:bodyPr/>
          <a:lstStyle/>
          <a:p>
            <a:fld id="{9A565D79-3E0C-4E50-8321-5DE82D4F9B51}" type="slidenum">
              <a:rPr lang="en-GB" altLang="nb-NO"/>
              <a:pPr/>
              <a:t>8</a:t>
            </a:fld>
            <a:endParaRPr lang="en-GB" altLang="nb-NO" dirty="0"/>
          </a:p>
        </p:txBody>
      </p:sp>
      <p:sp>
        <p:nvSpPr>
          <p:cNvPr id="80898" name="Rectangle 2">
            <a:extLst>
              <a:ext uri="{FF2B5EF4-FFF2-40B4-BE49-F238E27FC236}">
                <a16:creationId xmlns:a16="http://schemas.microsoft.com/office/drawing/2014/main" id="{18BD6261-732D-4630-A30D-B900DB7AF1ED}"/>
              </a:ext>
            </a:extLst>
          </p:cNvPr>
          <p:cNvSpPr>
            <a:spLocks noGrp="1" noChangeArrowheads="1"/>
          </p:cNvSpPr>
          <p:nvPr>
            <p:ph type="title"/>
          </p:nvPr>
        </p:nvSpPr>
        <p:spPr>
          <a:xfrm>
            <a:off x="1219359" y="2747086"/>
            <a:ext cx="9651619" cy="1311128"/>
          </a:xfrm>
        </p:spPr>
        <p:txBody>
          <a:bodyPr/>
          <a:lstStyle/>
          <a:p>
            <a:pPr algn="ctr">
              <a:buFont typeface="Arial" panose="020B0604020202020204" pitchFamily="34" charset="0"/>
              <a:buNone/>
            </a:pPr>
            <a:r>
              <a:rPr lang="en-GB" altLang="nb-NO" dirty="0"/>
              <a:t>Results so far</a:t>
            </a:r>
          </a:p>
        </p:txBody>
      </p:sp>
      <p:sp>
        <p:nvSpPr>
          <p:cNvPr id="80899" name="Rectangle 3">
            <a:extLst>
              <a:ext uri="{FF2B5EF4-FFF2-40B4-BE49-F238E27FC236}">
                <a16:creationId xmlns:a16="http://schemas.microsoft.com/office/drawing/2014/main" id="{C6E243DD-909A-41DA-8FCF-D7B57A2C0D02}"/>
              </a:ext>
            </a:extLst>
          </p:cNvPr>
          <p:cNvSpPr>
            <a:spLocks noGrp="1" noChangeArrowheads="1"/>
          </p:cNvSpPr>
          <p:nvPr>
            <p:ph type="body" idx="1"/>
          </p:nvPr>
        </p:nvSpPr>
        <p:spPr>
          <a:xfrm>
            <a:off x="2339174" y="1590427"/>
            <a:ext cx="7411988" cy="3477875"/>
          </a:xfrm>
        </p:spPr>
        <p:txBody>
          <a:bodyPr/>
          <a:lstStyle/>
          <a:p>
            <a:pPr marL="0" indent="0" algn="ctr">
              <a:buNone/>
            </a:pPr>
            <a:r>
              <a:rPr lang="en-GB" sz="4800" b="1" dirty="0">
                <a:solidFill>
                  <a:schemeClr val="accent1"/>
                </a:solidFill>
                <a:latin typeface="+mj-lt"/>
              </a:rPr>
              <a:t>About 100 reports linked to agreements with 29 owners of registers</a:t>
            </a:r>
            <a:endParaRPr lang="en-GB" altLang="nb-NO" sz="4800" b="1" dirty="0">
              <a:solidFill>
                <a:schemeClr val="accent1"/>
              </a:solidFill>
              <a:latin typeface="+mj-lt"/>
            </a:endParaRPr>
          </a:p>
        </p:txBody>
      </p:sp>
      <p:sp>
        <p:nvSpPr>
          <p:cNvPr id="2" name="Rectangle 1">
            <a:extLst>
              <a:ext uri="{FF2B5EF4-FFF2-40B4-BE49-F238E27FC236}">
                <a16:creationId xmlns:a16="http://schemas.microsoft.com/office/drawing/2014/main" id="{D9D7861F-C341-A84C-A05C-B0D4BA56901A}"/>
              </a:ext>
            </a:extLst>
          </p:cNvPr>
          <p:cNvSpPr/>
          <p:nvPr/>
        </p:nvSpPr>
        <p:spPr>
          <a:xfrm>
            <a:off x="3669792" y="1590427"/>
            <a:ext cx="4852416" cy="2185214"/>
          </a:xfrm>
          <a:prstGeom prst="rect">
            <a:avLst/>
          </a:prstGeom>
        </p:spPr>
        <p:txBody>
          <a:bodyPr wrap="square">
            <a:spAutoFit/>
          </a:bodyPr>
          <a:lstStyle/>
          <a:p>
            <a:pPr algn="ctr">
              <a:lnSpc>
                <a:spcPct val="150000"/>
              </a:lnSpc>
            </a:pPr>
            <a:r>
              <a:rPr lang="en-GB" altLang="nb-NO" sz="4800" b="1" dirty="0">
                <a:solidFill>
                  <a:schemeClr val="accent1"/>
                </a:solidFill>
                <a:latin typeface="+mj-lt"/>
              </a:rPr>
              <a:t>Win-win – all parties benefits</a:t>
            </a:r>
          </a:p>
        </p:txBody>
      </p:sp>
      <p:sp>
        <p:nvSpPr>
          <p:cNvPr id="3" name="Rectangle 2">
            <a:extLst>
              <a:ext uri="{FF2B5EF4-FFF2-40B4-BE49-F238E27FC236}">
                <a16:creationId xmlns:a16="http://schemas.microsoft.com/office/drawing/2014/main" id="{27818276-31F1-C44A-B5E1-6521A72DC91F}"/>
              </a:ext>
            </a:extLst>
          </p:cNvPr>
          <p:cNvSpPr/>
          <p:nvPr/>
        </p:nvSpPr>
        <p:spPr>
          <a:xfrm>
            <a:off x="2456218" y="1556571"/>
            <a:ext cx="7177900" cy="2185214"/>
          </a:xfrm>
          <a:prstGeom prst="rect">
            <a:avLst/>
          </a:prstGeom>
        </p:spPr>
        <p:txBody>
          <a:bodyPr wrap="square">
            <a:spAutoFit/>
          </a:bodyPr>
          <a:lstStyle/>
          <a:p>
            <a:pPr algn="ctr">
              <a:lnSpc>
                <a:spcPct val="150000"/>
              </a:lnSpc>
            </a:pPr>
            <a:r>
              <a:rPr lang="en-GB" altLang="nb-NO" sz="4800" b="1" dirty="0">
                <a:solidFill>
                  <a:schemeClr val="accent1"/>
                </a:solidFill>
                <a:latin typeface="+mj-lt"/>
              </a:rPr>
              <a:t>Extensive use of the data improves data quality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1000"/>
                                        <p:tgtEl>
                                          <p:spTgt spid="80898"/>
                                        </p:tgtEl>
                                        <p:attrNameLst>
                                          <p:attrName>ppt_x</p:attrName>
                                        </p:attrNameLst>
                                      </p:cBhvr>
                                      <p:tavLst>
                                        <p:tav tm="0">
                                          <p:val>
                                            <p:strVal val="ppt_x"/>
                                          </p:val>
                                        </p:tav>
                                        <p:tav tm="100000">
                                          <p:val>
                                            <p:strVal val="0-ppt_w/2"/>
                                          </p:val>
                                        </p:tav>
                                      </p:tavLst>
                                    </p:anim>
                                    <p:anim calcmode="lin" valueType="num">
                                      <p:cBhvr additive="base">
                                        <p:cTn id="7" dur="1000"/>
                                        <p:tgtEl>
                                          <p:spTgt spid="80898"/>
                                        </p:tgtEl>
                                        <p:attrNameLst>
                                          <p:attrName>ppt_y</p:attrName>
                                        </p:attrNameLst>
                                      </p:cBhvr>
                                      <p:tavLst>
                                        <p:tav tm="0">
                                          <p:val>
                                            <p:strVal val="ppt_y"/>
                                          </p:val>
                                        </p:tav>
                                        <p:tav tm="100000">
                                          <p:val>
                                            <p:strVal val="ppt_y"/>
                                          </p:val>
                                        </p:tav>
                                      </p:tavLst>
                                    </p:anim>
                                    <p:set>
                                      <p:cBhvr>
                                        <p:cTn id="8" dur="1" fill="hold">
                                          <p:stCondLst>
                                            <p:cond delay="999"/>
                                          </p:stCondLst>
                                        </p:cTn>
                                        <p:tgtEl>
                                          <p:spTgt spid="80898"/>
                                        </p:tgtEl>
                                        <p:attrNameLst>
                                          <p:attrName>style.visibility</p:attrName>
                                        </p:attrNameLst>
                                      </p:cBhvr>
                                      <p:to>
                                        <p:strVal val="hidden"/>
                                      </p:to>
                                    </p:set>
                                  </p:childTnLst>
                                </p:cTn>
                              </p:par>
                              <p:par>
                                <p:cTn id="9" presetID="2" presetClass="entr" presetSubtype="2" fill="hold" grpId="0" nodeType="withEffect">
                                  <p:stCondLst>
                                    <p:cond delay="0"/>
                                  </p:stCondLst>
                                  <p:childTnLst>
                                    <p:set>
                                      <p:cBhvr>
                                        <p:cTn id="10" dur="1" fill="hold">
                                          <p:stCondLst>
                                            <p:cond delay="0"/>
                                          </p:stCondLst>
                                        </p:cTn>
                                        <p:tgtEl>
                                          <p:spTgt spid="80899">
                                            <p:txEl>
                                              <p:pRg st="0" end="0"/>
                                            </p:txEl>
                                          </p:spTgt>
                                        </p:tgtEl>
                                        <p:attrNameLst>
                                          <p:attrName>style.visibility</p:attrName>
                                        </p:attrNameLst>
                                      </p:cBhvr>
                                      <p:to>
                                        <p:strVal val="visible"/>
                                      </p:to>
                                    </p:set>
                                    <p:anim calcmode="lin" valueType="num">
                                      <p:cBhvr additive="base">
                                        <p:cTn id="11" dur="10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grpId="1" nodeType="clickEffect">
                                  <p:stCondLst>
                                    <p:cond delay="0"/>
                                  </p:stCondLst>
                                  <p:childTnLst>
                                    <p:anim calcmode="lin" valueType="num">
                                      <p:cBhvr additive="base">
                                        <p:cTn id="16" dur="1000"/>
                                        <p:tgtEl>
                                          <p:spTgt spid="80899">
                                            <p:txEl>
                                              <p:pRg st="0" end="0"/>
                                            </p:txEl>
                                          </p:spTgt>
                                        </p:tgtEl>
                                        <p:attrNameLst>
                                          <p:attrName>ppt_x</p:attrName>
                                        </p:attrNameLst>
                                      </p:cBhvr>
                                      <p:tavLst>
                                        <p:tav tm="0">
                                          <p:val>
                                            <p:strVal val="ppt_x"/>
                                          </p:val>
                                        </p:tav>
                                        <p:tav tm="100000">
                                          <p:val>
                                            <p:strVal val="0-ppt_w/2"/>
                                          </p:val>
                                        </p:tav>
                                      </p:tavLst>
                                    </p:anim>
                                    <p:anim calcmode="lin" valueType="num">
                                      <p:cBhvr additive="base">
                                        <p:cTn id="17" dur="1000"/>
                                        <p:tgtEl>
                                          <p:spTgt spid="80899">
                                            <p:txEl>
                                              <p:pRg st="0" end="0"/>
                                            </p:txEl>
                                          </p:spTgt>
                                        </p:tgtEl>
                                        <p:attrNameLst>
                                          <p:attrName>ppt_y</p:attrName>
                                        </p:attrNameLst>
                                      </p:cBhvr>
                                      <p:tavLst>
                                        <p:tav tm="0">
                                          <p:val>
                                            <p:strVal val="ppt_y"/>
                                          </p:val>
                                        </p:tav>
                                        <p:tav tm="100000">
                                          <p:val>
                                            <p:strVal val="ppt_y"/>
                                          </p:val>
                                        </p:tav>
                                      </p:tavLst>
                                    </p:anim>
                                    <p:set>
                                      <p:cBhvr>
                                        <p:cTn id="18" dur="1" fill="hold">
                                          <p:stCondLst>
                                            <p:cond delay="999"/>
                                          </p:stCondLst>
                                        </p:cTn>
                                        <p:tgtEl>
                                          <p:spTgt spid="80899">
                                            <p:txEl>
                                              <p:pRg st="0" end="0"/>
                                            </p:txEl>
                                          </p:spTgt>
                                        </p:tgtEl>
                                        <p:attrNameLst>
                                          <p:attrName>style.visibility</p:attrName>
                                        </p:attrNameLst>
                                      </p:cBhvr>
                                      <p:to>
                                        <p:strVal val="hidden"/>
                                      </p:to>
                                    </p:set>
                                  </p:childTnLst>
                                </p:cTn>
                              </p:par>
                              <p:par>
                                <p:cTn id="19" presetID="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1+#ppt_w/2"/>
                                          </p:val>
                                        </p:tav>
                                        <p:tav tm="100000">
                                          <p:val>
                                            <p:strVal val="#ppt_x"/>
                                          </p:val>
                                        </p:tav>
                                      </p:tavLst>
                                    </p:anim>
                                    <p:anim calcmode="lin" valueType="num">
                                      <p:cBhvr additive="base">
                                        <p:cTn id="2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grpId="1" nodeType="clickEffect">
                                  <p:stCondLst>
                                    <p:cond delay="0"/>
                                  </p:stCondLst>
                                  <p:childTnLst>
                                    <p:anim calcmode="lin" valueType="num">
                                      <p:cBhvr additive="base">
                                        <p:cTn id="26" dur="1000"/>
                                        <p:tgtEl>
                                          <p:spTgt spid="3"/>
                                        </p:tgtEl>
                                        <p:attrNameLst>
                                          <p:attrName>ppt_x</p:attrName>
                                        </p:attrNameLst>
                                      </p:cBhvr>
                                      <p:tavLst>
                                        <p:tav tm="0">
                                          <p:val>
                                            <p:strVal val="ppt_x"/>
                                          </p:val>
                                        </p:tav>
                                        <p:tav tm="100000">
                                          <p:val>
                                            <p:strVal val="0-ppt_w/2"/>
                                          </p:val>
                                        </p:tav>
                                      </p:tavLst>
                                    </p:anim>
                                    <p:anim calcmode="lin" valueType="num">
                                      <p:cBhvr additive="base">
                                        <p:cTn id="27" dur="1000"/>
                                        <p:tgtEl>
                                          <p:spTgt spid="3"/>
                                        </p:tgtEl>
                                        <p:attrNameLst>
                                          <p:attrName>ppt_y</p:attrName>
                                        </p:attrNameLst>
                                      </p:cBhvr>
                                      <p:tavLst>
                                        <p:tav tm="0">
                                          <p:val>
                                            <p:strVal val="ppt_y"/>
                                          </p:val>
                                        </p:tav>
                                        <p:tav tm="100000">
                                          <p:val>
                                            <p:strVal val="ppt_y"/>
                                          </p:val>
                                        </p:tav>
                                      </p:tavLst>
                                    </p:anim>
                                    <p:set>
                                      <p:cBhvr>
                                        <p:cTn id="28" dur="1" fill="hold">
                                          <p:stCondLst>
                                            <p:cond delay="999"/>
                                          </p:stCondLst>
                                        </p:cTn>
                                        <p:tgtEl>
                                          <p:spTgt spid="3"/>
                                        </p:tgtEl>
                                        <p:attrNameLst>
                                          <p:attrName>style.visibility</p:attrName>
                                        </p:attrNameLst>
                                      </p:cBhvr>
                                      <p:to>
                                        <p:strVal val="hidden"/>
                                      </p:to>
                                    </p:set>
                                  </p:childTnLst>
                                </p:cTn>
                              </p:par>
                              <p:par>
                                <p:cTn id="29" presetID="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1+#ppt_w/2"/>
                                          </p:val>
                                        </p:tav>
                                        <p:tav tm="100000">
                                          <p:val>
                                            <p:strVal val="#ppt_x"/>
                                          </p:val>
                                        </p:tav>
                                      </p:tavLst>
                                    </p:anim>
                                    <p:anim calcmode="lin" valueType="num">
                                      <p:cBhvr additive="base">
                                        <p:cTn id="3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P spid="80899" grpId="1" build="p"/>
      <p:bldP spid="2" grpId="0"/>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err="1"/>
              <a:t>Thank</a:t>
            </a:r>
            <a:r>
              <a:rPr lang="nb-NO" dirty="0"/>
              <a:t> </a:t>
            </a:r>
            <a:r>
              <a:rPr lang="nb-NO" dirty="0" err="1"/>
              <a:t>you</a:t>
            </a:r>
            <a:r>
              <a:rPr lang="nb-NO" dirty="0"/>
              <a:t>!</a:t>
            </a:r>
          </a:p>
        </p:txBody>
      </p:sp>
    </p:spTree>
    <p:extLst>
      <p:ext uri="{BB962C8B-B14F-4D97-AF65-F5344CB8AC3E}">
        <p14:creationId xmlns:p14="http://schemas.microsoft.com/office/powerpoint/2010/main" val="3480541493"/>
      </p:ext>
    </p:extLst>
  </p:cSld>
  <p:clrMapOvr>
    <a:masterClrMapping/>
  </p:clrMapOvr>
  <p:transition spd="slow">
    <p:push/>
  </p:transition>
</p:sld>
</file>

<file path=ppt/theme/theme1.xml><?xml version="1.0" encoding="utf-8"?>
<a:theme xmlns:a="http://schemas.openxmlformats.org/drawingml/2006/main" name="Office-tema">
  <a:themeElements>
    <a:clrScheme name="SSB">
      <a:dk1>
        <a:sysClr val="windowText" lastClr="000000"/>
      </a:dk1>
      <a:lt1>
        <a:sysClr val="window" lastClr="FFFFFF"/>
      </a:lt1>
      <a:dk2>
        <a:srgbClr val="44546A"/>
      </a:dk2>
      <a:lt2>
        <a:srgbClr val="E7E6E6"/>
      </a:lt2>
      <a:accent1>
        <a:srgbClr val="1A9D49"/>
      </a:accent1>
      <a:accent2>
        <a:srgbClr val="274247"/>
      </a:accent2>
      <a:accent3>
        <a:srgbClr val="9582BB"/>
      </a:accent3>
      <a:accent4>
        <a:srgbClr val="3396D2"/>
      </a:accent4>
      <a:accent5>
        <a:srgbClr val="D2BC2A"/>
      </a:accent5>
      <a:accent6>
        <a:srgbClr val="8CA9AA"/>
      </a:accent6>
      <a:hlink>
        <a:srgbClr val="0563C1"/>
      </a:hlink>
      <a:folHlink>
        <a:srgbClr val="954F72"/>
      </a:folHlink>
    </a:clrScheme>
    <a:fontScheme name="SSB">
      <a:majorFont>
        <a:latin typeface="Roboto Condensed"/>
        <a:ea typeface=""/>
        <a:cs typeface=""/>
      </a:majorFont>
      <a:minorFont>
        <a:latin typeface="Open Sans"/>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bmal_2018.potx" id="{27830765-609B-40A7-BB85-0ABEDBC2E87E}" vid="{F965F0D8-9B15-47DC-9966-C4B99B4DF5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823</Words>
  <Application>Microsoft Office PowerPoint</Application>
  <PresentationFormat>Widescreen</PresentationFormat>
  <Paragraphs>76</Paragraphs>
  <Slides>9</Slides>
  <Notes>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9</vt:i4>
      </vt:variant>
    </vt:vector>
  </HeadingPairs>
  <TitlesOfParts>
    <vt:vector size="17" baseType="lpstr">
      <vt:lpstr>Oswald</vt:lpstr>
      <vt:lpstr>Arial</vt:lpstr>
      <vt:lpstr>Open Sans</vt:lpstr>
      <vt:lpstr>Roboto Condensed Light</vt:lpstr>
      <vt:lpstr>Calibri</vt:lpstr>
      <vt:lpstr>Roboto Condensed</vt:lpstr>
      <vt:lpstr>Open Sans Light</vt:lpstr>
      <vt:lpstr>Office-tema</vt:lpstr>
      <vt:lpstr>Quality reports for registers and administrative data</vt:lpstr>
      <vt:lpstr>PowerPoint-presentasjon</vt:lpstr>
      <vt:lpstr>PowerPoint-presentasjon</vt:lpstr>
      <vt:lpstr>PowerPoint-presentasjon</vt:lpstr>
      <vt:lpstr>PowerPoint-presentasjon</vt:lpstr>
      <vt:lpstr>PowerPoint-presentasjon</vt:lpstr>
      <vt:lpstr>PowerPoint-presentasjon</vt:lpstr>
      <vt:lpstr>Results so far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reports for registers and administrative data</dc:title>
  <dc:creator>Aasgaard, Esben Berg</dc:creator>
  <cp:lastModifiedBy>Utkilen, Janne Therese</cp:lastModifiedBy>
  <cp:revision>21</cp:revision>
  <dcterms:created xsi:type="dcterms:W3CDTF">2020-02-26T12:44:32Z</dcterms:created>
  <dcterms:modified xsi:type="dcterms:W3CDTF">2020-03-02T08:22:21Z</dcterms:modified>
</cp:coreProperties>
</file>