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12" r:id="rId2"/>
    <p:sldId id="313" r:id="rId3"/>
    <p:sldId id="314" r:id="rId4"/>
    <p:sldId id="316" r:id="rId5"/>
    <p:sldId id="318" r:id="rId6"/>
    <p:sldId id="319" r:id="rId7"/>
    <p:sldId id="320" r:id="rId8"/>
    <p:sldId id="321" r:id="rId9"/>
    <p:sldId id="317" r:id="rId10"/>
    <p:sldId id="315" r:id="rId11"/>
  </p:sldIdLst>
  <p:sldSz cx="9144000" cy="6858000" type="screen4x3"/>
  <p:notesSz cx="6797675" cy="9928225"/>
  <p:embeddedFontLst>
    <p:embeddedFont>
      <p:font typeface="MetaMediumLF-Roman" panose="020B0800000000000000" pitchFamily="34" charset="0"/>
      <p:bold r:id="rId14"/>
    </p:embeddedFont>
    <p:embeddedFont>
      <p:font typeface="MetaNormalLF-Roman" panose="020B0500000000000000" pitchFamily="34" charset="0"/>
      <p:regular r:id="rId15"/>
      <p:bold r:id="rId16"/>
      <p:italic r:id="rId17"/>
      <p:boldItalic r:id="rId18"/>
    </p:embeddedFont>
    <p:embeddedFont>
      <p:font typeface="Agfa Rotis Semisans Ex Bold" panose="020B070304050403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944">
          <p15:clr>
            <a:srgbClr val="A4A3A4"/>
          </p15:clr>
        </p15:guide>
        <p15:guide id="3" orient="horz" pos="789">
          <p15:clr>
            <a:srgbClr val="A4A3A4"/>
          </p15:clr>
        </p15:guide>
        <p15:guide id="4" pos="2880">
          <p15:clr>
            <a:srgbClr val="A4A3A4"/>
          </p15:clr>
        </p15:guide>
        <p15:guide id="5" pos="340">
          <p15:clr>
            <a:srgbClr val="A4A3A4"/>
          </p15:clr>
        </p15:guide>
        <p15:guide id="6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808080"/>
    <a:srgbClr val="FFCC00"/>
    <a:srgbClr val="CC0033"/>
    <a:srgbClr val="FFCC33"/>
    <a:srgbClr val="FF9900"/>
    <a:srgbClr val="FF6600"/>
    <a:srgbClr val="9999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7" autoAdjust="0"/>
    <p:restoredTop sz="99067" autoAdjust="0"/>
  </p:normalViewPr>
  <p:slideViewPr>
    <p:cSldViewPr snapToGrid="0" snapToObjects="1">
      <p:cViewPr>
        <p:scale>
          <a:sx n="100" d="100"/>
          <a:sy n="100" d="100"/>
        </p:scale>
        <p:origin x="-72" y="-486"/>
      </p:cViewPr>
      <p:guideLst>
        <p:guide orient="horz" pos="2160"/>
        <p:guide orient="horz" pos="3944"/>
        <p:guide orient="horz" pos="789"/>
        <p:guide pos="2880"/>
        <p:guide pos="340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de-DE" smtClean="0"/>
              <a:t>28.02.2018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8D9BBD62-E87A-4D5C-B70B-7C95F8DCB9B3}" type="datetimeFigureOut">
              <a:rPr lang="de-DE" smtClean="0"/>
              <a:pPr/>
              <a:t>28.02.2018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74870A76-7E73-40B4-AABF-FD9679C021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taNormalLF-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540000" y="862077"/>
            <a:ext cx="8280472" cy="2422907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1" i="0" cap="none" baseline="0">
                <a:solidFill>
                  <a:srgbClr val="666666"/>
                </a:solidFill>
                <a:latin typeface="Agfa Rotis Semisans Ex Bold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540000" y="3472745"/>
            <a:ext cx="8280150" cy="1752600"/>
          </a:xfrm>
        </p:spPr>
        <p:txBody>
          <a:bodyPr lIns="37800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3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547200" y="6308725"/>
            <a:ext cx="6588498" cy="26346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29" y="8133"/>
            <a:ext cx="2335904" cy="80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540000" y="1807200"/>
            <a:ext cx="8280000" cy="444600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 marL="1258888" indent="-268288">
              <a:buSzPct val="150000"/>
              <a:buFont typeface="MetaNormalLF-Roman" panose="020B0500000000000000" pitchFamily="34" charset="0"/>
              <a:buChar char="»"/>
              <a:defRPr/>
            </a:lvl2pPr>
            <a:lvl3pPr marL="1704975" indent="-269875">
              <a:buSzPct val="150000"/>
              <a:buFont typeface="MetaNormalLF-Roman" panose="020B0500000000000000" pitchFamily="34" charset="0"/>
              <a:buChar char="»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547200" y="6308725"/>
            <a:ext cx="6588498" cy="26346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547200" y="6308725"/>
            <a:ext cx="6588498" cy="26346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1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32700" y="1152103"/>
            <a:ext cx="8287449" cy="9314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41003" y="1805236"/>
            <a:ext cx="8279146" cy="444633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gray">
          <a:xfrm>
            <a:off x="0" y="0"/>
            <a:ext cx="9142413" cy="812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taNormalLF-Roman" pitchFamily="34" charset="0"/>
              <a:cs typeface="Arial" pitchFamily="34" charset="0"/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7135698" y="6308725"/>
            <a:ext cx="981472" cy="2634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1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8172400" y="6308725"/>
            <a:ext cx="647750" cy="2634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1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/>
        </p:nvSpPr>
        <p:spPr bwMode="gray">
          <a:xfrm>
            <a:off x="7018630" y="456717"/>
            <a:ext cx="1949569" cy="276999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  <a:latin typeface="MetaMediumLF-Roman" panose="020B0800000000000000" pitchFamily="34" charset="0"/>
              </a:rPr>
              <a:t>www.destatis.de</a:t>
            </a:r>
          </a:p>
        </p:txBody>
      </p:sp>
      <p:cxnSp>
        <p:nvCxnSpPr>
          <p:cNvPr id="20" name="Gerade Verbindung 19"/>
          <p:cNvCxnSpPr/>
          <p:nvPr/>
        </p:nvCxnSpPr>
        <p:spPr>
          <a:xfrm>
            <a:off x="540000" y="817200"/>
            <a:ext cx="8280000" cy="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4" y="6360038"/>
            <a:ext cx="198000" cy="1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baseline="0">
          <a:solidFill>
            <a:srgbClr val="666666"/>
          </a:solidFill>
          <a:latin typeface="MetaMediumLF-Roman" pitchFamily="34" charset="0"/>
          <a:ea typeface="+mj-ea"/>
          <a:cs typeface="+mj-cs"/>
        </a:defRPr>
      </a:lvl1pPr>
    </p:titleStyle>
    <p:bodyStyle>
      <a:lvl1pPr marL="358775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lang="de-DE" sz="23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1pPr>
      <a:lvl2pPr marL="1258888" indent="-268288" algn="l" defTabSz="914400" rtl="0" eaLnBrk="1" latinLnBrk="0" hangingPunct="1">
        <a:lnSpc>
          <a:spcPct val="100000"/>
        </a:lnSpc>
        <a:spcBef>
          <a:spcPts val="600"/>
        </a:spcBef>
        <a:buClr>
          <a:srgbClr val="CC0033"/>
        </a:buClr>
        <a:buSzPct val="150000"/>
        <a:buFont typeface="MetaNormalLF-Roman" panose="020B0500000000000000" pitchFamily="34" charset="0"/>
        <a:buChar char="»"/>
        <a:tabLst>
          <a:tab pos="985838" algn="l"/>
        </a:tabLst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2pPr>
      <a:lvl3pPr marL="1704975" indent="-269875" algn="l" defTabSz="914400" rtl="0" eaLnBrk="1" latinLnBrk="0" hangingPunct="1">
        <a:lnSpc>
          <a:spcPct val="100000"/>
        </a:lnSpc>
        <a:spcBef>
          <a:spcPts val="600"/>
        </a:spcBef>
        <a:buClr>
          <a:srgbClr val="FFCC00"/>
        </a:buClr>
        <a:buSzPct val="150000"/>
        <a:buFont typeface="MetaNormalLF-Roman" panose="020B0500000000000000" pitchFamily="34" charset="0"/>
        <a:buChar char="»"/>
        <a:defRPr lang="de-DE" sz="19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3pPr>
      <a:lvl4pPr marL="21558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4pPr>
      <a:lvl5pPr marL="2155825" indent="-276225" algn="l" defTabSz="790575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5pPr>
      <a:lvl6pPr marL="21558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High-Level </a:t>
            </a:r>
            <a:r>
              <a:rPr lang="en-US" dirty="0" smtClean="0"/>
              <a:t>panel</a:t>
            </a:r>
            <a:br>
              <a:rPr lang="en-US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en-US" sz="3600" cap="all" dirty="0"/>
              <a:t>Strengthening Migration </a:t>
            </a:r>
            <a:r>
              <a:rPr lang="en-US" sz="3600" cap="all" dirty="0" smtClean="0"/>
              <a:t>Statistics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Improving </a:t>
            </a:r>
            <a:r>
              <a:rPr lang="en-US" dirty="0"/>
              <a:t>migration statistics at the national </a:t>
            </a:r>
            <a:r>
              <a:rPr lang="en-US" dirty="0" smtClean="0"/>
              <a:t>level</a:t>
            </a:r>
          </a:p>
          <a:p>
            <a:endParaRPr lang="en-US" cap="all" dirty="0"/>
          </a:p>
          <a:p>
            <a:endParaRPr lang="en-US" cap="all" dirty="0" smtClean="0"/>
          </a:p>
          <a:p>
            <a:pPr>
              <a:spcAft>
                <a:spcPts val="0"/>
              </a:spcAft>
            </a:pPr>
            <a:r>
              <a:rPr lang="en-US" sz="1600" dirty="0"/>
              <a:t>Mr. </a:t>
            </a:r>
            <a:r>
              <a:rPr lang="en-US" sz="1600" dirty="0" err="1"/>
              <a:t>Störtzbach</a:t>
            </a:r>
            <a:r>
              <a:rPr lang="en-US" sz="1600" dirty="0"/>
              <a:t> </a:t>
            </a:r>
            <a:endParaRPr lang="en-US" sz="1600" dirty="0" smtClean="0"/>
          </a:p>
          <a:p>
            <a:pPr>
              <a:spcAft>
                <a:spcPts val="0"/>
              </a:spcAft>
            </a:pPr>
            <a:r>
              <a:rPr lang="de-DE" sz="1600" dirty="0" smtClean="0"/>
              <a:t>Head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division</a:t>
            </a:r>
            <a:r>
              <a:rPr lang="de-DE" sz="1600" dirty="0"/>
              <a:t> </a:t>
            </a:r>
            <a:endParaRPr lang="de-DE" sz="1600" dirty="0" smtClean="0"/>
          </a:p>
          <a:p>
            <a:pPr>
              <a:spcAft>
                <a:spcPts val="0"/>
              </a:spcAft>
            </a:pPr>
            <a:r>
              <a:rPr lang="de-DE" sz="1600" dirty="0" smtClean="0"/>
              <a:t>International </a:t>
            </a:r>
            <a:r>
              <a:rPr lang="de-DE" sz="1600" dirty="0" err="1"/>
              <a:t>co</a:t>
            </a:r>
            <a:r>
              <a:rPr lang="de-DE" sz="1600" dirty="0"/>
              <a:t>-ordination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co</a:t>
            </a:r>
            <a:r>
              <a:rPr lang="de-DE" sz="1600" dirty="0"/>
              <a:t>-operation</a:t>
            </a:r>
            <a:r>
              <a:rPr lang="en-US" cap="all" dirty="0"/>
              <a:t/>
            </a:r>
            <a:br>
              <a:rPr lang="en-US" cap="all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211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4</a:t>
            </a:r>
            <a:r>
              <a:rPr lang="de-DE" sz="3200" dirty="0" smtClean="0"/>
              <a:t>. Outlook: Big-Data in </a:t>
            </a:r>
            <a:r>
              <a:rPr lang="de-DE" sz="3200" dirty="0" err="1" smtClean="0"/>
              <a:t>migration</a:t>
            </a:r>
            <a:r>
              <a:rPr lang="de-DE" sz="3200" dirty="0" smtClean="0"/>
              <a:t> </a:t>
            </a:r>
            <a:r>
              <a:rPr lang="de-DE" sz="3200" dirty="0" err="1" smtClean="0"/>
              <a:t>statistics</a:t>
            </a:r>
            <a:r>
              <a:rPr lang="de-DE" sz="3200" dirty="0" smtClean="0"/>
              <a:t> 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40000" y="2295524"/>
            <a:ext cx="8280000" cy="3957675"/>
          </a:xfrm>
        </p:spPr>
        <p:txBody>
          <a:bodyPr/>
          <a:lstStyle/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 smtClean="0"/>
              <a:t>Subject to ongoing research at the Federal Statistical Office</a:t>
            </a:r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 smtClean="0"/>
              <a:t>Potentially valuable data sources for migration statistics:</a:t>
            </a:r>
          </a:p>
          <a:p>
            <a:pPr marL="1601788" lvl="1" indent="-342900">
              <a:buSzPct val="120000"/>
              <a:buFont typeface="Wingdings" panose="05000000000000000000" pitchFamily="2" charset="2"/>
              <a:buChar char="§"/>
            </a:pPr>
            <a:r>
              <a:rPr lang="en-US" dirty="0" smtClean="0"/>
              <a:t>Geo-located data: mobile phones</a:t>
            </a:r>
            <a:r>
              <a:rPr lang="en-US" dirty="0"/>
              <a:t> </a:t>
            </a:r>
            <a:r>
              <a:rPr lang="en-US" dirty="0" smtClean="0"/>
              <a:t>&amp; social media content</a:t>
            </a:r>
          </a:p>
          <a:p>
            <a:pPr marL="1601788" lvl="1" indent="-342900">
              <a:buSzPct val="120000"/>
              <a:buFont typeface="Wingdings" panose="05000000000000000000" pitchFamily="2" charset="2"/>
              <a:buChar char="§"/>
            </a:pPr>
            <a:r>
              <a:rPr lang="en-US" dirty="0"/>
              <a:t>Online search </a:t>
            </a:r>
            <a:r>
              <a:rPr lang="en-US" dirty="0" smtClean="0"/>
              <a:t>queries</a:t>
            </a:r>
          </a:p>
          <a:p>
            <a:pPr marL="1601788" lvl="1" indent="-342900">
              <a:buSzPct val="120000"/>
              <a:buFont typeface="Wingdings" panose="05000000000000000000" pitchFamily="2" charset="2"/>
              <a:buChar char="§"/>
            </a:pPr>
            <a:endParaRPr lang="en-US" dirty="0"/>
          </a:p>
          <a:p>
            <a:pPr marL="701675" indent="-342900">
              <a:buSzPct val="120000"/>
              <a:buFont typeface="Wingdings" panose="05000000000000000000" pitchFamily="2" charset="2"/>
              <a:buChar char="§"/>
            </a:pPr>
            <a:r>
              <a:rPr lang="en-US" dirty="0" smtClean="0"/>
              <a:t>Obstacles:</a:t>
            </a:r>
          </a:p>
          <a:p>
            <a:pPr marL="1601788" lvl="1" indent="-342900">
              <a:buSzPct val="120000"/>
              <a:buFont typeface="Wingdings" panose="05000000000000000000" pitchFamily="2" charset="2"/>
              <a:buChar char="§"/>
            </a:pPr>
            <a:r>
              <a:rPr lang="en-US" dirty="0" smtClean="0"/>
              <a:t>Legal Basis?</a:t>
            </a:r>
          </a:p>
          <a:p>
            <a:pPr marL="1601788" lvl="1" indent="-342900">
              <a:buSzPct val="120000"/>
              <a:buFont typeface="Wingdings" panose="05000000000000000000" pitchFamily="2" charset="2"/>
              <a:buChar char="§"/>
            </a:pPr>
            <a:r>
              <a:rPr lang="en-US" dirty="0" smtClean="0"/>
              <a:t>Challenge to objectivity, neutrality and independence?</a:t>
            </a:r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659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1. Migration </a:t>
            </a:r>
            <a:r>
              <a:rPr lang="de-DE" sz="3200" dirty="0" err="1"/>
              <a:t>s</a:t>
            </a:r>
            <a:r>
              <a:rPr lang="de-DE" sz="3200" dirty="0" err="1" smtClean="0"/>
              <a:t>tatistics</a:t>
            </a:r>
            <a:r>
              <a:rPr lang="de-DE" sz="3200" dirty="0" smtClean="0"/>
              <a:t> in Germany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701675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de-DE" dirty="0" smtClean="0"/>
              <a:t>Migration </a:t>
            </a:r>
            <a:r>
              <a:rPr lang="de-DE" dirty="0" err="1" smtClean="0"/>
              <a:t>visibly</a:t>
            </a:r>
            <a:r>
              <a:rPr lang="de-DE" dirty="0" smtClean="0"/>
              <a:t> </a:t>
            </a:r>
            <a:r>
              <a:rPr lang="de-DE" dirty="0" err="1" smtClean="0"/>
              <a:t>shapes</a:t>
            </a:r>
            <a:r>
              <a:rPr lang="de-DE" dirty="0" smtClean="0"/>
              <a:t> German </a:t>
            </a:r>
            <a:r>
              <a:rPr lang="de-DE" dirty="0" err="1" smtClean="0"/>
              <a:t>society</a:t>
            </a:r>
            <a:endParaRPr lang="de-DE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de-DE" dirty="0" smtClean="0"/>
              <a:t>Germany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destination</a:t>
            </a:r>
            <a:r>
              <a:rPr lang="de-DE" dirty="0" smtClean="0"/>
              <a:t> countries in Europe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refugees</a:t>
            </a:r>
            <a:r>
              <a:rPr lang="de-DE" dirty="0" smtClean="0"/>
              <a:t> </a:t>
            </a:r>
            <a:r>
              <a:rPr lang="de-DE" dirty="0" err="1" smtClean="0"/>
              <a:t>fleeing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civial</a:t>
            </a:r>
            <a:r>
              <a:rPr lang="de-DE" dirty="0" smtClean="0"/>
              <a:t> war in </a:t>
            </a:r>
            <a:r>
              <a:rPr lang="de-DE" dirty="0" err="1" smtClean="0"/>
              <a:t>Syria</a:t>
            </a:r>
            <a:endParaRPr lang="de-DE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de-DE" dirty="0" smtClean="0"/>
              <a:t>Migration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integral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official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</a:t>
            </a:r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de-DE" dirty="0"/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50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2. Large-</a:t>
            </a:r>
            <a:r>
              <a:rPr lang="de-DE" sz="3200" dirty="0" err="1" smtClean="0"/>
              <a:t>scale</a:t>
            </a:r>
            <a:r>
              <a:rPr lang="de-DE" sz="3200" dirty="0" smtClean="0"/>
              <a:t> </a:t>
            </a:r>
            <a:r>
              <a:rPr lang="de-DE" sz="3200" dirty="0" err="1" smtClean="0"/>
              <a:t>inflow</a:t>
            </a:r>
            <a:r>
              <a:rPr lang="de-DE" sz="3200" dirty="0" smtClean="0"/>
              <a:t> </a:t>
            </a:r>
            <a:r>
              <a:rPr lang="de-DE" sz="3200" dirty="0" err="1" smtClean="0"/>
              <a:t>challenged</a:t>
            </a:r>
            <a:r>
              <a:rPr lang="de-DE" sz="3200" dirty="0" smtClean="0"/>
              <a:t> German </a:t>
            </a:r>
            <a:r>
              <a:rPr lang="de-DE" sz="3200" dirty="0" err="1" smtClean="0"/>
              <a:t>statistical</a:t>
            </a:r>
            <a:r>
              <a:rPr lang="de-DE" sz="3200" dirty="0" smtClean="0"/>
              <a:t> </a:t>
            </a:r>
            <a:r>
              <a:rPr lang="de-DE" sz="3200" dirty="0" err="1" smtClean="0"/>
              <a:t>systems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540000" y="2362200"/>
            <a:ext cx="8280000" cy="3891000"/>
          </a:xfrm>
        </p:spPr>
        <p:txBody>
          <a:bodyPr/>
          <a:lstStyle/>
          <a:p>
            <a:pPr marL="701675" indent="-3429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Statistics</a:t>
            </a:r>
            <a:r>
              <a:rPr lang="de-DE" dirty="0" smtClean="0"/>
              <a:t> on </a:t>
            </a:r>
            <a:r>
              <a:rPr lang="de-DE" dirty="0" err="1" smtClean="0"/>
              <a:t>refugees</a:t>
            </a:r>
            <a:r>
              <a:rPr lang="de-DE" dirty="0"/>
              <a:t> </a:t>
            </a:r>
            <a:r>
              <a:rPr lang="de-DE" dirty="0" err="1" smtClean="0"/>
              <a:t>rely</a:t>
            </a:r>
            <a:r>
              <a:rPr lang="de-DE" dirty="0" smtClean="0"/>
              <a:t> on administrative </a:t>
            </a:r>
            <a:r>
              <a:rPr lang="de-DE" dirty="0" err="1" smtClean="0"/>
              <a:t>records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en-US" dirty="0" smtClean="0"/>
              <a:t>Federal </a:t>
            </a:r>
            <a:r>
              <a:rPr lang="en-US" dirty="0"/>
              <a:t>Agency of Migration and </a:t>
            </a:r>
            <a:r>
              <a:rPr lang="en-US" dirty="0" smtClean="0"/>
              <a:t>Refugees</a:t>
            </a:r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/>
              <a:t>Problems in administrative data </a:t>
            </a:r>
            <a:r>
              <a:rPr lang="en-US" dirty="0" smtClean="0"/>
              <a:t>due </a:t>
            </a:r>
            <a:r>
              <a:rPr lang="en-US" dirty="0"/>
              <a:t>to large numbers of refugees entering Germany during 2015 and </a:t>
            </a:r>
            <a:r>
              <a:rPr lang="en-US" dirty="0" smtClean="0"/>
              <a:t>2016</a:t>
            </a:r>
          </a:p>
          <a:p>
            <a:pPr marL="701675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 smtClean="0"/>
              <a:t>Lessons learnt in administrative procedures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03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3</a:t>
            </a:r>
            <a:r>
              <a:rPr lang="de-DE" sz="3200" dirty="0" smtClean="0"/>
              <a:t>. Initiatives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improve</a:t>
            </a:r>
            <a:r>
              <a:rPr lang="de-DE" sz="3200" dirty="0" smtClean="0"/>
              <a:t> </a:t>
            </a:r>
            <a:r>
              <a:rPr lang="de-DE" sz="3200" dirty="0" err="1" smtClean="0"/>
              <a:t>migration</a:t>
            </a:r>
            <a:r>
              <a:rPr lang="de-DE" sz="3200" dirty="0" smtClean="0"/>
              <a:t> </a:t>
            </a:r>
            <a:r>
              <a:rPr lang="de-DE" sz="3200" dirty="0" err="1"/>
              <a:t>s</a:t>
            </a:r>
            <a:r>
              <a:rPr lang="de-DE" sz="3200" dirty="0" err="1" smtClean="0"/>
              <a:t>tatistics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gray">
          <a:xfrm>
            <a:off x="444749" y="2295524"/>
            <a:ext cx="8442075" cy="39576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358775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lang="de-DE" sz="23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1pPr>
            <a:lvl2pPr marL="1258888" indent="-2682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CC0033"/>
              </a:buClr>
              <a:buSzPct val="150000"/>
              <a:buFont typeface="MetaNormalLF-Roman" panose="020B0500000000000000" pitchFamily="34" charset="0"/>
              <a:buChar char="»"/>
              <a:tabLst>
                <a:tab pos="985838" algn="l"/>
              </a:tabLst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2pPr>
            <a:lvl3pPr marL="1704975" indent="-2698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CC00"/>
              </a:buClr>
              <a:buSzPct val="150000"/>
              <a:buFont typeface="MetaNormalLF-Roman" panose="020B0500000000000000" pitchFamily="34" charset="0"/>
              <a:buChar char="»"/>
              <a:defRPr lang="de-DE"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3pPr>
            <a:lvl4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4pPr>
            <a:lvl5pPr marL="2155825" indent="-276225" algn="l" defTabSz="79057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5pPr>
            <a:lvl6pPr marL="2155825" indent="-2762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SzPct val="80000"/>
              <a:buFont typeface="Wingdings" pitchFamily="2" charset="2"/>
              <a:buChar char="n"/>
              <a:defRPr sz="1900" b="0" kern="1200">
                <a:solidFill>
                  <a:schemeClr val="tx1"/>
                </a:solidFill>
                <a:latin typeface="MetaMediumLF-Roman" pitchFamily="34" charset="0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Quantifying humanitarian immigration in administrative data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69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59767" r="55596" b="24803"/>
          <a:stretch/>
        </p:blipFill>
        <p:spPr bwMode="auto">
          <a:xfrm>
            <a:off x="3769877" y="4191000"/>
            <a:ext cx="4950926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24333" r="55300" b="44413"/>
          <a:stretch/>
        </p:blipFill>
        <p:spPr bwMode="auto">
          <a:xfrm>
            <a:off x="3781425" y="1435844"/>
            <a:ext cx="4958428" cy="28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3" t="24333" r="24688" b="25101"/>
          <a:stretch/>
        </p:blipFill>
        <p:spPr bwMode="auto">
          <a:xfrm>
            <a:off x="378977" y="1426319"/>
            <a:ext cx="3462134" cy="4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32700" y="958459"/>
            <a:ext cx="8287449" cy="931442"/>
          </a:xfrm>
        </p:spPr>
        <p:txBody>
          <a:bodyPr/>
          <a:lstStyle/>
          <a:p>
            <a:r>
              <a:rPr lang="de-DE" sz="3200" dirty="0"/>
              <a:t>3</a:t>
            </a:r>
            <a:r>
              <a:rPr lang="de-DE" sz="3200" dirty="0" smtClean="0"/>
              <a:t>. </a:t>
            </a:r>
            <a:r>
              <a:rPr lang="de-DE" sz="3200" dirty="0" err="1" smtClean="0"/>
              <a:t>Quantifying</a:t>
            </a:r>
            <a:r>
              <a:rPr lang="de-DE" sz="3200" dirty="0" smtClean="0"/>
              <a:t> </a:t>
            </a:r>
            <a:r>
              <a:rPr lang="de-DE" sz="3200" dirty="0" err="1" smtClean="0"/>
              <a:t>humanitarian</a:t>
            </a:r>
            <a:r>
              <a:rPr lang="de-DE" sz="3200" dirty="0" smtClean="0"/>
              <a:t> </a:t>
            </a:r>
            <a:r>
              <a:rPr lang="de-DE" sz="3200" dirty="0" err="1" smtClean="0"/>
              <a:t>immigration</a:t>
            </a:r>
            <a:endParaRPr lang="de-DE" sz="3200" dirty="0"/>
          </a:p>
        </p:txBody>
      </p:sp>
      <p:sp>
        <p:nvSpPr>
          <p:cNvPr id="6" name="Rechteck 5"/>
          <p:cNvSpPr/>
          <p:nvPr/>
        </p:nvSpPr>
        <p:spPr>
          <a:xfrm>
            <a:off x="3959340" y="567543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latin typeface="MetaNormalLF-Roman" pitchFamily="34" charset="0"/>
              </a:rPr>
              <a:t>https://www.destatis.de/DE/ZahlenFakten/GesellschaftStaat</a:t>
            </a:r>
            <a:r>
              <a:rPr lang="de-DE" sz="1100" dirty="0" smtClean="0">
                <a:latin typeface="MetaNormalLF-Roman" pitchFamily="34" charset="0"/>
              </a:rPr>
              <a:t>/</a:t>
            </a:r>
          </a:p>
          <a:p>
            <a:r>
              <a:rPr lang="de-DE" sz="1100" dirty="0" err="1" smtClean="0">
                <a:latin typeface="MetaNormalLF-Roman" pitchFamily="34" charset="0"/>
              </a:rPr>
              <a:t>Bevoelkerung</a:t>
            </a:r>
            <a:r>
              <a:rPr lang="de-DE" sz="1100" dirty="0" smtClean="0">
                <a:latin typeface="MetaNormalLF-Roman" pitchFamily="34" charset="0"/>
              </a:rPr>
              <a:t>/</a:t>
            </a:r>
            <a:r>
              <a:rPr lang="de-DE" sz="1100" dirty="0" err="1" smtClean="0">
                <a:latin typeface="MetaNormalLF-Roman" pitchFamily="34" charset="0"/>
              </a:rPr>
              <a:t>MigrationIntegration</a:t>
            </a:r>
            <a:r>
              <a:rPr lang="de-DE" sz="1100" dirty="0" smtClean="0">
                <a:latin typeface="MetaNormalLF-Roman" pitchFamily="34" charset="0"/>
              </a:rPr>
              <a:t>/MigrationIntegration.html</a:t>
            </a:r>
            <a:endParaRPr lang="de-DE" sz="1100" dirty="0">
              <a:latin typeface="MetaNormalLF-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6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3</a:t>
            </a:r>
            <a:r>
              <a:rPr lang="de-DE" sz="3200" dirty="0" smtClean="0"/>
              <a:t>. Initiatives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improve</a:t>
            </a:r>
            <a:r>
              <a:rPr lang="de-DE" sz="3200" dirty="0" smtClean="0"/>
              <a:t> </a:t>
            </a:r>
            <a:r>
              <a:rPr lang="de-DE" sz="3200" dirty="0" err="1" smtClean="0"/>
              <a:t>migration</a:t>
            </a:r>
            <a:r>
              <a:rPr lang="de-DE" sz="3200" dirty="0" smtClean="0"/>
              <a:t> </a:t>
            </a:r>
            <a:r>
              <a:rPr lang="de-DE" sz="3200" dirty="0" err="1"/>
              <a:t>s</a:t>
            </a:r>
            <a:r>
              <a:rPr lang="de-DE" sz="3200" dirty="0" err="1" smtClean="0"/>
              <a:t>tatistics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44749" y="2295524"/>
            <a:ext cx="8442075" cy="3957675"/>
          </a:xfrm>
        </p:spPr>
        <p:txBody>
          <a:bodyPr/>
          <a:lstStyle/>
          <a:p>
            <a:pPr marL="701675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Quantifying</a:t>
            </a:r>
            <a:r>
              <a:rPr lang="de-DE" dirty="0" smtClean="0"/>
              <a:t> </a:t>
            </a:r>
            <a:r>
              <a:rPr lang="de-DE" dirty="0" err="1" smtClean="0"/>
              <a:t>humanitarian</a:t>
            </a:r>
            <a:r>
              <a:rPr lang="de-DE" dirty="0" smtClean="0"/>
              <a:t> </a:t>
            </a:r>
            <a:r>
              <a:rPr lang="de-DE" dirty="0" err="1" smtClean="0"/>
              <a:t>immigration</a:t>
            </a:r>
            <a:r>
              <a:rPr lang="de-DE" dirty="0" smtClean="0"/>
              <a:t> in administrative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/>
              <a:t>Migration </a:t>
            </a:r>
            <a:r>
              <a:rPr lang="en-US" dirty="0" smtClean="0"/>
              <a:t>mainstreaming</a:t>
            </a:r>
          </a:p>
          <a:p>
            <a:endParaRPr lang="en-US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27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3</a:t>
            </a:r>
            <a:r>
              <a:rPr lang="de-DE" sz="3200" dirty="0" smtClean="0"/>
              <a:t>. Initiatives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improve</a:t>
            </a:r>
            <a:r>
              <a:rPr lang="de-DE" sz="3200" dirty="0" smtClean="0"/>
              <a:t> </a:t>
            </a:r>
            <a:r>
              <a:rPr lang="de-DE" sz="3200" dirty="0" err="1" smtClean="0"/>
              <a:t>migration</a:t>
            </a:r>
            <a:r>
              <a:rPr lang="de-DE" sz="3200" dirty="0" smtClean="0"/>
              <a:t> </a:t>
            </a:r>
            <a:r>
              <a:rPr lang="de-DE" sz="3200" dirty="0" err="1"/>
              <a:t>s</a:t>
            </a:r>
            <a:r>
              <a:rPr lang="de-DE" sz="3200" dirty="0" err="1" smtClean="0"/>
              <a:t>tatistics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44749" y="2295524"/>
            <a:ext cx="8442075" cy="3957675"/>
          </a:xfrm>
        </p:spPr>
        <p:txBody>
          <a:bodyPr/>
          <a:lstStyle/>
          <a:p>
            <a:pPr marL="701675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Quantifying</a:t>
            </a:r>
            <a:r>
              <a:rPr lang="de-DE" dirty="0" smtClean="0"/>
              <a:t> </a:t>
            </a:r>
            <a:r>
              <a:rPr lang="de-DE" dirty="0" err="1" smtClean="0"/>
              <a:t>humanitarian</a:t>
            </a:r>
            <a:r>
              <a:rPr lang="de-DE" dirty="0" smtClean="0"/>
              <a:t> </a:t>
            </a:r>
            <a:r>
              <a:rPr lang="de-DE" dirty="0" err="1" smtClean="0"/>
              <a:t>immigration</a:t>
            </a:r>
            <a:r>
              <a:rPr lang="de-DE" dirty="0" smtClean="0"/>
              <a:t> in administrative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/>
              <a:t>Migration </a:t>
            </a:r>
            <a:r>
              <a:rPr lang="en-US" dirty="0" smtClean="0"/>
              <a:t>mainstreaming</a:t>
            </a:r>
          </a:p>
          <a:p>
            <a:endParaRPr lang="en-US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 smtClean="0"/>
              <a:t>Data integration to fill data gaps on socioeconomic variables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3</a:t>
            </a:r>
            <a:r>
              <a:rPr lang="de-DE" sz="3200" dirty="0" smtClean="0"/>
              <a:t>. Initiatives </a:t>
            </a:r>
            <a:r>
              <a:rPr lang="de-DE" sz="3200" dirty="0" err="1" smtClean="0"/>
              <a:t>to</a:t>
            </a:r>
            <a:r>
              <a:rPr lang="de-DE" sz="3200" dirty="0" smtClean="0"/>
              <a:t> </a:t>
            </a:r>
            <a:r>
              <a:rPr lang="de-DE" sz="3200" dirty="0" err="1" smtClean="0"/>
              <a:t>improve</a:t>
            </a:r>
            <a:r>
              <a:rPr lang="de-DE" sz="3200" dirty="0" smtClean="0"/>
              <a:t> </a:t>
            </a:r>
            <a:r>
              <a:rPr lang="de-DE" sz="3200" dirty="0" err="1" smtClean="0"/>
              <a:t>migration</a:t>
            </a:r>
            <a:r>
              <a:rPr lang="de-DE" sz="3200" dirty="0" smtClean="0"/>
              <a:t> </a:t>
            </a:r>
            <a:r>
              <a:rPr lang="de-DE" sz="3200" dirty="0" err="1"/>
              <a:t>s</a:t>
            </a:r>
            <a:r>
              <a:rPr lang="de-DE" sz="3200" dirty="0" err="1" smtClean="0"/>
              <a:t>tatistics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44749" y="2295524"/>
            <a:ext cx="8442075" cy="3957675"/>
          </a:xfrm>
        </p:spPr>
        <p:txBody>
          <a:bodyPr/>
          <a:lstStyle/>
          <a:p>
            <a:pPr marL="701675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Quantifying</a:t>
            </a:r>
            <a:r>
              <a:rPr lang="de-DE" dirty="0" smtClean="0"/>
              <a:t> </a:t>
            </a:r>
            <a:r>
              <a:rPr lang="de-DE" dirty="0" err="1" smtClean="0"/>
              <a:t>humanitarian</a:t>
            </a:r>
            <a:r>
              <a:rPr lang="de-DE" dirty="0" smtClean="0"/>
              <a:t> </a:t>
            </a:r>
            <a:r>
              <a:rPr lang="de-DE" dirty="0" err="1" smtClean="0"/>
              <a:t>immigration</a:t>
            </a:r>
            <a:r>
              <a:rPr lang="de-DE" dirty="0" smtClean="0"/>
              <a:t> in administrative </a:t>
            </a:r>
            <a:r>
              <a:rPr lang="de-DE" dirty="0" err="1" smtClean="0"/>
              <a:t>data</a:t>
            </a:r>
            <a:endParaRPr lang="de-DE" dirty="0" smtClean="0"/>
          </a:p>
          <a:p>
            <a:endParaRPr lang="de-DE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/>
              <a:t>Migration </a:t>
            </a:r>
            <a:r>
              <a:rPr lang="en-US" dirty="0" smtClean="0"/>
              <a:t>mainstreaming</a:t>
            </a:r>
          </a:p>
          <a:p>
            <a:endParaRPr lang="en-US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/>
              <a:t>Data integration to fill data gaps on socioeconomic variables</a:t>
            </a:r>
          </a:p>
          <a:p>
            <a:endParaRPr lang="en-US" dirty="0" smtClean="0"/>
          </a:p>
          <a:p>
            <a:pPr marL="701675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Innovative ways for data visualization and dissemination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47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29212" y="1154976"/>
            <a:ext cx="4986338" cy="4715599"/>
            <a:chOff x="805462" y="1412151"/>
            <a:chExt cx="4986338" cy="47155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04" r="33337"/>
            <a:stretch/>
          </p:blipFill>
          <p:spPr bwMode="auto">
            <a:xfrm>
              <a:off x="1200150" y="1448610"/>
              <a:ext cx="4591650" cy="4679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805462" y="1412151"/>
              <a:ext cx="747113" cy="156254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00" y="958459"/>
            <a:ext cx="8287449" cy="931442"/>
          </a:xfrm>
        </p:spPr>
        <p:txBody>
          <a:bodyPr/>
          <a:lstStyle/>
          <a:p>
            <a:r>
              <a:rPr lang="de-DE" sz="3200" dirty="0" smtClean="0"/>
              <a:t>3. D</a:t>
            </a:r>
            <a:r>
              <a:rPr lang="en-US" sz="3200" dirty="0" err="1" smtClean="0"/>
              <a:t>ata</a:t>
            </a:r>
            <a:r>
              <a:rPr lang="en-US" sz="3200" dirty="0" smtClean="0"/>
              <a:t> visualization: </a:t>
            </a:r>
            <a:r>
              <a:rPr lang="en-US" sz="3200" dirty="0" err="1" smtClean="0"/>
              <a:t>i</a:t>
            </a:r>
            <a:r>
              <a:rPr lang="de-DE" sz="3200" dirty="0" err="1" smtClean="0"/>
              <a:t>nteractive</a:t>
            </a:r>
            <a:r>
              <a:rPr lang="de-DE" sz="3200" dirty="0" smtClean="0"/>
              <a:t> </a:t>
            </a:r>
            <a:r>
              <a:rPr lang="de-DE" sz="3200" dirty="0" err="1" smtClean="0"/>
              <a:t>maps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 bwMode="gray">
          <a:xfrm>
            <a:off x="3332878" y="2411426"/>
            <a:ext cx="2296398" cy="7794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Berlin</a:t>
            </a:r>
          </a:p>
          <a:p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(%): 15.5</a:t>
            </a:r>
          </a:p>
          <a:p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: 545 668</a:t>
            </a:r>
          </a:p>
          <a:p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Total </a:t>
            </a:r>
            <a:r>
              <a:rPr lang="de-DE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de-DE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: 3 520 031</a:t>
            </a:r>
          </a:p>
        </p:txBody>
      </p:sp>
      <p:grpSp>
        <p:nvGrpSpPr>
          <p:cNvPr id="23" name="Gruppieren 22"/>
          <p:cNvGrpSpPr/>
          <p:nvPr/>
        </p:nvGrpSpPr>
        <p:grpSpPr>
          <a:xfrm>
            <a:off x="5663768" y="1678198"/>
            <a:ext cx="3339062" cy="1598445"/>
            <a:chOff x="5711393" y="1421023"/>
            <a:chExt cx="3339062" cy="1598445"/>
          </a:xfrm>
        </p:grpSpPr>
        <p:sp>
          <p:nvSpPr>
            <p:cNvPr id="10" name="Ellipse 9"/>
            <p:cNvSpPr/>
            <p:nvPr/>
          </p:nvSpPr>
          <p:spPr>
            <a:xfrm>
              <a:off x="6107230" y="1903129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6345955" y="1835849"/>
              <a:ext cx="26759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>
                  <a:latin typeface="MetaNormalLF-Roman" pitchFamily="34" charset="0"/>
                </a:rPr>
                <a:t>s</a:t>
              </a:r>
              <a:r>
                <a:rPr lang="de-DE" sz="1200" dirty="0" err="1" smtClean="0">
                  <a:latin typeface="MetaNormalLF-Roman" pitchFamily="34" charset="0"/>
                </a:rPr>
                <a:t>hare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of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foreign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population</a:t>
              </a:r>
              <a:endParaRPr lang="de-DE" sz="1100" dirty="0">
                <a:latin typeface="MetaNormalLF-Roman" pitchFamily="34" charset="0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5711393" y="1421023"/>
              <a:ext cx="12998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err="1" smtClean="0">
                  <a:latin typeface="MetaNormalLF-Roman" pitchFamily="34" charset="0"/>
                </a:rPr>
                <a:t>Maps</a:t>
              </a:r>
              <a:r>
                <a:rPr lang="de-DE" dirty="0" smtClean="0">
                  <a:latin typeface="MetaNormalLF-Roman" pitchFamily="34" charset="0"/>
                </a:rPr>
                <a:t> on … </a:t>
              </a:r>
              <a:endParaRPr lang="de-DE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355480" y="2134427"/>
              <a:ext cx="26759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>
                  <a:latin typeface="MetaNormalLF-Roman" pitchFamily="34" charset="0"/>
                </a:rPr>
                <a:t>s</a:t>
              </a:r>
              <a:r>
                <a:rPr lang="de-DE" sz="1200" dirty="0" err="1" smtClean="0">
                  <a:latin typeface="MetaNormalLF-Roman" pitchFamily="34" charset="0"/>
                </a:rPr>
                <a:t>hare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of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people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seeking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protection</a:t>
              </a:r>
              <a:endParaRPr lang="de-DE" sz="1100" dirty="0">
                <a:latin typeface="MetaNormalLF-Roman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6374530" y="2441465"/>
              <a:ext cx="267592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>
                  <a:latin typeface="MetaNormalLF-Roman" pitchFamily="34" charset="0"/>
                </a:rPr>
                <a:t>s</a:t>
              </a:r>
              <a:r>
                <a:rPr lang="de-DE" sz="1200" dirty="0" err="1" smtClean="0">
                  <a:latin typeface="MetaNormalLF-Roman" pitchFamily="34" charset="0"/>
                </a:rPr>
                <a:t>hare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of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 smtClean="0">
                  <a:latin typeface="MetaNormalLF-Roman" pitchFamily="34" charset="0"/>
                </a:rPr>
                <a:t>foreigners</a:t>
              </a:r>
              <a:r>
                <a:rPr lang="de-DE" sz="1200" dirty="0" smtClean="0">
                  <a:latin typeface="MetaNormalLF-Roman" pitchFamily="34" charset="0"/>
                </a:rPr>
                <a:t> in </a:t>
              </a:r>
              <a:r>
                <a:rPr lang="de-DE" sz="1200" dirty="0" err="1" smtClean="0">
                  <a:latin typeface="MetaNormalLF-Roman" pitchFamily="34" charset="0"/>
                </a:rPr>
                <a:t>employment</a:t>
              </a:r>
              <a:endParaRPr lang="de-DE" sz="1200" dirty="0" smtClean="0">
                <a:latin typeface="MetaNormalLF-Roman" pitchFamily="34" charset="0"/>
              </a:endParaRPr>
            </a:p>
            <a:p>
              <a:endParaRPr lang="de-DE" sz="1100" dirty="0">
                <a:latin typeface="MetaNormalLF-Roman" pitchFamily="34" charset="0"/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6151705" y="1952366"/>
              <a:ext cx="36000" cy="360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107230" y="2200926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/>
            <p:cNvSpPr/>
            <p:nvPr/>
          </p:nvSpPr>
          <p:spPr>
            <a:xfrm>
              <a:off x="6115705" y="2493777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6365005" y="2742469"/>
              <a:ext cx="267592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dirty="0" err="1">
                  <a:latin typeface="MetaNormalLF-Roman" pitchFamily="34" charset="0"/>
                </a:rPr>
                <a:t>u</a:t>
              </a:r>
              <a:r>
                <a:rPr lang="de-DE" sz="1200" dirty="0" err="1" smtClean="0">
                  <a:latin typeface="MetaNormalLF-Roman" pitchFamily="34" charset="0"/>
                </a:rPr>
                <a:t>nemployment</a:t>
              </a:r>
              <a:r>
                <a:rPr lang="de-DE" sz="1200" dirty="0" smtClean="0">
                  <a:latin typeface="MetaNormalLF-Roman" pitchFamily="34" charset="0"/>
                </a:rPr>
                <a:t> rate </a:t>
              </a:r>
              <a:r>
                <a:rPr lang="de-DE" sz="1200" dirty="0" err="1" smtClean="0">
                  <a:latin typeface="MetaNormalLF-Roman" pitchFamily="34" charset="0"/>
                </a:rPr>
                <a:t>among</a:t>
              </a:r>
              <a:r>
                <a:rPr lang="de-DE" sz="1200" dirty="0" smtClean="0">
                  <a:latin typeface="MetaNormalLF-Roman" pitchFamily="34" charset="0"/>
                </a:rPr>
                <a:t> </a:t>
              </a:r>
              <a:r>
                <a:rPr lang="de-DE" sz="1200" dirty="0" err="1">
                  <a:latin typeface="MetaNormalLF-Roman" pitchFamily="34" charset="0"/>
                </a:rPr>
                <a:t>f</a:t>
              </a:r>
              <a:r>
                <a:rPr lang="de-DE" sz="1200" dirty="0" err="1" smtClean="0">
                  <a:latin typeface="MetaNormalLF-Roman" pitchFamily="34" charset="0"/>
                </a:rPr>
                <a:t>oreigners</a:t>
              </a:r>
              <a:endParaRPr lang="de-DE" sz="1100" dirty="0">
                <a:latin typeface="MetaNormalLF-Roman" pitchFamily="34" charset="0"/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6114580" y="2791584"/>
              <a:ext cx="144000" cy="14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 12"/>
          <p:cNvSpPr/>
          <p:nvPr/>
        </p:nvSpPr>
        <p:spPr>
          <a:xfrm>
            <a:off x="4038600" y="4438650"/>
            <a:ext cx="1276950" cy="16287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3" t="69389" r="33337"/>
          <a:stretch/>
        </p:blipFill>
        <p:spPr bwMode="auto">
          <a:xfrm>
            <a:off x="3870665" y="4089108"/>
            <a:ext cx="1384220" cy="143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3991995" y="5608965"/>
            <a:ext cx="48802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>
                <a:latin typeface="MetaNormalLF-Roman" pitchFamily="34" charset="0"/>
              </a:rPr>
              <a:t>https://service.destatis.de/DE/karten/migration_integration_regionen.html</a:t>
            </a:r>
            <a:endParaRPr lang="de-DE" sz="1100" dirty="0">
              <a:latin typeface="MetaNormalLF-Roman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18819"/>
      </p:ext>
    </p:extLst>
  </p:cSld>
  <p:clrMapOvr>
    <a:masterClrMapping/>
  </p:clrMapOvr>
</p:sld>
</file>

<file path=ppt/theme/theme1.xml><?xml version="1.0" encoding="utf-8"?>
<a:theme xmlns:a="http://schemas.openxmlformats.org/drawingml/2006/main" name="Destatis_PP_Master_4x3_englisch_2017">
  <a:themeElements>
    <a:clrScheme name="Statistisches Bundesamt Wiesbaden">
      <a:dk1>
        <a:sysClr val="windowText" lastClr="000000"/>
      </a:dk1>
      <a:lt1>
        <a:sysClr val="window" lastClr="FFFFFF"/>
      </a:lt1>
      <a:dk2>
        <a:srgbClr val="333366"/>
      </a:dk2>
      <a:lt2>
        <a:srgbClr val="FF6600"/>
      </a:lt2>
      <a:accent1>
        <a:srgbClr val="CC0033"/>
      </a:accent1>
      <a:accent2>
        <a:srgbClr val="FFCC00"/>
      </a:accent2>
      <a:accent3>
        <a:srgbClr val="3366CC"/>
      </a:accent3>
      <a:accent4>
        <a:srgbClr val="66CCFF"/>
      </a:accent4>
      <a:accent5>
        <a:srgbClr val="990033"/>
      </a:accent5>
      <a:accent6>
        <a:srgbClr val="66CC66"/>
      </a:accent6>
      <a:hlink>
        <a:srgbClr val="0000FF"/>
      </a:hlink>
      <a:folHlink>
        <a:srgbClr val="800080"/>
      </a:folHlink>
    </a:clrScheme>
    <a:fontScheme name="Benutzerdefiniert 2">
      <a:majorFont>
        <a:latin typeface="MetaMediumLF-Roman"/>
        <a:ea typeface=""/>
        <a:cs typeface=""/>
      </a:majorFont>
      <a:minorFont>
        <a:latin typeface="MetaMedium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ln>
          <a:noFill/>
        </a:ln>
      </a:spPr>
      <a:bodyPr vert="horz" wrap="square" lIns="0" tIns="0" rIns="0" bIns="0" rtlCol="0">
        <a:noAutofit/>
      </a:bodyPr>
      <a:lstStyle>
        <a:defPPr>
          <a:defRPr sz="2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Destatis_PP_Master_4x3_englisch_2017</Template>
  <TotalTime>0</TotalTime>
  <Words>311</Words>
  <Application>Microsoft Office PowerPoint</Application>
  <PresentationFormat>Bildschirmpräsentation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MetaMediumLF-Roman</vt:lpstr>
      <vt:lpstr>Wingdings</vt:lpstr>
      <vt:lpstr>MetaNormalLF-Roman</vt:lpstr>
      <vt:lpstr>Agfa Rotis Semisans Ex Bold</vt:lpstr>
      <vt:lpstr>Calibri</vt:lpstr>
      <vt:lpstr>Destatis_PP_Master_4x3_englisch_2017</vt:lpstr>
      <vt:lpstr>High-Level panel  Strengthening Migration Statistics</vt:lpstr>
      <vt:lpstr>1. Migration statistics in Germany</vt:lpstr>
      <vt:lpstr>2. Large-scale inflow challenged German statistical systems</vt:lpstr>
      <vt:lpstr>3. Initiatives to improve migration statistics</vt:lpstr>
      <vt:lpstr>3. Quantifying humanitarian immigration</vt:lpstr>
      <vt:lpstr>3. Initiatives to improve migration statistics</vt:lpstr>
      <vt:lpstr>3. Initiatives to improve migration statistics</vt:lpstr>
      <vt:lpstr>3. Initiatives to improve migration statistics</vt:lpstr>
      <vt:lpstr>3. Data visualization: interactive maps</vt:lpstr>
      <vt:lpstr>4. Outlook: Big-Data in migration statistics </vt:lpstr>
    </vt:vector>
  </TitlesOfParts>
  <Company>Statistisches Bundesamt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Woell, Carina (B304)</dc:creator>
  <cp:lastModifiedBy>Eberle, Jan (F204)</cp:lastModifiedBy>
  <cp:revision>25</cp:revision>
  <cp:lastPrinted>2018-02-26T10:44:40Z</cp:lastPrinted>
  <dcterms:created xsi:type="dcterms:W3CDTF">2017-12-05T09:37:46Z</dcterms:created>
  <dcterms:modified xsi:type="dcterms:W3CDTF">2018-02-28T12:50:50Z</dcterms:modified>
</cp:coreProperties>
</file>