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handoutMasters/handoutMaster1.xml" ContentType="application/vnd.openxmlformats-officedocument.presentationml.handoutMaster+xml"/>
  <Override PartName="/ppt/charts/style3.xml" ContentType="application/vnd.ms-office.chartstyle+xml"/>
  <Override PartName="/ppt/charts/chart1.xml" ContentType="application/vnd.openxmlformats-officedocument.drawingml.chart+xml"/>
  <Override PartName="/ppt/charts/style1.xml" ContentType="application/vnd.ms-office.chartstyle+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charts/colors1.xml" ContentType="application/vnd.ms-office.chartcolorstyle+xml"/>
  <Override PartName="/ppt/charts/chart2.xml" ContentType="application/vnd.openxmlformats-officedocument.drawingml.chart+xml"/>
  <Override PartName="/ppt/notesMasters/notesMaster1.xml" ContentType="application/vnd.openxmlformats-officedocument.presentationml.notesMaster+xml"/>
  <Override PartName="/ppt/charts/colors3.xml" ContentType="application/vnd.ms-office.chartcolorstyle+xml"/>
  <Override PartName="/ppt/charts/style2.xml" ContentType="application/vnd.ms-office.chartstyle+xml"/>
  <Override PartName="/ppt/charts/chart3.xml" ContentType="application/vnd.openxmlformats-officedocument.drawingml.chart+xml"/>
  <Override PartName="/ppt/charts/colors2.xml" ContentType="application/vnd.ms-office.chartcolorstyl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handoutMasterIdLst>
    <p:handoutMasterId r:id="rId11"/>
  </p:handoutMasterIdLst>
  <p:sldIdLst>
    <p:sldId id="482" r:id="rId3"/>
    <p:sldId id="483" r:id="rId4"/>
    <p:sldId id="486" r:id="rId5"/>
    <p:sldId id="485" r:id="rId6"/>
    <p:sldId id="484" r:id="rId7"/>
    <p:sldId id="487" r:id="rId8"/>
    <p:sldId id="391" r:id="rId9"/>
  </p:sldIdLst>
  <p:sldSz cx="9144000" cy="5715000" type="screen16x10"/>
  <p:notesSz cx="6797675" cy="9926638"/>
  <p:defaultTextStyle>
    <a:defPPr>
      <a:defRPr lang="tr-TR"/>
    </a:defPPr>
    <a:lvl1pPr algn="ctr" rtl="0" fontAlgn="base">
      <a:spcBef>
        <a:spcPct val="0"/>
      </a:spcBef>
      <a:spcAft>
        <a:spcPct val="0"/>
      </a:spcAft>
      <a:defRPr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247">
          <p15:clr>
            <a:srgbClr val="A4A3A4"/>
          </p15:clr>
        </p15:guide>
        <p15:guide id="2" pos="5692">
          <p15:clr>
            <a:srgbClr val="A4A3A4"/>
          </p15:clr>
        </p15:guide>
        <p15:guide id="3" orient="horz" pos="3539">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2226"/>
    <a:srgbClr val="B12328"/>
    <a:srgbClr val="88A3A6"/>
    <a:srgbClr val="9FE1FF"/>
    <a:srgbClr val="E3FEA0"/>
    <a:srgbClr val="A2FCDE"/>
    <a:srgbClr val="BCFBA3"/>
    <a:srgbClr val="2581C4"/>
    <a:srgbClr val="660033"/>
    <a:srgbClr val="AB23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5" autoAdjust="0"/>
    <p:restoredTop sz="69258" autoAdjust="0"/>
  </p:normalViewPr>
  <p:slideViewPr>
    <p:cSldViewPr>
      <p:cViewPr varScale="1">
        <p:scale>
          <a:sx n="91" d="100"/>
          <a:sy n="91" d="100"/>
        </p:scale>
        <p:origin x="1728" y="66"/>
      </p:cViewPr>
      <p:guideLst>
        <p:guide orient="horz" pos="4247"/>
        <p:guide pos="5692"/>
        <p:guide orient="horz" pos="3539"/>
      </p:guideLst>
    </p:cSldViewPr>
  </p:slideViewPr>
  <p:outlineViewPr>
    <p:cViewPr>
      <p:scale>
        <a:sx n="33" d="100"/>
        <a:sy n="33" d="100"/>
      </p:scale>
      <p:origin x="0" y="2502"/>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81" d="100"/>
          <a:sy n="81" d="100"/>
        </p:scale>
        <p:origin x="-3960" y="23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al__ma_Sayfas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al__ma_Sayfas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al__ma_Sayfas_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view3D>
      <c:rotX val="30"/>
      <c:rotY val="18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Sayfa1!$B$1</c:f>
              <c:strCache>
                <c:ptCount val="1"/>
                <c:pt idx="0">
                  <c:v>2020</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238D-4B73-80D0-C94EE95958E7}"/>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238D-4B73-80D0-C94EE95958E7}"/>
              </c:ext>
            </c:extLst>
          </c:dPt>
          <c:dPt>
            <c:idx val="2"/>
            <c:bubble3D val="0"/>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C335-4A37-9D8D-3063961CB64F}"/>
              </c:ext>
            </c:extLst>
          </c:dPt>
          <c:dLbls>
            <c:spPr>
              <a:solidFill>
                <a:schemeClr val="tx1"/>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Sayfa1!$A$2</c:f>
              <c:strCache>
                <c:ptCount val="1"/>
                <c:pt idx="0">
                  <c:v>Field Compilation</c:v>
                </c:pt>
              </c:strCache>
            </c:strRef>
          </c:cat>
          <c:val>
            <c:numRef>
              <c:f>Sayfa1!$B$2</c:f>
              <c:numCache>
                <c:formatCode>General</c:formatCode>
                <c:ptCount val="1"/>
                <c:pt idx="0">
                  <c:v>100</c:v>
                </c:pt>
              </c:numCache>
            </c:numRef>
          </c:val>
          <c:extLst>
            <c:ext xmlns:c16="http://schemas.microsoft.com/office/drawing/2014/chart" uri="{C3380CC4-5D6E-409C-BE32-E72D297353CC}">
              <c16:uniqueId val="{00000000-C335-4A37-9D8D-3063961CB64F}"/>
            </c:ext>
          </c:extLst>
        </c:ser>
        <c:dLbls>
          <c:dLblPos val="inEnd"/>
          <c:showLegendKey val="0"/>
          <c:showVal val="0"/>
          <c:showCatName val="0"/>
          <c:showSerName val="0"/>
          <c:showPercent val="1"/>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view3D>
      <c:rotX val="30"/>
      <c:rotY val="18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Sayfa1!$B$1</c:f>
              <c:strCache>
                <c:ptCount val="1"/>
                <c:pt idx="0">
                  <c:v>2021</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5809-4B64-94F8-2FE58B03C073}"/>
              </c:ext>
            </c:extLst>
          </c:dPt>
          <c:dPt>
            <c:idx val="1"/>
            <c:bubble3D val="0"/>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5809-4B64-94F8-2FE58B03C073}"/>
              </c:ext>
            </c:extLst>
          </c:dPt>
          <c:dPt>
            <c:idx val="2"/>
            <c:bubble3D val="0"/>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5809-4B64-94F8-2FE58B03C073}"/>
              </c:ext>
            </c:extLst>
          </c:dPt>
          <c:dLbls>
            <c:spPr>
              <a:solidFill>
                <a:schemeClr val="tx1"/>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Sayfa1!$A$2:$A$3</c:f>
              <c:strCache>
                <c:ptCount val="2"/>
                <c:pt idx="0">
                  <c:v>Field Compilation</c:v>
                </c:pt>
                <c:pt idx="1">
                  <c:v>Barcode</c:v>
                </c:pt>
              </c:strCache>
            </c:strRef>
          </c:cat>
          <c:val>
            <c:numRef>
              <c:f>Sayfa1!$B$2:$B$3</c:f>
              <c:numCache>
                <c:formatCode>General</c:formatCode>
                <c:ptCount val="2"/>
                <c:pt idx="0">
                  <c:v>79</c:v>
                </c:pt>
                <c:pt idx="1">
                  <c:v>21</c:v>
                </c:pt>
              </c:numCache>
            </c:numRef>
          </c:val>
          <c:extLst>
            <c:ext xmlns:c16="http://schemas.microsoft.com/office/drawing/2014/chart" uri="{C3380CC4-5D6E-409C-BE32-E72D297353CC}">
              <c16:uniqueId val="{00000006-5809-4B64-94F8-2FE58B03C073}"/>
            </c:ext>
          </c:extLst>
        </c:ser>
        <c:dLbls>
          <c:dLblPos val="inEnd"/>
          <c:showLegendKey val="0"/>
          <c:showVal val="0"/>
          <c:showCatName val="0"/>
          <c:showSerName val="0"/>
          <c:showPercent val="1"/>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view3D>
      <c:rotX val="30"/>
      <c:rotY val="18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2030052522348079E-3"/>
          <c:y val="0.19219965460970284"/>
          <c:w val="0.99079699474776517"/>
          <c:h val="0.50000268398321501"/>
        </c:manualLayout>
      </c:layout>
      <c:pie3DChart>
        <c:varyColors val="1"/>
        <c:ser>
          <c:idx val="0"/>
          <c:order val="0"/>
          <c:tx>
            <c:strRef>
              <c:f>Sayfa1!$B$1</c:f>
              <c:strCache>
                <c:ptCount val="1"/>
                <c:pt idx="0">
                  <c:v>2022</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28BF-43B6-AABD-09EA9B5DD71F}"/>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28BF-43B6-AABD-09EA9B5DD71F}"/>
              </c:ext>
            </c:extLst>
          </c:dPt>
          <c:dPt>
            <c:idx val="2"/>
            <c:bubble3D val="0"/>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28BF-43B6-AABD-09EA9B5DD71F}"/>
              </c:ext>
            </c:extLst>
          </c:dPt>
          <c:dLbls>
            <c:spPr>
              <a:solidFill>
                <a:schemeClr val="tx1"/>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Sayfa1!$A$2:$A$4</c:f>
              <c:strCache>
                <c:ptCount val="3"/>
                <c:pt idx="0">
                  <c:v>Field Compilation</c:v>
                </c:pt>
                <c:pt idx="1">
                  <c:v>Web Scraping</c:v>
                </c:pt>
                <c:pt idx="2">
                  <c:v>Barcode</c:v>
                </c:pt>
              </c:strCache>
            </c:strRef>
          </c:cat>
          <c:val>
            <c:numRef>
              <c:f>Sayfa1!$B$2:$B$4</c:f>
              <c:numCache>
                <c:formatCode>General</c:formatCode>
                <c:ptCount val="3"/>
                <c:pt idx="0">
                  <c:v>51</c:v>
                </c:pt>
                <c:pt idx="1">
                  <c:v>5</c:v>
                </c:pt>
                <c:pt idx="2">
                  <c:v>44</c:v>
                </c:pt>
              </c:numCache>
            </c:numRef>
          </c:val>
          <c:extLst>
            <c:ext xmlns:c16="http://schemas.microsoft.com/office/drawing/2014/chart" uri="{C3380CC4-5D6E-409C-BE32-E72D297353CC}">
              <c16:uniqueId val="{00000006-28BF-43B6-AABD-09EA9B5DD71F}"/>
            </c:ext>
          </c:extLst>
        </c:ser>
        <c:dLbls>
          <c:dLblPos val="inEnd"/>
          <c:showLegendKey val="0"/>
          <c:showVal val="0"/>
          <c:showCatName val="0"/>
          <c:showSerName val="0"/>
          <c:showPercent val="1"/>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tr-TR"/>
          </a:p>
        </p:txBody>
      </p:sp>
      <p:sp>
        <p:nvSpPr>
          <p:cNvPr id="3" name="2 Veri Yer Tutucusu"/>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Arial" charset="0"/>
                <a:cs typeface="Arial" charset="0"/>
              </a:defRPr>
            </a:lvl1pPr>
          </a:lstStyle>
          <a:p>
            <a:pPr>
              <a:defRPr/>
            </a:pPr>
            <a:fld id="{D775E223-D149-4232-BF37-984D21C206CF}" type="datetimeFigureOut">
              <a:rPr lang="tr-TR"/>
              <a:pPr>
                <a:defRPr/>
              </a:pPr>
              <a:t>9.09.2022</a:t>
            </a:fld>
            <a:endParaRPr lang="tr-TR"/>
          </a:p>
        </p:txBody>
      </p:sp>
      <p:sp>
        <p:nvSpPr>
          <p:cNvPr id="4" name="3 Altbilgi Yer Tutucusu"/>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atin typeface="Arial" charset="0"/>
                <a:cs typeface="Arial" charset="0"/>
              </a:defRPr>
            </a:lvl1pPr>
          </a:lstStyle>
          <a:p>
            <a:pPr>
              <a:defRPr/>
            </a:pPr>
            <a:r>
              <a:rPr lang="tr-TR"/>
              <a:t>Ekonomik ve Sosyal Göstergeler Daire Başkanlığı Tüketici Fiyatları Grubu</a:t>
            </a:r>
          </a:p>
        </p:txBody>
      </p:sp>
      <p:sp>
        <p:nvSpPr>
          <p:cNvPr id="5" name="4 Slayt Numarası Yer Tutucusu"/>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0AFD0F14-BE2D-4606-B0B6-813F8D91F2D0}" type="slidenum">
              <a:rPr lang="tr-TR"/>
              <a:pPr>
                <a:defRPr/>
              </a:pPr>
              <a:t>‹#›</a:t>
            </a:fld>
            <a:endParaRPr lang="tr-TR"/>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cs typeface="+mn-cs"/>
              </a:defRPr>
            </a:lvl1pPr>
          </a:lstStyle>
          <a:p>
            <a:pPr>
              <a:defRPr/>
            </a:pPr>
            <a:endParaRPr lang="tr-TR"/>
          </a:p>
        </p:txBody>
      </p:sp>
      <p:sp>
        <p:nvSpPr>
          <p:cNvPr id="30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tr-TR"/>
          </a:p>
        </p:txBody>
      </p:sp>
      <p:sp>
        <p:nvSpPr>
          <p:cNvPr id="16388" name="Rectangle 4"/>
          <p:cNvSpPr>
            <a:spLocks noGrp="1" noRot="1" noChangeAspect="1" noChangeArrowheads="1" noTextEdit="1"/>
          </p:cNvSpPr>
          <p:nvPr>
            <p:ph type="sldImg" idx="2"/>
          </p:nvPr>
        </p:nvSpPr>
        <p:spPr bwMode="auto">
          <a:xfrm>
            <a:off x="422275" y="744538"/>
            <a:ext cx="5956300" cy="37226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3079"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84386147-1100-481B-B32D-705AB21735DF}" type="slidenum">
              <a:rPr lang="tr-TR"/>
              <a:pPr>
                <a:defRPr/>
              </a:pPr>
              <a:t>‹#›</a:t>
            </a:fld>
            <a:endParaRPr lang="tr-TR"/>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sz="1200" kern="1200" dirty="0" err="1" smtClean="0">
                <a:solidFill>
                  <a:schemeClr val="tx1"/>
                </a:solidFill>
                <a:effectLst/>
                <a:latin typeface="Arial" charset="0"/>
                <a:ea typeface="+mn-ea"/>
                <a:cs typeface="+mn-cs"/>
              </a:rPr>
              <a:t>TurkStat</a:t>
            </a:r>
            <a:r>
              <a:rPr lang="en-US" sz="1200" kern="1200" dirty="0" smtClean="0">
                <a:solidFill>
                  <a:schemeClr val="tx1"/>
                </a:solidFill>
                <a:effectLst/>
                <a:latin typeface="Arial" charset="0"/>
                <a:ea typeface="+mn-ea"/>
                <a:cs typeface="+mn-cs"/>
              </a:rPr>
              <a:t> making great efforts to minimize the impact of Covid-19 measures on CPI quality and taking all actions in a timely manner. Challenges concerning the data collection that arise especially during the lockdown periods, studies on using alternative data sources accelerated and started to be used in CPI production.</a:t>
            </a:r>
            <a:endParaRPr lang="tr-TR" sz="1200" kern="1200" dirty="0" smtClean="0">
              <a:solidFill>
                <a:schemeClr val="tx1"/>
              </a:solidFill>
              <a:effectLst/>
              <a:latin typeface="Arial" charset="0"/>
              <a:ea typeface="+mn-ea"/>
              <a:cs typeface="+mn-cs"/>
            </a:endParaRPr>
          </a:p>
          <a:p>
            <a:r>
              <a:rPr lang="en-US" sz="1200" b="0" i="0" u="none" strike="noStrike" kern="1200" baseline="0" dirty="0" smtClean="0">
                <a:solidFill>
                  <a:schemeClr val="tx1"/>
                </a:solidFill>
                <a:latin typeface="Arial" charset="0"/>
                <a:ea typeface="+mn-ea"/>
                <a:cs typeface="+mn-cs"/>
              </a:rPr>
              <a:t>As a result of the restrictions during the COVID-19 pandemic, some outlets were closed or working hours were changed and some services cannot be provided.</a:t>
            </a:r>
            <a:r>
              <a:rPr lang="tr-TR"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In this period, for producing the CPI at the best, fieldwork continued as much as possible. Due to restrictions, in cases where the prices were not available the alternative data sources are used which is recommended in guidance of </a:t>
            </a:r>
            <a:r>
              <a:rPr lang="en-US" sz="1200" b="0" i="0" u="none" strike="noStrike" kern="1200" baseline="0" dirty="0" err="1" smtClean="0">
                <a:solidFill>
                  <a:schemeClr val="tx1"/>
                </a:solidFill>
                <a:latin typeface="Arial" charset="0"/>
                <a:ea typeface="+mn-ea"/>
                <a:cs typeface="+mn-cs"/>
              </a:rPr>
              <a:t>EuroStat</a:t>
            </a:r>
            <a:r>
              <a:rPr lang="en-US" sz="1200" b="0" i="0" u="none" strike="noStrike" kern="1200" baseline="0" dirty="0" smtClean="0">
                <a:solidFill>
                  <a:schemeClr val="tx1"/>
                </a:solidFill>
                <a:latin typeface="Arial" charset="0"/>
                <a:ea typeface="+mn-ea"/>
                <a:cs typeface="+mn-cs"/>
              </a:rPr>
              <a:t> published in April 2020. In this context: </a:t>
            </a:r>
          </a:p>
          <a:p>
            <a:r>
              <a:rPr lang="tr-TR" sz="1200" b="0" i="0" u="none" strike="noStrike" kern="1200" baseline="0" dirty="0" smtClean="0">
                <a:solidFill>
                  <a:schemeClr val="tx1"/>
                </a:solidFill>
                <a:latin typeface="Arial" charset="0"/>
                <a:ea typeface="+mn-ea"/>
                <a:cs typeface="+mn-cs"/>
              </a:rPr>
              <a:t>- </a:t>
            </a:r>
            <a:r>
              <a:rPr lang="tr-TR" sz="1200" b="0" i="0" u="none" strike="noStrike" kern="1200" baseline="0" dirty="0" err="1" smtClean="0">
                <a:solidFill>
                  <a:schemeClr val="tx1"/>
                </a:solidFill>
                <a:latin typeface="Arial" charset="0"/>
                <a:ea typeface="+mn-ea"/>
                <a:cs typeface="+mn-cs"/>
              </a:rPr>
              <a:t>Compiling</a:t>
            </a:r>
            <a:r>
              <a:rPr lang="tr-TR" sz="1200" b="0" i="0" u="none" strike="noStrike" kern="1200" baseline="0" dirty="0" smtClean="0">
                <a:solidFill>
                  <a:schemeClr val="tx1"/>
                </a:solidFill>
                <a:latin typeface="Arial" charset="0"/>
                <a:ea typeface="+mn-ea"/>
                <a:cs typeface="+mn-cs"/>
              </a:rPr>
              <a:t> </a:t>
            </a:r>
            <a:r>
              <a:rPr lang="tr-TR" sz="1200" b="0" i="0" u="none" strike="noStrike" kern="1200" baseline="0" dirty="0" err="1" smtClean="0">
                <a:solidFill>
                  <a:schemeClr val="tx1"/>
                </a:solidFill>
                <a:latin typeface="Arial" charset="0"/>
                <a:ea typeface="+mn-ea"/>
                <a:cs typeface="+mn-cs"/>
              </a:rPr>
              <a:t>prices</a:t>
            </a:r>
            <a:r>
              <a:rPr lang="tr-TR" sz="1200" b="0" i="0" u="none" strike="noStrike" kern="1200" baseline="0" dirty="0" smtClean="0">
                <a:solidFill>
                  <a:schemeClr val="tx1"/>
                </a:solidFill>
                <a:latin typeface="Arial" charset="0"/>
                <a:ea typeface="+mn-ea"/>
                <a:cs typeface="+mn-cs"/>
              </a:rPr>
              <a:t> </a:t>
            </a:r>
            <a:r>
              <a:rPr lang="tr-TR" sz="1200" b="0" i="0" u="none" strike="noStrike" kern="1200" baseline="0" dirty="0" err="1" smtClean="0">
                <a:solidFill>
                  <a:schemeClr val="tx1"/>
                </a:solidFill>
                <a:latin typeface="Arial" charset="0"/>
                <a:ea typeface="+mn-ea"/>
                <a:cs typeface="+mn-cs"/>
              </a:rPr>
              <a:t>via</a:t>
            </a:r>
            <a:r>
              <a:rPr lang="tr-TR" sz="1200" b="0" i="0" u="none" strike="noStrike" kern="1200" baseline="0" dirty="0" smtClean="0">
                <a:solidFill>
                  <a:schemeClr val="tx1"/>
                </a:solidFill>
                <a:latin typeface="Arial" charset="0"/>
                <a:ea typeface="+mn-ea"/>
                <a:cs typeface="+mn-cs"/>
              </a:rPr>
              <a:t> </a:t>
            </a:r>
            <a:r>
              <a:rPr lang="tr-TR" sz="1200" b="0" i="0" u="none" strike="noStrike" kern="1200" baseline="0" dirty="0" err="1" smtClean="0">
                <a:solidFill>
                  <a:schemeClr val="tx1"/>
                </a:solidFill>
                <a:latin typeface="Arial" charset="0"/>
                <a:ea typeface="+mn-ea"/>
                <a:cs typeface="+mn-cs"/>
              </a:rPr>
              <a:t>telephone</a:t>
            </a:r>
            <a:r>
              <a:rPr lang="tr-TR" sz="1200" b="0" i="0" u="none" strike="noStrike" kern="1200" baseline="0" dirty="0" smtClean="0">
                <a:solidFill>
                  <a:schemeClr val="tx1"/>
                </a:solidFill>
                <a:latin typeface="Arial" charset="0"/>
                <a:ea typeface="+mn-ea"/>
                <a:cs typeface="+mn-cs"/>
              </a:rPr>
              <a:t>, </a:t>
            </a:r>
          </a:p>
          <a:p>
            <a:r>
              <a:rPr lang="tr-TR" sz="1200" b="0" i="0" u="none" strike="noStrike" kern="1200" baseline="0" dirty="0" smtClean="0">
                <a:solidFill>
                  <a:schemeClr val="tx1"/>
                </a:solidFill>
                <a:latin typeface="Arial" charset="0"/>
                <a:ea typeface="+mn-ea"/>
                <a:cs typeface="+mn-cs"/>
              </a:rPr>
              <a:t>- Using </a:t>
            </a:r>
            <a:r>
              <a:rPr lang="tr-TR" sz="1200" b="0" i="0" u="none" strike="noStrike" kern="1200" baseline="0" dirty="0" err="1" smtClean="0">
                <a:solidFill>
                  <a:schemeClr val="tx1"/>
                </a:solidFill>
                <a:latin typeface="Arial" charset="0"/>
                <a:ea typeface="+mn-ea"/>
                <a:cs typeface="+mn-cs"/>
              </a:rPr>
              <a:t>outlets</a:t>
            </a:r>
            <a:r>
              <a:rPr lang="tr-TR" sz="1200" b="0" i="0" u="none" strike="noStrike" kern="1200" baseline="0" dirty="0" smtClean="0">
                <a:solidFill>
                  <a:schemeClr val="tx1"/>
                </a:solidFill>
                <a:latin typeface="Arial" charset="0"/>
                <a:ea typeface="+mn-ea"/>
                <a:cs typeface="+mn-cs"/>
              </a:rPr>
              <a:t> </a:t>
            </a:r>
            <a:r>
              <a:rPr lang="tr-TR" sz="1200" b="0" i="0" u="none" strike="noStrike" kern="1200" baseline="0" dirty="0" err="1" smtClean="0">
                <a:solidFill>
                  <a:schemeClr val="tx1"/>
                </a:solidFill>
                <a:latin typeface="Arial" charset="0"/>
                <a:ea typeface="+mn-ea"/>
                <a:cs typeface="+mn-cs"/>
              </a:rPr>
              <a:t>websites</a:t>
            </a:r>
            <a:r>
              <a:rPr lang="tr-TR" sz="1200" b="0" i="0" u="none" strike="noStrike" kern="1200" baseline="0" dirty="0" smtClean="0">
                <a:solidFill>
                  <a:schemeClr val="tx1"/>
                </a:solidFill>
                <a:latin typeface="Arial" charset="0"/>
                <a:ea typeface="+mn-ea"/>
                <a:cs typeface="+mn-cs"/>
              </a:rPr>
              <a:t>, </a:t>
            </a:r>
          </a:p>
          <a:p>
            <a:r>
              <a:rPr lang="tr-TR" sz="1200" b="0" i="0" u="none" strike="noStrike" kern="1200" baseline="0" dirty="0" smtClean="0">
                <a:solidFill>
                  <a:schemeClr val="tx1"/>
                </a:solidFill>
                <a:latin typeface="Arial" charset="0"/>
                <a:ea typeface="+mn-ea"/>
                <a:cs typeface="+mn-cs"/>
              </a:rPr>
              <a:t>- E-mail </a:t>
            </a:r>
            <a:r>
              <a:rPr lang="tr-TR" sz="1200" b="0" i="0" u="none" strike="noStrike" kern="1200" baseline="0" dirty="0" err="1" smtClean="0">
                <a:solidFill>
                  <a:schemeClr val="tx1"/>
                </a:solidFill>
                <a:latin typeface="Arial" charset="0"/>
                <a:ea typeface="+mn-ea"/>
                <a:cs typeface="+mn-cs"/>
              </a:rPr>
              <a:t>enquiries</a:t>
            </a:r>
            <a:r>
              <a:rPr lang="tr-TR" sz="1200" b="0" i="0" u="none" strike="noStrike" kern="1200" baseline="0" dirty="0" smtClean="0">
                <a:solidFill>
                  <a:schemeClr val="tx1"/>
                </a:solidFill>
                <a:latin typeface="Arial" charset="0"/>
                <a:ea typeface="+mn-ea"/>
                <a:cs typeface="+mn-cs"/>
              </a:rPr>
              <a:t> </a:t>
            </a:r>
          </a:p>
          <a:p>
            <a:r>
              <a:rPr lang="en-US" sz="1200" b="0" i="0" u="none" strike="noStrike" kern="1200" baseline="0" dirty="0" smtClean="0">
                <a:solidFill>
                  <a:schemeClr val="tx1"/>
                </a:solidFill>
                <a:latin typeface="Arial" charset="0"/>
                <a:ea typeface="+mn-ea"/>
                <a:cs typeface="+mn-cs"/>
              </a:rPr>
              <a:t>alternative data sources are used. </a:t>
            </a:r>
            <a:endParaRPr lang="tr-TR" sz="1200" b="0" i="0" u="none" strike="noStrike" kern="1200" baseline="0" dirty="0" smtClean="0">
              <a:solidFill>
                <a:schemeClr val="tx1"/>
              </a:solidFill>
              <a:latin typeface="Arial" charset="0"/>
              <a:ea typeface="+mn-ea"/>
              <a:cs typeface="+mn-cs"/>
            </a:endParaRPr>
          </a:p>
          <a:p>
            <a:endParaRPr lang="tr-TR" sz="1200" b="0" i="0" u="none" strike="noStrike" kern="1200" baseline="0" dirty="0" smtClean="0">
              <a:solidFill>
                <a:schemeClr val="tx1"/>
              </a:solidFill>
              <a:latin typeface="Arial" charset="0"/>
              <a:ea typeface="+mn-ea"/>
              <a:cs typeface="+mn-cs"/>
            </a:endParaRPr>
          </a:p>
        </p:txBody>
      </p:sp>
      <p:sp>
        <p:nvSpPr>
          <p:cNvPr id="4" name="Slayt Numarası Yer Tutucusu 3"/>
          <p:cNvSpPr>
            <a:spLocks noGrp="1"/>
          </p:cNvSpPr>
          <p:nvPr>
            <p:ph type="sldNum" sz="quarter" idx="10"/>
          </p:nvPr>
        </p:nvSpPr>
        <p:spPr/>
        <p:txBody>
          <a:bodyPr/>
          <a:lstStyle/>
          <a:p>
            <a:pPr>
              <a:defRPr/>
            </a:pPr>
            <a:fld id="{84386147-1100-481B-B32D-705AB21735DF}" type="slidenum">
              <a:rPr lang="tr-TR" smtClean="0"/>
              <a:pPr>
                <a:defRPr/>
              </a:pPr>
              <a:t>2</a:t>
            </a:fld>
            <a:endParaRPr lang="tr-TR"/>
          </a:p>
        </p:txBody>
      </p:sp>
    </p:spTree>
    <p:extLst>
      <p:ext uri="{BB962C8B-B14F-4D97-AF65-F5344CB8AC3E}">
        <p14:creationId xmlns:p14="http://schemas.microsoft.com/office/powerpoint/2010/main" val="3229105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sz="1200" b="0" i="0" u="none" strike="noStrike" kern="1200" baseline="0" dirty="0" smtClean="0">
                <a:solidFill>
                  <a:schemeClr val="tx1"/>
                </a:solidFill>
                <a:latin typeface="Arial" charset="0"/>
                <a:ea typeface="+mn-ea"/>
                <a:cs typeface="+mn-cs"/>
              </a:rPr>
              <a:t>In 2020, the analysis processes of the data obtained from chain stores (markets) that have an important share in the retail trade industry were completed. Several studies (classification, code matching, etc.) carried out to make the data ready for use for CPI </a:t>
            </a:r>
            <a:r>
              <a:rPr lang="en-US" sz="1200" b="0" i="0" u="none" strike="noStrike" kern="1200" baseline="0" dirty="0" err="1" smtClean="0">
                <a:solidFill>
                  <a:schemeClr val="tx1"/>
                </a:solidFill>
                <a:latin typeface="Arial" charset="0"/>
                <a:ea typeface="+mn-ea"/>
                <a:cs typeface="+mn-cs"/>
              </a:rPr>
              <a:t>calculations.Scanner</a:t>
            </a:r>
            <a:r>
              <a:rPr lang="en-US" sz="1200" b="0" i="0" u="none" strike="noStrike" kern="1200" baseline="0" dirty="0" smtClean="0">
                <a:solidFill>
                  <a:schemeClr val="tx1"/>
                </a:solidFill>
                <a:latin typeface="Arial" charset="0"/>
                <a:ea typeface="+mn-ea"/>
                <a:cs typeface="+mn-cs"/>
              </a:rPr>
              <a:t> (sales) data obtained from chain markets started to be used in the CPI calculations for 2021.By this way, instead of prices compiled from the field on certain days of the month, prices and quantities covering the whole month were included in the index by using daily sales data on the basis of branch stores provided from the companies. 44.3% of the prices to be compiled in 2022 will be directly obtained with this method. </a:t>
            </a:r>
            <a:endParaRPr lang="tr-TR" sz="1200" b="0" i="0" u="none" strike="noStrike" kern="1200" baseline="0" dirty="0" smtClean="0">
              <a:solidFill>
                <a:schemeClr val="tx1"/>
              </a:solidFill>
              <a:latin typeface="Arial" charset="0"/>
              <a:ea typeface="+mn-ea"/>
              <a:cs typeface="+mn-cs"/>
            </a:endParaRPr>
          </a:p>
          <a:p>
            <a:endParaRPr lang="tr-TR" dirty="0" smtClean="0"/>
          </a:p>
          <a:p>
            <a:r>
              <a:rPr lang="tr-TR" sz="1200" b="0" i="0" u="none" strike="noStrike" kern="1200" baseline="0" dirty="0" smtClean="0">
                <a:solidFill>
                  <a:schemeClr val="tx1"/>
                </a:solidFill>
                <a:latin typeface="Arial" charset="0"/>
                <a:ea typeface="+mn-ea"/>
                <a:cs typeface="+mn-cs"/>
              </a:rPr>
              <a:t>W</a:t>
            </a:r>
            <a:r>
              <a:rPr lang="en-US" sz="1200" b="0" i="0" u="none" strike="noStrike" kern="1200" baseline="0" dirty="0" err="1" smtClean="0">
                <a:solidFill>
                  <a:schemeClr val="tx1"/>
                </a:solidFill>
                <a:latin typeface="Arial" charset="0"/>
                <a:ea typeface="+mn-ea"/>
                <a:cs typeface="+mn-cs"/>
              </a:rPr>
              <a:t>eb</a:t>
            </a:r>
            <a:r>
              <a:rPr lang="en-US" sz="1200" b="0" i="0" u="none" strike="noStrike" kern="1200" baseline="0" dirty="0" smtClean="0">
                <a:solidFill>
                  <a:schemeClr val="tx1"/>
                </a:solidFill>
                <a:latin typeface="Arial" charset="0"/>
                <a:ea typeface="+mn-ea"/>
                <a:cs typeface="+mn-cs"/>
              </a:rPr>
              <a:t> scraping studies, </a:t>
            </a:r>
            <a:r>
              <a:rPr lang="en-US" sz="1200" b="0" i="0" u="none" strike="noStrike" kern="1200" baseline="0" dirty="0" err="1" smtClean="0">
                <a:solidFill>
                  <a:schemeClr val="tx1"/>
                </a:solidFill>
                <a:latin typeface="Arial" charset="0"/>
                <a:ea typeface="+mn-ea"/>
                <a:cs typeface="+mn-cs"/>
              </a:rPr>
              <a:t>TurkStat</a:t>
            </a:r>
            <a:r>
              <a:rPr lang="en-US" sz="1200" b="0" i="0" u="none" strike="noStrike" kern="1200" baseline="0" dirty="0" smtClean="0">
                <a:solidFill>
                  <a:schemeClr val="tx1"/>
                </a:solidFill>
                <a:latin typeface="Arial" charset="0"/>
                <a:ea typeface="+mn-ea"/>
                <a:cs typeface="+mn-cs"/>
              </a:rPr>
              <a:t> carried out the Big Data Advanced Analytics Project in partnership with TÜBİTAK in 2020. The necessary permissions were obtained from the companies having data sources and the infrastructure of the web scraping price compilation method was prepared. </a:t>
            </a:r>
            <a:endParaRPr lang="tr-TR" sz="1200" b="0" i="0" u="none" strike="noStrike" kern="1200" baseline="0" dirty="0" smtClean="0">
              <a:solidFill>
                <a:schemeClr val="tx1"/>
              </a:solidFill>
              <a:latin typeface="Arial" charset="0"/>
              <a:ea typeface="+mn-ea"/>
              <a:cs typeface="+mn-cs"/>
            </a:endParaRPr>
          </a:p>
          <a:p>
            <a:r>
              <a:rPr lang="en-US" sz="1200" b="0" i="0" u="none" strike="noStrike" kern="1200" baseline="0" dirty="0" smtClean="0">
                <a:solidFill>
                  <a:schemeClr val="tx1"/>
                </a:solidFill>
                <a:latin typeface="Arial" charset="0"/>
                <a:ea typeface="+mn-ea"/>
                <a:cs typeface="+mn-cs"/>
              </a:rPr>
              <a:t>For the prices of household appliances (refrigerator, washing machine, dishwasher etc.), electronic products, clothing, furniture, new cars and bus tickets that are suitable to price by web scraping in terms of item definitions, the prices compiled over the Internet will be used in CPI calculations in 2022. The number of prices to be obtained by this method constitutes approximately 5.3% of the total number of prices to be compiled. </a:t>
            </a:r>
            <a:endParaRPr lang="tr-TR" dirty="0"/>
          </a:p>
        </p:txBody>
      </p:sp>
      <p:sp>
        <p:nvSpPr>
          <p:cNvPr id="4" name="Slayt Numarası Yer Tutucusu 3"/>
          <p:cNvSpPr>
            <a:spLocks noGrp="1"/>
          </p:cNvSpPr>
          <p:nvPr>
            <p:ph type="sldNum" sz="quarter" idx="10"/>
          </p:nvPr>
        </p:nvSpPr>
        <p:spPr/>
        <p:txBody>
          <a:bodyPr/>
          <a:lstStyle/>
          <a:p>
            <a:pPr>
              <a:defRPr/>
            </a:pPr>
            <a:fld id="{84386147-1100-481B-B32D-705AB21735DF}" type="slidenum">
              <a:rPr lang="tr-TR" smtClean="0"/>
              <a:pPr>
                <a:defRPr/>
              </a:pPr>
              <a:t>3</a:t>
            </a:fld>
            <a:endParaRPr lang="tr-TR"/>
          </a:p>
        </p:txBody>
      </p:sp>
    </p:spTree>
    <p:extLst>
      <p:ext uri="{BB962C8B-B14F-4D97-AF65-F5344CB8AC3E}">
        <p14:creationId xmlns:p14="http://schemas.microsoft.com/office/powerpoint/2010/main" val="1781215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tr-TR" sz="1200" kern="1200" dirty="0" err="1" smtClean="0">
                <a:solidFill>
                  <a:schemeClr val="tx1"/>
                </a:solidFill>
                <a:effectLst/>
                <a:latin typeface="Arial" charset="0"/>
                <a:ea typeface="+mn-ea"/>
                <a:cs typeface="+mn-cs"/>
              </a:rPr>
              <a:t>In</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the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meantime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for</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the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products</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that</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are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no</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longer</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offered</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to</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consumers</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the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prices</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have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been</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replaced</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by</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imputations</a:t>
            </a:r>
            <a:r>
              <a:rPr lang="tr-TR" sz="1200" kern="1200" dirty="0" smtClean="0">
                <a:solidFill>
                  <a:schemeClr val="tx1"/>
                </a:solidFill>
                <a:effectLst/>
                <a:latin typeface="Arial" charset="0"/>
                <a:ea typeface="+mn-ea"/>
                <a:cs typeface="+mn-cs"/>
              </a:rPr>
              <a:t> in </a:t>
            </a:r>
            <a:r>
              <a:rPr lang="tr-TR" sz="1200" kern="1200" dirty="0" err="1" smtClean="0">
                <a:solidFill>
                  <a:schemeClr val="tx1"/>
                </a:solidFill>
                <a:effectLst/>
                <a:latin typeface="Arial" charset="0"/>
                <a:ea typeface="+mn-ea"/>
                <a:cs typeface="+mn-cs"/>
              </a:rPr>
              <a:t>accordance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with</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Eurostat</a:t>
            </a:r>
            <a:r>
              <a:rPr lang="tr-TR" sz="1200" kern="1200" dirty="0" smtClean="0">
                <a:solidFill>
                  <a:schemeClr val="tx1"/>
                </a:solidFill>
                <a:effectLst/>
                <a:latin typeface="Arial" charset="0"/>
                <a:ea typeface="+mn-ea"/>
                <a:cs typeface="+mn-cs"/>
              </a:rPr>
              <a:t> </a:t>
            </a:r>
            <a:r>
              <a:rPr lang="en-US" sz="1200" kern="1200" dirty="0" smtClean="0">
                <a:solidFill>
                  <a:schemeClr val="tx1"/>
                </a:solidFill>
                <a:effectLst/>
                <a:latin typeface="Arial" charset="0"/>
                <a:ea typeface="+mn-ea"/>
                <a:cs typeface="+mn-cs"/>
              </a:rPr>
              <a:t>advices</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The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principles</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that</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stability</a:t>
            </a:r>
            <a:r>
              <a:rPr lang="tr-TR" sz="1200" kern="1200" dirty="0" smtClean="0">
                <a:solidFill>
                  <a:schemeClr val="tx1"/>
                </a:solidFill>
                <a:effectLst/>
                <a:latin typeface="Arial" charset="0"/>
                <a:ea typeface="+mn-ea"/>
                <a:cs typeface="+mn-cs"/>
              </a:rPr>
              <a:t> of </a:t>
            </a:r>
            <a:r>
              <a:rPr lang="tr-TR" sz="1200" kern="1200" dirty="0" err="1" smtClean="0">
                <a:solidFill>
                  <a:schemeClr val="tx1"/>
                </a:solidFill>
                <a:effectLst/>
                <a:latin typeface="Arial" charset="0"/>
                <a:ea typeface="+mn-ea"/>
                <a:cs typeface="+mn-cs"/>
              </a:rPr>
              <a:t>weights</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and</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minimizing</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the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number</a:t>
            </a:r>
            <a:r>
              <a:rPr lang="tr-TR" sz="1200" kern="1200" dirty="0" smtClean="0">
                <a:solidFill>
                  <a:schemeClr val="tx1"/>
                </a:solidFill>
                <a:effectLst/>
                <a:latin typeface="Arial" charset="0"/>
                <a:ea typeface="+mn-ea"/>
                <a:cs typeface="+mn-cs"/>
              </a:rPr>
              <a:t> of </a:t>
            </a:r>
            <a:r>
              <a:rPr lang="tr-TR" sz="1200" kern="1200" dirty="0" err="1" smtClean="0">
                <a:solidFill>
                  <a:schemeClr val="tx1"/>
                </a:solidFill>
                <a:effectLst/>
                <a:latin typeface="Arial" charset="0"/>
                <a:ea typeface="+mn-ea"/>
                <a:cs typeface="+mn-cs"/>
              </a:rPr>
              <a:t>imputed</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prices</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were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also</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ensured</a:t>
            </a:r>
            <a:r>
              <a:rPr lang="tr-TR" sz="1200" kern="1200" dirty="0" smtClean="0">
                <a:solidFill>
                  <a:schemeClr val="tx1"/>
                </a:solidFill>
                <a:effectLst/>
                <a:latin typeface="Arial" charset="0"/>
                <a:ea typeface="+mn-ea"/>
                <a:cs typeface="+mn-cs"/>
              </a:rPr>
              <a:t>.</a:t>
            </a:r>
          </a:p>
          <a:p>
            <a:endParaRPr lang="tr-TR" sz="1200" kern="1200" dirty="0" smtClean="0">
              <a:solidFill>
                <a:schemeClr val="tx1"/>
              </a:solidFill>
              <a:effectLst/>
              <a:latin typeface="Arial" charset="0"/>
              <a:ea typeface="+mn-ea"/>
              <a:cs typeface="+mn-cs"/>
            </a:endParaRPr>
          </a:p>
          <a:p>
            <a:r>
              <a:rPr lang="tr-TR" sz="1200" kern="1200" dirty="0" err="1" smtClean="0">
                <a:solidFill>
                  <a:schemeClr val="tx1"/>
                </a:solidFill>
                <a:effectLst/>
                <a:latin typeface="Arial" charset="0"/>
                <a:ea typeface="+mn-ea"/>
                <a:cs typeface="+mn-cs"/>
              </a:rPr>
              <a:t>In</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the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case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physical</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price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collection</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were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impossible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and</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the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products</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that</a:t>
            </a:r>
            <a:r>
              <a:rPr lang="tr-TR" sz="1200" kern="1200" dirty="0" smtClean="0">
                <a:solidFill>
                  <a:schemeClr val="tx1"/>
                </a:solidFill>
                <a:effectLst/>
                <a:latin typeface="Arial" charset="0"/>
                <a:ea typeface="+mn-ea"/>
                <a:cs typeface="+mn-cs"/>
              </a:rPr>
              <a:t> online </a:t>
            </a:r>
            <a:r>
              <a:rPr lang="tr-TR" sz="1200" kern="1200" dirty="0" err="1" smtClean="0">
                <a:solidFill>
                  <a:schemeClr val="tx1"/>
                </a:solidFill>
                <a:effectLst/>
                <a:latin typeface="Arial" charset="0"/>
                <a:ea typeface="+mn-ea"/>
                <a:cs typeface="+mn-cs"/>
              </a:rPr>
              <a:t>purchasing</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continiued</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then</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the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prices</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from</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websites</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used</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for</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especially</a:t>
            </a:r>
            <a:r>
              <a:rPr lang="tr-TR" sz="1200" kern="1200" dirty="0" smtClean="0">
                <a:solidFill>
                  <a:schemeClr val="tx1"/>
                </a:solidFill>
                <a:effectLst/>
                <a:latin typeface="Arial" charset="0"/>
                <a:ea typeface="+mn-ea"/>
                <a:cs typeface="+mn-cs"/>
              </a:rPr>
              <a:t> in </a:t>
            </a:r>
            <a:r>
              <a:rPr lang="tr-TR" sz="1200" kern="1200" dirty="0" err="1" smtClean="0">
                <a:solidFill>
                  <a:schemeClr val="tx1"/>
                </a:solidFill>
                <a:effectLst/>
                <a:latin typeface="Arial" charset="0"/>
                <a:ea typeface="+mn-ea"/>
                <a:cs typeface="+mn-cs"/>
              </a:rPr>
              <a:t>clothing</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group</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For</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items</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that</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still</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transacted</a:t>
            </a:r>
            <a:r>
              <a:rPr lang="tr-TR" sz="1200" kern="1200" dirty="0" smtClean="0">
                <a:solidFill>
                  <a:schemeClr val="tx1"/>
                </a:solidFill>
                <a:effectLst/>
                <a:latin typeface="Arial" charset="0"/>
                <a:ea typeface="+mn-ea"/>
                <a:cs typeface="+mn-cs"/>
              </a:rPr>
              <a:t> but </a:t>
            </a:r>
            <a:r>
              <a:rPr lang="tr-TR" sz="1200" kern="1200" dirty="0" err="1" smtClean="0">
                <a:solidFill>
                  <a:schemeClr val="tx1"/>
                </a:solidFill>
                <a:effectLst/>
                <a:latin typeface="Arial" charset="0"/>
                <a:ea typeface="+mn-ea"/>
                <a:cs typeface="+mn-cs"/>
              </a:rPr>
              <a:t>could</a:t>
            </a:r>
            <a:r>
              <a:rPr lang="tr-TR" sz="1200" kern="1200" dirty="0" smtClean="0">
                <a:solidFill>
                  <a:schemeClr val="tx1"/>
                </a:solidFill>
                <a:effectLst/>
                <a:latin typeface="Arial" charset="0"/>
                <a:ea typeface="+mn-ea"/>
                <a:cs typeface="+mn-cs"/>
              </a:rPr>
              <a:t> not </a:t>
            </a:r>
            <a:r>
              <a:rPr lang="tr-TR" sz="1200" kern="1200" dirty="0" err="1" smtClean="0">
                <a:solidFill>
                  <a:schemeClr val="tx1"/>
                </a:solidFill>
                <a:effectLst/>
                <a:latin typeface="Arial" charset="0"/>
                <a:ea typeface="+mn-ea"/>
                <a:cs typeface="+mn-cs"/>
              </a:rPr>
              <a:t>reach</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the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prices</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estimation</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based</a:t>
            </a:r>
            <a:r>
              <a:rPr lang="tr-TR" sz="1200" kern="1200" dirty="0" smtClean="0">
                <a:solidFill>
                  <a:schemeClr val="tx1"/>
                </a:solidFill>
                <a:effectLst/>
                <a:latin typeface="Arial" charset="0"/>
                <a:ea typeface="+mn-ea"/>
                <a:cs typeface="+mn-cs"/>
              </a:rPr>
              <a:t> on </a:t>
            </a:r>
            <a:r>
              <a:rPr lang="tr-TR" sz="1200" kern="1200" dirty="0" err="1" smtClean="0">
                <a:solidFill>
                  <a:schemeClr val="tx1"/>
                </a:solidFill>
                <a:effectLst/>
                <a:latin typeface="Arial" charset="0"/>
                <a:ea typeface="+mn-ea"/>
                <a:cs typeface="+mn-cs"/>
              </a:rPr>
              <a:t>available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prices</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and</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carry</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forward</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techniques</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were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applied</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In</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some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imported</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products</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such</a:t>
            </a:r>
            <a:r>
              <a:rPr lang="tr-TR" sz="1200" kern="1200" dirty="0" smtClean="0">
                <a:solidFill>
                  <a:schemeClr val="tx1"/>
                </a:solidFill>
                <a:effectLst/>
                <a:latin typeface="Arial" charset="0"/>
                <a:ea typeface="+mn-ea"/>
                <a:cs typeface="+mn-cs"/>
              </a:rPr>
              <a:t> as </a:t>
            </a:r>
            <a:r>
              <a:rPr lang="tr-TR" sz="1200" kern="1200" dirty="0" err="1" smtClean="0">
                <a:solidFill>
                  <a:schemeClr val="tx1"/>
                </a:solidFill>
                <a:effectLst/>
                <a:latin typeface="Arial" charset="0"/>
                <a:ea typeface="+mn-ea"/>
                <a:cs typeface="+mn-cs"/>
              </a:rPr>
              <a:t>automobile</a:t>
            </a:r>
            <a:r>
              <a:rPr lang="tr-TR" sz="1200" kern="1200" dirty="0" smtClean="0">
                <a:solidFill>
                  <a:schemeClr val="tx1"/>
                </a:solidFill>
                <a:effectLst/>
                <a:latin typeface="Arial" charset="0"/>
                <a:ea typeface="+mn-ea"/>
                <a:cs typeface="+mn-cs"/>
              </a:rPr>
              <a:t> it </a:t>
            </a:r>
            <a:r>
              <a:rPr lang="tr-TR" sz="1200" kern="1200" dirty="0" err="1" smtClean="0">
                <a:solidFill>
                  <a:schemeClr val="tx1"/>
                </a:solidFill>
                <a:effectLst/>
                <a:latin typeface="Arial" charset="0"/>
                <a:ea typeface="+mn-ea"/>
                <a:cs typeface="+mn-cs"/>
              </a:rPr>
              <a:t>was</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hardly</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to</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find</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the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items</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that</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fits</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the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item</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definition</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For</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automobiles</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the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listed</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prices</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are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used</a:t>
            </a:r>
            <a:r>
              <a:rPr lang="tr-TR" sz="1200" kern="1200" dirty="0" smtClean="0">
                <a:solidFill>
                  <a:schemeClr val="tx1"/>
                </a:solidFill>
                <a:effectLst/>
                <a:latin typeface="Arial" charset="0"/>
                <a:ea typeface="+mn-ea"/>
                <a:cs typeface="+mn-cs"/>
              </a:rPr>
              <a:t>.</a:t>
            </a:r>
          </a:p>
          <a:p>
            <a:endParaRPr lang="tr-TR" sz="1200" kern="1200" dirty="0" smtClean="0">
              <a:solidFill>
                <a:schemeClr val="tx1"/>
              </a:solidFill>
              <a:effectLst/>
              <a:latin typeface="Arial" charset="0"/>
              <a:ea typeface="+mn-ea"/>
              <a:cs typeface="+mn-cs"/>
            </a:endParaRPr>
          </a:p>
          <a:p>
            <a:r>
              <a:rPr lang="tr-TR" sz="1200" kern="1200" dirty="0" err="1" smtClean="0">
                <a:solidFill>
                  <a:schemeClr val="tx1"/>
                </a:solidFill>
                <a:effectLst/>
                <a:latin typeface="Arial" charset="0"/>
                <a:ea typeface="+mn-ea"/>
                <a:cs typeface="+mn-cs"/>
              </a:rPr>
              <a:t>In</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the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beginning</a:t>
            </a:r>
            <a:r>
              <a:rPr lang="tr-TR" sz="1200" kern="1200" dirty="0" smtClean="0">
                <a:solidFill>
                  <a:schemeClr val="tx1"/>
                </a:solidFill>
                <a:effectLst/>
                <a:latin typeface="Arial" charset="0"/>
                <a:ea typeface="+mn-ea"/>
                <a:cs typeface="+mn-cs"/>
              </a:rPr>
              <a:t> of </a:t>
            </a:r>
            <a:r>
              <a:rPr lang="tr-TR" sz="1200" kern="1200" dirty="0" err="1" smtClean="0">
                <a:solidFill>
                  <a:schemeClr val="tx1"/>
                </a:solidFill>
                <a:effectLst/>
                <a:latin typeface="Arial" charset="0"/>
                <a:ea typeface="+mn-ea"/>
                <a:cs typeface="+mn-cs"/>
              </a:rPr>
              <a:t>the</a:t>
            </a:r>
            <a:r>
              <a:rPr lang="tr-TR" sz="1200" kern="1200" dirty="0" smtClean="0">
                <a:solidFill>
                  <a:schemeClr val="tx1"/>
                </a:solidFill>
                <a:effectLst/>
                <a:latin typeface="Arial" charset="0"/>
                <a:ea typeface="+mn-ea"/>
                <a:cs typeface="+mn-cs"/>
              </a:rPr>
              <a:t> Covid-19 </a:t>
            </a:r>
            <a:r>
              <a:rPr lang="tr-TR" sz="1200" kern="1200" dirty="0" err="1" smtClean="0">
                <a:solidFill>
                  <a:schemeClr val="tx1"/>
                </a:solidFill>
                <a:effectLst/>
                <a:latin typeface="Arial" charset="0"/>
                <a:ea typeface="+mn-ea"/>
                <a:cs typeface="+mn-cs"/>
              </a:rPr>
              <a:t>crises</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due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to</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national</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restrictions</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many</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services</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such</a:t>
            </a:r>
            <a:r>
              <a:rPr lang="tr-TR" sz="1200" kern="1200" dirty="0" smtClean="0">
                <a:solidFill>
                  <a:schemeClr val="tx1"/>
                </a:solidFill>
                <a:effectLst/>
                <a:latin typeface="Arial" charset="0"/>
                <a:ea typeface="+mn-ea"/>
                <a:cs typeface="+mn-cs"/>
              </a:rPr>
              <a:t> as </a:t>
            </a:r>
            <a:r>
              <a:rPr lang="tr-TR" sz="1200" kern="1200" dirty="0" err="1" smtClean="0">
                <a:solidFill>
                  <a:schemeClr val="tx1"/>
                </a:solidFill>
                <a:effectLst/>
                <a:latin typeface="Arial" charset="0"/>
                <a:ea typeface="+mn-ea"/>
                <a:cs typeface="+mn-cs"/>
              </a:rPr>
              <a:t>restaurants</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accommmodation</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and</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personal</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servives</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hair</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dressing</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could</a:t>
            </a:r>
            <a:r>
              <a:rPr lang="tr-TR" sz="1200" kern="1200" dirty="0" smtClean="0">
                <a:solidFill>
                  <a:schemeClr val="tx1"/>
                </a:solidFill>
                <a:effectLst/>
                <a:latin typeface="Arial" charset="0"/>
                <a:ea typeface="+mn-ea"/>
                <a:cs typeface="+mn-cs"/>
              </a:rPr>
              <a:t> not be </a:t>
            </a:r>
            <a:r>
              <a:rPr lang="tr-TR" sz="1200" kern="1200" dirty="0" err="1" smtClean="0">
                <a:solidFill>
                  <a:schemeClr val="tx1"/>
                </a:solidFill>
                <a:effectLst/>
                <a:latin typeface="Arial" charset="0"/>
                <a:ea typeface="+mn-ea"/>
                <a:cs typeface="+mn-cs"/>
              </a:rPr>
              <a:t>offered</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Still</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some</a:t>
            </a:r>
            <a:r>
              <a:rPr lang="tr-TR" sz="1200" kern="1200" dirty="0" smtClean="0">
                <a:solidFill>
                  <a:schemeClr val="tx1"/>
                </a:solidFill>
                <a:effectLst/>
                <a:latin typeface="Arial" charset="0"/>
                <a:ea typeface="+mn-ea"/>
                <a:cs typeface="+mn-cs"/>
              </a:rPr>
              <a:t> of </a:t>
            </a:r>
            <a:r>
              <a:rPr lang="tr-TR" sz="1200" kern="1200" dirty="0" err="1" smtClean="0">
                <a:solidFill>
                  <a:schemeClr val="tx1"/>
                </a:solidFill>
                <a:effectLst/>
                <a:latin typeface="Arial" charset="0"/>
                <a:ea typeface="+mn-ea"/>
                <a:cs typeface="+mn-cs"/>
              </a:rPr>
              <a:t>the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services</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like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flights</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package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holidays</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cultural</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and</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sporting</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services</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are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limited</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In</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these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situations</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missing</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prices</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mostly</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imputed</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with</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the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monthly</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price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change</a:t>
            </a:r>
            <a:r>
              <a:rPr lang="tr-TR" sz="1200" kern="1200" dirty="0" smtClean="0">
                <a:solidFill>
                  <a:schemeClr val="tx1"/>
                </a:solidFill>
                <a:effectLst/>
                <a:latin typeface="Arial" charset="0"/>
                <a:ea typeface="+mn-ea"/>
                <a:cs typeface="+mn-cs"/>
              </a:rPr>
              <a:t> of </a:t>
            </a:r>
            <a:r>
              <a:rPr lang="tr-TR" sz="1200" kern="1200" dirty="0" err="1" smtClean="0">
                <a:solidFill>
                  <a:schemeClr val="tx1"/>
                </a:solidFill>
                <a:effectLst/>
                <a:latin typeface="Arial" charset="0"/>
                <a:ea typeface="+mn-ea"/>
                <a:cs typeface="+mn-cs"/>
              </a:rPr>
              <a:t>the</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last</a:t>
            </a:r>
            <a:r>
              <a:rPr lang="tr-TR" sz="1200" kern="1200" dirty="0" smtClean="0">
                <a:solidFill>
                  <a:schemeClr val="tx1"/>
                </a:solidFill>
                <a:effectLst/>
                <a:latin typeface="Arial" charset="0"/>
                <a:ea typeface="+mn-ea"/>
                <a:cs typeface="+mn-cs"/>
              </a:rPr>
              <a:t> </a:t>
            </a:r>
            <a:r>
              <a:rPr lang="tr-TR" sz="1200" kern="1200" dirty="0" err="1" smtClean="0">
                <a:solidFill>
                  <a:schemeClr val="tx1"/>
                </a:solidFill>
                <a:effectLst/>
                <a:latin typeface="Arial" charset="0"/>
                <a:ea typeface="+mn-ea"/>
                <a:cs typeface="+mn-cs"/>
              </a:rPr>
              <a:t>year</a:t>
            </a:r>
            <a:r>
              <a:rPr lang="tr-TR" sz="1200" kern="1200" dirty="0" smtClean="0">
                <a:solidFill>
                  <a:schemeClr val="tx1"/>
                </a:solidFill>
                <a:effectLst/>
                <a:latin typeface="Arial" charset="0"/>
                <a:ea typeface="+mn-ea"/>
                <a:cs typeface="+mn-cs"/>
              </a:rPr>
              <a:t>.</a:t>
            </a:r>
          </a:p>
          <a:p>
            <a:endParaRPr lang="tr-TR" dirty="0"/>
          </a:p>
        </p:txBody>
      </p:sp>
      <p:sp>
        <p:nvSpPr>
          <p:cNvPr id="4" name="Slayt Numarası Yer Tutucusu 3"/>
          <p:cNvSpPr>
            <a:spLocks noGrp="1"/>
          </p:cNvSpPr>
          <p:nvPr>
            <p:ph type="sldNum" sz="quarter" idx="10"/>
          </p:nvPr>
        </p:nvSpPr>
        <p:spPr/>
        <p:txBody>
          <a:bodyPr/>
          <a:lstStyle/>
          <a:p>
            <a:pPr>
              <a:defRPr/>
            </a:pPr>
            <a:fld id="{84386147-1100-481B-B32D-705AB21735DF}" type="slidenum">
              <a:rPr lang="tr-TR" smtClean="0"/>
              <a:pPr>
                <a:defRPr/>
              </a:pPr>
              <a:t>4</a:t>
            </a:fld>
            <a:endParaRPr lang="tr-TR"/>
          </a:p>
        </p:txBody>
      </p:sp>
    </p:spTree>
    <p:extLst>
      <p:ext uri="{BB962C8B-B14F-4D97-AF65-F5344CB8AC3E}">
        <p14:creationId xmlns:p14="http://schemas.microsoft.com/office/powerpoint/2010/main" val="3949739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sz="1200" b="0" i="0" u="none" strike="noStrike" kern="1200" baseline="0" dirty="0" smtClean="0">
              <a:solidFill>
                <a:schemeClr val="tx1"/>
              </a:solidFill>
              <a:latin typeface="Arial" charset="0"/>
              <a:ea typeface="+mn-ea"/>
              <a:cs typeface="+mn-cs"/>
            </a:endParaRPr>
          </a:p>
          <a:p>
            <a:r>
              <a:rPr lang="tr-TR" sz="1200" b="0" i="0" u="none" strike="noStrike" kern="1200" baseline="0" dirty="0" smtClean="0">
                <a:solidFill>
                  <a:schemeClr val="tx1"/>
                </a:solidFill>
                <a:latin typeface="Arial" charset="0"/>
                <a:ea typeface="+mn-ea"/>
                <a:cs typeface="+mn-cs"/>
              </a:rPr>
              <a:t>F</a:t>
            </a:r>
            <a:r>
              <a:rPr lang="en-US" sz="1200" b="0" i="0" u="none" strike="noStrike" kern="1200" baseline="0" dirty="0" smtClean="0">
                <a:solidFill>
                  <a:schemeClr val="tx1"/>
                </a:solidFill>
                <a:latin typeface="Arial" charset="0"/>
                <a:ea typeface="+mn-ea"/>
                <a:cs typeface="+mn-cs"/>
              </a:rPr>
              <a:t>or protecting public health, face to face surveying method was stopped for all household surveys of TURKSTAT, temporarily. Hence, HBS which is not possible to collect data any alternative data compiling method, the main data sources of CPI, could not be completed for the year 2020. </a:t>
            </a:r>
          </a:p>
          <a:p>
            <a:r>
              <a:rPr lang="en-US" sz="1200" b="0" i="0" u="none" strike="noStrike" kern="1200" baseline="0" dirty="0" smtClean="0">
                <a:solidFill>
                  <a:schemeClr val="tx1"/>
                </a:solidFill>
                <a:latin typeface="Arial" charset="0"/>
                <a:ea typeface="+mn-ea"/>
                <a:cs typeface="+mn-cs"/>
              </a:rPr>
              <a:t>Regarding the methods given in the guidance of </a:t>
            </a:r>
            <a:r>
              <a:rPr lang="en-US" sz="1200" b="0" i="0" u="none" strike="noStrike" kern="1200" baseline="0" dirty="0" err="1" smtClean="0">
                <a:solidFill>
                  <a:schemeClr val="tx1"/>
                </a:solidFill>
                <a:latin typeface="Arial" charset="0"/>
                <a:ea typeface="+mn-ea"/>
                <a:cs typeface="+mn-cs"/>
              </a:rPr>
              <a:t>EuroStat</a:t>
            </a:r>
            <a:r>
              <a:rPr lang="en-US" sz="1200" b="0" i="0" u="none" strike="noStrike" kern="1200" baseline="0" dirty="0" smtClean="0">
                <a:solidFill>
                  <a:schemeClr val="tx1"/>
                </a:solidFill>
                <a:latin typeface="Arial" charset="0"/>
                <a:ea typeface="+mn-ea"/>
                <a:cs typeface="+mn-cs"/>
              </a:rPr>
              <a:t>, CPI weights of 2021 calculated as; the expenditure shares for years 2017-2018-2019 (HBS data) updated by using National Accounts Household Final Consumption Expenditure growth rates of 2020. National Accounts are currently used in most of European Union Countries for compiling CPI weights. Consumption from own production, in-transfers in kind, imputed rent and second hand car sales from household to household are excluded during the weight construction in National Accounts data such as in HBS. When the weights for the varieties cannot be supplied from data, the administrative data is used for the weights. </a:t>
            </a:r>
            <a:endParaRPr lang="tr-TR" dirty="0"/>
          </a:p>
        </p:txBody>
      </p:sp>
      <p:sp>
        <p:nvSpPr>
          <p:cNvPr id="4" name="Slayt Numarası Yer Tutucusu 3"/>
          <p:cNvSpPr>
            <a:spLocks noGrp="1"/>
          </p:cNvSpPr>
          <p:nvPr>
            <p:ph type="sldNum" sz="quarter" idx="10"/>
          </p:nvPr>
        </p:nvSpPr>
        <p:spPr/>
        <p:txBody>
          <a:bodyPr/>
          <a:lstStyle/>
          <a:p>
            <a:pPr>
              <a:defRPr/>
            </a:pPr>
            <a:fld id="{84386147-1100-481B-B32D-705AB21735DF}" type="slidenum">
              <a:rPr lang="tr-TR" smtClean="0"/>
              <a:pPr>
                <a:defRPr/>
              </a:pPr>
              <a:t>5</a:t>
            </a:fld>
            <a:endParaRPr lang="tr-TR"/>
          </a:p>
        </p:txBody>
      </p:sp>
    </p:spTree>
    <p:extLst>
      <p:ext uri="{BB962C8B-B14F-4D97-AF65-F5344CB8AC3E}">
        <p14:creationId xmlns:p14="http://schemas.microsoft.com/office/powerpoint/2010/main" val="3349918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84386147-1100-481B-B32D-705AB21735DF}" type="slidenum">
              <a:rPr lang="tr-TR" smtClean="0"/>
              <a:pPr>
                <a:defRPr/>
              </a:pPr>
              <a:t>6</a:t>
            </a:fld>
            <a:endParaRPr lang="tr-TR"/>
          </a:p>
        </p:txBody>
      </p:sp>
    </p:spTree>
    <p:extLst>
      <p:ext uri="{BB962C8B-B14F-4D97-AF65-F5344CB8AC3E}">
        <p14:creationId xmlns:p14="http://schemas.microsoft.com/office/powerpoint/2010/main" val="782651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775360"/>
            <a:ext cx="7772400" cy="1225021"/>
          </a:xfrm>
        </p:spPr>
        <p:txBody>
          <a:bodyPr/>
          <a:lstStyle/>
          <a:p>
            <a:r>
              <a:rPr lang="tr-TR"/>
              <a:t>Asıl başlık stili için tıklatın</a:t>
            </a:r>
          </a:p>
        </p:txBody>
      </p:sp>
      <p:sp>
        <p:nvSpPr>
          <p:cNvPr id="3" name="2 Alt Başlık"/>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dirty="0"/>
              <a:t>Asıl alt başlık stilini düzenlemek için tıklatın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p:cNvSpPr>
            <a:spLocks noGrp="1" noChangeArrowheads="1"/>
          </p:cNvSpPr>
          <p:nvPr>
            <p:ph type="dt" sz="half" idx="10"/>
          </p:nvPr>
        </p:nvSpPr>
        <p:spPr>
          <a:xfrm>
            <a:off x="7643813" y="5476878"/>
            <a:ext cx="2133600" cy="396875"/>
          </a:xfrm>
          <a:prstGeom prst="rect">
            <a:avLst/>
          </a:prstGeom>
          <a:ln/>
        </p:spPr>
        <p:txBody>
          <a:bodyPr/>
          <a:lstStyle>
            <a:lvl1pPr>
              <a:defRPr/>
            </a:lvl1pPr>
          </a:lstStyle>
          <a:p>
            <a:pPr>
              <a:defRPr/>
            </a:pPr>
            <a:fld id="{ABAD451D-CC4D-4F02-B8BE-D7D0B7120685}" type="datetime1">
              <a:rPr lang="tr-TR" smtClean="0"/>
              <a:pPr>
                <a:defRPr/>
              </a:pPr>
              <a:t>9.09.2022</a:t>
            </a:fld>
            <a:endParaRPr lang="tr-TR" dirty="0"/>
          </a:p>
        </p:txBody>
      </p:sp>
      <p:sp>
        <p:nvSpPr>
          <p:cNvPr id="5" name="Rectangle 6"/>
          <p:cNvSpPr>
            <a:spLocks noGrp="1" noChangeArrowheads="1"/>
          </p:cNvSpPr>
          <p:nvPr>
            <p:ph type="sldNum" sz="quarter" idx="11"/>
          </p:nvPr>
        </p:nvSpPr>
        <p:spPr>
          <a:xfrm>
            <a:off x="6948488" y="5461003"/>
            <a:ext cx="2133600" cy="396875"/>
          </a:xfrm>
          <a:prstGeom prst="rect">
            <a:avLst/>
          </a:prstGeom>
          <a:ln/>
        </p:spPr>
        <p:txBody>
          <a:bodyPr/>
          <a:lstStyle>
            <a:lvl1pPr>
              <a:defRPr/>
            </a:lvl1pPr>
          </a:lstStyle>
          <a:p>
            <a:pPr>
              <a:defRPr/>
            </a:pPr>
            <a:fld id="{F0409457-1FAA-4B93-A609-1438E99DFEAA}" type="slidenum">
              <a:rPr lang="tr-TR"/>
              <a:pPr>
                <a:defRPr/>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817563"/>
            <a:ext cx="2057400" cy="4287573"/>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817563"/>
            <a:ext cx="6019800" cy="4287573"/>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p:cNvSpPr>
            <a:spLocks noGrp="1" noChangeArrowheads="1"/>
          </p:cNvSpPr>
          <p:nvPr>
            <p:ph type="dt" sz="half" idx="10"/>
          </p:nvPr>
        </p:nvSpPr>
        <p:spPr>
          <a:xfrm>
            <a:off x="7643813" y="5476878"/>
            <a:ext cx="2133600" cy="396875"/>
          </a:xfrm>
          <a:prstGeom prst="rect">
            <a:avLst/>
          </a:prstGeom>
          <a:ln/>
        </p:spPr>
        <p:txBody>
          <a:bodyPr/>
          <a:lstStyle>
            <a:lvl1pPr>
              <a:defRPr/>
            </a:lvl1pPr>
          </a:lstStyle>
          <a:p>
            <a:pPr>
              <a:defRPr/>
            </a:pPr>
            <a:fld id="{7C0DE25C-4ACA-490C-8282-F04018864C8E}" type="datetime1">
              <a:rPr lang="tr-TR" smtClean="0"/>
              <a:pPr>
                <a:defRPr/>
              </a:pPr>
              <a:t>9.09.2022</a:t>
            </a:fld>
            <a:endParaRPr lang="tr-TR" dirty="0"/>
          </a:p>
        </p:txBody>
      </p:sp>
      <p:sp>
        <p:nvSpPr>
          <p:cNvPr id="5" name="Rectangle 6"/>
          <p:cNvSpPr>
            <a:spLocks noGrp="1" noChangeArrowheads="1"/>
          </p:cNvSpPr>
          <p:nvPr>
            <p:ph type="sldNum" sz="quarter" idx="11"/>
          </p:nvPr>
        </p:nvSpPr>
        <p:spPr>
          <a:xfrm>
            <a:off x="6948488" y="5461003"/>
            <a:ext cx="2133600" cy="396875"/>
          </a:xfrm>
          <a:prstGeom prst="rect">
            <a:avLst/>
          </a:prstGeom>
          <a:ln/>
        </p:spPr>
        <p:txBody>
          <a:bodyPr/>
          <a:lstStyle>
            <a:lvl1pPr>
              <a:defRPr/>
            </a:lvl1pPr>
          </a:lstStyle>
          <a:p>
            <a:pPr>
              <a:defRPr/>
            </a:pPr>
            <a:fld id="{A3C2E572-5A4C-461A-B194-DA50FD55785D}" type="slidenum">
              <a:rPr lang="tr-TR"/>
              <a:pPr>
                <a:defRPr/>
              </a:pPr>
              <a:t>‹#›</a:t>
            </a:fld>
            <a:endParaRPr lang="tr-T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775355"/>
            <a:ext cx="7772400" cy="1225021"/>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9.09.2022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9.09.2022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3672417"/>
            <a:ext cx="7772400" cy="1135063"/>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9.09.2022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9.09.2022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9.09.2022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9.09.2022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27542"/>
            <a:ext cx="3008313" cy="968375"/>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9.09.2022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28596" y="952487"/>
            <a:ext cx="8229600" cy="539750"/>
          </a:xfrm>
        </p:spPr>
        <p:txBody>
          <a:bodyPr/>
          <a:lstStyle/>
          <a:p>
            <a:r>
              <a:rPr lang="tr-TR" dirty="0"/>
              <a:t>Asıl başlık stili için tıklatın</a:t>
            </a:r>
          </a:p>
        </p:txBody>
      </p:sp>
      <p:sp>
        <p:nvSpPr>
          <p:cNvPr id="3" name="2 İçerik Yer Tutucusu"/>
          <p:cNvSpPr>
            <a:spLocks noGrp="1"/>
          </p:cNvSpPr>
          <p:nvPr>
            <p:ph idx="1"/>
          </p:nvPr>
        </p:nvSpPr>
        <p:spPr>
          <a:xfrm>
            <a:off x="457200" y="1607340"/>
            <a:ext cx="8229600" cy="3497801"/>
          </a:xfrm>
        </p:spPr>
        <p:txBody>
          <a:body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Rectangle 4"/>
          <p:cNvSpPr>
            <a:spLocks noGrp="1" noChangeArrowheads="1"/>
          </p:cNvSpPr>
          <p:nvPr>
            <p:ph type="dt" sz="half" idx="10"/>
          </p:nvPr>
        </p:nvSpPr>
        <p:spPr>
          <a:xfrm>
            <a:off x="7643813" y="5476878"/>
            <a:ext cx="2133600" cy="396875"/>
          </a:xfrm>
          <a:prstGeom prst="rect">
            <a:avLst/>
          </a:prstGeom>
          <a:ln/>
        </p:spPr>
        <p:txBody>
          <a:bodyPr/>
          <a:lstStyle>
            <a:lvl1pPr>
              <a:defRPr/>
            </a:lvl1pPr>
          </a:lstStyle>
          <a:p>
            <a:pPr>
              <a:defRPr/>
            </a:pPr>
            <a:fld id="{57982F8D-DE9C-46E4-8EE0-CE196C94703F}" type="datetime1">
              <a:rPr lang="tr-TR" smtClean="0"/>
              <a:pPr>
                <a:defRPr/>
              </a:pPr>
              <a:t>9.09.2022</a:t>
            </a:fld>
            <a:endParaRPr lang="tr-TR" dirty="0"/>
          </a:p>
        </p:txBody>
      </p:sp>
      <p:sp>
        <p:nvSpPr>
          <p:cNvPr id="5" name="Rectangle 6"/>
          <p:cNvSpPr>
            <a:spLocks noGrp="1" noChangeArrowheads="1"/>
          </p:cNvSpPr>
          <p:nvPr>
            <p:ph type="sldNum" sz="quarter" idx="11"/>
          </p:nvPr>
        </p:nvSpPr>
        <p:spPr>
          <a:xfrm>
            <a:off x="6948488" y="5461003"/>
            <a:ext cx="2133600" cy="396875"/>
          </a:xfrm>
          <a:prstGeom prst="rect">
            <a:avLst/>
          </a:prstGeom>
          <a:ln/>
        </p:spPr>
        <p:txBody>
          <a:bodyPr/>
          <a:lstStyle>
            <a:lvl1pPr>
              <a:defRPr/>
            </a:lvl1pPr>
          </a:lstStyle>
          <a:p>
            <a:pPr>
              <a:defRPr/>
            </a:pPr>
            <a:fld id="{79C74A86-4F87-475B-8444-82ABD5C3B2D1}" type="slidenum">
              <a:rPr lang="tr-TR"/>
              <a:pPr>
                <a:defRPr/>
              </a:pPr>
              <a:t>‹#›</a:t>
            </a:fld>
            <a:endParaRPr lang="tr-T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000500"/>
            <a:ext cx="5486400" cy="472282"/>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9.09.2022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9.09.2022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28865"/>
            <a:ext cx="2057400" cy="4876271"/>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28865"/>
            <a:ext cx="6019800" cy="487627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9.09.2022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3672419"/>
            <a:ext cx="7772400" cy="1135063"/>
          </a:xfrm>
        </p:spPr>
        <p:txBody>
          <a:bodyPr anchor="t"/>
          <a:lstStyle>
            <a:lvl1pPr algn="l">
              <a:defRPr sz="4000" b="1" cap="all"/>
            </a:lvl1pPr>
          </a:lstStyle>
          <a:p>
            <a:r>
              <a:rPr lang="tr-TR" dirty="0"/>
              <a:t>Asıl başlık stili </a:t>
            </a:r>
            <a:r>
              <a:rPr lang="tr-TR"/>
              <a:t>için tıklatın</a:t>
            </a:r>
            <a:endParaRPr lang="tr-TR" dirty="0"/>
          </a:p>
        </p:txBody>
      </p:sp>
      <p:sp>
        <p:nvSpPr>
          <p:cNvPr id="3" name="2 Metin Yer Tutucusu"/>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dirty="0"/>
              <a:t>Asıl metin stillerini düzenlemek için tıklatın</a:t>
            </a:r>
          </a:p>
        </p:txBody>
      </p:sp>
      <p:sp>
        <p:nvSpPr>
          <p:cNvPr id="4" name="Rectangle 4"/>
          <p:cNvSpPr>
            <a:spLocks noGrp="1" noChangeArrowheads="1"/>
          </p:cNvSpPr>
          <p:nvPr>
            <p:ph type="dt" sz="half" idx="10"/>
          </p:nvPr>
        </p:nvSpPr>
        <p:spPr>
          <a:xfrm>
            <a:off x="7643813" y="5476878"/>
            <a:ext cx="2133600" cy="396875"/>
          </a:xfrm>
          <a:prstGeom prst="rect">
            <a:avLst/>
          </a:prstGeom>
          <a:ln/>
        </p:spPr>
        <p:txBody>
          <a:bodyPr/>
          <a:lstStyle>
            <a:lvl1pPr>
              <a:defRPr/>
            </a:lvl1pPr>
          </a:lstStyle>
          <a:p>
            <a:pPr>
              <a:defRPr/>
            </a:pPr>
            <a:fld id="{36E1EB85-C8FA-40BA-8B9C-EF1863220A74}" type="datetime1">
              <a:rPr lang="tr-TR" smtClean="0"/>
              <a:pPr>
                <a:defRPr/>
              </a:pPr>
              <a:t>9.09.2022</a:t>
            </a:fld>
            <a:endParaRPr lang="tr-TR" dirty="0"/>
          </a:p>
        </p:txBody>
      </p:sp>
      <p:sp>
        <p:nvSpPr>
          <p:cNvPr id="5" name="Rectangle 6"/>
          <p:cNvSpPr>
            <a:spLocks noGrp="1" noChangeArrowheads="1"/>
          </p:cNvSpPr>
          <p:nvPr>
            <p:ph type="sldNum" sz="quarter" idx="11"/>
          </p:nvPr>
        </p:nvSpPr>
        <p:spPr>
          <a:xfrm>
            <a:off x="6948488" y="5461003"/>
            <a:ext cx="2133600" cy="396875"/>
          </a:xfrm>
          <a:prstGeom prst="rect">
            <a:avLst/>
          </a:prstGeom>
          <a:ln/>
        </p:spPr>
        <p:txBody>
          <a:bodyPr/>
          <a:lstStyle>
            <a:lvl1pPr>
              <a:defRPr/>
            </a:lvl1pPr>
          </a:lstStyle>
          <a:p>
            <a:pPr>
              <a:defRPr/>
            </a:pPr>
            <a:fld id="{F840C1A4-C6F7-4BCD-850D-687639DA021D}" type="slidenum">
              <a:rPr lang="tr-TR"/>
              <a:pPr>
                <a:defRPr/>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ki İçerik">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666871"/>
            <a:ext cx="4038600" cy="343826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3 İçerik Yer Tutucusu"/>
          <p:cNvSpPr>
            <a:spLocks noGrp="1"/>
          </p:cNvSpPr>
          <p:nvPr>
            <p:ph sz="half" idx="2"/>
          </p:nvPr>
        </p:nvSpPr>
        <p:spPr>
          <a:xfrm>
            <a:off x="4648200" y="1666871"/>
            <a:ext cx="4038600" cy="343826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5" name="Rectangle 4"/>
          <p:cNvSpPr>
            <a:spLocks noGrp="1" noChangeArrowheads="1"/>
          </p:cNvSpPr>
          <p:nvPr>
            <p:ph type="dt" sz="half" idx="10"/>
          </p:nvPr>
        </p:nvSpPr>
        <p:spPr>
          <a:xfrm>
            <a:off x="7643834" y="5318125"/>
            <a:ext cx="2133600" cy="396875"/>
          </a:xfrm>
          <a:prstGeom prst="rect">
            <a:avLst/>
          </a:prstGeom>
          <a:ln/>
        </p:spPr>
        <p:txBody>
          <a:bodyPr/>
          <a:lstStyle>
            <a:lvl1pPr>
              <a:defRPr/>
            </a:lvl1pPr>
          </a:lstStyle>
          <a:p>
            <a:pPr>
              <a:defRPr/>
            </a:pPr>
            <a:fld id="{71CF57EF-FEED-4F3A-A49B-ADBBD0364CE7}" type="datetime1">
              <a:rPr lang="tr-TR" smtClean="0"/>
              <a:pPr>
                <a:defRPr/>
              </a:pPr>
              <a:t>9.09.2022</a:t>
            </a:fld>
            <a:endParaRPr lang="tr-TR" dirty="0"/>
          </a:p>
        </p:txBody>
      </p:sp>
      <p:sp>
        <p:nvSpPr>
          <p:cNvPr id="6" name="Rectangle 6"/>
          <p:cNvSpPr>
            <a:spLocks noGrp="1" noChangeArrowheads="1"/>
          </p:cNvSpPr>
          <p:nvPr>
            <p:ph type="sldNum" sz="quarter" idx="11"/>
          </p:nvPr>
        </p:nvSpPr>
        <p:spPr>
          <a:xfrm>
            <a:off x="5357818" y="5318125"/>
            <a:ext cx="2133600" cy="396875"/>
          </a:xfrm>
          <a:prstGeom prst="rect">
            <a:avLst/>
          </a:prstGeom>
          <a:ln/>
        </p:spPr>
        <p:txBody>
          <a:bodyPr/>
          <a:lstStyle>
            <a:lvl1pPr>
              <a:defRPr/>
            </a:lvl1pPr>
          </a:lstStyle>
          <a:p>
            <a:pPr>
              <a:defRPr/>
            </a:pPr>
            <a:fld id="{20013664-69D0-48AC-A28B-1231A5669BB3}" type="slidenum">
              <a:rPr lang="tr-TR"/>
              <a:pPr>
                <a:defRPr/>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28596" y="535765"/>
            <a:ext cx="8229600" cy="952500"/>
          </a:xfrm>
        </p:spPr>
        <p:txBody>
          <a:bodyPr/>
          <a:lstStyle>
            <a:lvl1pPr>
              <a:defRPr sz="4000"/>
            </a:lvl1pPr>
          </a:lstStyle>
          <a:p>
            <a:r>
              <a:rPr lang="tr-TR" dirty="0"/>
              <a:t>Asıl başlık stili için tıklatın</a:t>
            </a:r>
          </a:p>
        </p:txBody>
      </p:sp>
      <p:sp>
        <p:nvSpPr>
          <p:cNvPr id="3" name="2 Metin Yer Tutucusu"/>
          <p:cNvSpPr>
            <a:spLocks noGrp="1"/>
          </p:cNvSpPr>
          <p:nvPr>
            <p:ph type="body" idx="1"/>
          </p:nvPr>
        </p:nvSpPr>
        <p:spPr>
          <a:xfrm>
            <a:off x="500034" y="1607338"/>
            <a:ext cx="4000528" cy="533135"/>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a:t>Asıl metin stillerini düzenlemek için tıklatın</a:t>
            </a:r>
          </a:p>
        </p:txBody>
      </p:sp>
      <p:sp>
        <p:nvSpPr>
          <p:cNvPr id="4" name="3 İçerik Yer Tutucusu"/>
          <p:cNvSpPr>
            <a:spLocks noGrp="1"/>
          </p:cNvSpPr>
          <p:nvPr>
            <p:ph sz="half" idx="2"/>
          </p:nvPr>
        </p:nvSpPr>
        <p:spPr>
          <a:xfrm>
            <a:off x="457200" y="2202654"/>
            <a:ext cx="4040188" cy="29024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5" name="4 Metin Yer Tutucusu"/>
          <p:cNvSpPr>
            <a:spLocks noGrp="1"/>
          </p:cNvSpPr>
          <p:nvPr>
            <p:ph type="body" sz="quarter" idx="3"/>
          </p:nvPr>
        </p:nvSpPr>
        <p:spPr>
          <a:xfrm>
            <a:off x="4643449" y="1607338"/>
            <a:ext cx="4041775" cy="533135"/>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a:t>Asıl metin stillerini düzenlemek için tıklatın</a:t>
            </a:r>
          </a:p>
        </p:txBody>
      </p:sp>
      <p:sp>
        <p:nvSpPr>
          <p:cNvPr id="6" name="5 İçerik Yer Tutucusu"/>
          <p:cNvSpPr>
            <a:spLocks noGrp="1"/>
          </p:cNvSpPr>
          <p:nvPr>
            <p:ph sz="quarter" idx="4"/>
          </p:nvPr>
        </p:nvSpPr>
        <p:spPr>
          <a:xfrm>
            <a:off x="4645033" y="2202654"/>
            <a:ext cx="4041775" cy="29024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7" name="Rectangle 4"/>
          <p:cNvSpPr>
            <a:spLocks noGrp="1" noChangeArrowheads="1"/>
          </p:cNvSpPr>
          <p:nvPr>
            <p:ph type="dt" sz="half" idx="10"/>
          </p:nvPr>
        </p:nvSpPr>
        <p:spPr>
          <a:xfrm>
            <a:off x="7643813" y="5476878"/>
            <a:ext cx="2133600" cy="396875"/>
          </a:xfrm>
          <a:prstGeom prst="rect">
            <a:avLst/>
          </a:prstGeom>
          <a:ln/>
        </p:spPr>
        <p:txBody>
          <a:bodyPr/>
          <a:lstStyle>
            <a:lvl1pPr>
              <a:defRPr/>
            </a:lvl1pPr>
          </a:lstStyle>
          <a:p>
            <a:pPr>
              <a:defRPr/>
            </a:pPr>
            <a:fld id="{CFD5B495-31D3-42A4-8951-A7DDB8D9EF54}" type="datetime1">
              <a:rPr lang="tr-TR" smtClean="0"/>
              <a:pPr>
                <a:defRPr/>
              </a:pPr>
              <a:t>9.09.2022</a:t>
            </a:fld>
            <a:endParaRPr lang="tr-TR" dirty="0"/>
          </a:p>
        </p:txBody>
      </p:sp>
      <p:sp>
        <p:nvSpPr>
          <p:cNvPr id="8" name="Rectangle 6"/>
          <p:cNvSpPr>
            <a:spLocks noGrp="1" noChangeArrowheads="1"/>
          </p:cNvSpPr>
          <p:nvPr>
            <p:ph type="sldNum" sz="quarter" idx="11"/>
          </p:nvPr>
        </p:nvSpPr>
        <p:spPr>
          <a:xfrm>
            <a:off x="6948488" y="5461003"/>
            <a:ext cx="2133600" cy="396875"/>
          </a:xfrm>
          <a:prstGeom prst="rect">
            <a:avLst/>
          </a:prstGeom>
          <a:ln/>
        </p:spPr>
        <p:txBody>
          <a:bodyPr/>
          <a:lstStyle>
            <a:lvl1pPr>
              <a:defRPr/>
            </a:lvl1pPr>
          </a:lstStyle>
          <a:p>
            <a:pPr>
              <a:defRPr/>
            </a:pPr>
            <a:fld id="{38AE7425-BFCF-454D-9B44-509B7E845484}" type="slidenum">
              <a:rPr lang="tr-TR"/>
              <a:pPr>
                <a:defRPr/>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4"/>
          <p:cNvSpPr>
            <a:spLocks noGrp="1" noChangeArrowheads="1"/>
          </p:cNvSpPr>
          <p:nvPr>
            <p:ph type="dt" sz="half" idx="10"/>
          </p:nvPr>
        </p:nvSpPr>
        <p:spPr>
          <a:xfrm>
            <a:off x="7643813" y="5476878"/>
            <a:ext cx="2133600" cy="396875"/>
          </a:xfrm>
          <a:prstGeom prst="rect">
            <a:avLst/>
          </a:prstGeom>
          <a:ln/>
        </p:spPr>
        <p:txBody>
          <a:bodyPr/>
          <a:lstStyle>
            <a:lvl1pPr>
              <a:defRPr/>
            </a:lvl1pPr>
          </a:lstStyle>
          <a:p>
            <a:pPr>
              <a:defRPr/>
            </a:pPr>
            <a:fld id="{80E6A498-8AF3-489C-B1CB-54BF27CDC091}" type="datetime1">
              <a:rPr lang="tr-TR" smtClean="0"/>
              <a:pPr>
                <a:defRPr/>
              </a:pPr>
              <a:t>9.09.2022</a:t>
            </a:fld>
            <a:endParaRPr lang="tr-TR" dirty="0"/>
          </a:p>
        </p:txBody>
      </p:sp>
      <p:sp>
        <p:nvSpPr>
          <p:cNvPr id="4" name="Rectangle 6"/>
          <p:cNvSpPr>
            <a:spLocks noGrp="1" noChangeArrowheads="1"/>
          </p:cNvSpPr>
          <p:nvPr>
            <p:ph type="sldNum" sz="quarter" idx="11"/>
          </p:nvPr>
        </p:nvSpPr>
        <p:spPr>
          <a:xfrm>
            <a:off x="6948488" y="5461003"/>
            <a:ext cx="2133600" cy="396875"/>
          </a:xfrm>
          <a:prstGeom prst="rect">
            <a:avLst/>
          </a:prstGeom>
          <a:ln/>
        </p:spPr>
        <p:txBody>
          <a:bodyPr/>
          <a:lstStyle>
            <a:lvl1pPr>
              <a:defRPr/>
            </a:lvl1pPr>
          </a:lstStyle>
          <a:p>
            <a:pPr>
              <a:defRPr/>
            </a:pPr>
            <a:fld id="{CF5E42A4-9CFE-4772-900E-5EA8F539D5B9}" type="slidenum">
              <a:rPr lang="tr-TR"/>
              <a:pPr>
                <a:defRPr/>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7643813" y="5476878"/>
            <a:ext cx="2133600" cy="396875"/>
          </a:xfrm>
          <a:prstGeom prst="rect">
            <a:avLst/>
          </a:prstGeom>
          <a:ln/>
        </p:spPr>
        <p:txBody>
          <a:bodyPr/>
          <a:lstStyle>
            <a:lvl1pPr>
              <a:defRPr/>
            </a:lvl1pPr>
          </a:lstStyle>
          <a:p>
            <a:pPr>
              <a:defRPr/>
            </a:pPr>
            <a:fld id="{52817754-EB70-4A83-828F-40F5B583B9B0}" type="datetime1">
              <a:rPr lang="tr-TR" smtClean="0"/>
              <a:pPr>
                <a:defRPr/>
              </a:pPr>
              <a:t>9.09.2022</a:t>
            </a:fld>
            <a:endParaRPr lang="tr-TR" dirty="0"/>
          </a:p>
        </p:txBody>
      </p:sp>
      <p:sp>
        <p:nvSpPr>
          <p:cNvPr id="3" name="Rectangle 6"/>
          <p:cNvSpPr>
            <a:spLocks noGrp="1" noChangeArrowheads="1"/>
          </p:cNvSpPr>
          <p:nvPr>
            <p:ph type="sldNum" sz="quarter" idx="11"/>
          </p:nvPr>
        </p:nvSpPr>
        <p:spPr>
          <a:xfrm>
            <a:off x="6948488" y="5461003"/>
            <a:ext cx="2133600" cy="396875"/>
          </a:xfrm>
          <a:prstGeom prst="rect">
            <a:avLst/>
          </a:prstGeom>
          <a:ln/>
        </p:spPr>
        <p:txBody>
          <a:bodyPr/>
          <a:lstStyle>
            <a:lvl1pPr>
              <a:defRPr/>
            </a:lvl1pPr>
          </a:lstStyle>
          <a:p>
            <a:pPr>
              <a:defRPr/>
            </a:pPr>
            <a:fld id="{9EDF380F-E22D-4923-91C3-8702905D6C62}" type="slidenum">
              <a:rPr lang="tr-TR"/>
              <a:pPr>
                <a:defRPr/>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8" y="654829"/>
            <a:ext cx="3008313" cy="654848"/>
          </a:xfrm>
        </p:spPr>
        <p:txBody>
          <a:bodyPr anchor="b"/>
          <a:lstStyle>
            <a:lvl1pPr algn="l">
              <a:defRPr sz="2000" b="1"/>
            </a:lvl1pPr>
          </a:lstStyle>
          <a:p>
            <a:r>
              <a:rPr lang="tr-TR" dirty="0"/>
              <a:t>Asıl başlık stili için tıklatın</a:t>
            </a:r>
          </a:p>
        </p:txBody>
      </p:sp>
      <p:sp>
        <p:nvSpPr>
          <p:cNvPr id="3" name="2 İçerik Yer Tutucusu"/>
          <p:cNvSpPr>
            <a:spLocks noGrp="1"/>
          </p:cNvSpPr>
          <p:nvPr>
            <p:ph idx="1"/>
          </p:nvPr>
        </p:nvSpPr>
        <p:spPr>
          <a:xfrm>
            <a:off x="3575050" y="833424"/>
            <a:ext cx="5111750" cy="42717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8" y="1369208"/>
            <a:ext cx="3008313" cy="373592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dirty="0"/>
              <a:t>Asıl metin stillerini düzenlemek için tıklatın</a:t>
            </a:r>
          </a:p>
        </p:txBody>
      </p:sp>
      <p:sp>
        <p:nvSpPr>
          <p:cNvPr id="5" name="Rectangle 4"/>
          <p:cNvSpPr>
            <a:spLocks noGrp="1" noChangeArrowheads="1"/>
          </p:cNvSpPr>
          <p:nvPr>
            <p:ph type="dt" sz="half" idx="10"/>
          </p:nvPr>
        </p:nvSpPr>
        <p:spPr>
          <a:xfrm>
            <a:off x="7643813" y="5476878"/>
            <a:ext cx="2133600" cy="396875"/>
          </a:xfrm>
          <a:prstGeom prst="rect">
            <a:avLst/>
          </a:prstGeom>
          <a:ln/>
        </p:spPr>
        <p:txBody>
          <a:bodyPr/>
          <a:lstStyle>
            <a:lvl1pPr>
              <a:defRPr/>
            </a:lvl1pPr>
          </a:lstStyle>
          <a:p>
            <a:pPr>
              <a:defRPr/>
            </a:pPr>
            <a:fld id="{51E9F670-0F9A-42D4-8325-DD301E3A004E}" type="datetime1">
              <a:rPr lang="tr-TR" smtClean="0"/>
              <a:pPr>
                <a:defRPr/>
              </a:pPr>
              <a:t>9.09.2022</a:t>
            </a:fld>
            <a:endParaRPr lang="tr-TR" dirty="0"/>
          </a:p>
        </p:txBody>
      </p:sp>
      <p:sp>
        <p:nvSpPr>
          <p:cNvPr id="6" name="Rectangle 6"/>
          <p:cNvSpPr>
            <a:spLocks noGrp="1" noChangeArrowheads="1"/>
          </p:cNvSpPr>
          <p:nvPr>
            <p:ph type="sldNum" sz="quarter" idx="11"/>
          </p:nvPr>
        </p:nvSpPr>
        <p:spPr>
          <a:xfrm>
            <a:off x="6948488" y="5461003"/>
            <a:ext cx="2133600" cy="396875"/>
          </a:xfrm>
          <a:prstGeom prst="rect">
            <a:avLst/>
          </a:prstGeom>
          <a:ln/>
        </p:spPr>
        <p:txBody>
          <a:bodyPr/>
          <a:lstStyle>
            <a:lvl1pPr>
              <a:defRPr/>
            </a:lvl1pPr>
          </a:lstStyle>
          <a:p>
            <a:pPr>
              <a:defRPr/>
            </a:pPr>
            <a:fld id="{0A46808A-CA76-410E-963B-32CE0C9E8A62}" type="slidenum">
              <a:rPr lang="tr-TR"/>
              <a:pPr>
                <a:defRPr/>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000500"/>
            <a:ext cx="5486400" cy="472282"/>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773894"/>
            <a:ext cx="5486400" cy="31657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4"/>
          <p:cNvSpPr>
            <a:spLocks noGrp="1" noChangeArrowheads="1"/>
          </p:cNvSpPr>
          <p:nvPr>
            <p:ph type="dt" sz="half" idx="10"/>
          </p:nvPr>
        </p:nvSpPr>
        <p:spPr>
          <a:xfrm>
            <a:off x="7643813" y="5476878"/>
            <a:ext cx="2133600" cy="396875"/>
          </a:xfrm>
          <a:prstGeom prst="rect">
            <a:avLst/>
          </a:prstGeom>
          <a:ln/>
        </p:spPr>
        <p:txBody>
          <a:bodyPr/>
          <a:lstStyle>
            <a:lvl1pPr>
              <a:defRPr/>
            </a:lvl1pPr>
          </a:lstStyle>
          <a:p>
            <a:pPr>
              <a:defRPr/>
            </a:pPr>
            <a:fld id="{649B5957-EFD7-4F86-9CFA-1A341A4DD0B1}" type="datetime1">
              <a:rPr lang="tr-TR" smtClean="0"/>
              <a:pPr>
                <a:defRPr/>
              </a:pPr>
              <a:t>9.09.2022</a:t>
            </a:fld>
            <a:endParaRPr lang="tr-TR" dirty="0"/>
          </a:p>
        </p:txBody>
      </p:sp>
      <p:sp>
        <p:nvSpPr>
          <p:cNvPr id="6" name="Rectangle 6"/>
          <p:cNvSpPr>
            <a:spLocks noGrp="1" noChangeArrowheads="1"/>
          </p:cNvSpPr>
          <p:nvPr>
            <p:ph type="sldNum" sz="quarter" idx="11"/>
          </p:nvPr>
        </p:nvSpPr>
        <p:spPr>
          <a:xfrm>
            <a:off x="6948488" y="5461003"/>
            <a:ext cx="2133600" cy="396875"/>
          </a:xfrm>
          <a:prstGeom prst="rect">
            <a:avLst/>
          </a:prstGeom>
          <a:ln/>
        </p:spPr>
        <p:txBody>
          <a:bodyPr/>
          <a:lstStyle>
            <a:lvl1pPr>
              <a:defRPr/>
            </a:lvl1pPr>
          </a:lstStyle>
          <a:p>
            <a:pPr>
              <a:defRPr/>
            </a:pPr>
            <a:fld id="{3A85DFEE-60D4-43D0-B8E0-D7F0663FE73B}" type="slidenum">
              <a:rPr lang="tr-TR"/>
              <a:pPr>
                <a:defRPr/>
              </a:pPr>
              <a:t>‹#›</a:t>
            </a:fld>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817563"/>
            <a:ext cx="8229600" cy="5397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t>Asıl başlık stili için tıklatın</a:t>
            </a:r>
          </a:p>
        </p:txBody>
      </p:sp>
      <p:sp>
        <p:nvSpPr>
          <p:cNvPr id="1027" name="Rectangle 3"/>
          <p:cNvSpPr>
            <a:spLocks noGrp="1" noChangeArrowheads="1"/>
          </p:cNvSpPr>
          <p:nvPr>
            <p:ph type="body" idx="1"/>
          </p:nvPr>
        </p:nvSpPr>
        <p:spPr bwMode="auto">
          <a:xfrm>
            <a:off x="457200" y="1547813"/>
            <a:ext cx="8229600" cy="35573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2" name="Rectangle 7"/>
          <p:cNvSpPr>
            <a:spLocks noChangeArrowheads="1"/>
          </p:cNvSpPr>
          <p:nvPr userDrawn="1"/>
        </p:nvSpPr>
        <p:spPr bwMode="auto">
          <a:xfrm>
            <a:off x="107950" y="146844"/>
            <a:ext cx="3240088" cy="300302"/>
          </a:xfrm>
          <a:prstGeom prst="rect">
            <a:avLst/>
          </a:prstGeom>
          <a:noFill/>
          <a:ln w="9525">
            <a:noFill/>
            <a:miter lim="800000"/>
            <a:headEnd/>
            <a:tailEnd/>
          </a:ln>
        </p:spPr>
        <p:txBody>
          <a:bodyPr anchor="ctr"/>
          <a:lstStyle/>
          <a:p>
            <a:pPr algn="l">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TÜRKİYE İSTATİSTİK KURUMU</a:t>
            </a:r>
          </a:p>
        </p:txBody>
      </p:sp>
      <p:sp>
        <p:nvSpPr>
          <p:cNvPr id="1034" name="Line 10"/>
          <p:cNvSpPr>
            <a:spLocks noChangeShapeType="1"/>
          </p:cNvSpPr>
          <p:nvPr userDrawn="1"/>
        </p:nvSpPr>
        <p:spPr bwMode="auto">
          <a:xfrm>
            <a:off x="0" y="53975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lgn="l">
              <a:defRPr/>
            </a:pPr>
            <a:endParaRPr lang="tr-TR">
              <a:cs typeface="+mn-cs"/>
            </a:endParaRPr>
          </a:p>
        </p:txBody>
      </p:sp>
      <p:sp>
        <p:nvSpPr>
          <p:cNvPr id="1035" name="Line 11"/>
          <p:cNvSpPr>
            <a:spLocks noChangeShapeType="1"/>
          </p:cNvSpPr>
          <p:nvPr userDrawn="1"/>
        </p:nvSpPr>
        <p:spPr bwMode="auto">
          <a:xfrm>
            <a:off x="0" y="523875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lgn="l">
              <a:defRPr/>
            </a:pPr>
            <a:endParaRPr lang="tr-TR">
              <a:cs typeface="+mn-cs"/>
            </a:endParaRPr>
          </a:p>
        </p:txBody>
      </p:sp>
      <p:sp>
        <p:nvSpPr>
          <p:cNvPr id="10" name="Slide Number Placeholder 5"/>
          <p:cNvSpPr txBox="1">
            <a:spLocks/>
          </p:cNvSpPr>
          <p:nvPr userDrawn="1"/>
        </p:nvSpPr>
        <p:spPr>
          <a:xfrm>
            <a:off x="8532440" y="5286392"/>
            <a:ext cx="468716" cy="253999"/>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2F1522C3-A89D-4689-83A3-E48DE0F04D9B}" type="slidenum">
              <a:rPr lang="tr-TR" sz="1400" b="1" kern="1200" baseline="0" noProof="0" smtClean="0">
                <a:solidFill>
                  <a:srgbClr val="AB2328"/>
                </a:solidFill>
                <a:latin typeface="Calibri" pitchFamily="34"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a:t>
            </a:fld>
            <a:endParaRPr lang="tr-TR" sz="1200" b="1" kern="1200" baseline="0" noProof="0" dirty="0">
              <a:solidFill>
                <a:srgbClr val="AB2328"/>
              </a:solidFill>
              <a:latin typeface="Calibri" pitchFamily="34" charset="0"/>
              <a:ea typeface="+mn-ea"/>
              <a:cs typeface="Arial" charset="0"/>
            </a:endParaRPr>
          </a:p>
        </p:txBody>
      </p:sp>
      <p:pic>
        <p:nvPicPr>
          <p:cNvPr id="11" name="Picture 2" descr="D:\TuikUser\47608714984\Desktop\KİŞİSEL\Photoshop Çalışmaları\kurum kapak\YENİ BÜYÜK LOGOys.jpg"/>
          <p:cNvPicPr>
            <a:picLocks noChangeAspect="1" noChangeArrowheads="1"/>
          </p:cNvPicPr>
          <p:nvPr userDrawn="1"/>
        </p:nvPicPr>
        <p:blipFill>
          <a:blip r:embed="rId13" cstate="print"/>
          <a:srcRect b="17181"/>
          <a:stretch>
            <a:fillRect/>
          </a:stretch>
        </p:blipFill>
        <p:spPr bwMode="auto">
          <a:xfrm>
            <a:off x="8208000" y="142856"/>
            <a:ext cx="612000" cy="35719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rgbClr val="262626"/>
          </a:solidFill>
          <a:latin typeface="Calibri" pitchFamily="34" charset="0"/>
          <a:ea typeface="Calibri" pitchFamily="34" charset="0"/>
          <a:cs typeface="Calibri" pitchFamily="34" charset="0"/>
        </a:defRPr>
      </a:lvl1pPr>
      <a:lvl2pPr algn="ctr" rtl="0" eaLnBrk="0" fontAlgn="base" hangingPunct="0">
        <a:spcBef>
          <a:spcPct val="0"/>
        </a:spcBef>
        <a:spcAft>
          <a:spcPct val="0"/>
        </a:spcAft>
        <a:defRPr sz="4400">
          <a:solidFill>
            <a:srgbClr val="262626"/>
          </a:solidFill>
          <a:latin typeface="Calibri" pitchFamily="34" charset="0"/>
          <a:ea typeface="Calibri" pitchFamily="34" charset="0"/>
          <a:cs typeface="Calibri" pitchFamily="34" charset="0"/>
        </a:defRPr>
      </a:lvl2pPr>
      <a:lvl3pPr algn="ctr" rtl="0" eaLnBrk="0" fontAlgn="base" hangingPunct="0">
        <a:spcBef>
          <a:spcPct val="0"/>
        </a:spcBef>
        <a:spcAft>
          <a:spcPct val="0"/>
        </a:spcAft>
        <a:defRPr sz="4400">
          <a:solidFill>
            <a:srgbClr val="262626"/>
          </a:solidFill>
          <a:latin typeface="Calibri" pitchFamily="34" charset="0"/>
          <a:ea typeface="Calibri" pitchFamily="34" charset="0"/>
          <a:cs typeface="Calibri" pitchFamily="34" charset="0"/>
        </a:defRPr>
      </a:lvl3pPr>
      <a:lvl4pPr algn="ctr" rtl="0" eaLnBrk="0" fontAlgn="base" hangingPunct="0">
        <a:spcBef>
          <a:spcPct val="0"/>
        </a:spcBef>
        <a:spcAft>
          <a:spcPct val="0"/>
        </a:spcAft>
        <a:defRPr sz="4400">
          <a:solidFill>
            <a:srgbClr val="262626"/>
          </a:solidFill>
          <a:latin typeface="Calibri" pitchFamily="34" charset="0"/>
          <a:ea typeface="Calibri" pitchFamily="34" charset="0"/>
          <a:cs typeface="Calibri" pitchFamily="34" charset="0"/>
        </a:defRPr>
      </a:lvl4pPr>
      <a:lvl5pPr algn="ctr" rtl="0" eaLnBrk="0" fontAlgn="base" hangingPunct="0">
        <a:spcBef>
          <a:spcPct val="0"/>
        </a:spcBef>
        <a:spcAft>
          <a:spcPct val="0"/>
        </a:spcAft>
        <a:defRPr sz="4400">
          <a:solidFill>
            <a:srgbClr val="262626"/>
          </a:solidFill>
          <a:latin typeface="Calibri" pitchFamily="34" charset="0"/>
          <a:ea typeface="Calibri" pitchFamily="34" charset="0"/>
          <a:cs typeface="Calibri" pitchFamily="34"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800">
          <a:solidFill>
            <a:schemeClr val="tx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9.09.2022</a:t>
            </a:fld>
            <a:endParaRPr lang="tr-TR"/>
          </a:p>
        </p:txBody>
      </p:sp>
      <p:sp>
        <p:nvSpPr>
          <p:cNvPr id="5" name="4 Altbilgi Yer Tutucusu"/>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p:nvPr/>
        </p:nvSpPr>
        <p:spPr>
          <a:xfrm>
            <a:off x="0" y="1785930"/>
            <a:ext cx="9144000" cy="1569660"/>
          </a:xfrm>
          <a:prstGeom prst="rect">
            <a:avLst/>
          </a:prstGeom>
          <a:solidFill>
            <a:srgbClr val="B12328"/>
          </a:solidFill>
          <a:ln/>
        </p:spPr>
        <p:style>
          <a:lnRef idx="1">
            <a:schemeClr val="accent6"/>
          </a:lnRef>
          <a:fillRef idx="3">
            <a:schemeClr val="accent6"/>
          </a:fillRef>
          <a:effectRef idx="2">
            <a:schemeClr val="accent6"/>
          </a:effectRef>
          <a:fontRef idx="minor">
            <a:schemeClr val="lt1"/>
          </a:fontRef>
        </p:style>
        <p:txBody>
          <a:bodyPr wrap="square" lIns="91440" tIns="45720" rIns="91440" bIns="45720">
            <a:spAutoFit/>
          </a:bodyPr>
          <a:lstStyle/>
          <a:p>
            <a:r>
              <a:rPr lang="tr-TR" sz="3200" b="1" dirty="0" err="1" smtClean="0">
                <a:solidFill>
                  <a:schemeClr val="bg1"/>
                </a:solidFill>
                <a:latin typeface="Arial" pitchFamily="34" charset="0"/>
                <a:cs typeface="Arial" pitchFamily="34" charset="0"/>
              </a:rPr>
              <a:t>Producing</a:t>
            </a:r>
            <a:r>
              <a:rPr lang="tr-TR" sz="3200" b="1" dirty="0" smtClean="0">
                <a:solidFill>
                  <a:schemeClr val="bg1"/>
                </a:solidFill>
                <a:latin typeface="Arial" pitchFamily="34" charset="0"/>
                <a:cs typeface="Arial" pitchFamily="34" charset="0"/>
              </a:rPr>
              <a:t> CPI </a:t>
            </a:r>
            <a:r>
              <a:rPr lang="tr-TR" sz="3200" b="1" dirty="0" err="1" smtClean="0">
                <a:solidFill>
                  <a:schemeClr val="bg1"/>
                </a:solidFill>
                <a:latin typeface="Arial" pitchFamily="34" charset="0"/>
                <a:cs typeface="Arial" pitchFamily="34" charset="0"/>
              </a:rPr>
              <a:t>During</a:t>
            </a:r>
            <a:r>
              <a:rPr lang="tr-TR" sz="3200" b="1" dirty="0" smtClean="0">
                <a:solidFill>
                  <a:schemeClr val="bg1"/>
                </a:solidFill>
                <a:latin typeface="Arial" pitchFamily="34" charset="0"/>
                <a:cs typeface="Arial" pitchFamily="34" charset="0"/>
              </a:rPr>
              <a:t> </a:t>
            </a:r>
          </a:p>
          <a:p>
            <a:r>
              <a:rPr lang="tr-TR" sz="3200" b="1" dirty="0" smtClean="0">
                <a:solidFill>
                  <a:schemeClr val="bg1"/>
                </a:solidFill>
                <a:latin typeface="Arial" pitchFamily="34" charset="0"/>
                <a:cs typeface="Arial" pitchFamily="34" charset="0"/>
              </a:rPr>
              <a:t>Covid-19 </a:t>
            </a:r>
            <a:r>
              <a:rPr lang="tr-TR" sz="3200" b="1" dirty="0" err="1" smtClean="0">
                <a:solidFill>
                  <a:schemeClr val="bg1"/>
                </a:solidFill>
                <a:latin typeface="Arial" pitchFamily="34" charset="0"/>
                <a:cs typeface="Arial" pitchFamily="34" charset="0"/>
              </a:rPr>
              <a:t>Period</a:t>
            </a:r>
            <a:r>
              <a:rPr lang="tr-TR" sz="3200" b="1" dirty="0" smtClean="0">
                <a:solidFill>
                  <a:schemeClr val="bg1"/>
                </a:solidFill>
                <a:latin typeface="Arial" pitchFamily="34" charset="0"/>
                <a:cs typeface="Arial" pitchFamily="34" charset="0"/>
              </a:rPr>
              <a:t> </a:t>
            </a:r>
            <a:r>
              <a:rPr lang="tr-TR" sz="3200" b="1" smtClean="0">
                <a:solidFill>
                  <a:schemeClr val="bg1"/>
                </a:solidFill>
                <a:latin typeface="Arial" pitchFamily="34" charset="0"/>
                <a:cs typeface="Arial" pitchFamily="34" charset="0"/>
              </a:rPr>
              <a:t>in Türkiye</a:t>
            </a:r>
            <a:endParaRPr lang="tr-TR" sz="4000" b="1" dirty="0" smtClean="0">
              <a:solidFill>
                <a:schemeClr val="bg1"/>
              </a:solidFill>
              <a:latin typeface="Calibri" pitchFamily="34" charset="0"/>
              <a:cs typeface="Arial" pitchFamily="34" charset="0"/>
            </a:endParaRPr>
          </a:p>
          <a:p>
            <a:endParaRPr lang="tr-TR" sz="3200" b="1" spc="-100" dirty="0">
              <a:ln w="10541" cmpd="sng">
                <a:noFill/>
                <a:prstDash val="solid"/>
              </a:ln>
              <a:solidFill>
                <a:schemeClr val="bg1"/>
              </a:solidFill>
              <a:latin typeface="Calibri" pitchFamily="34" charset="0"/>
            </a:endParaRPr>
          </a:p>
        </p:txBody>
      </p:sp>
      <p:pic>
        <p:nvPicPr>
          <p:cNvPr id="3" name="Picture 2" descr="D:\TuikUser\47608714984\Desktop\KİŞİSEL\Photoshop Çalışmaları\kurum kapak\TUiK_logo_Tr.jpg"/>
          <p:cNvPicPr>
            <a:picLocks noChangeAspect="1" noChangeArrowheads="1"/>
          </p:cNvPicPr>
          <p:nvPr/>
        </p:nvPicPr>
        <p:blipFill>
          <a:blip r:embed="rId2" cstate="print"/>
          <a:srcRect/>
          <a:stretch>
            <a:fillRect/>
          </a:stretch>
        </p:blipFill>
        <p:spPr bwMode="auto">
          <a:xfrm>
            <a:off x="7072330" y="348740"/>
            <a:ext cx="1609494" cy="1080000"/>
          </a:xfrm>
          <a:prstGeom prst="rect">
            <a:avLst/>
          </a:prstGeom>
          <a:noFill/>
        </p:spPr>
      </p:pic>
      <p:sp>
        <p:nvSpPr>
          <p:cNvPr id="4" name="3 Metin kutusu"/>
          <p:cNvSpPr txBox="1"/>
          <p:nvPr/>
        </p:nvSpPr>
        <p:spPr>
          <a:xfrm>
            <a:off x="3605714" y="4500574"/>
            <a:ext cx="1932580" cy="400110"/>
          </a:xfrm>
          <a:prstGeom prst="rect">
            <a:avLst/>
          </a:prstGeom>
          <a:noFill/>
        </p:spPr>
        <p:txBody>
          <a:bodyPr wrap="none" rtlCol="0">
            <a:spAutoFit/>
          </a:bodyPr>
          <a:lstStyle/>
          <a:p>
            <a:r>
              <a:rPr lang="tr-TR" sz="2000" b="1" dirty="0" err="1" smtClean="0">
                <a:latin typeface="Calibri" pitchFamily="34" charset="0"/>
              </a:rPr>
              <a:t>September</a:t>
            </a:r>
            <a:r>
              <a:rPr lang="tr-TR" sz="2000" b="1" dirty="0" smtClean="0">
                <a:latin typeface="Calibri" pitchFamily="34" charset="0"/>
              </a:rPr>
              <a:t> 2022</a:t>
            </a:r>
            <a:endParaRPr lang="tr-TR" sz="2000" b="1" dirty="0">
              <a:latin typeface="Calibri" pitchFamily="34" charset="0"/>
            </a:endParaRPr>
          </a:p>
        </p:txBody>
      </p:sp>
      <p:cxnSp>
        <p:nvCxnSpPr>
          <p:cNvPr id="5" name="Düz Bağlayıcı 18"/>
          <p:cNvCxnSpPr/>
          <p:nvPr/>
        </p:nvCxnSpPr>
        <p:spPr>
          <a:xfrm>
            <a:off x="0" y="5715000"/>
            <a:ext cx="9144000" cy="0"/>
          </a:xfrm>
          <a:prstGeom prst="line">
            <a:avLst/>
          </a:prstGeom>
          <a:ln w="76200"/>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txBox="1">
            <a:spLocks noChangeArrowheads="1"/>
          </p:cNvSpPr>
          <p:nvPr/>
        </p:nvSpPr>
        <p:spPr bwMode="auto">
          <a:xfrm>
            <a:off x="357158" y="1561356"/>
            <a:ext cx="5871026"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just" eaLnBrk="0" hangingPunct="0">
              <a:lnSpc>
                <a:spcPct val="80000"/>
              </a:lnSpc>
              <a:spcBef>
                <a:spcPct val="20000"/>
              </a:spcBef>
              <a:defRPr/>
            </a:pPr>
            <a:r>
              <a:rPr kumimoji="0" lang="tr-TR" sz="2400" i="0" u="none" strike="noStrike" kern="0" cap="none" spc="0" normalizeH="0" baseline="0" noProof="0" dirty="0" err="1" smtClean="0">
                <a:ln>
                  <a:noFill/>
                </a:ln>
                <a:solidFill>
                  <a:schemeClr val="tx1"/>
                </a:solidFill>
                <a:effectLst/>
                <a:uLnTx/>
                <a:uFillTx/>
                <a:latin typeface="Calibri" pitchFamily="34" charset="0"/>
                <a:ea typeface="MS PGothic" pitchFamily="34" charset="-128"/>
                <a:cs typeface="Calibri" pitchFamily="34" charset="0"/>
              </a:rPr>
              <a:t>During</a:t>
            </a:r>
            <a:r>
              <a:rPr kumimoji="0" lang="tr-TR" sz="2400" i="0" u="none" strike="noStrike" kern="0" cap="none" spc="0" normalizeH="0" baseline="0" noProof="0" dirty="0" smtClean="0">
                <a:ln>
                  <a:noFill/>
                </a:ln>
                <a:solidFill>
                  <a:schemeClr val="tx1"/>
                </a:solidFill>
                <a:effectLst/>
                <a:uLnTx/>
                <a:uFillTx/>
                <a:latin typeface="Calibri" pitchFamily="34" charset="0"/>
                <a:ea typeface="MS PGothic" pitchFamily="34" charset="-128"/>
                <a:cs typeface="Calibri" pitchFamily="34" charset="0"/>
              </a:rPr>
              <a:t> </a:t>
            </a:r>
            <a:r>
              <a:rPr kumimoji="0" lang="tr-TR" sz="2400" i="0" u="none" strike="noStrike" kern="0" cap="none" spc="0" normalizeH="0" baseline="0" noProof="0" dirty="0" err="1" smtClean="0">
                <a:ln>
                  <a:noFill/>
                </a:ln>
                <a:solidFill>
                  <a:schemeClr val="tx1"/>
                </a:solidFill>
                <a:effectLst/>
                <a:uLnTx/>
                <a:uFillTx/>
                <a:latin typeface="Calibri" pitchFamily="34" charset="0"/>
                <a:ea typeface="MS PGothic" pitchFamily="34" charset="-128"/>
                <a:cs typeface="Calibri" pitchFamily="34" charset="0"/>
              </a:rPr>
              <a:t>Covid</a:t>
            </a:r>
            <a:r>
              <a:rPr kumimoji="0" lang="tr-TR" sz="2400" i="0" u="none" strike="noStrike" kern="0" cap="none" spc="0" normalizeH="0" noProof="0" dirty="0" smtClean="0">
                <a:ln>
                  <a:noFill/>
                </a:ln>
                <a:solidFill>
                  <a:schemeClr val="tx1"/>
                </a:solidFill>
                <a:effectLst/>
                <a:uLnTx/>
                <a:uFillTx/>
                <a:latin typeface="Calibri" pitchFamily="34" charset="0"/>
                <a:ea typeface="MS PGothic" pitchFamily="34" charset="-128"/>
                <a:cs typeface="Calibri" pitchFamily="34" charset="0"/>
              </a:rPr>
              <a:t> </a:t>
            </a:r>
            <a:r>
              <a:rPr kumimoji="0" lang="tr-TR" sz="2400" i="0" u="none" strike="noStrike" kern="0" cap="none" spc="0" normalizeH="0" noProof="0" dirty="0" err="1" smtClean="0">
                <a:ln>
                  <a:noFill/>
                </a:ln>
                <a:solidFill>
                  <a:schemeClr val="tx1"/>
                </a:solidFill>
                <a:effectLst/>
                <a:uLnTx/>
                <a:uFillTx/>
                <a:latin typeface="Calibri" pitchFamily="34" charset="0"/>
                <a:ea typeface="MS PGothic" pitchFamily="34" charset="-128"/>
                <a:cs typeface="Calibri" pitchFamily="34" charset="0"/>
              </a:rPr>
              <a:t>restrictions</a:t>
            </a:r>
            <a:r>
              <a:rPr kumimoji="0" lang="tr-TR" sz="2400" i="0" u="none" strike="noStrike" kern="0" cap="none" spc="0" normalizeH="0" noProof="0" dirty="0" smtClean="0">
                <a:ln>
                  <a:noFill/>
                </a:ln>
                <a:solidFill>
                  <a:schemeClr val="tx1"/>
                </a:solidFill>
                <a:effectLst/>
                <a:uLnTx/>
                <a:uFillTx/>
                <a:latin typeface="Calibri" pitchFamily="34" charset="0"/>
                <a:ea typeface="MS PGothic" pitchFamily="34" charset="-128"/>
                <a:cs typeface="Calibri" pitchFamily="34" charset="0"/>
              </a:rPr>
              <a:t>:</a:t>
            </a:r>
          </a:p>
          <a:p>
            <a:pPr marL="342900" lvl="0" indent="-342900" algn="just" eaLnBrk="0" hangingPunct="0">
              <a:lnSpc>
                <a:spcPct val="80000"/>
              </a:lnSpc>
              <a:spcBef>
                <a:spcPct val="20000"/>
              </a:spcBef>
              <a:buFont typeface="Arial" panose="020B0604020202020204" pitchFamily="34" charset="0"/>
              <a:buChar char="•"/>
              <a:defRPr/>
            </a:pPr>
            <a:endParaRPr kumimoji="0" lang="tr-TR" sz="2400" i="0" u="none" strike="noStrike" kern="0" cap="none" spc="0" normalizeH="0" baseline="0" noProof="0" dirty="0" smtClean="0">
              <a:ln>
                <a:noFill/>
              </a:ln>
              <a:solidFill>
                <a:schemeClr val="tx1"/>
              </a:solidFill>
              <a:effectLst/>
              <a:uLnTx/>
              <a:uFillTx/>
              <a:latin typeface="Calibri" pitchFamily="34" charset="0"/>
              <a:ea typeface="MS PGothic" pitchFamily="34" charset="-128"/>
              <a:cs typeface="Calibri" pitchFamily="34" charset="0"/>
            </a:endParaRPr>
          </a:p>
          <a:p>
            <a:pPr marL="342900" lvl="0" indent="-342900" algn="just" eaLnBrk="0" hangingPunct="0">
              <a:lnSpc>
                <a:spcPct val="80000"/>
              </a:lnSpc>
              <a:spcBef>
                <a:spcPct val="20000"/>
              </a:spcBef>
              <a:buFont typeface="Arial" panose="020B0604020202020204" pitchFamily="34" charset="0"/>
              <a:buChar char="•"/>
              <a:defRPr/>
            </a:pPr>
            <a:r>
              <a:rPr kumimoji="0" lang="tr-TR" sz="2400" i="0" u="none" strike="noStrike" kern="0" cap="none" spc="0" normalizeH="0" baseline="0" noProof="0" dirty="0" err="1" smtClean="0">
                <a:ln>
                  <a:noFill/>
                </a:ln>
                <a:solidFill>
                  <a:schemeClr val="tx1"/>
                </a:solidFill>
                <a:effectLst/>
                <a:uLnTx/>
                <a:uFillTx/>
                <a:latin typeface="Calibri" pitchFamily="34" charset="0"/>
                <a:ea typeface="MS PGothic" pitchFamily="34" charset="-128"/>
                <a:cs typeface="Calibri" pitchFamily="34" charset="0"/>
              </a:rPr>
              <a:t>Price</a:t>
            </a:r>
            <a:r>
              <a:rPr kumimoji="0" lang="tr-TR" sz="2400" i="0" u="none" strike="noStrike" kern="0" cap="none" spc="0" normalizeH="0" noProof="0" dirty="0" smtClean="0">
                <a:ln>
                  <a:noFill/>
                </a:ln>
                <a:solidFill>
                  <a:schemeClr val="tx1"/>
                </a:solidFill>
                <a:effectLst/>
                <a:uLnTx/>
                <a:uFillTx/>
                <a:latin typeface="Calibri" pitchFamily="34" charset="0"/>
                <a:ea typeface="MS PGothic" pitchFamily="34" charset="-128"/>
                <a:cs typeface="Calibri" pitchFamily="34" charset="0"/>
              </a:rPr>
              <a:t> </a:t>
            </a:r>
            <a:r>
              <a:rPr kumimoji="0" lang="tr-TR" sz="2400" i="0" u="none" strike="noStrike" kern="0" cap="none" spc="0" normalizeH="0" noProof="0" dirty="0" err="1" smtClean="0">
                <a:ln>
                  <a:noFill/>
                </a:ln>
                <a:solidFill>
                  <a:schemeClr val="tx1"/>
                </a:solidFill>
                <a:effectLst/>
                <a:uLnTx/>
                <a:uFillTx/>
                <a:latin typeface="Calibri" pitchFamily="34" charset="0"/>
                <a:ea typeface="MS PGothic" pitchFamily="34" charset="-128"/>
                <a:cs typeface="Calibri" pitchFamily="34" charset="0"/>
              </a:rPr>
              <a:t>collection</a:t>
            </a:r>
            <a:r>
              <a:rPr kumimoji="0" lang="tr-TR" sz="2400" i="0" u="none" strike="noStrike" kern="0" cap="none" spc="0" normalizeH="0" noProof="0" dirty="0" smtClean="0">
                <a:ln>
                  <a:noFill/>
                </a:ln>
                <a:solidFill>
                  <a:schemeClr val="tx1"/>
                </a:solidFill>
                <a:effectLst/>
                <a:uLnTx/>
                <a:uFillTx/>
                <a:latin typeface="Calibri" pitchFamily="34" charset="0"/>
                <a:ea typeface="MS PGothic" pitchFamily="34" charset="-128"/>
                <a:cs typeface="Calibri" pitchFamily="34" charset="0"/>
              </a:rPr>
              <a:t> </a:t>
            </a:r>
            <a:r>
              <a:rPr kumimoji="0" lang="tr-TR" sz="2400" i="0" u="none" strike="noStrike" kern="0" cap="none" spc="0" normalizeH="0" noProof="0" dirty="0" err="1" smtClean="0">
                <a:ln>
                  <a:noFill/>
                </a:ln>
                <a:solidFill>
                  <a:schemeClr val="tx1"/>
                </a:solidFill>
                <a:effectLst/>
                <a:uLnTx/>
                <a:uFillTx/>
                <a:latin typeface="Calibri" pitchFamily="34" charset="0"/>
                <a:ea typeface="MS PGothic" pitchFamily="34" charset="-128"/>
                <a:cs typeface="Calibri" pitchFamily="34" charset="0"/>
              </a:rPr>
              <a:t>from</a:t>
            </a:r>
            <a:r>
              <a:rPr kumimoji="0" lang="tr-TR" sz="2400" i="0" u="none" strike="noStrike" kern="0" cap="none" spc="0" normalizeH="0" noProof="0" dirty="0" smtClean="0">
                <a:ln>
                  <a:noFill/>
                </a:ln>
                <a:solidFill>
                  <a:schemeClr val="tx1"/>
                </a:solidFill>
                <a:effectLst/>
                <a:uLnTx/>
                <a:uFillTx/>
                <a:latin typeface="Calibri" pitchFamily="34" charset="0"/>
                <a:ea typeface="MS PGothic" pitchFamily="34" charset="-128"/>
                <a:cs typeface="Calibri" pitchFamily="34" charset="0"/>
              </a:rPr>
              <a:t> </a:t>
            </a:r>
            <a:r>
              <a:rPr kumimoji="0" lang="tr-TR" sz="2400" i="0" u="none" strike="noStrike" kern="0" cap="none" spc="0" normalizeH="0" noProof="0" dirty="0" err="1" smtClean="0">
                <a:ln>
                  <a:noFill/>
                </a:ln>
                <a:solidFill>
                  <a:schemeClr val="tx1"/>
                </a:solidFill>
                <a:effectLst/>
                <a:uLnTx/>
                <a:uFillTx/>
                <a:latin typeface="Calibri" pitchFamily="34" charset="0"/>
                <a:ea typeface="MS PGothic" pitchFamily="34" charset="-128"/>
                <a:cs typeface="Calibri" pitchFamily="34" charset="0"/>
              </a:rPr>
              <a:t>field</a:t>
            </a:r>
            <a:r>
              <a:rPr kumimoji="0" lang="tr-TR" sz="2400" i="0" u="none" strike="noStrike" kern="0" cap="none" spc="0" normalizeH="0" noProof="0" dirty="0" smtClean="0">
                <a:ln>
                  <a:noFill/>
                </a:ln>
                <a:solidFill>
                  <a:schemeClr val="tx1"/>
                </a:solidFill>
                <a:effectLst/>
                <a:uLnTx/>
                <a:uFillTx/>
                <a:latin typeface="Calibri" pitchFamily="34" charset="0"/>
                <a:ea typeface="MS PGothic" pitchFamily="34" charset="-128"/>
                <a:cs typeface="Calibri" pitchFamily="34" charset="0"/>
              </a:rPr>
              <a:t> </a:t>
            </a:r>
            <a:r>
              <a:rPr lang="en-US" sz="2400" kern="0" dirty="0" smtClean="0">
                <a:latin typeface="Calibri" pitchFamily="34" charset="0"/>
                <a:ea typeface="MS PGothic" pitchFamily="34" charset="-128"/>
                <a:cs typeface="Calibri" pitchFamily="34" charset="0"/>
              </a:rPr>
              <a:t>continued </a:t>
            </a:r>
            <a:r>
              <a:rPr lang="en-US" sz="2400" kern="0" dirty="0">
                <a:latin typeface="Calibri" pitchFamily="34" charset="0"/>
                <a:ea typeface="MS PGothic" pitchFamily="34" charset="-128"/>
                <a:cs typeface="Calibri" pitchFamily="34" charset="0"/>
              </a:rPr>
              <a:t>as much as </a:t>
            </a:r>
            <a:r>
              <a:rPr lang="en-US" sz="2400" kern="0" dirty="0" smtClean="0">
                <a:latin typeface="Calibri" pitchFamily="34" charset="0"/>
                <a:ea typeface="MS PGothic" pitchFamily="34" charset="-128"/>
                <a:cs typeface="Calibri" pitchFamily="34" charset="0"/>
              </a:rPr>
              <a:t>possible</a:t>
            </a:r>
            <a:r>
              <a:rPr lang="tr-TR" sz="2400" kern="0" dirty="0" smtClean="0">
                <a:latin typeface="Calibri" pitchFamily="34" charset="0"/>
                <a:ea typeface="MS PGothic" pitchFamily="34" charset="-128"/>
                <a:cs typeface="Calibri" pitchFamily="34" charset="0"/>
              </a:rPr>
              <a:t>.</a:t>
            </a:r>
          </a:p>
          <a:p>
            <a:pPr marL="342900" lvl="0" indent="-342900" algn="just" eaLnBrk="0" hangingPunct="0">
              <a:lnSpc>
                <a:spcPct val="80000"/>
              </a:lnSpc>
              <a:spcBef>
                <a:spcPct val="20000"/>
              </a:spcBef>
              <a:buFont typeface="Arial" panose="020B0604020202020204" pitchFamily="34" charset="0"/>
              <a:buChar char="•"/>
              <a:defRPr/>
            </a:pPr>
            <a:r>
              <a:rPr lang="en-US" sz="2400" kern="0" dirty="0" smtClean="0">
                <a:latin typeface="Calibri" pitchFamily="34" charset="0"/>
                <a:ea typeface="MS PGothic" pitchFamily="34" charset="-128"/>
                <a:cs typeface="Calibri" pitchFamily="34" charset="0"/>
              </a:rPr>
              <a:t>Compiling </a:t>
            </a:r>
            <a:r>
              <a:rPr lang="en-US" sz="2400" kern="0" dirty="0">
                <a:latin typeface="Calibri" pitchFamily="34" charset="0"/>
                <a:ea typeface="MS PGothic" pitchFamily="34" charset="-128"/>
                <a:cs typeface="Calibri" pitchFamily="34" charset="0"/>
              </a:rPr>
              <a:t>prices via </a:t>
            </a:r>
            <a:r>
              <a:rPr lang="en-US" sz="2400" kern="0" dirty="0" smtClean="0">
                <a:latin typeface="Calibri" pitchFamily="34" charset="0"/>
                <a:ea typeface="MS PGothic" pitchFamily="34" charset="-128"/>
                <a:cs typeface="Calibri" pitchFamily="34" charset="0"/>
              </a:rPr>
              <a:t>telephone</a:t>
            </a:r>
            <a:endParaRPr lang="en-US" sz="2400" kern="0" dirty="0">
              <a:latin typeface="Calibri" pitchFamily="34" charset="0"/>
              <a:ea typeface="MS PGothic" pitchFamily="34" charset="-128"/>
              <a:cs typeface="Calibri" pitchFamily="34" charset="0"/>
            </a:endParaRPr>
          </a:p>
          <a:p>
            <a:pPr marL="342900" lvl="0" indent="-342900" algn="just" eaLnBrk="0" hangingPunct="0">
              <a:lnSpc>
                <a:spcPct val="80000"/>
              </a:lnSpc>
              <a:spcBef>
                <a:spcPct val="20000"/>
              </a:spcBef>
              <a:buFont typeface="Arial" panose="020B0604020202020204" pitchFamily="34" charset="0"/>
              <a:buChar char="•"/>
              <a:defRPr/>
            </a:pPr>
            <a:r>
              <a:rPr lang="en-US" sz="2400" kern="0" dirty="0" smtClean="0">
                <a:latin typeface="Calibri" pitchFamily="34" charset="0"/>
                <a:ea typeface="MS PGothic" pitchFamily="34" charset="-128"/>
                <a:cs typeface="Calibri" pitchFamily="34" charset="0"/>
              </a:rPr>
              <a:t>Using </a:t>
            </a:r>
            <a:r>
              <a:rPr lang="en-US" sz="2400" kern="0" dirty="0">
                <a:latin typeface="Calibri" pitchFamily="34" charset="0"/>
                <a:ea typeface="MS PGothic" pitchFamily="34" charset="-128"/>
                <a:cs typeface="Calibri" pitchFamily="34" charset="0"/>
              </a:rPr>
              <a:t>outlets </a:t>
            </a:r>
            <a:r>
              <a:rPr lang="en-US" sz="2400" kern="0" dirty="0" smtClean="0">
                <a:latin typeface="Calibri" pitchFamily="34" charset="0"/>
                <a:ea typeface="MS PGothic" pitchFamily="34" charset="-128"/>
                <a:cs typeface="Calibri" pitchFamily="34" charset="0"/>
              </a:rPr>
              <a:t>websites</a:t>
            </a:r>
            <a:endParaRPr lang="en-US" sz="2400" kern="0" dirty="0">
              <a:latin typeface="Calibri" pitchFamily="34" charset="0"/>
              <a:ea typeface="MS PGothic" pitchFamily="34" charset="-128"/>
              <a:cs typeface="Calibri" pitchFamily="34" charset="0"/>
            </a:endParaRPr>
          </a:p>
          <a:p>
            <a:pPr marL="342900" lvl="0" indent="-342900" algn="just" eaLnBrk="0" hangingPunct="0">
              <a:lnSpc>
                <a:spcPct val="80000"/>
              </a:lnSpc>
              <a:spcBef>
                <a:spcPct val="20000"/>
              </a:spcBef>
              <a:buFont typeface="Arial" panose="020B0604020202020204" pitchFamily="34" charset="0"/>
              <a:buChar char="•"/>
              <a:defRPr/>
            </a:pPr>
            <a:r>
              <a:rPr lang="en-US" sz="2400" kern="0" dirty="0" smtClean="0">
                <a:latin typeface="Calibri" pitchFamily="34" charset="0"/>
                <a:ea typeface="MS PGothic" pitchFamily="34" charset="-128"/>
                <a:cs typeface="Calibri" pitchFamily="34" charset="0"/>
              </a:rPr>
              <a:t>E-mail enquiries</a:t>
            </a:r>
            <a:endParaRPr lang="tr-TR" sz="2400" kern="0" dirty="0" smtClean="0">
              <a:latin typeface="Calibri" pitchFamily="34" charset="0"/>
              <a:ea typeface="MS PGothic" pitchFamily="34" charset="-128"/>
              <a:cs typeface="Calibri" pitchFamily="34" charset="0"/>
            </a:endParaRPr>
          </a:p>
          <a:p>
            <a:pPr lvl="0" algn="just" eaLnBrk="0" hangingPunct="0">
              <a:lnSpc>
                <a:spcPct val="80000"/>
              </a:lnSpc>
              <a:spcBef>
                <a:spcPct val="20000"/>
              </a:spcBef>
              <a:defRPr/>
            </a:pPr>
            <a:endParaRPr kumimoji="0" lang="tr-TR" sz="2400" i="0" u="none" strike="noStrike" kern="0" cap="none" spc="0" normalizeH="0" baseline="0" noProof="0" dirty="0" smtClean="0">
              <a:ln>
                <a:noFill/>
              </a:ln>
              <a:solidFill>
                <a:schemeClr val="tx1"/>
              </a:solidFill>
              <a:effectLst/>
              <a:uLnTx/>
              <a:uFillTx/>
              <a:latin typeface="Calibri" pitchFamily="34" charset="0"/>
              <a:ea typeface="MS PGothic" pitchFamily="34" charset="-128"/>
              <a:cs typeface="Calibri" pitchFamily="34" charset="0"/>
            </a:endParaRPr>
          </a:p>
        </p:txBody>
      </p:sp>
      <p:sp>
        <p:nvSpPr>
          <p:cNvPr id="17" name="Rectangle 4"/>
          <p:cNvSpPr/>
          <p:nvPr/>
        </p:nvSpPr>
        <p:spPr>
          <a:xfrm>
            <a:off x="0" y="629651"/>
            <a:ext cx="9144000" cy="584775"/>
          </a:xfrm>
          <a:prstGeom prst="rect">
            <a:avLst/>
          </a:prstGeom>
          <a:solidFill>
            <a:srgbClr val="B12328"/>
          </a:solidFill>
          <a:ln/>
        </p:spPr>
        <p:style>
          <a:lnRef idx="1">
            <a:schemeClr val="accent6"/>
          </a:lnRef>
          <a:fillRef idx="3">
            <a:schemeClr val="accent6"/>
          </a:fillRef>
          <a:effectRef idx="2">
            <a:schemeClr val="accent6"/>
          </a:effectRef>
          <a:fontRef idx="minor">
            <a:schemeClr val="lt1"/>
          </a:fontRef>
        </p:style>
        <p:txBody>
          <a:bodyPr wrap="square" lIns="91440" tIns="45720" rIns="91440" bIns="45720">
            <a:spAutoFit/>
          </a:bodyPr>
          <a:lstStyle/>
          <a:p>
            <a:pPr lvl="0" algn="l"/>
            <a:r>
              <a:rPr lang="tr-TR" sz="3200" b="1" dirty="0" smtClean="0">
                <a:solidFill>
                  <a:schemeClr val="bg1"/>
                </a:solidFill>
                <a:latin typeface="Calibri" pitchFamily="34" charset="0"/>
                <a:ea typeface="ＭＳ Ｐゴシック" pitchFamily="34" charset="-128"/>
                <a:cs typeface="Arial" pitchFamily="34" charset="0"/>
              </a:rPr>
              <a:t>    </a:t>
            </a:r>
            <a:r>
              <a:rPr lang="tr-TR" sz="3200" b="1" dirty="0" err="1" smtClean="0">
                <a:solidFill>
                  <a:schemeClr val="bg1"/>
                </a:solidFill>
                <a:latin typeface="Calibri" pitchFamily="34" charset="0"/>
                <a:ea typeface="ＭＳ Ｐゴシック" pitchFamily="34" charset="-128"/>
                <a:cs typeface="Arial" pitchFamily="34" charset="0"/>
              </a:rPr>
              <a:t>Price</a:t>
            </a:r>
            <a:r>
              <a:rPr lang="tr-TR" sz="3200" b="1" dirty="0" smtClean="0">
                <a:solidFill>
                  <a:schemeClr val="bg1"/>
                </a:solidFill>
                <a:latin typeface="Calibri" pitchFamily="34" charset="0"/>
                <a:ea typeface="ＭＳ Ｐゴシック" pitchFamily="34" charset="-128"/>
                <a:cs typeface="Arial" pitchFamily="34" charset="0"/>
              </a:rPr>
              <a:t> Collection</a:t>
            </a:r>
            <a:endParaRPr lang="en-US" sz="3200" b="1" spc="-100" dirty="0">
              <a:ln w="10541" cmpd="sng">
                <a:noFill/>
                <a:prstDash val="solid"/>
              </a:ln>
              <a:solidFill>
                <a:schemeClr val="bg1"/>
              </a:solidFill>
              <a:latin typeface="Calibri" pitchFamily="34" charset="0"/>
            </a:endParaRP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489348"/>
            <a:ext cx="1829118" cy="1692188"/>
          </a:xfrm>
          <a:prstGeom prst="rect">
            <a:avLst/>
          </a:prstGeom>
        </p:spPr>
      </p:pic>
      <p:pic>
        <p:nvPicPr>
          <p:cNvPr id="2" name="Resim 1"/>
          <p:cNvPicPr>
            <a:picLocks noChangeAspect="1"/>
          </p:cNvPicPr>
          <p:nvPr/>
        </p:nvPicPr>
        <p:blipFill>
          <a:blip r:embed="rId4"/>
          <a:stretch>
            <a:fillRect/>
          </a:stretch>
        </p:blipFill>
        <p:spPr>
          <a:xfrm>
            <a:off x="6732240" y="3289548"/>
            <a:ext cx="1224136" cy="1330143"/>
          </a:xfrm>
          <a:prstGeom prst="rect">
            <a:avLst/>
          </a:prstGeom>
        </p:spPr>
      </p:pic>
    </p:spTree>
    <p:extLst>
      <p:ext uri="{BB962C8B-B14F-4D97-AF65-F5344CB8AC3E}">
        <p14:creationId xmlns:p14="http://schemas.microsoft.com/office/powerpoint/2010/main" val="3162725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txBox="1">
            <a:spLocks noChangeArrowheads="1"/>
          </p:cNvSpPr>
          <p:nvPr/>
        </p:nvSpPr>
        <p:spPr bwMode="auto">
          <a:xfrm>
            <a:off x="323528" y="1417340"/>
            <a:ext cx="8607330" cy="35283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just" eaLnBrk="0" hangingPunct="0">
              <a:lnSpc>
                <a:spcPct val="80000"/>
              </a:lnSpc>
              <a:spcBef>
                <a:spcPct val="20000"/>
              </a:spcBef>
              <a:defRPr/>
            </a:pPr>
            <a:r>
              <a:rPr kumimoji="0" lang="tr-TR" sz="2400" b="1" i="0" u="sng" strike="noStrike" kern="0" cap="none" spc="0" normalizeH="0" baseline="0" noProof="0" dirty="0" err="1" smtClean="0">
                <a:ln>
                  <a:noFill/>
                </a:ln>
                <a:solidFill>
                  <a:schemeClr val="tx2"/>
                </a:solidFill>
                <a:effectLst/>
                <a:uLnTx/>
                <a:uFillTx/>
                <a:latin typeface="Calibri" pitchFamily="34" charset="0"/>
                <a:ea typeface="MS PGothic" pitchFamily="34" charset="-128"/>
                <a:cs typeface="Calibri" pitchFamily="34" charset="0"/>
              </a:rPr>
              <a:t>Alternative</a:t>
            </a:r>
            <a:r>
              <a:rPr kumimoji="0" lang="tr-TR" sz="2400" b="1" i="0" u="sng" strike="noStrike" kern="0" cap="none" spc="0" normalizeH="0" baseline="0" noProof="0" dirty="0" smtClean="0">
                <a:ln>
                  <a:noFill/>
                </a:ln>
                <a:solidFill>
                  <a:schemeClr val="tx2"/>
                </a:solidFill>
                <a:effectLst/>
                <a:uLnTx/>
                <a:uFillTx/>
                <a:latin typeface="Calibri" pitchFamily="34" charset="0"/>
                <a:ea typeface="MS PGothic" pitchFamily="34" charset="-128"/>
                <a:cs typeface="Calibri" pitchFamily="34" charset="0"/>
              </a:rPr>
              <a:t> </a:t>
            </a:r>
            <a:r>
              <a:rPr kumimoji="0" lang="tr-TR" sz="2400" b="1" i="0" u="sng" strike="noStrike" kern="0" cap="none" spc="0" normalizeH="0" baseline="0" noProof="0" dirty="0" err="1" smtClean="0">
                <a:ln>
                  <a:noFill/>
                </a:ln>
                <a:solidFill>
                  <a:schemeClr val="tx2"/>
                </a:solidFill>
                <a:effectLst/>
                <a:uLnTx/>
                <a:uFillTx/>
                <a:latin typeface="Calibri" pitchFamily="34" charset="0"/>
                <a:ea typeface="MS PGothic" pitchFamily="34" charset="-128"/>
                <a:cs typeface="Calibri" pitchFamily="34" charset="0"/>
              </a:rPr>
              <a:t>sources</a:t>
            </a:r>
            <a:r>
              <a:rPr lang="tr-TR" sz="2400" b="1" u="sng" kern="0" dirty="0">
                <a:solidFill>
                  <a:schemeClr val="tx2"/>
                </a:solidFill>
                <a:latin typeface="Calibri" pitchFamily="34" charset="0"/>
                <a:ea typeface="MS PGothic" pitchFamily="34" charset="-128"/>
                <a:cs typeface="Calibri" pitchFamily="34" charset="0"/>
              </a:rPr>
              <a:t> of </a:t>
            </a:r>
            <a:r>
              <a:rPr lang="tr-TR" sz="2400" b="1" u="sng" kern="0" dirty="0" err="1">
                <a:solidFill>
                  <a:schemeClr val="tx2"/>
                </a:solidFill>
                <a:latin typeface="Calibri" pitchFamily="34" charset="0"/>
                <a:ea typeface="MS PGothic" pitchFamily="34" charset="-128"/>
                <a:cs typeface="Calibri" pitchFamily="34" charset="0"/>
              </a:rPr>
              <a:t>price</a:t>
            </a:r>
            <a:r>
              <a:rPr lang="tr-TR" sz="2400" b="1" u="sng" kern="0" dirty="0">
                <a:solidFill>
                  <a:schemeClr val="tx2"/>
                </a:solidFill>
                <a:latin typeface="Calibri" pitchFamily="34" charset="0"/>
                <a:ea typeface="MS PGothic" pitchFamily="34" charset="-128"/>
                <a:cs typeface="Calibri" pitchFamily="34" charset="0"/>
              </a:rPr>
              <a:t> : </a:t>
            </a:r>
            <a:endParaRPr lang="tr-TR" sz="2400" b="1" u="sng" kern="0" dirty="0" smtClean="0">
              <a:solidFill>
                <a:schemeClr val="tx2"/>
              </a:solidFill>
              <a:latin typeface="Calibri" pitchFamily="34" charset="0"/>
              <a:ea typeface="MS PGothic" pitchFamily="34" charset="-128"/>
              <a:cs typeface="Calibri" pitchFamily="34" charset="0"/>
            </a:endParaRPr>
          </a:p>
          <a:p>
            <a:pPr lvl="0" algn="just" eaLnBrk="0" hangingPunct="0">
              <a:lnSpc>
                <a:spcPct val="80000"/>
              </a:lnSpc>
              <a:spcBef>
                <a:spcPct val="20000"/>
              </a:spcBef>
              <a:defRPr/>
            </a:pPr>
            <a:endParaRPr kumimoji="0" lang="tr-TR" sz="2400" b="1" i="0" u="sng" strike="noStrike" kern="0" cap="none" spc="0" normalizeH="0" baseline="0" noProof="0" dirty="0" smtClean="0">
              <a:ln>
                <a:noFill/>
              </a:ln>
              <a:solidFill>
                <a:schemeClr val="tx2"/>
              </a:solidFill>
              <a:effectLst/>
              <a:uLnTx/>
              <a:uFillTx/>
              <a:latin typeface="Calibri" pitchFamily="34" charset="0"/>
              <a:ea typeface="MS PGothic" pitchFamily="34" charset="-128"/>
              <a:cs typeface="Calibri" pitchFamily="34" charset="0"/>
            </a:endParaRPr>
          </a:p>
          <a:p>
            <a:pPr lvl="2" algn="just" eaLnBrk="0" hangingPunct="0">
              <a:lnSpc>
                <a:spcPct val="80000"/>
              </a:lnSpc>
              <a:spcBef>
                <a:spcPct val="20000"/>
              </a:spcBef>
              <a:defRPr/>
            </a:pPr>
            <a:r>
              <a:rPr lang="tr-TR" sz="2000" kern="0" noProof="0" dirty="0" smtClean="0">
                <a:latin typeface="Calibri" pitchFamily="34" charset="0"/>
                <a:ea typeface="MS PGothic" pitchFamily="34" charset="-128"/>
                <a:cs typeface="Calibri" pitchFamily="34" charset="0"/>
              </a:rPr>
              <a:t>-A</a:t>
            </a:r>
            <a:r>
              <a:rPr lang="en-US" sz="2000" kern="0" dirty="0" err="1" smtClean="0">
                <a:latin typeface="Calibri" pitchFamily="34" charset="0"/>
                <a:ea typeface="MS PGothic" pitchFamily="34" charset="-128"/>
                <a:cs typeface="Calibri" pitchFamily="34" charset="0"/>
              </a:rPr>
              <a:t>nalysis</a:t>
            </a:r>
            <a:r>
              <a:rPr lang="en-US" sz="2000" kern="0" dirty="0" smtClean="0">
                <a:latin typeface="Calibri" pitchFamily="34" charset="0"/>
                <a:ea typeface="MS PGothic" pitchFamily="34" charset="-128"/>
                <a:cs typeface="Calibri" pitchFamily="34" charset="0"/>
              </a:rPr>
              <a:t> </a:t>
            </a:r>
            <a:r>
              <a:rPr lang="en-US" sz="2000" kern="0" dirty="0">
                <a:latin typeface="Calibri" pitchFamily="34" charset="0"/>
                <a:ea typeface="MS PGothic" pitchFamily="34" charset="-128"/>
                <a:cs typeface="Calibri" pitchFamily="34" charset="0"/>
              </a:rPr>
              <a:t>processes of </a:t>
            </a:r>
            <a:r>
              <a:rPr lang="en-US" sz="2000" kern="0" dirty="0" smtClean="0">
                <a:latin typeface="Calibri" pitchFamily="34" charset="0"/>
                <a:ea typeface="MS PGothic" pitchFamily="34" charset="-128"/>
                <a:cs typeface="Calibri" pitchFamily="34" charset="0"/>
              </a:rPr>
              <a:t>the</a:t>
            </a:r>
            <a:r>
              <a:rPr lang="tr-TR" sz="2000" kern="0" dirty="0" smtClean="0">
                <a:latin typeface="Calibri" pitchFamily="34" charset="0"/>
                <a:ea typeface="MS PGothic" pitchFamily="34" charset="-128"/>
                <a:cs typeface="Calibri" pitchFamily="34" charset="0"/>
              </a:rPr>
              <a:t> </a:t>
            </a:r>
            <a:r>
              <a:rPr lang="tr-TR" sz="2000" kern="0" dirty="0" err="1" smtClean="0">
                <a:latin typeface="Calibri" pitchFamily="34" charset="0"/>
                <a:ea typeface="MS PGothic" pitchFamily="34" charset="-128"/>
                <a:cs typeface="Calibri" pitchFamily="34" charset="0"/>
              </a:rPr>
              <a:t>transaction</a:t>
            </a:r>
            <a:r>
              <a:rPr lang="tr-TR" sz="2000" kern="0" dirty="0" smtClean="0">
                <a:latin typeface="Calibri" pitchFamily="34" charset="0"/>
                <a:ea typeface="MS PGothic" pitchFamily="34" charset="-128"/>
                <a:cs typeface="Calibri" pitchFamily="34" charset="0"/>
              </a:rPr>
              <a:t> data.</a:t>
            </a:r>
          </a:p>
          <a:p>
            <a:pPr lvl="2" algn="just" eaLnBrk="0" hangingPunct="0">
              <a:lnSpc>
                <a:spcPct val="80000"/>
              </a:lnSpc>
              <a:spcBef>
                <a:spcPct val="20000"/>
              </a:spcBef>
              <a:defRPr/>
            </a:pPr>
            <a:r>
              <a:rPr lang="tr-TR" sz="2000" kern="0" dirty="0" smtClean="0">
                <a:latin typeface="Calibri" pitchFamily="34" charset="0"/>
                <a:ea typeface="MS PGothic" pitchFamily="34" charset="-128"/>
                <a:cs typeface="Calibri" pitchFamily="34" charset="0"/>
              </a:rPr>
              <a:t>-W</a:t>
            </a:r>
            <a:r>
              <a:rPr lang="en-US" sz="2000" kern="0" dirty="0" err="1" smtClean="0">
                <a:latin typeface="Calibri" pitchFamily="34" charset="0"/>
                <a:ea typeface="MS PGothic" pitchFamily="34" charset="-128"/>
                <a:cs typeface="Calibri" pitchFamily="34" charset="0"/>
              </a:rPr>
              <a:t>eb</a:t>
            </a:r>
            <a:r>
              <a:rPr lang="en-US" sz="2000" kern="0" dirty="0" smtClean="0">
                <a:latin typeface="Calibri" pitchFamily="34" charset="0"/>
                <a:ea typeface="MS PGothic" pitchFamily="34" charset="-128"/>
                <a:cs typeface="Calibri" pitchFamily="34" charset="0"/>
              </a:rPr>
              <a:t> scraping </a:t>
            </a:r>
            <a:r>
              <a:rPr lang="tr-TR" sz="2000" kern="0" dirty="0" err="1" smtClean="0">
                <a:latin typeface="Calibri" pitchFamily="34" charset="0"/>
                <a:ea typeface="MS PGothic" pitchFamily="34" charset="-128"/>
                <a:cs typeface="Calibri" pitchFamily="34" charset="0"/>
              </a:rPr>
              <a:t>project</a:t>
            </a:r>
            <a:r>
              <a:rPr lang="tr-TR" sz="2000" kern="0" dirty="0" smtClean="0">
                <a:latin typeface="Calibri" pitchFamily="34" charset="0"/>
                <a:ea typeface="MS PGothic" pitchFamily="34" charset="-128"/>
                <a:cs typeface="Calibri" pitchFamily="34" charset="0"/>
              </a:rPr>
              <a:t> ‘</a:t>
            </a:r>
            <a:r>
              <a:rPr lang="en-US" sz="2000" kern="0" dirty="0" smtClean="0">
                <a:latin typeface="Calibri" pitchFamily="34" charset="0"/>
                <a:ea typeface="MS PGothic" pitchFamily="34" charset="-128"/>
                <a:cs typeface="Calibri" pitchFamily="34" charset="0"/>
              </a:rPr>
              <a:t>Big Data Advanced Analytics Project</a:t>
            </a:r>
            <a:r>
              <a:rPr lang="tr-TR" sz="2000" kern="0" dirty="0" smtClean="0">
                <a:latin typeface="Calibri" pitchFamily="34" charset="0"/>
                <a:ea typeface="MS PGothic" pitchFamily="34" charset="-128"/>
                <a:cs typeface="Calibri" pitchFamily="34" charset="0"/>
              </a:rPr>
              <a:t>’.</a:t>
            </a:r>
          </a:p>
          <a:p>
            <a:pPr lvl="0" algn="just" eaLnBrk="0" hangingPunct="0">
              <a:lnSpc>
                <a:spcPct val="80000"/>
              </a:lnSpc>
              <a:spcBef>
                <a:spcPct val="20000"/>
              </a:spcBef>
              <a:defRPr/>
            </a:pPr>
            <a:endParaRPr lang="tr-TR" sz="2400" kern="0" dirty="0" smtClean="0">
              <a:latin typeface="Calibri" pitchFamily="34" charset="0"/>
              <a:ea typeface="MS PGothic" pitchFamily="34" charset="-128"/>
              <a:cs typeface="Calibri" pitchFamily="34" charset="0"/>
            </a:endParaRPr>
          </a:p>
          <a:p>
            <a:pPr algn="just" eaLnBrk="0" hangingPunct="0">
              <a:lnSpc>
                <a:spcPct val="80000"/>
              </a:lnSpc>
              <a:spcBef>
                <a:spcPct val="20000"/>
              </a:spcBef>
              <a:defRPr/>
            </a:pPr>
            <a:r>
              <a:rPr lang="tr-TR" sz="2000" kern="0" dirty="0" smtClean="0">
                <a:latin typeface="Calibri" pitchFamily="34" charset="0"/>
                <a:ea typeface="MS PGothic" pitchFamily="34" charset="-128"/>
                <a:cs typeface="Calibri" pitchFamily="34" charset="0"/>
              </a:rPr>
              <a:t>	</a:t>
            </a:r>
            <a:r>
              <a:rPr lang="en-US" sz="2000" kern="0" dirty="0" smtClean="0">
                <a:latin typeface="Calibri" pitchFamily="34" charset="0"/>
                <a:ea typeface="MS PGothic" pitchFamily="34" charset="-128"/>
                <a:cs typeface="Calibri" pitchFamily="34" charset="0"/>
              </a:rPr>
              <a:t>Scanner </a:t>
            </a:r>
            <a:r>
              <a:rPr lang="en-US" sz="2000" kern="0" dirty="0">
                <a:latin typeface="Calibri" pitchFamily="34" charset="0"/>
                <a:ea typeface="MS PGothic" pitchFamily="34" charset="-128"/>
                <a:cs typeface="Calibri" pitchFamily="34" charset="0"/>
              </a:rPr>
              <a:t>(sales) </a:t>
            </a:r>
            <a:r>
              <a:rPr lang="en-US" sz="2000" kern="0" dirty="0" smtClean="0">
                <a:latin typeface="Calibri" pitchFamily="34" charset="0"/>
                <a:ea typeface="MS PGothic" pitchFamily="34" charset="-128"/>
                <a:cs typeface="Calibri" pitchFamily="34" charset="0"/>
              </a:rPr>
              <a:t>data </a:t>
            </a:r>
            <a:r>
              <a:rPr lang="en-US" sz="2000" kern="0" dirty="0">
                <a:latin typeface="Calibri" pitchFamily="34" charset="0"/>
                <a:ea typeface="MS PGothic" pitchFamily="34" charset="-128"/>
                <a:cs typeface="Calibri" pitchFamily="34" charset="0"/>
              </a:rPr>
              <a:t>started to be used in the CPI </a:t>
            </a:r>
            <a:r>
              <a:rPr lang="en-US" sz="2000" kern="0" dirty="0" smtClean="0">
                <a:latin typeface="Calibri" pitchFamily="34" charset="0"/>
                <a:ea typeface="MS PGothic" pitchFamily="34" charset="-128"/>
                <a:cs typeface="Calibri" pitchFamily="34" charset="0"/>
              </a:rPr>
              <a:t>calculations</a:t>
            </a:r>
            <a:r>
              <a:rPr lang="tr-TR" sz="2000" kern="0" dirty="0">
                <a:latin typeface="Calibri" pitchFamily="34" charset="0"/>
                <a:ea typeface="MS PGothic" pitchFamily="34" charset="-128"/>
                <a:cs typeface="Calibri" pitchFamily="34" charset="0"/>
              </a:rPr>
              <a:t> </a:t>
            </a:r>
            <a:r>
              <a:rPr lang="tr-TR" sz="2000" kern="0" dirty="0" err="1" smtClean="0">
                <a:latin typeface="Calibri" pitchFamily="34" charset="0"/>
                <a:ea typeface="MS PGothic" pitchFamily="34" charset="-128"/>
                <a:cs typeface="Calibri" pitchFamily="34" charset="0"/>
              </a:rPr>
              <a:t>for</a:t>
            </a:r>
            <a:r>
              <a:rPr lang="tr-TR" sz="2000" kern="0" dirty="0" smtClean="0">
                <a:latin typeface="Calibri" pitchFamily="34" charset="0"/>
                <a:ea typeface="MS PGothic" pitchFamily="34" charset="-128"/>
                <a:cs typeface="Calibri" pitchFamily="34" charset="0"/>
              </a:rPr>
              <a:t> </a:t>
            </a:r>
            <a:r>
              <a:rPr lang="tr-TR" sz="2000" kern="0" dirty="0" err="1" smtClean="0">
                <a:latin typeface="Calibri" pitchFamily="34" charset="0"/>
                <a:ea typeface="MS PGothic" pitchFamily="34" charset="-128"/>
                <a:cs typeface="Calibri" pitchFamily="34" charset="0"/>
              </a:rPr>
              <a:t>food</a:t>
            </a:r>
            <a:r>
              <a:rPr lang="tr-TR" sz="2000" kern="0" dirty="0" err="1">
                <a:latin typeface="Calibri" pitchFamily="34" charset="0"/>
                <a:ea typeface="MS PGothic" pitchFamily="34" charset="-128"/>
                <a:cs typeface="Calibri" pitchFamily="34" charset="0"/>
              </a:rPr>
              <a:t>s</a:t>
            </a:r>
            <a:r>
              <a:rPr lang="tr-TR" sz="2000" kern="0" dirty="0" smtClean="0">
                <a:latin typeface="Calibri" pitchFamily="34" charset="0"/>
                <a:ea typeface="MS PGothic" pitchFamily="34" charset="-128"/>
                <a:cs typeface="Calibri" pitchFamily="34" charset="0"/>
              </a:rPr>
              <a:t>.</a:t>
            </a:r>
          </a:p>
          <a:p>
            <a:pPr algn="just" eaLnBrk="0" hangingPunct="0">
              <a:lnSpc>
                <a:spcPct val="80000"/>
              </a:lnSpc>
              <a:spcBef>
                <a:spcPct val="20000"/>
              </a:spcBef>
              <a:defRPr/>
            </a:pPr>
            <a:endParaRPr lang="tr-TR" sz="2000" kern="0" dirty="0" smtClean="0">
              <a:latin typeface="Calibri" pitchFamily="34" charset="0"/>
              <a:ea typeface="MS PGothic" pitchFamily="34" charset="-128"/>
              <a:cs typeface="Calibri" pitchFamily="34" charset="0"/>
            </a:endParaRPr>
          </a:p>
          <a:p>
            <a:pPr lvl="2" algn="just" eaLnBrk="0" hangingPunct="0">
              <a:lnSpc>
                <a:spcPct val="80000"/>
              </a:lnSpc>
              <a:spcBef>
                <a:spcPct val="20000"/>
              </a:spcBef>
              <a:defRPr/>
            </a:pPr>
            <a:r>
              <a:rPr lang="tr-TR" sz="2000" kern="0" dirty="0" smtClean="0">
                <a:latin typeface="Calibri" pitchFamily="34" charset="0"/>
                <a:ea typeface="MS PGothic" pitchFamily="34" charset="-128"/>
                <a:cs typeface="Calibri" pitchFamily="34" charset="0"/>
              </a:rPr>
              <a:t>-</a:t>
            </a:r>
            <a:r>
              <a:rPr lang="tr-TR" sz="2000" kern="0" dirty="0" err="1" smtClean="0">
                <a:latin typeface="Calibri" pitchFamily="34" charset="0"/>
                <a:ea typeface="MS PGothic" pitchFamily="34" charset="-128"/>
                <a:cs typeface="Calibri" pitchFamily="34" charset="0"/>
              </a:rPr>
              <a:t>Prices</a:t>
            </a:r>
            <a:r>
              <a:rPr lang="tr-TR" sz="2000" kern="0" dirty="0" smtClean="0">
                <a:latin typeface="Calibri" pitchFamily="34" charset="0"/>
                <a:ea typeface="MS PGothic" pitchFamily="34" charset="-128"/>
                <a:cs typeface="Calibri" pitchFamily="34" charset="0"/>
              </a:rPr>
              <a:t> </a:t>
            </a:r>
            <a:r>
              <a:rPr lang="tr-TR" sz="2000" kern="0" dirty="0">
                <a:latin typeface="Calibri" pitchFamily="34" charset="0"/>
                <a:ea typeface="MS PGothic" pitchFamily="34" charset="-128"/>
                <a:cs typeface="Calibri" pitchFamily="34" charset="0"/>
              </a:rPr>
              <a:t>of </a:t>
            </a:r>
            <a:r>
              <a:rPr lang="en-US" sz="2000" kern="0" dirty="0" smtClean="0">
                <a:latin typeface="Calibri" pitchFamily="34" charset="0"/>
                <a:ea typeface="MS PGothic" pitchFamily="34" charset="-128"/>
                <a:cs typeface="Calibri" pitchFamily="34" charset="0"/>
              </a:rPr>
              <a:t>household appliances, </a:t>
            </a:r>
            <a:r>
              <a:rPr lang="en-US" sz="2000" kern="0" dirty="0">
                <a:latin typeface="Calibri" pitchFamily="34" charset="0"/>
                <a:ea typeface="MS PGothic" pitchFamily="34" charset="-128"/>
                <a:cs typeface="Calibri" pitchFamily="34" charset="0"/>
              </a:rPr>
              <a:t>electronic products, clothing, furniture</a:t>
            </a:r>
            <a:r>
              <a:rPr lang="en-US" sz="2000" kern="0" dirty="0" smtClean="0">
                <a:latin typeface="Calibri" pitchFamily="34" charset="0"/>
                <a:ea typeface="MS PGothic" pitchFamily="34" charset="-128"/>
                <a:cs typeface="Calibri" pitchFamily="34" charset="0"/>
              </a:rPr>
              <a:t>,</a:t>
            </a:r>
            <a:r>
              <a:rPr lang="tr-TR" sz="2000" kern="0" dirty="0" smtClean="0">
                <a:latin typeface="Calibri" pitchFamily="34" charset="0"/>
                <a:ea typeface="MS PGothic" pitchFamily="34" charset="-128"/>
                <a:cs typeface="Calibri" pitchFamily="34" charset="0"/>
              </a:rPr>
              <a:t> </a:t>
            </a:r>
            <a:r>
              <a:rPr lang="en-US" sz="2000" kern="0" dirty="0" smtClean="0">
                <a:latin typeface="Calibri" pitchFamily="34" charset="0"/>
                <a:ea typeface="MS PGothic" pitchFamily="34" charset="-128"/>
                <a:cs typeface="Calibri" pitchFamily="34" charset="0"/>
              </a:rPr>
              <a:t>new </a:t>
            </a:r>
            <a:r>
              <a:rPr lang="en-US" sz="2000" kern="0" dirty="0">
                <a:latin typeface="Calibri" pitchFamily="34" charset="0"/>
                <a:ea typeface="MS PGothic" pitchFamily="34" charset="-128"/>
                <a:cs typeface="Calibri" pitchFamily="34" charset="0"/>
              </a:rPr>
              <a:t>cars and bus </a:t>
            </a:r>
            <a:r>
              <a:rPr lang="en-US" sz="2000" kern="0" dirty="0" smtClean="0">
                <a:latin typeface="Calibri" pitchFamily="34" charset="0"/>
                <a:ea typeface="MS PGothic" pitchFamily="34" charset="-128"/>
                <a:cs typeface="Calibri" pitchFamily="34" charset="0"/>
              </a:rPr>
              <a:t>tickets</a:t>
            </a:r>
            <a:r>
              <a:rPr lang="tr-TR" sz="2000" kern="0" dirty="0" smtClean="0">
                <a:latin typeface="Calibri" pitchFamily="34" charset="0"/>
                <a:ea typeface="MS PGothic" pitchFamily="34" charset="-128"/>
                <a:cs typeface="Calibri" pitchFamily="34" charset="0"/>
              </a:rPr>
              <a:t> </a:t>
            </a:r>
            <a:r>
              <a:rPr lang="tr-TR" sz="2000" kern="0" dirty="0" err="1" smtClean="0">
                <a:latin typeface="Calibri" pitchFamily="34" charset="0"/>
                <a:ea typeface="MS PGothic" pitchFamily="34" charset="-128"/>
                <a:cs typeface="Calibri" pitchFamily="34" charset="0"/>
              </a:rPr>
              <a:t>were</a:t>
            </a:r>
            <a:r>
              <a:rPr lang="tr-TR" sz="2000" kern="0" dirty="0" smtClean="0">
                <a:latin typeface="Calibri" pitchFamily="34" charset="0"/>
                <a:ea typeface="MS PGothic" pitchFamily="34" charset="-128"/>
                <a:cs typeface="Calibri" pitchFamily="34" charset="0"/>
              </a:rPr>
              <a:t> </a:t>
            </a:r>
            <a:r>
              <a:rPr lang="tr-TR" sz="2000" kern="0" dirty="0" err="1" smtClean="0">
                <a:latin typeface="Calibri" pitchFamily="34" charset="0"/>
                <a:ea typeface="MS PGothic" pitchFamily="34" charset="-128"/>
                <a:cs typeface="Calibri" pitchFamily="34" charset="0"/>
              </a:rPr>
              <a:t>integrated</a:t>
            </a:r>
            <a:r>
              <a:rPr lang="tr-TR" sz="2000" kern="0" dirty="0" smtClean="0">
                <a:latin typeface="Calibri" pitchFamily="34" charset="0"/>
                <a:ea typeface="MS PGothic" pitchFamily="34" charset="-128"/>
                <a:cs typeface="Calibri" pitchFamily="34" charset="0"/>
              </a:rPr>
              <a:t> </a:t>
            </a:r>
            <a:r>
              <a:rPr lang="tr-TR" sz="2000" kern="0" dirty="0" err="1" smtClean="0">
                <a:latin typeface="Calibri" pitchFamily="34" charset="0"/>
                <a:ea typeface="MS PGothic" pitchFamily="34" charset="-128"/>
                <a:cs typeface="Calibri" pitchFamily="34" charset="0"/>
              </a:rPr>
              <a:t>into</a:t>
            </a:r>
            <a:r>
              <a:rPr lang="tr-TR" sz="2000" kern="0" dirty="0" smtClean="0">
                <a:latin typeface="Calibri" pitchFamily="34" charset="0"/>
                <a:ea typeface="MS PGothic" pitchFamily="34" charset="-128"/>
                <a:cs typeface="Calibri" pitchFamily="34" charset="0"/>
              </a:rPr>
              <a:t> CPI </a:t>
            </a:r>
            <a:r>
              <a:rPr lang="tr-TR" sz="2000" kern="0" dirty="0" err="1" smtClean="0">
                <a:latin typeface="Calibri" pitchFamily="34" charset="0"/>
                <a:ea typeface="MS PGothic" pitchFamily="34" charset="-128"/>
                <a:cs typeface="Calibri" pitchFamily="34" charset="0"/>
              </a:rPr>
              <a:t>via</a:t>
            </a:r>
            <a:r>
              <a:rPr lang="tr-TR" sz="2000" kern="0" dirty="0" smtClean="0">
                <a:latin typeface="Calibri" pitchFamily="34" charset="0"/>
                <a:ea typeface="MS PGothic" pitchFamily="34" charset="-128"/>
                <a:cs typeface="Calibri" pitchFamily="34" charset="0"/>
              </a:rPr>
              <a:t> Web </a:t>
            </a:r>
            <a:r>
              <a:rPr lang="tr-TR" sz="2000" kern="0" dirty="0" err="1" smtClean="0">
                <a:latin typeface="Calibri" pitchFamily="34" charset="0"/>
                <a:ea typeface="MS PGothic" pitchFamily="34" charset="-128"/>
                <a:cs typeface="Calibri" pitchFamily="34" charset="0"/>
              </a:rPr>
              <a:t>Scraping</a:t>
            </a:r>
            <a:r>
              <a:rPr lang="tr-TR" sz="2000" kern="0" dirty="0" smtClean="0">
                <a:latin typeface="Calibri" pitchFamily="34" charset="0"/>
                <a:ea typeface="MS PGothic" pitchFamily="34" charset="-128"/>
                <a:cs typeface="Calibri" pitchFamily="34" charset="0"/>
              </a:rPr>
              <a:t>. </a:t>
            </a:r>
          </a:p>
          <a:p>
            <a:pPr lvl="2" algn="just" eaLnBrk="0" hangingPunct="0">
              <a:lnSpc>
                <a:spcPct val="80000"/>
              </a:lnSpc>
              <a:spcBef>
                <a:spcPct val="20000"/>
              </a:spcBef>
              <a:defRPr/>
            </a:pPr>
            <a:r>
              <a:rPr lang="tr-TR" sz="2000" kern="0" dirty="0" smtClean="0">
                <a:latin typeface="Calibri" pitchFamily="34" charset="0"/>
                <a:ea typeface="MS PGothic" pitchFamily="34" charset="-128"/>
                <a:cs typeface="Calibri" pitchFamily="34" charset="0"/>
              </a:rPr>
              <a:t>-</a:t>
            </a:r>
            <a:r>
              <a:rPr lang="tr-TR" sz="2000" kern="0" dirty="0" err="1" smtClean="0">
                <a:latin typeface="Calibri" pitchFamily="34" charset="0"/>
                <a:ea typeface="MS PGothic" pitchFamily="34" charset="-128"/>
                <a:cs typeface="Calibri" pitchFamily="34" charset="0"/>
              </a:rPr>
              <a:t>Scanner</a:t>
            </a:r>
            <a:r>
              <a:rPr lang="tr-TR" sz="2000" kern="0" dirty="0" smtClean="0">
                <a:latin typeface="Calibri" pitchFamily="34" charset="0"/>
                <a:ea typeface="MS PGothic" pitchFamily="34" charset="-128"/>
                <a:cs typeface="Calibri" pitchFamily="34" charset="0"/>
              </a:rPr>
              <a:t> data </a:t>
            </a:r>
            <a:r>
              <a:rPr lang="tr-TR" sz="2000" kern="0" dirty="0" err="1" smtClean="0">
                <a:latin typeface="Calibri" pitchFamily="34" charset="0"/>
                <a:ea typeface="MS PGothic" pitchFamily="34" charset="-128"/>
                <a:cs typeface="Calibri" pitchFamily="34" charset="0"/>
              </a:rPr>
              <a:t>sources</a:t>
            </a:r>
            <a:r>
              <a:rPr lang="tr-TR" sz="2000" kern="0" dirty="0" smtClean="0">
                <a:latin typeface="Calibri" pitchFamily="34" charset="0"/>
                <a:ea typeface="MS PGothic" pitchFamily="34" charset="-128"/>
                <a:cs typeface="Calibri" pitchFamily="34" charset="0"/>
              </a:rPr>
              <a:t> </a:t>
            </a:r>
            <a:r>
              <a:rPr lang="tr-TR" sz="2000" kern="0" dirty="0" err="1" smtClean="0">
                <a:latin typeface="Calibri" pitchFamily="34" charset="0"/>
                <a:ea typeface="MS PGothic" pitchFamily="34" charset="-128"/>
                <a:cs typeface="Calibri" pitchFamily="34" charset="0"/>
              </a:rPr>
              <a:t>expanded</a:t>
            </a:r>
            <a:r>
              <a:rPr lang="tr-TR" sz="2000" kern="0" dirty="0" smtClean="0">
                <a:latin typeface="Calibri" pitchFamily="34" charset="0"/>
                <a:ea typeface="MS PGothic" pitchFamily="34" charset="-128"/>
                <a:cs typeface="Calibri" pitchFamily="34" charset="0"/>
              </a:rPr>
              <a:t> in </a:t>
            </a:r>
            <a:r>
              <a:rPr lang="tr-TR" sz="2000" kern="0" dirty="0" err="1" smtClean="0">
                <a:latin typeface="Calibri" pitchFamily="34" charset="0"/>
                <a:ea typeface="MS PGothic" pitchFamily="34" charset="-128"/>
                <a:cs typeface="Calibri" pitchFamily="34" charset="0"/>
              </a:rPr>
              <a:t>clothing</a:t>
            </a:r>
            <a:r>
              <a:rPr lang="tr-TR" sz="2000" kern="0" dirty="0" smtClean="0">
                <a:latin typeface="Calibri" pitchFamily="34" charset="0"/>
                <a:ea typeface="MS PGothic" pitchFamily="34" charset="-128"/>
                <a:cs typeface="Calibri" pitchFamily="34" charset="0"/>
              </a:rPr>
              <a:t>, </a:t>
            </a:r>
            <a:r>
              <a:rPr lang="tr-TR" sz="2000" kern="0" dirty="0" err="1" smtClean="0">
                <a:latin typeface="Calibri" pitchFamily="34" charset="0"/>
                <a:ea typeface="MS PGothic" pitchFamily="34" charset="-128"/>
                <a:cs typeface="Calibri" pitchFamily="34" charset="0"/>
              </a:rPr>
              <a:t>personal</a:t>
            </a:r>
            <a:r>
              <a:rPr lang="tr-TR" sz="2000" kern="0" dirty="0" smtClean="0">
                <a:latin typeface="Calibri" pitchFamily="34" charset="0"/>
                <a:ea typeface="MS PGothic" pitchFamily="34" charset="-128"/>
                <a:cs typeface="Calibri" pitchFamily="34" charset="0"/>
              </a:rPr>
              <a:t> </a:t>
            </a:r>
            <a:r>
              <a:rPr lang="tr-TR" sz="2000" kern="0" dirty="0" err="1" smtClean="0">
                <a:latin typeface="Calibri" pitchFamily="34" charset="0"/>
                <a:ea typeface="MS PGothic" pitchFamily="34" charset="-128"/>
                <a:cs typeface="Calibri" pitchFamily="34" charset="0"/>
              </a:rPr>
              <a:t>care</a:t>
            </a:r>
            <a:r>
              <a:rPr lang="tr-TR" sz="2000" kern="0" dirty="0" smtClean="0">
                <a:latin typeface="Calibri" pitchFamily="34" charset="0"/>
                <a:ea typeface="MS PGothic" pitchFamily="34" charset="-128"/>
                <a:cs typeface="Calibri" pitchFamily="34" charset="0"/>
              </a:rPr>
              <a:t> </a:t>
            </a:r>
            <a:r>
              <a:rPr lang="tr-TR" sz="2000" kern="0" dirty="0" err="1" smtClean="0">
                <a:latin typeface="Calibri" pitchFamily="34" charset="0"/>
                <a:ea typeface="MS PGothic" pitchFamily="34" charset="-128"/>
                <a:cs typeface="Calibri" pitchFamily="34" charset="0"/>
              </a:rPr>
              <a:t>and</a:t>
            </a:r>
            <a:r>
              <a:rPr lang="tr-TR" sz="2000" kern="0" dirty="0" smtClean="0">
                <a:latin typeface="Calibri" pitchFamily="34" charset="0"/>
                <a:ea typeface="MS PGothic" pitchFamily="34" charset="-128"/>
                <a:cs typeface="Calibri" pitchFamily="34" charset="0"/>
              </a:rPr>
              <a:t> </a:t>
            </a:r>
            <a:r>
              <a:rPr lang="tr-TR" sz="2000" kern="0" dirty="0" err="1" smtClean="0">
                <a:latin typeface="Calibri" pitchFamily="34" charset="0"/>
                <a:ea typeface="MS PGothic" pitchFamily="34" charset="-128"/>
                <a:cs typeface="Calibri" pitchFamily="34" charset="0"/>
              </a:rPr>
              <a:t>electronics</a:t>
            </a:r>
            <a:r>
              <a:rPr lang="tr-TR" sz="2000" kern="0" dirty="0" smtClean="0">
                <a:latin typeface="Calibri" pitchFamily="34" charset="0"/>
                <a:ea typeface="MS PGothic" pitchFamily="34" charset="-128"/>
                <a:cs typeface="Calibri" pitchFamily="34" charset="0"/>
              </a:rPr>
              <a:t>.</a:t>
            </a:r>
            <a:endParaRPr lang="tr-TR" sz="2000" kern="0" dirty="0">
              <a:latin typeface="Calibri" pitchFamily="34" charset="0"/>
              <a:ea typeface="MS PGothic" pitchFamily="34" charset="-128"/>
              <a:cs typeface="Calibri" pitchFamily="34" charset="0"/>
            </a:endParaRPr>
          </a:p>
        </p:txBody>
      </p:sp>
      <p:sp>
        <p:nvSpPr>
          <p:cNvPr id="17" name="Rectangle 4"/>
          <p:cNvSpPr/>
          <p:nvPr/>
        </p:nvSpPr>
        <p:spPr>
          <a:xfrm>
            <a:off x="0" y="629651"/>
            <a:ext cx="9144000" cy="584775"/>
          </a:xfrm>
          <a:prstGeom prst="rect">
            <a:avLst/>
          </a:prstGeom>
          <a:solidFill>
            <a:srgbClr val="B12328"/>
          </a:solidFill>
          <a:ln/>
        </p:spPr>
        <p:style>
          <a:lnRef idx="1">
            <a:schemeClr val="accent6"/>
          </a:lnRef>
          <a:fillRef idx="3">
            <a:schemeClr val="accent6"/>
          </a:fillRef>
          <a:effectRef idx="2">
            <a:schemeClr val="accent6"/>
          </a:effectRef>
          <a:fontRef idx="minor">
            <a:schemeClr val="lt1"/>
          </a:fontRef>
        </p:style>
        <p:txBody>
          <a:bodyPr wrap="square" lIns="91440" tIns="45720" rIns="91440" bIns="45720">
            <a:spAutoFit/>
          </a:bodyPr>
          <a:lstStyle/>
          <a:p>
            <a:pPr lvl="0" algn="l"/>
            <a:r>
              <a:rPr lang="tr-TR" sz="3200" b="1" dirty="0" smtClean="0">
                <a:solidFill>
                  <a:schemeClr val="bg1"/>
                </a:solidFill>
                <a:latin typeface="Calibri" pitchFamily="34" charset="0"/>
                <a:ea typeface="ＭＳ Ｐゴシック" pitchFamily="34" charset="-128"/>
                <a:cs typeface="Arial" pitchFamily="34" charset="0"/>
              </a:rPr>
              <a:t>    </a:t>
            </a:r>
            <a:r>
              <a:rPr lang="tr-TR" sz="3200" b="1" dirty="0" err="1" smtClean="0">
                <a:solidFill>
                  <a:schemeClr val="bg1"/>
                </a:solidFill>
                <a:latin typeface="Calibri" pitchFamily="34" charset="0"/>
                <a:ea typeface="ＭＳ Ｐゴシック" pitchFamily="34" charset="-128"/>
                <a:cs typeface="Arial" pitchFamily="34" charset="0"/>
              </a:rPr>
              <a:t>Price</a:t>
            </a:r>
            <a:r>
              <a:rPr lang="tr-TR" sz="3200" b="1" dirty="0" smtClean="0">
                <a:solidFill>
                  <a:schemeClr val="bg1"/>
                </a:solidFill>
                <a:latin typeface="Calibri" pitchFamily="34" charset="0"/>
                <a:ea typeface="ＭＳ Ｐゴシック" pitchFamily="34" charset="-128"/>
                <a:cs typeface="Arial" pitchFamily="34" charset="0"/>
              </a:rPr>
              <a:t> Collection</a:t>
            </a:r>
            <a:endParaRPr lang="en-US" sz="3200" b="1" spc="-100" dirty="0">
              <a:ln w="10541" cmpd="sng">
                <a:noFill/>
                <a:prstDash val="solid"/>
              </a:ln>
              <a:solidFill>
                <a:schemeClr val="bg1"/>
              </a:solidFill>
              <a:latin typeface="Calibri" pitchFamily="34" charset="0"/>
            </a:endParaRPr>
          </a:p>
        </p:txBody>
      </p:sp>
      <p:sp>
        <p:nvSpPr>
          <p:cNvPr id="6" name="Oval 5"/>
          <p:cNvSpPr/>
          <p:nvPr/>
        </p:nvSpPr>
        <p:spPr>
          <a:xfrm>
            <a:off x="312078" y="3068798"/>
            <a:ext cx="902371" cy="64807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sz="1200" b="1" dirty="0" smtClean="0"/>
              <a:t>2021</a:t>
            </a:r>
            <a:endParaRPr lang="tr-TR" sz="1200" b="1" dirty="0"/>
          </a:p>
        </p:txBody>
      </p:sp>
      <p:sp>
        <p:nvSpPr>
          <p:cNvPr id="8" name="Oval 7"/>
          <p:cNvSpPr/>
          <p:nvPr/>
        </p:nvSpPr>
        <p:spPr>
          <a:xfrm>
            <a:off x="323777" y="3995984"/>
            <a:ext cx="902371" cy="64807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sz="1200" b="1" dirty="0" smtClean="0"/>
              <a:t>2022</a:t>
            </a:r>
            <a:endParaRPr lang="tr-TR" sz="1200" b="1" dirty="0"/>
          </a:p>
        </p:txBody>
      </p:sp>
      <p:sp>
        <p:nvSpPr>
          <p:cNvPr id="9" name="Oval 8"/>
          <p:cNvSpPr/>
          <p:nvPr/>
        </p:nvSpPr>
        <p:spPr>
          <a:xfrm>
            <a:off x="312779" y="2141612"/>
            <a:ext cx="902371" cy="64807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sz="1200" b="1" dirty="0" smtClean="0"/>
              <a:t>2020</a:t>
            </a:r>
            <a:endParaRPr lang="tr-TR" sz="1200" b="1" dirty="0"/>
          </a:p>
        </p:txBody>
      </p:sp>
    </p:spTree>
    <p:extLst>
      <p:ext uri="{BB962C8B-B14F-4D97-AF65-F5344CB8AC3E}">
        <p14:creationId xmlns:p14="http://schemas.microsoft.com/office/powerpoint/2010/main" val="3894703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txBox="1">
            <a:spLocks noChangeArrowheads="1"/>
          </p:cNvSpPr>
          <p:nvPr/>
        </p:nvSpPr>
        <p:spPr bwMode="auto">
          <a:xfrm>
            <a:off x="357158" y="1561356"/>
            <a:ext cx="8247290" cy="33843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lnSpc>
                <a:spcPct val="150000"/>
              </a:lnSpc>
              <a:spcBef>
                <a:spcPct val="20000"/>
              </a:spcBef>
              <a:defRPr/>
            </a:pPr>
            <a:r>
              <a:rPr lang="tr-TR" b="1" i="1" dirty="0" err="1">
                <a:solidFill>
                  <a:schemeClr val="tx1">
                    <a:lumMod val="65000"/>
                    <a:lumOff val="35000"/>
                  </a:schemeClr>
                </a:solidFill>
              </a:rPr>
              <a:t>P</a:t>
            </a:r>
            <a:r>
              <a:rPr lang="tr-TR" b="1" i="1" dirty="0" err="1" smtClean="0">
                <a:solidFill>
                  <a:schemeClr val="tx1">
                    <a:lumMod val="65000"/>
                    <a:lumOff val="35000"/>
                  </a:schemeClr>
                </a:solidFill>
              </a:rPr>
              <a:t>roducts</a:t>
            </a:r>
            <a:r>
              <a:rPr lang="tr-TR" b="1" i="1" dirty="0" smtClean="0">
                <a:solidFill>
                  <a:schemeClr val="tx1">
                    <a:lumMod val="65000"/>
                    <a:lumOff val="35000"/>
                  </a:schemeClr>
                </a:solidFill>
              </a:rPr>
              <a:t> </a:t>
            </a:r>
            <a:r>
              <a:rPr lang="tr-TR" b="1" i="1" dirty="0" err="1">
                <a:solidFill>
                  <a:schemeClr val="tx1">
                    <a:lumMod val="65000"/>
                    <a:lumOff val="35000"/>
                  </a:schemeClr>
                </a:solidFill>
              </a:rPr>
              <a:t>that</a:t>
            </a:r>
            <a:r>
              <a:rPr lang="tr-TR" b="1" i="1" dirty="0">
                <a:solidFill>
                  <a:schemeClr val="tx1">
                    <a:lumMod val="65000"/>
                    <a:lumOff val="35000"/>
                  </a:schemeClr>
                </a:solidFill>
              </a:rPr>
              <a:t> </a:t>
            </a:r>
            <a:r>
              <a:rPr lang="tr-TR" b="1" i="1" dirty="0" err="1">
                <a:solidFill>
                  <a:schemeClr val="tx1">
                    <a:lumMod val="65000"/>
                    <a:lumOff val="35000"/>
                  </a:schemeClr>
                </a:solidFill>
              </a:rPr>
              <a:t>are</a:t>
            </a:r>
            <a:r>
              <a:rPr lang="tr-TR" b="1" i="1" dirty="0">
                <a:solidFill>
                  <a:schemeClr val="tx1">
                    <a:lumMod val="65000"/>
                    <a:lumOff val="35000"/>
                  </a:schemeClr>
                </a:solidFill>
              </a:rPr>
              <a:t> </a:t>
            </a:r>
            <a:r>
              <a:rPr lang="tr-TR" b="1" i="1" dirty="0" err="1">
                <a:solidFill>
                  <a:schemeClr val="tx1">
                    <a:lumMod val="65000"/>
                    <a:lumOff val="35000"/>
                  </a:schemeClr>
                </a:solidFill>
              </a:rPr>
              <a:t>no</a:t>
            </a:r>
            <a:r>
              <a:rPr lang="tr-TR" b="1" i="1" dirty="0">
                <a:solidFill>
                  <a:schemeClr val="tx1">
                    <a:lumMod val="65000"/>
                    <a:lumOff val="35000"/>
                  </a:schemeClr>
                </a:solidFill>
              </a:rPr>
              <a:t> </a:t>
            </a:r>
            <a:r>
              <a:rPr lang="tr-TR" b="1" i="1" dirty="0" err="1">
                <a:solidFill>
                  <a:schemeClr val="tx1">
                    <a:lumMod val="65000"/>
                    <a:lumOff val="35000"/>
                  </a:schemeClr>
                </a:solidFill>
              </a:rPr>
              <a:t>longer</a:t>
            </a:r>
            <a:r>
              <a:rPr lang="tr-TR" b="1" i="1" dirty="0">
                <a:solidFill>
                  <a:schemeClr val="tx1">
                    <a:lumMod val="65000"/>
                    <a:lumOff val="35000"/>
                  </a:schemeClr>
                </a:solidFill>
              </a:rPr>
              <a:t> </a:t>
            </a:r>
            <a:r>
              <a:rPr lang="tr-TR" b="1" i="1" dirty="0" err="1">
                <a:solidFill>
                  <a:schemeClr val="tx1">
                    <a:lumMod val="65000"/>
                    <a:lumOff val="35000"/>
                  </a:schemeClr>
                </a:solidFill>
              </a:rPr>
              <a:t>offered</a:t>
            </a:r>
            <a:r>
              <a:rPr lang="tr-TR" b="1" i="1" dirty="0">
                <a:solidFill>
                  <a:schemeClr val="tx1">
                    <a:lumMod val="65000"/>
                    <a:lumOff val="35000"/>
                  </a:schemeClr>
                </a:solidFill>
              </a:rPr>
              <a:t> </a:t>
            </a:r>
            <a:r>
              <a:rPr lang="tr-TR" b="1" i="1" dirty="0" err="1">
                <a:solidFill>
                  <a:schemeClr val="tx1">
                    <a:lumMod val="65000"/>
                    <a:lumOff val="35000"/>
                  </a:schemeClr>
                </a:solidFill>
              </a:rPr>
              <a:t>to</a:t>
            </a:r>
            <a:r>
              <a:rPr lang="tr-TR" b="1" i="1" dirty="0">
                <a:solidFill>
                  <a:schemeClr val="tx1">
                    <a:lumMod val="65000"/>
                    <a:lumOff val="35000"/>
                  </a:schemeClr>
                </a:solidFill>
              </a:rPr>
              <a:t> </a:t>
            </a:r>
            <a:r>
              <a:rPr lang="tr-TR" b="1" i="1" dirty="0" err="1">
                <a:solidFill>
                  <a:schemeClr val="tx1">
                    <a:lumMod val="65000"/>
                    <a:lumOff val="35000"/>
                  </a:schemeClr>
                </a:solidFill>
              </a:rPr>
              <a:t>consumers</a:t>
            </a:r>
            <a:r>
              <a:rPr lang="tr-TR" b="1" i="1" dirty="0">
                <a:solidFill>
                  <a:schemeClr val="tx1">
                    <a:lumMod val="65000"/>
                    <a:lumOff val="35000"/>
                  </a:schemeClr>
                </a:solidFill>
              </a:rPr>
              <a:t>, </a:t>
            </a:r>
            <a:r>
              <a:rPr lang="tr-TR" b="1" i="1" dirty="0" err="1">
                <a:solidFill>
                  <a:schemeClr val="tx1">
                    <a:lumMod val="65000"/>
                    <a:lumOff val="35000"/>
                  </a:schemeClr>
                </a:solidFill>
              </a:rPr>
              <a:t>the</a:t>
            </a:r>
            <a:r>
              <a:rPr lang="tr-TR" b="1" i="1" dirty="0">
                <a:solidFill>
                  <a:schemeClr val="tx1">
                    <a:lumMod val="65000"/>
                    <a:lumOff val="35000"/>
                  </a:schemeClr>
                </a:solidFill>
              </a:rPr>
              <a:t> </a:t>
            </a:r>
            <a:r>
              <a:rPr lang="tr-TR" b="1" i="1" dirty="0" err="1">
                <a:solidFill>
                  <a:schemeClr val="tx1">
                    <a:lumMod val="65000"/>
                    <a:lumOff val="35000"/>
                  </a:schemeClr>
                </a:solidFill>
              </a:rPr>
              <a:t>prices</a:t>
            </a:r>
            <a:r>
              <a:rPr lang="tr-TR" b="1" i="1" dirty="0">
                <a:solidFill>
                  <a:schemeClr val="tx1">
                    <a:lumMod val="65000"/>
                    <a:lumOff val="35000"/>
                  </a:schemeClr>
                </a:solidFill>
              </a:rPr>
              <a:t> </a:t>
            </a:r>
            <a:r>
              <a:rPr lang="tr-TR" b="1" i="1" dirty="0" err="1">
                <a:solidFill>
                  <a:schemeClr val="tx1">
                    <a:lumMod val="65000"/>
                    <a:lumOff val="35000"/>
                  </a:schemeClr>
                </a:solidFill>
              </a:rPr>
              <a:t>have</a:t>
            </a:r>
            <a:r>
              <a:rPr lang="tr-TR" b="1" i="1" dirty="0">
                <a:solidFill>
                  <a:schemeClr val="tx1">
                    <a:lumMod val="65000"/>
                    <a:lumOff val="35000"/>
                  </a:schemeClr>
                </a:solidFill>
              </a:rPr>
              <a:t> </a:t>
            </a:r>
            <a:r>
              <a:rPr lang="tr-TR" b="1" i="1" dirty="0" err="1" smtClean="0">
                <a:solidFill>
                  <a:schemeClr val="tx1">
                    <a:lumMod val="65000"/>
                    <a:lumOff val="35000"/>
                  </a:schemeClr>
                </a:solidFill>
              </a:rPr>
              <a:t>been</a:t>
            </a:r>
            <a:r>
              <a:rPr lang="tr-TR" b="1" i="1" dirty="0">
                <a:solidFill>
                  <a:schemeClr val="tx1">
                    <a:lumMod val="65000"/>
                    <a:lumOff val="35000"/>
                  </a:schemeClr>
                </a:solidFill>
              </a:rPr>
              <a:t> </a:t>
            </a:r>
            <a:r>
              <a:rPr lang="tr-TR" b="1" i="1" dirty="0" err="1" smtClean="0">
                <a:solidFill>
                  <a:schemeClr val="tx1">
                    <a:lumMod val="65000"/>
                    <a:lumOff val="35000"/>
                  </a:schemeClr>
                </a:solidFill>
              </a:rPr>
              <a:t>replaced</a:t>
            </a:r>
            <a:r>
              <a:rPr lang="tr-TR" b="1" i="1" dirty="0" smtClean="0">
                <a:solidFill>
                  <a:schemeClr val="tx1">
                    <a:lumMod val="65000"/>
                    <a:lumOff val="35000"/>
                  </a:schemeClr>
                </a:solidFill>
              </a:rPr>
              <a:t> </a:t>
            </a:r>
            <a:r>
              <a:rPr lang="tr-TR" b="1" i="1" dirty="0" err="1">
                <a:solidFill>
                  <a:schemeClr val="tx1">
                    <a:lumMod val="65000"/>
                    <a:lumOff val="35000"/>
                  </a:schemeClr>
                </a:solidFill>
              </a:rPr>
              <a:t>by</a:t>
            </a:r>
            <a:r>
              <a:rPr lang="tr-TR" b="1" i="1" dirty="0">
                <a:solidFill>
                  <a:schemeClr val="tx1">
                    <a:lumMod val="65000"/>
                    <a:lumOff val="35000"/>
                  </a:schemeClr>
                </a:solidFill>
              </a:rPr>
              <a:t> </a:t>
            </a:r>
            <a:r>
              <a:rPr lang="tr-TR" b="1" i="1" dirty="0" err="1">
                <a:solidFill>
                  <a:schemeClr val="tx1">
                    <a:lumMod val="65000"/>
                    <a:lumOff val="35000"/>
                  </a:schemeClr>
                </a:solidFill>
              </a:rPr>
              <a:t>imputations</a:t>
            </a:r>
            <a:r>
              <a:rPr lang="tr-TR" b="1" i="1" dirty="0">
                <a:solidFill>
                  <a:schemeClr val="tx1">
                    <a:lumMod val="65000"/>
                    <a:lumOff val="35000"/>
                  </a:schemeClr>
                </a:solidFill>
              </a:rPr>
              <a:t> in </a:t>
            </a:r>
            <a:r>
              <a:rPr lang="tr-TR" b="1" i="1" dirty="0" err="1">
                <a:solidFill>
                  <a:schemeClr val="tx1">
                    <a:lumMod val="65000"/>
                    <a:lumOff val="35000"/>
                  </a:schemeClr>
                </a:solidFill>
              </a:rPr>
              <a:t>accordance</a:t>
            </a:r>
            <a:r>
              <a:rPr lang="tr-TR" b="1" i="1" dirty="0">
                <a:solidFill>
                  <a:schemeClr val="tx1">
                    <a:lumMod val="65000"/>
                    <a:lumOff val="35000"/>
                  </a:schemeClr>
                </a:solidFill>
              </a:rPr>
              <a:t> </a:t>
            </a:r>
            <a:r>
              <a:rPr lang="tr-TR" b="1" i="1" dirty="0" err="1">
                <a:solidFill>
                  <a:schemeClr val="tx1">
                    <a:lumMod val="65000"/>
                    <a:lumOff val="35000"/>
                  </a:schemeClr>
                </a:solidFill>
              </a:rPr>
              <a:t>with</a:t>
            </a:r>
            <a:r>
              <a:rPr lang="tr-TR" b="1" i="1" dirty="0">
                <a:solidFill>
                  <a:schemeClr val="tx1">
                    <a:lumMod val="65000"/>
                    <a:lumOff val="35000"/>
                  </a:schemeClr>
                </a:solidFill>
              </a:rPr>
              <a:t> </a:t>
            </a:r>
            <a:r>
              <a:rPr lang="tr-TR" b="1" i="1" dirty="0" err="1">
                <a:solidFill>
                  <a:schemeClr val="tx1">
                    <a:lumMod val="65000"/>
                    <a:lumOff val="35000"/>
                  </a:schemeClr>
                </a:solidFill>
              </a:rPr>
              <a:t>Eurostat</a:t>
            </a:r>
            <a:r>
              <a:rPr lang="tr-TR" b="1" i="1" dirty="0">
                <a:solidFill>
                  <a:schemeClr val="tx1">
                    <a:lumMod val="65000"/>
                    <a:lumOff val="35000"/>
                  </a:schemeClr>
                </a:solidFill>
              </a:rPr>
              <a:t> </a:t>
            </a:r>
            <a:r>
              <a:rPr lang="en-US" b="1" i="1" dirty="0">
                <a:solidFill>
                  <a:schemeClr val="tx1">
                    <a:lumMod val="65000"/>
                    <a:lumOff val="35000"/>
                  </a:schemeClr>
                </a:solidFill>
              </a:rPr>
              <a:t>advices</a:t>
            </a:r>
            <a:r>
              <a:rPr lang="tr-TR" b="1" i="1" dirty="0" smtClean="0">
                <a:solidFill>
                  <a:schemeClr val="tx1">
                    <a:lumMod val="65000"/>
                    <a:lumOff val="35000"/>
                  </a:schemeClr>
                </a:solidFill>
              </a:rPr>
              <a:t>.</a:t>
            </a:r>
            <a:endParaRPr lang="tr-TR" sz="2400" b="1" i="1" kern="0" dirty="0" smtClean="0">
              <a:solidFill>
                <a:schemeClr val="tx1">
                  <a:lumMod val="65000"/>
                  <a:lumOff val="35000"/>
                </a:schemeClr>
              </a:solidFill>
              <a:latin typeface="Calibri" pitchFamily="34" charset="0"/>
              <a:ea typeface="MS PGothic" pitchFamily="34" charset="-128"/>
              <a:cs typeface="Calibri" pitchFamily="34" charset="0"/>
            </a:endParaRPr>
          </a:p>
          <a:p>
            <a:pPr marL="342900" lvl="0" indent="-342900" algn="l" eaLnBrk="0" hangingPunct="0">
              <a:lnSpc>
                <a:spcPct val="150000"/>
              </a:lnSpc>
              <a:spcBef>
                <a:spcPct val="20000"/>
              </a:spcBef>
              <a:buFont typeface="Wingdings" panose="05000000000000000000" pitchFamily="2" charset="2"/>
              <a:buChar char="ü"/>
              <a:defRPr/>
            </a:pPr>
            <a:r>
              <a:rPr lang="tr-TR" dirty="0" err="1" smtClean="0"/>
              <a:t>Transacted</a:t>
            </a:r>
            <a:r>
              <a:rPr lang="tr-TR" dirty="0" smtClean="0"/>
              <a:t> </a:t>
            </a:r>
            <a:r>
              <a:rPr lang="tr-TR" dirty="0"/>
              <a:t>but </a:t>
            </a:r>
            <a:r>
              <a:rPr lang="tr-TR" dirty="0" err="1"/>
              <a:t>could</a:t>
            </a:r>
            <a:r>
              <a:rPr lang="tr-TR" dirty="0"/>
              <a:t> not </a:t>
            </a:r>
            <a:r>
              <a:rPr lang="tr-TR" dirty="0" err="1"/>
              <a:t>reach</a:t>
            </a:r>
            <a:r>
              <a:rPr lang="tr-TR" dirty="0"/>
              <a:t> </a:t>
            </a:r>
            <a:r>
              <a:rPr lang="tr-TR" dirty="0" err="1"/>
              <a:t>the</a:t>
            </a:r>
            <a:r>
              <a:rPr lang="tr-TR" dirty="0"/>
              <a:t> </a:t>
            </a:r>
            <a:r>
              <a:rPr lang="tr-TR" dirty="0" err="1" smtClean="0"/>
              <a:t>prices</a:t>
            </a:r>
            <a:r>
              <a:rPr lang="tr-TR" dirty="0" smtClean="0"/>
              <a:t>: </a:t>
            </a:r>
            <a:r>
              <a:rPr lang="en-US" dirty="0"/>
              <a:t>estimation based on available prices and carry forward </a:t>
            </a:r>
            <a:r>
              <a:rPr lang="en-US" dirty="0" smtClean="0"/>
              <a:t>techniques</a:t>
            </a:r>
            <a:r>
              <a:rPr lang="tr-TR" dirty="0" smtClean="0"/>
              <a:t>.</a:t>
            </a:r>
          </a:p>
          <a:p>
            <a:pPr marL="342900" lvl="0" indent="-342900" algn="l" eaLnBrk="0" hangingPunct="0">
              <a:lnSpc>
                <a:spcPct val="150000"/>
              </a:lnSpc>
              <a:spcBef>
                <a:spcPct val="20000"/>
              </a:spcBef>
              <a:buFont typeface="Wingdings" panose="05000000000000000000" pitchFamily="2" charset="2"/>
              <a:buChar char="ü"/>
              <a:defRPr/>
            </a:pPr>
            <a:r>
              <a:rPr lang="tr-TR" dirty="0" err="1" smtClean="0"/>
              <a:t>Listed</a:t>
            </a:r>
            <a:r>
              <a:rPr lang="tr-TR" dirty="0" smtClean="0"/>
              <a:t> </a:t>
            </a:r>
            <a:r>
              <a:rPr lang="tr-TR" dirty="0" err="1"/>
              <a:t>prices</a:t>
            </a:r>
            <a:r>
              <a:rPr lang="tr-TR" dirty="0"/>
              <a:t> </a:t>
            </a:r>
            <a:r>
              <a:rPr lang="tr-TR" dirty="0" err="1" smtClean="0"/>
              <a:t>are</a:t>
            </a:r>
            <a:r>
              <a:rPr lang="tr-TR" dirty="0" smtClean="0"/>
              <a:t> </a:t>
            </a:r>
            <a:r>
              <a:rPr lang="tr-TR" dirty="0" err="1" smtClean="0"/>
              <a:t>used</a:t>
            </a:r>
            <a:r>
              <a:rPr lang="tr-TR" dirty="0" smtClean="0"/>
              <a:t> </a:t>
            </a:r>
            <a:r>
              <a:rPr lang="tr-TR" dirty="0" err="1" smtClean="0"/>
              <a:t>for</a:t>
            </a:r>
            <a:r>
              <a:rPr lang="tr-TR" dirty="0" smtClean="0"/>
              <a:t> </a:t>
            </a:r>
            <a:r>
              <a:rPr lang="tr-TR" dirty="0" err="1" smtClean="0"/>
              <a:t>the</a:t>
            </a:r>
            <a:r>
              <a:rPr lang="tr-TR" dirty="0" smtClean="0"/>
              <a:t> </a:t>
            </a:r>
            <a:r>
              <a:rPr lang="tr-TR" dirty="0" err="1" smtClean="0"/>
              <a:t>automobiles</a:t>
            </a:r>
            <a:r>
              <a:rPr lang="tr-TR" dirty="0" smtClean="0"/>
              <a:t>.</a:t>
            </a:r>
          </a:p>
          <a:p>
            <a:pPr marL="342900" lvl="0" indent="-342900" algn="l" eaLnBrk="0" hangingPunct="0">
              <a:lnSpc>
                <a:spcPct val="150000"/>
              </a:lnSpc>
              <a:spcBef>
                <a:spcPct val="20000"/>
              </a:spcBef>
              <a:buFont typeface="Wingdings" panose="05000000000000000000" pitchFamily="2" charset="2"/>
              <a:buChar char="ü"/>
              <a:defRPr/>
            </a:pPr>
            <a:r>
              <a:rPr lang="tr-TR" dirty="0" smtClean="0"/>
              <a:t>Services </a:t>
            </a:r>
            <a:r>
              <a:rPr lang="tr-TR" dirty="0" err="1" smtClean="0"/>
              <a:t>which</a:t>
            </a:r>
            <a:r>
              <a:rPr lang="tr-TR" dirty="0" smtClean="0"/>
              <a:t> </a:t>
            </a:r>
            <a:r>
              <a:rPr lang="tr-TR" dirty="0" err="1" smtClean="0"/>
              <a:t>could</a:t>
            </a:r>
            <a:r>
              <a:rPr lang="tr-TR" dirty="0" smtClean="0"/>
              <a:t> not </a:t>
            </a:r>
            <a:r>
              <a:rPr lang="tr-TR" dirty="0" err="1" smtClean="0"/>
              <a:t>offered</a:t>
            </a:r>
            <a:r>
              <a:rPr lang="tr-TR" dirty="0" smtClean="0"/>
              <a:t>: </a:t>
            </a:r>
            <a:r>
              <a:rPr lang="en-US" dirty="0"/>
              <a:t>mostly </a:t>
            </a:r>
            <a:r>
              <a:rPr lang="en-US" dirty="0" smtClean="0"/>
              <a:t>imputed </a:t>
            </a:r>
            <a:r>
              <a:rPr lang="en-US" dirty="0"/>
              <a:t>with the monthly price change of the last </a:t>
            </a:r>
            <a:r>
              <a:rPr lang="en-US" dirty="0" smtClean="0"/>
              <a:t>year</a:t>
            </a:r>
            <a:r>
              <a:rPr lang="tr-TR" dirty="0" smtClean="0"/>
              <a:t>.</a:t>
            </a:r>
          </a:p>
          <a:p>
            <a:pPr marL="342900" lvl="0" indent="-342900" algn="l" eaLnBrk="0" hangingPunct="0">
              <a:lnSpc>
                <a:spcPct val="150000"/>
              </a:lnSpc>
              <a:spcBef>
                <a:spcPct val="20000"/>
              </a:spcBef>
              <a:buFont typeface="Wingdings" panose="05000000000000000000" pitchFamily="2" charset="2"/>
              <a:buChar char="ü"/>
              <a:defRPr/>
            </a:pPr>
            <a:endParaRPr lang="tr-TR" b="1" dirty="0" smtClean="0"/>
          </a:p>
        </p:txBody>
      </p:sp>
      <p:sp>
        <p:nvSpPr>
          <p:cNvPr id="17" name="Rectangle 4"/>
          <p:cNvSpPr/>
          <p:nvPr/>
        </p:nvSpPr>
        <p:spPr>
          <a:xfrm>
            <a:off x="0" y="629651"/>
            <a:ext cx="9144000" cy="584775"/>
          </a:xfrm>
          <a:prstGeom prst="rect">
            <a:avLst/>
          </a:prstGeom>
          <a:solidFill>
            <a:srgbClr val="B12328"/>
          </a:solidFill>
          <a:ln/>
        </p:spPr>
        <p:style>
          <a:lnRef idx="1">
            <a:schemeClr val="accent6"/>
          </a:lnRef>
          <a:fillRef idx="3">
            <a:schemeClr val="accent6"/>
          </a:fillRef>
          <a:effectRef idx="2">
            <a:schemeClr val="accent6"/>
          </a:effectRef>
          <a:fontRef idx="minor">
            <a:schemeClr val="lt1"/>
          </a:fontRef>
        </p:style>
        <p:txBody>
          <a:bodyPr wrap="square" lIns="91440" tIns="45720" rIns="91440" bIns="45720">
            <a:spAutoFit/>
          </a:bodyPr>
          <a:lstStyle/>
          <a:p>
            <a:pPr lvl="0" algn="l"/>
            <a:r>
              <a:rPr lang="tr-TR" sz="3200" b="1" dirty="0" smtClean="0">
                <a:solidFill>
                  <a:schemeClr val="bg1"/>
                </a:solidFill>
                <a:latin typeface="Calibri" pitchFamily="34" charset="0"/>
                <a:ea typeface="ＭＳ Ｐゴシック" pitchFamily="34" charset="-128"/>
                <a:cs typeface="Arial" pitchFamily="34" charset="0"/>
              </a:rPr>
              <a:t>    </a:t>
            </a:r>
            <a:r>
              <a:rPr lang="tr-TR" sz="3200" b="1" dirty="0" err="1" smtClean="0">
                <a:solidFill>
                  <a:schemeClr val="bg1"/>
                </a:solidFill>
                <a:latin typeface="Calibri" pitchFamily="34" charset="0"/>
                <a:ea typeface="ＭＳ Ｐゴシック" pitchFamily="34" charset="-128"/>
                <a:cs typeface="Arial" pitchFamily="34" charset="0"/>
              </a:rPr>
              <a:t>Imputation</a:t>
            </a:r>
            <a:endParaRPr lang="en-US" sz="3200" b="1" spc="-100" dirty="0">
              <a:ln w="10541" cmpd="sng">
                <a:noFill/>
                <a:prstDash val="solid"/>
              </a:ln>
              <a:solidFill>
                <a:schemeClr val="bg1"/>
              </a:solidFill>
              <a:latin typeface="Calibri" pitchFamily="34" charset="0"/>
            </a:endParaRPr>
          </a:p>
        </p:txBody>
      </p:sp>
    </p:spTree>
    <p:extLst>
      <p:ext uri="{BB962C8B-B14F-4D97-AF65-F5344CB8AC3E}">
        <p14:creationId xmlns:p14="http://schemas.microsoft.com/office/powerpoint/2010/main" val="2278856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txBox="1">
            <a:spLocks noChangeArrowheads="1"/>
          </p:cNvSpPr>
          <p:nvPr/>
        </p:nvSpPr>
        <p:spPr bwMode="auto">
          <a:xfrm>
            <a:off x="395536" y="1849388"/>
            <a:ext cx="7527210" cy="27363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just" eaLnBrk="0" hangingPunct="0">
              <a:lnSpc>
                <a:spcPct val="80000"/>
              </a:lnSpc>
              <a:spcBef>
                <a:spcPct val="20000"/>
              </a:spcBef>
              <a:buFont typeface="Wingdings" panose="05000000000000000000" pitchFamily="2" charset="2"/>
              <a:buChar char="§"/>
              <a:defRPr/>
            </a:pPr>
            <a:r>
              <a:rPr lang="tr-TR" dirty="0" err="1" smtClean="0"/>
              <a:t>In</a:t>
            </a:r>
            <a:r>
              <a:rPr lang="tr-TR" dirty="0" smtClean="0"/>
              <a:t> 2020 </a:t>
            </a:r>
            <a:r>
              <a:rPr lang="tr-TR" dirty="0"/>
              <a:t>f</a:t>
            </a:r>
            <a:r>
              <a:rPr lang="en-US" dirty="0" smtClean="0"/>
              <a:t>or </a:t>
            </a:r>
            <a:r>
              <a:rPr lang="en-US" dirty="0"/>
              <a:t>protecting public health, face to face surveying method was </a:t>
            </a:r>
            <a:r>
              <a:rPr lang="en-US" dirty="0" smtClean="0"/>
              <a:t>stopped </a:t>
            </a:r>
            <a:r>
              <a:rPr lang="tr-TR" dirty="0" smtClean="0"/>
              <a:t>(</a:t>
            </a:r>
            <a:r>
              <a:rPr lang="en-US" dirty="0" smtClean="0"/>
              <a:t>temporarily</a:t>
            </a:r>
            <a:r>
              <a:rPr lang="tr-TR" dirty="0" smtClean="0"/>
              <a:t>).</a:t>
            </a:r>
          </a:p>
          <a:p>
            <a:pPr marL="342900" lvl="0" indent="-342900" algn="just" eaLnBrk="0" hangingPunct="0">
              <a:lnSpc>
                <a:spcPct val="80000"/>
              </a:lnSpc>
              <a:spcBef>
                <a:spcPct val="20000"/>
              </a:spcBef>
              <a:buFont typeface="Wingdings" panose="05000000000000000000" pitchFamily="2" charset="2"/>
              <a:buChar char="§"/>
              <a:defRPr/>
            </a:pPr>
            <a:endParaRPr lang="tr-TR" dirty="0" smtClean="0"/>
          </a:p>
          <a:p>
            <a:pPr marL="342900" lvl="0" indent="-342900" algn="just" eaLnBrk="0" hangingPunct="0">
              <a:lnSpc>
                <a:spcPct val="80000"/>
              </a:lnSpc>
              <a:spcBef>
                <a:spcPct val="20000"/>
              </a:spcBef>
              <a:buFont typeface="Wingdings" panose="05000000000000000000" pitchFamily="2" charset="2"/>
              <a:buChar char="§"/>
              <a:defRPr/>
            </a:pPr>
            <a:r>
              <a:rPr lang="tr-TR" dirty="0" err="1" smtClean="0"/>
              <a:t>The</a:t>
            </a:r>
            <a:r>
              <a:rPr lang="tr-TR" dirty="0" smtClean="0"/>
              <a:t> main data </a:t>
            </a:r>
            <a:r>
              <a:rPr lang="tr-TR" dirty="0" err="1" smtClean="0"/>
              <a:t>source</a:t>
            </a:r>
            <a:r>
              <a:rPr lang="tr-TR" dirty="0" smtClean="0"/>
              <a:t> of CPI, </a:t>
            </a:r>
            <a:r>
              <a:rPr lang="tr-TR" dirty="0" err="1" smtClean="0"/>
              <a:t>Household</a:t>
            </a:r>
            <a:r>
              <a:rPr lang="tr-TR" dirty="0" smtClean="0"/>
              <a:t> Budget </a:t>
            </a:r>
            <a:r>
              <a:rPr lang="tr-TR" dirty="0" err="1" smtClean="0"/>
              <a:t>Survey</a:t>
            </a:r>
            <a:r>
              <a:rPr lang="tr-TR" dirty="0" smtClean="0"/>
              <a:t> (HBS) </a:t>
            </a:r>
            <a:r>
              <a:rPr lang="tr-TR" dirty="0" err="1" smtClean="0"/>
              <a:t>could</a:t>
            </a:r>
            <a:r>
              <a:rPr lang="tr-TR" dirty="0" smtClean="0"/>
              <a:t> not be </a:t>
            </a:r>
            <a:r>
              <a:rPr lang="tr-TR" dirty="0" err="1" smtClean="0"/>
              <a:t>completed</a:t>
            </a:r>
            <a:r>
              <a:rPr lang="tr-TR" dirty="0"/>
              <a:t> </a:t>
            </a:r>
            <a:r>
              <a:rPr lang="tr-TR" dirty="0" err="1" smtClean="0"/>
              <a:t>for</a:t>
            </a:r>
            <a:r>
              <a:rPr lang="tr-TR" dirty="0" smtClean="0"/>
              <a:t> 2020.</a:t>
            </a:r>
          </a:p>
          <a:p>
            <a:pPr marL="342900" lvl="0" indent="-342900" algn="just" eaLnBrk="0" hangingPunct="0">
              <a:lnSpc>
                <a:spcPct val="80000"/>
              </a:lnSpc>
              <a:spcBef>
                <a:spcPct val="20000"/>
              </a:spcBef>
              <a:buFont typeface="Wingdings" panose="05000000000000000000" pitchFamily="2" charset="2"/>
              <a:buChar char="§"/>
              <a:defRPr/>
            </a:pPr>
            <a:endParaRPr lang="tr-TR" dirty="0"/>
          </a:p>
          <a:p>
            <a:pPr marL="342900" lvl="0" indent="-342900" algn="just" eaLnBrk="0" hangingPunct="0">
              <a:lnSpc>
                <a:spcPct val="80000"/>
              </a:lnSpc>
              <a:spcBef>
                <a:spcPct val="20000"/>
              </a:spcBef>
              <a:buFont typeface="Wingdings" panose="05000000000000000000" pitchFamily="2" charset="2"/>
              <a:buChar char="§"/>
              <a:defRPr/>
            </a:pPr>
            <a:r>
              <a:rPr lang="en-US" dirty="0"/>
              <a:t>CPI weights of 2021 </a:t>
            </a:r>
            <a:r>
              <a:rPr lang="tr-TR" dirty="0" err="1" smtClean="0"/>
              <a:t>and</a:t>
            </a:r>
            <a:r>
              <a:rPr lang="tr-TR" dirty="0" smtClean="0"/>
              <a:t> 2022 </a:t>
            </a:r>
            <a:r>
              <a:rPr lang="en-US" dirty="0" smtClean="0"/>
              <a:t>calculated </a:t>
            </a:r>
            <a:r>
              <a:rPr lang="en-US" dirty="0"/>
              <a:t>as; the expenditure shares for years 2017-2018-2019 (HBS data) updated by using National Accounts Household Final Consumption Expenditure growth rates of </a:t>
            </a:r>
            <a:r>
              <a:rPr lang="tr-TR" dirty="0" smtClean="0"/>
              <a:t>2020 </a:t>
            </a:r>
            <a:r>
              <a:rPr lang="tr-TR" dirty="0" err="1" smtClean="0"/>
              <a:t>and</a:t>
            </a:r>
            <a:r>
              <a:rPr lang="tr-TR" dirty="0" smtClean="0"/>
              <a:t> 2021.</a:t>
            </a:r>
            <a:r>
              <a:rPr lang="en-US" dirty="0" smtClean="0"/>
              <a:t> </a:t>
            </a:r>
            <a:endParaRPr lang="tr-TR" dirty="0" smtClean="0"/>
          </a:p>
          <a:p>
            <a:pPr marL="342900" lvl="0" indent="-342900" algn="just" eaLnBrk="0" hangingPunct="0">
              <a:lnSpc>
                <a:spcPct val="80000"/>
              </a:lnSpc>
              <a:spcBef>
                <a:spcPct val="20000"/>
              </a:spcBef>
              <a:buFont typeface="Wingdings" panose="05000000000000000000" pitchFamily="2" charset="2"/>
              <a:buChar char="§"/>
              <a:defRPr/>
            </a:pPr>
            <a:endParaRPr lang="tr-TR" dirty="0" smtClean="0"/>
          </a:p>
          <a:p>
            <a:pPr marL="342900" lvl="0" indent="-342900" algn="just" eaLnBrk="0" hangingPunct="0">
              <a:lnSpc>
                <a:spcPct val="80000"/>
              </a:lnSpc>
              <a:spcBef>
                <a:spcPct val="20000"/>
              </a:spcBef>
              <a:defRPr/>
            </a:pPr>
            <a:r>
              <a:rPr lang="en-US" dirty="0" smtClean="0"/>
              <a:t> </a:t>
            </a:r>
            <a:endParaRPr kumimoji="0" lang="tr-TR" sz="2400" i="0" u="none" strike="noStrike" kern="0" cap="none" spc="0" normalizeH="0" baseline="0" noProof="0" dirty="0" smtClean="0">
              <a:ln>
                <a:noFill/>
              </a:ln>
              <a:solidFill>
                <a:schemeClr val="tx1"/>
              </a:solidFill>
              <a:effectLst/>
              <a:uLnTx/>
              <a:uFillTx/>
              <a:latin typeface="Calibri" pitchFamily="34" charset="0"/>
              <a:ea typeface="MS PGothic" pitchFamily="34" charset="-128"/>
              <a:cs typeface="Calibri" pitchFamily="34" charset="0"/>
            </a:endParaRPr>
          </a:p>
        </p:txBody>
      </p:sp>
      <p:sp>
        <p:nvSpPr>
          <p:cNvPr id="17" name="Rectangle 4"/>
          <p:cNvSpPr/>
          <p:nvPr/>
        </p:nvSpPr>
        <p:spPr>
          <a:xfrm>
            <a:off x="0" y="629651"/>
            <a:ext cx="9144000" cy="584775"/>
          </a:xfrm>
          <a:prstGeom prst="rect">
            <a:avLst/>
          </a:prstGeom>
          <a:solidFill>
            <a:srgbClr val="B12328"/>
          </a:solidFill>
          <a:ln/>
        </p:spPr>
        <p:style>
          <a:lnRef idx="1">
            <a:schemeClr val="accent6"/>
          </a:lnRef>
          <a:fillRef idx="3">
            <a:schemeClr val="accent6"/>
          </a:fillRef>
          <a:effectRef idx="2">
            <a:schemeClr val="accent6"/>
          </a:effectRef>
          <a:fontRef idx="minor">
            <a:schemeClr val="lt1"/>
          </a:fontRef>
        </p:style>
        <p:txBody>
          <a:bodyPr wrap="square" lIns="91440" tIns="45720" rIns="91440" bIns="45720">
            <a:spAutoFit/>
          </a:bodyPr>
          <a:lstStyle/>
          <a:p>
            <a:pPr lvl="0" algn="l"/>
            <a:r>
              <a:rPr lang="tr-TR" sz="3200" b="1" dirty="0" smtClean="0">
                <a:solidFill>
                  <a:schemeClr val="bg1"/>
                </a:solidFill>
                <a:latin typeface="Calibri" pitchFamily="34" charset="0"/>
                <a:ea typeface="ＭＳ Ｐゴシック" pitchFamily="34" charset="-128"/>
                <a:cs typeface="Arial" pitchFamily="34" charset="0"/>
              </a:rPr>
              <a:t>    </a:t>
            </a:r>
            <a:r>
              <a:rPr lang="tr-TR" sz="3200" b="1" dirty="0" err="1" smtClean="0">
                <a:solidFill>
                  <a:schemeClr val="bg1"/>
                </a:solidFill>
                <a:latin typeface="Calibri" pitchFamily="34" charset="0"/>
                <a:ea typeface="ＭＳ Ｐゴシック" pitchFamily="34" charset="-128"/>
                <a:cs typeface="Arial" pitchFamily="34" charset="0"/>
              </a:rPr>
              <a:t>Weights</a:t>
            </a:r>
            <a:endParaRPr lang="en-US" sz="3200" b="1" spc="-100" dirty="0">
              <a:ln w="10541" cmpd="sng">
                <a:noFill/>
                <a:prstDash val="solid"/>
              </a:ln>
              <a:solidFill>
                <a:schemeClr val="bg1"/>
              </a:solidFill>
              <a:latin typeface="Calibri" pitchFamily="34" charset="0"/>
            </a:endParaRPr>
          </a:p>
        </p:txBody>
      </p:sp>
    </p:spTree>
    <p:extLst>
      <p:ext uri="{BB962C8B-B14F-4D97-AF65-F5344CB8AC3E}">
        <p14:creationId xmlns:p14="http://schemas.microsoft.com/office/powerpoint/2010/main" val="2894707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Grafik 9"/>
          <p:cNvGraphicFramePr/>
          <p:nvPr>
            <p:extLst>
              <p:ext uri="{D42A27DB-BD31-4B8C-83A1-F6EECF244321}">
                <p14:modId xmlns:p14="http://schemas.microsoft.com/office/powerpoint/2010/main" val="2350696751"/>
              </p:ext>
            </p:extLst>
          </p:nvPr>
        </p:nvGraphicFramePr>
        <p:xfrm>
          <a:off x="186" y="1511606"/>
          <a:ext cx="2759968" cy="260806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Grafik 12"/>
          <p:cNvGraphicFramePr/>
          <p:nvPr>
            <p:extLst>
              <p:ext uri="{D42A27DB-BD31-4B8C-83A1-F6EECF244321}">
                <p14:modId xmlns:p14="http://schemas.microsoft.com/office/powerpoint/2010/main" val="3452804405"/>
              </p:ext>
            </p:extLst>
          </p:nvPr>
        </p:nvGraphicFramePr>
        <p:xfrm>
          <a:off x="3178566" y="1489348"/>
          <a:ext cx="2759968" cy="26303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Grafik 13"/>
          <p:cNvGraphicFramePr/>
          <p:nvPr>
            <p:extLst>
              <p:ext uri="{D42A27DB-BD31-4B8C-83A1-F6EECF244321}">
                <p14:modId xmlns:p14="http://schemas.microsoft.com/office/powerpoint/2010/main" val="3123682298"/>
              </p:ext>
            </p:extLst>
          </p:nvPr>
        </p:nvGraphicFramePr>
        <p:xfrm>
          <a:off x="6384032" y="1489348"/>
          <a:ext cx="2759968" cy="263032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14510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txBox="1">
            <a:spLocks/>
          </p:cNvSpPr>
          <p:nvPr/>
        </p:nvSpPr>
        <p:spPr bwMode="auto">
          <a:xfrm>
            <a:off x="899977" y="1000112"/>
            <a:ext cx="7344047" cy="39290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tr-TR" sz="4000" b="1" u="none" strike="noStrike" kern="0" cap="none" spc="0" normalizeH="0" baseline="0" noProof="0" dirty="0" smtClean="0">
              <a:ln>
                <a:noFill/>
              </a:ln>
              <a:solidFill>
                <a:srgbClr val="C00000"/>
              </a:solidFill>
              <a:effectLst/>
              <a:uLnTx/>
              <a:uFillTx/>
              <a:latin typeface="Calibri" pitchFamily="34" charset="0"/>
              <a:ea typeface="Calibri" pitchFamily="34" charset="0"/>
              <a:cs typeface="Calibri" pitchFamily="34" charset="0"/>
            </a:endParaRPr>
          </a:p>
          <a:p>
            <a:endParaRPr lang="tr-TR" sz="2800" b="1" dirty="0" smtClean="0">
              <a:solidFill>
                <a:srgbClr val="C00000"/>
              </a:solidFill>
              <a:effectLst>
                <a:outerShdw blurRad="50800" dist="38100" algn="tr" rotWithShape="0">
                  <a:prstClr val="black">
                    <a:alpha val="40000"/>
                  </a:prstClr>
                </a:outerShdw>
              </a:effectLst>
            </a:endParaRPr>
          </a:p>
          <a:p>
            <a:r>
              <a:rPr lang="tr-TR" sz="3200" b="1" dirty="0" err="1" smtClean="0">
                <a:solidFill>
                  <a:schemeClr val="tx2"/>
                </a:solidFill>
                <a:latin typeface="Calibri" pitchFamily="34" charset="0"/>
              </a:rPr>
              <a:t>Thank</a:t>
            </a:r>
            <a:r>
              <a:rPr lang="tr-TR" sz="3200" b="1" dirty="0" smtClean="0">
                <a:solidFill>
                  <a:schemeClr val="tx2"/>
                </a:solidFill>
                <a:latin typeface="Calibri" pitchFamily="34" charset="0"/>
              </a:rPr>
              <a:t> </a:t>
            </a:r>
            <a:r>
              <a:rPr lang="tr-TR" sz="3200" b="1" dirty="0" err="1" smtClean="0">
                <a:solidFill>
                  <a:schemeClr val="tx2"/>
                </a:solidFill>
                <a:latin typeface="Calibri" pitchFamily="34" charset="0"/>
              </a:rPr>
              <a:t>you</a:t>
            </a:r>
            <a:r>
              <a:rPr lang="tr-TR" sz="3200" b="1" dirty="0" smtClean="0">
                <a:solidFill>
                  <a:schemeClr val="tx2"/>
                </a:solidFill>
                <a:latin typeface="Calibri" pitchFamily="34" charset="0"/>
              </a:rPr>
              <a:t>.</a:t>
            </a:r>
            <a:endParaRPr lang="tr-TR" sz="2400" dirty="0" smtClean="0">
              <a:latin typeface="Calibri" pitchFamily="34" charset="0"/>
            </a:endParaRPr>
          </a:p>
          <a:p>
            <a:endParaRPr lang="en-US" sz="4000" dirty="0" smtClean="0">
              <a:effectLst>
                <a:outerShdw blurRad="50800" dist="38100" algn="tr" rotWithShape="0">
                  <a:prstClr val="black">
                    <a:alpha val="40000"/>
                  </a:prst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arsayılan Tasarım">
  <a:themeElements>
    <a:clrScheme name="Özel 1">
      <a:dk1>
        <a:srgbClr val="000000"/>
      </a:dk1>
      <a:lt1>
        <a:srgbClr val="FFFFFF"/>
      </a:lt1>
      <a:dk2>
        <a:srgbClr val="000000"/>
      </a:dk2>
      <a:lt2>
        <a:srgbClr val="808080"/>
      </a:lt2>
      <a:accent1>
        <a:srgbClr val="BBE0E3"/>
      </a:accent1>
      <a:accent2>
        <a:srgbClr val="AB2328"/>
      </a:accent2>
      <a:accent3>
        <a:srgbClr val="FFFFFF"/>
      </a:accent3>
      <a:accent4>
        <a:srgbClr val="000000"/>
      </a:accent4>
      <a:accent5>
        <a:srgbClr val="DAEDEF"/>
      </a:accent5>
      <a:accent6>
        <a:srgbClr val="AB2328"/>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24F25E6497ED43898D504973DBDCA9" ma:contentTypeVersion="16" ma:contentTypeDescription="Create a new document." ma:contentTypeScope="" ma:versionID="e5f1deaa96c316695226b8319cdb7918">
  <xsd:schema xmlns:xsd="http://www.w3.org/2001/XMLSchema" xmlns:xs="http://www.w3.org/2001/XMLSchema" xmlns:p="http://schemas.microsoft.com/office/2006/metadata/properties" xmlns:ns2="4f447018-c40e-40e5-80f8-c919516cf764" xmlns:ns3="6b41ce5a-22ff-4aef-bca2-14b56bf0aa25" xmlns:ns4="985ec44e-1bab-4c0b-9df0-6ba128686fc9" targetNamespace="http://schemas.microsoft.com/office/2006/metadata/properties" ma:root="true" ma:fieldsID="937cf59705fe4b1d7d2961689e3d69ed" ns2:_="" ns3:_="" ns4:_="">
    <xsd:import namespace="4f447018-c40e-40e5-80f8-c919516cf764"/>
    <xsd:import namespace="6b41ce5a-22ff-4aef-bca2-14b56bf0aa25"/>
    <xsd:import namespace="985ec44e-1bab-4c0b-9df0-6ba128686fc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447018-c40e-40e5-80f8-c919516cf7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b41ce5a-22ff-4aef-bca2-14b56bf0aa2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d34de355-2535-4860-8d3d-a17c1c6094fe}" ma:internalName="TaxCatchAll" ma:showField="CatchAllData" ma:web="6b41ce5a-22ff-4aef-bca2-14b56bf0aa2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f447018-c40e-40e5-80f8-c919516cf764">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42E1D2BA-1477-4B76-85C9-D765C8B4F07D}"/>
</file>

<file path=customXml/itemProps2.xml><?xml version="1.0" encoding="utf-8"?>
<ds:datastoreItem xmlns:ds="http://schemas.openxmlformats.org/officeDocument/2006/customXml" ds:itemID="{0D0E83C0-41FF-4B66-B189-5832D6DFB9EC}"/>
</file>

<file path=customXml/itemProps3.xml><?xml version="1.0" encoding="utf-8"?>
<ds:datastoreItem xmlns:ds="http://schemas.openxmlformats.org/officeDocument/2006/customXml" ds:itemID="{5935DEFD-74A9-4AB9-B5BD-68492274B3E5}"/>
</file>

<file path=docProps/app.xml><?xml version="1.0" encoding="utf-8"?>
<Properties xmlns="http://schemas.openxmlformats.org/officeDocument/2006/extended-properties" xmlns:vt="http://schemas.openxmlformats.org/officeDocument/2006/docPropsVTypes">
  <Template/>
  <TotalTime>10286</TotalTime>
  <Words>1045</Words>
  <Application>Microsoft Office PowerPoint</Application>
  <PresentationFormat>Ekran Gösterisi (16:10)</PresentationFormat>
  <Paragraphs>65</Paragraphs>
  <Slides>7</Slides>
  <Notes>5</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7</vt:i4>
      </vt:variant>
    </vt:vector>
  </HeadingPairs>
  <TitlesOfParts>
    <vt:vector size="14" baseType="lpstr">
      <vt:lpstr>MS PGothic</vt:lpstr>
      <vt:lpstr>MS PGothic</vt:lpstr>
      <vt:lpstr>Arial</vt:lpstr>
      <vt:lpstr>Calibri</vt:lpstr>
      <vt:lpstr>Wingdings</vt:lpstr>
      <vt:lpstr>Varsayılan Tasarım</vt:lpstr>
      <vt:lpstr>Ofis Teması</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tuik</dc:creator>
  <cp:lastModifiedBy>FURKAN METİN</cp:lastModifiedBy>
  <cp:revision>1384</cp:revision>
  <dcterms:created xsi:type="dcterms:W3CDTF">2006-12-22T08:39:23Z</dcterms:created>
  <dcterms:modified xsi:type="dcterms:W3CDTF">2022-09-09T12:50:27Z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0x0101007024F25E6497ED43898D504973DBDCA9</vt:lpwstr>
  </property>
</Properties>
</file>