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18"/>
  </p:notesMasterIdLst>
  <p:handoutMasterIdLst>
    <p:handoutMasterId r:id="rId19"/>
  </p:handoutMasterIdLst>
  <p:sldIdLst>
    <p:sldId id="316" r:id="rId2"/>
    <p:sldId id="334" r:id="rId3"/>
    <p:sldId id="341" r:id="rId4"/>
    <p:sldId id="339" r:id="rId5"/>
    <p:sldId id="340" r:id="rId6"/>
    <p:sldId id="342" r:id="rId7"/>
    <p:sldId id="343" r:id="rId8"/>
    <p:sldId id="347" r:id="rId9"/>
    <p:sldId id="344" r:id="rId10"/>
    <p:sldId id="348" r:id="rId11"/>
    <p:sldId id="346" r:id="rId12"/>
    <p:sldId id="349" r:id="rId13"/>
    <p:sldId id="345" r:id="rId14"/>
    <p:sldId id="350" r:id="rId15"/>
    <p:sldId id="352" r:id="rId16"/>
    <p:sldId id="332" r:id="rId17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C0000"/>
    <a:srgbClr val="C5C5C5"/>
    <a:srgbClr val="99CCFF"/>
    <a:srgbClr val="000099"/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60" autoAdjust="0"/>
    <p:restoredTop sz="91771" autoAdjust="0"/>
  </p:normalViewPr>
  <p:slideViewPr>
    <p:cSldViewPr>
      <p:cViewPr>
        <p:scale>
          <a:sx n="60" d="100"/>
          <a:sy n="60" d="100"/>
        </p:scale>
        <p:origin x="-1085" y="3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59813E1-308A-45A2-812C-3B9A34F61217}" type="datetimeFigureOut">
              <a:rPr lang="en-US"/>
              <a:pPr>
                <a:defRPr/>
              </a:pPr>
              <a:t>10/6/2016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47E7F62-89D6-42FC-930F-A7DD041B92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315747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0593F48-28B2-48D1-A8EA-257626EA04C1}" type="datetimeFigureOut">
              <a:rPr lang="en-US"/>
              <a:pPr>
                <a:defRPr/>
              </a:pPr>
              <a:t>10/6/2016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DDD2ADF-763D-4597-8456-21044DD9AB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85411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63E4905-B392-4875-ADE0-E577FA8BF00B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F324827-3412-42D6-A0B1-4BD2E3C17BF2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F324827-3412-42D6-A0B1-4BD2E3C17BF2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F324827-3412-42D6-A0B1-4BD2E3C17BF2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12</a:t>
            </a:fld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F324827-3412-42D6-A0B1-4BD2E3C17BF2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13</a:t>
            </a:fld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F324827-3412-42D6-A0B1-4BD2E3C17BF2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14</a:t>
            </a:fld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F324827-3412-42D6-A0B1-4BD2E3C17BF2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15</a:t>
            </a:fld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3CF0B08-8AD5-4ACD-80AA-A2C8A40BA4C5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F324827-3412-42D6-A0B1-4BD2E3C17BF2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F324827-3412-42D6-A0B1-4BD2E3C17BF2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F324827-3412-42D6-A0B1-4BD2E3C17BF2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5</a:t>
            </a:fld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F324827-3412-42D6-A0B1-4BD2E3C17BF2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F324827-3412-42D6-A0B1-4BD2E3C17BF2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7</a:t>
            </a:fld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F324827-3412-42D6-A0B1-4BD2E3C17BF2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F324827-3412-42D6-A0B1-4BD2E3C17BF2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9</a:t>
            </a:fld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06C84-A432-49F0-BC96-C4E129104B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98838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40C8D-0292-408F-8312-566D918587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06054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D25CD4-E973-47DF-AE7B-B95DBEC55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22170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CF36D-DE32-4F00-AC09-96133A4387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87628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EB95A-0938-4A45-B762-F3D98F7A5B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22255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68758-148D-41C8-9A41-DB49848D90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47190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08574-7FBF-4F5E-BCD9-9285B99941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002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2F0CDA-71C5-46A2-98D9-C14C83EB11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40732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70A1F-D2B0-4D3C-9B77-EFDEC1A0CC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5943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89674-96FA-4873-82B7-25D9613ABC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12161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6A95B-A612-41B0-9E41-E34CBA7D98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1535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46EBB2E-E461-4D4D-9C07-D636BBE930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DC0000"/>
          </a:solidFill>
          <a:ln w="9525">
            <a:solidFill>
              <a:srgbClr val="DC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en-US" sz="3600">
              <a:solidFill>
                <a:schemeClr val="accent1"/>
              </a:solidFill>
              <a:latin typeface="Sylfaen" pitchFamily="18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1371600"/>
            <a:ext cx="9144000" cy="46038"/>
          </a:xfrm>
          <a:prstGeom prst="rect">
            <a:avLst/>
          </a:prstGeom>
          <a:solidFill>
            <a:srgbClr val="C0C0C0">
              <a:alpha val="4901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en-US" sz="1800">
              <a:latin typeface="Arial" charset="0"/>
            </a:endParaRPr>
          </a:p>
        </p:txBody>
      </p:sp>
      <p:sp>
        <p:nvSpPr>
          <p:cNvPr id="2052" name="Content Placeholder 2"/>
          <p:cNvSpPr>
            <a:spLocks/>
          </p:cNvSpPr>
          <p:nvPr/>
        </p:nvSpPr>
        <p:spPr bwMode="auto">
          <a:xfrm>
            <a:off x="838200" y="2819400"/>
            <a:ext cx="7696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" tIns="91440"/>
          <a:lstStyle>
            <a:lvl1pPr marL="438150" indent="-31908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altLang="en-US" sz="2400">
              <a:solidFill>
                <a:srgbClr val="000099"/>
              </a:solidFill>
              <a:latin typeface="AcadNusx" pitchFamily="2" charset="0"/>
            </a:endParaRPr>
          </a:p>
        </p:txBody>
      </p:sp>
      <p:sp>
        <p:nvSpPr>
          <p:cNvPr id="2053" name="Content Placeholder 2"/>
          <p:cNvSpPr>
            <a:spLocks/>
          </p:cNvSpPr>
          <p:nvPr/>
        </p:nvSpPr>
        <p:spPr bwMode="auto">
          <a:xfrm>
            <a:off x="838200" y="1828800"/>
            <a:ext cx="7696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" tIns="91440"/>
          <a:lstStyle>
            <a:lvl1pPr marL="438150" indent="-31908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 typeface="Wingdings" pitchFamily="2" charset="2"/>
              <a:buChar char="ü"/>
            </a:pPr>
            <a:endParaRPr lang="en-US" altLang="en-US" sz="2400">
              <a:solidFill>
                <a:srgbClr val="002060"/>
              </a:solidFill>
              <a:latin typeface="AcadNusx" pitchFamily="2" charset="0"/>
            </a:endParaRPr>
          </a:p>
        </p:txBody>
      </p:sp>
      <p:sp>
        <p:nvSpPr>
          <p:cNvPr id="2054" name="Content Placeholder 2"/>
          <p:cNvSpPr>
            <a:spLocks/>
          </p:cNvSpPr>
          <p:nvPr/>
        </p:nvSpPr>
        <p:spPr bwMode="auto">
          <a:xfrm>
            <a:off x="304800" y="16002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" tIns="9144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800" dirty="0">
              <a:solidFill>
                <a:srgbClr val="002060"/>
              </a:solidFill>
              <a:latin typeface="Sylfae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000" dirty="0">
              <a:solidFill>
                <a:srgbClr val="002060"/>
              </a:solidFill>
              <a:latin typeface="Sylfae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en-US" dirty="0" smtClean="0">
                <a:solidFill>
                  <a:srgbClr val="002060"/>
                </a:solidFill>
                <a:latin typeface="Sylfaen" pitchFamily="18" charset="0"/>
                <a:cs typeface="Times New Roman" pitchFamily="18" charset="0"/>
              </a:rPr>
              <a:t>Измерение и Коммуникация Ценности Статистики</a:t>
            </a:r>
            <a:r>
              <a:rPr lang="en-GB" altLang="en-US" dirty="0" smtClean="0">
                <a:solidFill>
                  <a:srgbClr val="002060"/>
                </a:solidFill>
                <a:latin typeface="Sylfaen" pitchFamily="18" charset="0"/>
                <a:cs typeface="Times New Roman" pitchFamily="18" charset="0"/>
              </a:rPr>
              <a:t>: </a:t>
            </a:r>
            <a:r>
              <a:rPr lang="ru-RU" altLang="en-US" dirty="0" smtClean="0">
                <a:solidFill>
                  <a:srgbClr val="002060"/>
                </a:solidFill>
                <a:latin typeface="Sylfaen" pitchFamily="18" charset="0"/>
                <a:cs typeface="Times New Roman" pitchFamily="18" charset="0"/>
              </a:rPr>
              <a:t>Вклад в Модернизацию и Преобразование </a:t>
            </a:r>
            <a:endParaRPr lang="en-GB" altLang="en-US" sz="1600" dirty="0">
              <a:solidFill>
                <a:srgbClr val="002060"/>
              </a:solidFill>
              <a:latin typeface="Sylfae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 smtClean="0">
              <a:solidFill>
                <a:srgbClr val="002060"/>
              </a:solidFill>
              <a:latin typeface="Sylfae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>
              <a:solidFill>
                <a:srgbClr val="002060"/>
              </a:solidFill>
              <a:latin typeface="Sylfae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 smtClean="0">
              <a:solidFill>
                <a:srgbClr val="002060"/>
              </a:solidFill>
              <a:latin typeface="Sylfae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>
              <a:solidFill>
                <a:srgbClr val="002060"/>
              </a:solidFill>
              <a:latin typeface="Sylfae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 smtClean="0">
              <a:solidFill>
                <a:srgbClr val="002060"/>
              </a:solidFill>
              <a:latin typeface="Sylfae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>
              <a:solidFill>
                <a:srgbClr val="002060"/>
              </a:solidFill>
              <a:latin typeface="Sylfae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en-US" sz="2000" dirty="0" smtClean="0">
                <a:solidFill>
                  <a:srgbClr val="002060"/>
                </a:solidFill>
                <a:latin typeface="Sylfaen" pitchFamily="18" charset="0"/>
                <a:cs typeface="Times New Roman" pitchFamily="18" charset="0"/>
              </a:rPr>
              <a:t>Тенгиз Цеквава</a:t>
            </a:r>
            <a:endParaRPr lang="en-US" altLang="en-US" sz="2000" dirty="0" smtClean="0">
              <a:solidFill>
                <a:srgbClr val="002060"/>
              </a:solidFill>
              <a:latin typeface="Sylfae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srgbClr val="002060"/>
                </a:solidFill>
                <a:latin typeface="Sylfaen" pitchFamily="18" charset="0"/>
                <a:cs typeface="Times New Roman" pitchFamily="18" charset="0"/>
              </a:rPr>
              <a:t>6-7</a:t>
            </a:r>
            <a:r>
              <a:rPr lang="ru-RU" altLang="en-US" sz="2000" dirty="0" smtClean="0">
                <a:solidFill>
                  <a:srgbClr val="002060"/>
                </a:solidFill>
                <a:latin typeface="Sylfaen" pitchFamily="18" charset="0"/>
                <a:cs typeface="Times New Roman" pitchFamily="18" charset="0"/>
              </a:rPr>
              <a:t> октября</a:t>
            </a:r>
            <a:r>
              <a:rPr lang="en-US" altLang="en-US" sz="2000" dirty="0" smtClean="0">
                <a:solidFill>
                  <a:srgbClr val="002060"/>
                </a:solidFill>
                <a:latin typeface="Sylfaen" pitchFamily="18" charset="0"/>
                <a:cs typeface="Times New Roman" pitchFamily="18" charset="0"/>
              </a:rPr>
              <a:t> 2016</a:t>
            </a:r>
            <a:r>
              <a:rPr lang="ru-RU" altLang="en-US" sz="2000" dirty="0" smtClean="0">
                <a:solidFill>
                  <a:srgbClr val="002060"/>
                </a:solidFill>
                <a:latin typeface="Sylfaen" pitchFamily="18" charset="0"/>
                <a:cs typeface="Times New Roman" pitchFamily="18" charset="0"/>
              </a:rPr>
              <a:t> г., Минск, Беларусь </a:t>
            </a:r>
            <a:endParaRPr lang="en-US" altLang="en-US" sz="2000" dirty="0" smtClean="0">
              <a:solidFill>
                <a:srgbClr val="002060"/>
              </a:solidFill>
              <a:latin typeface="Sylfae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 b="1" dirty="0">
              <a:solidFill>
                <a:srgbClr val="002060"/>
              </a:solidFill>
              <a:latin typeface="Sylfae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 dirty="0">
              <a:solidFill>
                <a:srgbClr val="002060"/>
              </a:solidFill>
              <a:latin typeface="Sylfaen" pitchFamily="18" charset="0"/>
              <a:cs typeface="Times New Roman" pitchFamily="18" charset="0"/>
            </a:endParaRPr>
          </a:p>
        </p:txBody>
      </p:sp>
      <p:sp>
        <p:nvSpPr>
          <p:cNvPr id="2056" name="Content Placeholder 2"/>
          <p:cNvSpPr>
            <a:spLocks/>
          </p:cNvSpPr>
          <p:nvPr/>
        </p:nvSpPr>
        <p:spPr bwMode="auto">
          <a:xfrm>
            <a:off x="381000" y="2362200"/>
            <a:ext cx="78486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" tIns="91440"/>
          <a:lstStyle>
            <a:lvl1pPr marL="438150" indent="-31908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200">
                <a:solidFill>
                  <a:srgbClr val="002060"/>
                </a:solidFill>
                <a:latin typeface="AcadNusx" pitchFamily="2" charset="0"/>
                <a:cs typeface="Times New Roman" pitchFamily="18" charset="0"/>
              </a:rPr>
              <a:t>  </a:t>
            </a:r>
            <a:endParaRPr lang="en-US" altLang="en-US" sz="2200">
              <a:solidFill>
                <a:srgbClr val="002060"/>
              </a:solidFill>
              <a:latin typeface="AcadNusx" pitchFamily="2" charset="0"/>
            </a:endParaRPr>
          </a:p>
        </p:txBody>
      </p:sp>
      <p:sp>
        <p:nvSpPr>
          <p:cNvPr id="2057" name="Content Placeholder 2"/>
          <p:cNvSpPr>
            <a:spLocks/>
          </p:cNvSpPr>
          <p:nvPr/>
        </p:nvSpPr>
        <p:spPr bwMode="auto">
          <a:xfrm>
            <a:off x="838200" y="4953000"/>
            <a:ext cx="7696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" tIns="91440"/>
          <a:lstStyle>
            <a:lvl1pPr marL="438150" indent="-31908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Tx/>
              <a:buNone/>
            </a:pPr>
            <a:endParaRPr lang="en-US" altLang="en-US" sz="2200">
              <a:solidFill>
                <a:srgbClr val="002060"/>
              </a:solidFill>
              <a:latin typeface="AcadNusx" pitchFamily="2" charset="0"/>
            </a:endParaRPr>
          </a:p>
        </p:txBody>
      </p:sp>
      <p:pic>
        <p:nvPicPr>
          <p:cNvPr id="2058" name="Picture 4" descr="logo4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562600"/>
            <a:ext cx="2133600" cy="12954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3" descr="http://geostat.ge/pics/logo_eng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13525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DC0000"/>
          </a:solidFill>
          <a:ln w="9525">
            <a:solidFill>
              <a:srgbClr val="DC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en-US" sz="3600" dirty="0" smtClean="0">
                <a:solidFill>
                  <a:schemeClr val="accent1"/>
                </a:solidFill>
                <a:latin typeface="Sylfaen" pitchFamily="18" charset="0"/>
              </a:rPr>
              <a:t>Измерение Ценности Статистики (прод.)</a:t>
            </a:r>
            <a:endParaRPr lang="ru-RU" altLang="en-US" sz="3600" dirty="0">
              <a:solidFill>
                <a:schemeClr val="accent1"/>
              </a:solidFill>
              <a:latin typeface="Sylfaen" pitchFamily="18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1219200"/>
            <a:ext cx="9144000" cy="46038"/>
          </a:xfrm>
          <a:prstGeom prst="rect">
            <a:avLst/>
          </a:prstGeom>
          <a:solidFill>
            <a:srgbClr val="C0C0C0">
              <a:alpha val="4901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en-US" sz="1800">
              <a:latin typeface="Arial" charset="0"/>
            </a:endParaRPr>
          </a:p>
        </p:txBody>
      </p:sp>
      <p:sp>
        <p:nvSpPr>
          <p:cNvPr id="3077" name="Content Placeholder 2"/>
          <p:cNvSpPr>
            <a:spLocks/>
          </p:cNvSpPr>
          <p:nvPr/>
        </p:nvSpPr>
        <p:spPr bwMode="auto">
          <a:xfrm>
            <a:off x="95775" y="1295399"/>
            <a:ext cx="9048225" cy="5562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864" tIns="91440"/>
          <a:lstStyle/>
          <a:p>
            <a:pPr marL="457200" indent="-457200"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lang="ru-RU" altLang="en-US" sz="2300" dirty="0" smtClean="0">
                <a:latin typeface="Sylfaen" pitchFamily="18" charset="0"/>
                <a:cs typeface="Times New Roman" pitchFamily="18" charset="0"/>
              </a:rPr>
              <a:t>Объективные индикаторы</a:t>
            </a:r>
            <a:r>
              <a:rPr lang="en-US" altLang="en-US" sz="2300" dirty="0" smtClean="0">
                <a:latin typeface="Sylfaen" pitchFamily="18" charset="0"/>
                <a:cs typeface="Times New Roman" pitchFamily="18" charset="0"/>
              </a:rPr>
              <a:t> (</a:t>
            </a:r>
            <a:r>
              <a:rPr lang="ru-RU" altLang="en-US" sz="2300" dirty="0" smtClean="0">
                <a:latin typeface="Sylfaen" pitchFamily="18" charset="0"/>
                <a:cs typeface="Times New Roman" pitchFamily="18" charset="0"/>
              </a:rPr>
              <a:t>посещение веб-сайтов, количество стат. запросов, публикаций и цитирований в прессе, т.п.) указывают на возрастающий интерес к статистики </a:t>
            </a:r>
            <a:endParaRPr lang="en-US" altLang="en-US" sz="23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Font typeface="Wingdings" pitchFamily="2" charset="2"/>
              <a:buChar char="ü"/>
              <a:defRPr/>
            </a:pPr>
            <a:endParaRPr lang="en-US" altLang="en-US" sz="23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lang="ru-RU" altLang="en-US" sz="2300" dirty="0" smtClean="0">
                <a:latin typeface="Sylfaen" pitchFamily="18" charset="0"/>
                <a:cs typeface="Times New Roman" pitchFamily="18" charset="0"/>
              </a:rPr>
              <a:t>Исследование удовлетворенности пользователей в большей части также показывают положительные тенденции </a:t>
            </a:r>
            <a:endParaRPr lang="en-US" altLang="en-US" sz="23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Font typeface="Wingdings" pitchFamily="2" charset="2"/>
              <a:buChar char="ü"/>
              <a:defRPr/>
            </a:pPr>
            <a:endParaRPr lang="en-US" altLang="en-US" sz="23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lang="ru-RU" altLang="en-US" sz="2300" dirty="0" smtClean="0">
                <a:latin typeface="Sylfaen" pitchFamily="18" charset="0"/>
                <a:cs typeface="Times New Roman" pitchFamily="18" charset="0"/>
              </a:rPr>
              <a:t>Однако существенными недостатками индикаторов являются</a:t>
            </a:r>
            <a:r>
              <a:rPr lang="en-US" altLang="en-US" sz="2300" dirty="0" smtClean="0">
                <a:latin typeface="Sylfaen" pitchFamily="18" charset="0"/>
                <a:cs typeface="Times New Roman" pitchFamily="18" charset="0"/>
              </a:rPr>
              <a:t>:</a:t>
            </a:r>
            <a:br>
              <a:rPr lang="en-US" altLang="en-US" sz="2300" dirty="0" smtClean="0">
                <a:latin typeface="Sylfaen" pitchFamily="18" charset="0"/>
                <a:cs typeface="Times New Roman" pitchFamily="18" charset="0"/>
              </a:rPr>
            </a:br>
            <a:r>
              <a:rPr lang="en-US" altLang="en-US" sz="2300" dirty="0" smtClean="0">
                <a:latin typeface="Sylfaen" pitchFamily="18" charset="0"/>
                <a:cs typeface="Times New Roman" pitchFamily="18" charset="0"/>
              </a:rPr>
              <a:t>- </a:t>
            </a:r>
            <a:r>
              <a:rPr lang="ru-RU" altLang="en-US" sz="2300" dirty="0" smtClean="0">
                <a:latin typeface="Sylfaen" pitchFamily="18" charset="0"/>
                <a:cs typeface="Times New Roman" pitchFamily="18" charset="0"/>
              </a:rPr>
              <a:t>Темпы роста и абсолютный уровень: сколько посещений веб-сайтов, цитирований является достаточным для успеха?</a:t>
            </a:r>
            <a:endParaRPr lang="en-US" altLang="en-US" sz="23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defRPr/>
            </a:pPr>
            <a:r>
              <a:rPr lang="en-US" altLang="en-US" sz="2300" dirty="0" smtClean="0">
                <a:latin typeface="Sylfaen" pitchFamily="18" charset="0"/>
                <a:cs typeface="Times New Roman" pitchFamily="18" charset="0"/>
              </a:rPr>
              <a:t>	- </a:t>
            </a:r>
            <a:r>
              <a:rPr lang="ru-RU" altLang="en-US" sz="2300" dirty="0" smtClean="0">
                <a:latin typeface="Sylfaen" pitchFamily="18" charset="0"/>
                <a:cs typeface="Times New Roman" pitchFamily="18" charset="0"/>
              </a:rPr>
              <a:t>Насколько удовлетворены пользователи: какова их информированность, требовательность и «солидарность» (напр. гос. органов)</a:t>
            </a:r>
            <a:endParaRPr lang="en-US" altLang="en-US" sz="23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Font typeface="Wingdings" pitchFamily="2" charset="2"/>
              <a:buChar char="ü"/>
              <a:defRPr/>
            </a:pPr>
            <a:endParaRPr lang="en-US" altLang="en-US" sz="23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defRPr/>
            </a:pPr>
            <a:endParaRPr lang="en-US" altLang="en-US" sz="23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Font typeface="Wingdings" pitchFamily="2" charset="2"/>
              <a:buChar char="ü"/>
              <a:defRPr/>
            </a:pPr>
            <a:endParaRPr lang="en-US" altLang="en-US" sz="2300" dirty="0" smtClean="0">
              <a:latin typeface="Sylfae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DC0000"/>
          </a:solidFill>
          <a:ln w="9525">
            <a:solidFill>
              <a:srgbClr val="DC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en-US" sz="3600" dirty="0" smtClean="0">
                <a:solidFill>
                  <a:schemeClr val="accent1"/>
                </a:solidFill>
                <a:latin typeface="Sylfaen" pitchFamily="18" charset="0"/>
              </a:rPr>
              <a:t>Коммуникация ценности статистики: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en-US" sz="3600" dirty="0" smtClean="0">
                <a:solidFill>
                  <a:schemeClr val="accent1"/>
                </a:solidFill>
                <a:latin typeface="Sylfaen" pitchFamily="18" charset="0"/>
              </a:rPr>
              <a:t>ориентация на пользователя</a:t>
            </a:r>
            <a:endParaRPr lang="ru-RU" altLang="en-US" sz="3600" dirty="0">
              <a:solidFill>
                <a:schemeClr val="accent1"/>
              </a:solidFill>
              <a:latin typeface="Sylfaen" pitchFamily="18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1219200"/>
            <a:ext cx="9144000" cy="46038"/>
          </a:xfrm>
          <a:prstGeom prst="rect">
            <a:avLst/>
          </a:prstGeom>
          <a:solidFill>
            <a:srgbClr val="C0C0C0">
              <a:alpha val="4901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en-US" sz="1800">
              <a:latin typeface="Arial" charset="0"/>
            </a:endParaRPr>
          </a:p>
        </p:txBody>
      </p:sp>
      <p:sp>
        <p:nvSpPr>
          <p:cNvPr id="3077" name="Content Placeholder 2"/>
          <p:cNvSpPr>
            <a:spLocks/>
          </p:cNvSpPr>
          <p:nvPr/>
        </p:nvSpPr>
        <p:spPr bwMode="auto">
          <a:xfrm>
            <a:off x="1" y="1193801"/>
            <a:ext cx="9144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864" tIns="91440"/>
          <a:lstStyle/>
          <a:p>
            <a:pPr marL="457200" indent="-457200"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Из </a:t>
            </a:r>
            <a:r>
              <a:rPr lang="en-US" altLang="en-US" sz="2400" b="1" dirty="0" smtClean="0">
                <a:latin typeface="Sylfaen" pitchFamily="18" charset="0"/>
                <a:cs typeface="Times New Roman" pitchFamily="18" charset="0"/>
              </a:rPr>
              <a:t>8 </a:t>
            </a:r>
            <a:r>
              <a:rPr lang="ru-RU" altLang="en-US" sz="2400" b="1" dirty="0" smtClean="0">
                <a:latin typeface="Sylfaen" pitchFamily="18" charset="0"/>
                <a:cs typeface="Times New Roman" pitchFamily="18" charset="0"/>
              </a:rPr>
              <a:t>рекомендаций </a:t>
            </a: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Целевой Группы (в т. ч. Использование сравнительного преимущества ОС, формирования бренда ОС, создания статистики для повседневних нужд, стартегического партнерства</a:t>
            </a:r>
            <a:r>
              <a:rPr lang="en-US" altLang="en-US" sz="2400" dirty="0" smtClean="0">
                <a:latin typeface="Sylfaen" pitchFamily="18" charset="0"/>
                <a:cs typeface="Times New Roman" pitchFamily="18" charset="0"/>
              </a:rPr>
              <a:t>) </a:t>
            </a: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основной является рекомендация </a:t>
            </a:r>
            <a:r>
              <a:rPr lang="ka-GE" altLang="en-US" sz="2400" dirty="0" smtClean="0">
                <a:latin typeface="Sylfaen" pitchFamily="18" charset="0"/>
                <a:cs typeface="Times New Roman" pitchFamily="18" charset="0"/>
              </a:rPr>
              <a:t>#2</a:t>
            </a:r>
            <a:r>
              <a:rPr lang="en-US" altLang="en-US" sz="2400" dirty="0" smtClean="0">
                <a:latin typeface="Sylfaen" pitchFamily="18" charset="0"/>
                <a:cs typeface="Times New Roman" pitchFamily="18" charset="0"/>
              </a:rPr>
              <a:t>: </a:t>
            </a:r>
            <a:endParaRPr lang="ru-RU" altLang="en-US" sz="24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defRPr/>
            </a:pPr>
            <a:r>
              <a:rPr lang="ru-RU" altLang="en-US" sz="2400" b="1" dirty="0" smtClean="0">
                <a:latin typeface="Sylfaen" pitchFamily="18" charset="0"/>
                <a:cs typeface="Times New Roman" pitchFamily="18" charset="0"/>
              </a:rPr>
              <a:t>	</a:t>
            </a:r>
            <a:r>
              <a:rPr lang="ru-RU" altLang="en-US" sz="3200" b="1" dirty="0" smtClean="0">
                <a:latin typeface="Sylfaen" pitchFamily="18" charset="0"/>
                <a:cs typeface="Times New Roman" pitchFamily="18" charset="0"/>
              </a:rPr>
              <a:t>Ориентируйтесь на пользователя</a:t>
            </a:r>
            <a:endParaRPr lang="en-US" altLang="en-US" sz="3200" b="1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Но кто для нас является «центральными» пользователями</a:t>
            </a:r>
            <a:r>
              <a:rPr lang="en-US" altLang="en-US" sz="2400" dirty="0" smtClean="0">
                <a:latin typeface="Sylfaen" pitchFamily="18" charset="0"/>
                <a:cs typeface="Times New Roman" pitchFamily="18" charset="0"/>
              </a:rPr>
              <a:t>?:</a:t>
            </a:r>
          </a:p>
          <a:p>
            <a:pPr marL="457200" indent="-457200">
              <a:lnSpc>
                <a:spcPct val="120000"/>
              </a:lnSpc>
              <a:defRPr/>
            </a:pPr>
            <a:r>
              <a:rPr lang="en-US" altLang="en-US" sz="2200" dirty="0" smtClean="0">
                <a:latin typeface="Sylfaen" pitchFamily="18" charset="0"/>
                <a:cs typeface="Times New Roman" pitchFamily="18" charset="0"/>
              </a:rPr>
              <a:t>	- </a:t>
            </a:r>
            <a:r>
              <a:rPr lang="ru-RU" altLang="en-US" sz="2200" dirty="0" smtClean="0">
                <a:latin typeface="Sylfaen" pitchFamily="18" charset="0"/>
                <a:cs typeface="Times New Roman" pitchFamily="18" charset="0"/>
              </a:rPr>
              <a:t>Есть ли у нас пользователи (с экон. точки зрения) отличные от </a:t>
            </a:r>
            <a:r>
              <a:rPr lang="ru-RU" altLang="en-US" sz="2200" i="1" dirty="0" smtClean="0">
                <a:latin typeface="Sylfaen" pitchFamily="18" charset="0"/>
                <a:cs typeface="Times New Roman" pitchFamily="18" charset="0"/>
              </a:rPr>
              <a:t>правительства </a:t>
            </a:r>
            <a:r>
              <a:rPr lang="ru-RU" altLang="en-US" sz="2200" dirty="0" smtClean="0">
                <a:latin typeface="Sylfaen" pitchFamily="18" charset="0"/>
                <a:cs typeface="Times New Roman" pitchFamily="18" charset="0"/>
              </a:rPr>
              <a:t>и </a:t>
            </a:r>
            <a:r>
              <a:rPr lang="ru-RU" altLang="en-US" sz="2200" i="1" dirty="0" smtClean="0">
                <a:latin typeface="Sylfaen" pitchFamily="18" charset="0"/>
                <a:cs typeface="Times New Roman" pitchFamily="18" charset="0"/>
              </a:rPr>
              <a:t>международных организаций</a:t>
            </a:r>
            <a:r>
              <a:rPr lang="en-US" altLang="en-US" sz="2200" dirty="0" smtClean="0">
                <a:latin typeface="Sylfaen" pitchFamily="18" charset="0"/>
                <a:cs typeface="Times New Roman" pitchFamily="18" charset="0"/>
              </a:rPr>
              <a:t>?</a:t>
            </a:r>
          </a:p>
          <a:p>
            <a:pPr marL="457200" indent="-457200">
              <a:lnSpc>
                <a:spcPct val="120000"/>
              </a:lnSpc>
              <a:defRPr/>
            </a:pPr>
            <a:r>
              <a:rPr lang="en-US" altLang="en-US" sz="2200" dirty="0" smtClean="0">
                <a:latin typeface="Sylfaen" pitchFamily="18" charset="0"/>
                <a:cs typeface="Times New Roman" pitchFamily="18" charset="0"/>
              </a:rPr>
              <a:t>	- </a:t>
            </a:r>
            <a:r>
              <a:rPr lang="ru-RU" altLang="en-US" sz="2200" dirty="0" smtClean="0">
                <a:latin typeface="Sylfaen" pitchFamily="18" charset="0"/>
                <a:cs typeface="Times New Roman" pitchFamily="18" charset="0"/>
              </a:rPr>
              <a:t>Можем ли мы представить примеры того, когда другие пользователи оказывали значительное влияние на изменение стат. производства за последние годы? </a:t>
            </a:r>
            <a:endParaRPr lang="en-US" altLang="en-US" sz="22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defRPr/>
            </a:pPr>
            <a:r>
              <a:rPr lang="en-US" altLang="en-US" sz="2200" dirty="0" smtClean="0">
                <a:latin typeface="Sylfaen" pitchFamily="18" charset="0"/>
                <a:cs typeface="Times New Roman" pitchFamily="18" charset="0"/>
              </a:rPr>
              <a:t>	- </a:t>
            </a:r>
            <a:r>
              <a:rPr lang="ru-RU" altLang="en-US" sz="2200" dirty="0" smtClean="0">
                <a:latin typeface="Sylfaen" pitchFamily="18" charset="0"/>
                <a:cs typeface="Times New Roman" pitchFamily="18" charset="0"/>
              </a:rPr>
              <a:t>Если ответ отрицательный, коммуникация ценности в принципе оказывается односторонней</a:t>
            </a:r>
            <a:endParaRPr lang="en-US" altLang="en-US" sz="2200" dirty="0" smtClean="0">
              <a:latin typeface="Sylfaen" pitchFamily="18" charset="0"/>
              <a:cs typeface="Times New Roman" pitchFamily="18" charset="0"/>
            </a:endParaRPr>
          </a:p>
        </p:txBody>
      </p:sp>
      <p:sp>
        <p:nvSpPr>
          <p:cNvPr id="4105" name="Content Placeholder 2"/>
          <p:cNvSpPr>
            <a:spLocks/>
          </p:cNvSpPr>
          <p:nvPr/>
        </p:nvSpPr>
        <p:spPr bwMode="auto">
          <a:xfrm>
            <a:off x="838200" y="4953000"/>
            <a:ext cx="7696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" tIns="91440"/>
          <a:lstStyle>
            <a:lvl1pPr marL="438150" indent="-31908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Tx/>
              <a:buNone/>
            </a:pPr>
            <a:endParaRPr lang="en-US" altLang="en-US" sz="2200">
              <a:solidFill>
                <a:srgbClr val="002060"/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DC0000"/>
          </a:solidFill>
          <a:ln w="9525">
            <a:solidFill>
              <a:srgbClr val="DC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en-US" sz="3600" dirty="0" smtClean="0">
                <a:solidFill>
                  <a:schemeClr val="accent1"/>
                </a:solidFill>
                <a:latin typeface="Sylfaen" pitchFamily="18" charset="0"/>
              </a:rPr>
              <a:t>Коммуникация ценности статистики: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en-US" sz="3600" dirty="0" smtClean="0">
                <a:solidFill>
                  <a:schemeClr val="accent1"/>
                </a:solidFill>
                <a:latin typeface="Sylfaen" pitchFamily="18" charset="0"/>
              </a:rPr>
              <a:t>МинФин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1219200"/>
            <a:ext cx="9144000" cy="46038"/>
          </a:xfrm>
          <a:prstGeom prst="rect">
            <a:avLst/>
          </a:prstGeom>
          <a:solidFill>
            <a:srgbClr val="C0C0C0">
              <a:alpha val="4901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en-US" sz="1800">
              <a:latin typeface="Arial" charset="0"/>
            </a:endParaRPr>
          </a:p>
        </p:txBody>
      </p:sp>
      <p:sp>
        <p:nvSpPr>
          <p:cNvPr id="3077" name="Content Placeholder 2"/>
          <p:cNvSpPr>
            <a:spLocks/>
          </p:cNvSpPr>
          <p:nvPr/>
        </p:nvSpPr>
        <p:spPr bwMode="auto">
          <a:xfrm>
            <a:off x="95775" y="1295399"/>
            <a:ext cx="9048225" cy="5387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864" tIns="91440"/>
          <a:lstStyle/>
          <a:p>
            <a:pPr marL="457200" indent="-457200"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Аргументы вроде «брендинг ОС», «политика, основанная на объективных данных, не работают</a:t>
            </a:r>
            <a:endParaRPr lang="en-US" altLang="en-US" sz="24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Font typeface="Wingdings" pitchFamily="2" charset="2"/>
              <a:buChar char="ü"/>
              <a:defRPr/>
            </a:pPr>
            <a:endParaRPr lang="en-US" altLang="en-US" sz="24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Контраргумент МинФина более весомый</a:t>
            </a:r>
            <a:r>
              <a:rPr lang="en-US" altLang="en-US" sz="2400" dirty="0" smtClean="0">
                <a:latin typeface="Sylfaen" pitchFamily="18" charset="0"/>
                <a:cs typeface="Times New Roman" pitchFamily="18" charset="0"/>
              </a:rPr>
              <a:t>: “</a:t>
            </a: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каждый год бюджетные заявки на 20-25% превышают ресурсы</a:t>
            </a:r>
            <a:r>
              <a:rPr lang="en-US" altLang="en-US" sz="2400" dirty="0" smtClean="0">
                <a:latin typeface="Sylfaen" pitchFamily="18" charset="0"/>
                <a:cs typeface="Times New Roman" pitchFamily="18" charset="0"/>
              </a:rPr>
              <a:t>”</a:t>
            </a:r>
          </a:p>
          <a:p>
            <a:pPr marL="457200" indent="-457200">
              <a:lnSpc>
                <a:spcPct val="120000"/>
              </a:lnSpc>
              <a:buFont typeface="Wingdings" pitchFamily="2" charset="2"/>
              <a:buChar char="ü"/>
              <a:defRPr/>
            </a:pPr>
            <a:endParaRPr lang="en-US" altLang="en-US" sz="24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Общие подходы по бюджету бывают решающими </a:t>
            </a:r>
            <a:r>
              <a:rPr lang="en-US" altLang="en-US" sz="2400" dirty="0" smtClean="0">
                <a:latin typeface="Sylfaen" pitchFamily="18" charset="0"/>
                <a:cs typeface="Times New Roman" pitchFamily="18" charset="0"/>
              </a:rPr>
              <a:t>(“</a:t>
            </a: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никаких увеличений в ассигнованиях в текущем году</a:t>
            </a:r>
            <a:r>
              <a:rPr lang="en-US" altLang="en-US" sz="2400" dirty="0" smtClean="0">
                <a:latin typeface="Sylfaen" pitchFamily="18" charset="0"/>
                <a:cs typeface="Times New Roman" pitchFamily="18" charset="0"/>
              </a:rPr>
              <a:t>”);</a:t>
            </a:r>
          </a:p>
          <a:p>
            <a:pPr marL="457200" indent="-457200">
              <a:lnSpc>
                <a:spcPct val="120000"/>
              </a:lnSpc>
              <a:buFont typeface="Wingdings" pitchFamily="2" charset="2"/>
              <a:buChar char="ü"/>
              <a:defRPr/>
            </a:pPr>
            <a:endParaRPr lang="en-US" altLang="en-US" sz="24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Без особого согласия правительства бюджет остается неизменным</a:t>
            </a:r>
            <a:endParaRPr lang="en-US" altLang="en-US" sz="24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defRPr/>
            </a:pPr>
            <a:endParaRPr lang="en-US" altLang="en-US" sz="2400" dirty="0" smtClean="0">
              <a:latin typeface="Sylfae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DC0000"/>
          </a:solidFill>
          <a:ln w="9525">
            <a:solidFill>
              <a:srgbClr val="DC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en-US" sz="3600" dirty="0" smtClean="0">
                <a:solidFill>
                  <a:schemeClr val="accent1"/>
                </a:solidFill>
                <a:latin typeface="Sylfaen" pitchFamily="18" charset="0"/>
              </a:rPr>
              <a:t>Коммуникация ценности статистики: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en-US" sz="3600" dirty="0" smtClean="0">
                <a:solidFill>
                  <a:schemeClr val="accent1"/>
                </a:solidFill>
                <a:latin typeface="Sylfaen" pitchFamily="18" charset="0"/>
              </a:rPr>
              <a:t>Способы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1219200"/>
            <a:ext cx="9144000" cy="46038"/>
          </a:xfrm>
          <a:prstGeom prst="rect">
            <a:avLst/>
          </a:prstGeom>
          <a:solidFill>
            <a:srgbClr val="C0C0C0">
              <a:alpha val="4901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en-US" sz="1800">
              <a:latin typeface="Arial" charset="0"/>
            </a:endParaRPr>
          </a:p>
        </p:txBody>
      </p:sp>
      <p:sp>
        <p:nvSpPr>
          <p:cNvPr id="3077" name="Content Placeholder 2"/>
          <p:cNvSpPr>
            <a:spLocks/>
          </p:cNvSpPr>
          <p:nvPr/>
        </p:nvSpPr>
        <p:spPr bwMode="auto">
          <a:xfrm>
            <a:off x="95775" y="1295399"/>
            <a:ext cx="9048225" cy="5387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864" tIns="91440"/>
          <a:lstStyle/>
          <a:p>
            <a:pPr marL="457200" indent="-457200"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Как мы осуществляем «коммуникацию ценности»</a:t>
            </a:r>
            <a:r>
              <a:rPr lang="en-US" altLang="en-US" sz="2400" dirty="0" smtClean="0">
                <a:latin typeface="Sylfaen" pitchFamily="18" charset="0"/>
                <a:cs typeface="Times New Roman" pitchFamily="18" charset="0"/>
              </a:rPr>
              <a:t>:</a:t>
            </a:r>
          </a:p>
          <a:p>
            <a:pPr marL="457200" indent="-457200">
              <a:lnSpc>
                <a:spcPct val="120000"/>
              </a:lnSpc>
              <a:defRPr/>
            </a:pPr>
            <a:r>
              <a:rPr lang="en-US" altLang="en-US" sz="2400" dirty="0" smtClean="0">
                <a:latin typeface="Sylfaen" pitchFamily="18" charset="0"/>
                <a:cs typeface="Times New Roman" pitchFamily="18" charset="0"/>
              </a:rPr>
              <a:t>	- </a:t>
            </a: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Абсолютные данные по бюджету и персоналу</a:t>
            </a:r>
            <a:endParaRPr lang="en-US" altLang="en-US" sz="24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defRPr/>
            </a:pPr>
            <a:r>
              <a:rPr lang="en-US" altLang="en-US" sz="2400" dirty="0" smtClean="0">
                <a:latin typeface="Sylfaen" pitchFamily="18" charset="0"/>
                <a:cs typeface="Times New Roman" pitchFamily="18" charset="0"/>
              </a:rPr>
              <a:t>	- </a:t>
            </a: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Лоббирование других министерств (?)</a:t>
            </a:r>
            <a:endParaRPr lang="en-US" altLang="en-US" sz="24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defRPr/>
            </a:pPr>
            <a:r>
              <a:rPr lang="en-US" altLang="en-US" sz="2400" dirty="0" smtClean="0">
                <a:latin typeface="Sylfaen" pitchFamily="18" charset="0"/>
                <a:cs typeface="Times New Roman" pitchFamily="18" charset="0"/>
              </a:rPr>
              <a:t>	- </a:t>
            </a: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Международные обязательства, рекомендации</a:t>
            </a:r>
            <a:endParaRPr lang="en-US" altLang="en-US" sz="24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defRPr/>
            </a:pPr>
            <a:r>
              <a:rPr lang="en-US" altLang="en-US" sz="2400" dirty="0" smtClean="0">
                <a:latin typeface="Sylfaen" pitchFamily="18" charset="0"/>
                <a:cs typeface="Times New Roman" pitchFamily="18" charset="0"/>
              </a:rPr>
              <a:t>	- </a:t>
            </a: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Участие в гос. стратегиях и инициативах (включая евроинтеграцию) </a:t>
            </a:r>
            <a:endParaRPr lang="en-US" altLang="en-US" sz="24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defRPr/>
            </a:pPr>
            <a:endParaRPr lang="en-US" altLang="en-US" sz="2400" dirty="0" smtClean="0">
              <a:latin typeface="Sylfae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DC0000"/>
          </a:solidFill>
          <a:ln w="9525">
            <a:solidFill>
              <a:srgbClr val="DC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en-US" sz="3600" dirty="0" smtClean="0">
                <a:solidFill>
                  <a:schemeClr val="accent1"/>
                </a:solidFill>
                <a:latin typeface="Sylfaen" pitchFamily="18" charset="0"/>
              </a:rPr>
              <a:t>Коммуникация ценности статистики: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en-US" sz="3600" dirty="0" smtClean="0">
                <a:solidFill>
                  <a:schemeClr val="accent1"/>
                </a:solidFill>
                <a:latin typeface="Sylfaen" pitchFamily="18" charset="0"/>
              </a:rPr>
              <a:t>Другие пользователи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1219200"/>
            <a:ext cx="9144000" cy="46038"/>
          </a:xfrm>
          <a:prstGeom prst="rect">
            <a:avLst/>
          </a:prstGeom>
          <a:solidFill>
            <a:srgbClr val="C0C0C0">
              <a:alpha val="4901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en-US" sz="1800">
              <a:latin typeface="Arial" charset="0"/>
            </a:endParaRPr>
          </a:p>
        </p:txBody>
      </p:sp>
      <p:sp>
        <p:nvSpPr>
          <p:cNvPr id="3077" name="Content Placeholder 2"/>
          <p:cNvSpPr>
            <a:spLocks/>
          </p:cNvSpPr>
          <p:nvPr/>
        </p:nvSpPr>
        <p:spPr bwMode="auto">
          <a:xfrm>
            <a:off x="95775" y="1295399"/>
            <a:ext cx="9048225" cy="5387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864" tIns="91440"/>
          <a:lstStyle/>
          <a:p>
            <a:pPr marL="457200" indent="-457200"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Не считая международные организации, другие пользователи слишком слабы для оказания влияния на статистическое производство </a:t>
            </a:r>
            <a:endParaRPr lang="en-US" altLang="en-US" sz="24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Font typeface="Wingdings" pitchFamily="2" charset="2"/>
              <a:buChar char="ü"/>
              <a:defRPr/>
            </a:pPr>
            <a:endParaRPr lang="en-US" altLang="en-US" sz="24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Критика официальной статистики зачастую является путем к успеху для</a:t>
            </a:r>
            <a:r>
              <a:rPr lang="en-US" altLang="en-US" sz="2400" dirty="0" smtClean="0">
                <a:latin typeface="Sylfaen" pitchFamily="18" charset="0"/>
                <a:cs typeface="Times New Roman" pitchFamily="18" charset="0"/>
              </a:rPr>
              <a:t> </a:t>
            </a: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большого числа пользователей (ищущие сенсации журналисты, «эксперты» с «особым мнением», НПО с определенными </a:t>
            </a: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целями</a:t>
            </a:r>
            <a:r>
              <a:rPr lang="en-US" altLang="en-US" sz="2400" dirty="0" smtClean="0">
                <a:latin typeface="Sylfaen" pitchFamily="18" charset="0"/>
                <a:cs typeface="Times New Roman" pitchFamily="18" charset="0"/>
              </a:rPr>
              <a:t>, </a:t>
            </a:r>
            <a:r>
              <a:rPr lang="ru-RU" altLang="en-US" sz="2400" smtClean="0">
                <a:latin typeface="Sylfaen" pitchFamily="18" charset="0"/>
                <a:cs typeface="Times New Roman" pitchFamily="18" charset="0"/>
              </a:rPr>
              <a:t>представители правительства «жалующиеся на зеркало» </a:t>
            </a: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и т.п.) </a:t>
            </a:r>
            <a:endParaRPr lang="en-US" altLang="en-US" sz="24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defRPr/>
            </a:pPr>
            <a:endParaRPr lang="en-US" altLang="en-US" sz="2400" dirty="0" smtClean="0">
              <a:latin typeface="Sylfae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DC0000"/>
          </a:solidFill>
          <a:ln w="9525">
            <a:solidFill>
              <a:srgbClr val="DC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en-US" sz="3600" dirty="0" smtClean="0">
                <a:solidFill>
                  <a:schemeClr val="accent1"/>
                </a:solidFill>
                <a:latin typeface="Sylfaen" pitchFamily="18" charset="0"/>
              </a:rPr>
              <a:t>Измерение и Коммуникация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en-US" sz="3600" dirty="0" smtClean="0">
                <a:solidFill>
                  <a:schemeClr val="accent1"/>
                </a:solidFill>
                <a:latin typeface="Sylfaen" pitchFamily="18" charset="0"/>
              </a:rPr>
              <a:t>Ценности Статистики: Выводы</a:t>
            </a:r>
            <a:endParaRPr lang="ru-RU" altLang="en-US" sz="3600" dirty="0">
              <a:solidFill>
                <a:schemeClr val="accent1"/>
              </a:solidFill>
              <a:latin typeface="Sylfaen" pitchFamily="18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1219200"/>
            <a:ext cx="9144000" cy="46038"/>
          </a:xfrm>
          <a:prstGeom prst="rect">
            <a:avLst/>
          </a:prstGeom>
          <a:solidFill>
            <a:srgbClr val="C0C0C0">
              <a:alpha val="4901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en-US" sz="1800">
              <a:latin typeface="Arial" charset="0"/>
            </a:endParaRPr>
          </a:p>
        </p:txBody>
      </p:sp>
      <p:sp>
        <p:nvSpPr>
          <p:cNvPr id="3077" name="Content Placeholder 2"/>
          <p:cNvSpPr>
            <a:spLocks/>
          </p:cNvSpPr>
          <p:nvPr/>
        </p:nvSpPr>
        <p:spPr bwMode="auto">
          <a:xfrm>
            <a:off x="95775" y="1295399"/>
            <a:ext cx="9048225" cy="5867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864" tIns="91440"/>
          <a:lstStyle/>
          <a:p>
            <a:pPr marL="457200" indent="-457200"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lang="ru-RU" altLang="en-US" sz="2100" dirty="0" smtClean="0">
                <a:latin typeface="Sylfaen" pitchFamily="18" charset="0"/>
                <a:cs typeface="Times New Roman" pitchFamily="18" charset="0"/>
              </a:rPr>
              <a:t>Модернизация и программа Преобразования требуют высокого уровня статистического производства и организации </a:t>
            </a:r>
            <a:endParaRPr lang="en-US" altLang="en-US" sz="21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Font typeface="Wingdings" pitchFamily="2" charset="2"/>
              <a:buChar char="ü"/>
              <a:defRPr/>
            </a:pPr>
            <a:endParaRPr lang="en-US" altLang="en-US" sz="21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lang="ru-RU" altLang="en-US" sz="2100" dirty="0" smtClean="0">
                <a:latin typeface="Sylfaen" pitchFamily="18" charset="0"/>
                <a:cs typeface="Times New Roman" pitchFamily="18" charset="0"/>
              </a:rPr>
              <a:t>Измерение ценности ОС является настолько же трудной задачей, насколько ее коммуникация </a:t>
            </a:r>
            <a:endParaRPr lang="en-US" altLang="en-US" sz="21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Font typeface="Wingdings" pitchFamily="2" charset="2"/>
              <a:buChar char="ü"/>
              <a:defRPr/>
            </a:pPr>
            <a:endParaRPr lang="en-US" altLang="en-US" sz="21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lang="ru-RU" altLang="en-US" sz="2100" dirty="0" smtClean="0">
                <a:latin typeface="Sylfaen" pitchFamily="18" charset="0"/>
                <a:cs typeface="Times New Roman" pitchFamily="18" charset="0"/>
              </a:rPr>
              <a:t>Согласно базовым законам экономики, НСО в конечном итоге концентрируются на одном отдельном пользователе</a:t>
            </a:r>
            <a:endParaRPr lang="en-US" altLang="en-US" sz="21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Font typeface="Wingdings" pitchFamily="2" charset="2"/>
              <a:buChar char="ü"/>
              <a:defRPr/>
            </a:pPr>
            <a:endParaRPr lang="en-US" altLang="en-US" sz="21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lang="ru-RU" altLang="en-US" sz="2100" dirty="0" smtClean="0">
                <a:latin typeface="Sylfaen" pitchFamily="18" charset="0"/>
                <a:cs typeface="Times New Roman" pitchFamily="18" charset="0"/>
              </a:rPr>
              <a:t>Евроинтеграция является одной из немногих «осязаемых» ценностей</a:t>
            </a:r>
            <a:endParaRPr lang="en-US" altLang="en-US" sz="21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Font typeface="Wingdings" pitchFamily="2" charset="2"/>
              <a:buChar char="ü"/>
              <a:defRPr/>
            </a:pPr>
            <a:endParaRPr lang="en-US" altLang="en-US" sz="21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lang="ru-RU" altLang="en-US" sz="2100" dirty="0" smtClean="0">
                <a:latin typeface="Sylfaen" pitchFamily="18" charset="0"/>
                <a:cs typeface="Times New Roman" pitchFamily="18" charset="0"/>
              </a:rPr>
              <a:t>«Наиболее объективным индикатором» ценности ОС является абсолютное финансирование ОС в отношении ВВП и относительные темпы его роста</a:t>
            </a:r>
            <a:endParaRPr lang="en-US" altLang="en-US" sz="2100" dirty="0" smtClean="0">
              <a:latin typeface="Sylfae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458200" cy="4606925"/>
          </a:xfrm>
        </p:spPr>
        <p:txBody>
          <a:bodyPr/>
          <a:lstStyle/>
          <a:p>
            <a:pPr marL="0" indent="0">
              <a:buFontTx/>
              <a:buNone/>
            </a:pPr>
            <a:endParaRPr lang="en-US" altLang="en-US" dirty="0" smtClean="0"/>
          </a:p>
          <a:p>
            <a:pPr marL="0" indent="0">
              <a:buFontTx/>
              <a:buNone/>
            </a:pPr>
            <a:endParaRPr lang="en-US" altLang="en-US" dirty="0" smtClean="0"/>
          </a:p>
          <a:p>
            <a:pPr marL="0" indent="0" algn="ctr">
              <a:buFontTx/>
              <a:buNone/>
            </a:pPr>
            <a:r>
              <a:rPr lang="en-US" altLang="en-US" sz="2400" dirty="0" smtClean="0">
                <a:latin typeface="AcadNusx" pitchFamily="2" charset="0"/>
              </a:rPr>
              <a:t>M</a:t>
            </a:r>
          </a:p>
          <a:p>
            <a:pPr marL="0" indent="0" algn="ctr">
              <a:buFontTx/>
              <a:buNone/>
            </a:pPr>
            <a:r>
              <a:rPr lang="ru-RU" altLang="en-US" i="1" dirty="0" smtClean="0">
                <a:solidFill>
                  <a:srgbClr val="002060"/>
                </a:solidFill>
                <a:latin typeface="Sylfaen" pitchFamily="18" charset="0"/>
              </a:rPr>
              <a:t>Спасибо за внимание!</a:t>
            </a:r>
            <a:endParaRPr lang="en-US" altLang="en-US" i="1" dirty="0" smtClean="0">
              <a:solidFill>
                <a:srgbClr val="002060"/>
              </a:solidFill>
              <a:latin typeface="Sylfaen" pitchFamily="18" charset="0"/>
            </a:endParaRPr>
          </a:p>
          <a:p>
            <a:pPr marL="0" indent="0" algn="ctr">
              <a:buFontTx/>
              <a:buNone/>
            </a:pPr>
            <a:r>
              <a:rPr lang="en-US" altLang="en-US" sz="2400" dirty="0" smtClean="0">
                <a:solidFill>
                  <a:srgbClr val="002060"/>
                </a:solidFill>
                <a:latin typeface="Sylfaen" pitchFamily="18" charset="0"/>
              </a:rPr>
              <a:t> </a:t>
            </a:r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DC0000"/>
          </a:solidFill>
          <a:ln>
            <a:solidFill>
              <a:srgbClr val="DC0000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US" altLang="en-US" sz="3600" b="1" dirty="0" smtClean="0">
                <a:solidFill>
                  <a:schemeClr val="accent1"/>
                </a:solidFill>
                <a:latin typeface="Sylfaen" pitchFamily="18" charset="0"/>
              </a:rPr>
              <a:t>Geostat</a:t>
            </a:r>
          </a:p>
        </p:txBody>
      </p:sp>
      <p:sp>
        <p:nvSpPr>
          <p:cNvPr id="10244" name="Rectangle 6"/>
          <p:cNvSpPr>
            <a:spLocks noChangeArrowheads="1"/>
          </p:cNvSpPr>
          <p:nvPr/>
        </p:nvSpPr>
        <p:spPr bwMode="auto">
          <a:xfrm>
            <a:off x="0" y="1412875"/>
            <a:ext cx="9144000" cy="46038"/>
          </a:xfrm>
          <a:prstGeom prst="rect">
            <a:avLst/>
          </a:prstGeom>
          <a:solidFill>
            <a:srgbClr val="C0C0C0">
              <a:alpha val="4901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en-US" sz="1800">
              <a:latin typeface="Arial" charset="0"/>
            </a:endParaRPr>
          </a:p>
        </p:txBody>
      </p:sp>
      <p:pic>
        <p:nvPicPr>
          <p:cNvPr id="10245" name="Picture 4" descr="logo4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638800"/>
            <a:ext cx="1905000" cy="12192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13" descr="http://geostat.ge/pics/logo_eng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3850"/>
            <a:ext cx="13525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DC0000"/>
          </a:solidFill>
          <a:ln w="9525">
            <a:solidFill>
              <a:srgbClr val="DC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en-US" sz="3600" dirty="0" smtClean="0">
                <a:solidFill>
                  <a:schemeClr val="accent1"/>
                </a:solidFill>
                <a:latin typeface="Sylfaen" pitchFamily="18" charset="0"/>
              </a:rPr>
              <a:t>Содержание</a:t>
            </a:r>
            <a:endParaRPr lang="ru-RU" altLang="en-US" sz="3600" dirty="0">
              <a:solidFill>
                <a:schemeClr val="accent1"/>
              </a:solidFill>
              <a:latin typeface="Sylfaen" pitchFamily="18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1371600"/>
            <a:ext cx="9144000" cy="46038"/>
          </a:xfrm>
          <a:prstGeom prst="rect">
            <a:avLst/>
          </a:prstGeom>
          <a:solidFill>
            <a:srgbClr val="C0C0C0">
              <a:alpha val="4901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en-US" sz="1800">
              <a:latin typeface="Arial" charset="0"/>
            </a:endParaRPr>
          </a:p>
        </p:txBody>
      </p:sp>
      <p:sp>
        <p:nvSpPr>
          <p:cNvPr id="3076" name="Content Placeholder 2"/>
          <p:cNvSpPr>
            <a:spLocks/>
          </p:cNvSpPr>
          <p:nvPr/>
        </p:nvSpPr>
        <p:spPr bwMode="auto">
          <a:xfrm>
            <a:off x="838200" y="2819400"/>
            <a:ext cx="7696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" tIns="91440"/>
          <a:lstStyle>
            <a:lvl1pPr marL="438150" indent="-31908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altLang="en-US" sz="2400">
              <a:solidFill>
                <a:srgbClr val="000099"/>
              </a:solidFill>
              <a:latin typeface="AcadNusx" pitchFamily="2" charset="0"/>
            </a:endParaRPr>
          </a:p>
        </p:txBody>
      </p:sp>
      <p:sp>
        <p:nvSpPr>
          <p:cNvPr id="3077" name="Content Placeholder 2"/>
          <p:cNvSpPr>
            <a:spLocks/>
          </p:cNvSpPr>
          <p:nvPr/>
        </p:nvSpPr>
        <p:spPr bwMode="auto">
          <a:xfrm>
            <a:off x="838200" y="1828800"/>
            <a:ext cx="78486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864" tIns="91440"/>
          <a:lstStyle/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ru-RU" altLang="en-US" sz="2800" dirty="0" smtClean="0">
                <a:solidFill>
                  <a:srgbClr val="002060"/>
                </a:solidFill>
                <a:latin typeface="Sylfaen" pitchFamily="18" charset="0"/>
                <a:cs typeface="Times New Roman" pitchFamily="18" charset="0"/>
              </a:rPr>
              <a:t>Цели Модернизации и Преобразования</a:t>
            </a:r>
            <a:endParaRPr lang="en-US" altLang="en-US" sz="2800" dirty="0">
              <a:solidFill>
                <a:srgbClr val="002060"/>
              </a:solidFill>
              <a:latin typeface="Sylfaen" pitchFamily="18" charset="0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en-US" sz="2800" dirty="0">
              <a:solidFill>
                <a:srgbClr val="002060"/>
              </a:solidFill>
              <a:latin typeface="Sylfaen" pitchFamily="18" charset="0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ru-RU" altLang="en-US" sz="2800" dirty="0" smtClean="0">
                <a:solidFill>
                  <a:srgbClr val="002060"/>
                </a:solidFill>
                <a:latin typeface="Sylfaen" pitchFamily="18" charset="0"/>
                <a:cs typeface="Times New Roman" pitchFamily="18" charset="0"/>
              </a:rPr>
              <a:t>Измерение и коммуникация ценности статистики: сколько пользователей у нас на самом деле?  </a:t>
            </a:r>
            <a:endParaRPr lang="en-US" altLang="en-US" sz="2800" dirty="0" smtClean="0">
              <a:solidFill>
                <a:srgbClr val="002060"/>
              </a:solidFill>
              <a:latin typeface="Sylfaen" pitchFamily="18" charset="0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en-US" sz="2800" dirty="0">
              <a:solidFill>
                <a:srgbClr val="002060"/>
              </a:solidFill>
              <a:latin typeface="Sylfaen" pitchFamily="18" charset="0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altLang="en-US" sz="2800" dirty="0" smtClean="0">
                <a:solidFill>
                  <a:srgbClr val="002060"/>
                </a:solidFill>
                <a:latin typeface="Sylfaen" pitchFamily="18" charset="0"/>
                <a:cs typeface="Times New Roman" pitchFamily="18" charset="0"/>
              </a:rPr>
              <a:t> </a:t>
            </a:r>
            <a:r>
              <a:rPr lang="ru-RU" altLang="en-US" sz="2800" dirty="0" smtClean="0">
                <a:solidFill>
                  <a:srgbClr val="002060"/>
                </a:solidFill>
                <a:latin typeface="Sylfaen" pitchFamily="18" charset="0"/>
                <a:cs typeface="Times New Roman" pitchFamily="18" charset="0"/>
              </a:rPr>
              <a:t>Заключения</a:t>
            </a:r>
            <a:endParaRPr lang="en-US" altLang="en-US" sz="2800" dirty="0">
              <a:solidFill>
                <a:srgbClr val="002060"/>
              </a:solidFill>
              <a:latin typeface="Sylfaen" pitchFamily="18" charset="0"/>
              <a:cs typeface="Times New Roman" pitchFamily="18" charset="0"/>
            </a:endParaRPr>
          </a:p>
          <a:p>
            <a:pPr marL="438150" indent="-319088" algn="just">
              <a:lnSpc>
                <a:spcPct val="90000"/>
              </a:lnSpc>
              <a:spcBef>
                <a:spcPct val="20000"/>
              </a:spcBef>
              <a:defRPr/>
            </a:pPr>
            <a:endParaRPr lang="en-US" altLang="en-US" sz="2400" dirty="0">
              <a:latin typeface="AcadNusx" pitchFamily="2" charset="0"/>
            </a:endParaRPr>
          </a:p>
        </p:txBody>
      </p:sp>
      <p:sp>
        <p:nvSpPr>
          <p:cNvPr id="3078" name="Content Placeholder 2"/>
          <p:cNvSpPr>
            <a:spLocks/>
          </p:cNvSpPr>
          <p:nvPr/>
        </p:nvSpPr>
        <p:spPr bwMode="auto">
          <a:xfrm>
            <a:off x="228600" y="1524000"/>
            <a:ext cx="7696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" tIns="91440"/>
          <a:lstStyle>
            <a:lvl1pPr marL="438150" indent="-31908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Tx/>
              <a:buNone/>
            </a:pPr>
            <a:endParaRPr lang="ka-GE" altLang="en-US" sz="2200">
              <a:solidFill>
                <a:srgbClr val="002060"/>
              </a:solidFill>
              <a:latin typeface="AcadNusx" pitchFamily="2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2200">
              <a:solidFill>
                <a:srgbClr val="002060"/>
              </a:solidFill>
              <a:latin typeface="AcadNusx" pitchFamily="2" charset="0"/>
            </a:endParaRPr>
          </a:p>
        </p:txBody>
      </p:sp>
      <p:sp>
        <p:nvSpPr>
          <p:cNvPr id="3079" name="Content Placeholder 2"/>
          <p:cNvSpPr>
            <a:spLocks/>
          </p:cNvSpPr>
          <p:nvPr/>
        </p:nvSpPr>
        <p:spPr bwMode="auto">
          <a:xfrm>
            <a:off x="762000" y="3505200"/>
            <a:ext cx="8001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" tIns="91440"/>
          <a:lstStyle>
            <a:lvl1pPr marL="438150" indent="-31908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200">
              <a:solidFill>
                <a:srgbClr val="002060"/>
              </a:solidFill>
              <a:latin typeface="AcadNusx" pitchFamily="2" charset="0"/>
            </a:endParaRPr>
          </a:p>
        </p:txBody>
      </p:sp>
      <p:sp>
        <p:nvSpPr>
          <p:cNvPr id="3081" name="Content Placeholder 2"/>
          <p:cNvSpPr>
            <a:spLocks/>
          </p:cNvSpPr>
          <p:nvPr/>
        </p:nvSpPr>
        <p:spPr bwMode="auto">
          <a:xfrm>
            <a:off x="838200" y="4953000"/>
            <a:ext cx="7696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" tIns="91440"/>
          <a:lstStyle>
            <a:lvl1pPr marL="438150" indent="-31908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Tx/>
              <a:buNone/>
            </a:pPr>
            <a:endParaRPr lang="en-US" altLang="en-US" sz="2200">
              <a:solidFill>
                <a:srgbClr val="002060"/>
              </a:solidFill>
              <a:latin typeface="Arial" charset="0"/>
            </a:endParaRPr>
          </a:p>
        </p:txBody>
      </p:sp>
      <p:pic>
        <p:nvPicPr>
          <p:cNvPr id="3082" name="Picture 4" descr="logo4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562600"/>
            <a:ext cx="2133600" cy="12954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3" descr="http://geostat.ge/pics/logo_eng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13525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DC0000"/>
          </a:solidFill>
          <a:ln w="9525">
            <a:solidFill>
              <a:srgbClr val="DC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en-US" sz="3600" dirty="0" smtClean="0">
                <a:solidFill>
                  <a:schemeClr val="accent1"/>
                </a:solidFill>
                <a:latin typeface="Sylfaen" pitchFamily="18" charset="0"/>
              </a:rPr>
              <a:t>Программа преобразования</a:t>
            </a:r>
            <a:endParaRPr lang="ru-RU" altLang="en-US" sz="3600" dirty="0">
              <a:solidFill>
                <a:schemeClr val="accent1"/>
              </a:solidFill>
              <a:latin typeface="Sylfaen" pitchFamily="18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1219200"/>
            <a:ext cx="9144000" cy="46038"/>
          </a:xfrm>
          <a:prstGeom prst="rect">
            <a:avLst/>
          </a:prstGeom>
          <a:solidFill>
            <a:srgbClr val="C0C0C0">
              <a:alpha val="4901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en-US" sz="1800">
              <a:latin typeface="Arial" charset="0"/>
            </a:endParaRPr>
          </a:p>
        </p:txBody>
      </p:sp>
      <p:sp>
        <p:nvSpPr>
          <p:cNvPr id="3077" name="Content Placeholder 2"/>
          <p:cNvSpPr>
            <a:spLocks/>
          </p:cNvSpPr>
          <p:nvPr/>
        </p:nvSpPr>
        <p:spPr bwMode="auto">
          <a:xfrm>
            <a:off x="95775" y="1242219"/>
            <a:ext cx="8686799" cy="544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864" tIns="91440"/>
          <a:lstStyle/>
          <a:p>
            <a:pPr marL="342900" indent="-342900"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lang="ru-RU" altLang="en-US" sz="2800" dirty="0" smtClean="0">
                <a:latin typeface="Sylfaen" pitchFamily="18" charset="0"/>
                <a:cs typeface="Times New Roman" pitchFamily="18" charset="0"/>
              </a:rPr>
              <a:t>5 сфер (выделенных Г. Гамезом в Бишкеке) включают в себя вопросы</a:t>
            </a:r>
            <a:r>
              <a:rPr lang="en-US" altLang="en-US" sz="2800" dirty="0" smtClean="0">
                <a:latin typeface="Sylfaen" pitchFamily="18" charset="0"/>
                <a:cs typeface="Times New Roman" pitchFamily="18" charset="0"/>
              </a:rPr>
              <a:t>:</a:t>
            </a:r>
          </a:p>
          <a:p>
            <a:pPr marL="457200" indent="-457200">
              <a:lnSpc>
                <a:spcPct val="120000"/>
              </a:lnSpc>
              <a:buAutoNum type="arabicPeriod"/>
              <a:defRPr/>
            </a:pPr>
            <a:r>
              <a:rPr lang="ru-RU" altLang="en-US" sz="2800" b="1" dirty="0" smtClean="0">
                <a:latin typeface="Sylfaen" pitchFamily="18" charset="0"/>
                <a:cs typeface="Times New Roman" pitchFamily="18" charset="0"/>
              </a:rPr>
              <a:t>Координации </a:t>
            </a: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(общая перспектива, повестка, ориентиры)</a:t>
            </a:r>
            <a:endParaRPr lang="en-US" altLang="en-US" sz="28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AutoNum type="arabicPeriod"/>
              <a:defRPr/>
            </a:pPr>
            <a:r>
              <a:rPr lang="ru-RU" altLang="en-US" sz="2800" b="1" dirty="0" smtClean="0">
                <a:latin typeface="Sylfaen" pitchFamily="18" charset="0"/>
                <a:cs typeface="Times New Roman" pitchFamily="18" charset="0"/>
              </a:rPr>
              <a:t>Коммуникации </a:t>
            </a:r>
            <a:r>
              <a:rPr lang="en-US" altLang="en-US" sz="2400" dirty="0" smtClean="0">
                <a:latin typeface="Sylfaen" pitchFamily="18" charset="0"/>
                <a:cs typeface="Times New Roman" pitchFamily="18" charset="0"/>
              </a:rPr>
              <a:t>(</a:t>
            </a: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брендинг, ценность статистики, содействие политики</a:t>
            </a:r>
            <a:r>
              <a:rPr lang="en-US" altLang="en-US" sz="2400" dirty="0" smtClean="0">
                <a:latin typeface="Sylfaen" pitchFamily="18" charset="0"/>
                <a:cs typeface="Times New Roman" pitchFamily="18" charset="0"/>
              </a:rPr>
              <a:t>)</a:t>
            </a:r>
            <a:endParaRPr lang="en-US" altLang="en-US" sz="28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AutoNum type="arabicPeriod"/>
              <a:defRPr/>
            </a:pPr>
            <a:r>
              <a:rPr lang="ru-RU" altLang="en-US" sz="2800" b="1" dirty="0" smtClean="0">
                <a:latin typeface="Sylfaen" pitchFamily="18" charset="0"/>
                <a:cs typeface="Times New Roman" pitchFamily="18" charset="0"/>
              </a:rPr>
              <a:t>Интеграции </a:t>
            </a:r>
            <a:r>
              <a:rPr lang="en-US" altLang="en-US" sz="2400" dirty="0" smtClean="0">
                <a:latin typeface="Sylfaen" pitchFamily="18" charset="0"/>
                <a:cs typeface="Times New Roman" pitchFamily="18" charset="0"/>
              </a:rPr>
              <a:t>(</a:t>
            </a: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институциональная структура, стандарты, структура качества) </a:t>
            </a:r>
          </a:p>
          <a:p>
            <a:pPr marL="457200" indent="-457200">
              <a:lnSpc>
                <a:spcPct val="120000"/>
              </a:lnSpc>
              <a:buAutoNum type="arabicPeriod"/>
              <a:defRPr/>
            </a:pPr>
            <a:r>
              <a:rPr lang="ru-RU" altLang="en-US" sz="2800" b="1" dirty="0" smtClean="0">
                <a:latin typeface="Sylfaen" pitchFamily="18" charset="0"/>
                <a:cs typeface="Times New Roman" pitchFamily="18" charset="0"/>
              </a:rPr>
              <a:t>Модернизации </a:t>
            </a:r>
            <a:r>
              <a:rPr lang="en-US" altLang="en-US" sz="2400" dirty="0" smtClean="0">
                <a:latin typeface="Sylfaen" pitchFamily="18" charset="0"/>
                <a:cs typeface="Times New Roman" pitchFamily="18" charset="0"/>
              </a:rPr>
              <a:t>(</a:t>
            </a: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стандартная бизнес-архитектура, инновационные инструменты) </a:t>
            </a:r>
            <a:endParaRPr lang="en-US" altLang="en-US" sz="28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AutoNum type="arabicPeriod"/>
              <a:defRPr/>
            </a:pPr>
            <a:r>
              <a:rPr lang="ru-RU" altLang="en-US" sz="2800" b="1" dirty="0" smtClean="0">
                <a:latin typeface="Sylfaen" pitchFamily="18" charset="0"/>
                <a:cs typeface="Times New Roman" pitchFamily="18" charset="0"/>
              </a:rPr>
              <a:t>Наращивания потенциала </a:t>
            </a:r>
            <a:r>
              <a:rPr lang="en-US" altLang="en-US" sz="2400" dirty="0" smtClean="0">
                <a:latin typeface="Sylfaen" pitchFamily="18" charset="0"/>
                <a:cs typeface="Times New Roman" pitchFamily="18" charset="0"/>
              </a:rPr>
              <a:t>(</a:t>
            </a: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оценки, стратегии, </a:t>
            </a:r>
          </a:p>
          <a:p>
            <a:pPr marL="457200" indent="-457200">
              <a:lnSpc>
                <a:spcPct val="120000"/>
              </a:lnSpc>
              <a:defRPr/>
            </a:pP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	тех. помощь, трейнинги)</a:t>
            </a:r>
            <a:endParaRPr lang="en-US" altLang="en-US" sz="2800" dirty="0" smtClean="0">
              <a:latin typeface="Sylfaen" pitchFamily="18" charset="0"/>
              <a:cs typeface="Times New Roman" pitchFamily="18" charset="0"/>
            </a:endParaRPr>
          </a:p>
        </p:txBody>
      </p:sp>
      <p:pic>
        <p:nvPicPr>
          <p:cNvPr id="4106" name="Picture 4" descr="logo4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8626" y="5867400"/>
            <a:ext cx="1631574" cy="990599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DC0000"/>
          </a:solidFill>
          <a:ln w="9525">
            <a:solidFill>
              <a:srgbClr val="DC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en-US" sz="3600" dirty="0" smtClean="0">
                <a:solidFill>
                  <a:schemeClr val="accent1"/>
                </a:solidFill>
                <a:latin typeface="Sylfaen" pitchFamily="18" charset="0"/>
              </a:rPr>
              <a:t>5 Целей Модернизации</a:t>
            </a:r>
            <a:endParaRPr lang="ru-RU" altLang="en-US" sz="3600" dirty="0">
              <a:solidFill>
                <a:schemeClr val="accent1"/>
              </a:solidFill>
              <a:latin typeface="Sylfaen" pitchFamily="18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1219200"/>
            <a:ext cx="9144000" cy="46038"/>
          </a:xfrm>
          <a:prstGeom prst="rect">
            <a:avLst/>
          </a:prstGeom>
          <a:solidFill>
            <a:srgbClr val="C0C0C0">
              <a:alpha val="4901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en-US" sz="1800">
              <a:latin typeface="Arial" charset="0"/>
            </a:endParaRPr>
          </a:p>
        </p:txBody>
      </p:sp>
      <p:sp>
        <p:nvSpPr>
          <p:cNvPr id="3077" name="Content Placeholder 2"/>
          <p:cNvSpPr>
            <a:spLocks/>
          </p:cNvSpPr>
          <p:nvPr/>
        </p:nvSpPr>
        <p:spPr bwMode="auto">
          <a:xfrm>
            <a:off x="95775" y="1242219"/>
            <a:ext cx="8686799" cy="544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864" tIns="91440"/>
          <a:lstStyle/>
          <a:p>
            <a:pPr marL="342900" indent="-342900"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В свою очередь группа высокого уровня по модернизации официальной статистики выделила свои 5 важных направлений:</a:t>
            </a:r>
            <a:endParaRPr lang="en-US" altLang="en-US" sz="24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AutoNum type="arabicPeriod"/>
              <a:defRPr/>
            </a:pPr>
            <a:r>
              <a:rPr lang="ru-RU" altLang="en-US" sz="2400" b="1" dirty="0" smtClean="0">
                <a:latin typeface="Sylfaen" pitchFamily="18" charset="0"/>
                <a:cs typeface="Times New Roman" pitchFamily="18" charset="0"/>
              </a:rPr>
              <a:t>Улучшение процессов </a:t>
            </a: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и качества для </a:t>
            </a:r>
            <a:r>
              <a:rPr lang="ru-RU" altLang="en-US" sz="2400" b="1" dirty="0" smtClean="0">
                <a:latin typeface="Sylfaen" pitchFamily="18" charset="0"/>
                <a:cs typeface="Times New Roman" pitchFamily="18" charset="0"/>
              </a:rPr>
              <a:t>оптимизации ресурсов,</a:t>
            </a:r>
            <a:r>
              <a:rPr lang="en-US" altLang="en-US" sz="2400" dirty="0" smtClean="0">
                <a:latin typeface="Sylfaen" pitchFamily="18" charset="0"/>
                <a:cs typeface="Times New Roman" pitchFamily="18" charset="0"/>
              </a:rPr>
              <a:t> </a:t>
            </a: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использование статистических стандартов (</a:t>
            </a:r>
            <a:r>
              <a:rPr lang="en-US" altLang="en-US" sz="2400" dirty="0" smtClean="0">
                <a:latin typeface="Sylfaen" pitchFamily="18" charset="0"/>
                <a:cs typeface="Times New Roman" pitchFamily="18" charset="0"/>
              </a:rPr>
              <a:t> </a:t>
            </a:r>
            <a:r>
              <a:rPr lang="en-US" altLang="en-US" sz="2400" i="1" dirty="0" smtClean="0">
                <a:latin typeface="Sylfaen" pitchFamily="18" charset="0"/>
                <a:cs typeface="Times New Roman" pitchFamily="18" charset="0"/>
              </a:rPr>
              <a:t>GSBPM</a:t>
            </a:r>
            <a:r>
              <a:rPr lang="en-US" altLang="en-US" sz="2400" dirty="0" smtClean="0">
                <a:latin typeface="Sylfaen" pitchFamily="18" charset="0"/>
                <a:cs typeface="Times New Roman" pitchFamily="18" charset="0"/>
              </a:rPr>
              <a:t>)</a:t>
            </a:r>
          </a:p>
          <a:p>
            <a:pPr marL="457200" indent="-457200">
              <a:lnSpc>
                <a:spcPct val="120000"/>
              </a:lnSpc>
              <a:buAutoNum type="arabicPeriod"/>
              <a:defRPr/>
            </a:pPr>
            <a:r>
              <a:rPr lang="ru-RU" altLang="en-US" sz="2400" b="1" dirty="0" smtClean="0">
                <a:latin typeface="Sylfaen" pitchFamily="18" charset="0"/>
                <a:cs typeface="Times New Roman" pitchFamily="18" charset="0"/>
              </a:rPr>
              <a:t>Производство «более легкими способами», </a:t>
            </a: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с </a:t>
            </a:r>
            <a:r>
              <a:rPr lang="ru-RU" altLang="en-US" sz="2400" b="1" dirty="0" smtClean="0">
                <a:latin typeface="Sylfaen" pitchFamily="18" charset="0"/>
                <a:cs typeface="Times New Roman" pitchFamily="18" charset="0"/>
              </a:rPr>
              <a:t>меньшей нагрузкой </a:t>
            </a: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на поставщиков данных</a:t>
            </a:r>
            <a:r>
              <a:rPr lang="en-US" altLang="en-US" sz="2400" dirty="0" smtClean="0">
                <a:latin typeface="Sylfaen" pitchFamily="18" charset="0"/>
                <a:cs typeface="Times New Roman" pitchFamily="18" charset="0"/>
              </a:rPr>
              <a:t>;</a:t>
            </a:r>
          </a:p>
          <a:p>
            <a:pPr marL="457200" indent="-457200">
              <a:lnSpc>
                <a:spcPct val="120000"/>
              </a:lnSpc>
              <a:buAutoNum type="arabicPeriod"/>
              <a:defRPr/>
            </a:pP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Использования существующих данных </a:t>
            </a:r>
            <a:r>
              <a:rPr lang="en-US" altLang="en-US" sz="2400" dirty="0" smtClean="0">
                <a:latin typeface="Sylfaen" pitchFamily="18" charset="0"/>
                <a:cs typeface="Times New Roman" pitchFamily="18" charset="0"/>
              </a:rPr>
              <a:t>(</a:t>
            </a:r>
            <a:r>
              <a:rPr lang="ru-RU" altLang="en-US" sz="2400" b="1" i="1" dirty="0" smtClean="0">
                <a:latin typeface="Sylfaen" pitchFamily="18" charset="0"/>
                <a:cs typeface="Times New Roman" pitchFamily="18" charset="0"/>
              </a:rPr>
              <a:t>большие данные</a:t>
            </a:r>
            <a:r>
              <a:rPr lang="en-US" altLang="en-US" sz="2400" dirty="0" smtClean="0">
                <a:latin typeface="Sylfaen" pitchFamily="18" charset="0"/>
                <a:cs typeface="Times New Roman" pitchFamily="18" charset="0"/>
              </a:rPr>
              <a:t>)</a:t>
            </a:r>
          </a:p>
          <a:p>
            <a:pPr marL="457200" indent="-457200">
              <a:lnSpc>
                <a:spcPct val="120000"/>
              </a:lnSpc>
              <a:buAutoNum type="arabicPeriod"/>
              <a:defRPr/>
            </a:pPr>
            <a:endParaRPr lang="en-US" altLang="en-US" sz="24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defRPr/>
            </a:pPr>
            <a:endParaRPr lang="en-US" altLang="en-US" sz="2400" dirty="0" smtClean="0">
              <a:latin typeface="Sylfaen" pitchFamily="18" charset="0"/>
              <a:cs typeface="Times New Roman" pitchFamily="18" charset="0"/>
            </a:endParaRPr>
          </a:p>
        </p:txBody>
      </p:sp>
      <p:sp>
        <p:nvSpPr>
          <p:cNvPr id="4103" name="Content Placeholder 2"/>
          <p:cNvSpPr>
            <a:spLocks/>
          </p:cNvSpPr>
          <p:nvPr/>
        </p:nvSpPr>
        <p:spPr bwMode="auto">
          <a:xfrm>
            <a:off x="762000" y="3505200"/>
            <a:ext cx="8001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" tIns="91440"/>
          <a:lstStyle>
            <a:lvl1pPr marL="438150" indent="-31908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200">
              <a:solidFill>
                <a:srgbClr val="002060"/>
              </a:solidFill>
              <a:latin typeface="AcadNusx" pitchFamily="2" charset="0"/>
            </a:endParaRPr>
          </a:p>
        </p:txBody>
      </p:sp>
      <p:sp>
        <p:nvSpPr>
          <p:cNvPr id="4105" name="Content Placeholder 2"/>
          <p:cNvSpPr>
            <a:spLocks/>
          </p:cNvSpPr>
          <p:nvPr/>
        </p:nvSpPr>
        <p:spPr bwMode="auto">
          <a:xfrm>
            <a:off x="838200" y="4953000"/>
            <a:ext cx="7696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" tIns="91440"/>
          <a:lstStyle>
            <a:lvl1pPr marL="438150" indent="-31908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Tx/>
              <a:buNone/>
            </a:pPr>
            <a:endParaRPr lang="en-US" altLang="en-US" sz="2200">
              <a:solidFill>
                <a:srgbClr val="002060"/>
              </a:solidFill>
              <a:latin typeface="Arial" charset="0"/>
            </a:endParaRPr>
          </a:p>
        </p:txBody>
      </p:sp>
      <p:pic>
        <p:nvPicPr>
          <p:cNvPr id="4106" name="Picture 4" descr="logo4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747656"/>
            <a:ext cx="1828800" cy="111034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DC0000"/>
          </a:solidFill>
          <a:ln w="9525">
            <a:solidFill>
              <a:srgbClr val="DC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en-US" sz="3600" dirty="0" smtClean="0">
                <a:solidFill>
                  <a:schemeClr val="accent1"/>
                </a:solidFill>
                <a:latin typeface="Sylfaen" pitchFamily="18" charset="0"/>
              </a:rPr>
              <a:t>5 Целей Модернизации</a:t>
            </a:r>
            <a:endParaRPr lang="ru-RU" altLang="en-US" sz="3600" dirty="0">
              <a:solidFill>
                <a:schemeClr val="accent1"/>
              </a:solidFill>
              <a:latin typeface="Sylfaen" pitchFamily="18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1219200"/>
            <a:ext cx="9144000" cy="46038"/>
          </a:xfrm>
          <a:prstGeom prst="rect">
            <a:avLst/>
          </a:prstGeom>
          <a:solidFill>
            <a:srgbClr val="C0C0C0">
              <a:alpha val="4901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en-US" sz="1800">
              <a:latin typeface="Arial" charset="0"/>
            </a:endParaRPr>
          </a:p>
        </p:txBody>
      </p:sp>
      <p:sp>
        <p:nvSpPr>
          <p:cNvPr id="3077" name="Content Placeholder 2"/>
          <p:cNvSpPr>
            <a:spLocks/>
          </p:cNvSpPr>
          <p:nvPr/>
        </p:nvSpPr>
        <p:spPr bwMode="auto">
          <a:xfrm>
            <a:off x="95775" y="1242219"/>
            <a:ext cx="8686799" cy="544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864" tIns="91440"/>
          <a:lstStyle/>
          <a:p>
            <a:pPr marL="342900" indent="-342900"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В свою очередь группа высокого уровня по модернизации официальной статистики выделила свои 5 важных направлений:</a:t>
            </a:r>
            <a:endParaRPr lang="en-US" altLang="en-US" sz="24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defRPr/>
            </a:pPr>
            <a:endParaRPr lang="en-US" altLang="en-US" sz="24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AutoNum type="arabicPeriod" startAt="4"/>
              <a:defRPr/>
            </a:pP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Создание </a:t>
            </a:r>
            <a:r>
              <a:rPr lang="ru-RU" altLang="en-US" sz="2400" b="1" dirty="0" smtClean="0">
                <a:latin typeface="Sylfaen" pitchFamily="18" charset="0"/>
                <a:cs typeface="Times New Roman" pitchFamily="18" charset="0"/>
              </a:rPr>
              <a:t>среды, </a:t>
            </a: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способствующей </a:t>
            </a:r>
            <a:r>
              <a:rPr lang="ru-RU" altLang="en-US" sz="2400" b="1" dirty="0" smtClean="0">
                <a:latin typeface="Sylfaen" pitchFamily="18" charset="0"/>
                <a:cs typeface="Times New Roman" pitchFamily="18" charset="0"/>
              </a:rPr>
              <a:t>использованию </a:t>
            </a: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и </a:t>
            </a:r>
            <a:r>
              <a:rPr lang="ru-RU" altLang="en-US" sz="2400" b="1" dirty="0" smtClean="0">
                <a:latin typeface="Sylfaen" pitchFamily="18" charset="0"/>
                <a:cs typeface="Times New Roman" pitchFamily="18" charset="0"/>
              </a:rPr>
              <a:t>распространению </a:t>
            </a: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методов, данных, процессов </a:t>
            </a:r>
            <a:r>
              <a:rPr lang="en-US" altLang="en-US" sz="2400" dirty="0" smtClean="0">
                <a:latin typeface="Sylfaen" pitchFamily="18" charset="0"/>
                <a:cs typeface="Times New Roman" pitchFamily="18" charset="0"/>
              </a:rPr>
              <a:t>(</a:t>
            </a:r>
            <a:r>
              <a:rPr lang="ru-RU" altLang="en-US" sz="2400" b="1" i="1" dirty="0" smtClean="0">
                <a:latin typeface="Sylfaen" pitchFamily="18" charset="0"/>
                <a:cs typeface="Times New Roman" pitchFamily="18" charset="0"/>
              </a:rPr>
              <a:t>прозрачность, метаданные</a:t>
            </a:r>
            <a:r>
              <a:rPr lang="en-US" altLang="en-US" sz="2400" b="1" i="1" dirty="0" smtClean="0">
                <a:latin typeface="Sylfaen" pitchFamily="18" charset="0"/>
                <a:cs typeface="Times New Roman" pitchFamily="18" charset="0"/>
              </a:rPr>
              <a:t>, </a:t>
            </a:r>
            <a:r>
              <a:rPr lang="ru-RU" altLang="en-US" sz="2400" b="1" i="1" dirty="0" smtClean="0">
                <a:latin typeface="Sylfaen" pitchFamily="18" charset="0"/>
                <a:cs typeface="Times New Roman" pitchFamily="18" charset="0"/>
              </a:rPr>
              <a:t>микроданные</a:t>
            </a:r>
            <a:r>
              <a:rPr lang="en-US" altLang="en-US" sz="2400" dirty="0" smtClean="0">
                <a:latin typeface="Sylfaen" pitchFamily="18" charset="0"/>
                <a:cs typeface="Times New Roman" pitchFamily="18" charset="0"/>
              </a:rPr>
              <a:t>…)</a:t>
            </a:r>
          </a:p>
          <a:p>
            <a:pPr marL="457200" indent="-457200">
              <a:lnSpc>
                <a:spcPct val="120000"/>
              </a:lnSpc>
              <a:buAutoNum type="arabicPeriod" startAt="4"/>
              <a:defRPr/>
            </a:pPr>
            <a:endParaRPr lang="en-US" altLang="en-US" sz="24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AutoNum type="arabicPeriod" startAt="4"/>
              <a:defRPr/>
            </a:pP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Обеспечение </a:t>
            </a:r>
            <a:r>
              <a:rPr lang="ru-RU" altLang="en-US" sz="2400" b="1" i="1" dirty="0" smtClean="0">
                <a:latin typeface="Sylfaen" pitchFamily="18" charset="0"/>
                <a:cs typeface="Times New Roman" pitchFamily="18" charset="0"/>
              </a:rPr>
              <a:t>организационных изменений   </a:t>
            </a: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и </a:t>
            </a:r>
            <a:r>
              <a:rPr lang="ru-RU" altLang="en-US" sz="2400" b="1" i="1" dirty="0" smtClean="0">
                <a:latin typeface="Sylfaen" pitchFamily="18" charset="0"/>
                <a:cs typeface="Times New Roman" pitchFamily="18" charset="0"/>
              </a:rPr>
              <a:t>стратегического </a:t>
            </a:r>
            <a:r>
              <a:rPr lang="en-US" altLang="en-US" sz="2400" b="1" i="1" dirty="0" smtClean="0">
                <a:latin typeface="Sylfaen" pitchFamily="18" charset="0"/>
                <a:cs typeface="Times New Roman" pitchFamily="18" charset="0"/>
              </a:rPr>
              <a:t> </a:t>
            </a:r>
            <a:r>
              <a:rPr lang="ru-RU" altLang="en-US" sz="2400" b="1" i="1" dirty="0" smtClean="0">
                <a:latin typeface="Sylfaen" pitchFamily="18" charset="0"/>
                <a:cs typeface="Times New Roman" pitchFamily="18" charset="0"/>
              </a:rPr>
              <a:t>руководства </a:t>
            </a: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 высшего уровня</a:t>
            </a:r>
            <a:r>
              <a:rPr lang="en-US" altLang="en-US" sz="2400" dirty="0" smtClean="0">
                <a:latin typeface="Sylfae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lnSpc>
                <a:spcPct val="120000"/>
              </a:lnSpc>
              <a:defRPr/>
            </a:pPr>
            <a:endParaRPr lang="en-US" altLang="en-US" sz="2400" dirty="0" smtClean="0">
              <a:latin typeface="Sylfaen" pitchFamily="18" charset="0"/>
              <a:cs typeface="Times New Roman" pitchFamily="18" charset="0"/>
            </a:endParaRPr>
          </a:p>
        </p:txBody>
      </p:sp>
      <p:sp>
        <p:nvSpPr>
          <p:cNvPr id="4105" name="Content Placeholder 2"/>
          <p:cNvSpPr>
            <a:spLocks/>
          </p:cNvSpPr>
          <p:nvPr/>
        </p:nvSpPr>
        <p:spPr bwMode="auto">
          <a:xfrm>
            <a:off x="838200" y="4953000"/>
            <a:ext cx="7696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" tIns="91440"/>
          <a:lstStyle>
            <a:lvl1pPr marL="438150" indent="-31908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Tx/>
              <a:buNone/>
            </a:pPr>
            <a:endParaRPr lang="en-US" altLang="en-US" sz="2200">
              <a:solidFill>
                <a:srgbClr val="002060"/>
              </a:solidFill>
              <a:latin typeface="Arial" charset="0"/>
            </a:endParaRPr>
          </a:p>
        </p:txBody>
      </p:sp>
      <p:pic>
        <p:nvPicPr>
          <p:cNvPr id="4106" name="Picture 4" descr="logo4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747656"/>
            <a:ext cx="1828800" cy="111034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DC0000"/>
          </a:solidFill>
          <a:ln w="9525">
            <a:solidFill>
              <a:srgbClr val="DC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en-US" sz="3600" dirty="0" smtClean="0">
                <a:solidFill>
                  <a:schemeClr val="accent1"/>
                </a:solidFill>
                <a:latin typeface="Sylfaen" pitchFamily="18" charset="0"/>
              </a:rPr>
              <a:t>Модернизация и Преобразование</a:t>
            </a:r>
            <a:r>
              <a:rPr lang="en-GB" altLang="en-US" sz="3600" dirty="0" smtClean="0">
                <a:solidFill>
                  <a:schemeClr val="accent1"/>
                </a:solidFill>
                <a:latin typeface="Sylfaen" pitchFamily="18" charset="0"/>
              </a:rPr>
              <a:t>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en-US" sz="3600" dirty="0" smtClean="0">
                <a:solidFill>
                  <a:schemeClr val="accent1"/>
                </a:solidFill>
                <a:latin typeface="Sylfaen" pitchFamily="18" charset="0"/>
              </a:rPr>
              <a:t>скрытые допущения (прод.</a:t>
            </a:r>
            <a:r>
              <a:rPr lang="en-GB" altLang="en-US" sz="3600" dirty="0" smtClean="0">
                <a:solidFill>
                  <a:schemeClr val="accent1"/>
                </a:solidFill>
                <a:latin typeface="Sylfaen" pitchFamily="18" charset="0"/>
              </a:rPr>
              <a:t>)</a:t>
            </a:r>
            <a:endParaRPr lang="ru-RU" altLang="en-US" sz="3600" dirty="0">
              <a:solidFill>
                <a:schemeClr val="accent1"/>
              </a:solidFill>
              <a:latin typeface="Sylfaen" pitchFamily="18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1219200"/>
            <a:ext cx="9144000" cy="46038"/>
          </a:xfrm>
          <a:prstGeom prst="rect">
            <a:avLst/>
          </a:prstGeom>
          <a:solidFill>
            <a:srgbClr val="C0C0C0">
              <a:alpha val="4901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en-US" sz="1800">
              <a:latin typeface="Arial" charset="0"/>
            </a:endParaRPr>
          </a:p>
        </p:txBody>
      </p:sp>
      <p:sp>
        <p:nvSpPr>
          <p:cNvPr id="3077" name="Content Placeholder 2"/>
          <p:cNvSpPr>
            <a:spLocks/>
          </p:cNvSpPr>
          <p:nvPr/>
        </p:nvSpPr>
        <p:spPr bwMode="auto">
          <a:xfrm>
            <a:off x="1" y="1219200"/>
            <a:ext cx="9144000" cy="5463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864" tIns="91440"/>
          <a:lstStyle/>
          <a:p>
            <a:pPr marL="457200" indent="-457200">
              <a:lnSpc>
                <a:spcPct val="120000"/>
              </a:lnSpc>
              <a:defRPr/>
            </a:pPr>
            <a:r>
              <a:rPr lang="ru-RU" altLang="en-US" sz="2800" b="1" dirty="0" smtClean="0">
                <a:latin typeface="Sylfaen" pitchFamily="18" charset="0"/>
                <a:cs typeface="Times New Roman" pitchFamily="18" charset="0"/>
              </a:rPr>
              <a:t>Цели МиП подразумевают</a:t>
            </a:r>
            <a:r>
              <a:rPr lang="en-US" altLang="en-US" sz="2800" b="1" dirty="0" smtClean="0">
                <a:latin typeface="Sylfaen" pitchFamily="18" charset="0"/>
                <a:cs typeface="Times New Roman" pitchFamily="18" charset="0"/>
              </a:rPr>
              <a:t>:</a:t>
            </a:r>
          </a:p>
          <a:p>
            <a:pPr marL="457200" indent="-45720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ru-RU" altLang="en-US" sz="2400" b="1" dirty="0" smtClean="0">
                <a:latin typeface="Sylfaen" pitchFamily="18" charset="0"/>
                <a:cs typeface="Times New Roman" pitchFamily="18" charset="0"/>
              </a:rPr>
              <a:t>Полное использование ре</a:t>
            </a: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с</a:t>
            </a:r>
            <a:r>
              <a:rPr lang="ru-RU" altLang="en-US" sz="2400" b="1" dirty="0" smtClean="0">
                <a:latin typeface="Sylfaen" pitchFamily="18" charset="0"/>
                <a:cs typeface="Times New Roman" pitchFamily="18" charset="0"/>
              </a:rPr>
              <a:t>урсов</a:t>
            </a:r>
            <a:r>
              <a:rPr lang="en-US" altLang="en-US" sz="2400" dirty="0" smtClean="0">
                <a:latin typeface="Sylfaen" pitchFamily="18" charset="0"/>
                <a:cs typeface="Times New Roman" pitchFamily="18" charset="0"/>
              </a:rPr>
              <a:t>: </a:t>
            </a: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НСО производят все или большинство «требуемых» обследований (по европейским стандартам)</a:t>
            </a:r>
            <a:endParaRPr lang="en-US" altLang="en-US" sz="24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НСО полностью владеют админ. данными («хорошего» качества), они могут обеспечить качество и экспериментировать с разными видами админ. данных; поставщики админ. данных приветствуют данные инициативы</a:t>
            </a:r>
            <a:endParaRPr lang="en-US" altLang="en-US" sz="24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НСО создают стратегическое партнерство и исследуют источники больших данных (опять же, проблем с ресурсами не возникает)  </a:t>
            </a:r>
            <a:endParaRPr lang="en-US" altLang="en-US" sz="2400" dirty="0" smtClean="0">
              <a:latin typeface="Sylfaen" pitchFamily="18" charset="0"/>
              <a:cs typeface="Times New Roman" pitchFamily="18" charset="0"/>
            </a:endParaRPr>
          </a:p>
        </p:txBody>
      </p:sp>
      <p:pic>
        <p:nvPicPr>
          <p:cNvPr id="4106" name="Picture 4" descr="logo4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747656"/>
            <a:ext cx="1828800" cy="111034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DC0000"/>
          </a:solidFill>
          <a:ln w="9525">
            <a:solidFill>
              <a:srgbClr val="DC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en-US" sz="3600" dirty="0" smtClean="0">
                <a:solidFill>
                  <a:schemeClr val="accent1"/>
                </a:solidFill>
                <a:latin typeface="Sylfaen" pitchFamily="18" charset="0"/>
              </a:rPr>
              <a:t>Модернизация и Преобразование </a:t>
            </a:r>
            <a:r>
              <a:rPr lang="en-GB" altLang="en-US" sz="3600" dirty="0" smtClean="0">
                <a:solidFill>
                  <a:schemeClr val="accent1"/>
                </a:solidFill>
                <a:latin typeface="Sylfaen" pitchFamily="18" charset="0"/>
              </a:rPr>
              <a:t>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en-US" sz="3600" dirty="0" smtClean="0">
                <a:solidFill>
                  <a:schemeClr val="accent1"/>
                </a:solidFill>
                <a:latin typeface="Sylfaen" pitchFamily="18" charset="0"/>
              </a:rPr>
              <a:t>скрытые допущения (прод.</a:t>
            </a:r>
            <a:r>
              <a:rPr lang="en-GB" altLang="en-US" sz="3600" dirty="0" smtClean="0">
                <a:solidFill>
                  <a:schemeClr val="accent1"/>
                </a:solidFill>
                <a:latin typeface="Sylfaen" pitchFamily="18" charset="0"/>
              </a:rPr>
              <a:t>)</a:t>
            </a:r>
            <a:endParaRPr lang="ru-RU" altLang="en-US" sz="3600" dirty="0">
              <a:solidFill>
                <a:schemeClr val="accent1"/>
              </a:solidFill>
              <a:latin typeface="Sylfaen" pitchFamily="18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1219200"/>
            <a:ext cx="9144000" cy="46038"/>
          </a:xfrm>
          <a:prstGeom prst="rect">
            <a:avLst/>
          </a:prstGeom>
          <a:solidFill>
            <a:srgbClr val="C0C0C0">
              <a:alpha val="4901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en-US" sz="1800">
              <a:latin typeface="Arial" charset="0"/>
            </a:endParaRPr>
          </a:p>
        </p:txBody>
      </p:sp>
      <p:sp>
        <p:nvSpPr>
          <p:cNvPr id="3077" name="Content Placeholder 2"/>
          <p:cNvSpPr>
            <a:spLocks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864" tIns="91440"/>
          <a:lstStyle/>
          <a:p>
            <a:pPr marL="457200" indent="-457200">
              <a:lnSpc>
                <a:spcPct val="120000"/>
              </a:lnSpc>
              <a:defRPr/>
            </a:pPr>
            <a:r>
              <a:rPr lang="ru-RU" altLang="en-US" sz="2800" b="1" dirty="0" smtClean="0">
                <a:latin typeface="Sylfaen" pitchFamily="18" charset="0"/>
                <a:cs typeface="Times New Roman" pitchFamily="18" charset="0"/>
              </a:rPr>
              <a:t>Цели МиП подразумевают</a:t>
            </a:r>
            <a:r>
              <a:rPr lang="en-US" altLang="en-US" sz="2800" b="1" dirty="0" smtClean="0">
                <a:latin typeface="Sylfaen" pitchFamily="18" charset="0"/>
                <a:cs typeface="Times New Roman" pitchFamily="18" charset="0"/>
              </a:rPr>
              <a:t>:</a:t>
            </a:r>
          </a:p>
          <a:p>
            <a:pPr marL="457200" indent="-45720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НСО гибко управляют бюджетом и количеством персонала, свободно распоряжаясь достигнутой экономией средств (напр., для повышения оплаты штатников, у которых вырастает нагрузка из-за увеличения обследований и админ. данных) </a:t>
            </a:r>
            <a:endParaRPr lang="en-US" altLang="en-US" sz="24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Рынки эффективны, т.е. НСО могут привлекать и сохранять любых профессионалов в требуемом количестве при наличии денег (напр., специалистов по выборке, ИТ, методологов и т.д.) </a:t>
            </a:r>
          </a:p>
          <a:p>
            <a:pPr marL="457200" indent="-45720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Система образования производит адекватных выпускников которые повышают квалификацию посредством трейнингов</a:t>
            </a:r>
            <a:endParaRPr lang="en-US" altLang="en-US" sz="2400" dirty="0" smtClean="0">
              <a:latin typeface="Sylfaen" pitchFamily="18" charset="0"/>
              <a:cs typeface="Times New Roman" pitchFamily="18" charset="0"/>
            </a:endParaRPr>
          </a:p>
        </p:txBody>
      </p:sp>
      <p:sp>
        <p:nvSpPr>
          <p:cNvPr id="4105" name="Content Placeholder 2"/>
          <p:cNvSpPr>
            <a:spLocks/>
          </p:cNvSpPr>
          <p:nvPr/>
        </p:nvSpPr>
        <p:spPr bwMode="auto">
          <a:xfrm>
            <a:off x="838200" y="4953000"/>
            <a:ext cx="7696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" tIns="91440"/>
          <a:lstStyle>
            <a:lvl1pPr marL="438150" indent="-31908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Tx/>
              <a:buNone/>
            </a:pPr>
            <a:endParaRPr lang="en-US" altLang="en-US" sz="2200">
              <a:solidFill>
                <a:srgbClr val="002060"/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DC0000"/>
          </a:solidFill>
          <a:ln w="9525">
            <a:solidFill>
              <a:srgbClr val="DC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en-US" sz="3600" dirty="0" smtClean="0">
                <a:solidFill>
                  <a:schemeClr val="accent1"/>
                </a:solidFill>
                <a:latin typeface="Sylfaen" pitchFamily="18" charset="0"/>
              </a:rPr>
              <a:t>Модернизация и Преобразование </a:t>
            </a:r>
            <a:r>
              <a:rPr lang="en-GB" altLang="en-US" sz="3600" dirty="0" smtClean="0">
                <a:solidFill>
                  <a:schemeClr val="accent1"/>
                </a:solidFill>
                <a:latin typeface="Sylfaen" pitchFamily="18" charset="0"/>
              </a:rPr>
              <a:t>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en-US" sz="3600" dirty="0" smtClean="0">
                <a:solidFill>
                  <a:schemeClr val="accent1"/>
                </a:solidFill>
                <a:latin typeface="Sylfaen" pitchFamily="18" charset="0"/>
              </a:rPr>
              <a:t>скрытые допущения (прод.</a:t>
            </a:r>
            <a:r>
              <a:rPr lang="en-GB" altLang="en-US" sz="3600" dirty="0" smtClean="0">
                <a:solidFill>
                  <a:schemeClr val="accent1"/>
                </a:solidFill>
                <a:latin typeface="Sylfaen" pitchFamily="18" charset="0"/>
              </a:rPr>
              <a:t>)</a:t>
            </a:r>
            <a:endParaRPr lang="ru-RU" altLang="en-US" sz="3600" dirty="0">
              <a:solidFill>
                <a:schemeClr val="accent1"/>
              </a:solidFill>
              <a:latin typeface="Sylfaen" pitchFamily="18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1219200"/>
            <a:ext cx="9144000" cy="46038"/>
          </a:xfrm>
          <a:prstGeom prst="rect">
            <a:avLst/>
          </a:prstGeom>
          <a:solidFill>
            <a:srgbClr val="C0C0C0">
              <a:alpha val="4901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en-US" sz="1800">
              <a:latin typeface="Arial" charset="0"/>
            </a:endParaRPr>
          </a:p>
        </p:txBody>
      </p:sp>
      <p:sp>
        <p:nvSpPr>
          <p:cNvPr id="3077" name="Content Placeholder 2"/>
          <p:cNvSpPr>
            <a:spLocks/>
          </p:cNvSpPr>
          <p:nvPr/>
        </p:nvSpPr>
        <p:spPr bwMode="auto">
          <a:xfrm>
            <a:off x="95775" y="1242219"/>
            <a:ext cx="8686799" cy="544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864" tIns="91440"/>
          <a:lstStyle/>
          <a:p>
            <a:pPr marL="457200" indent="-457200"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Измерение Правительство – НСО представляет целый ряд дополнительных последствий для МиП; </a:t>
            </a:r>
            <a:endParaRPr lang="en-US" altLang="en-US" sz="24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Font typeface="Wingdings" pitchFamily="2" charset="2"/>
              <a:buChar char="ü"/>
              <a:defRPr/>
            </a:pPr>
            <a:endParaRPr lang="en-US" altLang="en-US" sz="24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Таким образом основным вопросом представляется</a:t>
            </a:r>
            <a:r>
              <a:rPr lang="en-US" altLang="en-US" sz="2400" dirty="0" smtClean="0">
                <a:latin typeface="Sylfaen" pitchFamily="18" charset="0"/>
                <a:cs typeface="Times New Roman" pitchFamily="18" charset="0"/>
              </a:rPr>
              <a:t>:</a:t>
            </a:r>
          </a:p>
          <a:p>
            <a:pPr marL="457200" indent="-457200">
              <a:lnSpc>
                <a:spcPct val="120000"/>
              </a:lnSpc>
              <a:defRPr/>
            </a:pPr>
            <a:r>
              <a:rPr lang="en-US" altLang="en-US" sz="2400" dirty="0" smtClean="0">
                <a:latin typeface="Sylfaen" pitchFamily="18" charset="0"/>
                <a:cs typeface="Times New Roman" pitchFamily="18" charset="0"/>
              </a:rPr>
              <a:t>	</a:t>
            </a:r>
            <a:endParaRPr lang="en-US" altLang="en-US" sz="28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defRPr/>
            </a:pPr>
            <a:r>
              <a:rPr lang="en-US" altLang="en-US" sz="2800" dirty="0" smtClean="0">
                <a:latin typeface="Sylfaen" pitchFamily="18" charset="0"/>
                <a:cs typeface="Times New Roman" pitchFamily="18" charset="0"/>
              </a:rPr>
              <a:t>	</a:t>
            </a:r>
            <a:r>
              <a:rPr lang="ru-RU" altLang="en-US" sz="2800" dirty="0" smtClean="0">
                <a:latin typeface="Sylfaen" pitchFamily="18" charset="0"/>
                <a:cs typeface="Times New Roman" pitchFamily="18" charset="0"/>
              </a:rPr>
              <a:t>Могут ли НСО выполнить цели МиП до того, как ряд стандартных вызовов еще не решены?  </a:t>
            </a:r>
            <a:endParaRPr lang="en-US" altLang="en-US" sz="28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defRPr/>
            </a:pPr>
            <a:r>
              <a:rPr lang="en-US" altLang="en-US" sz="2800" dirty="0" smtClean="0">
                <a:latin typeface="Sylfaen" pitchFamily="18" charset="0"/>
                <a:cs typeface="Times New Roman" pitchFamily="18" charset="0"/>
              </a:rPr>
              <a:t>	</a:t>
            </a:r>
            <a:r>
              <a:rPr lang="ru-RU" altLang="en-US" sz="2800" dirty="0" smtClean="0">
                <a:latin typeface="Sylfaen" pitchFamily="18" charset="0"/>
                <a:cs typeface="Times New Roman" pitchFamily="18" charset="0"/>
              </a:rPr>
              <a:t>Является ли МиП </a:t>
            </a:r>
            <a:r>
              <a:rPr lang="en-US" altLang="en-US" sz="2800" dirty="0" smtClean="0">
                <a:latin typeface="Sylfaen" pitchFamily="18" charset="0"/>
                <a:cs typeface="Times New Roman" pitchFamily="18" charset="0"/>
              </a:rPr>
              <a:t>Is M&amp;T</a:t>
            </a:r>
            <a:r>
              <a:rPr lang="ru-RU" altLang="en-US" sz="2800" dirty="0" smtClean="0">
                <a:latin typeface="Sylfaen" pitchFamily="18" charset="0"/>
                <a:cs typeface="Times New Roman" pitchFamily="18" charset="0"/>
              </a:rPr>
              <a:t> возможностью (решением) или задачей следующего уровня? </a:t>
            </a:r>
            <a:endParaRPr lang="en-US" altLang="en-US" sz="2400" dirty="0" smtClean="0">
              <a:latin typeface="Sylfaen" pitchFamily="18" charset="0"/>
              <a:cs typeface="Times New Roman" pitchFamily="18" charset="0"/>
            </a:endParaRPr>
          </a:p>
        </p:txBody>
      </p:sp>
      <p:sp>
        <p:nvSpPr>
          <p:cNvPr id="4105" name="Content Placeholder 2"/>
          <p:cNvSpPr>
            <a:spLocks/>
          </p:cNvSpPr>
          <p:nvPr/>
        </p:nvSpPr>
        <p:spPr bwMode="auto">
          <a:xfrm>
            <a:off x="838200" y="4953000"/>
            <a:ext cx="7696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" tIns="91440"/>
          <a:lstStyle>
            <a:lvl1pPr marL="438150" indent="-31908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Tx/>
              <a:buNone/>
            </a:pPr>
            <a:endParaRPr lang="en-US" altLang="en-US" sz="2200">
              <a:solidFill>
                <a:srgbClr val="002060"/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DC0000"/>
          </a:solidFill>
          <a:ln w="9525">
            <a:solidFill>
              <a:srgbClr val="DC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en-US" sz="3600" dirty="0" smtClean="0">
                <a:solidFill>
                  <a:schemeClr val="accent1"/>
                </a:solidFill>
                <a:latin typeface="Sylfaen" pitchFamily="18" charset="0"/>
              </a:rPr>
              <a:t>Измерение Ценности Статистики</a:t>
            </a:r>
            <a:endParaRPr lang="ru-RU" altLang="en-US" sz="3600" dirty="0">
              <a:solidFill>
                <a:schemeClr val="accent1"/>
              </a:solidFill>
              <a:latin typeface="Sylfaen" pitchFamily="18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1219200"/>
            <a:ext cx="9144000" cy="46038"/>
          </a:xfrm>
          <a:prstGeom prst="rect">
            <a:avLst/>
          </a:prstGeom>
          <a:solidFill>
            <a:srgbClr val="C0C0C0">
              <a:alpha val="4901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en-US" sz="1800">
              <a:latin typeface="Arial" charset="0"/>
            </a:endParaRPr>
          </a:p>
        </p:txBody>
      </p:sp>
      <p:sp>
        <p:nvSpPr>
          <p:cNvPr id="3077" name="Content Placeholder 2"/>
          <p:cNvSpPr>
            <a:spLocks/>
          </p:cNvSpPr>
          <p:nvPr/>
        </p:nvSpPr>
        <p:spPr bwMode="auto">
          <a:xfrm>
            <a:off x="95775" y="1295399"/>
            <a:ext cx="9048225" cy="5387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864" tIns="91440"/>
          <a:lstStyle/>
          <a:p>
            <a:pPr marL="457200" indent="-457200"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Исходя из вышесказанного, коммуникация ценности является основанием для осуществления трансформации статистики </a:t>
            </a:r>
            <a:endParaRPr lang="en-US" altLang="en-US" sz="24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defRPr/>
            </a:pPr>
            <a:endParaRPr lang="en-US" altLang="en-US" sz="24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lang="ru-RU" altLang="en-US" sz="2400" dirty="0" smtClean="0">
                <a:latin typeface="Sylfaen" pitchFamily="18" charset="0"/>
                <a:cs typeface="Times New Roman" pitchFamily="18" charset="0"/>
              </a:rPr>
              <a:t>Используя терминологию Целевой Группы по Ценности Статистики, мы можем использовать «объективные» и «субъективные» индикаторы, хотя представленная картина довольно размыта </a:t>
            </a:r>
            <a:endParaRPr lang="en-US" altLang="en-US" sz="24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Font typeface="Wingdings" pitchFamily="2" charset="2"/>
              <a:buChar char="ü"/>
              <a:defRPr/>
            </a:pPr>
            <a:endParaRPr lang="en-US" altLang="en-US" sz="24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defRPr/>
            </a:pPr>
            <a:endParaRPr lang="en-US" altLang="en-US" sz="24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defRPr/>
            </a:pPr>
            <a:endParaRPr lang="en-US" altLang="en-US" sz="2400" dirty="0" smtClean="0">
              <a:latin typeface="Sylfae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Font typeface="Wingdings" pitchFamily="2" charset="2"/>
              <a:buChar char="ü"/>
              <a:defRPr/>
            </a:pPr>
            <a:endParaRPr lang="en-US" altLang="en-US" sz="2400" dirty="0" smtClean="0">
              <a:latin typeface="Sylfaen" pitchFamily="18" charset="0"/>
              <a:cs typeface="Times New Roman" pitchFamily="18" charset="0"/>
            </a:endParaRPr>
          </a:p>
        </p:txBody>
      </p:sp>
      <p:sp>
        <p:nvSpPr>
          <p:cNvPr id="4105" name="Content Placeholder 2"/>
          <p:cNvSpPr>
            <a:spLocks/>
          </p:cNvSpPr>
          <p:nvPr/>
        </p:nvSpPr>
        <p:spPr bwMode="auto">
          <a:xfrm>
            <a:off x="838200" y="4953000"/>
            <a:ext cx="7696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" tIns="91440"/>
          <a:lstStyle>
            <a:lvl1pPr marL="438150" indent="-31908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Tx/>
              <a:buNone/>
            </a:pPr>
            <a:endParaRPr lang="en-US" altLang="en-US" sz="2200">
              <a:solidFill>
                <a:srgbClr val="002060"/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9&quot;/&gt;&lt;/object&gt;&lt;object type=&quot;3&quot; unique_id=&quot;10006&quot;&gt;&lt;property id=&quot;20148&quot; value=&quot;5&quot;/&gt;&lt;property id=&quot;20300&quot; value=&quot;Slide 3&quot;/&gt;&lt;property id=&quot;20307&quot; value=&quot;260&quot;/&gt;&lt;/object&gt;&lt;object type=&quot;3&quot; unique_id=&quot;10007&quot;&gt;&lt;property id=&quot;20148&quot; value=&quot;5&quot;/&gt;&lt;property id=&quot;20300&quot; value=&quot;Slide 4&quot;/&gt;&lt;property id=&quot;20307&quot; value=&quot;261&quot;/&gt;&lt;/object&gt;&lt;object type=&quot;3&quot; unique_id=&quot;10008&quot;&gt;&lt;property id=&quot;20148&quot; value=&quot;5&quot;/&gt;&lt;property id=&quot;20300&quot; value=&quot;Slide 11&quot;/&gt;&lt;property id=&quot;20307&quot; value=&quot;262&quot;/&gt;&lt;/object&gt;&lt;object type=&quot;3&quot; unique_id=&quot;10009&quot;&gt;&lt;property id=&quot;20148&quot; value=&quot;5&quot;/&gt;&lt;property id=&quot;20300&quot; value=&quot;Slide 20&quot;/&gt;&lt;property id=&quot;20307&quot; value=&quot;263&quot;/&gt;&lt;/object&gt;&lt;object type=&quot;3&quot; unique_id=&quot;10010&quot;&gt;&lt;property id=&quot;20148&quot; value=&quot;5&quot;/&gt;&lt;property id=&quot;20300&quot; value=&quot;Slide 13&quot;/&gt;&lt;property id=&quot;20307&quot; value=&quot;264&quot;/&gt;&lt;/object&gt;&lt;object type=&quot;3&quot; unique_id=&quot;10012&quot;&gt;&lt;property id=&quot;20148&quot; value=&quot;5&quot;/&gt;&lt;property id=&quot;20300&quot; value=&quot;Slide 15&quot;/&gt;&lt;property id=&quot;20307&quot; value=&quot;276&quot;/&gt;&lt;/object&gt;&lt;object type=&quot;3&quot; unique_id=&quot;10013&quot;&gt;&lt;property id=&quot;20148&quot; value=&quot;5&quot;/&gt;&lt;property id=&quot;20300&quot; value=&quot;Slide 5&quot;/&gt;&lt;property id=&quot;20307&quot; value=&quot;268&quot;/&gt;&lt;/object&gt;&lt;object type=&quot;3&quot; unique_id=&quot;10014&quot;&gt;&lt;property id=&quot;20148&quot; value=&quot;5&quot;/&gt;&lt;property id=&quot;20300&quot; value=&quot;Slide 7&quot;/&gt;&lt;property id=&quot;20307&quot; value=&quot;267&quot;/&gt;&lt;/object&gt;&lt;object type=&quot;3&quot; unique_id=&quot;10015&quot;&gt;&lt;property id=&quot;20148&quot; value=&quot;5&quot;/&gt;&lt;property id=&quot;20300&quot; value=&quot;Slide 8&quot;/&gt;&lt;property id=&quot;20307&quot; value=&quot;269&quot;/&gt;&lt;/object&gt;&lt;object type=&quot;3&quot; unique_id=&quot;10016&quot;&gt;&lt;property id=&quot;20148&quot; value=&quot;5&quot;/&gt;&lt;property id=&quot;20300&quot; value=&quot;Slide 19&quot;/&gt;&lt;property id=&quot;20307&quot; value=&quot;270&quot;/&gt;&lt;/object&gt;&lt;object type=&quot;3&quot; unique_id=&quot;10018&quot;&gt;&lt;property id=&quot;20148&quot; value=&quot;5&quot;/&gt;&lt;property id=&quot;20300&quot; value=&quot;Slide 18&quot;/&gt;&lt;property id=&quot;20307&quot; value=&quot;272&quot;/&gt;&lt;/object&gt;&lt;object type=&quot;3&quot; unique_id=&quot;10020&quot;&gt;&lt;property id=&quot;20148&quot; value=&quot;5&quot;/&gt;&lt;property id=&quot;20300&quot; value=&quot;Slide 16&quot;/&gt;&lt;property id=&quot;20307&quot; value=&quot;274&quot;/&gt;&lt;/object&gt;&lt;object type=&quot;3&quot; unique_id=&quot;10021&quot;&gt;&lt;property id=&quot;20148&quot; value=&quot;5&quot;/&gt;&lt;property id=&quot;20300&quot; value=&quot;Slide 17&quot;/&gt;&lt;property id=&quot;20307&quot; value=&quot;275&quot;/&gt;&lt;/object&gt;&lt;object type=&quot;3&quot; unique_id=&quot;10389&quot;&gt;&lt;property id=&quot;20148&quot; value=&quot;5&quot;/&gt;&lt;property id=&quot;20300&quot; value=&quot;Slide 6&quot;/&gt;&lt;property id=&quot;20307&quot; value=&quot;280&quot;/&gt;&lt;/object&gt;&lt;object type=&quot;3&quot; unique_id=&quot;10582&quot;&gt;&lt;property id=&quot;20148&quot; value=&quot;5&quot;/&gt;&lt;property id=&quot;20300&quot; value=&quot;Slide 9&quot;/&gt;&lt;property id=&quot;20307&quot; value=&quot;281&quot;/&gt;&lt;/object&gt;&lt;object type=&quot;3&quot; unique_id=&quot;10583&quot;&gt;&lt;property id=&quot;20148&quot; value=&quot;5&quot;/&gt;&lt;property id=&quot;20300&quot; value=&quot;Slide 10&quot;/&gt;&lt;property id=&quot;20307&quot; value=&quot;282&quot;/&gt;&lt;/object&gt;&lt;object type=&quot;3&quot; unique_id=&quot;10584&quot;&gt;&lt;property id=&quot;20148&quot; value=&quot;5&quot;/&gt;&lt;property id=&quot;20300&quot; value=&quot;Slide 12&quot;/&gt;&lt;property id=&quot;20307&quot; value=&quot;283&quot;/&gt;&lt;/object&gt;&lt;object type=&quot;3&quot; unique_id=&quot;10690&quot;&gt;&lt;property id=&quot;20148&quot; value=&quot;5&quot;/&gt;&lt;property id=&quot;20300&quot; value=&quot;Slide 14&quot;/&gt;&lt;property id=&quot;20307&quot; value=&quot;284&quot;/&gt;&lt;/object&gt;&lt;object type=&quot;3&quot; unique_id=&quot;10902&quot;&gt;&lt;property id=&quot;20148&quot; value=&quot;5&quot;/&gt;&lt;property id=&quot;20300&quot; value=&quot;Slide 21&quot;/&gt;&lt;property id=&quot;20307&quot; value=&quot;285&quot;/&gt;&lt;/object&gt;&lt;object type=&quot;3&quot; unique_id=&quot;10903&quot;&gt;&lt;property id=&quot;20148&quot; value=&quot;5&quot;/&gt;&lt;property id=&quot;20300&quot; value=&quot;Slide 22&quot;/&gt;&lt;property id=&quot;20307&quot; value=&quot;28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16061</TotalTime>
  <Words>758</Words>
  <Application>Microsoft Office PowerPoint</Application>
  <PresentationFormat>On-screen Show (4:3)</PresentationFormat>
  <Paragraphs>132</Paragraphs>
  <Slides>16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Geostat</vt:lpstr>
    </vt:vector>
  </TitlesOfParts>
  <Company>Mdf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gmaziashvili</dc:creator>
  <cp:lastModifiedBy>user</cp:lastModifiedBy>
  <cp:revision>456</cp:revision>
  <dcterms:created xsi:type="dcterms:W3CDTF">2010-01-29T07:38:23Z</dcterms:created>
  <dcterms:modified xsi:type="dcterms:W3CDTF">2016-10-06T05:05:21Z</dcterms:modified>
</cp:coreProperties>
</file>