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9" r:id="rId4"/>
    <p:sldId id="258" r:id="rId5"/>
    <p:sldId id="260" r:id="rId6"/>
    <p:sldId id="261" r:id="rId7"/>
    <p:sldId id="263"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p:scale>
          <a:sx n="58" d="100"/>
          <a:sy n="58" d="100"/>
        </p:scale>
        <p:origin x="-475" y="-5"/>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DA33D2-FA98-4107-8DD2-39F4B4C3D427}" type="datetimeFigureOut">
              <a:rPr lang="en-US" smtClean="0"/>
              <a:t>9/10/2016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68FAF3-71D5-462E-B1FD-FDC917AB181F}" type="slidenum">
              <a:rPr lang="en-US" smtClean="0"/>
              <a:t>‹#›</a:t>
            </a:fld>
            <a:endParaRPr lang="en-US"/>
          </a:p>
        </p:txBody>
      </p:sp>
    </p:spTree>
    <p:extLst>
      <p:ext uri="{BB962C8B-B14F-4D97-AF65-F5344CB8AC3E}">
        <p14:creationId xmlns:p14="http://schemas.microsoft.com/office/powerpoint/2010/main" val="2751901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F3F2E10-DD9C-4CA9-83A7-F0E2194BC954}" type="datetime1">
              <a:rPr lang="en-US" smtClean="0"/>
              <a:t>9/10/2016</a:t>
            </a:fld>
            <a:endParaRPr lang="en-US"/>
          </a:p>
        </p:txBody>
      </p:sp>
      <p:sp>
        <p:nvSpPr>
          <p:cNvPr id="5" name="Footer Placeholder 4"/>
          <p:cNvSpPr>
            <a:spLocks noGrp="1"/>
          </p:cNvSpPr>
          <p:nvPr>
            <p:ph type="ftr" sz="quarter" idx="11"/>
          </p:nvPr>
        </p:nvSpPr>
        <p:spPr/>
        <p:txBody>
          <a:bodyPr/>
          <a:lstStyle/>
          <a:p>
            <a:r>
              <a:rPr lang="en-US"/>
              <a:t>Transformative Agenda</a:t>
            </a:r>
          </a:p>
        </p:txBody>
      </p:sp>
      <p:sp>
        <p:nvSpPr>
          <p:cNvPr id="6" name="Slide Number Placeholder 5"/>
          <p:cNvSpPr>
            <a:spLocks noGrp="1"/>
          </p:cNvSpPr>
          <p:nvPr>
            <p:ph type="sldNum" sz="quarter" idx="12"/>
          </p:nvPr>
        </p:nvSpPr>
        <p:spPr/>
        <p:txBody>
          <a:bodyPr/>
          <a:lstStyle/>
          <a:p>
            <a:fld id="{C9E13E6D-B70E-4C0E-9153-2A1470FBC7B7}" type="slidenum">
              <a:rPr lang="en-US" smtClean="0"/>
              <a:t>‹#›</a:t>
            </a:fld>
            <a:endParaRPr lang="en-US"/>
          </a:p>
        </p:txBody>
      </p:sp>
    </p:spTree>
    <p:extLst>
      <p:ext uri="{BB962C8B-B14F-4D97-AF65-F5344CB8AC3E}">
        <p14:creationId xmlns:p14="http://schemas.microsoft.com/office/powerpoint/2010/main" val="1623139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429070-DFF1-45EE-856E-3881B2288F2D}" type="datetime1">
              <a:rPr lang="en-US" smtClean="0"/>
              <a:t>9/10/2016</a:t>
            </a:fld>
            <a:endParaRPr lang="en-US"/>
          </a:p>
        </p:txBody>
      </p:sp>
      <p:sp>
        <p:nvSpPr>
          <p:cNvPr id="5" name="Footer Placeholder 4"/>
          <p:cNvSpPr>
            <a:spLocks noGrp="1"/>
          </p:cNvSpPr>
          <p:nvPr>
            <p:ph type="ftr" sz="quarter" idx="11"/>
          </p:nvPr>
        </p:nvSpPr>
        <p:spPr/>
        <p:txBody>
          <a:bodyPr/>
          <a:lstStyle/>
          <a:p>
            <a:r>
              <a:rPr lang="en-US"/>
              <a:t>Transformative Agenda</a:t>
            </a:r>
          </a:p>
        </p:txBody>
      </p:sp>
      <p:sp>
        <p:nvSpPr>
          <p:cNvPr id="6" name="Slide Number Placeholder 5"/>
          <p:cNvSpPr>
            <a:spLocks noGrp="1"/>
          </p:cNvSpPr>
          <p:nvPr>
            <p:ph type="sldNum" sz="quarter" idx="12"/>
          </p:nvPr>
        </p:nvSpPr>
        <p:spPr/>
        <p:txBody>
          <a:bodyPr/>
          <a:lstStyle/>
          <a:p>
            <a:fld id="{C9E13E6D-B70E-4C0E-9153-2A1470FBC7B7}" type="slidenum">
              <a:rPr lang="en-US" smtClean="0"/>
              <a:t>‹#›</a:t>
            </a:fld>
            <a:endParaRPr lang="en-US"/>
          </a:p>
        </p:txBody>
      </p:sp>
    </p:spTree>
    <p:extLst>
      <p:ext uri="{BB962C8B-B14F-4D97-AF65-F5344CB8AC3E}">
        <p14:creationId xmlns:p14="http://schemas.microsoft.com/office/powerpoint/2010/main" val="347449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500946-D6F2-4CB7-82D1-554FB19B43DE}" type="datetime1">
              <a:rPr lang="en-US" smtClean="0"/>
              <a:t>9/10/2016</a:t>
            </a:fld>
            <a:endParaRPr lang="en-US"/>
          </a:p>
        </p:txBody>
      </p:sp>
      <p:sp>
        <p:nvSpPr>
          <p:cNvPr id="5" name="Footer Placeholder 4"/>
          <p:cNvSpPr>
            <a:spLocks noGrp="1"/>
          </p:cNvSpPr>
          <p:nvPr>
            <p:ph type="ftr" sz="quarter" idx="11"/>
          </p:nvPr>
        </p:nvSpPr>
        <p:spPr/>
        <p:txBody>
          <a:bodyPr/>
          <a:lstStyle/>
          <a:p>
            <a:r>
              <a:rPr lang="en-US"/>
              <a:t>Transformative Agenda</a:t>
            </a:r>
          </a:p>
        </p:txBody>
      </p:sp>
      <p:sp>
        <p:nvSpPr>
          <p:cNvPr id="6" name="Slide Number Placeholder 5"/>
          <p:cNvSpPr>
            <a:spLocks noGrp="1"/>
          </p:cNvSpPr>
          <p:nvPr>
            <p:ph type="sldNum" sz="quarter" idx="12"/>
          </p:nvPr>
        </p:nvSpPr>
        <p:spPr/>
        <p:txBody>
          <a:bodyPr/>
          <a:lstStyle/>
          <a:p>
            <a:fld id="{C9E13E6D-B70E-4C0E-9153-2A1470FBC7B7}" type="slidenum">
              <a:rPr lang="en-US" smtClean="0"/>
              <a:t>‹#›</a:t>
            </a:fld>
            <a:endParaRPr lang="en-US"/>
          </a:p>
        </p:txBody>
      </p:sp>
    </p:spTree>
    <p:extLst>
      <p:ext uri="{BB962C8B-B14F-4D97-AF65-F5344CB8AC3E}">
        <p14:creationId xmlns:p14="http://schemas.microsoft.com/office/powerpoint/2010/main" val="1069985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208589-1278-411C-B31C-F9A7338D4981}" type="datetime1">
              <a:rPr lang="en-US" smtClean="0"/>
              <a:t>9/10/2016</a:t>
            </a:fld>
            <a:endParaRPr lang="en-US"/>
          </a:p>
        </p:txBody>
      </p:sp>
      <p:sp>
        <p:nvSpPr>
          <p:cNvPr id="5" name="Footer Placeholder 4"/>
          <p:cNvSpPr>
            <a:spLocks noGrp="1"/>
          </p:cNvSpPr>
          <p:nvPr>
            <p:ph type="ftr" sz="quarter" idx="11"/>
          </p:nvPr>
        </p:nvSpPr>
        <p:spPr/>
        <p:txBody>
          <a:bodyPr/>
          <a:lstStyle/>
          <a:p>
            <a:r>
              <a:rPr lang="en-US"/>
              <a:t>Transformative Agenda</a:t>
            </a:r>
          </a:p>
        </p:txBody>
      </p:sp>
      <p:sp>
        <p:nvSpPr>
          <p:cNvPr id="6" name="Slide Number Placeholder 5"/>
          <p:cNvSpPr>
            <a:spLocks noGrp="1"/>
          </p:cNvSpPr>
          <p:nvPr>
            <p:ph type="sldNum" sz="quarter" idx="12"/>
          </p:nvPr>
        </p:nvSpPr>
        <p:spPr/>
        <p:txBody>
          <a:bodyPr/>
          <a:lstStyle/>
          <a:p>
            <a:fld id="{C9E13E6D-B70E-4C0E-9153-2A1470FBC7B7}" type="slidenum">
              <a:rPr lang="en-US" smtClean="0"/>
              <a:t>‹#›</a:t>
            </a:fld>
            <a:endParaRPr lang="en-US"/>
          </a:p>
        </p:txBody>
      </p:sp>
    </p:spTree>
    <p:extLst>
      <p:ext uri="{BB962C8B-B14F-4D97-AF65-F5344CB8AC3E}">
        <p14:creationId xmlns:p14="http://schemas.microsoft.com/office/powerpoint/2010/main" val="4061248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AAB85C3-D860-4740-A6E6-785E9E6916E1}" type="datetime1">
              <a:rPr lang="en-US" smtClean="0"/>
              <a:t>9/10/2016</a:t>
            </a:fld>
            <a:endParaRPr lang="en-US"/>
          </a:p>
        </p:txBody>
      </p:sp>
      <p:sp>
        <p:nvSpPr>
          <p:cNvPr id="5" name="Footer Placeholder 4"/>
          <p:cNvSpPr>
            <a:spLocks noGrp="1"/>
          </p:cNvSpPr>
          <p:nvPr>
            <p:ph type="ftr" sz="quarter" idx="11"/>
          </p:nvPr>
        </p:nvSpPr>
        <p:spPr/>
        <p:txBody>
          <a:bodyPr/>
          <a:lstStyle/>
          <a:p>
            <a:r>
              <a:rPr lang="en-US"/>
              <a:t>Transformative Agenda</a:t>
            </a:r>
          </a:p>
        </p:txBody>
      </p:sp>
      <p:sp>
        <p:nvSpPr>
          <p:cNvPr id="6" name="Slide Number Placeholder 5"/>
          <p:cNvSpPr>
            <a:spLocks noGrp="1"/>
          </p:cNvSpPr>
          <p:nvPr>
            <p:ph type="sldNum" sz="quarter" idx="12"/>
          </p:nvPr>
        </p:nvSpPr>
        <p:spPr/>
        <p:txBody>
          <a:bodyPr/>
          <a:lstStyle/>
          <a:p>
            <a:fld id="{C9E13E6D-B70E-4C0E-9153-2A1470FBC7B7}" type="slidenum">
              <a:rPr lang="en-US" smtClean="0"/>
              <a:t>‹#›</a:t>
            </a:fld>
            <a:endParaRPr lang="en-US"/>
          </a:p>
        </p:txBody>
      </p:sp>
    </p:spTree>
    <p:extLst>
      <p:ext uri="{BB962C8B-B14F-4D97-AF65-F5344CB8AC3E}">
        <p14:creationId xmlns:p14="http://schemas.microsoft.com/office/powerpoint/2010/main" val="4010910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1EB7DA5-8F88-4007-8A7D-FF3B626A1F13}" type="datetime1">
              <a:rPr lang="en-US" smtClean="0"/>
              <a:t>9/10/2016</a:t>
            </a:fld>
            <a:endParaRPr lang="en-US"/>
          </a:p>
        </p:txBody>
      </p:sp>
      <p:sp>
        <p:nvSpPr>
          <p:cNvPr id="6" name="Footer Placeholder 5"/>
          <p:cNvSpPr>
            <a:spLocks noGrp="1"/>
          </p:cNvSpPr>
          <p:nvPr>
            <p:ph type="ftr" sz="quarter" idx="11"/>
          </p:nvPr>
        </p:nvSpPr>
        <p:spPr/>
        <p:txBody>
          <a:bodyPr/>
          <a:lstStyle/>
          <a:p>
            <a:r>
              <a:rPr lang="en-US"/>
              <a:t>Transformative Agenda</a:t>
            </a:r>
          </a:p>
        </p:txBody>
      </p:sp>
      <p:sp>
        <p:nvSpPr>
          <p:cNvPr id="7" name="Slide Number Placeholder 6"/>
          <p:cNvSpPr>
            <a:spLocks noGrp="1"/>
          </p:cNvSpPr>
          <p:nvPr>
            <p:ph type="sldNum" sz="quarter" idx="12"/>
          </p:nvPr>
        </p:nvSpPr>
        <p:spPr/>
        <p:txBody>
          <a:bodyPr/>
          <a:lstStyle/>
          <a:p>
            <a:fld id="{C9E13E6D-B70E-4C0E-9153-2A1470FBC7B7}" type="slidenum">
              <a:rPr lang="en-US" smtClean="0"/>
              <a:t>‹#›</a:t>
            </a:fld>
            <a:endParaRPr lang="en-US"/>
          </a:p>
        </p:txBody>
      </p:sp>
    </p:spTree>
    <p:extLst>
      <p:ext uri="{BB962C8B-B14F-4D97-AF65-F5344CB8AC3E}">
        <p14:creationId xmlns:p14="http://schemas.microsoft.com/office/powerpoint/2010/main" val="2159584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5EBF705-5C30-48A5-A58B-46437F39B09B}" type="datetime1">
              <a:rPr lang="en-US" smtClean="0"/>
              <a:t>9/10/2016</a:t>
            </a:fld>
            <a:endParaRPr lang="en-US"/>
          </a:p>
        </p:txBody>
      </p:sp>
      <p:sp>
        <p:nvSpPr>
          <p:cNvPr id="8" name="Footer Placeholder 7"/>
          <p:cNvSpPr>
            <a:spLocks noGrp="1"/>
          </p:cNvSpPr>
          <p:nvPr>
            <p:ph type="ftr" sz="quarter" idx="11"/>
          </p:nvPr>
        </p:nvSpPr>
        <p:spPr/>
        <p:txBody>
          <a:bodyPr/>
          <a:lstStyle/>
          <a:p>
            <a:r>
              <a:rPr lang="en-US"/>
              <a:t>Transformative Agenda</a:t>
            </a:r>
          </a:p>
        </p:txBody>
      </p:sp>
      <p:sp>
        <p:nvSpPr>
          <p:cNvPr id="9" name="Slide Number Placeholder 8"/>
          <p:cNvSpPr>
            <a:spLocks noGrp="1"/>
          </p:cNvSpPr>
          <p:nvPr>
            <p:ph type="sldNum" sz="quarter" idx="12"/>
          </p:nvPr>
        </p:nvSpPr>
        <p:spPr/>
        <p:txBody>
          <a:bodyPr/>
          <a:lstStyle/>
          <a:p>
            <a:fld id="{C9E13E6D-B70E-4C0E-9153-2A1470FBC7B7}" type="slidenum">
              <a:rPr lang="en-US" smtClean="0"/>
              <a:t>‹#›</a:t>
            </a:fld>
            <a:endParaRPr lang="en-US"/>
          </a:p>
        </p:txBody>
      </p:sp>
    </p:spTree>
    <p:extLst>
      <p:ext uri="{BB962C8B-B14F-4D97-AF65-F5344CB8AC3E}">
        <p14:creationId xmlns:p14="http://schemas.microsoft.com/office/powerpoint/2010/main" val="4212949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0CB6797-2ACA-46B5-93AC-2C67189FA9C6}" type="datetime1">
              <a:rPr lang="en-US" smtClean="0"/>
              <a:t>9/10/2016</a:t>
            </a:fld>
            <a:endParaRPr lang="en-US"/>
          </a:p>
        </p:txBody>
      </p:sp>
      <p:sp>
        <p:nvSpPr>
          <p:cNvPr id="4" name="Footer Placeholder 3"/>
          <p:cNvSpPr>
            <a:spLocks noGrp="1"/>
          </p:cNvSpPr>
          <p:nvPr>
            <p:ph type="ftr" sz="quarter" idx="11"/>
          </p:nvPr>
        </p:nvSpPr>
        <p:spPr/>
        <p:txBody>
          <a:bodyPr/>
          <a:lstStyle/>
          <a:p>
            <a:r>
              <a:rPr lang="en-US"/>
              <a:t>Transformative Agenda</a:t>
            </a:r>
          </a:p>
        </p:txBody>
      </p:sp>
      <p:sp>
        <p:nvSpPr>
          <p:cNvPr id="5" name="Slide Number Placeholder 4"/>
          <p:cNvSpPr>
            <a:spLocks noGrp="1"/>
          </p:cNvSpPr>
          <p:nvPr>
            <p:ph type="sldNum" sz="quarter" idx="12"/>
          </p:nvPr>
        </p:nvSpPr>
        <p:spPr/>
        <p:txBody>
          <a:bodyPr/>
          <a:lstStyle/>
          <a:p>
            <a:fld id="{C9E13E6D-B70E-4C0E-9153-2A1470FBC7B7}" type="slidenum">
              <a:rPr lang="en-US" smtClean="0"/>
              <a:t>‹#›</a:t>
            </a:fld>
            <a:endParaRPr lang="en-US"/>
          </a:p>
        </p:txBody>
      </p:sp>
    </p:spTree>
    <p:extLst>
      <p:ext uri="{BB962C8B-B14F-4D97-AF65-F5344CB8AC3E}">
        <p14:creationId xmlns:p14="http://schemas.microsoft.com/office/powerpoint/2010/main" val="1826386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CFCB37-E26D-4C7D-9D64-A34AD417AC2C}" type="datetime1">
              <a:rPr lang="en-US" smtClean="0"/>
              <a:t>9/10/2016</a:t>
            </a:fld>
            <a:endParaRPr lang="en-US"/>
          </a:p>
        </p:txBody>
      </p:sp>
      <p:sp>
        <p:nvSpPr>
          <p:cNvPr id="3" name="Footer Placeholder 2"/>
          <p:cNvSpPr>
            <a:spLocks noGrp="1"/>
          </p:cNvSpPr>
          <p:nvPr>
            <p:ph type="ftr" sz="quarter" idx="11"/>
          </p:nvPr>
        </p:nvSpPr>
        <p:spPr/>
        <p:txBody>
          <a:bodyPr/>
          <a:lstStyle/>
          <a:p>
            <a:r>
              <a:rPr lang="en-US"/>
              <a:t>Transformative Agenda</a:t>
            </a:r>
          </a:p>
        </p:txBody>
      </p:sp>
      <p:sp>
        <p:nvSpPr>
          <p:cNvPr id="4" name="Slide Number Placeholder 3"/>
          <p:cNvSpPr>
            <a:spLocks noGrp="1"/>
          </p:cNvSpPr>
          <p:nvPr>
            <p:ph type="sldNum" sz="quarter" idx="12"/>
          </p:nvPr>
        </p:nvSpPr>
        <p:spPr/>
        <p:txBody>
          <a:bodyPr/>
          <a:lstStyle/>
          <a:p>
            <a:fld id="{C9E13E6D-B70E-4C0E-9153-2A1470FBC7B7}" type="slidenum">
              <a:rPr lang="en-US" smtClean="0"/>
              <a:t>‹#›</a:t>
            </a:fld>
            <a:endParaRPr lang="en-US"/>
          </a:p>
        </p:txBody>
      </p:sp>
    </p:spTree>
    <p:extLst>
      <p:ext uri="{BB962C8B-B14F-4D97-AF65-F5344CB8AC3E}">
        <p14:creationId xmlns:p14="http://schemas.microsoft.com/office/powerpoint/2010/main" val="1206913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DA0D4AF-AF5C-483D-B805-013558C21471}" type="datetime1">
              <a:rPr lang="en-US" smtClean="0"/>
              <a:t>9/10/2016</a:t>
            </a:fld>
            <a:endParaRPr lang="en-US"/>
          </a:p>
        </p:txBody>
      </p:sp>
      <p:sp>
        <p:nvSpPr>
          <p:cNvPr id="6" name="Footer Placeholder 5"/>
          <p:cNvSpPr>
            <a:spLocks noGrp="1"/>
          </p:cNvSpPr>
          <p:nvPr>
            <p:ph type="ftr" sz="quarter" idx="11"/>
          </p:nvPr>
        </p:nvSpPr>
        <p:spPr/>
        <p:txBody>
          <a:bodyPr/>
          <a:lstStyle/>
          <a:p>
            <a:r>
              <a:rPr lang="en-US"/>
              <a:t>Transformative Agenda</a:t>
            </a:r>
          </a:p>
        </p:txBody>
      </p:sp>
      <p:sp>
        <p:nvSpPr>
          <p:cNvPr id="7" name="Slide Number Placeholder 6"/>
          <p:cNvSpPr>
            <a:spLocks noGrp="1"/>
          </p:cNvSpPr>
          <p:nvPr>
            <p:ph type="sldNum" sz="quarter" idx="12"/>
          </p:nvPr>
        </p:nvSpPr>
        <p:spPr/>
        <p:txBody>
          <a:bodyPr/>
          <a:lstStyle/>
          <a:p>
            <a:fld id="{C9E13E6D-B70E-4C0E-9153-2A1470FBC7B7}" type="slidenum">
              <a:rPr lang="en-US" smtClean="0"/>
              <a:t>‹#›</a:t>
            </a:fld>
            <a:endParaRPr lang="en-US"/>
          </a:p>
        </p:txBody>
      </p:sp>
    </p:spTree>
    <p:extLst>
      <p:ext uri="{BB962C8B-B14F-4D97-AF65-F5344CB8AC3E}">
        <p14:creationId xmlns:p14="http://schemas.microsoft.com/office/powerpoint/2010/main" val="2735040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B71ED96-C395-4572-B6B0-97BB24400819}" type="datetime1">
              <a:rPr lang="en-US" smtClean="0"/>
              <a:t>9/10/2016</a:t>
            </a:fld>
            <a:endParaRPr lang="en-US"/>
          </a:p>
        </p:txBody>
      </p:sp>
      <p:sp>
        <p:nvSpPr>
          <p:cNvPr id="6" name="Footer Placeholder 5"/>
          <p:cNvSpPr>
            <a:spLocks noGrp="1"/>
          </p:cNvSpPr>
          <p:nvPr>
            <p:ph type="ftr" sz="quarter" idx="11"/>
          </p:nvPr>
        </p:nvSpPr>
        <p:spPr/>
        <p:txBody>
          <a:bodyPr/>
          <a:lstStyle/>
          <a:p>
            <a:r>
              <a:rPr lang="en-US"/>
              <a:t>Transformative Agenda</a:t>
            </a:r>
          </a:p>
        </p:txBody>
      </p:sp>
      <p:sp>
        <p:nvSpPr>
          <p:cNvPr id="7" name="Slide Number Placeholder 6"/>
          <p:cNvSpPr>
            <a:spLocks noGrp="1"/>
          </p:cNvSpPr>
          <p:nvPr>
            <p:ph type="sldNum" sz="quarter" idx="12"/>
          </p:nvPr>
        </p:nvSpPr>
        <p:spPr/>
        <p:txBody>
          <a:bodyPr/>
          <a:lstStyle/>
          <a:p>
            <a:fld id="{C9E13E6D-B70E-4C0E-9153-2A1470FBC7B7}" type="slidenum">
              <a:rPr lang="en-US" smtClean="0"/>
              <a:t>‹#›</a:t>
            </a:fld>
            <a:endParaRPr lang="en-US"/>
          </a:p>
        </p:txBody>
      </p:sp>
    </p:spTree>
    <p:extLst>
      <p:ext uri="{BB962C8B-B14F-4D97-AF65-F5344CB8AC3E}">
        <p14:creationId xmlns:p14="http://schemas.microsoft.com/office/powerpoint/2010/main" val="551374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CAC9CB-8EEE-400C-9E0E-D70DB06E7B9B}" type="datetime1">
              <a:rPr lang="en-US" smtClean="0"/>
              <a:t>9/10/2016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Transformative Agenda</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E13E6D-B70E-4C0E-9153-2A1470FBC7B7}" type="slidenum">
              <a:rPr lang="en-US" smtClean="0"/>
              <a:t>‹#›</a:t>
            </a:fld>
            <a:endParaRPr lang="en-US"/>
          </a:p>
        </p:txBody>
      </p:sp>
    </p:spTree>
    <p:extLst>
      <p:ext uri="{BB962C8B-B14F-4D97-AF65-F5344CB8AC3E}">
        <p14:creationId xmlns:p14="http://schemas.microsoft.com/office/powerpoint/2010/main" val="11510307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dublincore.org/" TargetMode="External"/><Relationship Id="rId2" Type="http://schemas.openxmlformats.org/officeDocument/2006/relationships/hyperlink" Target="http://www.ddialliance.org/"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www.ihsn.org/home/software/disclosure-control-toolbox"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www.ihsn.org/home/software/disclosure-control-toolbo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7887" y="1590541"/>
            <a:ext cx="9380113" cy="1126900"/>
          </a:xfrm>
        </p:spPr>
        <p:txBody>
          <a:bodyPr>
            <a:noAutofit/>
          </a:bodyPr>
          <a:lstStyle/>
          <a:p>
            <a:r>
              <a:rPr lang="en-US" sz="4000" dirty="0"/>
              <a:t>TRANSFORMATIVE AGENDA FOR </a:t>
            </a:r>
            <a:br>
              <a:rPr lang="en-US" sz="4000" dirty="0"/>
            </a:br>
            <a:r>
              <a:rPr lang="en-US" sz="4000" dirty="0"/>
              <a:t>OFFICIAL STATISTICS</a:t>
            </a:r>
            <a:endParaRPr lang="en-US" sz="4000" b="1" dirty="0"/>
          </a:p>
        </p:txBody>
      </p:sp>
      <p:sp>
        <p:nvSpPr>
          <p:cNvPr id="3" name="Subtitle 2"/>
          <p:cNvSpPr>
            <a:spLocks noGrp="1"/>
          </p:cNvSpPr>
          <p:nvPr>
            <p:ph type="subTitle" idx="1"/>
          </p:nvPr>
        </p:nvSpPr>
        <p:spPr>
          <a:xfrm>
            <a:off x="875763" y="3280066"/>
            <a:ext cx="10084157" cy="1655762"/>
          </a:xfrm>
        </p:spPr>
        <p:txBody>
          <a:bodyPr>
            <a:normAutofit fontScale="25000" lnSpcReduction="20000"/>
          </a:bodyPr>
          <a:lstStyle/>
          <a:p>
            <a:r>
              <a:rPr lang="en-US" sz="4500" dirty="0"/>
              <a:t/>
            </a:r>
            <a:br>
              <a:rPr lang="en-US" sz="4500" dirty="0"/>
            </a:br>
            <a:r>
              <a:rPr lang="en-US" sz="4500" dirty="0"/>
              <a:t> </a:t>
            </a:r>
            <a:r>
              <a:rPr lang="en-US" sz="10000" b="1" dirty="0"/>
              <a:t>SESSION 3: Innovation and modernization through standards-based statistical business architecture</a:t>
            </a:r>
          </a:p>
          <a:p>
            <a:endParaRPr lang="en-US" sz="4500" dirty="0"/>
          </a:p>
          <a:p>
            <a:r>
              <a:rPr lang="en-US" sz="6400" dirty="0"/>
              <a:t>  </a:t>
            </a:r>
            <a:r>
              <a:rPr lang="en-US" sz="6400" b="1" dirty="0"/>
              <a:t>7 - 9 September 2016 </a:t>
            </a:r>
          </a:p>
          <a:p>
            <a:r>
              <a:rPr lang="en-US" sz="6400" b="1" i="1" dirty="0"/>
              <a:t>By Edwin St Catherine, </a:t>
            </a:r>
          </a:p>
          <a:p>
            <a:r>
              <a:rPr lang="en-US" sz="6400" b="1" i="1" dirty="0"/>
              <a:t>Director of Statistics, SAINT LUCIA</a:t>
            </a:r>
            <a:endParaRPr lang="en-US" sz="6400" i="1" dirty="0"/>
          </a:p>
        </p:txBody>
      </p:sp>
      <p:pic>
        <p:nvPicPr>
          <p:cNvPr id="4" name="Picture 3" descr="Logo.png"/>
          <p:cNvPicPr>
            <a:picLocks noChangeAspect="1"/>
          </p:cNvPicPr>
          <p:nvPr/>
        </p:nvPicPr>
        <p:blipFill>
          <a:blip r:embed="rId2" cstate="print"/>
          <a:srcRect/>
          <a:stretch>
            <a:fillRect/>
          </a:stretch>
        </p:blipFill>
        <p:spPr bwMode="auto">
          <a:xfrm>
            <a:off x="11030554" y="0"/>
            <a:ext cx="1066341" cy="941294"/>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E3E6819F-8AD0-420D-81BC-18859D947602}" type="datetime1">
              <a:rPr lang="en-US" smtClean="0"/>
              <a:t>9/10/2016</a:t>
            </a:fld>
            <a:endParaRPr lang="en-US" dirty="0"/>
          </a:p>
        </p:txBody>
      </p:sp>
      <p:sp>
        <p:nvSpPr>
          <p:cNvPr id="6" name="Footer Placeholder 5"/>
          <p:cNvSpPr>
            <a:spLocks noGrp="1"/>
          </p:cNvSpPr>
          <p:nvPr>
            <p:ph type="ftr" sz="quarter" idx="11"/>
          </p:nvPr>
        </p:nvSpPr>
        <p:spPr>
          <a:xfrm>
            <a:off x="4038600" y="6297770"/>
            <a:ext cx="4114800" cy="423706"/>
          </a:xfrm>
        </p:spPr>
        <p:txBody>
          <a:bodyPr/>
          <a:lstStyle/>
          <a:p>
            <a:r>
              <a:rPr lang="en-US" dirty="0"/>
              <a:t>Transformative Agenda For Official Statistics</a:t>
            </a:r>
          </a:p>
        </p:txBody>
      </p:sp>
    </p:spTree>
    <p:extLst>
      <p:ext uri="{BB962C8B-B14F-4D97-AF65-F5344CB8AC3E}">
        <p14:creationId xmlns:p14="http://schemas.microsoft.com/office/powerpoint/2010/main" val="149818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92428"/>
            <a:ext cx="10515600" cy="605308"/>
          </a:xfrm>
        </p:spPr>
        <p:txBody>
          <a:bodyPr>
            <a:normAutofit fontScale="90000"/>
          </a:bodyPr>
          <a:lstStyle/>
          <a:p>
            <a:r>
              <a:rPr lang="en-US" dirty="0"/>
              <a:t/>
            </a:r>
            <a:br>
              <a:rPr lang="en-US" dirty="0"/>
            </a:br>
            <a:r>
              <a:rPr lang="en-US" dirty="0"/>
              <a:t> Innovation and Modernization: </a:t>
            </a:r>
            <a:br>
              <a:rPr lang="en-US" dirty="0"/>
            </a:br>
            <a:endParaRPr lang="en-US" dirty="0"/>
          </a:p>
        </p:txBody>
      </p:sp>
      <p:sp>
        <p:nvSpPr>
          <p:cNvPr id="3" name="Content Placeholder 2"/>
          <p:cNvSpPr>
            <a:spLocks noGrp="1"/>
          </p:cNvSpPr>
          <p:nvPr>
            <p:ph idx="1"/>
          </p:nvPr>
        </p:nvSpPr>
        <p:spPr>
          <a:xfrm>
            <a:off x="838200" y="1133342"/>
            <a:ext cx="10515600" cy="5441324"/>
          </a:xfrm>
        </p:spPr>
        <p:txBody>
          <a:bodyPr>
            <a:normAutofit fontScale="85000" lnSpcReduction="10000"/>
          </a:bodyPr>
          <a:lstStyle/>
          <a:p>
            <a:r>
              <a:rPr lang="en-US" dirty="0"/>
              <a:t>Three Areas where most development and modernization is occurring</a:t>
            </a:r>
          </a:p>
          <a:p>
            <a:pPr lvl="1"/>
            <a:r>
              <a:rPr lang="en-US" dirty="0"/>
              <a:t>Increasing use of Administrative data</a:t>
            </a:r>
          </a:p>
          <a:p>
            <a:pPr lvl="2"/>
            <a:r>
              <a:rPr lang="en-US" dirty="0"/>
              <a:t>The signing of MOUs with critical data providers</a:t>
            </a:r>
          </a:p>
          <a:p>
            <a:pPr lvl="3"/>
            <a:r>
              <a:rPr lang="en-US" dirty="0"/>
              <a:t>National Insurance Corporation (Social Security Agency)</a:t>
            </a:r>
          </a:p>
          <a:p>
            <a:pPr lvl="3"/>
            <a:r>
              <a:rPr lang="en-US" dirty="0"/>
              <a:t>Inland Revenue Department (Tax Office)</a:t>
            </a:r>
          </a:p>
          <a:p>
            <a:pPr lvl="3"/>
            <a:r>
              <a:rPr lang="en-US" dirty="0"/>
              <a:t>National Registry of Businesses</a:t>
            </a:r>
          </a:p>
          <a:p>
            <a:pPr lvl="3"/>
            <a:r>
              <a:rPr lang="en-US" dirty="0"/>
              <a:t>Ministry of Commerce – Trade Licenses Department</a:t>
            </a:r>
          </a:p>
          <a:p>
            <a:pPr lvl="3"/>
            <a:r>
              <a:rPr lang="en-US" dirty="0"/>
              <a:t>Electoral/Health/Education/Registry</a:t>
            </a:r>
          </a:p>
          <a:p>
            <a:pPr marL="1371600" lvl="3" indent="0">
              <a:buNone/>
            </a:pPr>
            <a:endParaRPr lang="en-US" dirty="0"/>
          </a:p>
          <a:p>
            <a:pPr lvl="2"/>
            <a:r>
              <a:rPr lang="en-US" dirty="0"/>
              <a:t>Strengthen Statistical Modernization by building strategic relationships with Big Data Providers</a:t>
            </a:r>
          </a:p>
          <a:p>
            <a:pPr lvl="3"/>
            <a:r>
              <a:rPr lang="en-US" dirty="0"/>
              <a:t>Dynamic Up-to-date Business Register with specific business rules for updating and maintaining the register from the Tax Office and Social Security Agencies in particular</a:t>
            </a:r>
          </a:p>
          <a:p>
            <a:pPr lvl="3"/>
            <a:r>
              <a:rPr lang="en-US" dirty="0"/>
              <a:t>Up-to-date frame for the Conduct of Economic Surveys, Balance of Payments Surveys, Job Openings and Labour Market Turnover Surveys</a:t>
            </a:r>
          </a:p>
          <a:p>
            <a:pPr lvl="3"/>
            <a:r>
              <a:rPr lang="en-US" dirty="0"/>
              <a:t>Leverage the use of GIS to be the agency which maintains the electoral boundaries in collaboration with the office of the Speaker of the house and our unique position of ownership of the Census database</a:t>
            </a:r>
          </a:p>
          <a:p>
            <a:pPr lvl="3"/>
            <a:r>
              <a:rPr lang="en-US" dirty="0"/>
              <a:t>Ensure rich data sources are available to populate the SUT (Supply and Use Tables) based on SNA 2008 standards</a:t>
            </a:r>
          </a:p>
          <a:p>
            <a:pPr lvl="3"/>
            <a:r>
              <a:rPr lang="en-US" dirty="0"/>
              <a:t>General improvement in quarterly business statistics on sales, quarterly GDP and other High Frequency Indicators </a:t>
            </a:r>
          </a:p>
          <a:p>
            <a:pPr lvl="3"/>
            <a:r>
              <a:rPr lang="en-US" dirty="0"/>
              <a:t>Other holders of Big Data – Telecoms, Global Technology Companies, Credit Card Companies</a:t>
            </a:r>
          </a:p>
          <a:p>
            <a:pPr lvl="4"/>
            <a:r>
              <a:rPr lang="en-US" dirty="0"/>
              <a:t>Define tools and data formats at the global level and invest in international agreements which will allow access and use of this data</a:t>
            </a:r>
          </a:p>
        </p:txBody>
      </p:sp>
      <p:pic>
        <p:nvPicPr>
          <p:cNvPr id="4" name="Picture 3" descr="Logo.png"/>
          <p:cNvPicPr>
            <a:picLocks noChangeAspect="1"/>
          </p:cNvPicPr>
          <p:nvPr/>
        </p:nvPicPr>
        <p:blipFill>
          <a:blip r:embed="rId2" cstate="print"/>
          <a:srcRect/>
          <a:stretch>
            <a:fillRect/>
          </a:stretch>
        </p:blipFill>
        <p:spPr bwMode="auto">
          <a:xfrm>
            <a:off x="11030554" y="0"/>
            <a:ext cx="1066341" cy="941294"/>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CFEF3A77-8614-4816-B19F-B282B9B9D8A9}" type="datetime1">
              <a:rPr lang="en-US" smtClean="0"/>
              <a:t>9/10/2016</a:t>
            </a:fld>
            <a:endParaRPr lang="en-US"/>
          </a:p>
        </p:txBody>
      </p:sp>
      <p:sp>
        <p:nvSpPr>
          <p:cNvPr id="6" name="Footer Placeholder 5"/>
          <p:cNvSpPr>
            <a:spLocks noGrp="1"/>
          </p:cNvSpPr>
          <p:nvPr>
            <p:ph type="ftr" sz="quarter" idx="11"/>
          </p:nvPr>
        </p:nvSpPr>
        <p:spPr/>
        <p:txBody>
          <a:bodyPr/>
          <a:lstStyle/>
          <a:p>
            <a:r>
              <a:rPr lang="en-US"/>
              <a:t>Transformative Agenda</a:t>
            </a:r>
          </a:p>
        </p:txBody>
      </p:sp>
    </p:spTree>
    <p:extLst>
      <p:ext uri="{BB962C8B-B14F-4D97-AF65-F5344CB8AC3E}">
        <p14:creationId xmlns:p14="http://schemas.microsoft.com/office/powerpoint/2010/main" val="55044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a:xfrm>
            <a:off x="1581295" y="1387148"/>
            <a:ext cx="5181600" cy="863787"/>
          </a:xfrm>
        </p:spPr>
        <p:txBody>
          <a:bodyPr/>
          <a:lstStyle/>
          <a:p>
            <a:endParaRPr lang="en-US" dirty="0"/>
          </a:p>
        </p:txBody>
      </p:sp>
      <p:sp>
        <p:nvSpPr>
          <p:cNvPr id="6" name="Content Placeholder 5"/>
          <p:cNvSpPr>
            <a:spLocks noGrp="1"/>
          </p:cNvSpPr>
          <p:nvPr>
            <p:ph sz="half" idx="1"/>
          </p:nvPr>
        </p:nvSpPr>
        <p:spPr/>
        <p:txBody>
          <a:bodyPr/>
          <a:lstStyle/>
          <a:p>
            <a:endParaRPr lang="en-US" dirty="0"/>
          </a:p>
        </p:txBody>
      </p:sp>
      <p:pic>
        <p:nvPicPr>
          <p:cNvPr id="7" name="Picture 6"/>
          <p:cNvPicPr/>
          <p:nvPr/>
        </p:nvPicPr>
        <p:blipFill>
          <a:blip r:embed="rId2" cstate="print"/>
          <a:srcRect/>
          <a:stretch>
            <a:fillRect/>
          </a:stretch>
        </p:blipFill>
        <p:spPr bwMode="auto">
          <a:xfrm>
            <a:off x="591672" y="820270"/>
            <a:ext cx="11080376" cy="5941770"/>
          </a:xfrm>
          <a:prstGeom prst="rect">
            <a:avLst/>
          </a:prstGeom>
          <a:noFill/>
          <a:ln w="9525">
            <a:noFill/>
            <a:miter lim="800000"/>
            <a:headEnd/>
            <a:tailEnd/>
          </a:ln>
        </p:spPr>
      </p:pic>
      <p:sp>
        <p:nvSpPr>
          <p:cNvPr id="8" name="Title 7"/>
          <p:cNvSpPr>
            <a:spLocks noGrp="1"/>
          </p:cNvSpPr>
          <p:nvPr>
            <p:ph type="title"/>
          </p:nvPr>
        </p:nvSpPr>
        <p:spPr>
          <a:xfrm>
            <a:off x="838200" y="107577"/>
            <a:ext cx="10515600" cy="712694"/>
          </a:xfrm>
        </p:spPr>
        <p:txBody>
          <a:bodyPr>
            <a:normAutofit/>
          </a:bodyPr>
          <a:lstStyle/>
          <a:p>
            <a:r>
              <a:rPr lang="en-US" dirty="0"/>
              <a:t>Proposed Business Register Data Model</a:t>
            </a:r>
          </a:p>
        </p:txBody>
      </p:sp>
      <p:pic>
        <p:nvPicPr>
          <p:cNvPr id="9" name="Picture 3" descr="Logo.png"/>
          <p:cNvPicPr>
            <a:picLocks noChangeAspect="1"/>
          </p:cNvPicPr>
          <p:nvPr/>
        </p:nvPicPr>
        <p:blipFill>
          <a:blip r:embed="rId3" cstate="print"/>
          <a:srcRect/>
          <a:stretch>
            <a:fillRect/>
          </a:stretch>
        </p:blipFill>
        <p:spPr bwMode="auto">
          <a:xfrm>
            <a:off x="11030554" y="0"/>
            <a:ext cx="1066341" cy="941294"/>
          </a:xfrm>
          <a:prstGeom prst="rect">
            <a:avLst/>
          </a:prstGeom>
          <a:noFill/>
          <a:ln w="9525">
            <a:noFill/>
            <a:miter lim="800000"/>
            <a:headEnd/>
            <a:tailEnd/>
          </a:ln>
        </p:spPr>
      </p:pic>
      <p:sp>
        <p:nvSpPr>
          <p:cNvPr id="2" name="Date Placeholder 1"/>
          <p:cNvSpPr>
            <a:spLocks noGrp="1"/>
          </p:cNvSpPr>
          <p:nvPr>
            <p:ph type="dt" sz="half" idx="10"/>
          </p:nvPr>
        </p:nvSpPr>
        <p:spPr/>
        <p:txBody>
          <a:bodyPr/>
          <a:lstStyle/>
          <a:p>
            <a:fld id="{59A68545-87AF-4104-93AE-18D416DC92FE}" type="datetime1">
              <a:rPr lang="en-US" smtClean="0"/>
              <a:t>9/10/2016</a:t>
            </a:fld>
            <a:endParaRPr lang="en-US"/>
          </a:p>
        </p:txBody>
      </p:sp>
      <p:sp>
        <p:nvSpPr>
          <p:cNvPr id="3" name="Footer Placeholder 2"/>
          <p:cNvSpPr>
            <a:spLocks noGrp="1"/>
          </p:cNvSpPr>
          <p:nvPr>
            <p:ph type="ftr" sz="quarter" idx="11"/>
          </p:nvPr>
        </p:nvSpPr>
        <p:spPr/>
        <p:txBody>
          <a:bodyPr/>
          <a:lstStyle/>
          <a:p>
            <a:r>
              <a:rPr lang="en-US"/>
              <a:t>Transformative Agenda</a:t>
            </a:r>
          </a:p>
        </p:txBody>
      </p:sp>
    </p:spTree>
    <p:extLst>
      <p:ext uri="{BB962C8B-B14F-4D97-AF65-F5344CB8AC3E}">
        <p14:creationId xmlns:p14="http://schemas.microsoft.com/office/powerpoint/2010/main" val="240139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4494"/>
            <a:ext cx="10515600" cy="652306"/>
          </a:xfrm>
        </p:spPr>
        <p:txBody>
          <a:bodyPr>
            <a:normAutofit fontScale="90000"/>
          </a:bodyPr>
          <a:lstStyle/>
          <a:p>
            <a:r>
              <a:rPr lang="en-US" dirty="0"/>
              <a:t>Innovation and Modernization:</a:t>
            </a:r>
          </a:p>
        </p:txBody>
      </p:sp>
      <p:sp>
        <p:nvSpPr>
          <p:cNvPr id="3" name="Content Placeholder 2"/>
          <p:cNvSpPr>
            <a:spLocks noGrp="1"/>
          </p:cNvSpPr>
          <p:nvPr>
            <p:ph idx="1"/>
          </p:nvPr>
        </p:nvSpPr>
        <p:spPr>
          <a:xfrm>
            <a:off x="838200" y="941294"/>
            <a:ext cx="10515600" cy="5601173"/>
          </a:xfrm>
        </p:spPr>
        <p:txBody>
          <a:bodyPr>
            <a:normAutofit fontScale="85000" lnSpcReduction="10000"/>
          </a:bodyPr>
          <a:lstStyle/>
          <a:p>
            <a:r>
              <a:rPr lang="en-US" dirty="0"/>
              <a:t>Sample Survey Data Collection, Processing and Dissemination</a:t>
            </a:r>
          </a:p>
          <a:p>
            <a:pPr lvl="1"/>
            <a:r>
              <a:rPr lang="en-US" dirty="0"/>
              <a:t>Use of electronic data capture methods</a:t>
            </a:r>
          </a:p>
          <a:p>
            <a:pPr lvl="2"/>
            <a:r>
              <a:rPr lang="en-US" dirty="0"/>
              <a:t>Use of World Bank Survey Solutions Tablet Computer CAPI (V5.11) software</a:t>
            </a:r>
          </a:p>
          <a:p>
            <a:pPr lvl="2"/>
            <a:r>
              <a:rPr lang="en-US" dirty="0"/>
              <a:t>Save printing cost, save data capture cost, reduce time to dissemination of sample survey results. Questionnaires </a:t>
            </a:r>
            <a:r>
              <a:rPr lang="en-US" dirty="0" err="1"/>
              <a:t>sync’ed</a:t>
            </a:r>
            <a:r>
              <a:rPr lang="en-US" dirty="0"/>
              <a:t> from tablets to internet are reviewed by the supervisor online and returned to the enumerators tablet for correction.</a:t>
            </a:r>
          </a:p>
          <a:p>
            <a:pPr lvl="2"/>
            <a:r>
              <a:rPr lang="en-US" dirty="0"/>
              <a:t>Tablet collection allows more effective management of teams of enumerators over the internet when tablets are </a:t>
            </a:r>
            <a:r>
              <a:rPr lang="en-US" dirty="0" err="1"/>
              <a:t>sync’ed</a:t>
            </a:r>
            <a:r>
              <a:rPr lang="en-US" dirty="0"/>
              <a:t> from any location to the internet based on the structure of the sample, collection of GPS coordinates of interviews, use of validation checks built and implemented at the time the interview is being done results in a very clean dataset at the outlet. </a:t>
            </a:r>
          </a:p>
          <a:p>
            <a:pPr lvl="2"/>
            <a:r>
              <a:rPr lang="en-US" dirty="0"/>
              <a:t>Time to delivery of results no more than a month for </a:t>
            </a:r>
            <a:r>
              <a:rPr lang="en-US" dirty="0" err="1"/>
              <a:t>labour</a:t>
            </a:r>
            <a:r>
              <a:rPr lang="en-US" dirty="0"/>
              <a:t> force statistics</a:t>
            </a:r>
          </a:p>
          <a:p>
            <a:pPr lvl="2"/>
            <a:r>
              <a:rPr lang="en-US" dirty="0"/>
              <a:t>Census 2020 ready – Allow Internet Data Submission, built in GPS based routing of enumerators</a:t>
            </a:r>
          </a:p>
          <a:p>
            <a:pPr marL="914400" lvl="2" indent="0">
              <a:buNone/>
            </a:pPr>
            <a:endParaRPr lang="en-US" dirty="0"/>
          </a:p>
          <a:p>
            <a:pPr lvl="1"/>
            <a:r>
              <a:rPr lang="en-US" dirty="0"/>
              <a:t>Strategy for Implementing LSMS (Living Standards Measurement Surveys) and HBS (Household Budget Surveys)</a:t>
            </a:r>
          </a:p>
          <a:p>
            <a:pPr lvl="2"/>
            <a:r>
              <a:rPr lang="en-US" dirty="0"/>
              <a:t>The difficult task of collecting consumption expenditure data overlap in these two surveys, therefore not only should the coding system be the same, that is, use of COICOP but also </a:t>
            </a:r>
            <a:r>
              <a:rPr lang="en-US" b="1" i="1" dirty="0"/>
              <a:t>serious consideration </a:t>
            </a:r>
            <a:r>
              <a:rPr lang="en-US" dirty="0"/>
              <a:t>needs to be given to using a strategy of doing one survey to cover the weighing updates required for the CPI and the Supply and Use Table for the national accounts on the one hand and the need to collect data on poverty/inequality and living conditions on the other hand at the same time especially in smaller SIDS</a:t>
            </a:r>
          </a:p>
          <a:p>
            <a:pPr lvl="2"/>
            <a:r>
              <a:rPr lang="en-US" dirty="0"/>
              <a:t>Use of Big data to validate consumption expenditure aggregates where possible</a:t>
            </a:r>
          </a:p>
        </p:txBody>
      </p:sp>
      <p:pic>
        <p:nvPicPr>
          <p:cNvPr id="4" name="Picture 3" descr="Logo.png"/>
          <p:cNvPicPr>
            <a:picLocks noChangeAspect="1"/>
          </p:cNvPicPr>
          <p:nvPr/>
        </p:nvPicPr>
        <p:blipFill>
          <a:blip r:embed="rId2" cstate="print"/>
          <a:srcRect/>
          <a:stretch>
            <a:fillRect/>
          </a:stretch>
        </p:blipFill>
        <p:spPr bwMode="auto">
          <a:xfrm>
            <a:off x="11030554" y="0"/>
            <a:ext cx="1066341" cy="941294"/>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4306A68D-5E3E-429C-8F0F-4AC7FCF17641}" type="datetime1">
              <a:rPr lang="en-US" smtClean="0"/>
              <a:t>9/10/2016</a:t>
            </a:fld>
            <a:endParaRPr lang="en-US"/>
          </a:p>
        </p:txBody>
      </p:sp>
      <p:sp>
        <p:nvSpPr>
          <p:cNvPr id="6" name="Footer Placeholder 5"/>
          <p:cNvSpPr>
            <a:spLocks noGrp="1"/>
          </p:cNvSpPr>
          <p:nvPr>
            <p:ph type="ftr" sz="quarter" idx="11"/>
          </p:nvPr>
        </p:nvSpPr>
        <p:spPr/>
        <p:txBody>
          <a:bodyPr/>
          <a:lstStyle/>
          <a:p>
            <a:r>
              <a:rPr lang="en-US"/>
              <a:t>Transformative Agenda</a:t>
            </a:r>
          </a:p>
        </p:txBody>
      </p:sp>
    </p:spTree>
    <p:extLst>
      <p:ext uri="{BB962C8B-B14F-4D97-AF65-F5344CB8AC3E}">
        <p14:creationId xmlns:p14="http://schemas.microsoft.com/office/powerpoint/2010/main" val="3582182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690942"/>
          </a:xfrm>
        </p:spPr>
        <p:txBody>
          <a:bodyPr>
            <a:normAutofit fontScale="90000"/>
          </a:bodyPr>
          <a:lstStyle/>
          <a:p>
            <a:r>
              <a:rPr lang="en-US" dirty="0"/>
              <a:t>Innovation and Modernization:</a:t>
            </a:r>
          </a:p>
        </p:txBody>
      </p:sp>
      <p:sp>
        <p:nvSpPr>
          <p:cNvPr id="3" name="Content Placeholder 2"/>
          <p:cNvSpPr>
            <a:spLocks noGrp="1"/>
          </p:cNvSpPr>
          <p:nvPr>
            <p:ph idx="1"/>
          </p:nvPr>
        </p:nvSpPr>
        <p:spPr>
          <a:xfrm>
            <a:off x="838200" y="1120462"/>
            <a:ext cx="10515600" cy="5056501"/>
          </a:xfrm>
        </p:spPr>
        <p:txBody>
          <a:bodyPr>
            <a:normAutofit fontScale="85000" lnSpcReduction="10000"/>
          </a:bodyPr>
          <a:lstStyle/>
          <a:p>
            <a:pPr lvl="1"/>
            <a:r>
              <a:rPr lang="en-US" dirty="0"/>
              <a:t>Adapting current data sources to capture SDG Indictors recognizing the higher cost of collecting data in SIDS</a:t>
            </a:r>
          </a:p>
          <a:p>
            <a:pPr marL="457200" lvl="1" indent="0">
              <a:buNone/>
            </a:pPr>
            <a:endParaRPr lang="en-US" dirty="0"/>
          </a:p>
          <a:p>
            <a:pPr lvl="2"/>
            <a:r>
              <a:rPr lang="en-US" dirty="0"/>
              <a:t>LSMS – Compute money metric based poverty indicators and Multi-dimensional Poverty Indicators (MPI)</a:t>
            </a:r>
          </a:p>
          <a:p>
            <a:pPr lvl="3"/>
            <a:r>
              <a:rPr lang="en-US" dirty="0"/>
              <a:t>Poverty measures based on a national and international poverty line (FGT)</a:t>
            </a:r>
          </a:p>
          <a:p>
            <a:pPr lvl="3"/>
            <a:r>
              <a:rPr lang="en-US" dirty="0"/>
              <a:t>Multi-dimensional Poverty based on </a:t>
            </a:r>
            <a:r>
              <a:rPr lang="en-US" dirty="0" err="1"/>
              <a:t>Alkire</a:t>
            </a:r>
            <a:r>
              <a:rPr lang="en-US" dirty="0"/>
              <a:t>-Forster</a:t>
            </a:r>
          </a:p>
          <a:p>
            <a:pPr lvl="3"/>
            <a:r>
              <a:rPr lang="en-US" dirty="0"/>
              <a:t>Inequality Measures, Gini, </a:t>
            </a:r>
            <a:r>
              <a:rPr lang="en-US" dirty="0" err="1"/>
              <a:t>theil</a:t>
            </a:r>
            <a:r>
              <a:rPr lang="en-US" dirty="0"/>
              <a:t>, MPI based inequality measures</a:t>
            </a:r>
          </a:p>
          <a:p>
            <a:pPr lvl="3"/>
            <a:r>
              <a:rPr lang="en-US" dirty="0"/>
              <a:t>Inclusion of broader measures of progress, example money metric identification and tracking of the lower middle and upper classes in the society</a:t>
            </a:r>
          </a:p>
          <a:p>
            <a:pPr lvl="3"/>
            <a:r>
              <a:rPr lang="en-US" dirty="0"/>
              <a:t>Food Security Indicators</a:t>
            </a:r>
          </a:p>
          <a:p>
            <a:pPr marL="1371600" lvl="3" indent="0">
              <a:buNone/>
            </a:pPr>
            <a:endParaRPr lang="en-US" dirty="0"/>
          </a:p>
          <a:p>
            <a:pPr lvl="2"/>
            <a:r>
              <a:rPr lang="en-US" dirty="0"/>
              <a:t>MICS – Multiple Indicator Cluster Survey – Consideration for a SIDS friendly version that focuses on collecting a few key indicators on women and children which reduces the cost and complexity of this survey.</a:t>
            </a:r>
          </a:p>
          <a:p>
            <a:pPr marL="914400" lvl="2" indent="0">
              <a:buNone/>
            </a:pPr>
            <a:endParaRPr lang="en-US" dirty="0"/>
          </a:p>
          <a:p>
            <a:pPr lvl="2"/>
            <a:r>
              <a:rPr lang="en-US" dirty="0"/>
              <a:t>Adapt continuous Labour Force Surveys/Surveys of population to cover new topics</a:t>
            </a:r>
          </a:p>
          <a:p>
            <a:pPr lvl="3"/>
            <a:r>
              <a:rPr lang="en-US" dirty="0"/>
              <a:t>Multi-Dimensional Poverty, perhaps after accumulating several quarters of data into an annual dataset</a:t>
            </a:r>
          </a:p>
          <a:p>
            <a:pPr lvl="3"/>
            <a:r>
              <a:rPr lang="en-US" dirty="0"/>
              <a:t>Decent Work Indicators</a:t>
            </a:r>
          </a:p>
          <a:p>
            <a:pPr lvl="3"/>
            <a:r>
              <a:rPr lang="en-US" dirty="0"/>
              <a:t>Informal Sector and Informal employment indicators</a:t>
            </a:r>
          </a:p>
          <a:p>
            <a:pPr lvl="2"/>
            <a:endParaRPr lang="en-US" dirty="0"/>
          </a:p>
        </p:txBody>
      </p:sp>
      <p:pic>
        <p:nvPicPr>
          <p:cNvPr id="4" name="Picture 3" descr="Logo.png"/>
          <p:cNvPicPr>
            <a:picLocks noChangeAspect="1"/>
          </p:cNvPicPr>
          <p:nvPr/>
        </p:nvPicPr>
        <p:blipFill>
          <a:blip r:embed="rId2" cstate="print"/>
          <a:srcRect/>
          <a:stretch>
            <a:fillRect/>
          </a:stretch>
        </p:blipFill>
        <p:spPr bwMode="auto">
          <a:xfrm>
            <a:off x="11030554" y="0"/>
            <a:ext cx="1066341" cy="941294"/>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F2165BFE-3DAC-4C16-B288-55054B1EF41D}" type="datetime1">
              <a:rPr lang="en-US" smtClean="0"/>
              <a:t>9/10/2016</a:t>
            </a:fld>
            <a:endParaRPr lang="en-US"/>
          </a:p>
        </p:txBody>
      </p:sp>
      <p:sp>
        <p:nvSpPr>
          <p:cNvPr id="6" name="Footer Placeholder 5"/>
          <p:cNvSpPr>
            <a:spLocks noGrp="1"/>
          </p:cNvSpPr>
          <p:nvPr>
            <p:ph type="ftr" sz="quarter" idx="11"/>
          </p:nvPr>
        </p:nvSpPr>
        <p:spPr/>
        <p:txBody>
          <a:bodyPr/>
          <a:lstStyle/>
          <a:p>
            <a:r>
              <a:rPr lang="en-US"/>
              <a:t>Transformative Agenda</a:t>
            </a:r>
          </a:p>
        </p:txBody>
      </p:sp>
    </p:spTree>
    <p:extLst>
      <p:ext uri="{BB962C8B-B14F-4D97-AF65-F5344CB8AC3E}">
        <p14:creationId xmlns:p14="http://schemas.microsoft.com/office/powerpoint/2010/main" val="2584089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3292"/>
          </a:xfrm>
        </p:spPr>
        <p:txBody>
          <a:bodyPr/>
          <a:lstStyle/>
          <a:p>
            <a:r>
              <a:rPr lang="en-US" dirty="0"/>
              <a:t>Innovation and Modernization:</a:t>
            </a:r>
          </a:p>
        </p:txBody>
      </p:sp>
      <p:sp>
        <p:nvSpPr>
          <p:cNvPr id="3" name="Content Placeholder 2"/>
          <p:cNvSpPr>
            <a:spLocks noGrp="1"/>
          </p:cNvSpPr>
          <p:nvPr>
            <p:ph idx="1"/>
          </p:nvPr>
        </p:nvSpPr>
        <p:spPr>
          <a:xfrm>
            <a:off x="838200" y="1088265"/>
            <a:ext cx="10515600" cy="5434884"/>
          </a:xfrm>
        </p:spPr>
        <p:txBody>
          <a:bodyPr>
            <a:normAutofit fontScale="92500" lnSpcReduction="10000"/>
          </a:bodyPr>
          <a:lstStyle/>
          <a:p>
            <a:r>
              <a:rPr lang="en-US" dirty="0"/>
              <a:t>Data Dissemination in SIDS</a:t>
            </a:r>
          </a:p>
          <a:p>
            <a:pPr lvl="1"/>
            <a:r>
              <a:rPr lang="en-US" dirty="0"/>
              <a:t>In All areas of Statistical Activity SIDS cannot invest a lot in software development and therefore need to rely on statistical software which has been developed by development partners, UNICEF, </a:t>
            </a:r>
            <a:r>
              <a:rPr lang="en-US" dirty="0" err="1"/>
              <a:t>WorldBank</a:t>
            </a:r>
            <a:r>
              <a:rPr lang="en-US" dirty="0"/>
              <a:t>, IMF, </a:t>
            </a:r>
            <a:r>
              <a:rPr lang="en-US" dirty="0" err="1"/>
              <a:t>EuroStat</a:t>
            </a:r>
            <a:r>
              <a:rPr lang="en-US" dirty="0"/>
              <a:t>, Statistics Canada, US Census Bureau </a:t>
            </a:r>
            <a:r>
              <a:rPr lang="en-US" dirty="0" err="1"/>
              <a:t>etc</a:t>
            </a:r>
            <a:r>
              <a:rPr lang="en-US" dirty="0"/>
              <a:t> and customized to meet their needs</a:t>
            </a:r>
          </a:p>
          <a:p>
            <a:pPr lvl="2"/>
            <a:endParaRPr lang="en-US" dirty="0"/>
          </a:p>
          <a:p>
            <a:pPr lvl="2"/>
            <a:r>
              <a:rPr lang="en-US" dirty="0"/>
              <a:t>IMF - PIPS (Price Index Processor) Output of Consumer Price Index Aggregates</a:t>
            </a:r>
          </a:p>
          <a:p>
            <a:pPr lvl="3"/>
            <a:r>
              <a:rPr lang="en-US" dirty="0"/>
              <a:t>Move to updated database platform/make more tablet friendly</a:t>
            </a:r>
          </a:p>
          <a:p>
            <a:pPr lvl="2"/>
            <a:endParaRPr lang="en-US" dirty="0"/>
          </a:p>
          <a:p>
            <a:pPr lvl="2"/>
            <a:r>
              <a:rPr lang="en-US" dirty="0"/>
              <a:t>EUROSTAT - EUROTRACE (Trade Data Processing)</a:t>
            </a:r>
          </a:p>
          <a:p>
            <a:pPr lvl="3"/>
            <a:r>
              <a:rPr lang="en-US" dirty="0"/>
              <a:t>Implementation of </a:t>
            </a:r>
            <a:r>
              <a:rPr lang="en-US" dirty="0" err="1"/>
              <a:t>Webcomext</a:t>
            </a:r>
            <a:r>
              <a:rPr lang="en-US" dirty="0"/>
              <a:t> for dissemination to the web using open standards</a:t>
            </a:r>
          </a:p>
          <a:p>
            <a:pPr lvl="2"/>
            <a:endParaRPr lang="en-US" dirty="0"/>
          </a:p>
          <a:p>
            <a:pPr lvl="2"/>
            <a:r>
              <a:rPr lang="en-US" dirty="0" err="1"/>
              <a:t>WorldBank</a:t>
            </a:r>
            <a:r>
              <a:rPr lang="en-US" dirty="0"/>
              <a:t>/PARIS21 - </a:t>
            </a:r>
            <a:r>
              <a:rPr lang="en-US" dirty="0" err="1"/>
              <a:t>MetaData</a:t>
            </a:r>
            <a:r>
              <a:rPr lang="en-US" dirty="0"/>
              <a:t> Editor to document Sample Surveys - The metadata produced by the Editor is compliant with the </a:t>
            </a:r>
            <a:r>
              <a:rPr lang="en-US" dirty="0">
                <a:hlinkClick r:id="rId2"/>
              </a:rPr>
              <a:t>Data Documentation Initiative (DDI) 2.n</a:t>
            </a:r>
            <a:r>
              <a:rPr lang="en-US" dirty="0"/>
              <a:t> and the </a:t>
            </a:r>
            <a:r>
              <a:rPr lang="en-US" dirty="0">
                <a:hlinkClick r:id="rId3"/>
              </a:rPr>
              <a:t>Dublin Core</a:t>
            </a:r>
            <a:r>
              <a:rPr lang="en-US" dirty="0"/>
              <a:t> XML metadata standards allows for dissemination of survey documentation over internet is a very powerful method to promote the use of Census and Sample Survey Data</a:t>
            </a:r>
          </a:p>
          <a:p>
            <a:pPr marL="914400" lvl="2" indent="0">
              <a:buNone/>
            </a:pPr>
            <a:endParaRPr lang="en-US" dirty="0"/>
          </a:p>
          <a:p>
            <a:pPr lvl="2"/>
            <a:r>
              <a:rPr lang="en-US" dirty="0" err="1"/>
              <a:t>WorldBank</a:t>
            </a:r>
            <a:r>
              <a:rPr lang="en-US" dirty="0"/>
              <a:t> </a:t>
            </a:r>
            <a:r>
              <a:rPr lang="en-US" dirty="0">
                <a:hlinkClick r:id="rId4"/>
              </a:rPr>
              <a:t>–</a:t>
            </a:r>
            <a:r>
              <a:rPr lang="en-US" dirty="0"/>
              <a:t> ADEPT – Modules to improve the dissemination the results of Surveys</a:t>
            </a:r>
          </a:p>
          <a:p>
            <a:pPr marL="914400" lvl="2" indent="0">
              <a:buNone/>
            </a:pPr>
            <a:endParaRPr lang="en-US" dirty="0"/>
          </a:p>
          <a:p>
            <a:pPr lvl="1"/>
            <a:endParaRPr lang="en-US" dirty="0"/>
          </a:p>
        </p:txBody>
      </p:sp>
      <p:pic>
        <p:nvPicPr>
          <p:cNvPr id="4" name="Picture 3" descr="Logo.png"/>
          <p:cNvPicPr>
            <a:picLocks noChangeAspect="1"/>
          </p:cNvPicPr>
          <p:nvPr/>
        </p:nvPicPr>
        <p:blipFill>
          <a:blip r:embed="rId5" cstate="print"/>
          <a:srcRect/>
          <a:stretch>
            <a:fillRect/>
          </a:stretch>
        </p:blipFill>
        <p:spPr bwMode="auto">
          <a:xfrm>
            <a:off x="11030554" y="0"/>
            <a:ext cx="1066341" cy="941294"/>
          </a:xfrm>
          <a:prstGeom prst="rect">
            <a:avLst/>
          </a:prstGeom>
          <a:noFill/>
          <a:ln w="9525">
            <a:noFill/>
            <a:miter lim="800000"/>
            <a:headEnd/>
            <a:tailEnd/>
          </a:ln>
        </p:spPr>
      </p:pic>
      <p:sp>
        <p:nvSpPr>
          <p:cNvPr id="5" name="Date Placeholder 4"/>
          <p:cNvSpPr>
            <a:spLocks noGrp="1"/>
          </p:cNvSpPr>
          <p:nvPr>
            <p:ph type="dt" sz="half" idx="10"/>
          </p:nvPr>
        </p:nvSpPr>
        <p:spPr/>
        <p:txBody>
          <a:bodyPr/>
          <a:lstStyle/>
          <a:p>
            <a:fld id="{F91B98AF-0309-483C-89BC-ADA03E63D89B}" type="datetime1">
              <a:rPr lang="en-US" smtClean="0"/>
              <a:t>9/10/2016</a:t>
            </a:fld>
            <a:endParaRPr lang="en-US"/>
          </a:p>
        </p:txBody>
      </p:sp>
      <p:sp>
        <p:nvSpPr>
          <p:cNvPr id="6" name="Footer Placeholder 5"/>
          <p:cNvSpPr>
            <a:spLocks noGrp="1"/>
          </p:cNvSpPr>
          <p:nvPr>
            <p:ph type="ftr" sz="quarter" idx="11"/>
          </p:nvPr>
        </p:nvSpPr>
        <p:spPr/>
        <p:txBody>
          <a:bodyPr/>
          <a:lstStyle/>
          <a:p>
            <a:r>
              <a:rPr lang="en-US"/>
              <a:t>Transformative Agenda</a:t>
            </a:r>
          </a:p>
        </p:txBody>
      </p:sp>
    </p:spTree>
    <p:extLst>
      <p:ext uri="{BB962C8B-B14F-4D97-AF65-F5344CB8AC3E}">
        <p14:creationId xmlns:p14="http://schemas.microsoft.com/office/powerpoint/2010/main" val="3144223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Innovation and Modernization:</a:t>
            </a:r>
          </a:p>
        </p:txBody>
      </p:sp>
      <p:sp>
        <p:nvSpPr>
          <p:cNvPr id="3" name="Content Placeholder 2"/>
          <p:cNvSpPr>
            <a:spLocks noGrp="1"/>
          </p:cNvSpPr>
          <p:nvPr>
            <p:ph idx="1"/>
          </p:nvPr>
        </p:nvSpPr>
        <p:spPr>
          <a:xfrm>
            <a:off x="838200" y="1390918"/>
            <a:ext cx="10515600" cy="4893972"/>
          </a:xfrm>
        </p:spPr>
        <p:txBody>
          <a:bodyPr>
            <a:normAutofit/>
          </a:bodyPr>
          <a:lstStyle/>
          <a:p>
            <a:r>
              <a:rPr lang="en-US" dirty="0"/>
              <a:t>Data Dissemination in SIDS</a:t>
            </a:r>
          </a:p>
          <a:p>
            <a:pPr lvl="2"/>
            <a:r>
              <a:rPr lang="en-US" dirty="0" err="1"/>
              <a:t>WorldBank</a:t>
            </a:r>
            <a:r>
              <a:rPr lang="en-US" dirty="0"/>
              <a:t> </a:t>
            </a:r>
            <a:r>
              <a:rPr lang="en-US" dirty="0">
                <a:hlinkClick r:id="rId2"/>
              </a:rPr>
              <a:t>–</a:t>
            </a:r>
            <a:r>
              <a:rPr lang="en-US" dirty="0"/>
              <a:t> R Package on CRAN - </a:t>
            </a:r>
            <a:r>
              <a:rPr lang="en-US" u="sng" dirty="0">
                <a:hlinkClick r:id="rId2"/>
              </a:rPr>
              <a:t>Statistical Disclosure Control (</a:t>
            </a:r>
            <a:r>
              <a:rPr lang="en-US" u="sng" dirty="0" err="1">
                <a:hlinkClick r:id="rId2"/>
              </a:rPr>
              <a:t>SDCMicro</a:t>
            </a:r>
            <a:r>
              <a:rPr lang="en-US" u="sng" dirty="0">
                <a:hlinkClick r:id="rId2"/>
              </a:rPr>
              <a:t>)</a:t>
            </a:r>
            <a:r>
              <a:rPr lang="en-US" u="sng" dirty="0"/>
              <a:t> </a:t>
            </a:r>
            <a:r>
              <a:rPr lang="en-US" dirty="0"/>
              <a:t>requires continuous and more support for implementation in SIDS since accidental disclosure is especially important in SIDS where </a:t>
            </a:r>
            <a:r>
              <a:rPr lang="en-US" dirty="0" err="1"/>
              <a:t>disclosue</a:t>
            </a:r>
            <a:r>
              <a:rPr lang="en-US" dirty="0"/>
              <a:t> risk are relatively higher given the smaller numbers of records and higher sampling fraction associated with these datasets</a:t>
            </a:r>
          </a:p>
          <a:p>
            <a:pPr marL="914400" lvl="2" indent="0">
              <a:buNone/>
            </a:pPr>
            <a:endParaRPr lang="en-US" dirty="0"/>
          </a:p>
          <a:p>
            <a:pPr lvl="2"/>
            <a:r>
              <a:rPr lang="en-US" dirty="0"/>
              <a:t>Statistics Canada (PRASC Project) – National Accounts Compilation Tools based on open standards for Supply and Use Tables</a:t>
            </a:r>
          </a:p>
          <a:p>
            <a:pPr marL="914400" lvl="2" indent="0">
              <a:buNone/>
            </a:pPr>
            <a:endParaRPr lang="en-US" dirty="0"/>
          </a:p>
          <a:p>
            <a:pPr lvl="2"/>
            <a:r>
              <a:rPr lang="en-US" dirty="0"/>
              <a:t>UNECLAC – </a:t>
            </a:r>
            <a:r>
              <a:rPr lang="en-US" dirty="0" err="1"/>
              <a:t>Redatam</a:t>
            </a:r>
            <a:r>
              <a:rPr lang="en-US" dirty="0"/>
              <a:t> allows dynamic website dissemination of Census and Sample Survey Data – Open Data Compliant</a:t>
            </a:r>
          </a:p>
          <a:p>
            <a:pPr marL="914400" lvl="2" indent="0">
              <a:buNone/>
            </a:pPr>
            <a:endParaRPr lang="en-US" dirty="0"/>
          </a:p>
          <a:p>
            <a:pPr lvl="2"/>
            <a:r>
              <a:rPr lang="en-US" dirty="0"/>
              <a:t>UNICEF – DEVINFO – Compliance with DDI/SDMX</a:t>
            </a:r>
          </a:p>
          <a:p>
            <a:pPr marL="914400" lvl="2" indent="0">
              <a:buNone/>
            </a:pPr>
            <a:endParaRPr lang="en-US" dirty="0"/>
          </a:p>
          <a:p>
            <a:pPr lvl="2"/>
            <a:r>
              <a:rPr lang="en-US" dirty="0"/>
              <a:t>US Census Bureau – CSPRO - Compliance with DDI</a:t>
            </a:r>
          </a:p>
          <a:p>
            <a:endParaRPr lang="en-US" dirty="0"/>
          </a:p>
        </p:txBody>
      </p:sp>
      <p:sp>
        <p:nvSpPr>
          <p:cNvPr id="4" name="Date Placeholder 3"/>
          <p:cNvSpPr>
            <a:spLocks noGrp="1"/>
          </p:cNvSpPr>
          <p:nvPr>
            <p:ph type="dt" sz="half" idx="10"/>
          </p:nvPr>
        </p:nvSpPr>
        <p:spPr/>
        <p:txBody>
          <a:bodyPr/>
          <a:lstStyle/>
          <a:p>
            <a:fld id="{22593A99-9448-4F3D-93E5-4ED26B3FDD7A}" type="datetime1">
              <a:rPr lang="en-US" smtClean="0"/>
              <a:t>9/10/2016</a:t>
            </a:fld>
            <a:endParaRPr lang="en-US"/>
          </a:p>
        </p:txBody>
      </p:sp>
      <p:sp>
        <p:nvSpPr>
          <p:cNvPr id="5" name="Footer Placeholder 4"/>
          <p:cNvSpPr>
            <a:spLocks noGrp="1"/>
          </p:cNvSpPr>
          <p:nvPr>
            <p:ph type="ftr" sz="quarter" idx="11"/>
          </p:nvPr>
        </p:nvSpPr>
        <p:spPr/>
        <p:txBody>
          <a:bodyPr/>
          <a:lstStyle/>
          <a:p>
            <a:r>
              <a:rPr lang="en-US"/>
              <a:t>Transformative Agenda</a:t>
            </a:r>
          </a:p>
        </p:txBody>
      </p:sp>
    </p:spTree>
    <p:extLst>
      <p:ext uri="{BB962C8B-B14F-4D97-AF65-F5344CB8AC3E}">
        <p14:creationId xmlns:p14="http://schemas.microsoft.com/office/powerpoint/2010/main" val="2305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Innovation and Modernization:</a:t>
            </a:r>
          </a:p>
        </p:txBody>
      </p:sp>
      <p:sp>
        <p:nvSpPr>
          <p:cNvPr id="3" name="Content Placeholder 2"/>
          <p:cNvSpPr>
            <a:spLocks noGrp="1"/>
          </p:cNvSpPr>
          <p:nvPr>
            <p:ph idx="1"/>
          </p:nvPr>
        </p:nvSpPr>
        <p:spPr/>
        <p:txBody>
          <a:bodyPr/>
          <a:lstStyle/>
          <a:p>
            <a:pPr lvl="1"/>
            <a:r>
              <a:rPr lang="en-US" dirty="0"/>
              <a:t>Development of Websites which are based on open standards, Joomla</a:t>
            </a:r>
          </a:p>
          <a:p>
            <a:pPr lvl="1"/>
            <a:endParaRPr lang="en-US" dirty="0"/>
          </a:p>
          <a:p>
            <a:pPr lvl="1"/>
            <a:r>
              <a:rPr lang="en-US" dirty="0"/>
              <a:t>We need our support agencies to recognize the importance of the implementation of standards in software intended to assist </a:t>
            </a:r>
            <a:r>
              <a:rPr lang="en-US" i="1" u="sng" dirty="0"/>
              <a:t>especially SIDS </a:t>
            </a:r>
            <a:r>
              <a:rPr lang="en-US" dirty="0"/>
              <a:t>with their Statistical Infrastructure particularly in the area of data dissemination </a:t>
            </a:r>
          </a:p>
          <a:p>
            <a:pPr lvl="2"/>
            <a:r>
              <a:rPr lang="en-US" dirty="0"/>
              <a:t>Continuous efforts at training staff/Personnel who understand new data formats</a:t>
            </a:r>
          </a:p>
          <a:p>
            <a:pPr lvl="2"/>
            <a:r>
              <a:rPr lang="en-US" dirty="0"/>
              <a:t>Importance of Open Data Standards</a:t>
            </a:r>
          </a:p>
          <a:p>
            <a:pPr lvl="2"/>
            <a:r>
              <a:rPr lang="en-US" dirty="0"/>
              <a:t>Importance of standards specific to SDMX (Statistical Data and </a:t>
            </a:r>
            <a:r>
              <a:rPr lang="en-US" dirty="0" err="1"/>
              <a:t>MetaData</a:t>
            </a:r>
            <a:r>
              <a:rPr lang="en-US" dirty="0"/>
              <a:t> Exchange), DDI (Data Documentation Initiative)</a:t>
            </a:r>
          </a:p>
          <a:p>
            <a:endParaRPr lang="en-US" dirty="0"/>
          </a:p>
        </p:txBody>
      </p:sp>
      <p:sp>
        <p:nvSpPr>
          <p:cNvPr id="4" name="Date Placeholder 3"/>
          <p:cNvSpPr>
            <a:spLocks noGrp="1"/>
          </p:cNvSpPr>
          <p:nvPr>
            <p:ph type="dt" sz="half" idx="10"/>
          </p:nvPr>
        </p:nvSpPr>
        <p:spPr/>
        <p:txBody>
          <a:bodyPr/>
          <a:lstStyle/>
          <a:p>
            <a:fld id="{D45BFFEB-08EF-4EBD-87A1-7BD983E0EDA3}" type="datetime1">
              <a:rPr lang="en-US" smtClean="0"/>
              <a:t>9/10/2016</a:t>
            </a:fld>
            <a:endParaRPr lang="en-US"/>
          </a:p>
        </p:txBody>
      </p:sp>
      <p:sp>
        <p:nvSpPr>
          <p:cNvPr id="5" name="Footer Placeholder 4"/>
          <p:cNvSpPr>
            <a:spLocks noGrp="1"/>
          </p:cNvSpPr>
          <p:nvPr>
            <p:ph type="ftr" sz="quarter" idx="11"/>
          </p:nvPr>
        </p:nvSpPr>
        <p:spPr/>
        <p:txBody>
          <a:bodyPr/>
          <a:lstStyle/>
          <a:p>
            <a:r>
              <a:rPr lang="en-US"/>
              <a:t>Transformative Agenda</a:t>
            </a:r>
          </a:p>
        </p:txBody>
      </p:sp>
    </p:spTree>
    <p:extLst>
      <p:ext uri="{BB962C8B-B14F-4D97-AF65-F5344CB8AC3E}">
        <p14:creationId xmlns:p14="http://schemas.microsoft.com/office/powerpoint/2010/main" val="2706428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3838</TotalTime>
  <Words>1005</Words>
  <Application>Microsoft Office PowerPoint</Application>
  <PresentationFormat>Custom</PresentationFormat>
  <Paragraphs>100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TRANSFORMATIVE AGENDA FOR  OFFICIAL STATISTICS</vt:lpstr>
      <vt:lpstr>  Innovation and Modernization:  </vt:lpstr>
      <vt:lpstr>Proposed Business Register Data Model</vt:lpstr>
      <vt:lpstr>Innovation and Modernization:</vt:lpstr>
      <vt:lpstr>Innovation and Modernization:</vt:lpstr>
      <vt:lpstr>Innovation and Modernization:</vt:lpstr>
      <vt:lpstr>Innovation and Modernization:</vt:lpstr>
      <vt:lpstr>Innovation and Modernization: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 2030 and the SIDS: Strengthening Statistical Capacity and Readiness</dc:title>
  <dc:creator>Edwin St Catherine</dc:creator>
  <cp:lastModifiedBy>unsd</cp:lastModifiedBy>
  <cp:revision>61</cp:revision>
  <dcterms:created xsi:type="dcterms:W3CDTF">2016-05-11T22:01:31Z</dcterms:created>
  <dcterms:modified xsi:type="dcterms:W3CDTF">2016-09-10T12:49:29Z</dcterms:modified>
</cp:coreProperties>
</file>