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4" r:id="rId3"/>
    <p:sldId id="305" r:id="rId4"/>
    <p:sldId id="280" r:id="rId5"/>
    <p:sldId id="302" r:id="rId6"/>
    <p:sldId id="277" r:id="rId7"/>
    <p:sldId id="304" r:id="rId8"/>
    <p:sldId id="295" r:id="rId9"/>
    <p:sldId id="306" r:id="rId10"/>
    <p:sldId id="297" r:id="rId11"/>
    <p:sldId id="278" r:id="rId12"/>
    <p:sldId id="298" r:id="rId13"/>
    <p:sldId id="296" r:id="rId14"/>
    <p:sldId id="303" r:id="rId15"/>
    <p:sldId id="299" r:id="rId16"/>
    <p:sldId id="307" r:id="rId17"/>
    <p:sldId id="313" r:id="rId18"/>
    <p:sldId id="314" r:id="rId19"/>
    <p:sldId id="315" r:id="rId20"/>
    <p:sldId id="316" r:id="rId21"/>
    <p:sldId id="317" r:id="rId22"/>
  </p:sldIdLst>
  <p:sldSz cx="9144000" cy="6858000" type="screen4x3"/>
  <p:notesSz cx="6985000" cy="92837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6A9BDE"/>
    <a:srgbClr val="003366"/>
    <a:srgbClr val="3677D3"/>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92" autoAdjust="0"/>
    <p:restoredTop sz="95979" autoAdjust="0"/>
  </p:normalViewPr>
  <p:slideViewPr>
    <p:cSldViewPr>
      <p:cViewPr varScale="1">
        <p:scale>
          <a:sx n="103" d="100"/>
          <a:sy n="103" d="100"/>
        </p:scale>
        <p:origin x="1184"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588"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BCE609-DF70-49BE-83B2-15F6AC04E2EE}" type="doc">
      <dgm:prSet loTypeId="urn:microsoft.com/office/officeart/2009/3/layout/IncreasingArrowsProcess" loCatId="process" qsTypeId="urn:microsoft.com/office/officeart/2005/8/quickstyle/simple1" qsCatId="simple" csTypeId="urn:microsoft.com/office/officeart/2005/8/colors/accent1_2" csCatId="accent1" phldr="1"/>
      <dgm:spPr/>
    </dgm:pt>
    <dgm:pt modelId="{196CFD7B-5A08-4630-9CE3-789404C68295}">
      <dgm:prSet phldrT="[Text]"/>
      <dgm:spPr>
        <a:solidFill>
          <a:srgbClr val="00B050"/>
        </a:solidFill>
      </dgm:spPr>
      <dgm:t>
        <a:bodyPr/>
        <a:lstStyle/>
        <a:p>
          <a:r>
            <a:rPr lang="en-CA" dirty="0" smtClean="0"/>
            <a:t>Corporate Vision</a:t>
          </a:r>
          <a:endParaRPr lang="en-CA" dirty="0"/>
        </a:p>
      </dgm:t>
    </dgm:pt>
    <dgm:pt modelId="{6510B2C5-73D6-41AA-BE01-80CF688BF4EF}" type="parTrans" cxnId="{F031919A-314D-423F-B88A-110FCE1507A3}">
      <dgm:prSet/>
      <dgm:spPr/>
      <dgm:t>
        <a:bodyPr/>
        <a:lstStyle/>
        <a:p>
          <a:endParaRPr lang="en-CA"/>
        </a:p>
      </dgm:t>
    </dgm:pt>
    <dgm:pt modelId="{7A6C54B2-9DE6-4754-9C39-96BEFFC393F2}" type="sibTrans" cxnId="{F031919A-314D-423F-B88A-110FCE1507A3}">
      <dgm:prSet/>
      <dgm:spPr/>
      <dgm:t>
        <a:bodyPr/>
        <a:lstStyle/>
        <a:p>
          <a:endParaRPr lang="en-CA"/>
        </a:p>
      </dgm:t>
    </dgm:pt>
    <dgm:pt modelId="{98A634D0-904F-428D-9858-450EFCAC8280}">
      <dgm:prSet phldrT="[Text]"/>
      <dgm:spPr>
        <a:solidFill>
          <a:srgbClr val="00B0F0"/>
        </a:solidFill>
      </dgm:spPr>
      <dgm:t>
        <a:bodyPr/>
        <a:lstStyle/>
        <a:p>
          <a:r>
            <a:rPr lang="en-CA" dirty="0" smtClean="0"/>
            <a:t>Strong Leadership and Governance</a:t>
          </a:r>
          <a:endParaRPr lang="en-CA" dirty="0"/>
        </a:p>
      </dgm:t>
    </dgm:pt>
    <dgm:pt modelId="{8C435B9A-A961-4EFD-8407-1A2227BA0ADF}" type="parTrans" cxnId="{BE09F930-5CE5-4DB8-AAAE-EC62C99C862A}">
      <dgm:prSet/>
      <dgm:spPr/>
      <dgm:t>
        <a:bodyPr/>
        <a:lstStyle/>
        <a:p>
          <a:endParaRPr lang="en-CA"/>
        </a:p>
      </dgm:t>
    </dgm:pt>
    <dgm:pt modelId="{CD281350-6A22-4A66-B72D-C38128EC16F2}" type="sibTrans" cxnId="{BE09F930-5CE5-4DB8-AAAE-EC62C99C862A}">
      <dgm:prSet/>
      <dgm:spPr/>
      <dgm:t>
        <a:bodyPr/>
        <a:lstStyle/>
        <a:p>
          <a:endParaRPr lang="en-CA"/>
        </a:p>
      </dgm:t>
    </dgm:pt>
    <dgm:pt modelId="{32DB8DD5-5676-424A-91A0-DF2F3BD16471}">
      <dgm:prSet phldrT="[Text]"/>
      <dgm:spPr>
        <a:solidFill>
          <a:srgbClr val="FF0000"/>
        </a:solidFill>
      </dgm:spPr>
      <dgm:t>
        <a:bodyPr/>
        <a:lstStyle/>
        <a:p>
          <a:r>
            <a:rPr lang="en-CA" dirty="0" smtClean="0"/>
            <a:t>Innovation</a:t>
          </a:r>
          <a:endParaRPr lang="en-CA" dirty="0"/>
        </a:p>
      </dgm:t>
    </dgm:pt>
    <dgm:pt modelId="{EFCC85E1-0687-46D2-A01D-985E9CF00274}" type="parTrans" cxnId="{C3F58CC6-C7DB-4D82-8500-309CB8C097D7}">
      <dgm:prSet/>
      <dgm:spPr/>
      <dgm:t>
        <a:bodyPr/>
        <a:lstStyle/>
        <a:p>
          <a:endParaRPr lang="en-CA"/>
        </a:p>
      </dgm:t>
    </dgm:pt>
    <dgm:pt modelId="{10FC3956-ADCB-4F7D-9D73-6ECC9F63159F}" type="sibTrans" cxnId="{C3F58CC6-C7DB-4D82-8500-309CB8C097D7}">
      <dgm:prSet/>
      <dgm:spPr/>
      <dgm:t>
        <a:bodyPr/>
        <a:lstStyle/>
        <a:p>
          <a:endParaRPr lang="en-CA"/>
        </a:p>
      </dgm:t>
    </dgm:pt>
    <dgm:pt modelId="{E7F556C8-552A-4457-8045-FA7F9AA5323C}">
      <dgm:prSet phldrT="[Text]"/>
      <dgm:spPr>
        <a:solidFill>
          <a:srgbClr val="0070C0"/>
        </a:solidFill>
      </dgm:spPr>
      <dgm:t>
        <a:bodyPr/>
        <a:lstStyle/>
        <a:p>
          <a:r>
            <a:rPr lang="en-CA" dirty="0" smtClean="0"/>
            <a:t>Project Management Framework</a:t>
          </a:r>
          <a:endParaRPr lang="en-CA" dirty="0"/>
        </a:p>
      </dgm:t>
    </dgm:pt>
    <dgm:pt modelId="{AFE488ED-9B66-4CAF-929A-789AC8F83710}" type="parTrans" cxnId="{B7F59B8F-08F5-49DE-89E8-41E9ECE3DA6E}">
      <dgm:prSet/>
      <dgm:spPr/>
      <dgm:t>
        <a:bodyPr/>
        <a:lstStyle/>
        <a:p>
          <a:endParaRPr lang="en-CA"/>
        </a:p>
      </dgm:t>
    </dgm:pt>
    <dgm:pt modelId="{35489DFD-96EB-4781-AB3E-5007392EF773}" type="sibTrans" cxnId="{B7F59B8F-08F5-49DE-89E8-41E9ECE3DA6E}">
      <dgm:prSet/>
      <dgm:spPr/>
      <dgm:t>
        <a:bodyPr/>
        <a:lstStyle/>
        <a:p>
          <a:endParaRPr lang="en-CA"/>
        </a:p>
      </dgm:t>
    </dgm:pt>
    <dgm:pt modelId="{F2F5179D-7E93-44E2-BC55-892AFD2183B1}">
      <dgm:prSet phldrT="[Text]"/>
      <dgm:spPr>
        <a:solidFill>
          <a:srgbClr val="7030A0"/>
        </a:solidFill>
      </dgm:spPr>
      <dgm:t>
        <a:bodyPr/>
        <a:lstStyle/>
        <a:p>
          <a:r>
            <a:rPr lang="en-CA" dirty="0" smtClean="0"/>
            <a:t>Communication</a:t>
          </a:r>
          <a:endParaRPr lang="en-CA" dirty="0"/>
        </a:p>
      </dgm:t>
    </dgm:pt>
    <dgm:pt modelId="{C9AF3D97-E48B-421D-83D2-7C587D61C846}" type="parTrans" cxnId="{D08CC62F-D5D9-4A39-B319-625FA75AC094}">
      <dgm:prSet/>
      <dgm:spPr/>
      <dgm:t>
        <a:bodyPr/>
        <a:lstStyle/>
        <a:p>
          <a:endParaRPr lang="en-CA"/>
        </a:p>
      </dgm:t>
    </dgm:pt>
    <dgm:pt modelId="{A15DA7F4-2083-401B-966D-1E14961D0F7E}" type="sibTrans" cxnId="{D08CC62F-D5D9-4A39-B319-625FA75AC094}">
      <dgm:prSet/>
      <dgm:spPr/>
      <dgm:t>
        <a:bodyPr/>
        <a:lstStyle/>
        <a:p>
          <a:endParaRPr lang="en-CA"/>
        </a:p>
      </dgm:t>
    </dgm:pt>
    <dgm:pt modelId="{17FC3468-1A90-4925-BD4D-E889CB3AFFA2}" type="pres">
      <dgm:prSet presAssocID="{F4BCE609-DF70-49BE-83B2-15F6AC04E2EE}" presName="Name0" presStyleCnt="0">
        <dgm:presLayoutVars>
          <dgm:chMax val="5"/>
          <dgm:chPref val="5"/>
          <dgm:dir/>
          <dgm:animLvl val="lvl"/>
        </dgm:presLayoutVars>
      </dgm:prSet>
      <dgm:spPr/>
    </dgm:pt>
    <dgm:pt modelId="{3B1DD98D-F6A7-4BE2-8C18-EFAC1EF87BA2}" type="pres">
      <dgm:prSet presAssocID="{196CFD7B-5A08-4630-9CE3-789404C68295}" presName="parentText1" presStyleLbl="node1" presStyleIdx="0" presStyleCnt="5">
        <dgm:presLayoutVars>
          <dgm:chMax/>
          <dgm:chPref val="3"/>
          <dgm:bulletEnabled val="1"/>
        </dgm:presLayoutVars>
      </dgm:prSet>
      <dgm:spPr/>
      <dgm:t>
        <a:bodyPr/>
        <a:lstStyle/>
        <a:p>
          <a:endParaRPr lang="en-CA"/>
        </a:p>
      </dgm:t>
    </dgm:pt>
    <dgm:pt modelId="{12DDB5BE-AEDC-42D4-81AE-D51321228E96}" type="pres">
      <dgm:prSet presAssocID="{98A634D0-904F-428D-9858-450EFCAC8280}" presName="parentText2" presStyleLbl="node1" presStyleIdx="1" presStyleCnt="5">
        <dgm:presLayoutVars>
          <dgm:chMax/>
          <dgm:chPref val="3"/>
          <dgm:bulletEnabled val="1"/>
        </dgm:presLayoutVars>
      </dgm:prSet>
      <dgm:spPr/>
      <dgm:t>
        <a:bodyPr/>
        <a:lstStyle/>
        <a:p>
          <a:endParaRPr lang="en-CA"/>
        </a:p>
      </dgm:t>
    </dgm:pt>
    <dgm:pt modelId="{3EF17604-1939-4B1A-A6CF-9520A3FA4D5F}" type="pres">
      <dgm:prSet presAssocID="{E7F556C8-552A-4457-8045-FA7F9AA5323C}" presName="parentText3" presStyleLbl="node1" presStyleIdx="2" presStyleCnt="5">
        <dgm:presLayoutVars>
          <dgm:chMax/>
          <dgm:chPref val="3"/>
          <dgm:bulletEnabled val="1"/>
        </dgm:presLayoutVars>
      </dgm:prSet>
      <dgm:spPr/>
      <dgm:t>
        <a:bodyPr/>
        <a:lstStyle/>
        <a:p>
          <a:endParaRPr lang="en-CA"/>
        </a:p>
      </dgm:t>
    </dgm:pt>
    <dgm:pt modelId="{0D17DF9F-6C8C-496E-BAB7-80198337F472}" type="pres">
      <dgm:prSet presAssocID="{F2F5179D-7E93-44E2-BC55-892AFD2183B1}" presName="parentText4" presStyleLbl="node1" presStyleIdx="3" presStyleCnt="5">
        <dgm:presLayoutVars>
          <dgm:chMax/>
          <dgm:chPref val="3"/>
          <dgm:bulletEnabled val="1"/>
        </dgm:presLayoutVars>
      </dgm:prSet>
      <dgm:spPr/>
      <dgm:t>
        <a:bodyPr/>
        <a:lstStyle/>
        <a:p>
          <a:endParaRPr lang="en-CA"/>
        </a:p>
      </dgm:t>
    </dgm:pt>
    <dgm:pt modelId="{6D80ED8C-06DA-4998-9E76-726796959072}" type="pres">
      <dgm:prSet presAssocID="{32DB8DD5-5676-424A-91A0-DF2F3BD16471}" presName="parentText5" presStyleLbl="node1" presStyleIdx="4" presStyleCnt="5">
        <dgm:presLayoutVars>
          <dgm:chMax/>
          <dgm:chPref val="3"/>
          <dgm:bulletEnabled val="1"/>
        </dgm:presLayoutVars>
      </dgm:prSet>
      <dgm:spPr/>
      <dgm:t>
        <a:bodyPr/>
        <a:lstStyle/>
        <a:p>
          <a:endParaRPr lang="en-CA"/>
        </a:p>
      </dgm:t>
    </dgm:pt>
  </dgm:ptLst>
  <dgm:cxnLst>
    <dgm:cxn modelId="{BE09F930-5CE5-4DB8-AAAE-EC62C99C862A}" srcId="{F4BCE609-DF70-49BE-83B2-15F6AC04E2EE}" destId="{98A634D0-904F-428D-9858-450EFCAC8280}" srcOrd="1" destOrd="0" parTransId="{8C435B9A-A961-4EFD-8407-1A2227BA0ADF}" sibTransId="{CD281350-6A22-4A66-B72D-C38128EC16F2}"/>
    <dgm:cxn modelId="{D08CC62F-D5D9-4A39-B319-625FA75AC094}" srcId="{F4BCE609-DF70-49BE-83B2-15F6AC04E2EE}" destId="{F2F5179D-7E93-44E2-BC55-892AFD2183B1}" srcOrd="3" destOrd="0" parTransId="{C9AF3D97-E48B-421D-83D2-7C587D61C846}" sibTransId="{A15DA7F4-2083-401B-966D-1E14961D0F7E}"/>
    <dgm:cxn modelId="{14155077-B9A4-4B88-8D9F-9945459C32C7}" type="presOf" srcId="{F2F5179D-7E93-44E2-BC55-892AFD2183B1}" destId="{0D17DF9F-6C8C-496E-BAB7-80198337F472}" srcOrd="0" destOrd="0" presId="urn:microsoft.com/office/officeart/2009/3/layout/IncreasingArrowsProcess"/>
    <dgm:cxn modelId="{A72B8A57-0EC3-4D1C-AA76-4992978931D8}" type="presOf" srcId="{98A634D0-904F-428D-9858-450EFCAC8280}" destId="{12DDB5BE-AEDC-42D4-81AE-D51321228E96}" srcOrd="0" destOrd="0" presId="urn:microsoft.com/office/officeart/2009/3/layout/IncreasingArrowsProcess"/>
    <dgm:cxn modelId="{C14081ED-E604-498C-80D7-58BBA271761B}" type="presOf" srcId="{F4BCE609-DF70-49BE-83B2-15F6AC04E2EE}" destId="{17FC3468-1A90-4925-BD4D-E889CB3AFFA2}" srcOrd="0" destOrd="0" presId="urn:microsoft.com/office/officeart/2009/3/layout/IncreasingArrowsProcess"/>
    <dgm:cxn modelId="{4A5663FF-26D0-440B-8C02-4A117D1BDD6D}" type="presOf" srcId="{32DB8DD5-5676-424A-91A0-DF2F3BD16471}" destId="{6D80ED8C-06DA-4998-9E76-726796959072}" srcOrd="0" destOrd="0" presId="urn:microsoft.com/office/officeart/2009/3/layout/IncreasingArrowsProcess"/>
    <dgm:cxn modelId="{C3F58CC6-C7DB-4D82-8500-309CB8C097D7}" srcId="{F4BCE609-DF70-49BE-83B2-15F6AC04E2EE}" destId="{32DB8DD5-5676-424A-91A0-DF2F3BD16471}" srcOrd="4" destOrd="0" parTransId="{EFCC85E1-0687-46D2-A01D-985E9CF00274}" sibTransId="{10FC3956-ADCB-4F7D-9D73-6ECC9F63159F}"/>
    <dgm:cxn modelId="{F031919A-314D-423F-B88A-110FCE1507A3}" srcId="{F4BCE609-DF70-49BE-83B2-15F6AC04E2EE}" destId="{196CFD7B-5A08-4630-9CE3-789404C68295}" srcOrd="0" destOrd="0" parTransId="{6510B2C5-73D6-41AA-BE01-80CF688BF4EF}" sibTransId="{7A6C54B2-9DE6-4754-9C39-96BEFFC393F2}"/>
    <dgm:cxn modelId="{F87174CD-5CBF-490A-9E84-A0AE0B531FA4}" type="presOf" srcId="{196CFD7B-5A08-4630-9CE3-789404C68295}" destId="{3B1DD98D-F6A7-4BE2-8C18-EFAC1EF87BA2}" srcOrd="0" destOrd="0" presId="urn:microsoft.com/office/officeart/2009/3/layout/IncreasingArrowsProcess"/>
    <dgm:cxn modelId="{1AEEC2C4-F2C8-4855-BA9C-E4BFEBB63C2C}" type="presOf" srcId="{E7F556C8-552A-4457-8045-FA7F9AA5323C}" destId="{3EF17604-1939-4B1A-A6CF-9520A3FA4D5F}" srcOrd="0" destOrd="0" presId="urn:microsoft.com/office/officeart/2009/3/layout/IncreasingArrowsProcess"/>
    <dgm:cxn modelId="{B7F59B8F-08F5-49DE-89E8-41E9ECE3DA6E}" srcId="{F4BCE609-DF70-49BE-83B2-15F6AC04E2EE}" destId="{E7F556C8-552A-4457-8045-FA7F9AA5323C}" srcOrd="2" destOrd="0" parTransId="{AFE488ED-9B66-4CAF-929A-789AC8F83710}" sibTransId="{35489DFD-96EB-4781-AB3E-5007392EF773}"/>
    <dgm:cxn modelId="{693A3008-B169-46E3-AD08-C35FE692D5D2}" type="presParOf" srcId="{17FC3468-1A90-4925-BD4D-E889CB3AFFA2}" destId="{3B1DD98D-F6A7-4BE2-8C18-EFAC1EF87BA2}" srcOrd="0" destOrd="0" presId="urn:microsoft.com/office/officeart/2009/3/layout/IncreasingArrowsProcess"/>
    <dgm:cxn modelId="{AA9811E8-055A-4C1B-8795-E869B68C0C6F}" type="presParOf" srcId="{17FC3468-1A90-4925-BD4D-E889CB3AFFA2}" destId="{12DDB5BE-AEDC-42D4-81AE-D51321228E96}" srcOrd="1" destOrd="0" presId="urn:microsoft.com/office/officeart/2009/3/layout/IncreasingArrowsProcess"/>
    <dgm:cxn modelId="{6B53AE14-C424-4D27-9D8A-C49D29636FB2}" type="presParOf" srcId="{17FC3468-1A90-4925-BD4D-E889CB3AFFA2}" destId="{3EF17604-1939-4B1A-A6CF-9520A3FA4D5F}" srcOrd="2" destOrd="0" presId="urn:microsoft.com/office/officeart/2009/3/layout/IncreasingArrowsProcess"/>
    <dgm:cxn modelId="{94277BAB-D633-44AB-93BF-A4C8C28A422A}" type="presParOf" srcId="{17FC3468-1A90-4925-BD4D-E889CB3AFFA2}" destId="{0D17DF9F-6C8C-496E-BAB7-80198337F472}" srcOrd="3" destOrd="0" presId="urn:microsoft.com/office/officeart/2009/3/layout/IncreasingArrowsProcess"/>
    <dgm:cxn modelId="{71B6E693-8BDC-4853-8C55-F5C8BCEB4F36}" type="presParOf" srcId="{17FC3468-1A90-4925-BD4D-E889CB3AFFA2}" destId="{6D80ED8C-06DA-4998-9E76-726796959072}" srcOrd="4" destOrd="0" presId="urn:microsoft.com/office/officeart/2009/3/layout/IncreasingArrows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DD98D-F6A7-4BE2-8C18-EFAC1EF87BA2}">
      <dsp:nvSpPr>
        <dsp:cNvPr id="0" name=""/>
        <dsp:cNvSpPr/>
      </dsp:nvSpPr>
      <dsp:spPr>
        <a:xfrm>
          <a:off x="0" y="997482"/>
          <a:ext cx="6096000" cy="886581"/>
        </a:xfrm>
        <a:prstGeom prst="rightArrow">
          <a:avLst>
            <a:gd name="adj1" fmla="val 50000"/>
            <a:gd name="adj2" fmla="val 5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745" numCol="1" spcCol="1270" anchor="ctr" anchorCtr="0">
          <a:noAutofit/>
        </a:bodyPr>
        <a:lstStyle/>
        <a:p>
          <a:pPr lvl="0" algn="l" defTabSz="755650">
            <a:lnSpc>
              <a:spcPct val="90000"/>
            </a:lnSpc>
            <a:spcBef>
              <a:spcPct val="0"/>
            </a:spcBef>
            <a:spcAft>
              <a:spcPct val="35000"/>
            </a:spcAft>
          </a:pPr>
          <a:r>
            <a:rPr lang="en-CA" sz="1700" kern="1200" dirty="0" smtClean="0"/>
            <a:t>Corporate Vision</a:t>
          </a:r>
          <a:endParaRPr lang="en-CA" sz="1700" kern="1200" dirty="0"/>
        </a:p>
      </dsp:txBody>
      <dsp:txXfrm>
        <a:off x="0" y="1219127"/>
        <a:ext cx="5874355" cy="443291"/>
      </dsp:txXfrm>
    </dsp:sp>
    <dsp:sp modelId="{12DDB5BE-AEDC-42D4-81AE-D51321228E96}">
      <dsp:nvSpPr>
        <dsp:cNvPr id="0" name=""/>
        <dsp:cNvSpPr/>
      </dsp:nvSpPr>
      <dsp:spPr>
        <a:xfrm>
          <a:off x="1126540" y="1293147"/>
          <a:ext cx="4969459" cy="886581"/>
        </a:xfrm>
        <a:prstGeom prst="rightArrow">
          <a:avLst>
            <a:gd name="adj1" fmla="val 50000"/>
            <a:gd name="adj2" fmla="val 5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745" numCol="1" spcCol="1270" anchor="ctr" anchorCtr="0">
          <a:noAutofit/>
        </a:bodyPr>
        <a:lstStyle/>
        <a:p>
          <a:pPr lvl="0" algn="l" defTabSz="755650">
            <a:lnSpc>
              <a:spcPct val="90000"/>
            </a:lnSpc>
            <a:spcBef>
              <a:spcPct val="0"/>
            </a:spcBef>
            <a:spcAft>
              <a:spcPct val="35000"/>
            </a:spcAft>
          </a:pPr>
          <a:r>
            <a:rPr lang="en-CA" sz="1700" kern="1200" dirty="0" smtClean="0"/>
            <a:t>Strong Leadership and Governance</a:t>
          </a:r>
          <a:endParaRPr lang="en-CA" sz="1700" kern="1200" dirty="0"/>
        </a:p>
      </dsp:txBody>
      <dsp:txXfrm>
        <a:off x="1126540" y="1514792"/>
        <a:ext cx="4747814" cy="443291"/>
      </dsp:txXfrm>
    </dsp:sp>
    <dsp:sp modelId="{3EF17604-1939-4B1A-A6CF-9520A3FA4D5F}">
      <dsp:nvSpPr>
        <dsp:cNvPr id="0" name=""/>
        <dsp:cNvSpPr/>
      </dsp:nvSpPr>
      <dsp:spPr>
        <a:xfrm>
          <a:off x="2253081" y="1588812"/>
          <a:ext cx="3842918" cy="886581"/>
        </a:xfrm>
        <a:prstGeom prst="rightArrow">
          <a:avLst>
            <a:gd name="adj1" fmla="val 50000"/>
            <a:gd name="adj2" fmla="val 5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745" numCol="1" spcCol="1270" anchor="ctr" anchorCtr="0">
          <a:noAutofit/>
        </a:bodyPr>
        <a:lstStyle/>
        <a:p>
          <a:pPr lvl="0" algn="l" defTabSz="755650">
            <a:lnSpc>
              <a:spcPct val="90000"/>
            </a:lnSpc>
            <a:spcBef>
              <a:spcPct val="0"/>
            </a:spcBef>
            <a:spcAft>
              <a:spcPct val="35000"/>
            </a:spcAft>
          </a:pPr>
          <a:r>
            <a:rPr lang="en-CA" sz="1700" kern="1200" dirty="0" smtClean="0"/>
            <a:t>Project Management Framework</a:t>
          </a:r>
          <a:endParaRPr lang="en-CA" sz="1700" kern="1200" dirty="0"/>
        </a:p>
      </dsp:txBody>
      <dsp:txXfrm>
        <a:off x="2253081" y="1810457"/>
        <a:ext cx="3621273" cy="443291"/>
      </dsp:txXfrm>
    </dsp:sp>
    <dsp:sp modelId="{0D17DF9F-6C8C-496E-BAB7-80198337F472}">
      <dsp:nvSpPr>
        <dsp:cNvPr id="0" name=""/>
        <dsp:cNvSpPr/>
      </dsp:nvSpPr>
      <dsp:spPr>
        <a:xfrm>
          <a:off x="3380232" y="1884270"/>
          <a:ext cx="2715768" cy="886581"/>
        </a:xfrm>
        <a:prstGeom prst="rightArrow">
          <a:avLst>
            <a:gd name="adj1" fmla="val 50000"/>
            <a:gd name="adj2" fmla="val 5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745" numCol="1" spcCol="1270" anchor="ctr" anchorCtr="0">
          <a:noAutofit/>
        </a:bodyPr>
        <a:lstStyle/>
        <a:p>
          <a:pPr lvl="0" algn="l" defTabSz="755650">
            <a:lnSpc>
              <a:spcPct val="90000"/>
            </a:lnSpc>
            <a:spcBef>
              <a:spcPct val="0"/>
            </a:spcBef>
            <a:spcAft>
              <a:spcPct val="35000"/>
            </a:spcAft>
          </a:pPr>
          <a:r>
            <a:rPr lang="en-CA" sz="1700" kern="1200" dirty="0" smtClean="0"/>
            <a:t>Communication</a:t>
          </a:r>
          <a:endParaRPr lang="en-CA" sz="1700" kern="1200" dirty="0"/>
        </a:p>
      </dsp:txBody>
      <dsp:txXfrm>
        <a:off x="3380232" y="2105915"/>
        <a:ext cx="2494123" cy="443291"/>
      </dsp:txXfrm>
    </dsp:sp>
    <dsp:sp modelId="{6D80ED8C-06DA-4998-9E76-726796959072}">
      <dsp:nvSpPr>
        <dsp:cNvPr id="0" name=""/>
        <dsp:cNvSpPr/>
      </dsp:nvSpPr>
      <dsp:spPr>
        <a:xfrm>
          <a:off x="4506772" y="2179936"/>
          <a:ext cx="1589227" cy="886581"/>
        </a:xfrm>
        <a:prstGeom prst="rightArrow">
          <a:avLst>
            <a:gd name="adj1" fmla="val 50000"/>
            <a:gd name="adj2" fmla="val 5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254000" bIns="140745" numCol="1" spcCol="1270" anchor="ctr" anchorCtr="0">
          <a:noAutofit/>
        </a:bodyPr>
        <a:lstStyle/>
        <a:p>
          <a:pPr lvl="0" algn="l" defTabSz="755650">
            <a:lnSpc>
              <a:spcPct val="90000"/>
            </a:lnSpc>
            <a:spcBef>
              <a:spcPct val="0"/>
            </a:spcBef>
            <a:spcAft>
              <a:spcPct val="35000"/>
            </a:spcAft>
          </a:pPr>
          <a:r>
            <a:rPr lang="en-CA" sz="1700" kern="1200" dirty="0" smtClean="0"/>
            <a:t>Innovation</a:t>
          </a:r>
          <a:endParaRPr lang="en-CA" sz="1700" kern="1200" dirty="0"/>
        </a:p>
      </dsp:txBody>
      <dsp:txXfrm>
        <a:off x="4506772" y="2401581"/>
        <a:ext cx="1367582" cy="443291"/>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5885" cy="462917"/>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defTabSz="929627">
              <a:defRPr sz="1200"/>
            </a:lvl1pPr>
          </a:lstStyle>
          <a:p>
            <a:endParaRPr lang="en-CA"/>
          </a:p>
        </p:txBody>
      </p:sp>
      <p:sp>
        <p:nvSpPr>
          <p:cNvPr id="3075" name="Rectangle 3"/>
          <p:cNvSpPr>
            <a:spLocks noGrp="1" noChangeArrowheads="1"/>
          </p:cNvSpPr>
          <p:nvPr>
            <p:ph type="dt" idx="1"/>
          </p:nvPr>
        </p:nvSpPr>
        <p:spPr bwMode="auto">
          <a:xfrm>
            <a:off x="3957534" y="0"/>
            <a:ext cx="3025885" cy="462917"/>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lvl1pPr algn="r" defTabSz="929627">
              <a:defRPr sz="1200"/>
            </a:lvl1pPr>
          </a:lstStyle>
          <a:p>
            <a:endParaRPr lang="en-CA"/>
          </a:p>
        </p:txBody>
      </p:sp>
      <p:sp>
        <p:nvSpPr>
          <p:cNvPr id="3076"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97552" y="4410392"/>
            <a:ext cx="5589898" cy="4175763"/>
          </a:xfrm>
          <a:prstGeom prst="rect">
            <a:avLst/>
          </a:prstGeom>
          <a:noFill/>
          <a:ln w="9525">
            <a:noFill/>
            <a:miter lim="800000"/>
            <a:headEnd/>
            <a:tailEnd/>
          </a:ln>
          <a:effectLst/>
        </p:spPr>
        <p:txBody>
          <a:bodyPr vert="horz" wrap="square" lIns="92948" tIns="46474" rIns="92948" bIns="46474"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3078" name="Rectangle 6"/>
          <p:cNvSpPr>
            <a:spLocks noGrp="1" noChangeArrowheads="1"/>
          </p:cNvSpPr>
          <p:nvPr>
            <p:ph type="ftr" sz="quarter" idx="4"/>
          </p:nvPr>
        </p:nvSpPr>
        <p:spPr bwMode="auto">
          <a:xfrm>
            <a:off x="0" y="8819198"/>
            <a:ext cx="3025885" cy="462917"/>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defTabSz="929627">
              <a:defRPr sz="1200"/>
            </a:lvl1pPr>
          </a:lstStyle>
          <a:p>
            <a:endParaRPr lang="en-CA"/>
          </a:p>
        </p:txBody>
      </p:sp>
      <p:sp>
        <p:nvSpPr>
          <p:cNvPr id="3079" name="Rectangle 7"/>
          <p:cNvSpPr>
            <a:spLocks noGrp="1" noChangeArrowheads="1"/>
          </p:cNvSpPr>
          <p:nvPr>
            <p:ph type="sldNum" sz="quarter" idx="5"/>
          </p:nvPr>
        </p:nvSpPr>
        <p:spPr bwMode="auto">
          <a:xfrm>
            <a:off x="3957534" y="8819198"/>
            <a:ext cx="3025885" cy="462917"/>
          </a:xfrm>
          <a:prstGeom prst="rect">
            <a:avLst/>
          </a:prstGeom>
          <a:noFill/>
          <a:ln w="9525">
            <a:noFill/>
            <a:miter lim="800000"/>
            <a:headEnd/>
            <a:tailEnd/>
          </a:ln>
          <a:effectLst/>
        </p:spPr>
        <p:txBody>
          <a:bodyPr vert="horz" wrap="square" lIns="92948" tIns="46474" rIns="92948" bIns="46474" numCol="1" anchor="b" anchorCtr="0" compatLnSpc="1">
            <a:prstTxWarp prst="textNoShape">
              <a:avLst/>
            </a:prstTxWarp>
          </a:bodyPr>
          <a:lstStyle>
            <a:lvl1pPr algn="r" defTabSz="929627">
              <a:defRPr sz="1200"/>
            </a:lvl1pPr>
          </a:lstStyle>
          <a:p>
            <a:fld id="{558EF188-CC9E-412E-A85B-0E8211CCF146}" type="slidenum">
              <a:rPr lang="en-CA"/>
              <a:pPr/>
              <a:t>‹#›</a:t>
            </a:fld>
            <a:endParaRPr lang="en-CA"/>
          </a:p>
        </p:txBody>
      </p:sp>
    </p:spTree>
    <p:extLst>
      <p:ext uri="{BB962C8B-B14F-4D97-AF65-F5344CB8AC3E}">
        <p14:creationId xmlns:p14="http://schemas.microsoft.com/office/powerpoint/2010/main" val="2277166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58EF188-CC9E-412E-A85B-0E8211CCF146}" type="slidenum">
              <a:rPr lang="en-CA" smtClean="0"/>
              <a:pPr/>
              <a:t>1</a:t>
            </a:fld>
            <a:endParaRPr lang="en-CA"/>
          </a:p>
        </p:txBody>
      </p:sp>
    </p:spTree>
    <p:extLst>
      <p:ext uri="{BB962C8B-B14F-4D97-AF65-F5344CB8AC3E}">
        <p14:creationId xmlns:p14="http://schemas.microsoft.com/office/powerpoint/2010/main" val="45334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7CE8AC89-387E-4EF5-BA30-53281478ADB9}" type="slidenum">
              <a:rPr lang="en-CA" altLang="en-US" smtClean="0"/>
              <a:pPr/>
              <a:t>10</a:t>
            </a:fld>
            <a:endParaRPr lang="en-CA" alt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205">
              <a:defRPr/>
            </a:pPr>
            <a:r>
              <a:rPr lang="en-CA" altLang="en-US" dirty="0" smtClean="0"/>
              <a:t>Recording </a:t>
            </a:r>
            <a:r>
              <a:rPr lang="en-CA" altLang="en-US" dirty="0"/>
              <a:t>successes, but also learning from failures/ difficulties</a:t>
            </a:r>
          </a:p>
          <a:p>
            <a:pPr eaLnBrk="1" hangingPunct="1"/>
            <a:r>
              <a:rPr lang="en-US" altLang="en-US" i="1" dirty="0" smtClean="0">
                <a:solidFill>
                  <a:schemeClr val="accent1">
                    <a:lumMod val="90000"/>
                  </a:schemeClr>
                </a:solidFill>
                <a:latin typeface="Arial" panose="020B0604020202020204" pitchFamily="34" charset="0"/>
              </a:rPr>
              <a:t/>
            </a:r>
            <a:br>
              <a:rPr lang="en-US" altLang="en-US" i="1" dirty="0" smtClean="0">
                <a:solidFill>
                  <a:schemeClr val="accent1">
                    <a:lumMod val="90000"/>
                  </a:schemeClr>
                </a:solidFill>
                <a:latin typeface="Arial" panose="020B0604020202020204" pitchFamily="34" charset="0"/>
              </a:rPr>
            </a:br>
            <a:r>
              <a:rPr lang="en-US" altLang="en-US" b="1" i="1" dirty="0" smtClean="0">
                <a:latin typeface="Arial" panose="020B0604020202020204" pitchFamily="34" charset="0"/>
              </a:rPr>
              <a:t>Build </a:t>
            </a:r>
            <a:r>
              <a:rPr lang="en-US" altLang="en-US" b="1" i="1" dirty="0" smtClean="0">
                <a:latin typeface="Arial" panose="020B0604020202020204" pitchFamily="34" charset="0"/>
              </a:rPr>
              <a:t>once</a:t>
            </a:r>
            <a:r>
              <a:rPr lang="en-US" altLang="en-US" b="1" i="1" baseline="0" dirty="0" smtClean="0">
                <a:latin typeface="Arial" panose="020B0604020202020204" pitchFamily="34" charset="0"/>
              </a:rPr>
              <a:t> for many (for </a:t>
            </a:r>
            <a:r>
              <a:rPr lang="en-US" altLang="en-US" b="1" i="1" baseline="0" dirty="0" err="1" smtClean="0">
                <a:latin typeface="Arial" panose="020B0604020202020204" pitchFamily="34" charset="0"/>
              </a:rPr>
              <a:t>StatCan</a:t>
            </a:r>
            <a:r>
              <a:rPr lang="en-US" altLang="en-US" b="1" i="1" baseline="0" dirty="0" smtClean="0">
                <a:latin typeface="Arial" panose="020B0604020202020204" pitchFamily="34" charset="0"/>
              </a:rPr>
              <a:t>, once for many surveys, in the Caribbean context, could be once for many NSOs) </a:t>
            </a:r>
            <a:endParaRPr lang="en-US" altLang="en-US" b="1" i="1" dirty="0" smtClean="0">
              <a:latin typeface="Arial" panose="020B0604020202020204" pitchFamily="34" charset="0"/>
            </a:endParaRPr>
          </a:p>
          <a:p>
            <a:pPr eaLnBrk="1" hangingPunct="1"/>
            <a:endParaRPr lang="en-US" altLang="en-US" dirty="0" smtClean="0">
              <a:latin typeface="Arial" panose="020B0604020202020204" pitchFamily="34" charset="0"/>
            </a:endParaRPr>
          </a:p>
        </p:txBody>
      </p:sp>
      <p:sp>
        <p:nvSpPr>
          <p:cNvPr id="43013" name="Notes Placeholder 3"/>
          <p:cNvSpPr>
            <a:spLocks noGrp="1"/>
          </p:cNvSpPr>
          <p:nvPr/>
        </p:nvSpPr>
        <p:spPr bwMode="auto">
          <a:xfrm>
            <a:off x="726023" y="5433938"/>
            <a:ext cx="5835069"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3" tIns="48207" rIns="96413" bIns="482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pPr>
            <a:r>
              <a:rPr lang="en-CA" altLang="en-US" sz="1200" b="1" dirty="0" smtClean="0"/>
              <a:t>Planned </a:t>
            </a:r>
            <a:r>
              <a:rPr lang="en-CA" altLang="en-US" sz="1200" b="1" dirty="0"/>
              <a:t>efficiencies are being realized (4.5% of the planned 5% to date and expecting to surpass the 5% within 2 years).</a:t>
            </a:r>
            <a:br>
              <a:rPr lang="en-CA" altLang="en-US" sz="1200" b="1" dirty="0"/>
            </a:br>
            <a:r>
              <a:rPr lang="en-CA" altLang="en-US" sz="1200" b="1" dirty="0"/>
              <a:t/>
            </a:r>
            <a:br>
              <a:rPr lang="en-CA" altLang="en-US" sz="1200" b="1" dirty="0"/>
            </a:br>
            <a:r>
              <a:rPr lang="en-CA" altLang="en-US" sz="1200" b="1" dirty="0"/>
              <a:t>While it is very important to celebrate successes and share how they were realized, we also took the time to discuss failures and reflect on difficulties encountered (what could have done differently, or better, to avoid them?)</a:t>
            </a:r>
            <a:br>
              <a:rPr lang="en-CA" altLang="en-US" sz="1200" b="1" dirty="0"/>
            </a:br>
            <a:r>
              <a:rPr lang="en-CA" altLang="en-US" sz="1200" b="1" dirty="0"/>
              <a:t/>
            </a:r>
            <a:br>
              <a:rPr lang="en-CA" altLang="en-US" sz="1200" b="1" dirty="0"/>
            </a:br>
            <a:r>
              <a:rPr lang="en-CA" altLang="en-US" sz="1200" b="1" dirty="0"/>
              <a:t>Sharing lessons learned to avoid repeating the same mistakes and looking for opportunities to learn from others and create synergies through partnerships is something we continue to do.</a:t>
            </a:r>
            <a:br>
              <a:rPr lang="en-CA" altLang="en-US" sz="1200" b="1" dirty="0"/>
            </a:br>
            <a:r>
              <a:rPr lang="en-CA" altLang="en-US" sz="1200" b="1" dirty="0"/>
              <a:t/>
            </a:r>
            <a:br>
              <a:rPr lang="en-CA" altLang="en-US" sz="1200" b="1" dirty="0"/>
            </a:br>
            <a:r>
              <a:rPr lang="en-CA" altLang="en-US" sz="1200" b="1" dirty="0"/>
              <a:t>And repeated communication is key.  You will never communicate too </a:t>
            </a:r>
            <a:r>
              <a:rPr lang="en-CA" altLang="en-US" sz="1200" b="1" dirty="0" smtClean="0"/>
              <a:t>much</a:t>
            </a:r>
            <a:r>
              <a:rPr lang="en-US" altLang="en-US" sz="1200" dirty="0"/>
              <a:t>Refer to PRASC component on Communications – </a:t>
            </a:r>
            <a:r>
              <a:rPr lang="en-US" altLang="en-US" sz="1200" i="1" dirty="0"/>
              <a:t>already working with some countries on communication plan with the public; can also support NSOs with their internal communication strategy for a transformation exercise</a:t>
            </a:r>
          </a:p>
          <a:p>
            <a:pPr>
              <a:spcBef>
                <a:spcPct val="30000"/>
              </a:spcBef>
            </a:pPr>
            <a:r>
              <a:rPr lang="en-CA" altLang="en-US" sz="1200" b="1" dirty="0" smtClean="0"/>
              <a:t>.</a:t>
            </a:r>
            <a:endParaRPr lang="en-CA" altLang="en-US" sz="1200" b="1" dirty="0"/>
          </a:p>
        </p:txBody>
      </p:sp>
    </p:spTree>
    <p:extLst>
      <p:ext uri="{BB962C8B-B14F-4D97-AF65-F5344CB8AC3E}">
        <p14:creationId xmlns:p14="http://schemas.microsoft.com/office/powerpoint/2010/main" val="2986318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558EF188-CC9E-412E-A85B-0E8211CCF146}" type="slidenum">
              <a:rPr lang="en-CA" smtClean="0"/>
              <a:pPr/>
              <a:t>11</a:t>
            </a:fld>
            <a:endParaRPr lang="en-CA"/>
          </a:p>
        </p:txBody>
      </p:sp>
    </p:spTree>
    <p:extLst>
      <p:ext uri="{BB962C8B-B14F-4D97-AF65-F5344CB8AC3E}">
        <p14:creationId xmlns:p14="http://schemas.microsoft.com/office/powerpoint/2010/main" val="339969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5724F0C1-FF78-4BBF-9320-69B7C7D1D779}" type="slidenum">
              <a:rPr lang="en-CA" altLang="en-US" smtClean="0"/>
              <a:pPr/>
              <a:t>12</a:t>
            </a:fld>
            <a:endParaRPr lang="en-CA" altLang="en-US" smtClean="0"/>
          </a:p>
        </p:txBody>
      </p:sp>
    </p:spTree>
    <p:extLst>
      <p:ext uri="{BB962C8B-B14F-4D97-AF65-F5344CB8AC3E}">
        <p14:creationId xmlns:p14="http://schemas.microsoft.com/office/powerpoint/2010/main" val="1044987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64CA05C5-49D1-4E57-BA6D-B9DC115A1381}" type="slidenum">
              <a:rPr lang="en-CA" altLang="en-US" smtClean="0"/>
              <a:pPr/>
              <a:t>13</a:t>
            </a:fld>
            <a:endParaRPr lang="en-CA" altLang="en-US" smtClean="0"/>
          </a:p>
        </p:txBody>
      </p:sp>
      <p:sp>
        <p:nvSpPr>
          <p:cNvPr id="40963" name="Rectangle 2"/>
          <p:cNvSpPr>
            <a:spLocks noGrp="1" noRot="1" noChangeAspect="1" noChangeArrowheads="1" noTextEdit="1"/>
          </p:cNvSpPr>
          <p:nvPr>
            <p:ph type="sldImg"/>
          </p:nvPr>
        </p:nvSpPr>
        <p:spPr>
          <a:xfrm>
            <a:off x="1247775" y="703263"/>
            <a:ext cx="4792663" cy="3595687"/>
          </a:xfrm>
          <a:ln/>
        </p:spPr>
      </p:sp>
      <p:sp>
        <p:nvSpPr>
          <p:cNvPr id="40964" name="Rectangle 3"/>
          <p:cNvSpPr>
            <a:spLocks noGrp="1" noChangeArrowheads="1"/>
          </p:cNvSpPr>
          <p:nvPr>
            <p:ph type="body" idx="1"/>
          </p:nvPr>
        </p:nvSpPr>
        <p:spPr>
          <a:xfrm>
            <a:off x="727604" y="4548316"/>
            <a:ext cx="5820833" cy="50270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CA" altLang="en-US" smtClean="0">
                <a:latin typeface="Arial" panose="020B0604020202020204" pitchFamily="34" charset="0"/>
              </a:rPr>
              <a:t> </a:t>
            </a:r>
            <a:endParaRPr lang="en-CA" altLang="en-US" sz="1000">
              <a:latin typeface="Arial" panose="020B0604020202020204" pitchFamily="34" charset="0"/>
            </a:endParaRPr>
          </a:p>
        </p:txBody>
      </p:sp>
      <p:sp>
        <p:nvSpPr>
          <p:cNvPr id="40965" name="Rectangle 1"/>
          <p:cNvSpPr>
            <a:spLocks noChangeArrowheads="1"/>
          </p:cNvSpPr>
          <p:nvPr/>
        </p:nvSpPr>
        <p:spPr bwMode="auto">
          <a:xfrm>
            <a:off x="1164167" y="4580023"/>
            <a:ext cx="4843313" cy="1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1" tIns="47426" rIns="94851" bIns="4742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z="1200" b="1" dirty="0"/>
              <a:t>(E)  The GSBPM describes the stages of the statistical production </a:t>
            </a:r>
            <a:r>
              <a:rPr lang="en-CA" altLang="en-US" sz="1200" b="1" dirty="0" err="1"/>
              <a:t>processHigh</a:t>
            </a:r>
            <a:r>
              <a:rPr lang="en-CA" altLang="en-US" sz="1200" b="1" dirty="0"/>
              <a:t> Level group for the Modernisation of Official statistics.</a:t>
            </a:r>
          </a:p>
          <a:p>
            <a:endParaRPr lang="en-CA" altLang="en-US" sz="1200" b="1" dirty="0"/>
          </a:p>
          <a:p>
            <a:r>
              <a:rPr lang="en-CA" altLang="en-US" sz="1200" b="1" dirty="0"/>
              <a:t>The High Level group for the Modernisation of Official statistics is responsible for maintaining and updating the GSBPM .  Through exchanges between participating countries, the model went though several improvements.  Version 5.0 is the latest version released.</a:t>
            </a:r>
          </a:p>
          <a:p>
            <a:endParaRPr lang="en-CA" altLang="en-US" sz="1200" b="1" dirty="0"/>
          </a:p>
        </p:txBody>
      </p:sp>
    </p:spTree>
    <p:extLst>
      <p:ext uri="{BB962C8B-B14F-4D97-AF65-F5344CB8AC3E}">
        <p14:creationId xmlns:p14="http://schemas.microsoft.com/office/powerpoint/2010/main" val="325430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E7A6378F-A6F1-469E-9F39-3E12DB18C303}" type="slidenum">
              <a:rPr lang="en-CA" altLang="en-US" smtClean="0"/>
              <a:pPr/>
              <a:t>14</a:t>
            </a:fld>
            <a:endParaRPr lang="en-CA" altLang="en-US" smtClean="0"/>
          </a:p>
        </p:txBody>
      </p:sp>
      <p:sp>
        <p:nvSpPr>
          <p:cNvPr id="16387" name="Rectangle 2"/>
          <p:cNvSpPr>
            <a:spLocks noGrp="1" noRot="1" noChangeAspect="1" noChangeArrowheads="1" noTextEdit="1"/>
          </p:cNvSpPr>
          <p:nvPr>
            <p:ph type="sldImg"/>
          </p:nvPr>
        </p:nvSpPr>
        <p:spPr>
          <a:ln/>
        </p:spPr>
      </p:sp>
      <p:sp>
        <p:nvSpPr>
          <p:cNvPr id="16388" name="Text Box 4"/>
          <p:cNvSpPr txBox="1">
            <a:spLocks noChangeArrowheads="1"/>
          </p:cNvSpPr>
          <p:nvPr/>
        </p:nvSpPr>
        <p:spPr bwMode="auto">
          <a:xfrm>
            <a:off x="1" y="4570511"/>
            <a:ext cx="6437715" cy="38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02" tIns="47750" rIns="95502" bIns="47750">
            <a:spAutoFit/>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6389" name="Text Box 5"/>
          <p:cNvSpPr txBox="1">
            <a:spLocks noChangeArrowheads="1"/>
          </p:cNvSpPr>
          <p:nvPr/>
        </p:nvSpPr>
        <p:spPr bwMode="auto">
          <a:xfrm>
            <a:off x="186646" y="4905015"/>
            <a:ext cx="6814171" cy="34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02" tIns="47750" rIns="95502" bIns="47750">
            <a:spAutoFit/>
          </a:bodyPr>
          <a:lstStyle>
            <a:lvl1pPr defTabSz="903288">
              <a:defRPr>
                <a:solidFill>
                  <a:schemeClr val="tx1"/>
                </a:solidFill>
                <a:latin typeface="Arial" panose="020B0604020202020204" pitchFamily="34" charset="0"/>
              </a:defRPr>
            </a:lvl1pPr>
            <a:lvl2pPr marL="742950" indent="-285750" defTabSz="903288">
              <a:defRPr>
                <a:solidFill>
                  <a:schemeClr val="tx1"/>
                </a:solidFill>
                <a:latin typeface="Arial" panose="020B0604020202020204" pitchFamily="34" charset="0"/>
              </a:defRPr>
            </a:lvl2pPr>
            <a:lvl3pPr marL="1143000" indent="-228600" defTabSz="903288">
              <a:defRPr>
                <a:solidFill>
                  <a:schemeClr val="tx1"/>
                </a:solidFill>
                <a:latin typeface="Arial" panose="020B0604020202020204" pitchFamily="34" charset="0"/>
              </a:defRPr>
            </a:lvl3pPr>
            <a:lvl4pPr marL="1600200" indent="-228600" defTabSz="903288">
              <a:defRPr>
                <a:solidFill>
                  <a:schemeClr val="tx1"/>
                </a:solidFill>
                <a:latin typeface="Arial" panose="020B0604020202020204" pitchFamily="34" charset="0"/>
              </a:defRPr>
            </a:lvl4pPr>
            <a:lvl5pPr marL="2057400" indent="-228600" defTabSz="903288">
              <a:defRPr>
                <a:solidFill>
                  <a:schemeClr val="tx1"/>
                </a:solidFill>
                <a:latin typeface="Arial" panose="020B0604020202020204" pitchFamily="34" charset="0"/>
              </a:defRPr>
            </a:lvl5pPr>
            <a:lvl6pPr marL="2514600" indent="-228600" defTabSz="903288" eaLnBrk="0" fontAlgn="base" hangingPunct="0">
              <a:spcBef>
                <a:spcPct val="0"/>
              </a:spcBef>
              <a:spcAft>
                <a:spcPct val="0"/>
              </a:spcAft>
              <a:defRPr>
                <a:solidFill>
                  <a:schemeClr val="tx1"/>
                </a:solidFill>
                <a:latin typeface="Arial" panose="020B0604020202020204" pitchFamily="34" charset="0"/>
              </a:defRPr>
            </a:lvl6pPr>
            <a:lvl7pPr marL="2971800" indent="-228600" defTabSz="903288" eaLnBrk="0" fontAlgn="base" hangingPunct="0">
              <a:spcBef>
                <a:spcPct val="0"/>
              </a:spcBef>
              <a:spcAft>
                <a:spcPct val="0"/>
              </a:spcAft>
              <a:defRPr>
                <a:solidFill>
                  <a:schemeClr val="tx1"/>
                </a:solidFill>
                <a:latin typeface="Arial" panose="020B0604020202020204" pitchFamily="34" charset="0"/>
              </a:defRPr>
            </a:lvl7pPr>
            <a:lvl8pPr marL="3429000" indent="-228600" defTabSz="903288" eaLnBrk="0" fontAlgn="base" hangingPunct="0">
              <a:spcBef>
                <a:spcPct val="0"/>
              </a:spcBef>
              <a:spcAft>
                <a:spcPct val="0"/>
              </a:spcAft>
              <a:defRPr>
                <a:solidFill>
                  <a:schemeClr val="tx1"/>
                </a:solidFill>
                <a:latin typeface="Arial" panose="020B0604020202020204" pitchFamily="34" charset="0"/>
              </a:defRPr>
            </a:lvl8pPr>
            <a:lvl9pPr marL="3886200" indent="-228600" defTabSz="903288"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600"/>
          </a:p>
        </p:txBody>
      </p:sp>
      <p:sp>
        <p:nvSpPr>
          <p:cNvPr id="16390"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737396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650F0362-E534-4693-9155-489E04416262}" type="slidenum">
              <a:rPr lang="en-CA" altLang="en-US" smtClean="0"/>
              <a:pPr/>
              <a:t>15</a:t>
            </a:fld>
            <a:endParaRPr lang="en-CA"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6A9BDE"/>
              </a:buClr>
            </a:pPr>
            <a:endParaRPr lang="en-CA"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5339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893C4641-D129-4022-934A-B1B2050FF4B8}" type="slidenum">
              <a:rPr lang="en-CA" altLang="en-US" smtClean="0"/>
              <a:pPr/>
              <a:t>16</a:t>
            </a:fld>
            <a:endParaRPr lang="en-CA" altLang="en-US" smtClean="0"/>
          </a:p>
        </p:txBody>
      </p:sp>
    </p:spTree>
    <p:extLst>
      <p:ext uri="{BB962C8B-B14F-4D97-AF65-F5344CB8AC3E}">
        <p14:creationId xmlns:p14="http://schemas.microsoft.com/office/powerpoint/2010/main" val="509887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247775" y="752475"/>
            <a:ext cx="4792663" cy="3595688"/>
          </a:xfrm>
          <a:ln/>
        </p:spPr>
      </p:sp>
      <p:sp>
        <p:nvSpPr>
          <p:cNvPr id="24579" name="Notes Placeholder 2"/>
          <p:cNvSpPr>
            <a:spLocks noGrp="1"/>
          </p:cNvSpPr>
          <p:nvPr>
            <p:ph type="body" idx="1"/>
          </p:nvPr>
        </p:nvSpPr>
        <p:spPr>
          <a:xfrm>
            <a:off x="727604" y="4645021"/>
            <a:ext cx="5833487" cy="431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B7E3C6D4-006E-40F1-B386-17BA4CF9F619}" type="slidenum">
              <a:rPr lang="en-CA" altLang="en-US" smtClean="0"/>
              <a:pPr/>
              <a:t>17</a:t>
            </a:fld>
            <a:endParaRPr lang="en-CA" altLang="en-US" smtClean="0"/>
          </a:p>
        </p:txBody>
      </p:sp>
    </p:spTree>
    <p:extLst>
      <p:ext uri="{BB962C8B-B14F-4D97-AF65-F5344CB8AC3E}">
        <p14:creationId xmlns:p14="http://schemas.microsoft.com/office/powerpoint/2010/main" val="3739488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47775" y="714375"/>
            <a:ext cx="4792663" cy="3595688"/>
          </a:xfrm>
          <a:ln/>
        </p:spPr>
      </p:sp>
      <p:sp>
        <p:nvSpPr>
          <p:cNvPr id="26627" name="Notes Placeholder 2"/>
          <p:cNvSpPr>
            <a:spLocks noGrp="1"/>
          </p:cNvSpPr>
          <p:nvPr>
            <p:ph type="body" idx="1"/>
          </p:nvPr>
        </p:nvSpPr>
        <p:spPr>
          <a:xfrm>
            <a:off x="730768" y="4645021"/>
            <a:ext cx="5833487" cy="4313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725C316E-CE05-4EE0-BC93-F391D1F69400}" type="slidenum">
              <a:rPr lang="en-CA" altLang="en-US" smtClean="0"/>
              <a:pPr/>
              <a:t>18</a:t>
            </a:fld>
            <a:endParaRPr lang="en-CA" altLang="en-US" smtClean="0"/>
          </a:p>
        </p:txBody>
      </p:sp>
    </p:spTree>
    <p:extLst>
      <p:ext uri="{BB962C8B-B14F-4D97-AF65-F5344CB8AC3E}">
        <p14:creationId xmlns:p14="http://schemas.microsoft.com/office/powerpoint/2010/main" val="3611234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All </a:t>
            </a:r>
            <a:r>
              <a:rPr lang="en-US" altLang="en-US" dirty="0" smtClean="0">
                <a:latin typeface="Arial" panose="020B0604020202020204" pitchFamily="34" charset="0"/>
              </a:rPr>
              <a:t>amendments to original plans need to be presented at the CBA management committee for approval.</a:t>
            </a:r>
            <a:br>
              <a:rPr lang="en-US" altLang="en-US" dirty="0" smtClean="0">
                <a:latin typeface="Arial" panose="020B0604020202020204" pitchFamily="34" charset="0"/>
              </a:rPr>
            </a:br>
            <a:endParaRPr lang="en-US" altLang="en-US" b="1" dirty="0" smtClean="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04E20BA6-CA2F-46EF-B1EE-D7E759B71C52}" type="slidenum">
              <a:rPr lang="en-CA" altLang="en-US" smtClean="0"/>
              <a:pPr/>
              <a:t>19</a:t>
            </a:fld>
            <a:endParaRPr lang="en-CA" altLang="en-US" smtClean="0"/>
          </a:p>
        </p:txBody>
      </p:sp>
    </p:spTree>
    <p:extLst>
      <p:ext uri="{BB962C8B-B14F-4D97-AF65-F5344CB8AC3E}">
        <p14:creationId xmlns:p14="http://schemas.microsoft.com/office/powerpoint/2010/main" val="104805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58EF188-CC9E-412E-A85B-0E8211CCF146}" type="slidenum">
              <a:rPr lang="en-CA" smtClean="0"/>
              <a:pPr/>
              <a:t>2</a:t>
            </a:fld>
            <a:endParaRPr lang="en-CA"/>
          </a:p>
        </p:txBody>
      </p:sp>
    </p:spTree>
    <p:extLst>
      <p:ext uri="{BB962C8B-B14F-4D97-AF65-F5344CB8AC3E}">
        <p14:creationId xmlns:p14="http://schemas.microsoft.com/office/powerpoint/2010/main" val="2003052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1247775" y="777875"/>
            <a:ext cx="4792663" cy="3595688"/>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altLang="en-US" b="1"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C1767CE2-4E87-4FC0-ACBA-D1D6E0BC1294}" type="slidenum">
              <a:rPr lang="en-CA" altLang="en-US" smtClean="0"/>
              <a:pPr/>
              <a:t>20</a:t>
            </a:fld>
            <a:endParaRPr lang="en-CA" altLang="en-US" smtClean="0"/>
          </a:p>
        </p:txBody>
      </p:sp>
    </p:spTree>
    <p:extLst>
      <p:ext uri="{BB962C8B-B14F-4D97-AF65-F5344CB8AC3E}">
        <p14:creationId xmlns:p14="http://schemas.microsoft.com/office/powerpoint/2010/main" val="1791053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884">
              <a:defRPr>
                <a:solidFill>
                  <a:schemeClr val="tx1"/>
                </a:solidFill>
                <a:latin typeface="Arial" panose="020B0604020202020204" pitchFamily="34" charset="0"/>
              </a:defRPr>
            </a:lvl1pPr>
            <a:lvl2pPr marL="769673" indent="-296151" defTabSz="962884">
              <a:defRPr>
                <a:solidFill>
                  <a:schemeClr val="tx1"/>
                </a:solidFill>
                <a:latin typeface="Arial" panose="020B0604020202020204" pitchFamily="34" charset="0"/>
              </a:defRPr>
            </a:lvl2pPr>
            <a:lvl3pPr marL="1184600" indent="-235970" defTabSz="962884">
              <a:defRPr>
                <a:solidFill>
                  <a:schemeClr val="tx1"/>
                </a:solidFill>
                <a:latin typeface="Arial" panose="020B0604020202020204" pitchFamily="34" charset="0"/>
              </a:defRPr>
            </a:lvl3pPr>
            <a:lvl4pPr marL="1659707" indent="-235970" defTabSz="962884">
              <a:defRPr>
                <a:solidFill>
                  <a:schemeClr val="tx1"/>
                </a:solidFill>
                <a:latin typeface="Arial" panose="020B0604020202020204" pitchFamily="34" charset="0"/>
              </a:defRPr>
            </a:lvl4pPr>
            <a:lvl5pPr marL="2133231" indent="-235970" defTabSz="962884">
              <a:defRPr>
                <a:solidFill>
                  <a:schemeClr val="tx1"/>
                </a:solidFill>
                <a:latin typeface="Arial" panose="020B0604020202020204" pitchFamily="34" charset="0"/>
              </a:defRPr>
            </a:lvl5pPr>
            <a:lvl6pPr marL="2589334" indent="-235970" defTabSz="962884" eaLnBrk="0" fontAlgn="base" hangingPunct="0">
              <a:spcBef>
                <a:spcPct val="0"/>
              </a:spcBef>
              <a:spcAft>
                <a:spcPct val="0"/>
              </a:spcAft>
              <a:defRPr>
                <a:solidFill>
                  <a:schemeClr val="tx1"/>
                </a:solidFill>
                <a:latin typeface="Arial" panose="020B0604020202020204" pitchFamily="34" charset="0"/>
              </a:defRPr>
            </a:lvl6pPr>
            <a:lvl7pPr marL="3045436" indent="-235970" defTabSz="962884" eaLnBrk="0" fontAlgn="base" hangingPunct="0">
              <a:spcBef>
                <a:spcPct val="0"/>
              </a:spcBef>
              <a:spcAft>
                <a:spcPct val="0"/>
              </a:spcAft>
              <a:defRPr>
                <a:solidFill>
                  <a:schemeClr val="tx1"/>
                </a:solidFill>
                <a:latin typeface="Arial" panose="020B0604020202020204" pitchFamily="34" charset="0"/>
              </a:defRPr>
            </a:lvl7pPr>
            <a:lvl8pPr marL="3501539" indent="-235970" defTabSz="962884" eaLnBrk="0" fontAlgn="base" hangingPunct="0">
              <a:spcBef>
                <a:spcPct val="0"/>
              </a:spcBef>
              <a:spcAft>
                <a:spcPct val="0"/>
              </a:spcAft>
              <a:defRPr>
                <a:solidFill>
                  <a:schemeClr val="tx1"/>
                </a:solidFill>
                <a:latin typeface="Arial" panose="020B0604020202020204" pitchFamily="34" charset="0"/>
              </a:defRPr>
            </a:lvl8pPr>
            <a:lvl9pPr marL="3957642" indent="-235970" defTabSz="962884" eaLnBrk="0" fontAlgn="base" hangingPunct="0">
              <a:spcBef>
                <a:spcPct val="0"/>
              </a:spcBef>
              <a:spcAft>
                <a:spcPct val="0"/>
              </a:spcAft>
              <a:defRPr>
                <a:solidFill>
                  <a:schemeClr val="tx1"/>
                </a:solidFill>
                <a:latin typeface="Arial" panose="020B0604020202020204" pitchFamily="34" charset="0"/>
              </a:defRPr>
            </a:lvl9pPr>
          </a:lstStyle>
          <a:p>
            <a:fld id="{E1A95934-1D77-4011-AFFE-FC381C438059}" type="slidenum">
              <a:rPr lang="en-CA" altLang="en-US" smtClean="0"/>
              <a:pPr/>
              <a:t>21</a:t>
            </a:fld>
            <a:endParaRPr lang="en-CA" alt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08623" y="4646607"/>
            <a:ext cx="5833487" cy="43136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i="0" dirty="0" smtClean="0">
              <a:latin typeface="Arial" panose="020B0604020202020204" pitchFamily="34" charset="0"/>
            </a:endParaRPr>
          </a:p>
        </p:txBody>
      </p:sp>
    </p:spTree>
    <p:extLst>
      <p:ext uri="{BB962C8B-B14F-4D97-AF65-F5344CB8AC3E}">
        <p14:creationId xmlns:p14="http://schemas.microsoft.com/office/powerpoint/2010/main" val="19622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CBA Launched in 2009/10.</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59" eaLnBrk="0" hangingPunct="0">
              <a:defRPr>
                <a:solidFill>
                  <a:schemeClr val="tx1"/>
                </a:solidFill>
                <a:latin typeface="Arial" panose="020B0604020202020204" pitchFamily="34" charset="0"/>
              </a:defRPr>
            </a:lvl1pPr>
            <a:lvl2pPr marL="741167" indent="-285064" defTabSz="926459" eaLnBrk="0" hangingPunct="0">
              <a:defRPr>
                <a:solidFill>
                  <a:schemeClr val="tx1"/>
                </a:solidFill>
                <a:latin typeface="Arial" panose="020B0604020202020204" pitchFamily="34" charset="0"/>
              </a:defRPr>
            </a:lvl2pPr>
            <a:lvl3pPr marL="1140257" indent="-228051" defTabSz="926459" eaLnBrk="0" hangingPunct="0">
              <a:defRPr>
                <a:solidFill>
                  <a:schemeClr val="tx1"/>
                </a:solidFill>
                <a:latin typeface="Arial" panose="020B0604020202020204" pitchFamily="34" charset="0"/>
              </a:defRPr>
            </a:lvl3pPr>
            <a:lvl4pPr marL="1596360" indent="-228051" defTabSz="926459" eaLnBrk="0" hangingPunct="0">
              <a:defRPr>
                <a:solidFill>
                  <a:schemeClr val="tx1"/>
                </a:solidFill>
                <a:latin typeface="Arial" panose="020B0604020202020204" pitchFamily="34" charset="0"/>
              </a:defRPr>
            </a:lvl4pPr>
            <a:lvl5pPr marL="2052462" indent="-228051" defTabSz="926459" eaLnBrk="0" hangingPunct="0">
              <a:defRPr>
                <a:solidFill>
                  <a:schemeClr val="tx1"/>
                </a:solidFill>
                <a:latin typeface="Arial" panose="020B0604020202020204" pitchFamily="34" charset="0"/>
              </a:defRPr>
            </a:lvl5pPr>
            <a:lvl6pPr marL="2508565" indent="-228051" defTabSz="926459" eaLnBrk="0" fontAlgn="base" hangingPunct="0">
              <a:spcBef>
                <a:spcPct val="0"/>
              </a:spcBef>
              <a:spcAft>
                <a:spcPct val="0"/>
              </a:spcAft>
              <a:defRPr>
                <a:solidFill>
                  <a:schemeClr val="tx1"/>
                </a:solidFill>
                <a:latin typeface="Arial" panose="020B0604020202020204" pitchFamily="34" charset="0"/>
              </a:defRPr>
            </a:lvl6pPr>
            <a:lvl7pPr marL="2964668" indent="-228051" defTabSz="926459" eaLnBrk="0" fontAlgn="base" hangingPunct="0">
              <a:spcBef>
                <a:spcPct val="0"/>
              </a:spcBef>
              <a:spcAft>
                <a:spcPct val="0"/>
              </a:spcAft>
              <a:defRPr>
                <a:solidFill>
                  <a:schemeClr val="tx1"/>
                </a:solidFill>
                <a:latin typeface="Arial" panose="020B0604020202020204" pitchFamily="34" charset="0"/>
              </a:defRPr>
            </a:lvl7pPr>
            <a:lvl8pPr marL="3420770" indent="-228051" defTabSz="926459" eaLnBrk="0" fontAlgn="base" hangingPunct="0">
              <a:spcBef>
                <a:spcPct val="0"/>
              </a:spcBef>
              <a:spcAft>
                <a:spcPct val="0"/>
              </a:spcAft>
              <a:defRPr>
                <a:solidFill>
                  <a:schemeClr val="tx1"/>
                </a:solidFill>
                <a:latin typeface="Arial" panose="020B0604020202020204" pitchFamily="34" charset="0"/>
              </a:defRPr>
            </a:lvl8pPr>
            <a:lvl9pPr marL="3876873" indent="-228051" defTabSz="926459"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B2D080-4CF3-4D92-835D-36B153B24104}" type="slidenum">
              <a:rPr lang="en-CA" altLang="en-US"/>
              <a:pPr eaLnBrk="1" hangingPunct="1"/>
              <a:t>3</a:t>
            </a:fld>
            <a:endParaRPr lang="en-CA" altLang="en-US"/>
          </a:p>
        </p:txBody>
      </p:sp>
    </p:spTree>
    <p:extLst>
      <p:ext uri="{BB962C8B-B14F-4D97-AF65-F5344CB8AC3E}">
        <p14:creationId xmlns:p14="http://schemas.microsoft.com/office/powerpoint/2010/main" val="615177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6A9BDE"/>
              </a:buClr>
            </a:pPr>
            <a:r>
              <a:rPr lang="en-CA" altLang="en-US" dirty="0" smtClean="0"/>
              <a:t>Efficiency</a:t>
            </a:r>
          </a:p>
          <a:p>
            <a:pPr lvl="1" eaLnBrk="1" hangingPunct="1">
              <a:buClr>
                <a:srgbClr val="6A9BDE"/>
              </a:buClr>
            </a:pPr>
            <a:r>
              <a:rPr lang="en-CA" altLang="en-US" dirty="0" smtClean="0"/>
              <a:t>Generate efficiency on ongoing operating costs</a:t>
            </a:r>
          </a:p>
          <a:p>
            <a:pPr lvl="1" eaLnBrk="1" hangingPunct="1">
              <a:buClr>
                <a:srgbClr val="6A9BDE"/>
              </a:buClr>
            </a:pPr>
            <a:r>
              <a:rPr lang="en-CA" altLang="en-US" dirty="0" smtClean="0"/>
              <a:t>Reinvestment of efficiencies to support modernization  priorities</a:t>
            </a:r>
          </a:p>
          <a:p>
            <a:pPr>
              <a:spcBef>
                <a:spcPts val="1197"/>
              </a:spcBef>
              <a:buClr>
                <a:srgbClr val="6A9BDE"/>
              </a:buClr>
            </a:pPr>
            <a:r>
              <a:rPr lang="en-CA" altLang="en-US" dirty="0" smtClean="0"/>
              <a:t>Robustness</a:t>
            </a:r>
          </a:p>
          <a:p>
            <a:pPr lvl="1" eaLnBrk="1" hangingPunct="1">
              <a:buClr>
                <a:srgbClr val="6A9BDE"/>
              </a:buClr>
            </a:pPr>
            <a:r>
              <a:rPr lang="en-CA" altLang="en-US" dirty="0" smtClean="0"/>
              <a:t>A reduced, unduplicated set of robust systems and processes that are properly governed, maintained and documented</a:t>
            </a:r>
          </a:p>
          <a:p>
            <a:pPr>
              <a:spcBef>
                <a:spcPts val="1197"/>
              </a:spcBef>
              <a:buClr>
                <a:srgbClr val="6A9BDE"/>
              </a:buClr>
            </a:pPr>
            <a:r>
              <a:rPr lang="en-CA" altLang="en-US" dirty="0" smtClean="0"/>
              <a:t/>
            </a:r>
            <a:br>
              <a:rPr lang="en-CA" altLang="en-US" dirty="0" smtClean="0"/>
            </a:br>
            <a:r>
              <a:rPr lang="en-CA" altLang="en-US" dirty="0" smtClean="0"/>
              <a:t>Responsiveness</a:t>
            </a:r>
          </a:p>
          <a:p>
            <a:pPr lvl="1" eaLnBrk="1" hangingPunct="1">
              <a:buClr>
                <a:srgbClr val="6A9BDE"/>
              </a:buClr>
            </a:pPr>
            <a:r>
              <a:rPr lang="en-CA" altLang="en-US" dirty="0" smtClean="0"/>
              <a:t>Improved responsiveness in delivery of new statistical programs</a:t>
            </a:r>
          </a:p>
          <a:p>
            <a:pPr eaLnBrk="1" hangingPunct="1"/>
            <a:endParaRPr lang="en-US" altLang="en-US" dirty="0" smtClean="0">
              <a:latin typeface="Arial" panose="020B0604020202020204" pitchFamily="34" charset="0"/>
            </a:endParaRPr>
          </a:p>
          <a:p>
            <a:pPr eaLnBrk="1" hangingPunct="1"/>
            <a:r>
              <a:rPr lang="en-US" altLang="en-US" dirty="0" smtClean="0">
                <a:latin typeface="Arial" panose="020B0604020202020204" pitchFamily="34" charset="0"/>
              </a:rPr>
              <a:t>First, before you identify your desired end-state, you need to know what you have in place today and which processes &amp; rules may need to be modernized.</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2F641F78-022F-4846-B40C-08A06A6F0894}" type="slidenum">
              <a:rPr lang="en-CA" altLang="en-US" smtClean="0"/>
              <a:pPr/>
              <a:t>4</a:t>
            </a:fld>
            <a:endParaRPr lang="en-CA" altLang="en-US" smtClean="0"/>
          </a:p>
        </p:txBody>
      </p:sp>
    </p:spTree>
    <p:extLst>
      <p:ext uri="{BB962C8B-B14F-4D97-AF65-F5344CB8AC3E}">
        <p14:creationId xmlns:p14="http://schemas.microsoft.com/office/powerpoint/2010/main" val="561137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241425" y="719138"/>
            <a:ext cx="3811588" cy="2859087"/>
          </a:xfrm>
          <a:ln/>
        </p:spPr>
      </p:sp>
      <p:sp>
        <p:nvSpPr>
          <p:cNvPr id="12291" name="Notes Placeholder 2"/>
          <p:cNvSpPr>
            <a:spLocks noGrp="1"/>
          </p:cNvSpPr>
          <p:nvPr>
            <p:ph type="body" idx="1"/>
          </p:nvPr>
        </p:nvSpPr>
        <p:spPr>
          <a:xfrm>
            <a:off x="713369" y="3603459"/>
            <a:ext cx="5835069" cy="54281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dirty="0" smtClean="0">
                <a:latin typeface="Arial" panose="020B0604020202020204" pitchFamily="34" charset="0"/>
              </a:rPr>
              <a:t>(E) → A set of architectural or governing principles were developed to guide our work.  </a:t>
            </a:r>
          </a:p>
          <a:p>
            <a:pPr eaLnBrk="1" hangingPunct="1"/>
            <a:endParaRPr lang="en-CA" altLang="en-US" dirty="0" smtClean="0">
              <a:latin typeface="Arial" panose="020B0604020202020204" pitchFamily="34" charset="0"/>
            </a:endParaRPr>
          </a:p>
          <a:p>
            <a:pPr eaLnBrk="1" hangingPunct="1"/>
            <a:r>
              <a:rPr lang="en-CA" altLang="en-US" b="1" dirty="0" smtClean="0">
                <a:latin typeface="Arial" panose="020B0604020202020204" pitchFamily="34" charset="0"/>
              </a:rPr>
              <a:t>READ BULLET 1</a:t>
            </a:r>
          </a:p>
          <a:p>
            <a:pPr eaLnBrk="1" hangingPunct="1"/>
            <a:r>
              <a:rPr lang="en-CA" altLang="en-US" dirty="0" smtClean="0">
                <a:latin typeface="Arial" panose="020B0604020202020204" pitchFamily="34" charset="0"/>
              </a:rPr>
              <a:t>STC has traditionally worked in a mode of local optimization.  Resources have been controlled and decisions made in a very decentralized mode, with the focus on what is best for the program.</a:t>
            </a:r>
          </a:p>
          <a:p>
            <a:pPr eaLnBrk="1" hangingPunct="1"/>
            <a:endParaRPr lang="en-CA" altLang="en-US" dirty="0" smtClean="0">
              <a:latin typeface="Arial" panose="020B0604020202020204" pitchFamily="34" charset="0"/>
            </a:endParaRPr>
          </a:p>
          <a:p>
            <a:pPr eaLnBrk="1" hangingPunct="1"/>
            <a:r>
              <a:rPr lang="en-CA" altLang="en-US" dirty="0" smtClean="0">
                <a:latin typeface="Arial" panose="020B0604020202020204" pitchFamily="34" charset="0"/>
              </a:rPr>
              <a:t>The most fundamental notion underlying the CBA principles is that we must move to a corporate level of optimization as a necessary precondition to achieving greater efficiency.</a:t>
            </a:r>
          </a:p>
          <a:p>
            <a:pPr eaLnBrk="1" hangingPunct="1"/>
            <a:r>
              <a:rPr lang="en-CA" altLang="en-US" dirty="0" smtClean="0">
                <a:latin typeface="Arial" panose="020B0604020202020204" pitchFamily="34" charset="0"/>
              </a:rPr>
              <a:t>We must accept solutions that may not be optimal for an individual program, in order to secure the best overall result for the corporation.  </a:t>
            </a:r>
          </a:p>
          <a:p>
            <a:pPr eaLnBrk="1" hangingPunct="1"/>
            <a:endParaRPr lang="en-CA" altLang="en-US" dirty="0" smtClean="0">
              <a:latin typeface="Arial" panose="020B0604020202020204" pitchFamily="34" charset="0"/>
            </a:endParaRPr>
          </a:p>
          <a:p>
            <a:pPr eaLnBrk="1" hangingPunct="1"/>
            <a:r>
              <a:rPr lang="en-CA" altLang="en-US" b="1" dirty="0" smtClean="0">
                <a:latin typeface="Arial" panose="020B0604020202020204" pitchFamily="34" charset="0"/>
              </a:rPr>
              <a:t>READ BULLET 2</a:t>
            </a:r>
          </a:p>
          <a:p>
            <a:pPr eaLnBrk="1" hangingPunct="1"/>
            <a:r>
              <a:rPr lang="en-CA" altLang="en-US" dirty="0" smtClean="0">
                <a:latin typeface="Arial" panose="020B0604020202020204" pitchFamily="34" charset="0"/>
              </a:rPr>
              <a:t>To facilitate corporately optimal decision-making we needed to centralize key resources and business processes.  </a:t>
            </a:r>
          </a:p>
          <a:p>
            <a:pPr defTabSz="912205">
              <a:defRPr/>
            </a:pPr>
            <a:r>
              <a:rPr lang="en-CA" altLang="en-US" dirty="0"/>
              <a:t>Centralization of informatics, collection, data processing, survey support operations, etc.  </a:t>
            </a:r>
          </a:p>
          <a:p>
            <a:pPr defTabSz="912205">
              <a:defRPr/>
            </a:pPr>
            <a:r>
              <a:rPr lang="en-CA" altLang="en-US" dirty="0"/>
              <a:t>Separate development from ongoing operations </a:t>
            </a:r>
          </a:p>
          <a:p>
            <a:pPr eaLnBrk="1" hangingPunct="1"/>
            <a:r>
              <a:rPr lang="en-CA" altLang="en-US" b="1" dirty="0" smtClean="0">
                <a:latin typeface="Arial" panose="020B0604020202020204" pitchFamily="34" charset="0"/>
              </a:rPr>
              <a:t/>
            </a:r>
            <a:br>
              <a:rPr lang="en-CA" altLang="en-US" b="1" dirty="0" smtClean="0">
                <a:latin typeface="Arial" panose="020B0604020202020204" pitchFamily="34" charset="0"/>
              </a:rPr>
            </a:br>
            <a:endParaRPr lang="en-CA" altLang="en-US" dirty="0" smtClean="0">
              <a:latin typeface="Arial" panose="020B0604020202020204" pitchFamily="34"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DD94DCCE-C798-4F4A-8D83-D530FF82DB3A}" type="slidenum">
              <a:rPr lang="en-CA" altLang="en-US" smtClean="0"/>
              <a:pPr/>
              <a:t>5</a:t>
            </a:fld>
            <a:endParaRPr lang="en-CA" altLang="en-US" smtClean="0"/>
          </a:p>
        </p:txBody>
      </p:sp>
    </p:spTree>
    <p:extLst>
      <p:ext uri="{BB962C8B-B14F-4D97-AF65-F5344CB8AC3E}">
        <p14:creationId xmlns:p14="http://schemas.microsoft.com/office/powerpoint/2010/main" val="44177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58EF188-CC9E-412E-A85B-0E8211CCF146}" type="slidenum">
              <a:rPr lang="en-CA" smtClean="0"/>
              <a:pPr/>
              <a:t>6</a:t>
            </a:fld>
            <a:endParaRPr lang="en-CA"/>
          </a:p>
        </p:txBody>
      </p:sp>
    </p:spTree>
    <p:extLst>
      <p:ext uri="{BB962C8B-B14F-4D97-AF65-F5344CB8AC3E}">
        <p14:creationId xmlns:p14="http://schemas.microsoft.com/office/powerpoint/2010/main" val="2763326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Metadata: define once at beginning and re-use across processes.</a:t>
            </a:r>
          </a:p>
          <a:p>
            <a:endParaRPr lang="en-CA" dirty="0" smtClean="0"/>
          </a:p>
          <a:p>
            <a:r>
              <a:rPr lang="en-CA" dirty="0" smtClean="0"/>
              <a:t>QA: incorporate</a:t>
            </a:r>
            <a:r>
              <a:rPr lang="en-CA" baseline="0" dirty="0" smtClean="0"/>
              <a:t> validation steps and verifications as part of processes.</a:t>
            </a:r>
            <a:endParaRPr lang="en-CA" dirty="0"/>
          </a:p>
        </p:txBody>
      </p:sp>
      <p:sp>
        <p:nvSpPr>
          <p:cNvPr id="4" name="Slide Number Placeholder 3"/>
          <p:cNvSpPr>
            <a:spLocks noGrp="1"/>
          </p:cNvSpPr>
          <p:nvPr>
            <p:ph type="sldNum" sz="quarter" idx="10"/>
          </p:nvPr>
        </p:nvSpPr>
        <p:spPr/>
        <p:txBody>
          <a:bodyPr/>
          <a:lstStyle/>
          <a:p>
            <a:fld id="{558EF188-CC9E-412E-A85B-0E8211CCF146}" type="slidenum">
              <a:rPr lang="en-CA" smtClean="0"/>
              <a:pPr/>
              <a:t>7</a:t>
            </a:fld>
            <a:endParaRPr lang="en-CA"/>
          </a:p>
        </p:txBody>
      </p:sp>
    </p:spTree>
    <p:extLst>
      <p:ext uri="{BB962C8B-B14F-4D97-AF65-F5344CB8AC3E}">
        <p14:creationId xmlns:p14="http://schemas.microsoft.com/office/powerpoint/2010/main" val="248947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300">
              <a:defRPr>
                <a:solidFill>
                  <a:schemeClr val="tx1"/>
                </a:solidFill>
                <a:latin typeface="Arial" panose="020B0604020202020204" pitchFamily="34" charset="0"/>
              </a:defRPr>
            </a:lvl1pPr>
            <a:lvl2pPr marL="769673" indent="-296151" defTabSz="961300">
              <a:defRPr>
                <a:solidFill>
                  <a:schemeClr val="tx1"/>
                </a:solidFill>
                <a:latin typeface="Arial" panose="020B0604020202020204" pitchFamily="34" charset="0"/>
              </a:defRPr>
            </a:lvl2pPr>
            <a:lvl3pPr marL="1184600" indent="-235970" defTabSz="961300">
              <a:defRPr>
                <a:solidFill>
                  <a:schemeClr val="tx1"/>
                </a:solidFill>
                <a:latin typeface="Arial" panose="020B0604020202020204" pitchFamily="34" charset="0"/>
              </a:defRPr>
            </a:lvl3pPr>
            <a:lvl4pPr marL="1659707" indent="-235970" defTabSz="961300">
              <a:defRPr>
                <a:solidFill>
                  <a:schemeClr val="tx1"/>
                </a:solidFill>
                <a:latin typeface="Arial" panose="020B0604020202020204" pitchFamily="34" charset="0"/>
              </a:defRPr>
            </a:lvl4pPr>
            <a:lvl5pPr marL="2133231" indent="-235970" defTabSz="961300">
              <a:defRPr>
                <a:solidFill>
                  <a:schemeClr val="tx1"/>
                </a:solidFill>
                <a:latin typeface="Arial" panose="020B0604020202020204" pitchFamily="34" charset="0"/>
              </a:defRPr>
            </a:lvl5pPr>
            <a:lvl6pPr marL="2589334" indent="-235970" defTabSz="961300" eaLnBrk="0" fontAlgn="base" hangingPunct="0">
              <a:spcBef>
                <a:spcPct val="0"/>
              </a:spcBef>
              <a:spcAft>
                <a:spcPct val="0"/>
              </a:spcAft>
              <a:defRPr>
                <a:solidFill>
                  <a:schemeClr val="tx1"/>
                </a:solidFill>
                <a:latin typeface="Arial" panose="020B0604020202020204" pitchFamily="34" charset="0"/>
              </a:defRPr>
            </a:lvl6pPr>
            <a:lvl7pPr marL="3045436" indent="-235970" defTabSz="961300" eaLnBrk="0" fontAlgn="base" hangingPunct="0">
              <a:spcBef>
                <a:spcPct val="0"/>
              </a:spcBef>
              <a:spcAft>
                <a:spcPct val="0"/>
              </a:spcAft>
              <a:defRPr>
                <a:solidFill>
                  <a:schemeClr val="tx1"/>
                </a:solidFill>
                <a:latin typeface="Arial" panose="020B0604020202020204" pitchFamily="34" charset="0"/>
              </a:defRPr>
            </a:lvl7pPr>
            <a:lvl8pPr marL="3501539" indent="-235970" defTabSz="961300" eaLnBrk="0" fontAlgn="base" hangingPunct="0">
              <a:spcBef>
                <a:spcPct val="0"/>
              </a:spcBef>
              <a:spcAft>
                <a:spcPct val="0"/>
              </a:spcAft>
              <a:defRPr>
                <a:solidFill>
                  <a:schemeClr val="tx1"/>
                </a:solidFill>
                <a:latin typeface="Arial" panose="020B0604020202020204" pitchFamily="34" charset="0"/>
              </a:defRPr>
            </a:lvl8pPr>
            <a:lvl9pPr marL="3957642" indent="-235970" defTabSz="961300" eaLnBrk="0" fontAlgn="base" hangingPunct="0">
              <a:spcBef>
                <a:spcPct val="0"/>
              </a:spcBef>
              <a:spcAft>
                <a:spcPct val="0"/>
              </a:spcAft>
              <a:defRPr>
                <a:solidFill>
                  <a:schemeClr val="tx1"/>
                </a:solidFill>
                <a:latin typeface="Arial" panose="020B0604020202020204" pitchFamily="34" charset="0"/>
              </a:defRPr>
            </a:lvl9pPr>
          </a:lstStyle>
          <a:p>
            <a:fld id="{F9D4D4FE-286E-4620-94A1-8A32587BD4CE}" type="slidenum">
              <a:rPr lang="en-CA" altLang="en-US" smtClean="0"/>
              <a:pPr/>
              <a:t>8</a:t>
            </a:fld>
            <a:endParaRPr lang="en-CA" altLang="en-US" smtClean="0"/>
          </a:p>
        </p:txBody>
      </p:sp>
      <p:sp>
        <p:nvSpPr>
          <p:cNvPr id="38915" name="Rectangle 2"/>
          <p:cNvSpPr>
            <a:spLocks noGrp="1" noRot="1" noChangeAspect="1" noChangeArrowheads="1" noTextEdit="1"/>
          </p:cNvSpPr>
          <p:nvPr>
            <p:ph type="sldImg"/>
          </p:nvPr>
        </p:nvSpPr>
        <p:spPr>
          <a:xfrm>
            <a:off x="1171575" y="800423"/>
            <a:ext cx="4641850" cy="3481387"/>
          </a:xfrm>
          <a:ln/>
        </p:spPr>
      </p:sp>
      <p:sp>
        <p:nvSpPr>
          <p:cNvPr id="38916" name="Notes Placeholder 3"/>
          <p:cNvSpPr>
            <a:spLocks noGrp="1"/>
          </p:cNvSpPr>
          <p:nvPr/>
        </p:nvSpPr>
        <p:spPr bwMode="auto">
          <a:xfrm>
            <a:off x="738677" y="4496000"/>
            <a:ext cx="5836651" cy="453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13" tIns="48207" rIns="96413" bIns="48207"/>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30000"/>
              </a:spcBef>
            </a:pPr>
            <a:r>
              <a:rPr lang="en-CA" altLang="en-US" sz="1200" b="1"/>
              <a:t>(E)  (READ BEFORE 1</a:t>
            </a:r>
            <a:r>
              <a:rPr lang="en-CA" altLang="en-US" sz="1200" b="1" baseline="30000"/>
              <a:t>ST</a:t>
            </a:r>
            <a:r>
              <a:rPr lang="en-CA" altLang="en-US" sz="1200" b="1"/>
              <a:t> BULLET) -</a:t>
            </a:r>
            <a:r>
              <a:rPr lang="en-CA" altLang="en-US" sz="1200"/>
              <a:t> All statistical organizations around the world are modernizing the way they produce high-quality official statistics.  At Statistics Canada, we responded to this driver of modernization by creating the CBA initiative.  In parallel, the international community responded with the creation of a coordinating body within the United Nations Economic Commission for Europe called the </a:t>
            </a:r>
            <a:r>
              <a:rPr lang="en-CA" altLang="en-US" sz="1200" b="1"/>
              <a:t>High Level group for the Modernisation of Official statistics.</a:t>
            </a:r>
            <a:r>
              <a:rPr lang="en-CA" altLang="en-US" sz="1200"/>
              <a:t>. </a:t>
            </a:r>
            <a:br>
              <a:rPr lang="en-CA" altLang="en-US" sz="1200"/>
            </a:br>
            <a:r>
              <a:rPr lang="en-CA" altLang="en-US" sz="1200"/>
              <a:t/>
            </a:r>
            <a:br>
              <a:rPr lang="en-CA" altLang="en-US" sz="1200"/>
            </a:br>
            <a:r>
              <a:rPr lang="en-CA" altLang="en-US" sz="1200"/>
              <a:t>Statistics Canada is also very committed to this initiative and supporting the work being done by the HLG- MOS. While the work of this committee is international in scope, it highlights the need to develop a culture of change within statistical organizations, encouraging innovation and efficiency in terms of sources, processes and products.</a:t>
            </a:r>
            <a:br>
              <a:rPr lang="en-CA" altLang="en-US" sz="1200"/>
            </a:br>
            <a:r>
              <a:rPr lang="en-CA" altLang="en-US" sz="1200"/>
              <a:t/>
            </a:r>
            <a:br>
              <a:rPr lang="en-CA" altLang="en-US" sz="1200"/>
            </a:br>
            <a:r>
              <a:rPr lang="en-CA" altLang="en-US" sz="1200"/>
              <a:t>We believe at Statistics Canada that working together and collaborating with other statistical organizations to address challenges associated with modernization is more efficient than working in isolation. </a:t>
            </a:r>
            <a:br>
              <a:rPr lang="en-CA" altLang="en-US" sz="1200"/>
            </a:br>
            <a:r>
              <a:rPr lang="en-CA" altLang="en-US" sz="1200"/>
              <a:t/>
            </a:r>
            <a:br>
              <a:rPr lang="en-CA" altLang="en-US" sz="1200"/>
            </a:br>
            <a:r>
              <a:rPr lang="en-CA" altLang="en-US" sz="1200" b="1"/>
              <a:t>(START AT BULLET 3) – </a:t>
            </a:r>
            <a:br>
              <a:rPr lang="en-CA" altLang="en-US" sz="1200" b="1"/>
            </a:br>
            <a:r>
              <a:rPr lang="en-CA" altLang="en-US" sz="1200" b="1"/>
              <a:t>________________________________________________</a:t>
            </a:r>
            <a:br>
              <a:rPr lang="en-CA" altLang="en-US" sz="1200" b="1"/>
            </a:br>
            <a:r>
              <a:rPr lang="en-CA" altLang="en-US" sz="1200" b="1"/>
              <a:t/>
            </a:r>
            <a:br>
              <a:rPr lang="en-CA" altLang="en-US" sz="1200" b="1"/>
            </a:br>
            <a:r>
              <a:rPr lang="en-CA" altLang="en-US" sz="1200" b="1"/>
              <a:t>(Countries involved – Australia, Ireland, Norway,Italy, The Netherlands, Poland, NZ, Republic of Korea,  Slovenia, and organizations like Eurostat, OECD and UNECE).</a:t>
            </a:r>
          </a:p>
        </p:txBody>
      </p:sp>
      <p:sp>
        <p:nvSpPr>
          <p:cNvPr id="38917"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a:p>
            <a:r>
              <a:rPr lang="en-US" altLang="en-US" dirty="0" smtClean="0">
                <a:latin typeface="Arial" panose="020B0604020202020204" pitchFamily="34" charset="0"/>
              </a:rPr>
              <a:t/>
            </a:r>
            <a:br>
              <a:rPr lang="en-US" altLang="en-US" dirty="0" smtClean="0">
                <a:latin typeface="Arial" panose="020B0604020202020204" pitchFamily="34" charset="0"/>
              </a:rPr>
            </a:br>
            <a:endParaRPr lang="en-US" altLang="en-US" dirty="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47750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spcAft>
                <a:spcPts val="0"/>
              </a:spcAft>
            </a:pPr>
            <a:endParaRPr lang="en-CA" altLang="en-US" sz="800" b="1"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459">
              <a:spcBef>
                <a:spcPct val="30000"/>
              </a:spcBef>
              <a:defRPr sz="1200">
                <a:solidFill>
                  <a:schemeClr val="tx1"/>
                </a:solidFill>
                <a:latin typeface="Arial" panose="020B0604020202020204" pitchFamily="34" charset="0"/>
              </a:defRPr>
            </a:lvl1pPr>
            <a:lvl2pPr marL="741167" indent="-285064" defTabSz="926459">
              <a:spcBef>
                <a:spcPct val="30000"/>
              </a:spcBef>
              <a:defRPr sz="1200">
                <a:solidFill>
                  <a:schemeClr val="tx1"/>
                </a:solidFill>
                <a:latin typeface="Arial" panose="020B0604020202020204" pitchFamily="34" charset="0"/>
              </a:defRPr>
            </a:lvl2pPr>
            <a:lvl3pPr marL="1140257" indent="-228051" defTabSz="926459">
              <a:spcBef>
                <a:spcPct val="30000"/>
              </a:spcBef>
              <a:defRPr sz="1200">
                <a:solidFill>
                  <a:schemeClr val="tx1"/>
                </a:solidFill>
                <a:latin typeface="Arial" panose="020B0604020202020204" pitchFamily="34" charset="0"/>
              </a:defRPr>
            </a:lvl3pPr>
            <a:lvl4pPr marL="1596360" indent="-228051" defTabSz="926459">
              <a:spcBef>
                <a:spcPct val="30000"/>
              </a:spcBef>
              <a:defRPr sz="1200">
                <a:solidFill>
                  <a:schemeClr val="tx1"/>
                </a:solidFill>
                <a:latin typeface="Arial" panose="020B0604020202020204" pitchFamily="34" charset="0"/>
              </a:defRPr>
            </a:lvl4pPr>
            <a:lvl5pPr marL="2052462" indent="-228051" defTabSz="926459">
              <a:spcBef>
                <a:spcPct val="30000"/>
              </a:spcBef>
              <a:defRPr sz="1200">
                <a:solidFill>
                  <a:schemeClr val="tx1"/>
                </a:solidFill>
                <a:latin typeface="Arial" panose="020B0604020202020204" pitchFamily="34" charset="0"/>
              </a:defRPr>
            </a:lvl5pPr>
            <a:lvl6pPr marL="2508565" indent="-228051" defTabSz="926459" eaLnBrk="0" fontAlgn="base" hangingPunct="0">
              <a:spcBef>
                <a:spcPct val="30000"/>
              </a:spcBef>
              <a:spcAft>
                <a:spcPct val="0"/>
              </a:spcAft>
              <a:defRPr sz="1200">
                <a:solidFill>
                  <a:schemeClr val="tx1"/>
                </a:solidFill>
                <a:latin typeface="Arial" panose="020B0604020202020204" pitchFamily="34" charset="0"/>
              </a:defRPr>
            </a:lvl6pPr>
            <a:lvl7pPr marL="2964668" indent="-228051" defTabSz="926459" eaLnBrk="0" fontAlgn="base" hangingPunct="0">
              <a:spcBef>
                <a:spcPct val="30000"/>
              </a:spcBef>
              <a:spcAft>
                <a:spcPct val="0"/>
              </a:spcAft>
              <a:defRPr sz="1200">
                <a:solidFill>
                  <a:schemeClr val="tx1"/>
                </a:solidFill>
                <a:latin typeface="Arial" panose="020B0604020202020204" pitchFamily="34" charset="0"/>
              </a:defRPr>
            </a:lvl7pPr>
            <a:lvl8pPr marL="3420770" indent="-228051" defTabSz="926459" eaLnBrk="0" fontAlgn="base" hangingPunct="0">
              <a:spcBef>
                <a:spcPct val="30000"/>
              </a:spcBef>
              <a:spcAft>
                <a:spcPct val="0"/>
              </a:spcAft>
              <a:defRPr sz="1200">
                <a:solidFill>
                  <a:schemeClr val="tx1"/>
                </a:solidFill>
                <a:latin typeface="Arial" panose="020B0604020202020204" pitchFamily="34" charset="0"/>
              </a:defRPr>
            </a:lvl8pPr>
            <a:lvl9pPr marL="3876873" indent="-228051" defTabSz="926459"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721CA3-E502-41FA-AD8B-FCE5FCFA0D00}" type="slidenum">
              <a:rPr lang="en-CA" altLang="en-US" smtClean="0"/>
              <a:pPr>
                <a:spcBef>
                  <a:spcPct val="0"/>
                </a:spcBef>
              </a:pPr>
              <a:t>9</a:t>
            </a:fld>
            <a:endParaRPr lang="en-CA" altLang="en-US" smtClean="0"/>
          </a:p>
        </p:txBody>
      </p:sp>
    </p:spTree>
    <p:extLst>
      <p:ext uri="{BB962C8B-B14F-4D97-AF65-F5344CB8AC3E}">
        <p14:creationId xmlns:p14="http://schemas.microsoft.com/office/powerpoint/2010/main" val="113472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fld id="{F97DFDFD-88E9-41FF-A053-77FBE5F6111D}" type="datetime1">
              <a:rPr lang="en-CA"/>
              <a:pPr/>
              <a:t>2016-08-18</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E67B4945-A6DD-47A7-AC27-07CFEAAC818F}" type="slidenum">
              <a:rPr lang="en-CA"/>
              <a:pPr/>
              <a:t>‹#›</a:t>
            </a:fld>
            <a:endParaRPr lang="en-CA"/>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221682B-0E8E-45E3-8287-0402748666A6}" type="datetime1">
              <a:rPr lang="en-CA"/>
              <a:pPr/>
              <a:t>2016-08-18</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EA2D0104-9750-4182-A2B9-E10268008C62}" type="slidenum">
              <a:rPr lang="en-CA"/>
              <a:pPr/>
              <a:t>‹#›</a:t>
            </a:fld>
            <a:endParaRPr lang="en-CA"/>
          </a:p>
        </p:txBody>
      </p:sp>
      <p:pic>
        <p:nvPicPr>
          <p:cNvPr id="8"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fld id="{0E19D712-A742-493D-899F-38944FD07A34}" type="datetime1">
              <a:rPr lang="en-CA"/>
              <a:pPr/>
              <a:t>2016-08-18</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1FDE5FC9-D44B-4F6B-ADBD-97BA8B00228A}" type="slidenum">
              <a:rPr lang="en-CA"/>
              <a:pPr/>
              <a:t>‹#›</a:t>
            </a:fld>
            <a:endParaRPr lang="en-CA"/>
          </a:p>
        </p:txBody>
      </p:sp>
      <p:pic>
        <p:nvPicPr>
          <p:cNvPr id="7"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268" y="836712"/>
            <a:ext cx="8398196" cy="580926"/>
          </a:xfrm>
          <a:prstGeom prst="rect">
            <a:avLst/>
          </a:prstGeom>
        </p:spPr>
        <p:txBody>
          <a:bodyPr/>
          <a:lstStyle>
            <a:lvl1pPr>
              <a:defRPr>
                <a:solidFill>
                  <a:srgbClr val="669900"/>
                </a:solidFill>
              </a:defRPr>
            </a:lvl1pPr>
          </a:lstStyle>
          <a:p>
            <a:r>
              <a:rPr lang="en-US" dirty="0" smtClean="0"/>
              <a:t>Overview</a:t>
            </a:r>
            <a:endParaRPr lang="en-CA" dirty="0"/>
          </a:p>
        </p:txBody>
      </p:sp>
      <p:sp>
        <p:nvSpPr>
          <p:cNvPr id="3" name="Content Placeholder 2"/>
          <p:cNvSpPr>
            <a:spLocks noGrp="1"/>
          </p:cNvSpPr>
          <p:nvPr>
            <p:ph idx="1" hasCustomPrompt="1"/>
          </p:nvPr>
        </p:nvSpPr>
        <p:spPr>
          <a:xfrm>
            <a:off x="350267" y="1600200"/>
            <a:ext cx="8398197" cy="4525963"/>
          </a:xfrm>
          <a:prstGeom prst="rect">
            <a:avLst/>
          </a:prstGeom>
        </p:spPr>
        <p:txBody>
          <a:bodyPr/>
          <a:lstStyle>
            <a:lvl1pPr marL="514350" indent="-514350">
              <a:buClr>
                <a:srgbClr val="669900"/>
              </a:buClr>
              <a:buFont typeface="+mj-lt"/>
              <a:buAutoNum type="arabicPeriod"/>
              <a:defRPr baseline="0"/>
            </a:lvl1pPr>
            <a:lvl2pPr marL="914400" marR="0" indent="-45720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000"/>
            </a:lvl2pPr>
            <a:lvl3pPr marL="1371600" indent="-457200">
              <a:buClr>
                <a:srgbClr val="669900"/>
              </a:buClr>
              <a:buFont typeface="+mj-lt"/>
              <a:buAutoNum type="arabicPeriod"/>
              <a:defRPr/>
            </a:lvl3pPr>
            <a:lvl4pPr marL="1714500" indent="-342900">
              <a:buClr>
                <a:srgbClr val="669900"/>
              </a:buClr>
              <a:buFont typeface="+mj-lt"/>
              <a:buAutoNum type="arabicPeriod"/>
              <a:defRPr/>
            </a:lvl4pPr>
            <a:lvl5pPr marL="2171700" indent="-342900">
              <a:buClr>
                <a:srgbClr val="669900"/>
              </a:buClr>
              <a:buFont typeface="+mj-lt"/>
              <a:buAutoNum type="arabicPeriod"/>
              <a:defRPr/>
            </a:lvl5pPr>
          </a:lstStyle>
          <a:p>
            <a:pPr lvl="0"/>
            <a:r>
              <a:rPr lang="en-US" dirty="0" smtClean="0"/>
              <a:t>First level - Text </a:t>
            </a:r>
          </a:p>
          <a:p>
            <a:pPr marL="914400" marR="0" lvl="1" indent="-45720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 </a:t>
            </a:r>
          </a:p>
        </p:txBody>
      </p:sp>
      <p:sp>
        <p:nvSpPr>
          <p:cNvPr id="4" name="Date Placeholder 3"/>
          <p:cNvSpPr>
            <a:spLocks noGrp="1"/>
          </p:cNvSpPr>
          <p:nvPr>
            <p:ph type="dt" sz="half" idx="10"/>
          </p:nvPr>
        </p:nvSpPr>
        <p:spPr/>
        <p:txBody>
          <a:bodyPr/>
          <a:lstStyle>
            <a:lvl1pPr>
              <a:defRPr/>
            </a:lvl1pPr>
          </a:lstStyle>
          <a:p>
            <a:fld id="{4C98D7BB-5C9F-4D73-86F4-8E4324CFB993}" type="datetime1">
              <a:rPr lang="en-CA"/>
              <a:pPr/>
              <a:t>2016-08-18</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2B6E738E-267A-4344-8BF4-552BF5255FBB}" type="slidenum">
              <a:rPr lang="en-CA"/>
              <a:pPr/>
              <a:t>‹#›</a:t>
            </a:fld>
            <a:endParaRPr lang="en-CA"/>
          </a:p>
        </p:txBody>
      </p:sp>
      <p:pic>
        <p:nvPicPr>
          <p:cNvPr id="8"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extLst>
      <p:ext uri="{BB962C8B-B14F-4D97-AF65-F5344CB8AC3E}">
        <p14:creationId xmlns:p14="http://schemas.microsoft.com/office/powerpoint/2010/main" val="31940612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0268" y="836712"/>
            <a:ext cx="8398196" cy="580926"/>
          </a:xfrm>
          <a:prstGeom prst="rect">
            <a:avLst/>
          </a:prstGeom>
        </p:spPr>
        <p:txBody>
          <a:bodyPr/>
          <a:lstStyle>
            <a:lvl1pPr>
              <a:defRPr>
                <a:solidFill>
                  <a:srgbClr val="669900"/>
                </a:solidFill>
              </a:defRPr>
            </a:lvl1pPr>
          </a:lstStyle>
          <a:p>
            <a:r>
              <a:rPr lang="en-US" dirty="0" smtClean="0"/>
              <a:t>Title of the slide</a:t>
            </a:r>
            <a:endParaRPr lang="en-CA" dirty="0"/>
          </a:p>
        </p:txBody>
      </p:sp>
      <p:sp>
        <p:nvSpPr>
          <p:cNvPr id="3" name="Content Placeholder 2"/>
          <p:cNvSpPr>
            <a:spLocks noGrp="1"/>
          </p:cNvSpPr>
          <p:nvPr>
            <p:ph idx="1" hasCustomPrompt="1"/>
          </p:nvPr>
        </p:nvSpPr>
        <p:spPr>
          <a:xfrm>
            <a:off x="350267" y="1600200"/>
            <a:ext cx="8398197" cy="4525963"/>
          </a:xfrm>
          <a:prstGeom prst="rect">
            <a:avLst/>
          </a:prstGeom>
        </p:spPr>
        <p:txBody>
          <a:bodyPr/>
          <a:lstStyle>
            <a:lvl1pPr>
              <a:buClr>
                <a:srgbClr val="669900"/>
              </a:buClr>
              <a:defRPr baseline="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200"/>
            </a:lvl2pPr>
            <a:lvl3pPr marL="1200150" indent="-342900">
              <a:buClr>
                <a:srgbClr val="669900"/>
              </a:buClr>
              <a:buFont typeface="Arial" panose="020B0604020202020204" pitchFamily="34" charset="0"/>
              <a:buChar char="•"/>
              <a:defRPr sz="1800" baseline="0"/>
            </a:lvl3pPr>
            <a:lvl4pPr>
              <a:buClr>
                <a:srgbClr val="669900"/>
              </a:buClr>
              <a:defRPr/>
            </a:lvl4pPr>
            <a:lvl5pPr>
              <a:buClr>
                <a:srgbClr val="669900"/>
              </a:buClr>
              <a:defRPr/>
            </a:lvl5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4" name="Date Placeholder 3"/>
          <p:cNvSpPr>
            <a:spLocks noGrp="1"/>
          </p:cNvSpPr>
          <p:nvPr>
            <p:ph type="dt" sz="half" idx="10"/>
          </p:nvPr>
        </p:nvSpPr>
        <p:spPr/>
        <p:txBody>
          <a:bodyPr/>
          <a:lstStyle>
            <a:lvl1pPr>
              <a:defRPr/>
            </a:lvl1pPr>
          </a:lstStyle>
          <a:p>
            <a:fld id="{4C98D7BB-5C9F-4D73-86F4-8E4324CFB993}" type="datetime1">
              <a:rPr lang="en-CA"/>
              <a:pPr/>
              <a:t>2016-08-18</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2B6E738E-267A-4344-8BF4-552BF5255FBB}" type="slidenum">
              <a:rPr lang="en-CA"/>
              <a:pPr/>
              <a:t>‹#›</a:t>
            </a:fld>
            <a:endParaRPr lang="en-CA"/>
          </a:p>
        </p:txBody>
      </p:sp>
      <p:pic>
        <p:nvPicPr>
          <p:cNvPr id="8"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0B03F9-814F-4247-904B-97E61C2E55E6}" type="datetime1">
              <a:rPr lang="en-CA"/>
              <a:pPr/>
              <a:t>2016-08-18</a:t>
            </a:fld>
            <a:endParaRPr lang="en-CA"/>
          </a:p>
        </p:txBody>
      </p:sp>
      <p:sp>
        <p:nvSpPr>
          <p:cNvPr id="5" name="Footer Placeholder 4"/>
          <p:cNvSpPr>
            <a:spLocks noGrp="1"/>
          </p:cNvSpPr>
          <p:nvPr>
            <p:ph type="ftr" sz="quarter" idx="11"/>
          </p:nvPr>
        </p:nvSpPr>
        <p:spPr/>
        <p:txBody>
          <a:bodyPr/>
          <a:lstStyle>
            <a:lvl1pPr>
              <a:defRPr/>
            </a:lvl1pPr>
          </a:lstStyle>
          <a:p>
            <a:r>
              <a:rPr lang="en-CA"/>
              <a:t>Statistics Canada • Statistique Canada</a:t>
            </a:r>
          </a:p>
        </p:txBody>
      </p:sp>
      <p:sp>
        <p:nvSpPr>
          <p:cNvPr id="6" name="Slide Number Placeholder 5"/>
          <p:cNvSpPr>
            <a:spLocks noGrp="1"/>
          </p:cNvSpPr>
          <p:nvPr>
            <p:ph type="sldNum" sz="quarter" idx="12"/>
          </p:nvPr>
        </p:nvSpPr>
        <p:spPr/>
        <p:txBody>
          <a:bodyPr/>
          <a:lstStyle>
            <a:lvl1pPr>
              <a:defRPr/>
            </a:lvl1pPr>
          </a:lstStyle>
          <a:p>
            <a:fld id="{25F2285F-31D0-461E-A612-B719B60CAAEC}" type="slidenum">
              <a:rPr lang="en-CA"/>
              <a:pPr/>
              <a:t>‹#›</a:t>
            </a:fld>
            <a:endParaRPr lang="en-CA"/>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758824"/>
            <a:ext cx="8229600" cy="658813"/>
          </a:xfrm>
          <a:prstGeom prst="rect">
            <a:avLst/>
          </a:prstGeom>
        </p:spPr>
        <p:txBody>
          <a:bodyPr/>
          <a:lstStyle>
            <a:lvl1pPr>
              <a:defRPr>
                <a:solidFill>
                  <a:srgbClr val="669900"/>
                </a:solidFill>
              </a:defRPr>
            </a:lvl1pPr>
          </a:lstStyle>
          <a:p>
            <a:r>
              <a:rPr lang="en-US" dirty="0" smtClean="0"/>
              <a:t>Click to edit Master title style</a:t>
            </a:r>
            <a:endParaRPr lang="en-CA" dirty="0"/>
          </a:p>
        </p:txBody>
      </p:sp>
      <p:sp>
        <p:nvSpPr>
          <p:cNvPr id="3" name="Content Placeholder 2"/>
          <p:cNvSpPr>
            <a:spLocks noGrp="1"/>
          </p:cNvSpPr>
          <p:nvPr>
            <p:ph sz="half" idx="1" hasCustomPrompt="1"/>
          </p:nvPr>
        </p:nvSpPr>
        <p:spPr>
          <a:xfrm>
            <a:off x="395536" y="1600200"/>
            <a:ext cx="4038600" cy="4525963"/>
          </a:xfrm>
          <a:prstGeom prst="rect">
            <a:avLst/>
          </a:prstGeom>
        </p:spPr>
        <p:txBody>
          <a:bodyPr/>
          <a:lstStyle>
            <a:lvl1pPr>
              <a:buClr>
                <a:srgbClr val="669900"/>
              </a:buClr>
              <a:defRPr sz="280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400"/>
            </a:lvl2pPr>
            <a:lvl3pPr marL="114300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4" name="Content Placeholder 3"/>
          <p:cNvSpPr>
            <a:spLocks noGrp="1"/>
          </p:cNvSpPr>
          <p:nvPr>
            <p:ph sz="half" idx="2" hasCustomPrompt="1"/>
          </p:nvPr>
        </p:nvSpPr>
        <p:spPr>
          <a:xfrm>
            <a:off x="4648200" y="1600200"/>
            <a:ext cx="4038600" cy="4525963"/>
          </a:xfrm>
          <a:prstGeom prst="rect">
            <a:avLst/>
          </a:prstGeom>
        </p:spPr>
        <p:txBody>
          <a:bodyPr/>
          <a:lstStyle>
            <a:lvl1pPr>
              <a:buClr>
                <a:srgbClr val="669900"/>
              </a:buClr>
              <a:defRPr sz="280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400"/>
            </a:lvl2pPr>
            <a:lvl3pPr marL="114300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5" name="Date Placeholder 4"/>
          <p:cNvSpPr>
            <a:spLocks noGrp="1"/>
          </p:cNvSpPr>
          <p:nvPr>
            <p:ph type="dt" sz="half" idx="10"/>
          </p:nvPr>
        </p:nvSpPr>
        <p:spPr/>
        <p:txBody>
          <a:bodyPr/>
          <a:lstStyle>
            <a:lvl1pPr>
              <a:defRPr/>
            </a:lvl1pPr>
          </a:lstStyle>
          <a:p>
            <a:fld id="{C1443CAB-21AB-4F06-A8F7-BCFC5E67499C}" type="datetime1">
              <a:rPr lang="en-CA"/>
              <a:pPr/>
              <a:t>2016-08-18</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72630904-BBCA-40AA-A376-EBDAECF7FA88}" type="slidenum">
              <a:rPr lang="en-CA"/>
              <a:pPr/>
              <a:t>‹#›</a:t>
            </a:fld>
            <a:endParaRPr lang="en-CA"/>
          </a:p>
        </p:txBody>
      </p:sp>
      <p:pic>
        <p:nvPicPr>
          <p:cNvPr id="8"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4848" y="825971"/>
            <a:ext cx="8229600" cy="658813"/>
          </a:xfrm>
          <a:prstGeom prst="rect">
            <a:avLst/>
          </a:prstGeom>
        </p:spPr>
        <p:txBody>
          <a:bodyPr/>
          <a:lstStyle>
            <a:lvl1pPr>
              <a:defRPr>
                <a:solidFill>
                  <a:srgbClr val="669900"/>
                </a:solidFill>
              </a:defRPr>
            </a:lvl1pPr>
          </a:lstStyle>
          <a:p>
            <a:r>
              <a:rPr lang="en-US" dirty="0" smtClean="0"/>
              <a:t>Title of slide</a:t>
            </a:r>
            <a:endParaRPr lang="en-CA" dirty="0"/>
          </a:p>
        </p:txBody>
      </p:sp>
      <p:sp>
        <p:nvSpPr>
          <p:cNvPr id="3" name="Text Placeholder 2"/>
          <p:cNvSpPr>
            <a:spLocks noGrp="1"/>
          </p:cNvSpPr>
          <p:nvPr>
            <p:ph type="body" idx="1" hasCustomPrompt="1"/>
          </p:nvPr>
        </p:nvSpPr>
        <p:spPr>
          <a:xfrm>
            <a:off x="387796" y="1535113"/>
            <a:ext cx="4040188" cy="639762"/>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387796" y="2174875"/>
            <a:ext cx="4040188" cy="3951288"/>
          </a:xfrm>
          <a:prstGeom prst="rect">
            <a:avLst/>
          </a:prstGeom>
        </p:spPr>
        <p:txBody>
          <a:bodyPr/>
          <a:lstStyle>
            <a:lvl1pPr>
              <a:buClr>
                <a:srgbClr val="669900"/>
              </a:buClr>
              <a:defRPr sz="240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000"/>
            </a:lvl2pPr>
            <a:lvl3pPr marL="114300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5" name="Text Placeholder 4"/>
          <p:cNvSpPr>
            <a:spLocks noGrp="1"/>
          </p:cNvSpPr>
          <p:nvPr>
            <p:ph type="body" sz="quarter" idx="3" hasCustomPrompt="1"/>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6" name="Content Placeholder 5"/>
          <p:cNvSpPr>
            <a:spLocks noGrp="1"/>
          </p:cNvSpPr>
          <p:nvPr>
            <p:ph sz="quarter" idx="4" hasCustomPrompt="1"/>
          </p:nvPr>
        </p:nvSpPr>
        <p:spPr>
          <a:xfrm>
            <a:off x="4645025" y="2174875"/>
            <a:ext cx="4041775" cy="3951288"/>
          </a:xfrm>
          <a:prstGeom prst="rect">
            <a:avLst/>
          </a:prstGeom>
        </p:spPr>
        <p:txBody>
          <a:bodyPr/>
          <a:lstStyle>
            <a:lvl1pPr>
              <a:buClr>
                <a:srgbClr val="669900"/>
              </a:buClr>
              <a:defRPr sz="240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000"/>
            </a:lvl2pPr>
            <a:lvl3pPr marL="114300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7" name="Date Placeholder 6"/>
          <p:cNvSpPr>
            <a:spLocks noGrp="1"/>
          </p:cNvSpPr>
          <p:nvPr>
            <p:ph type="dt" sz="half" idx="10"/>
          </p:nvPr>
        </p:nvSpPr>
        <p:spPr/>
        <p:txBody>
          <a:bodyPr/>
          <a:lstStyle>
            <a:lvl1pPr>
              <a:defRPr/>
            </a:lvl1pPr>
          </a:lstStyle>
          <a:p>
            <a:fld id="{ABF56E26-9C9A-44E7-AEFF-9B842564FBC5}" type="datetime1">
              <a:rPr lang="en-CA"/>
              <a:pPr/>
              <a:t>2016-08-18</a:t>
            </a:fld>
            <a:endParaRPr lang="en-CA"/>
          </a:p>
        </p:txBody>
      </p:sp>
      <p:sp>
        <p:nvSpPr>
          <p:cNvPr id="8" name="Footer Placeholder 7"/>
          <p:cNvSpPr>
            <a:spLocks noGrp="1"/>
          </p:cNvSpPr>
          <p:nvPr>
            <p:ph type="ftr" sz="quarter" idx="11"/>
          </p:nvPr>
        </p:nvSpPr>
        <p:spPr/>
        <p:txBody>
          <a:bodyPr/>
          <a:lstStyle>
            <a:lvl1pPr>
              <a:defRPr/>
            </a:lvl1pPr>
          </a:lstStyle>
          <a:p>
            <a:r>
              <a:rPr lang="en-CA"/>
              <a:t>Statistics Canada • Statistique Canada</a:t>
            </a:r>
          </a:p>
        </p:txBody>
      </p:sp>
      <p:sp>
        <p:nvSpPr>
          <p:cNvPr id="9" name="Slide Number Placeholder 8"/>
          <p:cNvSpPr>
            <a:spLocks noGrp="1"/>
          </p:cNvSpPr>
          <p:nvPr>
            <p:ph type="sldNum" sz="quarter" idx="12"/>
          </p:nvPr>
        </p:nvSpPr>
        <p:spPr/>
        <p:txBody>
          <a:bodyPr/>
          <a:lstStyle>
            <a:lvl1pPr>
              <a:defRPr/>
            </a:lvl1pPr>
          </a:lstStyle>
          <a:p>
            <a:fld id="{BC0B20F3-7F40-4B14-BBD2-E2E599FCC423}" type="slidenum">
              <a:rPr lang="en-CA"/>
              <a:pPr/>
              <a:t>‹#›</a:t>
            </a:fld>
            <a:endParaRPr lang="en-CA"/>
          </a:p>
        </p:txBody>
      </p:sp>
      <p:pic>
        <p:nvPicPr>
          <p:cNvPr id="10"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758824"/>
            <a:ext cx="8229600" cy="658813"/>
          </a:xfrm>
          <a:prstGeom prst="rect">
            <a:avLst/>
          </a:prstGeom>
        </p:spPr>
        <p:txBody>
          <a:bodyPr/>
          <a:lstStyle>
            <a:lvl1pPr>
              <a:defRPr>
                <a:solidFill>
                  <a:srgbClr val="669900"/>
                </a:solidFill>
              </a:defRPr>
            </a:lvl1pPr>
          </a:lstStyle>
          <a:p>
            <a:r>
              <a:rPr lang="en-US" dirty="0" smtClean="0"/>
              <a:t>Title of slide</a:t>
            </a:r>
            <a:endParaRPr lang="en-CA" dirty="0"/>
          </a:p>
        </p:txBody>
      </p:sp>
      <p:sp>
        <p:nvSpPr>
          <p:cNvPr id="3" name="Date Placeholder 2"/>
          <p:cNvSpPr>
            <a:spLocks noGrp="1"/>
          </p:cNvSpPr>
          <p:nvPr>
            <p:ph type="dt" sz="half" idx="10"/>
          </p:nvPr>
        </p:nvSpPr>
        <p:spPr/>
        <p:txBody>
          <a:bodyPr/>
          <a:lstStyle>
            <a:lvl1pPr>
              <a:defRPr/>
            </a:lvl1pPr>
          </a:lstStyle>
          <a:p>
            <a:fld id="{A59E0AA4-2F0A-4531-8382-794B6C1671B1}" type="datetime1">
              <a:rPr lang="en-CA"/>
              <a:pPr/>
              <a:t>2016-08-18</a:t>
            </a:fld>
            <a:endParaRPr lang="en-CA"/>
          </a:p>
        </p:txBody>
      </p:sp>
      <p:sp>
        <p:nvSpPr>
          <p:cNvPr id="4" name="Footer Placeholder 3"/>
          <p:cNvSpPr>
            <a:spLocks noGrp="1"/>
          </p:cNvSpPr>
          <p:nvPr>
            <p:ph type="ftr" sz="quarter" idx="11"/>
          </p:nvPr>
        </p:nvSpPr>
        <p:spPr/>
        <p:txBody>
          <a:bodyPr/>
          <a:lstStyle>
            <a:lvl1pPr>
              <a:defRPr/>
            </a:lvl1pPr>
          </a:lstStyle>
          <a:p>
            <a:r>
              <a:rPr lang="en-CA"/>
              <a:t>Statistics Canada • Statistique Canada</a:t>
            </a:r>
          </a:p>
        </p:txBody>
      </p:sp>
      <p:sp>
        <p:nvSpPr>
          <p:cNvPr id="5" name="Slide Number Placeholder 4"/>
          <p:cNvSpPr>
            <a:spLocks noGrp="1"/>
          </p:cNvSpPr>
          <p:nvPr>
            <p:ph type="sldNum" sz="quarter" idx="12"/>
          </p:nvPr>
        </p:nvSpPr>
        <p:spPr/>
        <p:txBody>
          <a:bodyPr/>
          <a:lstStyle>
            <a:lvl1pPr>
              <a:defRPr/>
            </a:lvl1pPr>
          </a:lstStyle>
          <a:p>
            <a:fld id="{452FE133-B488-4134-A8E0-D29FB82D3EF0}" type="slidenum">
              <a:rPr lang="en-CA"/>
              <a:pPr/>
              <a:t>‹#›</a:t>
            </a:fld>
            <a:endParaRPr lang="en-CA"/>
          </a:p>
        </p:txBody>
      </p:sp>
      <p:pic>
        <p:nvPicPr>
          <p:cNvPr id="6"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83AD510-DC7F-463D-8050-3F223B34493D}" type="datetime1">
              <a:rPr lang="en-CA"/>
              <a:pPr/>
              <a:t>2016-08-18</a:t>
            </a:fld>
            <a:endParaRPr lang="en-CA"/>
          </a:p>
        </p:txBody>
      </p:sp>
      <p:sp>
        <p:nvSpPr>
          <p:cNvPr id="3" name="Footer Placeholder 2"/>
          <p:cNvSpPr>
            <a:spLocks noGrp="1"/>
          </p:cNvSpPr>
          <p:nvPr>
            <p:ph type="ftr" sz="quarter" idx="11"/>
          </p:nvPr>
        </p:nvSpPr>
        <p:spPr/>
        <p:txBody>
          <a:bodyPr/>
          <a:lstStyle>
            <a:lvl1pPr>
              <a:defRPr/>
            </a:lvl1pPr>
          </a:lstStyle>
          <a:p>
            <a:r>
              <a:rPr lang="en-CA"/>
              <a:t>Statistics Canada • Statistique Canada</a:t>
            </a:r>
          </a:p>
        </p:txBody>
      </p:sp>
      <p:sp>
        <p:nvSpPr>
          <p:cNvPr id="4" name="Slide Number Placeholder 3"/>
          <p:cNvSpPr>
            <a:spLocks noGrp="1"/>
          </p:cNvSpPr>
          <p:nvPr>
            <p:ph type="sldNum" sz="quarter" idx="12"/>
          </p:nvPr>
        </p:nvSpPr>
        <p:spPr/>
        <p:txBody>
          <a:bodyPr/>
          <a:lstStyle>
            <a:lvl1pPr>
              <a:defRPr/>
            </a:lvl1pPr>
          </a:lstStyle>
          <a:p>
            <a:fld id="{52C81505-89D5-42F7-A0D6-5699417D7DF5}" type="slidenum">
              <a:rPr lang="en-CA"/>
              <a:pPr/>
              <a:t>‹#›</a:t>
            </a:fld>
            <a:endParaRPr lang="en-CA"/>
          </a:p>
        </p:txBody>
      </p:sp>
      <p:pic>
        <p:nvPicPr>
          <p:cNvPr id="5"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6712"/>
            <a:ext cx="3008313" cy="1162050"/>
          </a:xfrm>
          <a:prstGeom prst="rect">
            <a:avLst/>
          </a:prstGeom>
        </p:spPr>
        <p:txBody>
          <a:bodyPr anchor="t"/>
          <a:lstStyle>
            <a:lvl1pPr algn="l">
              <a:defRPr sz="2000" b="1">
                <a:solidFill>
                  <a:srgbClr val="669900"/>
                </a:solidFill>
              </a:defRPr>
            </a:lvl1pPr>
          </a:lstStyle>
          <a:p>
            <a:r>
              <a:rPr lang="en-US" dirty="0" smtClean="0"/>
              <a:t>Title of slide</a:t>
            </a:r>
            <a:endParaRPr lang="en-CA" dirty="0"/>
          </a:p>
        </p:txBody>
      </p:sp>
      <p:sp>
        <p:nvSpPr>
          <p:cNvPr id="3" name="Content Placeholder 2"/>
          <p:cNvSpPr>
            <a:spLocks noGrp="1"/>
          </p:cNvSpPr>
          <p:nvPr>
            <p:ph idx="1" hasCustomPrompt="1"/>
          </p:nvPr>
        </p:nvSpPr>
        <p:spPr>
          <a:xfrm>
            <a:off x="3575050" y="836713"/>
            <a:ext cx="5111750" cy="5289452"/>
          </a:xfrm>
          <a:prstGeom prst="rect">
            <a:avLst/>
          </a:prstGeom>
        </p:spPr>
        <p:txBody>
          <a:bodyPr/>
          <a:lstStyle>
            <a:lvl1pPr>
              <a:buClr>
                <a:srgbClr val="669900"/>
              </a:buClr>
              <a:defRPr sz="3200"/>
            </a:lvl1pPr>
            <a:lvl2pPr marL="74295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800"/>
            </a:lvl2pPr>
            <a:lvl3pPr marL="1143000" marR="0"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First Level - Text </a:t>
            </a:r>
          </a:p>
          <a:p>
            <a:pPr marL="742950" marR="0" lvl="1"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Second level – Text</a:t>
            </a:r>
          </a:p>
          <a:p>
            <a:pPr marL="1143000" marR="0" lvl="2" indent="-285750" algn="l" defTabSz="914400" rtl="0" eaLnBrk="1" fontAlgn="base" latinLnBrk="0" hangingPunct="1">
              <a:lnSpc>
                <a:spcPct val="100000"/>
              </a:lnSpc>
              <a:spcBef>
                <a:spcPct val="20000"/>
              </a:spcBef>
              <a:spcAft>
                <a:spcPct val="0"/>
              </a:spcAft>
              <a:buClr>
                <a:srgbClr val="669900"/>
              </a:buClr>
              <a:buSzTx/>
              <a:buFont typeface="Arial" panose="020B0604020202020204" pitchFamily="34" charset="0"/>
              <a:buChar char="▫"/>
              <a:tabLst/>
              <a:defRPr/>
            </a:pPr>
            <a:r>
              <a:rPr lang="en-US" dirty="0" smtClean="0"/>
              <a:t>Third level - Text</a:t>
            </a:r>
          </a:p>
        </p:txBody>
      </p:sp>
      <p:sp>
        <p:nvSpPr>
          <p:cNvPr id="4" name="Text Placeholder 3"/>
          <p:cNvSpPr>
            <a:spLocks noGrp="1"/>
          </p:cNvSpPr>
          <p:nvPr>
            <p:ph type="body" sz="half" idx="2" hasCustomPrompt="1"/>
          </p:nvPr>
        </p:nvSpPr>
        <p:spPr>
          <a:xfrm>
            <a:off x="457200" y="1978298"/>
            <a:ext cx="3008313" cy="414786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Text or image</a:t>
            </a:r>
          </a:p>
        </p:txBody>
      </p:sp>
      <p:sp>
        <p:nvSpPr>
          <p:cNvPr id="5" name="Date Placeholder 4"/>
          <p:cNvSpPr>
            <a:spLocks noGrp="1"/>
          </p:cNvSpPr>
          <p:nvPr>
            <p:ph type="dt" sz="half" idx="10"/>
          </p:nvPr>
        </p:nvSpPr>
        <p:spPr/>
        <p:txBody>
          <a:bodyPr/>
          <a:lstStyle>
            <a:lvl1pPr>
              <a:defRPr/>
            </a:lvl1pPr>
          </a:lstStyle>
          <a:p>
            <a:fld id="{B2501744-EAEE-4353-9DED-EAF84D8749E1}" type="datetime1">
              <a:rPr lang="en-CA"/>
              <a:pPr/>
              <a:t>2016-08-18</a:t>
            </a:fld>
            <a:endParaRPr lang="en-CA"/>
          </a:p>
        </p:txBody>
      </p:sp>
      <p:sp>
        <p:nvSpPr>
          <p:cNvPr id="6" name="Footer Placeholder 5"/>
          <p:cNvSpPr>
            <a:spLocks noGrp="1"/>
          </p:cNvSpPr>
          <p:nvPr>
            <p:ph type="ftr" sz="quarter" idx="11"/>
          </p:nvPr>
        </p:nvSpPr>
        <p:spPr/>
        <p:txBody>
          <a:bodyPr/>
          <a:lstStyle>
            <a:lvl1pPr>
              <a:defRPr/>
            </a:lvl1pPr>
          </a:lstStyle>
          <a:p>
            <a:r>
              <a:rPr lang="en-CA"/>
              <a:t>Statistics Canada • Statistique Canada</a:t>
            </a:r>
          </a:p>
        </p:txBody>
      </p:sp>
      <p:sp>
        <p:nvSpPr>
          <p:cNvPr id="7" name="Slide Number Placeholder 6"/>
          <p:cNvSpPr>
            <a:spLocks noGrp="1"/>
          </p:cNvSpPr>
          <p:nvPr>
            <p:ph type="sldNum" sz="quarter" idx="12"/>
          </p:nvPr>
        </p:nvSpPr>
        <p:spPr/>
        <p:txBody>
          <a:bodyPr/>
          <a:lstStyle>
            <a:lvl1pPr>
              <a:defRPr/>
            </a:lvl1pPr>
          </a:lstStyle>
          <a:p>
            <a:fld id="{70B204BF-9562-4413-B547-A72FC5B59684}" type="slidenum">
              <a:rPr lang="en-CA"/>
              <a:pPr/>
              <a:t>‹#›</a:t>
            </a:fld>
            <a:endParaRPr lang="en-CA"/>
          </a:p>
        </p:txBody>
      </p:sp>
      <p:pic>
        <p:nvPicPr>
          <p:cNvPr id="8" name="Picture 9"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7451725" y="6380163"/>
            <a:ext cx="1270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defRPr>
            </a:lvl1pPr>
          </a:lstStyle>
          <a:p>
            <a:fld id="{C6040CE8-3C4C-4F1E-97AC-E967F361FAA0}" type="datetime1">
              <a:rPr lang="en-CA"/>
              <a:pPr/>
              <a:t>2016-08-18</a:t>
            </a:fld>
            <a:endParaRPr lang="en-CA"/>
          </a:p>
        </p:txBody>
      </p:sp>
      <p:sp>
        <p:nvSpPr>
          <p:cNvPr id="1029" name="Rectangle 5"/>
          <p:cNvSpPr>
            <a:spLocks noGrp="1" noChangeArrowheads="1"/>
          </p:cNvSpPr>
          <p:nvPr>
            <p:ph type="ftr" sz="quarter" idx="3"/>
          </p:nvPr>
        </p:nvSpPr>
        <p:spPr bwMode="auto">
          <a:xfrm>
            <a:off x="2700338" y="6388100"/>
            <a:ext cx="38893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accent2"/>
                </a:solidFill>
              </a:defRPr>
            </a:lvl1pPr>
          </a:lstStyle>
          <a:p>
            <a:r>
              <a:rPr lang="en-CA"/>
              <a:t>Statistics Canada • Statistique Canada</a:t>
            </a:r>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accent2"/>
                </a:solidFill>
              </a:defRPr>
            </a:lvl1pPr>
          </a:lstStyle>
          <a:p>
            <a:fld id="{C6A76C7B-D790-457A-BE2C-73621169F293}"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p:transition>
  <p:hf hdr="0"/>
  <p:txStyles>
    <p:titleStyle>
      <a:lvl1pPr algn="l" rtl="0" fontAlgn="base">
        <a:spcBef>
          <a:spcPct val="0"/>
        </a:spcBef>
        <a:spcAft>
          <a:spcPct val="0"/>
        </a:spcAft>
        <a:defRPr sz="3200">
          <a:solidFill>
            <a:schemeClr val="accent2"/>
          </a:solidFill>
          <a:latin typeface="+mj-lt"/>
          <a:ea typeface="+mj-ea"/>
          <a:cs typeface="+mj-cs"/>
        </a:defRPr>
      </a:lvl1pPr>
      <a:lvl2pPr algn="l" rtl="0" fontAlgn="base">
        <a:spcBef>
          <a:spcPct val="0"/>
        </a:spcBef>
        <a:spcAft>
          <a:spcPct val="0"/>
        </a:spcAft>
        <a:defRPr sz="3200">
          <a:solidFill>
            <a:schemeClr val="accent2"/>
          </a:solidFill>
          <a:latin typeface="Arial Black" pitchFamily="34" charset="0"/>
        </a:defRPr>
      </a:lvl2pPr>
      <a:lvl3pPr algn="l" rtl="0" fontAlgn="base">
        <a:spcBef>
          <a:spcPct val="0"/>
        </a:spcBef>
        <a:spcAft>
          <a:spcPct val="0"/>
        </a:spcAft>
        <a:defRPr sz="3200">
          <a:solidFill>
            <a:schemeClr val="accent2"/>
          </a:solidFill>
          <a:latin typeface="Arial Black" pitchFamily="34" charset="0"/>
        </a:defRPr>
      </a:lvl3pPr>
      <a:lvl4pPr algn="l" rtl="0" fontAlgn="base">
        <a:spcBef>
          <a:spcPct val="0"/>
        </a:spcBef>
        <a:spcAft>
          <a:spcPct val="0"/>
        </a:spcAft>
        <a:defRPr sz="3200">
          <a:solidFill>
            <a:schemeClr val="accent2"/>
          </a:solidFill>
          <a:latin typeface="Arial Black" pitchFamily="34" charset="0"/>
        </a:defRPr>
      </a:lvl4pPr>
      <a:lvl5pPr algn="l" rtl="0" fontAlgn="base">
        <a:spcBef>
          <a:spcPct val="0"/>
        </a:spcBef>
        <a:spcAft>
          <a:spcPct val="0"/>
        </a:spcAft>
        <a:defRPr sz="3200">
          <a:solidFill>
            <a:schemeClr val="accent2"/>
          </a:solidFill>
          <a:latin typeface="Arial Black" pitchFamily="34" charset="0"/>
        </a:defRPr>
      </a:lvl5pPr>
      <a:lvl6pPr marL="457200" algn="l" rtl="0" fontAlgn="base">
        <a:spcBef>
          <a:spcPct val="0"/>
        </a:spcBef>
        <a:spcAft>
          <a:spcPct val="0"/>
        </a:spcAft>
        <a:defRPr sz="3200">
          <a:solidFill>
            <a:schemeClr val="accent2"/>
          </a:solidFill>
          <a:latin typeface="Arial Black" pitchFamily="34" charset="0"/>
        </a:defRPr>
      </a:lvl6pPr>
      <a:lvl7pPr marL="914400" algn="l" rtl="0" fontAlgn="base">
        <a:spcBef>
          <a:spcPct val="0"/>
        </a:spcBef>
        <a:spcAft>
          <a:spcPct val="0"/>
        </a:spcAft>
        <a:defRPr sz="3200">
          <a:solidFill>
            <a:schemeClr val="accent2"/>
          </a:solidFill>
          <a:latin typeface="Arial Black" pitchFamily="34" charset="0"/>
        </a:defRPr>
      </a:lvl7pPr>
      <a:lvl8pPr marL="1371600" algn="l" rtl="0" fontAlgn="base">
        <a:spcBef>
          <a:spcPct val="0"/>
        </a:spcBef>
        <a:spcAft>
          <a:spcPct val="0"/>
        </a:spcAft>
        <a:defRPr sz="3200">
          <a:solidFill>
            <a:schemeClr val="accent2"/>
          </a:solidFill>
          <a:latin typeface="Arial Black" pitchFamily="34" charset="0"/>
        </a:defRPr>
      </a:lvl8pPr>
      <a:lvl9pPr marL="1828800" algn="l" rtl="0" fontAlgn="base">
        <a:spcBef>
          <a:spcPct val="0"/>
        </a:spcBef>
        <a:spcAft>
          <a:spcPct val="0"/>
        </a:spcAft>
        <a:defRPr sz="3200">
          <a:solidFill>
            <a:schemeClr val="accent2"/>
          </a:solidFill>
          <a:latin typeface="Arial Black" pitchFamily="34" charset="0"/>
        </a:defRPr>
      </a:lvl9pPr>
    </p:titleStyle>
    <p:bodyStyle>
      <a:lvl1pPr marL="342900" indent="-342900" algn="l" rtl="0" fontAlgn="base">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Font typeface="Wingdings" pitchFamily="2" charset="2"/>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prasc@statcan.gc.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1.jpeg"/><Relationship Id="rId4" Type="http://schemas.openxmlformats.org/officeDocument/2006/relationships/hyperlink" Target="mailto:statcan.prasc-prasc.statcan@canada.c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5" name="Picture 4" descr="Funded by Canadalogo.png"/>
          <p:cNvPicPr>
            <a:picLocks noChangeAspect="1"/>
          </p:cNvPicPr>
          <p:nvPr/>
        </p:nvPicPr>
        <p:blipFill>
          <a:blip r:embed="rId4" cstate="print"/>
          <a:stretch>
            <a:fillRect/>
          </a:stretch>
        </p:blipFill>
        <p:spPr>
          <a:xfrm>
            <a:off x="2528346" y="5445224"/>
            <a:ext cx="4064471" cy="69572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4" y="2060848"/>
            <a:ext cx="5040560" cy="3083345"/>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dirty="0" smtClean="0"/>
              <a:t>In Conclusion</a:t>
            </a:r>
          </a:p>
        </p:txBody>
      </p:sp>
      <p:sp>
        <p:nvSpPr>
          <p:cNvPr id="41987" name="Content Placeholder 6"/>
          <p:cNvSpPr>
            <a:spLocks noGrp="1"/>
          </p:cNvSpPr>
          <p:nvPr>
            <p:ph idx="1"/>
          </p:nvPr>
        </p:nvSpPr>
        <p:spPr bwMode="auto">
          <a:xfrm>
            <a:off x="395288" y="1700808"/>
            <a:ext cx="8229600" cy="47412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r>
              <a:rPr lang="en-CA" altLang="en-US" sz="2300" dirty="0" smtClean="0"/>
              <a:t>We are managing in a changing environment</a:t>
            </a:r>
          </a:p>
          <a:p>
            <a:pPr eaLnBrk="1" hangingPunct="1">
              <a:buClr>
                <a:srgbClr val="6A9BDE"/>
              </a:buClr>
            </a:pPr>
            <a:r>
              <a:rPr lang="en-CA" altLang="en-US" sz="2300" dirty="0" smtClean="0"/>
              <a:t>Unwavering senior management support is essential</a:t>
            </a:r>
          </a:p>
          <a:p>
            <a:pPr eaLnBrk="1" hangingPunct="1">
              <a:buClr>
                <a:srgbClr val="6A9BDE"/>
              </a:buClr>
            </a:pPr>
            <a:r>
              <a:rPr lang="en-CA" altLang="en-US" sz="2300" dirty="0" smtClean="0"/>
              <a:t>We started with an initiative, now part of culture</a:t>
            </a:r>
          </a:p>
          <a:p>
            <a:pPr eaLnBrk="1" hangingPunct="1">
              <a:buClr>
                <a:srgbClr val="6A9BDE"/>
              </a:buClr>
            </a:pPr>
            <a:r>
              <a:rPr lang="en-CA" altLang="en-US" sz="2300" dirty="0" smtClean="0"/>
              <a:t>Important to identify common software (architecture)</a:t>
            </a:r>
          </a:p>
          <a:p>
            <a:pPr eaLnBrk="1" hangingPunct="1">
              <a:buClr>
                <a:srgbClr val="6A9BDE"/>
              </a:buClr>
            </a:pPr>
            <a:r>
              <a:rPr lang="en-CA" altLang="en-US" sz="2300" dirty="0" smtClean="0"/>
              <a:t>Build once for many</a:t>
            </a:r>
          </a:p>
          <a:p>
            <a:pPr>
              <a:buClr>
                <a:srgbClr val="6A9BDE"/>
              </a:buClr>
            </a:pPr>
            <a:r>
              <a:rPr lang="en-CA" altLang="en-US" sz="2300" dirty="0"/>
              <a:t>Sharing </a:t>
            </a:r>
            <a:r>
              <a:rPr lang="en-CA" altLang="en-US" sz="2300" dirty="0" smtClean="0"/>
              <a:t>solutions and lessons </a:t>
            </a:r>
            <a:r>
              <a:rPr lang="en-CA" altLang="en-US" sz="2300" dirty="0"/>
              <a:t>learned, increasing </a:t>
            </a:r>
            <a:r>
              <a:rPr lang="en-CA" altLang="en-US" sz="2300" dirty="0" smtClean="0"/>
              <a:t>partnerships</a:t>
            </a:r>
          </a:p>
          <a:p>
            <a:pPr>
              <a:buClr>
                <a:srgbClr val="6A9BDE"/>
              </a:buClr>
            </a:pPr>
            <a:r>
              <a:rPr lang="en-CA" altLang="en-US" sz="2300" dirty="0" smtClean="0"/>
              <a:t>Strong leadership/governance is key</a:t>
            </a:r>
          </a:p>
          <a:p>
            <a:pPr eaLnBrk="1" hangingPunct="1">
              <a:buClr>
                <a:srgbClr val="6A9BDE"/>
              </a:buClr>
            </a:pPr>
            <a:r>
              <a:rPr lang="en-CA" altLang="en-US" sz="2300" dirty="0" smtClean="0"/>
              <a:t>Repeated communication is important</a:t>
            </a:r>
          </a:p>
          <a:p>
            <a:pPr eaLnBrk="1" hangingPunct="1"/>
            <a:endParaRPr lang="en-CA" altLang="en-US" dirty="0" smtClean="0"/>
          </a:p>
          <a:p>
            <a:pPr eaLnBrk="1" hangingPunct="1"/>
            <a:endParaRPr lang="en-CA" altLang="en-US" dirty="0" smtClean="0"/>
          </a:p>
          <a:p>
            <a:pPr eaLnBrk="1" hangingPunct="1"/>
            <a:endParaRPr lang="en-CA" altLang="en-US" dirty="0" smtClean="0"/>
          </a:p>
        </p:txBody>
      </p:sp>
      <p:sp>
        <p:nvSpPr>
          <p:cNvPr id="419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63C82D-FD44-4E10-8FE2-07826486E41E}" type="datetime1">
              <a:rPr lang="en-CA" altLang="en-US" smtClean="0">
                <a:solidFill>
                  <a:schemeClr val="accent2"/>
                </a:solidFill>
              </a:rPr>
              <a:pPr/>
              <a:t>2016-08-18</a:t>
            </a:fld>
            <a:endParaRPr lang="en-CA" altLang="en-US" smtClean="0">
              <a:solidFill>
                <a:schemeClr val="accent2"/>
              </a:solidFill>
            </a:endParaRPr>
          </a:p>
        </p:txBody>
      </p:sp>
      <p:sp>
        <p:nvSpPr>
          <p:cNvPr id="41989" name="Slide Number Placeholder 5"/>
          <p:cNvSpPr>
            <a:spLocks noGrp="1"/>
          </p:cNvSpPr>
          <p:nvPr>
            <p:ph type="sldNum" sz="quarter" idx="12"/>
          </p:nvPr>
        </p:nvSpPr>
        <p:spPr>
          <a:xfrm>
            <a:off x="2700338" y="6388100"/>
            <a:ext cx="38893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153751DA-3D1D-4230-9CAA-EDDC9644CA6A}" type="slidenum">
              <a:rPr lang="en-CA" altLang="en-US" smtClean="0">
                <a:solidFill>
                  <a:schemeClr val="accent2"/>
                </a:solidFill>
              </a:rPr>
              <a:pPr algn="ctr"/>
              <a:t>10</a:t>
            </a:fld>
            <a:endParaRPr lang="en-CA" altLang="en-US" smtClean="0">
              <a:solidFill>
                <a:schemeClr val="accent2"/>
              </a:solidFill>
            </a:endParaRPr>
          </a:p>
        </p:txBody>
      </p:sp>
      <p:pic>
        <p:nvPicPr>
          <p:cNvPr id="41990" name="Picture 3"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5373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fld id="{008B6770-DF8B-45BB-8391-17ECB93D500E}" type="datetime1">
              <a:rPr lang="en-CA" smtClean="0"/>
              <a:pPr/>
              <a:t>2016-08-18</a:t>
            </a:fld>
            <a:endParaRPr lang="en-CA" smtClean="0"/>
          </a:p>
        </p:txBody>
      </p:sp>
      <p:sp>
        <p:nvSpPr>
          <p:cNvPr id="3075" name="Footer Placeholder 4"/>
          <p:cNvSpPr>
            <a:spLocks noGrp="1"/>
          </p:cNvSpPr>
          <p:nvPr>
            <p:ph type="ftr" sz="quarter" idx="11"/>
          </p:nvPr>
        </p:nvSpPr>
        <p:spPr>
          <a:noFill/>
        </p:spPr>
        <p:txBody>
          <a:bodyPr/>
          <a:lstStyle/>
          <a:p>
            <a:r>
              <a:rPr lang="en-CA" smtClean="0"/>
              <a:t>Statistics Canada • Statistique Canada</a:t>
            </a:r>
          </a:p>
        </p:txBody>
      </p:sp>
      <p:sp>
        <p:nvSpPr>
          <p:cNvPr id="3076" name="Slide Number Placeholder 5"/>
          <p:cNvSpPr>
            <a:spLocks noGrp="1"/>
          </p:cNvSpPr>
          <p:nvPr>
            <p:ph type="sldNum" sz="quarter" idx="12"/>
          </p:nvPr>
        </p:nvSpPr>
        <p:spPr>
          <a:noFill/>
        </p:spPr>
        <p:txBody>
          <a:bodyPr/>
          <a:lstStyle/>
          <a:p>
            <a:fld id="{4C49FD35-E60A-49E7-866F-C4CCB4A16BC6}" type="slidenum">
              <a:rPr lang="en-CA" smtClean="0"/>
              <a:pPr/>
              <a:t>11</a:t>
            </a:fld>
            <a:endParaRPr lang="en-CA" smtClean="0"/>
          </a:p>
        </p:txBody>
      </p:sp>
      <p:sp>
        <p:nvSpPr>
          <p:cNvPr id="3078" name="Rectangle 5"/>
          <p:cNvSpPr>
            <a:spLocks noGrp="1" noChangeArrowheads="1"/>
          </p:cNvSpPr>
          <p:nvPr>
            <p:ph type="body" idx="1"/>
          </p:nvPr>
        </p:nvSpPr>
        <p:spPr bwMode="auto">
          <a:xfrm>
            <a:off x="462756" y="1700808"/>
            <a:ext cx="8218488" cy="4752528"/>
          </a:xfrm>
          <a:noFill/>
          <a:ln>
            <a:miter lim="800000"/>
            <a:headEnd/>
            <a:tailEnd/>
          </a:ln>
        </p:spPr>
        <p:txBody>
          <a:bodyPr vert="horz" wrap="square" lIns="91440" tIns="45720" rIns="91440" bIns="45720" numCol="1" anchor="t" anchorCtr="0" compatLnSpc="1">
            <a:prstTxWarp prst="textNoShape">
              <a:avLst/>
            </a:prstTxWarp>
          </a:bodyPr>
          <a:lstStyle/>
          <a:p>
            <a:pPr algn="ctr">
              <a:buNone/>
            </a:pPr>
            <a:r>
              <a:rPr lang="en-GB" dirty="0" smtClean="0"/>
              <a:t>You can contact the PRASC team at:</a:t>
            </a:r>
          </a:p>
          <a:p>
            <a:pPr algn="ctr">
              <a:buNone/>
            </a:pPr>
            <a:endParaRPr lang="en-GB" dirty="0" smtClean="0"/>
          </a:p>
          <a:p>
            <a:pPr algn="ctr">
              <a:buNone/>
            </a:pPr>
            <a:r>
              <a:rPr lang="en-GB" dirty="0" smtClean="0">
                <a:hlinkClick r:id="rId3"/>
              </a:rPr>
              <a:t>prasc@statcan.gc.ca</a:t>
            </a:r>
            <a:endParaRPr lang="en-GB" dirty="0" smtClean="0"/>
          </a:p>
          <a:p>
            <a:pPr algn="ctr">
              <a:buNone/>
            </a:pPr>
            <a:r>
              <a:rPr lang="en-GB" sz="1600" dirty="0" smtClean="0"/>
              <a:t>o</a:t>
            </a:r>
            <a:r>
              <a:rPr lang="en-GB" sz="1600" dirty="0"/>
              <a:t>r</a:t>
            </a:r>
            <a:endParaRPr lang="en-GB" sz="1600" dirty="0" smtClean="0"/>
          </a:p>
          <a:p>
            <a:pPr algn="ctr">
              <a:buNone/>
            </a:pPr>
            <a:r>
              <a:rPr lang="en-GB" dirty="0" smtClean="0">
                <a:hlinkClick r:id="rId4"/>
              </a:rPr>
              <a:t>statcan.prasc-prasc.statcan@canada.ca</a:t>
            </a:r>
            <a:r>
              <a:rPr lang="en-GB" dirty="0" smtClean="0"/>
              <a:t> </a:t>
            </a:r>
          </a:p>
        </p:txBody>
      </p:sp>
      <p:pic>
        <p:nvPicPr>
          <p:cNvPr id="3079" name="Picture 9" descr="BlueBar-E"/>
          <p:cNvPicPr>
            <a:picLocks noChangeAspect="1" noChangeArrowheads="1"/>
          </p:cNvPicPr>
          <p:nvPr/>
        </p:nvPicPr>
        <p:blipFill>
          <a:blip r:embed="rId5" cstate="print"/>
          <a:srcRect/>
          <a:stretch>
            <a:fillRect/>
          </a:stretch>
        </p:blipFill>
        <p:spPr bwMode="auto">
          <a:xfrm>
            <a:off x="0" y="0"/>
            <a:ext cx="9144000" cy="758825"/>
          </a:xfrm>
          <a:prstGeom prst="rect">
            <a:avLst/>
          </a:prstGeom>
          <a:noFill/>
          <a:ln w="9525">
            <a:noFill/>
            <a:miter lim="800000"/>
            <a:headEnd/>
            <a:tailEnd/>
          </a:ln>
        </p:spPr>
      </p:pic>
      <p:pic>
        <p:nvPicPr>
          <p:cNvPr id="8" name="Picture 7" descr="Canwordmark_colour.jpg"/>
          <p:cNvPicPr>
            <a:picLocks noChangeAspect="1"/>
          </p:cNvPicPr>
          <p:nvPr/>
        </p:nvPicPr>
        <p:blipFill>
          <a:blip r:embed="rId6" cstate="print"/>
          <a:stretch>
            <a:fillRect/>
          </a:stretch>
        </p:blipFill>
        <p:spPr>
          <a:xfrm>
            <a:off x="3203848" y="4725144"/>
            <a:ext cx="2731008" cy="713232"/>
          </a:xfrm>
          <a:prstGeom prst="rect">
            <a:avLst/>
          </a:prstGeom>
        </p:spPr>
      </p:pic>
    </p:spTree>
    <p:extLst>
      <p:ext uri="{BB962C8B-B14F-4D97-AF65-F5344CB8AC3E}">
        <p14:creationId xmlns:p14="http://schemas.microsoft.com/office/powerpoint/2010/main" val="119852833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58204E-A6A5-4A83-8D21-A5C93EAFD1C4}" type="datetime1">
              <a:rPr lang="en-CA" altLang="en-US" smtClean="0">
                <a:solidFill>
                  <a:schemeClr val="accent2"/>
                </a:solidFill>
              </a:rPr>
              <a:pPr/>
              <a:t>2016-08-18</a:t>
            </a:fld>
            <a:endParaRPr lang="en-CA" altLang="en-US" smtClean="0">
              <a:solidFill>
                <a:schemeClr val="accent2"/>
              </a:solidFill>
            </a:endParaRPr>
          </a:p>
        </p:txBody>
      </p:sp>
      <p:sp>
        <p:nvSpPr>
          <p:cNvPr id="4403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4403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8CA595-533A-4A19-B8FE-9FBC0E6BF776}" type="slidenum">
              <a:rPr lang="en-CA" altLang="en-US" smtClean="0">
                <a:solidFill>
                  <a:schemeClr val="accent2"/>
                </a:solidFill>
              </a:rPr>
              <a:pPr/>
              <a:t>12</a:t>
            </a:fld>
            <a:endParaRPr lang="en-CA" altLang="en-US" smtClean="0">
              <a:solidFill>
                <a:schemeClr val="accent2"/>
              </a:solidFill>
            </a:endParaRPr>
          </a:p>
        </p:txBody>
      </p:sp>
      <p:sp>
        <p:nvSpPr>
          <p:cNvPr id="44037" name="Rectangle 5"/>
          <p:cNvSpPr>
            <a:spLocks noGrp="1" noChangeArrowheads="1"/>
          </p:cNvSpPr>
          <p:nvPr>
            <p:ph type="body" idx="1"/>
          </p:nvPr>
        </p:nvSpPr>
        <p:spPr bwMode="auto">
          <a:xfrm>
            <a:off x="323850" y="2024063"/>
            <a:ext cx="8218488" cy="341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endParaRPr lang="en-CA" altLang="en-US" b="1" dirty="0" smtClean="0"/>
          </a:p>
          <a:p>
            <a:pPr eaLnBrk="1" hangingPunct="1">
              <a:buClr>
                <a:srgbClr val="6A9BDE"/>
              </a:buClr>
            </a:pPr>
            <a:endParaRPr lang="en-CA" altLang="en-US" b="1" dirty="0" smtClean="0"/>
          </a:p>
          <a:p>
            <a:pPr algn="ctr" eaLnBrk="1" hangingPunct="1">
              <a:buClr>
                <a:srgbClr val="6A9BDE"/>
              </a:buClr>
              <a:buFont typeface="Wingdings" panose="05000000000000000000" pitchFamily="2" charset="2"/>
              <a:buNone/>
            </a:pPr>
            <a:r>
              <a:rPr lang="en-CA" altLang="en-US" sz="3600" b="1" dirty="0" smtClean="0"/>
              <a:t>Annexes</a:t>
            </a:r>
          </a:p>
          <a:p>
            <a:pPr eaLnBrk="1" hangingPunct="1">
              <a:buClr>
                <a:srgbClr val="6A9BDE"/>
              </a:buClr>
            </a:pPr>
            <a:endParaRPr lang="en-CA" altLang="en-US" dirty="0" smtClean="0"/>
          </a:p>
        </p:txBody>
      </p:sp>
      <p:pic>
        <p:nvPicPr>
          <p:cNvPr id="44038"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092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229F98-4EFA-4F86-9DA5-8CBEDB54E906}" type="datetime1">
              <a:rPr lang="en-CA" altLang="en-US" smtClean="0">
                <a:solidFill>
                  <a:schemeClr val="accent2"/>
                </a:solidFill>
              </a:rPr>
              <a:pPr/>
              <a:t>2016-08-18</a:t>
            </a:fld>
            <a:endParaRPr lang="en-CA" altLang="en-US" smtClean="0">
              <a:solidFill>
                <a:schemeClr val="accent2"/>
              </a:solidFill>
            </a:endParaRPr>
          </a:p>
        </p:txBody>
      </p:sp>
      <p:sp>
        <p:nvSpPr>
          <p:cNvPr id="3993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g Canada</a:t>
            </a:r>
          </a:p>
        </p:txBody>
      </p:sp>
      <p:sp>
        <p:nvSpPr>
          <p:cNvPr id="3994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70E941-20B6-45B8-ADCA-F7CA78402B16}" type="slidenum">
              <a:rPr lang="en-CA" altLang="en-US" smtClean="0">
                <a:solidFill>
                  <a:schemeClr val="accent2"/>
                </a:solidFill>
              </a:rPr>
              <a:pPr/>
              <a:t>13</a:t>
            </a:fld>
            <a:endParaRPr lang="en-CA" altLang="en-US" smtClean="0">
              <a:solidFill>
                <a:schemeClr val="accent2"/>
              </a:solidFill>
            </a:endParaRPr>
          </a:p>
        </p:txBody>
      </p:sp>
      <p:sp>
        <p:nvSpPr>
          <p:cNvPr id="39941" name="Rectangle 2"/>
          <p:cNvSpPr>
            <a:spLocks noGrp="1" noChangeArrowheads="1"/>
          </p:cNvSpPr>
          <p:nvPr>
            <p:ph type="title"/>
          </p:nvPr>
        </p:nvSpPr>
        <p:spPr bwMode="auto">
          <a:xfrm>
            <a:off x="250825" y="836613"/>
            <a:ext cx="8558213"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400" smtClean="0"/>
              <a:t>Generalized Statistical Business Process Model</a:t>
            </a:r>
          </a:p>
        </p:txBody>
      </p:sp>
      <p:pic>
        <p:nvPicPr>
          <p:cNvPr id="39942" name="Picture 4"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p:cNvPicPr>
            <a:picLocks noChangeAspect="1" noChangeArrowheads="1"/>
          </p:cNvPicPr>
          <p:nvPr/>
        </p:nvPicPr>
        <p:blipFill>
          <a:blip r:embed="rId4">
            <a:extLst>
              <a:ext uri="{28A0092B-C50C-407E-A947-70E740481C1C}">
                <a14:useLocalDpi xmlns:a14="http://schemas.microsoft.com/office/drawing/2010/main" val="0"/>
              </a:ext>
            </a:extLst>
          </a:blip>
          <a:srcRect l="61867" t="24207" r="17635" b="10995"/>
          <a:stretch>
            <a:fillRect/>
          </a:stretch>
        </p:blipFill>
        <p:spPr bwMode="auto">
          <a:xfrm>
            <a:off x="684213" y="1179513"/>
            <a:ext cx="78486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93966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custDataLst>
              <p:tags r:id="rId1"/>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A99365-F580-4691-956A-AE51C9DBC938}" type="datetime1">
              <a:rPr lang="en-CA" altLang="en-US" smtClean="0">
                <a:solidFill>
                  <a:schemeClr val="accent2"/>
                </a:solidFill>
              </a:rPr>
              <a:pPr/>
              <a:t>2016-08-18</a:t>
            </a:fld>
            <a:endParaRPr lang="en-CA" altLang="en-US" smtClean="0">
              <a:solidFill>
                <a:schemeClr val="accent2"/>
              </a:solidFill>
            </a:endParaRPr>
          </a:p>
        </p:txBody>
      </p:sp>
      <p:sp>
        <p:nvSpPr>
          <p:cNvPr id="15363" name="Footer Placeholder 4"/>
          <p:cNvSpPr>
            <a:spLocks noGrp="1"/>
          </p:cNvSpPr>
          <p:nvPr>
            <p:ph type="ftr" sz="quarter" idx="11"/>
            <p:custDataLst>
              <p:tags r:id="rId2"/>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15364" name="Slide Number Placeholder 5"/>
          <p:cNvSpPr>
            <a:spLocks noGrp="1"/>
          </p:cNvSpPr>
          <p:nvPr>
            <p:ph type="sldNum" sz="quarter" idx="12"/>
            <p:custDataLst>
              <p:tags r:id="rId3"/>
            </p:custDataLst>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B6602D-3B47-48A5-A2F8-DB3374B1D0D2}" type="slidenum">
              <a:rPr lang="en-CA" altLang="en-US" smtClean="0">
                <a:solidFill>
                  <a:schemeClr val="accent2"/>
                </a:solidFill>
              </a:rPr>
              <a:pPr/>
              <a:t>14</a:t>
            </a:fld>
            <a:endParaRPr lang="en-CA" altLang="en-US" smtClean="0">
              <a:solidFill>
                <a:schemeClr val="accent2"/>
              </a:solidFill>
            </a:endParaRPr>
          </a:p>
        </p:txBody>
      </p:sp>
      <p:sp>
        <p:nvSpPr>
          <p:cNvPr id="15365" name="Rectangle 2"/>
          <p:cNvSpPr>
            <a:spLocks noGrp="1" noChangeArrowheads="1"/>
          </p:cNvSpPr>
          <p:nvPr>
            <p:ph type="title"/>
            <p:custDataLst>
              <p:tags r:id="rId4"/>
            </p:custDataLst>
          </p:nvPr>
        </p:nvSpPr>
        <p:spPr bwMode="auto">
          <a:xfrm>
            <a:off x="334963" y="1052513"/>
            <a:ext cx="8218487"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CBA – </a:t>
            </a:r>
            <a:r>
              <a:rPr lang="en-US" altLang="en-US" b="1" smtClean="0"/>
              <a:t>How it is being implemented?</a:t>
            </a:r>
            <a:r>
              <a:rPr lang="en-US" altLang="en-US" smtClean="0"/>
              <a:t/>
            </a:r>
            <a:br>
              <a:rPr lang="en-US" altLang="en-US" smtClean="0"/>
            </a:br>
            <a:endParaRPr lang="en-US" altLang="en-US" sz="2000" smtClean="0"/>
          </a:p>
        </p:txBody>
      </p:sp>
      <p:sp>
        <p:nvSpPr>
          <p:cNvPr id="23558" name="Rectangle 3"/>
          <p:cNvSpPr>
            <a:spLocks noGrp="1" noChangeArrowheads="1"/>
          </p:cNvSpPr>
          <p:nvPr>
            <p:ph type="body" idx="1"/>
            <p:custDataLst>
              <p:tags r:id="rId5"/>
            </p:custDataLst>
          </p:nvPr>
        </p:nvSpPr>
        <p:spPr bwMode="auto">
          <a:xfrm>
            <a:off x="323850" y="1808163"/>
            <a:ext cx="8218488" cy="4429125"/>
          </a:xfrm>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6A9BDE"/>
              </a:buClr>
              <a:defRPr/>
            </a:pPr>
            <a:r>
              <a:rPr lang="en-US" sz="2400" dirty="0" smtClean="0"/>
              <a:t>CBA is carried out through a number of internal projects</a:t>
            </a:r>
          </a:p>
          <a:p>
            <a:pPr eaLnBrk="1" hangingPunct="1">
              <a:buClr>
                <a:srgbClr val="6A9BDE"/>
              </a:buClr>
              <a:defRPr/>
            </a:pPr>
            <a:r>
              <a:rPr lang="en-US" sz="2400" dirty="0" smtClean="0"/>
              <a:t>All new projects must be in compliance with corporate priorities and CBA principles</a:t>
            </a:r>
            <a:endParaRPr lang="en-US" sz="2000" dirty="0" smtClean="0"/>
          </a:p>
          <a:p>
            <a:pPr eaLnBrk="1" hangingPunct="1">
              <a:buClr>
                <a:srgbClr val="6A9BDE"/>
              </a:buClr>
              <a:defRPr/>
            </a:pPr>
            <a:r>
              <a:rPr lang="en-US" sz="2400" dirty="0" smtClean="0"/>
              <a:t>To receive funding, managers must identify in advance the multi-year funding requirements and the efficiencies</a:t>
            </a:r>
          </a:p>
          <a:p>
            <a:pPr eaLnBrk="1" hangingPunct="1">
              <a:buClr>
                <a:srgbClr val="6A9BDE"/>
              </a:buClr>
              <a:defRPr/>
            </a:pPr>
            <a:r>
              <a:rPr lang="en-US" sz="2400" kern="1200" dirty="0" smtClean="0"/>
              <a:t>The cumulative efficiencies represent 5% in ongoing operating efficiencies, and are being re-invested back into the organization</a:t>
            </a:r>
          </a:p>
          <a:p>
            <a:pPr eaLnBrk="1" hangingPunct="1">
              <a:buClr>
                <a:srgbClr val="6A9BDE"/>
              </a:buClr>
              <a:defRPr/>
            </a:pPr>
            <a:r>
              <a:rPr lang="en-US" sz="2400" kern="1200" dirty="0" smtClean="0"/>
              <a:t>The CBA projects are financed as the first investment priority in the Agency’s long term planning process</a:t>
            </a:r>
            <a:endParaRPr lang="en-US" sz="2400" dirty="0" smtClean="0"/>
          </a:p>
        </p:txBody>
      </p:sp>
      <p:pic>
        <p:nvPicPr>
          <p:cNvPr id="15367" name="Picture 4" descr="BlueBar-E"/>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9316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6"/>
          <p:cNvSpPr>
            <a:spLocks noGrp="1"/>
          </p:cNvSpPr>
          <p:nvPr>
            <p:ph idx="1"/>
          </p:nvPr>
        </p:nvSpPr>
        <p:spPr bwMode="auto">
          <a:xfrm>
            <a:off x="395288" y="1916113"/>
            <a:ext cx="8229600" cy="4525962"/>
          </a:xfrm>
          <a:extLst/>
        </p:spPr>
        <p:txBody>
          <a:bodyPr vert="horz" wrap="square" lIns="91440" tIns="45720" rIns="91440" bIns="45720" numCol="1" anchor="t" anchorCtr="0" compatLnSpc="1">
            <a:prstTxWarp prst="textNoShape">
              <a:avLst/>
            </a:prstTxWarp>
          </a:bodyPr>
          <a:lstStyle/>
          <a:p>
            <a:pPr eaLnBrk="1" hangingPunct="1">
              <a:buClr>
                <a:srgbClr val="6A9BDE"/>
              </a:buClr>
              <a:defRPr/>
            </a:pPr>
            <a:r>
              <a:rPr lang="en-CA" altLang="en-US" sz="2400" dirty="0" smtClean="0"/>
              <a:t>Integrated Business Statistics Program (IBSP) </a:t>
            </a:r>
          </a:p>
          <a:p>
            <a:pPr lvl="1" eaLnBrk="1" hangingPunct="1">
              <a:buClr>
                <a:srgbClr val="6A9BDE"/>
              </a:buClr>
              <a:defRPr/>
            </a:pPr>
            <a:r>
              <a:rPr lang="en-CA" altLang="en-US" sz="1600" dirty="0" smtClean="0"/>
              <a:t>Optimize processes in the production of business statistical output through standardization and use of corporate services and generalized systems</a:t>
            </a:r>
          </a:p>
          <a:p>
            <a:pPr marL="457200" lvl="1" indent="0" eaLnBrk="1" hangingPunct="1">
              <a:buClr>
                <a:srgbClr val="6A9BDE"/>
              </a:buClr>
              <a:buFontTx/>
              <a:buNone/>
              <a:defRPr/>
            </a:pPr>
            <a:endParaRPr lang="en-CA" altLang="en-US" sz="1600" dirty="0" smtClean="0"/>
          </a:p>
          <a:p>
            <a:pPr eaLnBrk="1" hangingPunct="1">
              <a:buClr>
                <a:srgbClr val="6A9BDE"/>
              </a:buClr>
              <a:defRPr/>
            </a:pPr>
            <a:r>
              <a:rPr lang="en-CA" altLang="en-US" sz="2400" dirty="0" smtClean="0"/>
              <a:t>Redevelopment of Generalized Sampling System</a:t>
            </a:r>
          </a:p>
          <a:p>
            <a:pPr lvl="1" eaLnBrk="1" hangingPunct="1">
              <a:buClr>
                <a:srgbClr val="6A9BDE"/>
              </a:buClr>
              <a:defRPr/>
            </a:pPr>
            <a:r>
              <a:rPr lang="en-CA" altLang="en-US" sz="1600" dirty="0" smtClean="0"/>
              <a:t>Develop the functionality needed to draw a sample—that is, to stratify the population, allocate sample units to the strata, and draw the sample while controlling overlap with other surveys (used by IBSP)</a:t>
            </a:r>
          </a:p>
          <a:p>
            <a:pPr marL="457200" lvl="1" indent="0" eaLnBrk="1" hangingPunct="1">
              <a:buClr>
                <a:srgbClr val="6A9BDE"/>
              </a:buClr>
              <a:buFontTx/>
              <a:buNone/>
              <a:defRPr/>
            </a:pPr>
            <a:endParaRPr lang="en-CA" altLang="en-US" sz="1600" dirty="0" smtClean="0"/>
          </a:p>
          <a:p>
            <a:pPr eaLnBrk="1" hangingPunct="1">
              <a:buClr>
                <a:srgbClr val="6A9BDE"/>
              </a:buClr>
              <a:defRPr/>
            </a:pPr>
            <a:r>
              <a:rPr lang="en-CA" altLang="en-US" sz="2400" dirty="0" smtClean="0"/>
              <a:t>Administrative Processes Review and Automation</a:t>
            </a:r>
          </a:p>
          <a:p>
            <a:pPr lvl="1" eaLnBrk="1" hangingPunct="1">
              <a:buClr>
                <a:srgbClr val="6A9BDE"/>
              </a:buClr>
              <a:defRPr/>
            </a:pPr>
            <a:r>
              <a:rPr lang="en-CA" altLang="en-US" sz="1600" dirty="0" smtClean="0"/>
              <a:t>Streamline and automate the delivery model for key administrative and financial business processes in alignment with Enterprise Architecture, CBA and Information Management principles</a:t>
            </a:r>
          </a:p>
          <a:p>
            <a:pPr eaLnBrk="1" hangingPunct="1">
              <a:defRPr/>
            </a:pPr>
            <a:endParaRPr lang="en-CA" altLang="en-US" dirty="0" smtClean="0"/>
          </a:p>
        </p:txBody>
      </p:sp>
      <p:sp>
        <p:nvSpPr>
          <p:cNvPr id="4608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01BD3F-3B0F-4C19-804C-64D0472B16D4}" type="datetime1">
              <a:rPr lang="en-CA" altLang="en-US" smtClean="0">
                <a:solidFill>
                  <a:schemeClr val="accent2"/>
                </a:solidFill>
              </a:rPr>
              <a:pPr/>
              <a:t>2016-08-18</a:t>
            </a:fld>
            <a:endParaRPr lang="en-CA" altLang="en-US" smtClean="0">
              <a:solidFill>
                <a:schemeClr val="accent2"/>
              </a:solidFill>
            </a:endParaRPr>
          </a:p>
        </p:txBody>
      </p:sp>
      <p:sp>
        <p:nvSpPr>
          <p:cNvPr id="46084" name="Slide Number Placeholder 5"/>
          <p:cNvSpPr>
            <a:spLocks noGrp="1"/>
          </p:cNvSpPr>
          <p:nvPr>
            <p:ph type="sldNum" sz="quarter" idx="12"/>
          </p:nvPr>
        </p:nvSpPr>
        <p:spPr>
          <a:xfrm>
            <a:off x="2700338" y="6388100"/>
            <a:ext cx="38893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F26B1CF0-51FA-46FE-9C53-07BFE0363276}" type="slidenum">
              <a:rPr lang="en-CA" altLang="en-US" smtClean="0">
                <a:solidFill>
                  <a:schemeClr val="accent2"/>
                </a:solidFill>
              </a:rPr>
              <a:pPr algn="ctr"/>
              <a:t>15</a:t>
            </a:fld>
            <a:endParaRPr lang="en-CA" altLang="en-US" smtClean="0">
              <a:solidFill>
                <a:schemeClr val="accent2"/>
              </a:solidFill>
            </a:endParaRPr>
          </a:p>
        </p:txBody>
      </p:sp>
      <p:pic>
        <p:nvPicPr>
          <p:cNvPr id="46085" name="Picture 3"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395536" y="980728"/>
            <a:ext cx="8353425" cy="708025"/>
          </a:xfrm>
          <a:prstGeom prst="rect">
            <a:avLst/>
          </a:prstGeom>
        </p:spPr>
        <p:txBody>
          <a:bodyPr/>
          <a:lstStyle/>
          <a:p>
            <a:pPr eaLnBrk="1" hangingPunct="1">
              <a:defRPr/>
            </a:pPr>
            <a:r>
              <a:rPr lang="en-CA" sz="3200" kern="0" dirty="0">
                <a:solidFill>
                  <a:srgbClr val="669900"/>
                </a:solidFill>
                <a:latin typeface="+mj-lt"/>
                <a:ea typeface="+mj-ea"/>
                <a:cs typeface="+mj-cs"/>
              </a:rPr>
              <a:t>Examples of CBA Projects</a:t>
            </a:r>
          </a:p>
        </p:txBody>
      </p:sp>
    </p:spTree>
    <p:extLst>
      <p:ext uri="{BB962C8B-B14F-4D97-AF65-F5344CB8AC3E}">
        <p14:creationId xmlns:p14="http://schemas.microsoft.com/office/powerpoint/2010/main" val="96856691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E11315-12A8-4C53-A82F-E0D1D2BD3D84}" type="datetime1">
              <a:rPr lang="en-CA" altLang="en-US" smtClean="0">
                <a:solidFill>
                  <a:schemeClr val="accent2"/>
                </a:solidFill>
              </a:rPr>
              <a:pPr/>
              <a:t>2016-08-18</a:t>
            </a:fld>
            <a:endParaRPr lang="en-CA" altLang="en-US" smtClean="0">
              <a:solidFill>
                <a:schemeClr val="accent2"/>
              </a:solidFill>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08976A-B1E0-4390-82AD-0869B85016BB}" type="slidenum">
              <a:rPr lang="en-CA" altLang="en-US" smtClean="0">
                <a:solidFill>
                  <a:schemeClr val="accent2"/>
                </a:solidFill>
              </a:rPr>
              <a:pPr/>
              <a:t>16</a:t>
            </a:fld>
            <a:endParaRPr lang="en-CA" altLang="en-US" smtClean="0">
              <a:solidFill>
                <a:schemeClr val="accent2"/>
              </a:solidFill>
            </a:endParaRPr>
          </a:p>
        </p:txBody>
      </p:sp>
      <p:sp>
        <p:nvSpPr>
          <p:cNvPr id="21509" name="Rectangle 4"/>
          <p:cNvSpPr>
            <a:spLocks noGrp="1" noChangeArrowheads="1"/>
          </p:cNvSpPr>
          <p:nvPr>
            <p:ph type="title"/>
          </p:nvPr>
        </p:nvSpPr>
        <p:spPr bwMode="auto">
          <a:xfrm>
            <a:off x="395288" y="2276475"/>
            <a:ext cx="8218487" cy="2232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r>
              <a:rPr lang="en-CA" altLang="en-US" sz="4000" dirty="0" smtClean="0"/>
              <a:t>The Road to Modernization:</a:t>
            </a:r>
            <a:br>
              <a:rPr lang="en-CA" altLang="en-US" sz="4000" dirty="0" smtClean="0"/>
            </a:br>
            <a:r>
              <a:rPr lang="en-CA" altLang="en-US" sz="4000" dirty="0" smtClean="0"/>
              <a:t/>
            </a:r>
            <a:br>
              <a:rPr lang="en-CA" altLang="en-US" sz="4000" dirty="0" smtClean="0"/>
            </a:br>
            <a:r>
              <a:rPr lang="en-CA" altLang="en-US" sz="4000" dirty="0" smtClean="0"/>
              <a:t>Keys to Success</a:t>
            </a:r>
            <a:r>
              <a:rPr lang="fr-CA" altLang="en-US" sz="4400" dirty="0" smtClean="0">
                <a:solidFill>
                  <a:srgbClr val="003399"/>
                </a:solidFill>
              </a:rPr>
              <a:t/>
            </a:r>
            <a:br>
              <a:rPr lang="fr-CA" altLang="en-US" sz="4400" dirty="0" smtClean="0">
                <a:solidFill>
                  <a:srgbClr val="003399"/>
                </a:solidFill>
              </a:rPr>
            </a:br>
            <a:endParaRPr lang="en-CA" altLang="en-US" dirty="0" smtClean="0"/>
          </a:p>
        </p:txBody>
      </p:sp>
      <p:pic>
        <p:nvPicPr>
          <p:cNvPr id="21510"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11348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1A075D-79BB-4EAC-AB87-35C4C2BCEC3A}" type="datetime1">
              <a:rPr lang="en-CA" altLang="en-US" smtClean="0">
                <a:solidFill>
                  <a:schemeClr val="accent2"/>
                </a:solidFill>
              </a:rPr>
              <a:pPr/>
              <a:t>2016-08-18</a:t>
            </a:fld>
            <a:endParaRPr lang="en-CA" altLang="en-US" smtClean="0">
              <a:solidFill>
                <a:schemeClr val="accent2"/>
              </a:solidFill>
            </a:endParaRPr>
          </a:p>
        </p:txBody>
      </p:sp>
      <p:sp>
        <p:nvSpPr>
          <p:cNvPr id="2355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6F0F9C-8945-480B-9A72-2FAB4881B160}" type="slidenum">
              <a:rPr lang="en-CA" altLang="en-US" smtClean="0">
                <a:solidFill>
                  <a:schemeClr val="accent2"/>
                </a:solidFill>
              </a:rPr>
              <a:pPr/>
              <a:t>17</a:t>
            </a:fld>
            <a:endParaRPr lang="en-CA" altLang="en-US" smtClean="0">
              <a:solidFill>
                <a:schemeClr val="accent2"/>
              </a:solidFill>
            </a:endParaRPr>
          </a:p>
        </p:txBody>
      </p:sp>
      <p:sp>
        <p:nvSpPr>
          <p:cNvPr id="23557" name="Rectangle 4"/>
          <p:cNvSpPr>
            <a:spLocks noGrp="1" noChangeArrowheads="1"/>
          </p:cNvSpPr>
          <p:nvPr>
            <p:ph type="title"/>
          </p:nvPr>
        </p:nvSpPr>
        <p:spPr bwMode="auto">
          <a:xfrm>
            <a:off x="334963" y="1052513"/>
            <a:ext cx="8485187"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800" smtClean="0"/>
              <a:t>The journey starts with a corporate vision</a:t>
            </a:r>
            <a:r>
              <a:rPr lang="en-CA" altLang="en-US" smtClean="0"/>
              <a:t/>
            </a:r>
            <a:br>
              <a:rPr lang="en-CA" altLang="en-US" smtClean="0"/>
            </a:br>
            <a:endParaRPr lang="en-CA" altLang="en-US" smtClean="0"/>
          </a:p>
        </p:txBody>
      </p:sp>
      <p:sp>
        <p:nvSpPr>
          <p:cNvPr id="23558" name="Rectangle 5"/>
          <p:cNvSpPr>
            <a:spLocks noGrp="1" noChangeArrowheads="1"/>
          </p:cNvSpPr>
          <p:nvPr>
            <p:ph type="body" idx="1"/>
          </p:nvPr>
        </p:nvSpPr>
        <p:spPr bwMode="auto">
          <a:xfrm>
            <a:off x="179389" y="1844824"/>
            <a:ext cx="8713092" cy="4320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spcBef>
                <a:spcPct val="0"/>
              </a:spcBef>
              <a:buClr>
                <a:srgbClr val="6A9BDE"/>
              </a:buClr>
              <a:buFont typeface="Wingdings" panose="05000000000000000000" pitchFamily="2" charset="2"/>
              <a:buChar char="§"/>
            </a:pPr>
            <a:r>
              <a:rPr lang="en-CA" altLang="en-US" sz="2600" dirty="0" smtClean="0"/>
              <a:t>Need to clearly describe where we are, where we want to go and why (vision paper)</a:t>
            </a:r>
          </a:p>
          <a:p>
            <a:pPr lvl="1" eaLnBrk="1" hangingPunct="1">
              <a:spcBef>
                <a:spcPts val="1200"/>
              </a:spcBef>
              <a:buClr>
                <a:srgbClr val="6A9BDE"/>
              </a:buClr>
              <a:buFont typeface="Wingdings" panose="05000000000000000000" pitchFamily="2" charset="2"/>
              <a:buChar char="§"/>
            </a:pPr>
            <a:r>
              <a:rPr lang="en-CA" altLang="en-US" sz="2600" dirty="0" smtClean="0"/>
              <a:t>Objectives were stated from the beginning of the CBA initiative</a:t>
            </a:r>
          </a:p>
          <a:p>
            <a:pPr lvl="1" eaLnBrk="1" hangingPunct="1">
              <a:spcBef>
                <a:spcPts val="1200"/>
              </a:spcBef>
              <a:buClr>
                <a:srgbClr val="6A9BDE"/>
              </a:buClr>
              <a:buFont typeface="Wingdings" panose="05000000000000000000" pitchFamily="2" charset="2"/>
              <a:buChar char="§"/>
            </a:pPr>
            <a:r>
              <a:rPr lang="en-CA" altLang="en-US" sz="2600" dirty="0" smtClean="0"/>
              <a:t>Guiding principles referred to constantly</a:t>
            </a:r>
          </a:p>
          <a:p>
            <a:pPr lvl="1" eaLnBrk="1" hangingPunct="1">
              <a:spcBef>
                <a:spcPts val="1200"/>
              </a:spcBef>
              <a:buClr>
                <a:srgbClr val="6A9BDE"/>
              </a:buClr>
              <a:buFont typeface="Wingdings" panose="05000000000000000000" pitchFamily="2" charset="2"/>
              <a:buChar char="§"/>
            </a:pPr>
            <a:r>
              <a:rPr lang="fr-CA" altLang="en-US" sz="2600" dirty="0" smtClean="0"/>
              <a:t>Enterprise Architecture roadmap </a:t>
            </a:r>
            <a:r>
              <a:rPr lang="fr-CA" altLang="en-US" sz="2600" dirty="0" err="1" smtClean="0"/>
              <a:t>aligned</a:t>
            </a:r>
            <a:r>
              <a:rPr lang="fr-CA" altLang="en-US" sz="2600" dirty="0" smtClean="0"/>
              <a:t> to vision</a:t>
            </a:r>
            <a:endParaRPr lang="en-CA" altLang="en-US" sz="2600" dirty="0" smtClean="0"/>
          </a:p>
          <a:p>
            <a:pPr lvl="1">
              <a:spcBef>
                <a:spcPts val="1200"/>
              </a:spcBef>
              <a:buClr>
                <a:srgbClr val="6A9BDE"/>
              </a:buClr>
              <a:buFont typeface="Wingdings" panose="05000000000000000000" pitchFamily="2" charset="2"/>
              <a:buChar char="§"/>
            </a:pPr>
            <a:r>
              <a:rPr lang="en-CA" altLang="en-US" sz="2600" dirty="0" smtClean="0"/>
              <a:t>Widespread and repeated communication</a:t>
            </a:r>
            <a:br>
              <a:rPr lang="en-CA" altLang="en-US" sz="2600" dirty="0" smtClean="0"/>
            </a:br>
            <a:r>
              <a:rPr lang="en-CA" altLang="en-US" sz="2600" dirty="0" smtClean="0"/>
              <a:t/>
            </a:r>
            <a:br>
              <a:rPr lang="en-CA" altLang="en-US" sz="2600" dirty="0" smtClean="0"/>
            </a:br>
            <a:r>
              <a:rPr lang="en-US" altLang="en-US" b="1" dirty="0" smtClean="0">
                <a:latin typeface="Arial" panose="020B0604020202020204" pitchFamily="34" charset="0"/>
              </a:rPr>
              <a:t>Challenge </a:t>
            </a:r>
            <a:r>
              <a:rPr lang="en-US" altLang="en-US" b="1" dirty="0">
                <a:latin typeface="Arial" panose="020B0604020202020204" pitchFamily="34" charset="0"/>
              </a:rPr>
              <a:t>#1: </a:t>
            </a:r>
            <a:r>
              <a:rPr lang="en-US" altLang="en-US" b="1" dirty="0" smtClean="0">
                <a:latin typeface="Arial" panose="020B0604020202020204" pitchFamily="34" charset="0"/>
              </a:rPr>
              <a:t>Develop </a:t>
            </a:r>
            <a:r>
              <a:rPr lang="en-US" altLang="en-US" b="1" dirty="0">
                <a:latin typeface="Arial" panose="020B0604020202020204" pitchFamily="34" charset="0"/>
              </a:rPr>
              <a:t>a realistic, yet innovative </a:t>
            </a:r>
            <a:r>
              <a:rPr lang="en-US" altLang="en-US" b="1" dirty="0" smtClean="0">
                <a:latin typeface="Arial" panose="020B0604020202020204" pitchFamily="34" charset="0"/>
              </a:rPr>
              <a:t>vision</a:t>
            </a:r>
            <a:endParaRPr lang="en-CA" altLang="en-US" dirty="0" smtClean="0"/>
          </a:p>
        </p:txBody>
      </p:sp>
      <p:pic>
        <p:nvPicPr>
          <p:cNvPr id="23559"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0541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389250-B0ED-491F-B6FB-058AEA8A4D01}" type="datetime1">
              <a:rPr lang="en-CA" altLang="en-US" smtClean="0">
                <a:solidFill>
                  <a:schemeClr val="accent2"/>
                </a:solidFill>
              </a:rPr>
              <a:pPr/>
              <a:t>2016-08-18</a:t>
            </a:fld>
            <a:endParaRPr lang="en-CA" altLang="en-US" smtClean="0">
              <a:solidFill>
                <a:schemeClr val="accent2"/>
              </a:solidFill>
            </a:endParaRPr>
          </a:p>
        </p:txBody>
      </p:sp>
      <p:sp>
        <p:nvSpPr>
          <p:cNvPr id="2560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2560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5C04D6-BF1B-4592-A712-3F953703162F}" type="slidenum">
              <a:rPr lang="en-CA" altLang="en-US" smtClean="0">
                <a:solidFill>
                  <a:schemeClr val="accent2"/>
                </a:solidFill>
              </a:rPr>
              <a:pPr/>
              <a:t>18</a:t>
            </a:fld>
            <a:endParaRPr lang="en-CA" altLang="en-US" smtClean="0">
              <a:solidFill>
                <a:schemeClr val="accent2"/>
              </a:solidFill>
            </a:endParaRPr>
          </a:p>
        </p:txBody>
      </p:sp>
      <p:sp>
        <p:nvSpPr>
          <p:cNvPr id="25605" name="Rectangle 4"/>
          <p:cNvSpPr>
            <a:spLocks noGrp="1" noChangeArrowheads="1"/>
          </p:cNvSpPr>
          <p:nvPr>
            <p:ph type="title"/>
          </p:nvPr>
        </p:nvSpPr>
        <p:spPr bwMode="auto">
          <a:xfrm>
            <a:off x="323850" y="1052513"/>
            <a:ext cx="8218488"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b="1" smtClean="0"/>
              <a:t>Leadership</a:t>
            </a:r>
            <a:br>
              <a:rPr lang="en-CA" altLang="en-US" b="1" smtClean="0"/>
            </a:br>
            <a:endParaRPr lang="en-CA" altLang="en-US" smtClean="0"/>
          </a:p>
        </p:txBody>
      </p:sp>
      <p:sp>
        <p:nvSpPr>
          <p:cNvPr id="25606" name="Rectangle 5"/>
          <p:cNvSpPr>
            <a:spLocks noGrp="1" noChangeArrowheads="1"/>
          </p:cNvSpPr>
          <p:nvPr>
            <p:ph type="body" idx="1"/>
          </p:nvPr>
        </p:nvSpPr>
        <p:spPr bwMode="auto">
          <a:xfrm>
            <a:off x="323850" y="2057400"/>
            <a:ext cx="8218488" cy="40358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eaLnBrk="1" hangingPunct="1">
              <a:buClr>
                <a:srgbClr val="6A9BDE"/>
              </a:buClr>
              <a:buFont typeface="Wingdings" panose="05000000000000000000" pitchFamily="2" charset="2"/>
              <a:buChar char="§"/>
            </a:pPr>
            <a:r>
              <a:rPr lang="en-CA" altLang="en-US" sz="2600" dirty="0" smtClean="0"/>
              <a:t>Unwavering senior management support is essential</a:t>
            </a:r>
          </a:p>
          <a:p>
            <a:pPr lvl="1">
              <a:buClr>
                <a:srgbClr val="6A9BDE"/>
              </a:buClr>
              <a:buFont typeface="Wingdings" panose="05000000000000000000" pitchFamily="2" charset="2"/>
              <a:buChar char="§"/>
            </a:pPr>
            <a:r>
              <a:rPr lang="en-CA" altLang="en-US" sz="2600" dirty="0"/>
              <a:t>CBA is top priority in our annual and long-term Corporate Business Plan</a:t>
            </a:r>
          </a:p>
          <a:p>
            <a:pPr lvl="1" eaLnBrk="1" hangingPunct="1">
              <a:buClr>
                <a:srgbClr val="6A9BDE"/>
              </a:buClr>
              <a:buFont typeface="Wingdings" panose="05000000000000000000" pitchFamily="2" charset="2"/>
              <a:buChar char="§"/>
            </a:pPr>
            <a:r>
              <a:rPr lang="en-CA" altLang="en-US" sz="2600" dirty="0" smtClean="0"/>
              <a:t>Establishment of senior management committee and champion(s)</a:t>
            </a:r>
          </a:p>
          <a:p>
            <a:pPr lvl="1" eaLnBrk="1" hangingPunct="1">
              <a:buClr>
                <a:srgbClr val="6A9BDE"/>
              </a:buClr>
              <a:buFont typeface="Wingdings" panose="05000000000000000000" pitchFamily="2" charset="2"/>
              <a:buChar char="§"/>
            </a:pPr>
            <a:r>
              <a:rPr lang="en-CA" altLang="en-US" sz="2600" dirty="0" smtClean="0"/>
              <a:t>Accountability</a:t>
            </a:r>
            <a:br>
              <a:rPr lang="en-CA" altLang="en-US" sz="2600" dirty="0" smtClean="0"/>
            </a:br>
            <a:endParaRPr lang="en-CA" altLang="en-US" sz="2600" dirty="0" smtClean="0"/>
          </a:p>
          <a:p>
            <a:pPr marL="457200" lvl="1" indent="0">
              <a:buClr>
                <a:srgbClr val="6A9BDE"/>
              </a:buClr>
              <a:buNone/>
            </a:pPr>
            <a:r>
              <a:rPr lang="en-US" altLang="en-US" b="1" dirty="0" smtClean="0">
                <a:latin typeface="Arial" panose="020B0604020202020204" pitchFamily="34" charset="0"/>
              </a:rPr>
              <a:t>	</a:t>
            </a:r>
            <a:r>
              <a:rPr lang="en-US" altLang="en-US" sz="2400" b="1" dirty="0" smtClean="0">
                <a:latin typeface="Arial" panose="020B0604020202020204" pitchFamily="34" charset="0"/>
              </a:rPr>
              <a:t>Challenge </a:t>
            </a:r>
            <a:r>
              <a:rPr lang="en-US" altLang="en-US" sz="2400" b="1" dirty="0">
                <a:latin typeface="Arial" panose="020B0604020202020204" pitchFamily="34" charset="0"/>
              </a:rPr>
              <a:t>#2 – Cohesion among </a:t>
            </a:r>
            <a:r>
              <a:rPr lang="en-US" altLang="en-US" sz="2400" b="1" dirty="0" smtClean="0">
                <a:latin typeface="Arial" panose="020B0604020202020204" pitchFamily="34" charset="0"/>
              </a:rPr>
              <a:t>leaders</a:t>
            </a:r>
            <a:endParaRPr lang="en-US" altLang="en-US" sz="2400" b="1" dirty="0">
              <a:latin typeface="Arial" panose="020B0604020202020204" pitchFamily="34" charset="0"/>
            </a:endParaRPr>
          </a:p>
          <a:p>
            <a:pPr lvl="1" eaLnBrk="1" hangingPunct="1">
              <a:buClr>
                <a:srgbClr val="6A9BDE"/>
              </a:buClr>
            </a:pPr>
            <a:endParaRPr lang="en-CA" altLang="en-US" dirty="0" smtClean="0"/>
          </a:p>
        </p:txBody>
      </p:sp>
      <p:pic>
        <p:nvPicPr>
          <p:cNvPr id="25607"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3045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070CD4-0A70-42AA-8772-6B39511132A4}" type="datetime1">
              <a:rPr lang="en-CA" altLang="en-US" smtClean="0">
                <a:solidFill>
                  <a:schemeClr val="accent2"/>
                </a:solidFill>
              </a:rPr>
              <a:pPr/>
              <a:t>2016-08-18</a:t>
            </a:fld>
            <a:endParaRPr lang="en-CA" altLang="en-US" smtClean="0">
              <a:solidFill>
                <a:schemeClr val="accent2"/>
              </a:solidFill>
            </a:endParaRPr>
          </a:p>
        </p:txBody>
      </p:sp>
      <p:sp>
        <p:nvSpPr>
          <p:cNvPr id="276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276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BA3A6A-DB5F-426B-968E-F052A5DC5D37}" type="slidenum">
              <a:rPr lang="en-CA" altLang="en-US" smtClean="0">
                <a:solidFill>
                  <a:schemeClr val="accent2"/>
                </a:solidFill>
              </a:rPr>
              <a:pPr/>
              <a:t>19</a:t>
            </a:fld>
            <a:endParaRPr lang="en-CA" altLang="en-US" smtClean="0">
              <a:solidFill>
                <a:schemeClr val="accent2"/>
              </a:solidFill>
            </a:endParaRPr>
          </a:p>
        </p:txBody>
      </p:sp>
      <p:sp>
        <p:nvSpPr>
          <p:cNvPr id="27653" name="Rectangle 4"/>
          <p:cNvSpPr>
            <a:spLocks noGrp="1" noChangeArrowheads="1"/>
          </p:cNvSpPr>
          <p:nvPr>
            <p:ph type="title"/>
          </p:nvPr>
        </p:nvSpPr>
        <p:spPr bwMode="auto">
          <a:xfrm>
            <a:off x="323850" y="908050"/>
            <a:ext cx="8218488"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b="1" smtClean="0"/>
              <a:t>Governance</a:t>
            </a:r>
            <a:br>
              <a:rPr lang="en-CA" altLang="en-US" b="1" smtClean="0"/>
            </a:br>
            <a:endParaRPr lang="en-CA" altLang="en-US" smtClean="0"/>
          </a:p>
        </p:txBody>
      </p:sp>
      <p:sp>
        <p:nvSpPr>
          <p:cNvPr id="27654" name="Rectangle 5"/>
          <p:cNvSpPr>
            <a:spLocks noGrp="1" noChangeArrowheads="1"/>
          </p:cNvSpPr>
          <p:nvPr>
            <p:ph type="body" idx="1"/>
          </p:nvPr>
        </p:nvSpPr>
        <p:spPr bwMode="auto">
          <a:xfrm>
            <a:off x="323850" y="1556792"/>
            <a:ext cx="8218488" cy="475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r>
              <a:rPr lang="en-CA" altLang="en-US" sz="2600" dirty="0" smtClean="0"/>
              <a:t>Need strong governance structure:</a:t>
            </a:r>
          </a:p>
          <a:p>
            <a:pPr lvl="1" eaLnBrk="1" hangingPunct="1">
              <a:buClr>
                <a:srgbClr val="6A9BDE"/>
              </a:buClr>
            </a:pPr>
            <a:r>
              <a:rPr lang="en-CA" altLang="en-US" dirty="0" smtClean="0"/>
              <a:t>Review/approve all new business proposals</a:t>
            </a:r>
          </a:p>
          <a:p>
            <a:pPr lvl="1" eaLnBrk="1" hangingPunct="1">
              <a:buClr>
                <a:srgbClr val="6A9BDE"/>
              </a:buClr>
            </a:pPr>
            <a:r>
              <a:rPr lang="en-CA" altLang="en-US" dirty="0" smtClean="0"/>
              <a:t>ensure compliance with CBA objectives</a:t>
            </a:r>
          </a:p>
          <a:p>
            <a:pPr lvl="1" eaLnBrk="1" hangingPunct="1">
              <a:buClr>
                <a:srgbClr val="6A9BDE"/>
              </a:buClr>
            </a:pPr>
            <a:r>
              <a:rPr lang="en-CA" altLang="en-US" dirty="0" smtClean="0"/>
              <a:t>Recommends proposals for funding</a:t>
            </a:r>
          </a:p>
          <a:p>
            <a:pPr eaLnBrk="1" hangingPunct="1">
              <a:buClr>
                <a:srgbClr val="6A9BDE"/>
              </a:buClr>
            </a:pPr>
            <a:r>
              <a:rPr lang="en-CA" altLang="en-US" sz="2600" dirty="0" smtClean="0"/>
              <a:t>Perform challenge function role</a:t>
            </a:r>
          </a:p>
          <a:p>
            <a:pPr eaLnBrk="1" hangingPunct="1">
              <a:buClr>
                <a:srgbClr val="6A9BDE"/>
              </a:buClr>
              <a:defRPr/>
            </a:pPr>
            <a:r>
              <a:rPr lang="en-CA" altLang="en-US" sz="2600" dirty="0"/>
              <a:t>Encourage diversity of views (constructive tension)</a:t>
            </a:r>
          </a:p>
          <a:p>
            <a:pPr>
              <a:buClr>
                <a:srgbClr val="6A9BDE"/>
              </a:buClr>
              <a:defRPr/>
            </a:pPr>
            <a:r>
              <a:rPr lang="en-CA" altLang="en-US" sz="2600" dirty="0"/>
              <a:t>Build governance structure to </a:t>
            </a:r>
            <a:r>
              <a:rPr lang="en-CA" altLang="en-US" sz="2600" dirty="0" smtClean="0"/>
              <a:t>support your change/innovation </a:t>
            </a:r>
            <a:r>
              <a:rPr lang="en-CA" altLang="en-US" sz="2600" dirty="0"/>
              <a:t>roadmap </a:t>
            </a:r>
            <a:r>
              <a:rPr lang="en-CA" altLang="en-US" sz="2600" dirty="0" smtClean="0"/>
              <a:t/>
            </a:r>
            <a:br>
              <a:rPr lang="en-CA" altLang="en-US" sz="2600" dirty="0" smtClean="0"/>
            </a:br>
            <a:r>
              <a:rPr lang="en-CA" altLang="en-US" sz="2600" dirty="0" smtClean="0"/>
              <a:t/>
            </a:r>
            <a:br>
              <a:rPr lang="en-CA" altLang="en-US" sz="2600" dirty="0" smtClean="0"/>
            </a:br>
            <a:r>
              <a:rPr lang="en-US" altLang="en-US" sz="2400" b="1" dirty="0">
                <a:latin typeface="Arial" panose="020B0604020202020204" pitchFamily="34" charset="0"/>
              </a:rPr>
              <a:t>Challenge # 3 </a:t>
            </a:r>
            <a:r>
              <a:rPr lang="en-US" altLang="en-US" sz="2400" b="1" dirty="0" smtClean="0">
                <a:latin typeface="Arial" panose="020B0604020202020204" pitchFamily="34" charset="0"/>
              </a:rPr>
              <a:t>– Dealing with blockers promptly</a:t>
            </a:r>
            <a:r>
              <a:rPr lang="en-CA" altLang="en-US" sz="2400" dirty="0" smtClean="0"/>
              <a:t/>
            </a:r>
            <a:br>
              <a:rPr lang="en-CA" altLang="en-US" sz="2400" dirty="0" smtClean="0"/>
            </a:br>
            <a:r>
              <a:rPr lang="en-CA" altLang="en-US" sz="2200" i="1" dirty="0" smtClean="0">
                <a:effectLst>
                  <a:outerShdw blurRad="38100" dist="38100" dir="2700000" algn="tl">
                    <a:srgbClr val="000000">
                      <a:alpha val="43137"/>
                    </a:srgbClr>
                  </a:outerShdw>
                </a:effectLst>
              </a:rPr>
              <a:t>Non-compliance </a:t>
            </a:r>
            <a:r>
              <a:rPr lang="en-CA" altLang="en-US" sz="2200" i="1" dirty="0">
                <a:effectLst>
                  <a:outerShdw blurRad="38100" dist="38100" dir="2700000" algn="tl">
                    <a:srgbClr val="000000">
                      <a:alpha val="43137"/>
                    </a:srgbClr>
                  </a:outerShdw>
                </a:effectLst>
              </a:rPr>
              <a:t>with </a:t>
            </a:r>
            <a:r>
              <a:rPr lang="en-CA" altLang="en-US" sz="2200" i="1" dirty="0" smtClean="0">
                <a:effectLst>
                  <a:outerShdw blurRad="38100" dist="38100" dir="2700000" algn="tl">
                    <a:srgbClr val="000000">
                      <a:alpha val="43137"/>
                    </a:srgbClr>
                  </a:outerShdw>
                </a:effectLst>
              </a:rPr>
              <a:t>governing principles </a:t>
            </a:r>
            <a:r>
              <a:rPr lang="en-CA" altLang="en-US" sz="2200" i="1" dirty="0">
                <a:effectLst>
                  <a:outerShdw blurRad="38100" dist="38100" dir="2700000" algn="tl">
                    <a:srgbClr val="000000">
                      <a:alpha val="43137"/>
                    </a:srgbClr>
                  </a:outerShdw>
                </a:effectLst>
              </a:rPr>
              <a:t>is not an option</a:t>
            </a:r>
          </a:p>
          <a:p>
            <a:pPr marL="0" indent="0" eaLnBrk="1" hangingPunct="1">
              <a:buClr>
                <a:srgbClr val="6A9BDE"/>
              </a:buClr>
              <a:buNone/>
              <a:defRPr/>
            </a:pPr>
            <a:endParaRPr lang="en-CA" altLang="en-US" sz="2600" dirty="0"/>
          </a:p>
          <a:p>
            <a:pPr eaLnBrk="1" hangingPunct="1">
              <a:buClr>
                <a:srgbClr val="6A9BDE"/>
              </a:buClr>
            </a:pPr>
            <a:endParaRPr lang="en-CA" altLang="en-US" sz="2600" dirty="0" smtClean="0"/>
          </a:p>
          <a:p>
            <a:pPr lvl="1" eaLnBrk="1" hangingPunct="1">
              <a:buClr>
                <a:srgbClr val="6A9BDE"/>
              </a:buClr>
            </a:pPr>
            <a:endParaRPr lang="en-CA" altLang="en-US" dirty="0" smtClean="0"/>
          </a:p>
        </p:txBody>
      </p:sp>
      <p:pic>
        <p:nvPicPr>
          <p:cNvPr id="27655"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90547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4C31994D-768C-49B6-955D-720CCD7334F5}" type="datetime1">
              <a:rPr lang="en-CA"/>
              <a:pPr/>
              <a:t>2016-08-18</a:t>
            </a:fld>
            <a:endParaRPr lang="en-CA"/>
          </a:p>
        </p:txBody>
      </p:sp>
      <p:sp>
        <p:nvSpPr>
          <p:cNvPr id="6" name="Footer Placeholder 4"/>
          <p:cNvSpPr>
            <a:spLocks noGrp="1"/>
          </p:cNvSpPr>
          <p:nvPr>
            <p:ph type="ftr" sz="quarter" idx="11"/>
          </p:nvPr>
        </p:nvSpPr>
        <p:spPr/>
        <p:txBody>
          <a:bodyPr/>
          <a:lstStyle/>
          <a:p>
            <a:r>
              <a:rPr lang="en-CA"/>
              <a:t>Statistics Canada • Statistique Canada</a:t>
            </a:r>
          </a:p>
        </p:txBody>
      </p:sp>
      <p:sp>
        <p:nvSpPr>
          <p:cNvPr id="7" name="Slide Number Placeholder 5"/>
          <p:cNvSpPr>
            <a:spLocks noGrp="1"/>
          </p:cNvSpPr>
          <p:nvPr>
            <p:ph type="sldNum" sz="quarter" idx="12"/>
          </p:nvPr>
        </p:nvSpPr>
        <p:spPr/>
        <p:txBody>
          <a:bodyPr/>
          <a:lstStyle/>
          <a:p>
            <a:fld id="{77EF2398-9CF0-43AB-9081-ABED3DAC45C6}" type="slidenum">
              <a:rPr lang="en-CA"/>
              <a:pPr/>
              <a:t>2</a:t>
            </a:fld>
            <a:endParaRPr lang="en-CA"/>
          </a:p>
        </p:txBody>
      </p:sp>
      <p:sp>
        <p:nvSpPr>
          <p:cNvPr id="94225" name="Rectangle 17"/>
          <p:cNvSpPr>
            <a:spLocks noGrp="1" noChangeArrowheads="1"/>
          </p:cNvSpPr>
          <p:nvPr>
            <p:ph type="body" idx="4294967295"/>
          </p:nvPr>
        </p:nvSpPr>
        <p:spPr bwMode="auto">
          <a:xfrm>
            <a:off x="461963" y="4437063"/>
            <a:ext cx="8220075" cy="7921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lgn="ctr">
              <a:buClr>
                <a:srgbClr val="669900"/>
              </a:buClr>
              <a:buNone/>
            </a:pPr>
            <a:r>
              <a:rPr lang="en-CA" sz="2000" b="1" dirty="0" smtClean="0"/>
              <a:t>Stéphane Dufour</a:t>
            </a:r>
          </a:p>
          <a:p>
            <a:pPr algn="ctr">
              <a:buClr>
                <a:srgbClr val="669900"/>
              </a:buClr>
              <a:buNone/>
            </a:pPr>
            <a:r>
              <a:rPr lang="en-CA" sz="2000" b="1" dirty="0" smtClean="0"/>
              <a:t>Assistant Chief Statistician, Corporate Services and                  Chief Financial Officer</a:t>
            </a:r>
            <a:endParaRPr lang="en-CA" sz="2000" b="1" dirty="0"/>
          </a:p>
        </p:txBody>
      </p:sp>
      <p:pic>
        <p:nvPicPr>
          <p:cNvPr id="94217"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p:spPr>
      </p:pic>
      <p:sp>
        <p:nvSpPr>
          <p:cNvPr id="10" name="Text Box 19"/>
          <p:cNvSpPr txBox="1">
            <a:spLocks noChangeArrowheads="1"/>
          </p:cNvSpPr>
          <p:nvPr/>
        </p:nvSpPr>
        <p:spPr bwMode="auto">
          <a:xfrm>
            <a:off x="935596" y="1775718"/>
            <a:ext cx="7272808" cy="1938992"/>
          </a:xfrm>
          <a:prstGeom prst="rect">
            <a:avLst/>
          </a:prstGeom>
          <a:noFill/>
          <a:ln w="9525">
            <a:noFill/>
            <a:miter lim="800000"/>
            <a:headEnd/>
            <a:tailEnd/>
          </a:ln>
          <a:effectLst/>
        </p:spPr>
        <p:txBody>
          <a:bodyPr wrap="square">
            <a:spAutoFit/>
          </a:bodyPr>
          <a:lstStyle/>
          <a:p>
            <a:pPr algn="ctr">
              <a:spcBef>
                <a:spcPct val="50000"/>
              </a:spcBef>
            </a:pPr>
            <a:r>
              <a:rPr lang="en-CA" sz="4000" dirty="0" smtClean="0">
                <a:solidFill>
                  <a:srgbClr val="669900"/>
                </a:solidFill>
                <a:latin typeface="Arial Black" pitchFamily="34" charset="0"/>
              </a:rPr>
              <a:t>Statistics Canada’s New Integrated Statistical Systems</a:t>
            </a:r>
            <a:endParaRPr lang="en-CA" sz="4000" dirty="0">
              <a:solidFill>
                <a:srgbClr val="669900"/>
              </a:solidFill>
              <a:latin typeface="Arial Black" pitchFamily="34" charset="0"/>
            </a:endParaRPr>
          </a:p>
        </p:txBody>
      </p:sp>
      <p:sp>
        <p:nvSpPr>
          <p:cNvPr id="9" name="TextBox 8"/>
          <p:cNvSpPr txBox="1"/>
          <p:nvPr/>
        </p:nvSpPr>
        <p:spPr>
          <a:xfrm>
            <a:off x="2814966" y="5661248"/>
            <a:ext cx="3471976" cy="646331"/>
          </a:xfrm>
          <a:prstGeom prst="rect">
            <a:avLst/>
          </a:prstGeom>
          <a:noFill/>
        </p:spPr>
        <p:txBody>
          <a:bodyPr wrap="none" rtlCol="0">
            <a:spAutoFit/>
          </a:bodyPr>
          <a:lstStyle/>
          <a:p>
            <a:pPr algn="ctr"/>
            <a:r>
              <a:rPr lang="en-CA" dirty="0" smtClean="0"/>
              <a:t>Wednesday, September 7, 2016</a:t>
            </a:r>
          </a:p>
          <a:p>
            <a:pPr algn="ctr"/>
            <a:r>
              <a:rPr lang="en-CA" dirty="0" smtClean="0"/>
              <a:t>Bridgetown, Barbados</a:t>
            </a:r>
            <a:endParaRPr lang="en-CA"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0639BB-F829-4577-A043-B3FE7C7AF200}" type="datetime1">
              <a:rPr lang="en-CA" altLang="en-US" smtClean="0">
                <a:solidFill>
                  <a:schemeClr val="accent2"/>
                </a:solidFill>
              </a:rPr>
              <a:pPr/>
              <a:t>2016-08-18</a:t>
            </a:fld>
            <a:endParaRPr lang="en-CA" altLang="en-US" smtClean="0">
              <a:solidFill>
                <a:schemeClr val="accent2"/>
              </a:solidFill>
            </a:endParaRPr>
          </a:p>
        </p:txBody>
      </p:sp>
      <p:sp>
        <p:nvSpPr>
          <p:cNvPr id="317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317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CF7DE5-9E06-4138-86EC-9029ADCE702D}" type="slidenum">
              <a:rPr lang="en-CA" altLang="en-US" smtClean="0">
                <a:solidFill>
                  <a:schemeClr val="accent2"/>
                </a:solidFill>
              </a:rPr>
              <a:pPr/>
              <a:t>20</a:t>
            </a:fld>
            <a:endParaRPr lang="en-CA" altLang="en-US" smtClean="0">
              <a:solidFill>
                <a:schemeClr val="accent2"/>
              </a:solidFill>
            </a:endParaRPr>
          </a:p>
        </p:txBody>
      </p:sp>
      <p:sp>
        <p:nvSpPr>
          <p:cNvPr id="31749" name="Rectangle 4"/>
          <p:cNvSpPr>
            <a:spLocks noGrp="1" noChangeArrowheads="1"/>
          </p:cNvSpPr>
          <p:nvPr>
            <p:ph type="title"/>
          </p:nvPr>
        </p:nvSpPr>
        <p:spPr bwMode="auto">
          <a:xfrm>
            <a:off x="323850" y="908050"/>
            <a:ext cx="8558213"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mtClean="0"/>
              <a:t>Impact on Human Resources</a:t>
            </a:r>
            <a:br>
              <a:rPr lang="en-CA" altLang="en-US" smtClean="0"/>
            </a:br>
            <a:endParaRPr lang="en-CA" altLang="en-US" smtClean="0"/>
          </a:p>
        </p:txBody>
      </p:sp>
      <p:sp>
        <p:nvSpPr>
          <p:cNvPr id="31750" name="Rectangle 5"/>
          <p:cNvSpPr>
            <a:spLocks noGrp="1" noChangeArrowheads="1"/>
          </p:cNvSpPr>
          <p:nvPr>
            <p:ph type="body" idx="1"/>
          </p:nvPr>
        </p:nvSpPr>
        <p:spPr bwMode="auto">
          <a:xfrm>
            <a:off x="395288" y="1844824"/>
            <a:ext cx="8218487" cy="31250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1800"/>
              </a:spcBef>
              <a:buClr>
                <a:srgbClr val="6A9BDE"/>
              </a:buClr>
            </a:pPr>
            <a:r>
              <a:rPr lang="en-CA" altLang="en-US" sz="2600" dirty="0" smtClean="0"/>
              <a:t>Impacts </a:t>
            </a:r>
            <a:r>
              <a:rPr lang="en-US" altLang="en-US" sz="2600" dirty="0" smtClean="0"/>
              <a:t>should not be underestimated</a:t>
            </a:r>
          </a:p>
          <a:p>
            <a:pPr lvl="1" eaLnBrk="1" hangingPunct="1">
              <a:spcBef>
                <a:spcPts val="1800"/>
              </a:spcBef>
              <a:buClr>
                <a:srgbClr val="6A9BDE"/>
              </a:buClr>
            </a:pPr>
            <a:r>
              <a:rPr lang="en-CA" altLang="en-US" sz="2200" dirty="0" smtClean="0"/>
              <a:t>Corporate rather than local thinking</a:t>
            </a:r>
          </a:p>
          <a:p>
            <a:pPr lvl="1" eaLnBrk="1" hangingPunct="1">
              <a:buClr>
                <a:srgbClr val="6A9BDE"/>
              </a:buClr>
            </a:pPr>
            <a:r>
              <a:rPr lang="en-CA" altLang="en-US" sz="2200" dirty="0" smtClean="0"/>
              <a:t>People need to be flexible and mobile</a:t>
            </a:r>
          </a:p>
          <a:p>
            <a:pPr lvl="1" eaLnBrk="1" hangingPunct="1">
              <a:buClr>
                <a:srgbClr val="6A9BDE"/>
              </a:buClr>
            </a:pPr>
            <a:r>
              <a:rPr lang="en-CA" altLang="en-US" sz="2200" dirty="0" smtClean="0"/>
              <a:t>Adaptation to new tools and training</a:t>
            </a:r>
          </a:p>
          <a:p>
            <a:pPr lvl="1" eaLnBrk="1" hangingPunct="1">
              <a:buClr>
                <a:srgbClr val="6A9BDE"/>
              </a:buClr>
            </a:pPr>
            <a:r>
              <a:rPr lang="en-CA" altLang="en-US" sz="2200" dirty="0" smtClean="0"/>
              <a:t>Opportunities to generate/influence ideas and innovate</a:t>
            </a:r>
          </a:p>
          <a:p>
            <a:pPr lvl="1" eaLnBrk="1" hangingPunct="1">
              <a:buClr>
                <a:srgbClr val="6A9BDE"/>
              </a:buClr>
            </a:pPr>
            <a:r>
              <a:rPr lang="en-CA" altLang="en-US" sz="2200" dirty="0" smtClean="0"/>
              <a:t>Culture needs to learn to embrace change</a:t>
            </a:r>
          </a:p>
          <a:p>
            <a:pPr lvl="1" eaLnBrk="1" hangingPunct="1">
              <a:buClr>
                <a:srgbClr val="6A9BDE"/>
              </a:buClr>
            </a:pPr>
            <a:r>
              <a:rPr lang="en-US" altLang="en-US" sz="2200" dirty="0" smtClean="0"/>
              <a:t>Do we have the right people with the right skills?</a:t>
            </a:r>
          </a:p>
          <a:p>
            <a:pPr lvl="1" eaLnBrk="1" hangingPunct="1">
              <a:buClr>
                <a:srgbClr val="6A9BDE"/>
              </a:buClr>
            </a:pPr>
            <a:r>
              <a:rPr lang="en-US" altLang="en-US" sz="2200" dirty="0" smtClean="0"/>
              <a:t>Reassure staff – fear of being replaced/ let go</a:t>
            </a:r>
          </a:p>
          <a:p>
            <a:pPr marL="457200" lvl="1" indent="0">
              <a:buClr>
                <a:srgbClr val="6A9BDE"/>
              </a:buClr>
              <a:buNone/>
            </a:pPr>
            <a:r>
              <a:rPr lang="en-US" altLang="en-US" b="1" dirty="0" smtClean="0">
                <a:latin typeface="Arial" panose="020B0604020202020204" pitchFamily="34" charset="0"/>
              </a:rPr>
              <a:t/>
            </a:r>
            <a:br>
              <a:rPr lang="en-US" altLang="en-US" b="1" dirty="0" smtClean="0">
                <a:latin typeface="Arial" panose="020B0604020202020204" pitchFamily="34" charset="0"/>
              </a:rPr>
            </a:br>
            <a:r>
              <a:rPr lang="en-US" altLang="en-US" sz="2400" b="1" dirty="0" smtClean="0">
                <a:latin typeface="Arial" panose="020B0604020202020204" pitchFamily="34" charset="0"/>
              </a:rPr>
              <a:t>Challenge </a:t>
            </a:r>
            <a:r>
              <a:rPr lang="en-US" altLang="en-US" sz="2400" b="1" dirty="0">
                <a:latin typeface="Arial" panose="020B0604020202020204" pitchFamily="34" charset="0"/>
              </a:rPr>
              <a:t># 4 – </a:t>
            </a:r>
            <a:r>
              <a:rPr lang="en-US" altLang="en-US" sz="2400" b="1" dirty="0" smtClean="0">
                <a:latin typeface="Arial" panose="020B0604020202020204" pitchFamily="34" charset="0"/>
              </a:rPr>
              <a:t>Significant change </a:t>
            </a:r>
            <a:r>
              <a:rPr lang="en-US" altLang="en-US" sz="2400" b="1" dirty="0">
                <a:latin typeface="Arial" panose="020B0604020202020204" pitchFamily="34" charset="0"/>
              </a:rPr>
              <a:t>of </a:t>
            </a:r>
            <a:r>
              <a:rPr lang="en-US" altLang="en-US" sz="2400" b="1" dirty="0" smtClean="0">
                <a:latin typeface="Arial" panose="020B0604020202020204" pitchFamily="34" charset="0"/>
              </a:rPr>
              <a:t>culture</a:t>
            </a:r>
            <a:endParaRPr lang="en-CA" altLang="en-US" sz="2400" dirty="0" smtClean="0"/>
          </a:p>
        </p:txBody>
      </p:sp>
      <p:pic>
        <p:nvPicPr>
          <p:cNvPr id="31751"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53805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C14240-38B7-4E3D-B1EF-D3C4A085179E}" type="datetime1">
              <a:rPr lang="en-CA" altLang="en-US" smtClean="0">
                <a:solidFill>
                  <a:schemeClr val="accent2"/>
                </a:solidFill>
              </a:rPr>
              <a:pPr/>
              <a:t>2016-08-18</a:t>
            </a:fld>
            <a:endParaRPr lang="en-CA" altLang="en-US" smtClean="0">
              <a:solidFill>
                <a:schemeClr val="accent2"/>
              </a:solidFill>
            </a:endParaRPr>
          </a:p>
        </p:txBody>
      </p:sp>
      <p:sp>
        <p:nvSpPr>
          <p:cNvPr id="3379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8FFB87-3BE6-43D0-AEAF-2741D8F2E631}" type="slidenum">
              <a:rPr lang="en-CA" altLang="en-US" smtClean="0">
                <a:solidFill>
                  <a:schemeClr val="accent2"/>
                </a:solidFill>
              </a:rPr>
              <a:pPr/>
              <a:t>21</a:t>
            </a:fld>
            <a:endParaRPr lang="en-CA" altLang="en-US" smtClean="0">
              <a:solidFill>
                <a:schemeClr val="accent2"/>
              </a:solidFill>
            </a:endParaRPr>
          </a:p>
        </p:txBody>
      </p:sp>
      <p:sp>
        <p:nvSpPr>
          <p:cNvPr id="33797" name="Rectangle 2"/>
          <p:cNvSpPr>
            <a:spLocks noGrp="1" noChangeArrowheads="1"/>
          </p:cNvSpPr>
          <p:nvPr>
            <p:ph type="title"/>
          </p:nvPr>
        </p:nvSpPr>
        <p:spPr bwMode="auto">
          <a:xfrm>
            <a:off x="323850" y="836613"/>
            <a:ext cx="8218488"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dirty="0" smtClean="0"/>
              <a:t>Communications</a:t>
            </a:r>
          </a:p>
        </p:txBody>
      </p:sp>
      <p:sp>
        <p:nvSpPr>
          <p:cNvPr id="32774" name="Rectangle 3"/>
          <p:cNvSpPr>
            <a:spLocks noGrp="1" noChangeArrowheads="1"/>
          </p:cNvSpPr>
          <p:nvPr>
            <p:ph type="body" idx="1"/>
          </p:nvPr>
        </p:nvSpPr>
        <p:spPr bwMode="auto">
          <a:xfrm>
            <a:off x="323850" y="1519832"/>
            <a:ext cx="8218488" cy="4789488"/>
          </a:xfrm>
          <a:extLst/>
        </p:spPr>
        <p:txBody>
          <a:bodyPr vert="horz" wrap="square" lIns="91440" tIns="45720" rIns="91440" bIns="45720" numCol="1" anchor="t" anchorCtr="0" compatLnSpc="1">
            <a:prstTxWarp prst="textNoShape">
              <a:avLst/>
            </a:prstTxWarp>
          </a:bodyPr>
          <a:lstStyle/>
          <a:p>
            <a:pPr marL="857250" lvl="1" indent="-457200" eaLnBrk="1" hangingPunct="1">
              <a:spcBef>
                <a:spcPts val="575"/>
              </a:spcBef>
              <a:buClr>
                <a:srgbClr val="6A9BDE"/>
              </a:buClr>
              <a:buFont typeface="Wingdings" panose="05000000000000000000" pitchFamily="2" charset="2"/>
              <a:buChar char="§"/>
              <a:defRPr/>
            </a:pPr>
            <a:r>
              <a:rPr lang="en-CA" altLang="en-US" sz="2600" dirty="0" smtClean="0"/>
              <a:t>Regular updates to all staff: communicate often</a:t>
            </a:r>
          </a:p>
          <a:p>
            <a:pPr marL="857250" lvl="1" indent="-457200" eaLnBrk="1" hangingPunct="1">
              <a:spcBef>
                <a:spcPts val="575"/>
              </a:spcBef>
              <a:buClr>
                <a:srgbClr val="6A9BDE"/>
              </a:buClr>
              <a:buFont typeface="Wingdings" panose="05000000000000000000" pitchFamily="2" charset="2"/>
              <a:buChar char="§"/>
              <a:defRPr/>
            </a:pPr>
            <a:r>
              <a:rPr lang="en-CA" altLang="en-US" sz="2600" dirty="0" smtClean="0"/>
              <a:t>Communications </a:t>
            </a:r>
            <a:r>
              <a:rPr lang="en-CA" altLang="en-US" sz="2600" b="1" dirty="0" smtClean="0"/>
              <a:t>strategy</a:t>
            </a:r>
            <a:r>
              <a:rPr lang="en-CA" altLang="en-US" sz="2600" dirty="0" smtClean="0"/>
              <a:t> is tied to corporate strategy</a:t>
            </a:r>
          </a:p>
          <a:p>
            <a:pPr marL="857250" lvl="1" indent="-457200" eaLnBrk="1" hangingPunct="1">
              <a:spcBef>
                <a:spcPts val="575"/>
              </a:spcBef>
              <a:buClr>
                <a:srgbClr val="6A9BDE"/>
              </a:buClr>
              <a:buFont typeface="Wingdings" panose="05000000000000000000" pitchFamily="2" charset="2"/>
              <a:buChar char="§"/>
              <a:defRPr/>
            </a:pPr>
            <a:r>
              <a:rPr lang="en-CA" altLang="en-US" sz="2600" dirty="0" smtClean="0"/>
              <a:t>Need to engage staff at all levels and need to listen/ address concerns</a:t>
            </a:r>
          </a:p>
          <a:p>
            <a:pPr marL="857250" lvl="1" indent="-457200" eaLnBrk="1" hangingPunct="1">
              <a:spcBef>
                <a:spcPts val="575"/>
              </a:spcBef>
              <a:buClr>
                <a:srgbClr val="6A9BDE"/>
              </a:buClr>
              <a:buFont typeface="Wingdings" panose="05000000000000000000" pitchFamily="2" charset="2"/>
              <a:buChar char="§"/>
              <a:defRPr/>
            </a:pPr>
            <a:r>
              <a:rPr lang="en-CA" altLang="en-US" sz="2600" dirty="0" smtClean="0"/>
              <a:t>Key </a:t>
            </a:r>
            <a:r>
              <a:rPr lang="en-CA" altLang="en-US" sz="2600" b="1" dirty="0" smtClean="0"/>
              <a:t>messages</a:t>
            </a:r>
            <a:r>
              <a:rPr lang="en-CA" altLang="en-US" sz="2600" dirty="0" smtClean="0"/>
              <a:t> are consistent and repeated</a:t>
            </a:r>
          </a:p>
          <a:p>
            <a:pPr marL="857250" lvl="1" indent="-457200">
              <a:spcBef>
                <a:spcPts val="575"/>
              </a:spcBef>
              <a:buClr>
                <a:srgbClr val="6A9BDE"/>
              </a:buClr>
              <a:buFont typeface="Wingdings" panose="05000000000000000000" pitchFamily="2" charset="2"/>
              <a:buChar char="§"/>
              <a:defRPr/>
            </a:pPr>
            <a:r>
              <a:rPr lang="en-CA" altLang="en-US" sz="2600" b="1" dirty="0" smtClean="0"/>
              <a:t>Tools</a:t>
            </a:r>
            <a:r>
              <a:rPr lang="en-CA" altLang="en-US" sz="2600" dirty="0" smtClean="0"/>
              <a:t> include intranet site, email, reports, notices, internal newsletter, presentations, training sessions, management meetings</a:t>
            </a:r>
            <a:br>
              <a:rPr lang="en-CA" altLang="en-US" sz="2600" dirty="0" smtClean="0"/>
            </a:br>
            <a:r>
              <a:rPr lang="en-CA" altLang="en-US" sz="2600" dirty="0" smtClean="0"/>
              <a:t/>
            </a:r>
            <a:br>
              <a:rPr lang="en-CA" altLang="en-US" sz="2600" dirty="0" smtClean="0"/>
            </a:br>
            <a:r>
              <a:rPr lang="en-US" altLang="en-US" sz="2400" b="1" dirty="0" smtClean="0">
                <a:latin typeface="Arial" panose="020B0604020202020204" pitchFamily="34" charset="0"/>
              </a:rPr>
              <a:t>Challenge </a:t>
            </a:r>
            <a:r>
              <a:rPr lang="en-US" altLang="en-US" sz="2400" b="1" dirty="0">
                <a:latin typeface="Arial" panose="020B0604020202020204" pitchFamily="34" charset="0"/>
              </a:rPr>
              <a:t># 5 – Time commitment </a:t>
            </a:r>
            <a:r>
              <a:rPr lang="en-CA" altLang="en-US" sz="2400" dirty="0" smtClean="0"/>
              <a:t/>
            </a:r>
            <a:br>
              <a:rPr lang="en-CA" altLang="en-US" sz="2400" dirty="0" smtClean="0"/>
            </a:br>
            <a:endParaRPr lang="en-CA" altLang="en-US" sz="2400" dirty="0" smtClean="0"/>
          </a:p>
          <a:p>
            <a:pPr marL="0" indent="0" eaLnBrk="1" hangingPunct="1">
              <a:buClr>
                <a:srgbClr val="6A9BDE"/>
              </a:buClr>
              <a:buFont typeface="Wingdings" panose="05000000000000000000" pitchFamily="2" charset="2"/>
              <a:buNone/>
              <a:defRPr/>
            </a:pPr>
            <a:endParaRPr lang="en-CA" altLang="en-US" sz="2000" dirty="0" smtClean="0"/>
          </a:p>
        </p:txBody>
      </p:sp>
      <p:pic>
        <p:nvPicPr>
          <p:cNvPr id="33799" name="Picture 4"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96815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F06E35-08EE-456E-AB4A-EFB15B5E9A54}" type="datetime1">
              <a:rPr lang="en-CA" altLang="en-US" smtClean="0">
                <a:solidFill>
                  <a:schemeClr val="accent2"/>
                </a:solidFill>
              </a:rPr>
              <a:pPr eaLnBrk="1" hangingPunct="1"/>
              <a:t>2016-08-18</a:t>
            </a:fld>
            <a:endParaRPr lang="en-CA" altLang="en-US" smtClean="0">
              <a:solidFill>
                <a:schemeClr val="accent2"/>
              </a:solidFill>
            </a:endParaRPr>
          </a:p>
        </p:txBody>
      </p:sp>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CA" altLang="en-US" smtClean="0">
                <a:solidFill>
                  <a:schemeClr val="accent2"/>
                </a:solidFill>
              </a:rPr>
              <a:t>Statistics Canada • Statistique Canada</a:t>
            </a:r>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9BA2FD-AC34-4489-A15E-090F41C9EF27}" type="slidenum">
              <a:rPr lang="en-CA" altLang="en-US">
                <a:solidFill>
                  <a:schemeClr val="accent2"/>
                </a:solidFill>
              </a:rPr>
              <a:pPr eaLnBrk="1" hangingPunct="1"/>
              <a:t>3</a:t>
            </a:fld>
            <a:endParaRPr lang="en-CA" altLang="en-US">
              <a:solidFill>
                <a:schemeClr val="accent2"/>
              </a:solidFill>
            </a:endParaRPr>
          </a:p>
        </p:txBody>
      </p:sp>
      <p:sp>
        <p:nvSpPr>
          <p:cNvPr id="3077" name="Rectangle 4"/>
          <p:cNvSpPr>
            <a:spLocks noGrp="1" noChangeArrowheads="1"/>
          </p:cNvSpPr>
          <p:nvPr>
            <p:ph type="title"/>
          </p:nvPr>
        </p:nvSpPr>
        <p:spPr bwMode="auto">
          <a:xfrm>
            <a:off x="323528" y="796892"/>
            <a:ext cx="8485187"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3000" dirty="0" smtClean="0"/>
              <a:t>Context/Drivers</a:t>
            </a:r>
            <a:br>
              <a:rPr lang="en-CA" altLang="en-US" sz="3000" dirty="0" smtClean="0"/>
            </a:br>
            <a:r>
              <a:rPr lang="en-CA" altLang="en-US" dirty="0" smtClean="0"/>
              <a:t/>
            </a:r>
            <a:br>
              <a:rPr lang="en-CA" altLang="en-US" dirty="0" smtClean="0"/>
            </a:br>
            <a:r>
              <a:rPr lang="en-CA" altLang="en-US" dirty="0" smtClean="0"/>
              <a:t/>
            </a:r>
            <a:br>
              <a:rPr lang="en-CA" altLang="en-US" dirty="0" smtClean="0"/>
            </a:br>
            <a:endParaRPr lang="en-CA" altLang="en-US" dirty="0" smtClean="0"/>
          </a:p>
        </p:txBody>
      </p:sp>
      <p:sp>
        <p:nvSpPr>
          <p:cNvPr id="3078" name="Rectangle 5"/>
          <p:cNvSpPr>
            <a:spLocks noGrp="1" noChangeArrowheads="1"/>
          </p:cNvSpPr>
          <p:nvPr>
            <p:ph type="body" idx="1"/>
          </p:nvPr>
        </p:nvSpPr>
        <p:spPr bwMode="auto">
          <a:xfrm>
            <a:off x="468313" y="1484784"/>
            <a:ext cx="8218487" cy="37015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r>
              <a:rPr lang="en-CA" altLang="en-US" sz="2400" dirty="0" smtClean="0"/>
              <a:t>Rapidly changing environment </a:t>
            </a:r>
          </a:p>
          <a:p>
            <a:pPr eaLnBrk="1" hangingPunct="1">
              <a:spcBef>
                <a:spcPct val="0"/>
              </a:spcBef>
              <a:buClr>
                <a:srgbClr val="6A9BDE"/>
              </a:buClr>
            </a:pPr>
            <a:r>
              <a:rPr lang="en-CA" altLang="en-US" sz="2400" dirty="0" smtClean="0"/>
              <a:t>Need to maintain:</a:t>
            </a:r>
          </a:p>
          <a:p>
            <a:pPr lvl="1" eaLnBrk="1" hangingPunct="1">
              <a:spcBef>
                <a:spcPct val="0"/>
              </a:spcBef>
              <a:buClr>
                <a:srgbClr val="6A9BDE"/>
              </a:buClr>
            </a:pPr>
            <a:r>
              <a:rPr lang="en-CA" altLang="en-US" dirty="0" smtClean="0"/>
              <a:t>relevance and the quality of our programs</a:t>
            </a:r>
          </a:p>
          <a:p>
            <a:pPr lvl="1" eaLnBrk="1" hangingPunct="1">
              <a:spcBef>
                <a:spcPct val="0"/>
              </a:spcBef>
              <a:buClr>
                <a:srgbClr val="6A9BDE"/>
              </a:buClr>
            </a:pPr>
            <a:r>
              <a:rPr lang="en-CA" altLang="en-US" dirty="0" smtClean="0"/>
              <a:t>supporting infrastructure </a:t>
            </a:r>
          </a:p>
          <a:p>
            <a:pPr eaLnBrk="1" hangingPunct="1">
              <a:buClr>
                <a:srgbClr val="6A9BDE"/>
              </a:buClr>
            </a:pPr>
            <a:r>
              <a:rPr lang="en-CA" altLang="en-US" sz="2400" dirty="0" smtClean="0"/>
              <a:t>Too many homegrown applications/processes designed to support individual but not unique business functions</a:t>
            </a:r>
          </a:p>
          <a:p>
            <a:pPr eaLnBrk="1" hangingPunct="1">
              <a:buClr>
                <a:srgbClr val="6A9BDE"/>
              </a:buClr>
            </a:pPr>
            <a:r>
              <a:rPr lang="en-CA" altLang="en-US" sz="2400" dirty="0" smtClean="0"/>
              <a:t>Sub-optimal organization of work </a:t>
            </a:r>
          </a:p>
          <a:p>
            <a:pPr eaLnBrk="1" hangingPunct="1">
              <a:buClr>
                <a:srgbClr val="6A9BDE"/>
              </a:buClr>
            </a:pPr>
            <a:r>
              <a:rPr lang="en-CA" altLang="en-US" sz="2400" dirty="0" smtClean="0"/>
              <a:t>Status quo was not sustainable</a:t>
            </a:r>
          </a:p>
          <a:p>
            <a:pPr marL="0" indent="0" eaLnBrk="1" hangingPunct="1">
              <a:buClr>
                <a:srgbClr val="6A9BDE"/>
              </a:buClr>
              <a:buNone/>
            </a:pPr>
            <a:r>
              <a:rPr lang="en-CA" altLang="en-US" sz="2400" dirty="0" smtClean="0"/>
              <a:t/>
            </a:r>
            <a:br>
              <a:rPr lang="en-CA" altLang="en-US" sz="2400" dirty="0" smtClean="0"/>
            </a:br>
            <a:r>
              <a:rPr lang="en-CA" altLang="en-US" sz="2400" dirty="0" smtClean="0">
                <a:effectLst>
                  <a:outerShdw blurRad="38100" dist="38100" dir="2700000" algn="tl">
                    <a:srgbClr val="000000">
                      <a:alpha val="43137"/>
                    </a:srgbClr>
                  </a:outerShdw>
                </a:effectLst>
              </a:rPr>
              <a:t>Launch of the Corporate Business Architecture initiative (CBA) </a:t>
            </a:r>
          </a:p>
          <a:p>
            <a:pPr eaLnBrk="1" hangingPunct="1">
              <a:buClr>
                <a:srgbClr val="6A9BDE"/>
              </a:buClr>
            </a:pPr>
            <a:endParaRPr lang="en-CA" altLang="en-US" sz="2400" dirty="0" smtClean="0"/>
          </a:p>
          <a:p>
            <a:pPr eaLnBrk="1" hangingPunct="1">
              <a:buClr>
                <a:srgbClr val="6A9BDE"/>
              </a:buClr>
              <a:buFont typeface="Wingdings" panose="05000000000000000000" pitchFamily="2" charset="2"/>
              <a:buNone/>
            </a:pPr>
            <a:endParaRPr lang="en-CA" altLang="en-US" sz="2400" dirty="0" smtClean="0"/>
          </a:p>
        </p:txBody>
      </p:sp>
      <p:pic>
        <p:nvPicPr>
          <p:cNvPr id="3079"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57129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B97C35-F69F-4134-9B00-359878FF6C68}" type="datetime1">
              <a:rPr lang="en-CA" altLang="en-US" smtClean="0">
                <a:solidFill>
                  <a:schemeClr val="accent2"/>
                </a:solidFill>
              </a:rPr>
              <a:pPr/>
              <a:t>2016-08-18</a:t>
            </a:fld>
            <a:endParaRPr lang="en-CA" altLang="en-US" smtClean="0">
              <a:solidFill>
                <a:schemeClr val="accent2"/>
              </a:solidFill>
            </a:endParaRPr>
          </a:p>
        </p:txBody>
      </p:sp>
      <p:sp>
        <p:nvSpPr>
          <p:cNvPr id="717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717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49D3E6-05EE-4027-8964-182E5CF966D6}" type="slidenum">
              <a:rPr lang="en-CA" altLang="en-US" smtClean="0">
                <a:solidFill>
                  <a:schemeClr val="accent2"/>
                </a:solidFill>
              </a:rPr>
              <a:pPr/>
              <a:t>4</a:t>
            </a:fld>
            <a:endParaRPr lang="en-CA" altLang="en-US" smtClean="0">
              <a:solidFill>
                <a:schemeClr val="accent2"/>
              </a:solidFill>
            </a:endParaRPr>
          </a:p>
        </p:txBody>
      </p:sp>
      <p:sp>
        <p:nvSpPr>
          <p:cNvPr id="7173" name="Rectangle 4"/>
          <p:cNvSpPr>
            <a:spLocks noGrp="1" noChangeArrowheads="1"/>
          </p:cNvSpPr>
          <p:nvPr>
            <p:ph type="title"/>
          </p:nvPr>
        </p:nvSpPr>
        <p:spPr bwMode="auto">
          <a:xfrm>
            <a:off x="334963" y="1052513"/>
            <a:ext cx="8558212"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2800" smtClean="0"/>
              <a:t>What is Statistics Canada’s CBA initiative?</a:t>
            </a:r>
          </a:p>
        </p:txBody>
      </p:sp>
      <p:sp>
        <p:nvSpPr>
          <p:cNvPr id="7174" name="Rectangle 5"/>
          <p:cNvSpPr>
            <a:spLocks noGrp="1" noChangeArrowheads="1"/>
          </p:cNvSpPr>
          <p:nvPr>
            <p:ph type="body" idx="1"/>
          </p:nvPr>
        </p:nvSpPr>
        <p:spPr bwMode="auto">
          <a:xfrm>
            <a:off x="539750" y="1744340"/>
            <a:ext cx="8218488" cy="377289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r>
              <a:rPr lang="en-CA" altLang="en-US" sz="2400" dirty="0" smtClean="0"/>
              <a:t>CBA is a comprehensive review of our business architecture : </a:t>
            </a:r>
            <a:endParaRPr lang="en-CA" altLang="en-US" sz="2000" dirty="0" smtClean="0"/>
          </a:p>
          <a:p>
            <a:pPr lvl="1" eaLnBrk="1" hangingPunct="1">
              <a:buClr>
                <a:srgbClr val="6A9BDE"/>
              </a:buClr>
            </a:pPr>
            <a:r>
              <a:rPr lang="en-CA" altLang="en-US" sz="2000" dirty="0" smtClean="0"/>
              <a:t>business processes and rules</a:t>
            </a:r>
          </a:p>
          <a:p>
            <a:pPr lvl="1" eaLnBrk="1" hangingPunct="1">
              <a:buClr>
                <a:srgbClr val="6A9BDE"/>
              </a:buClr>
            </a:pPr>
            <a:r>
              <a:rPr lang="en-CA" altLang="en-US" sz="2000" dirty="0" smtClean="0"/>
              <a:t>enabling computer systems and hardware</a:t>
            </a:r>
          </a:p>
          <a:p>
            <a:pPr lvl="1" eaLnBrk="1" hangingPunct="1">
              <a:buClr>
                <a:srgbClr val="6A9BDE"/>
              </a:buClr>
            </a:pPr>
            <a:r>
              <a:rPr lang="en-CA" altLang="en-US" sz="2000" dirty="0" smtClean="0"/>
              <a:t>planning systems</a:t>
            </a:r>
          </a:p>
          <a:p>
            <a:pPr lvl="1" eaLnBrk="1" hangingPunct="1">
              <a:buClr>
                <a:srgbClr val="6A9BDE"/>
              </a:buClr>
            </a:pPr>
            <a:r>
              <a:rPr lang="en-CA" altLang="en-US" sz="2000" dirty="0" smtClean="0"/>
              <a:t>training and organizational structure</a:t>
            </a:r>
            <a:endParaRPr lang="en-CA" altLang="en-US" sz="2400" dirty="0" smtClean="0"/>
          </a:p>
          <a:p>
            <a:pPr eaLnBrk="1" hangingPunct="1">
              <a:buClr>
                <a:srgbClr val="6A9BDE"/>
              </a:buClr>
            </a:pPr>
            <a:r>
              <a:rPr lang="en-CA" altLang="en-US" sz="2400" dirty="0" smtClean="0"/>
              <a:t>CBA objectives: efficiency, responsiveness, robustness</a:t>
            </a:r>
          </a:p>
          <a:p>
            <a:pPr eaLnBrk="1" hangingPunct="1">
              <a:buClr>
                <a:srgbClr val="6A9BDE"/>
              </a:buClr>
            </a:pPr>
            <a:r>
              <a:rPr lang="en-CA" altLang="en-US" sz="2400" dirty="0" smtClean="0"/>
              <a:t>Importance of governing principles</a:t>
            </a:r>
          </a:p>
          <a:p>
            <a:pPr lvl="1">
              <a:buClr>
                <a:srgbClr val="6A9BDE"/>
              </a:buClr>
            </a:pPr>
            <a:endParaRPr lang="en-CA" altLang="en-US" sz="2000" dirty="0" smtClean="0"/>
          </a:p>
        </p:txBody>
      </p:sp>
      <p:pic>
        <p:nvPicPr>
          <p:cNvPr id="7175"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82484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C70687-A288-481D-9F80-096EFF732539}" type="datetime1">
              <a:rPr lang="en-CA" altLang="en-US" smtClean="0">
                <a:solidFill>
                  <a:schemeClr val="accent2"/>
                </a:solidFill>
              </a:rPr>
              <a:pPr/>
              <a:t>2016-08-18</a:t>
            </a:fld>
            <a:endParaRPr lang="en-CA" altLang="en-US" smtClean="0">
              <a:solidFill>
                <a:schemeClr val="accent2"/>
              </a:solidFill>
            </a:endParaRPr>
          </a:p>
        </p:txBody>
      </p:sp>
      <p:sp>
        <p:nvSpPr>
          <p:cNvPr id="1126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23C00F-ABA6-4F33-BF87-E37DFF089D33}" type="slidenum">
              <a:rPr lang="en-CA" altLang="en-US" smtClean="0">
                <a:solidFill>
                  <a:schemeClr val="accent2"/>
                </a:solidFill>
              </a:rPr>
              <a:pPr/>
              <a:t>5</a:t>
            </a:fld>
            <a:endParaRPr lang="en-CA" altLang="en-US" smtClean="0">
              <a:solidFill>
                <a:schemeClr val="accent2"/>
              </a:solidFill>
            </a:endParaRPr>
          </a:p>
        </p:txBody>
      </p:sp>
      <p:sp>
        <p:nvSpPr>
          <p:cNvPr id="11269" name="Rectangle 4"/>
          <p:cNvSpPr>
            <a:spLocks noGrp="1" noChangeArrowheads="1"/>
          </p:cNvSpPr>
          <p:nvPr>
            <p:ph type="title"/>
          </p:nvPr>
        </p:nvSpPr>
        <p:spPr bwMode="auto">
          <a:xfrm>
            <a:off x="694102" y="758825"/>
            <a:ext cx="7467536" cy="847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dirty="0" smtClean="0"/>
              <a:t>CBA Governing Principles</a:t>
            </a:r>
          </a:p>
        </p:txBody>
      </p:sp>
      <p:sp>
        <p:nvSpPr>
          <p:cNvPr id="11270" name="Rectangle 5"/>
          <p:cNvSpPr>
            <a:spLocks noGrp="1" noChangeArrowheads="1"/>
          </p:cNvSpPr>
          <p:nvPr>
            <p:ph type="body" idx="1"/>
          </p:nvPr>
        </p:nvSpPr>
        <p:spPr bwMode="auto">
          <a:xfrm>
            <a:off x="327891" y="1517650"/>
            <a:ext cx="8480060" cy="3927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Clr>
                <a:srgbClr val="6A9BDE"/>
              </a:buClr>
            </a:pPr>
            <a:r>
              <a:rPr lang="en-CA" altLang="en-US" sz="2100" dirty="0" smtClean="0"/>
              <a:t>Make corporately optimal decisions rather than local level decisions</a:t>
            </a:r>
          </a:p>
          <a:p>
            <a:pPr>
              <a:buClr>
                <a:srgbClr val="6A9BDE"/>
              </a:buClr>
            </a:pPr>
            <a:r>
              <a:rPr lang="en-CA" altLang="en-US" sz="2100" dirty="0" smtClean="0"/>
              <a:t>Reorganize </a:t>
            </a:r>
            <a:r>
              <a:rPr lang="en-CA" altLang="en-US" sz="2100" dirty="0"/>
              <a:t>if necessary to promote efficient operations </a:t>
            </a:r>
          </a:p>
          <a:p>
            <a:pPr>
              <a:buClr>
                <a:srgbClr val="6A9BDE"/>
              </a:buClr>
            </a:pPr>
            <a:r>
              <a:rPr lang="en-CA" altLang="en-US" sz="2100" dirty="0" smtClean="0"/>
              <a:t>Minimize the number of technologies that support business processes</a:t>
            </a:r>
          </a:p>
          <a:p>
            <a:pPr>
              <a:buClr>
                <a:srgbClr val="6A9BDE"/>
              </a:buClr>
            </a:pPr>
            <a:r>
              <a:rPr lang="en-CA" altLang="en-US" sz="2100" dirty="0" smtClean="0"/>
              <a:t>Expand </a:t>
            </a:r>
            <a:r>
              <a:rPr lang="en-CA" altLang="en-US" sz="2100" dirty="0"/>
              <a:t>the use of electronic questionnaires and administrative </a:t>
            </a:r>
            <a:r>
              <a:rPr lang="en-CA" altLang="en-US" sz="2100" dirty="0" smtClean="0"/>
              <a:t>data</a:t>
            </a:r>
          </a:p>
          <a:p>
            <a:pPr eaLnBrk="1" hangingPunct="1">
              <a:buClr>
                <a:srgbClr val="6A9BDE"/>
              </a:buClr>
            </a:pPr>
            <a:r>
              <a:rPr lang="en-CA" altLang="en-US" sz="2100" dirty="0" smtClean="0"/>
              <a:t>Support widespread training on corporate business applications and tools </a:t>
            </a:r>
          </a:p>
          <a:p>
            <a:pPr>
              <a:lnSpc>
                <a:spcPct val="90000"/>
              </a:lnSpc>
              <a:buClr>
                <a:srgbClr val="6A9BDE"/>
              </a:buClr>
            </a:pPr>
            <a:r>
              <a:rPr lang="en-CA" altLang="en-US" sz="2000" dirty="0" smtClean="0"/>
              <a:t>Implement </a:t>
            </a:r>
            <a:r>
              <a:rPr lang="en-CA" altLang="en-US" sz="2000" dirty="0"/>
              <a:t>international standards as much as </a:t>
            </a:r>
            <a:r>
              <a:rPr lang="en-CA" altLang="en-US" sz="2000" dirty="0" smtClean="0"/>
              <a:t>possible</a:t>
            </a:r>
          </a:p>
          <a:p>
            <a:pPr>
              <a:lnSpc>
                <a:spcPct val="90000"/>
              </a:lnSpc>
              <a:buClr>
                <a:srgbClr val="6A9BDE"/>
              </a:buClr>
            </a:pPr>
            <a:r>
              <a:rPr lang="en-CA" altLang="en-US" sz="2000" dirty="0"/>
              <a:t>Create metadata at the beginning of every process and use it throughout the project life cycle </a:t>
            </a:r>
          </a:p>
          <a:p>
            <a:pPr marL="0" indent="0">
              <a:lnSpc>
                <a:spcPct val="90000"/>
              </a:lnSpc>
              <a:buClr>
                <a:srgbClr val="6A9BDE"/>
              </a:buClr>
              <a:buNone/>
            </a:pPr>
            <a:r>
              <a:rPr lang="en-CA" altLang="en-US" sz="2000" dirty="0" smtClean="0">
                <a:effectLst>
                  <a:outerShdw blurRad="38100" dist="38100" dir="2700000" algn="tl">
                    <a:srgbClr val="000000">
                      <a:alpha val="43137"/>
                    </a:srgbClr>
                  </a:outerShdw>
                </a:effectLst>
              </a:rPr>
              <a:t/>
            </a:r>
            <a:br>
              <a:rPr lang="en-CA" altLang="en-US" sz="2000" dirty="0" smtClean="0">
                <a:effectLst>
                  <a:outerShdw blurRad="38100" dist="38100" dir="2700000" algn="tl">
                    <a:srgbClr val="000000">
                      <a:alpha val="43137"/>
                    </a:srgbClr>
                  </a:outerShdw>
                </a:effectLst>
              </a:rPr>
            </a:br>
            <a:r>
              <a:rPr lang="en-CA" altLang="en-US" sz="2000" dirty="0" smtClean="0">
                <a:effectLst>
                  <a:outerShdw blurRad="38100" dist="38100" dir="2700000" algn="tl">
                    <a:srgbClr val="000000">
                      <a:alpha val="43137"/>
                    </a:srgbClr>
                  </a:outerShdw>
                </a:effectLst>
              </a:rPr>
              <a:t>CBA </a:t>
            </a:r>
            <a:r>
              <a:rPr lang="en-CA" altLang="en-US" sz="2000" dirty="0">
                <a:effectLst>
                  <a:outerShdw blurRad="38100" dist="38100" dir="2700000" algn="tl">
                    <a:srgbClr val="000000">
                      <a:alpha val="43137"/>
                    </a:srgbClr>
                  </a:outerShdw>
                </a:effectLst>
              </a:rPr>
              <a:t>led to efficiencies ($ and quality) and the implementation of more robust, integrated processes and systems.</a:t>
            </a:r>
          </a:p>
          <a:p>
            <a:pPr>
              <a:lnSpc>
                <a:spcPct val="90000"/>
              </a:lnSpc>
              <a:buClr>
                <a:srgbClr val="6A9BDE"/>
              </a:buClr>
            </a:pPr>
            <a:endParaRPr lang="en-CA" altLang="en-US" sz="2000" dirty="0"/>
          </a:p>
          <a:p>
            <a:pPr>
              <a:lnSpc>
                <a:spcPct val="90000"/>
              </a:lnSpc>
              <a:buClr>
                <a:srgbClr val="6A9BDE"/>
              </a:buClr>
            </a:pPr>
            <a:endParaRPr lang="en-CA" altLang="en-US" sz="2000" dirty="0"/>
          </a:p>
          <a:p>
            <a:pPr eaLnBrk="1" hangingPunct="1">
              <a:lnSpc>
                <a:spcPct val="90000"/>
              </a:lnSpc>
              <a:buClr>
                <a:srgbClr val="6A9BDE"/>
              </a:buClr>
            </a:pPr>
            <a:endParaRPr lang="en-CA" altLang="en-US" sz="2100" dirty="0"/>
          </a:p>
          <a:p>
            <a:pPr marL="0" indent="0" eaLnBrk="1" hangingPunct="1">
              <a:buClr>
                <a:srgbClr val="6A9BDE"/>
              </a:buClr>
              <a:buNone/>
            </a:pPr>
            <a:r>
              <a:rPr lang="en-CA" altLang="en-US" sz="2400" dirty="0" smtClean="0"/>
              <a:t/>
            </a:r>
            <a:br>
              <a:rPr lang="en-CA" altLang="en-US" sz="2400" dirty="0" smtClean="0"/>
            </a:br>
            <a:endParaRPr lang="en-CA" altLang="en-US" sz="2400" dirty="0"/>
          </a:p>
          <a:p>
            <a:pPr eaLnBrk="1" hangingPunct="1">
              <a:buClr>
                <a:srgbClr val="6A9BDE"/>
              </a:buClr>
            </a:pPr>
            <a:endParaRPr lang="en-CA" altLang="en-US" dirty="0" smtClean="0"/>
          </a:p>
          <a:p>
            <a:pPr eaLnBrk="1" hangingPunct="1">
              <a:buClr>
                <a:srgbClr val="6A9BDE"/>
              </a:buClr>
            </a:pPr>
            <a:endParaRPr lang="en-CA" altLang="en-US" dirty="0" smtClean="0"/>
          </a:p>
        </p:txBody>
      </p:sp>
      <p:pic>
        <p:nvPicPr>
          <p:cNvPr id="11271"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19767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2800" dirty="0" smtClean="0"/>
              <a:t>New Integrated Processes and Systems</a:t>
            </a:r>
            <a:endParaRPr lang="en-CA" sz="2800" dirty="0"/>
          </a:p>
        </p:txBody>
      </p:sp>
      <p:sp>
        <p:nvSpPr>
          <p:cNvPr id="5" name="Date Placeholder 3"/>
          <p:cNvSpPr>
            <a:spLocks noGrp="1"/>
          </p:cNvSpPr>
          <p:nvPr>
            <p:ph type="dt" sz="half" idx="10"/>
          </p:nvPr>
        </p:nvSpPr>
        <p:spPr/>
        <p:txBody>
          <a:bodyPr/>
          <a:lstStyle/>
          <a:p>
            <a:fld id="{4C31994D-768C-49B6-955D-720CCD7334F5}" type="datetime1">
              <a:rPr lang="en-CA" smtClean="0"/>
              <a:pPr/>
              <a:t>2016-08-18</a:t>
            </a:fld>
            <a:endParaRPr lang="en-CA"/>
          </a:p>
        </p:txBody>
      </p:sp>
      <p:sp>
        <p:nvSpPr>
          <p:cNvPr id="6" name="Footer Placeholder 4"/>
          <p:cNvSpPr>
            <a:spLocks noGrp="1"/>
          </p:cNvSpPr>
          <p:nvPr>
            <p:ph type="ftr" sz="quarter" idx="11"/>
          </p:nvPr>
        </p:nvSpPr>
        <p:spPr/>
        <p:txBody>
          <a:bodyPr/>
          <a:lstStyle/>
          <a:p>
            <a:r>
              <a:rPr lang="en-CA" smtClean="0"/>
              <a:t>Statistics Canada • Statistique Canada</a:t>
            </a:r>
            <a:endParaRPr lang="en-CA"/>
          </a:p>
        </p:txBody>
      </p:sp>
      <p:sp>
        <p:nvSpPr>
          <p:cNvPr id="7" name="Slide Number Placeholder 5"/>
          <p:cNvSpPr>
            <a:spLocks noGrp="1"/>
          </p:cNvSpPr>
          <p:nvPr>
            <p:ph type="sldNum" sz="quarter" idx="12"/>
          </p:nvPr>
        </p:nvSpPr>
        <p:spPr/>
        <p:txBody>
          <a:bodyPr/>
          <a:lstStyle/>
          <a:p>
            <a:fld id="{77EF2398-9CF0-43AB-9081-ABED3DAC45C6}" type="slidenum">
              <a:rPr lang="en-CA" smtClean="0"/>
              <a:pPr/>
              <a:t>6</a:t>
            </a:fld>
            <a:endParaRPr lang="en-CA"/>
          </a:p>
        </p:txBody>
      </p:sp>
      <p:pic>
        <p:nvPicPr>
          <p:cNvPr id="94217"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p:spPr>
      </p:pic>
      <p:sp>
        <p:nvSpPr>
          <p:cNvPr id="4" name="Content Placeholder 3"/>
          <p:cNvSpPr>
            <a:spLocks noGrp="1"/>
          </p:cNvSpPr>
          <p:nvPr>
            <p:ph idx="1"/>
          </p:nvPr>
        </p:nvSpPr>
        <p:spPr/>
        <p:txBody>
          <a:bodyPr/>
          <a:lstStyle/>
          <a:p>
            <a:r>
              <a:rPr lang="en-CA" dirty="0" smtClean="0"/>
              <a:t>Two key processing systems for business and social surveys:</a:t>
            </a:r>
            <a:br>
              <a:rPr lang="en-CA" dirty="0" smtClean="0"/>
            </a:br>
            <a:r>
              <a:rPr lang="en-CA" sz="2400" dirty="0" smtClean="0"/>
              <a:t>- Integrated Business Statistics Program System (IBSP) </a:t>
            </a:r>
            <a:br>
              <a:rPr lang="en-CA" sz="2400" dirty="0" smtClean="0"/>
            </a:br>
            <a:r>
              <a:rPr lang="en-CA" sz="2400" dirty="0" smtClean="0"/>
              <a:t>- Social Survey Processing Environment (SSPE)</a:t>
            </a:r>
          </a:p>
          <a:p>
            <a:r>
              <a:rPr lang="en-CA" dirty="0" smtClean="0"/>
              <a:t>Single collection system: Integrated Collection &amp; Operations System (ICOS)</a:t>
            </a:r>
          </a:p>
          <a:p>
            <a:r>
              <a:rPr lang="en-CA" dirty="0" smtClean="0"/>
              <a:t>Single system for dissemination: New Dissemination Model (NDM)</a:t>
            </a:r>
          </a:p>
          <a:p>
            <a:r>
              <a:rPr lang="en-CA" dirty="0" smtClean="0"/>
              <a:t>Business Register and Household Survey Frame</a:t>
            </a:r>
            <a:endParaRPr lang="en-CA" dirty="0"/>
          </a:p>
        </p:txBody>
      </p:sp>
    </p:spTree>
    <p:extLst>
      <p:ext uri="{BB962C8B-B14F-4D97-AF65-F5344CB8AC3E}">
        <p14:creationId xmlns:p14="http://schemas.microsoft.com/office/powerpoint/2010/main" val="13997833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528" y="836712"/>
            <a:ext cx="8398196" cy="580926"/>
          </a:xfrm>
        </p:spPr>
        <p:txBody>
          <a:bodyPr/>
          <a:lstStyle/>
          <a:p>
            <a:r>
              <a:rPr lang="en-CA" sz="2400" dirty="0" smtClean="0"/>
              <a:t>Properties of these New Integrated Processes and Systems</a:t>
            </a:r>
            <a:endParaRPr lang="en-CA" sz="2400" dirty="0"/>
          </a:p>
        </p:txBody>
      </p:sp>
      <p:sp>
        <p:nvSpPr>
          <p:cNvPr id="5" name="Date Placeholder 3"/>
          <p:cNvSpPr>
            <a:spLocks noGrp="1"/>
          </p:cNvSpPr>
          <p:nvPr>
            <p:ph type="dt" sz="half" idx="10"/>
          </p:nvPr>
        </p:nvSpPr>
        <p:spPr/>
        <p:txBody>
          <a:bodyPr/>
          <a:lstStyle/>
          <a:p>
            <a:fld id="{4C31994D-768C-49B6-955D-720CCD7334F5}" type="datetime1">
              <a:rPr lang="en-CA" smtClean="0"/>
              <a:pPr/>
              <a:t>2016-08-18</a:t>
            </a:fld>
            <a:endParaRPr lang="en-CA"/>
          </a:p>
        </p:txBody>
      </p:sp>
      <p:sp>
        <p:nvSpPr>
          <p:cNvPr id="6" name="Footer Placeholder 4"/>
          <p:cNvSpPr>
            <a:spLocks noGrp="1"/>
          </p:cNvSpPr>
          <p:nvPr>
            <p:ph type="ftr" sz="quarter" idx="11"/>
          </p:nvPr>
        </p:nvSpPr>
        <p:spPr/>
        <p:txBody>
          <a:bodyPr/>
          <a:lstStyle/>
          <a:p>
            <a:r>
              <a:rPr lang="en-CA" smtClean="0"/>
              <a:t>Statistics Canada • Statistique Canada</a:t>
            </a:r>
            <a:endParaRPr lang="en-CA"/>
          </a:p>
        </p:txBody>
      </p:sp>
      <p:sp>
        <p:nvSpPr>
          <p:cNvPr id="7" name="Slide Number Placeholder 5"/>
          <p:cNvSpPr>
            <a:spLocks noGrp="1"/>
          </p:cNvSpPr>
          <p:nvPr>
            <p:ph type="sldNum" sz="quarter" idx="12"/>
          </p:nvPr>
        </p:nvSpPr>
        <p:spPr/>
        <p:txBody>
          <a:bodyPr/>
          <a:lstStyle/>
          <a:p>
            <a:fld id="{77EF2398-9CF0-43AB-9081-ABED3DAC45C6}" type="slidenum">
              <a:rPr lang="en-CA" smtClean="0"/>
              <a:pPr/>
              <a:t>7</a:t>
            </a:fld>
            <a:endParaRPr lang="en-CA"/>
          </a:p>
        </p:txBody>
      </p:sp>
      <p:pic>
        <p:nvPicPr>
          <p:cNvPr id="94217"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p:spPr>
      </p:pic>
      <p:sp>
        <p:nvSpPr>
          <p:cNvPr id="4" name="Content Placeholder 3"/>
          <p:cNvSpPr>
            <a:spLocks noGrp="1"/>
          </p:cNvSpPr>
          <p:nvPr>
            <p:ph idx="1"/>
          </p:nvPr>
        </p:nvSpPr>
        <p:spPr>
          <a:xfrm>
            <a:off x="350267" y="1844824"/>
            <a:ext cx="8398197" cy="4281339"/>
          </a:xfrm>
        </p:spPr>
        <p:txBody>
          <a:bodyPr/>
          <a:lstStyle/>
          <a:p>
            <a:r>
              <a:rPr lang="en-CA" dirty="0" smtClean="0"/>
              <a:t>Implementation of International/common standards (e.g. SNA 2008)</a:t>
            </a:r>
          </a:p>
          <a:p>
            <a:r>
              <a:rPr lang="en-CA" dirty="0" smtClean="0"/>
              <a:t>Based of </a:t>
            </a:r>
            <a:r>
              <a:rPr lang="en-CA" altLang="en-US" dirty="0"/>
              <a:t>Generalized Statistical Business Process Model (GSBPM)</a:t>
            </a:r>
            <a:endParaRPr lang="en-CA" dirty="0" smtClean="0"/>
          </a:p>
          <a:p>
            <a:r>
              <a:rPr lang="en-CA" dirty="0" smtClean="0"/>
              <a:t>Metadata driven</a:t>
            </a:r>
          </a:p>
          <a:p>
            <a:r>
              <a:rPr lang="en-CA" dirty="0" smtClean="0"/>
              <a:t>Allow for expanding use of administrative data</a:t>
            </a:r>
          </a:p>
          <a:p>
            <a:r>
              <a:rPr lang="en-CA" dirty="0" smtClean="0"/>
              <a:t>Responsive to new demands, new standards (e.g., SDGs)</a:t>
            </a:r>
          </a:p>
          <a:p>
            <a:r>
              <a:rPr lang="en-CA" dirty="0" smtClean="0"/>
              <a:t>Quality Assurance</a:t>
            </a:r>
            <a:br>
              <a:rPr lang="en-CA" dirty="0" smtClean="0"/>
            </a:br>
            <a:endParaRPr lang="en-CA" dirty="0"/>
          </a:p>
        </p:txBody>
      </p:sp>
    </p:spTree>
    <p:extLst>
      <p:ext uri="{BB962C8B-B14F-4D97-AF65-F5344CB8AC3E}">
        <p14:creationId xmlns:p14="http://schemas.microsoft.com/office/powerpoint/2010/main" val="334521199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6"/>
          <p:cNvSpPr>
            <a:spLocks noGrp="1"/>
          </p:cNvSpPr>
          <p:nvPr>
            <p:ph idx="1"/>
          </p:nvPr>
        </p:nvSpPr>
        <p:spPr bwMode="auto">
          <a:xfrm>
            <a:off x="395288" y="1916113"/>
            <a:ext cx="8229600" cy="4525962"/>
          </a:xfrm>
          <a:ln>
            <a:miter lim="800000"/>
            <a:headEnd/>
            <a:tailEnd/>
          </a:ln>
        </p:spPr>
        <p:txBody>
          <a:bodyPr vert="horz" wrap="square" lIns="91440" tIns="45720" rIns="91440" bIns="45720" numCol="1" anchor="t" anchorCtr="0" compatLnSpc="1">
            <a:prstTxWarp prst="textNoShape">
              <a:avLst/>
            </a:prstTxWarp>
          </a:bodyPr>
          <a:lstStyle/>
          <a:p>
            <a:pPr eaLnBrk="1" hangingPunct="1">
              <a:buClr>
                <a:srgbClr val="6A9BDE"/>
              </a:buClr>
              <a:defRPr/>
            </a:pPr>
            <a:r>
              <a:rPr lang="en-CA" sz="2400" dirty="0" smtClean="0">
                <a:ea typeface="+mj-ea"/>
                <a:cs typeface="+mj-cs"/>
              </a:rPr>
              <a:t>Led by UNECE</a:t>
            </a:r>
          </a:p>
          <a:p>
            <a:pPr eaLnBrk="1" hangingPunct="1">
              <a:buClr>
                <a:srgbClr val="6A9BDE"/>
              </a:buClr>
              <a:defRPr/>
            </a:pPr>
            <a:r>
              <a:rPr lang="en-CA" sz="2400" dirty="0" smtClean="0">
                <a:ea typeface="+mj-ea"/>
                <a:cs typeface="+mj-cs"/>
              </a:rPr>
              <a:t>Encourages international collaboration</a:t>
            </a:r>
          </a:p>
          <a:p>
            <a:pPr eaLnBrk="1" hangingPunct="1">
              <a:buClr>
                <a:srgbClr val="6A9BDE"/>
              </a:buClr>
              <a:defRPr/>
            </a:pPr>
            <a:r>
              <a:rPr lang="en-CA" sz="2400" dirty="0" smtClean="0">
                <a:ea typeface="+mj-ea"/>
                <a:cs typeface="+mj-cs"/>
              </a:rPr>
              <a:t>Maximize information sharing and coordination</a:t>
            </a:r>
          </a:p>
          <a:p>
            <a:pPr eaLnBrk="1" hangingPunct="1">
              <a:buClr>
                <a:srgbClr val="6A9BDE"/>
              </a:buClr>
              <a:defRPr/>
            </a:pPr>
            <a:r>
              <a:rPr lang="en-CA" sz="2400" dirty="0" smtClean="0">
                <a:ea typeface="+mj-ea"/>
                <a:cs typeface="+mj-cs"/>
              </a:rPr>
              <a:t>Sharing of best practices, lessons learned</a:t>
            </a:r>
          </a:p>
          <a:p>
            <a:pPr eaLnBrk="1" hangingPunct="1">
              <a:buClr>
                <a:srgbClr val="6A9BDE"/>
              </a:buClr>
              <a:defRPr/>
            </a:pPr>
            <a:r>
              <a:rPr lang="en-CA" sz="2400" dirty="0" smtClean="0">
                <a:ea typeface="+mj-ea"/>
                <a:cs typeface="+mj-cs"/>
              </a:rPr>
              <a:t>Advise on the direction of strategic developments</a:t>
            </a:r>
          </a:p>
          <a:p>
            <a:pPr eaLnBrk="1" hangingPunct="1">
              <a:buClr>
                <a:srgbClr val="6A9BDE"/>
              </a:buClr>
              <a:defRPr/>
            </a:pPr>
            <a:r>
              <a:rPr lang="en-CA" altLang="en-US" sz="2400" dirty="0" smtClean="0"/>
              <a:t>Implementation of international standards and frameworks</a:t>
            </a:r>
          </a:p>
          <a:p>
            <a:pPr lvl="1" eaLnBrk="1" hangingPunct="1">
              <a:buClr>
                <a:srgbClr val="6A9BDE"/>
              </a:buClr>
              <a:defRPr/>
            </a:pPr>
            <a:r>
              <a:rPr lang="en-CA" altLang="en-US" dirty="0" smtClean="0"/>
              <a:t>Example: Generalized Statistical Business Process Model (GSBPM) – </a:t>
            </a:r>
            <a:r>
              <a:rPr lang="en-CA" altLang="en-US" i="1" dirty="0" smtClean="0"/>
              <a:t>see Annexes</a:t>
            </a:r>
          </a:p>
          <a:p>
            <a:pPr eaLnBrk="1" hangingPunct="1">
              <a:defRPr/>
            </a:pPr>
            <a:endParaRPr lang="en-CA" sz="2400" dirty="0" smtClean="0">
              <a:ea typeface="+mj-ea"/>
              <a:cs typeface="+mj-cs"/>
            </a:endParaRPr>
          </a:p>
        </p:txBody>
      </p:sp>
      <p:sp>
        <p:nvSpPr>
          <p:cNvPr id="3789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25242A-1AEC-4C42-873E-6E8CBB70F96A}" type="datetime1">
              <a:rPr lang="en-CA" altLang="en-US" smtClean="0">
                <a:solidFill>
                  <a:schemeClr val="accent2"/>
                </a:solidFill>
              </a:rPr>
              <a:pPr/>
              <a:t>2016-08-18</a:t>
            </a:fld>
            <a:endParaRPr lang="en-CA" altLang="en-US" smtClean="0">
              <a:solidFill>
                <a:schemeClr val="accent2"/>
              </a:solidFill>
            </a:endParaRPr>
          </a:p>
        </p:txBody>
      </p:sp>
      <p:sp>
        <p:nvSpPr>
          <p:cNvPr id="37892" name="Slide Number Placeholder 5"/>
          <p:cNvSpPr>
            <a:spLocks noGrp="1"/>
          </p:cNvSpPr>
          <p:nvPr>
            <p:ph type="sldNum" sz="quarter" idx="12"/>
          </p:nvPr>
        </p:nvSpPr>
        <p:spPr>
          <a:xfrm>
            <a:off x="2700338" y="6388100"/>
            <a:ext cx="3889375"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fld id="{3B3CFCCB-850C-4C0E-BAE1-4F727A2FC93A}" type="slidenum">
              <a:rPr lang="en-CA" altLang="en-US" smtClean="0">
                <a:solidFill>
                  <a:schemeClr val="accent2"/>
                </a:solidFill>
              </a:rPr>
              <a:pPr algn="ctr"/>
              <a:t>8</a:t>
            </a:fld>
            <a:endParaRPr lang="en-CA" altLang="en-US" smtClean="0">
              <a:solidFill>
                <a:schemeClr val="accent2"/>
              </a:solidFill>
            </a:endParaRPr>
          </a:p>
        </p:txBody>
      </p:sp>
      <p:pic>
        <p:nvPicPr>
          <p:cNvPr id="37893" name="Picture 3"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itle 6"/>
          <p:cNvSpPr>
            <a:spLocks noGrp="1"/>
          </p:cNvSpPr>
          <p:nvPr>
            <p:ph type="title"/>
          </p:nvPr>
        </p:nvSpPr>
        <p:spPr bwMode="auto">
          <a:xfrm>
            <a:off x="457200" y="863600"/>
            <a:ext cx="8229600" cy="86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300" b="1" dirty="0" smtClean="0"/>
              <a:t>International Collaboration: The High-level Group for the Modernisation of Official Statistics</a:t>
            </a:r>
            <a:endParaRPr lang="en-CA" altLang="en-US" sz="2300" dirty="0" smtClean="0"/>
          </a:p>
        </p:txBody>
      </p:sp>
    </p:spTree>
    <p:extLst>
      <p:ext uri="{BB962C8B-B14F-4D97-AF65-F5344CB8AC3E}">
        <p14:creationId xmlns:p14="http://schemas.microsoft.com/office/powerpoint/2010/main" val="191915480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38A37F-80B2-4C5A-ADF8-527BB1EB88E3}" type="datetime1">
              <a:rPr lang="en-CA" altLang="en-US" smtClean="0">
                <a:solidFill>
                  <a:schemeClr val="accent2"/>
                </a:solidFill>
              </a:rPr>
              <a:pPr/>
              <a:t>2016-08-18</a:t>
            </a:fld>
            <a:endParaRPr lang="en-CA" altLang="en-US" smtClean="0">
              <a:solidFill>
                <a:schemeClr val="accent2"/>
              </a:solidFill>
            </a:endParaRPr>
          </a:p>
        </p:txBody>
      </p:sp>
      <p:sp>
        <p:nvSpPr>
          <p:cNvPr id="614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CA" altLang="en-US" smtClean="0">
                <a:solidFill>
                  <a:schemeClr val="accent2"/>
                </a:solidFill>
              </a:rPr>
              <a:t>Statistics Canada • Statistique Canada</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E4F734-6B91-4534-A4AF-C0762BE4D58F}" type="slidenum">
              <a:rPr lang="en-CA" altLang="en-US" smtClean="0">
                <a:solidFill>
                  <a:schemeClr val="accent2"/>
                </a:solidFill>
              </a:rPr>
              <a:pPr/>
              <a:t>9</a:t>
            </a:fld>
            <a:endParaRPr lang="en-CA" altLang="en-US" smtClean="0">
              <a:solidFill>
                <a:schemeClr val="accent2"/>
              </a:solidFill>
            </a:endParaRPr>
          </a:p>
        </p:txBody>
      </p:sp>
      <p:sp>
        <p:nvSpPr>
          <p:cNvPr id="6149" name="Rectangle 4"/>
          <p:cNvSpPr>
            <a:spLocks noGrp="1" noChangeArrowheads="1"/>
          </p:cNvSpPr>
          <p:nvPr>
            <p:ph type="title"/>
          </p:nvPr>
        </p:nvSpPr>
        <p:spPr bwMode="auto">
          <a:xfrm>
            <a:off x="334963" y="1052513"/>
            <a:ext cx="8485187" cy="71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CA" altLang="en-US" sz="3000" dirty="0" smtClean="0">
                <a:solidFill>
                  <a:srgbClr val="002060"/>
                </a:solidFill>
              </a:rPr>
              <a:t>Keys to success</a:t>
            </a:r>
            <a:r>
              <a:rPr lang="en-CA" altLang="en-US" dirty="0" smtClean="0"/>
              <a:t/>
            </a:r>
            <a:br>
              <a:rPr lang="en-CA" altLang="en-US" dirty="0" smtClean="0"/>
            </a:br>
            <a:r>
              <a:rPr lang="en-CA" altLang="en-US" dirty="0" smtClean="0"/>
              <a:t/>
            </a:r>
            <a:br>
              <a:rPr lang="en-CA" altLang="en-US" dirty="0" smtClean="0"/>
            </a:br>
            <a:endParaRPr lang="en-CA" altLang="en-US" dirty="0" smtClean="0"/>
          </a:p>
        </p:txBody>
      </p:sp>
      <p:sp>
        <p:nvSpPr>
          <p:cNvPr id="6150" name="Rectangle 5"/>
          <p:cNvSpPr>
            <a:spLocks noGrp="1" noChangeArrowheads="1"/>
          </p:cNvSpPr>
          <p:nvPr>
            <p:ph type="body" idx="1"/>
          </p:nvPr>
        </p:nvSpPr>
        <p:spPr bwMode="auto">
          <a:xfrm>
            <a:off x="395288" y="2057401"/>
            <a:ext cx="8218487" cy="3413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lvl="1" indent="0" eaLnBrk="1" hangingPunct="1">
              <a:buClr>
                <a:srgbClr val="6A9BDE"/>
              </a:buClr>
              <a:buNone/>
            </a:pPr>
            <a:endParaRPr lang="en-CA" altLang="en-US" sz="2000" dirty="0" smtClean="0"/>
          </a:p>
          <a:p>
            <a:pPr eaLnBrk="1" hangingPunct="1">
              <a:buClr>
                <a:srgbClr val="6A9BDE"/>
              </a:buClr>
            </a:pPr>
            <a:endParaRPr lang="en-CA" altLang="en-US" sz="2400" dirty="0" smtClean="0"/>
          </a:p>
          <a:p>
            <a:pPr eaLnBrk="1" hangingPunct="1">
              <a:buClr>
                <a:srgbClr val="6A9BDE"/>
              </a:buClr>
              <a:buFont typeface="Wingdings" panose="05000000000000000000" pitchFamily="2" charset="2"/>
              <a:buNone/>
            </a:pPr>
            <a:endParaRPr lang="en-CA" altLang="en-US" sz="2400" dirty="0" smtClean="0"/>
          </a:p>
        </p:txBody>
      </p:sp>
      <p:pic>
        <p:nvPicPr>
          <p:cNvPr id="6151" name="Picture 9" descr="BlueB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p:cNvGraphicFramePr/>
          <p:nvPr>
            <p:extLst/>
          </p:nvPr>
        </p:nvGraphicFramePr>
        <p:xfrm>
          <a:off x="344300" y="140652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5191" y="1916832"/>
            <a:ext cx="2592288" cy="3096344"/>
          </a:xfrm>
          <a:prstGeom prst="rect">
            <a:avLst/>
          </a:prstGeom>
        </p:spPr>
      </p:pic>
    </p:spTree>
    <p:extLst>
      <p:ext uri="{BB962C8B-B14F-4D97-AF65-F5344CB8AC3E}">
        <p14:creationId xmlns:p14="http://schemas.microsoft.com/office/powerpoint/2010/main" val="271749996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DISS-DIFF-Eng Template</Template>
  <TotalTime>2395</TotalTime>
  <Words>1359</Words>
  <Application>Microsoft Office PowerPoint</Application>
  <PresentationFormat>On-screen Show (4:3)</PresentationFormat>
  <Paragraphs>250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Wingdings</vt:lpstr>
      <vt:lpstr>Default Design</vt:lpstr>
      <vt:lpstr>PowerPoint Presentation</vt:lpstr>
      <vt:lpstr>PowerPoint Presentation</vt:lpstr>
      <vt:lpstr>Context/Drivers   </vt:lpstr>
      <vt:lpstr>What is Statistics Canada’s CBA initiative?</vt:lpstr>
      <vt:lpstr>CBA Governing Principles</vt:lpstr>
      <vt:lpstr>New Integrated Processes and Systems</vt:lpstr>
      <vt:lpstr>Properties of these New Integrated Processes and Systems</vt:lpstr>
      <vt:lpstr>International Collaboration: The High-level Group for the Modernisation of Official Statistics</vt:lpstr>
      <vt:lpstr>Keys to success  </vt:lpstr>
      <vt:lpstr>In Conclusion</vt:lpstr>
      <vt:lpstr>PowerPoint Presentation</vt:lpstr>
      <vt:lpstr>PowerPoint Presentation</vt:lpstr>
      <vt:lpstr>Generalized Statistical Business Process Model</vt:lpstr>
      <vt:lpstr>CBA – How it is being implemented? </vt:lpstr>
      <vt:lpstr>PowerPoint Presentation</vt:lpstr>
      <vt:lpstr>The Road to Modernization:  Keys to Success </vt:lpstr>
      <vt:lpstr>The journey starts with a corporate vision </vt:lpstr>
      <vt:lpstr>Leadership </vt:lpstr>
      <vt:lpstr>Governance </vt:lpstr>
      <vt:lpstr>Impact on Human Resources </vt:lpstr>
      <vt:lpstr>Communications</vt:lpstr>
    </vt:vector>
  </TitlesOfParts>
  <Company>STC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Dufour, Stéphane - CSF/SSI</cp:lastModifiedBy>
  <cp:revision>90</cp:revision>
  <cp:lastPrinted>2016-08-18T12:50:10Z</cp:lastPrinted>
  <dcterms:created xsi:type="dcterms:W3CDTF">2008-07-17T14:58:13Z</dcterms:created>
  <dcterms:modified xsi:type="dcterms:W3CDTF">2016-08-18T12:50:36Z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-1948893442</vt:i4>
  </property>
  <property fmtid="{D5CDD505-2E9C-101B-9397-08002B2CF9AE}" pid="3" name="_NewReviewCycle">
    <vt:lpwstr/>
  </property>
  <property fmtid="{D5CDD505-2E9C-101B-9397-08002B2CF9AE}" pid="4" name="_EmailSubject">
    <vt:lpwstr>Caribbean Conference for a Transformative Agenda: guidance for speakers, facilitators and panellists</vt:lpwstr>
  </property>
  <property fmtid="{D5CDD505-2E9C-101B-9397-08002B2CF9AE}" pid="5" name="_AuthorEmail">
    <vt:lpwstr>danielle.lalande@canada.ca</vt:lpwstr>
  </property>
  <property fmtid="{D5CDD505-2E9C-101B-9397-08002B2CF9AE}" pid="6" name="_AuthorEmailDisplayName">
    <vt:lpwstr>Lalande, Danielle (STATCAN)</vt:lpwstr>
  </property>
  <property fmtid="{D5CDD505-2E9C-101B-9397-08002B2CF9AE}" pid="7" name="_PreviousAdHocReviewCycleID">
    <vt:i4>-715735371</vt:i4>
  </property>
</Properties>
</file>