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13"/>
  </p:notesMasterIdLst>
  <p:handoutMasterIdLst>
    <p:handoutMasterId r:id="rId14"/>
  </p:handoutMasterIdLst>
  <p:sldIdLst>
    <p:sldId id="275" r:id="rId2"/>
    <p:sldId id="319" r:id="rId3"/>
    <p:sldId id="312" r:id="rId4"/>
    <p:sldId id="313" r:id="rId5"/>
    <p:sldId id="320" r:id="rId6"/>
    <p:sldId id="314" r:id="rId7"/>
    <p:sldId id="315" r:id="rId8"/>
    <p:sldId id="316" r:id="rId9"/>
    <p:sldId id="321" r:id="rId10"/>
    <p:sldId id="318" r:id="rId11"/>
    <p:sldId id="282" r:id="rId12"/>
  </p:sldIdLst>
  <p:sldSz cx="9144000" cy="6858000" type="screen4x3"/>
  <p:notesSz cx="7023100" cy="9309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0" autoAdjust="0"/>
    <p:restoredTop sz="94620" autoAdjust="0"/>
  </p:normalViewPr>
  <p:slideViewPr>
    <p:cSldViewPr>
      <p:cViewPr varScale="1">
        <p:scale>
          <a:sx n="108" d="100"/>
          <a:sy n="108" d="100"/>
        </p:scale>
        <p:origin x="-162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546" y="-7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029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1472373-4B1B-4047-9B09-A89A99B19D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868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29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2AC9599-B5BB-4221-9F64-12AA6B96E6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066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DC49F7-5034-4149-9523-8C0DF9E5F5D3}" type="slidenum">
              <a:rPr lang="en-GB"/>
              <a:pPr/>
              <a:t>1</a:t>
            </a:fld>
            <a:endParaRPr lang="en-GB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153198-FE8D-44D8-8B03-66C7E4CBB435}" type="slidenum">
              <a:rPr lang="en-GB"/>
              <a:pPr/>
              <a:t>3</a:t>
            </a:fld>
            <a:endParaRPr lang="en-GB"/>
          </a:p>
        </p:txBody>
      </p:sp>
      <p:sp>
        <p:nvSpPr>
          <p:cNvPr id="430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141" y="4422459"/>
            <a:ext cx="5152818" cy="4187187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AC9599-B5BB-4221-9F64-12AA6B96E674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77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24EDD5-E9C7-4597-8DD5-F146230DC18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1" name="Picture 11" descr="UIS_logo_E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105525"/>
            <a:ext cx="12954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358841"/>
            <a:ext cx="1950720" cy="12740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799" y="371062"/>
            <a:ext cx="1889523" cy="12530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35" y="356690"/>
            <a:ext cx="792480" cy="12789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368856"/>
            <a:ext cx="1066801" cy="12668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836" y="358841"/>
            <a:ext cx="714564" cy="127192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3452" y="378104"/>
            <a:ext cx="1148948" cy="12575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3D6CF20-8D70-4428-B3CB-FBCF131A157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AA26996-9316-40FF-8F5A-710018C371A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635CF32-6DBC-4924-99DE-F664EBE6464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9A1366-4C0A-49AE-939D-C62C71516E8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1" name="Picture 11" descr="UIS_logo_E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105525"/>
            <a:ext cx="12954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D6BC3D8-4958-4B04-A714-DA0A9591DBA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62C2AF-F7D6-4AD4-8E37-A9DD002B937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6F0AAC7-23FE-48D9-BADD-43DD49AD69D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AB2A5C7-5A8B-4491-AEF3-B42A3AA6F81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7" name="Picture 11" descr="UIS_logo_E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105525"/>
            <a:ext cx="12954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C63FAD6-CAB8-49F7-9F5D-DC545A269E0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DD5DA65-43E6-4FBC-BDA0-DECC163FF4C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B2F08450-5CBD-4435-B814-F84C04BCF66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3" name="Picture 11" descr="UIS_logo_E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253" y="6029498"/>
            <a:ext cx="12954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n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2">
            <a:lumMod val="75000"/>
          </a:schemeClr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2">
            <a:lumMod val="75000"/>
          </a:schemeClr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>
            <a:lumMod val="75000"/>
          </a:schemeClr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2">
            <a:lumMod val="75000"/>
          </a:schemeClr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2">
            <a:lumMod val="75000"/>
          </a:schemeClr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5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066800" y="2286000"/>
            <a:ext cx="8077200" cy="1143000"/>
          </a:xfrm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/>
            </a:r>
            <a:br>
              <a:rPr lang="fr-FR" b="1" dirty="0" smtClean="0"/>
            </a:br>
            <a:r>
              <a:rPr lang="en-CA" sz="4000" dirty="0" smtClean="0">
                <a:solidFill>
                  <a:schemeClr val="tx2"/>
                </a:solidFill>
              </a:rPr>
              <a:t>Culture Satellite Account : </a:t>
            </a:r>
            <a:br>
              <a:rPr lang="en-CA" sz="4000" dirty="0" smtClean="0">
                <a:solidFill>
                  <a:schemeClr val="tx2"/>
                </a:solidFill>
              </a:rPr>
            </a:br>
            <a:r>
              <a:rPr lang="en-CA" sz="4000" dirty="0" smtClean="0">
                <a:solidFill>
                  <a:schemeClr val="tx2"/>
                </a:solidFill>
              </a:rPr>
              <a:t>The Road Ahead</a:t>
            </a:r>
            <a:endParaRPr lang="en-GB" sz="4000" dirty="0"/>
          </a:p>
        </p:txBody>
      </p:sp>
      <p:sp>
        <p:nvSpPr>
          <p:cNvPr id="3" name="Rectangle 2"/>
          <p:cNvSpPr/>
          <p:nvPr/>
        </p:nvSpPr>
        <p:spPr>
          <a:xfrm>
            <a:off x="2286000" y="3886200"/>
            <a:ext cx="5334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zh-CN" sz="2000" dirty="0">
                <a:latin typeface="+mj-lt"/>
                <a:ea typeface="SimSun" pitchFamily="2" charset="-122"/>
              </a:rPr>
              <a:t/>
            </a:r>
            <a:br>
              <a:rPr lang="en-GB" altLang="zh-CN" sz="2000" dirty="0">
                <a:latin typeface="+mj-lt"/>
                <a:ea typeface="SimSun" pitchFamily="2" charset="-122"/>
              </a:rPr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endParaRPr lang="en-CA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810000"/>
            <a:ext cx="8077200" cy="2057400"/>
          </a:xfrm>
          <a:noFill/>
          <a:ln/>
        </p:spPr>
        <p:txBody>
          <a:bodyPr>
            <a:normAutofit/>
          </a:bodyPr>
          <a:lstStyle/>
          <a:p>
            <a:pPr algn="ctr"/>
            <a:r>
              <a:rPr lang="en-GB" sz="2000" b="1" dirty="0"/>
              <a:t>UIS Culture Satellite Account Experts Meeting (</a:t>
            </a:r>
            <a:r>
              <a:rPr lang="en-GB" sz="2000" b="1" dirty="0" err="1"/>
              <a:t>CSAEM</a:t>
            </a:r>
            <a:r>
              <a:rPr lang="en-GB" sz="2000" b="1" dirty="0"/>
              <a:t>)</a:t>
            </a:r>
            <a:endParaRPr lang="en-US" sz="2000" b="1" u="sng" dirty="0"/>
          </a:p>
          <a:p>
            <a:pPr algn="ctr"/>
            <a:r>
              <a:rPr lang="en-US" sz="2000" b="1" dirty="0"/>
              <a:t> </a:t>
            </a:r>
            <a:r>
              <a:rPr lang="en-US" sz="2000" b="1" dirty="0" smtClean="0"/>
              <a:t>4-6th </a:t>
            </a:r>
            <a:r>
              <a:rPr lang="en-US" sz="2000" b="1" dirty="0"/>
              <a:t>November 2015 </a:t>
            </a:r>
            <a:endParaRPr lang="en-US" sz="2000" b="1" dirty="0" smtClean="0"/>
          </a:p>
          <a:p>
            <a:pPr algn="ctr">
              <a:lnSpc>
                <a:spcPct val="80000"/>
              </a:lnSpc>
            </a:pPr>
            <a:endParaRPr lang="en-US" sz="2000" dirty="0" smtClean="0"/>
          </a:p>
          <a:p>
            <a:pPr algn="ctr">
              <a:lnSpc>
                <a:spcPct val="80000"/>
              </a:lnSpc>
            </a:pPr>
            <a:r>
              <a:rPr lang="en-US" sz="2000" dirty="0" smtClean="0"/>
              <a:t>José Pessoa, </a:t>
            </a:r>
            <a:r>
              <a:rPr lang="en-US" sz="2000" i="1" dirty="0" smtClean="0"/>
              <a:t>Programme </a:t>
            </a:r>
            <a:r>
              <a:rPr lang="en-US" sz="2000" i="1" dirty="0"/>
              <a:t>Specialist, </a:t>
            </a:r>
          </a:p>
          <a:p>
            <a:pPr algn="ctr">
              <a:lnSpc>
                <a:spcPct val="80000"/>
              </a:lnSpc>
            </a:pPr>
            <a:r>
              <a:rPr lang="en-US" sz="2000" i="1" dirty="0" smtClean="0"/>
              <a:t>Head of Culture Statistics</a:t>
            </a:r>
            <a:endParaRPr lang="en-US" sz="2000" b="1" u="sng" dirty="0"/>
          </a:p>
        </p:txBody>
      </p:sp>
    </p:spTree>
    <p:extLst>
      <p:ext uri="{BB962C8B-B14F-4D97-AF65-F5344CB8AC3E}">
        <p14:creationId xmlns:p14="http://schemas.microsoft.com/office/powerpoint/2010/main" val="2352150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Is this time table realistic</a:t>
            </a:r>
            <a:r>
              <a:rPr lang="en-CA" dirty="0" smtClean="0"/>
              <a:t>?</a:t>
            </a:r>
          </a:p>
          <a:p>
            <a:endParaRPr lang="en-CA" dirty="0" smtClean="0"/>
          </a:p>
          <a:p>
            <a:r>
              <a:rPr lang="en-CA" dirty="0" smtClean="0"/>
              <a:t>Is there anything missing</a:t>
            </a:r>
            <a:r>
              <a:rPr lang="en-CA" dirty="0" smtClean="0"/>
              <a:t>?</a:t>
            </a:r>
          </a:p>
          <a:p>
            <a:endParaRPr lang="en-CA" dirty="0"/>
          </a:p>
          <a:p>
            <a:r>
              <a:rPr lang="en-CA" dirty="0" smtClean="0"/>
              <a:t>How much does this cost?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3009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7" name="Rectangle 3"/>
          <p:cNvSpPr>
            <a:spLocks noGrp="1" noChangeArrowheads="1"/>
          </p:cNvSpPr>
          <p:nvPr>
            <p:ph idx="1"/>
          </p:nvPr>
        </p:nvSpPr>
        <p:spPr>
          <a:xfrm>
            <a:off x="1066799" y="1484313"/>
            <a:ext cx="7897813" cy="4249737"/>
          </a:xfrm>
        </p:spPr>
        <p:txBody>
          <a:bodyPr/>
          <a:lstStyle/>
          <a:p>
            <a:endParaRPr lang="en-CA" dirty="0">
              <a:ea typeface="SimSun" pitchFamily="2" charset="-122"/>
            </a:endParaRPr>
          </a:p>
          <a:p>
            <a:endParaRPr lang="en-CA" dirty="0">
              <a:ea typeface="SimSun" pitchFamily="2" charset="-122"/>
            </a:endParaRPr>
          </a:p>
          <a:p>
            <a:endParaRPr lang="en-CA" dirty="0">
              <a:ea typeface="SimSun" pitchFamily="2" charset="-122"/>
            </a:endParaRPr>
          </a:p>
          <a:p>
            <a:pPr algn="ctr">
              <a:buFont typeface="Monotype Sorts" pitchFamily="2" charset="2"/>
              <a:buNone/>
            </a:pPr>
            <a:r>
              <a:rPr lang="en-CA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imSun" pitchFamily="2" charset="-122"/>
              </a:rPr>
              <a:t>Thank </a:t>
            </a:r>
            <a:r>
              <a:rPr lang="en-CA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imSun" pitchFamily="2" charset="-122"/>
              </a:rPr>
              <a:t>you!</a:t>
            </a:r>
            <a:endParaRPr lang="en-GB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6044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28575"/>
            <a:ext cx="8077200" cy="962025"/>
          </a:xfrm>
        </p:spPr>
        <p:txBody>
          <a:bodyPr>
            <a:noAutofit/>
          </a:bodyPr>
          <a:lstStyle/>
          <a:p>
            <a:pPr algn="ctr"/>
            <a:r>
              <a:rPr lang="en-US" altLang="zh-CN" sz="3200" dirty="0" smtClean="0">
                <a:solidFill>
                  <a:schemeClr val="tx2"/>
                </a:solidFill>
              </a:rPr>
              <a:t>3 products to develop</a:t>
            </a:r>
            <a:endParaRPr lang="en-US" altLang="zh-CN" sz="3200" dirty="0">
              <a:solidFill>
                <a:schemeClr val="tx2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1295400"/>
            <a:ext cx="7879080" cy="48006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800" dirty="0" smtClean="0"/>
              <a:t>International Recommendations for Culture Satellite Account (CSA) 201X</a:t>
            </a:r>
          </a:p>
          <a:p>
            <a:pPr lvl="0"/>
            <a:endParaRPr lang="en-US" sz="2800" dirty="0" smtClean="0"/>
          </a:p>
          <a:p>
            <a:r>
              <a:rPr lang="en-US" sz="2800" dirty="0"/>
              <a:t>Culture Satellite </a:t>
            </a:r>
            <a:r>
              <a:rPr lang="en-US" sz="2800" dirty="0" smtClean="0"/>
              <a:t>Account (CSA): Compilation Guide 201X</a:t>
            </a:r>
            <a:endParaRPr lang="en-US" sz="2800" dirty="0"/>
          </a:p>
          <a:p>
            <a:pPr lvl="0"/>
            <a:endParaRPr lang="en-US" sz="2800" dirty="0" smtClean="0"/>
          </a:p>
          <a:p>
            <a:pPr lvl="0"/>
            <a:r>
              <a:rPr lang="en-US" sz="2800" dirty="0" smtClean="0"/>
              <a:t>International </a:t>
            </a:r>
            <a:r>
              <a:rPr lang="en-US" sz="2800" dirty="0"/>
              <a:t>Recommendations for Culture Statistics </a:t>
            </a:r>
            <a:r>
              <a:rPr lang="en-US" sz="2800" dirty="0" smtClean="0"/>
              <a:t>201X</a:t>
            </a:r>
            <a:endParaRPr lang="en-US" sz="2800" dirty="0" smtClean="0"/>
          </a:p>
          <a:p>
            <a:pPr lvl="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4095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8153400" cy="98107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pPr algn="ctr"/>
            <a:r>
              <a:rPr lang="fr-CA" sz="3200" dirty="0" smtClean="0"/>
              <a:t>General </a:t>
            </a:r>
            <a:r>
              <a:rPr lang="fr-CA" sz="3200" dirty="0" smtClean="0"/>
              <a:t>Plan</a:t>
            </a:r>
            <a:endParaRPr lang="fr-CA" sz="32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0493202"/>
              </p:ext>
            </p:extLst>
          </p:nvPr>
        </p:nvGraphicFramePr>
        <p:xfrm>
          <a:off x="1524000" y="990600"/>
          <a:ext cx="6781800" cy="535432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914400"/>
                <a:gridCol w="586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/>
                        <a:t>Year</a:t>
                      </a:r>
                      <a:endParaRPr lang="en-C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/>
                        <a:t>Year</a:t>
                      </a:r>
                      <a:endParaRPr lang="en-CA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2015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Consultant Study; CSA</a:t>
                      </a:r>
                      <a:r>
                        <a:rPr lang="en-CA" sz="1600" baseline="0" dirty="0" smtClean="0"/>
                        <a:t> Experts Meeting</a:t>
                      </a:r>
                      <a:r>
                        <a:rPr lang="en-CA" sz="1600" dirty="0" smtClean="0"/>
                        <a:t> </a:t>
                      </a:r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2016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Preliminary Draft 1 CSA;</a:t>
                      </a:r>
                    </a:p>
                    <a:p>
                      <a:r>
                        <a:rPr lang="en-CA" sz="1600" dirty="0" smtClean="0"/>
                        <a:t>Limited Consultations;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2017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/>
                        <a:t>Review CSA Technical</a:t>
                      </a:r>
                      <a:r>
                        <a:rPr lang="en-CA" sz="1600" baseline="0" dirty="0" smtClean="0"/>
                        <a:t> Advisory Group (TAG);</a:t>
                      </a:r>
                      <a:endParaRPr lang="en-CA" sz="1600" dirty="0" smtClean="0"/>
                    </a:p>
                    <a:p>
                      <a:r>
                        <a:rPr lang="en-CA" sz="1600" dirty="0" smtClean="0"/>
                        <a:t>Preliminary Draft 2 CSA;</a:t>
                      </a:r>
                    </a:p>
                    <a:p>
                      <a:r>
                        <a:rPr lang="en-CA" sz="1600" dirty="0" smtClean="0"/>
                        <a:t>Global Consultations;</a:t>
                      </a:r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2018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Final</a:t>
                      </a:r>
                      <a:r>
                        <a:rPr lang="en-CA" sz="1600" baseline="0" dirty="0" smtClean="0"/>
                        <a:t> Draft CSA</a:t>
                      </a:r>
                      <a:r>
                        <a:rPr lang="en-CA" sz="1600" dirty="0" smtClean="0"/>
                        <a:t>;</a:t>
                      </a:r>
                    </a:p>
                    <a:p>
                      <a:r>
                        <a:rPr lang="en-CA" sz="1600" dirty="0" smtClean="0"/>
                        <a:t>Review CSA Technical</a:t>
                      </a:r>
                      <a:r>
                        <a:rPr lang="en-CA" sz="1600" baseline="0" dirty="0" smtClean="0"/>
                        <a:t> Advisory Group (TAG)/ISWGNA</a:t>
                      </a:r>
                      <a:endParaRPr lang="en-CA" sz="1600" dirty="0" smtClean="0"/>
                    </a:p>
                    <a:p>
                      <a:r>
                        <a:rPr lang="en-CA" sz="1600" dirty="0" smtClean="0"/>
                        <a:t>Submission to UNSC (November</a:t>
                      </a:r>
                      <a:r>
                        <a:rPr lang="en-CA" sz="1600" dirty="0" smtClean="0"/>
                        <a:t>)</a:t>
                      </a:r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2019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Adoption at UNSC (March</a:t>
                      </a:r>
                      <a:r>
                        <a:rPr lang="en-CA" sz="1600" dirty="0" smtClean="0"/>
                        <a:t>);</a:t>
                      </a:r>
                    </a:p>
                    <a:p>
                      <a:r>
                        <a:rPr lang="en-CA" sz="1600" dirty="0" smtClean="0"/>
                        <a:t>Adoption </a:t>
                      </a:r>
                      <a:r>
                        <a:rPr lang="en-CA" sz="1600" dirty="0" smtClean="0"/>
                        <a:t>at UNESCO General Conference (November</a:t>
                      </a:r>
                      <a:r>
                        <a:rPr lang="en-CA" sz="1600" dirty="0" smtClean="0"/>
                        <a:t>);</a:t>
                      </a:r>
                    </a:p>
                    <a:p>
                      <a:r>
                        <a:rPr lang="en-CA" sz="1600" dirty="0" smtClean="0"/>
                        <a:t>Produce </a:t>
                      </a:r>
                      <a:r>
                        <a:rPr lang="en-US" sz="1600" dirty="0" smtClean="0"/>
                        <a:t>International Recommendations for Culture Statistics Preliminary Draft; </a:t>
                      </a:r>
                      <a:endParaRPr lang="en-CA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2020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Produce </a:t>
                      </a:r>
                      <a:r>
                        <a:rPr lang="en-US" sz="1600" dirty="0" smtClean="0"/>
                        <a:t>International Recommendations for Culture Statistics Preliminary Final Document;</a:t>
                      </a:r>
                      <a:r>
                        <a:rPr lang="en-US" sz="1600" baseline="0" dirty="0" smtClean="0"/>
                        <a:t> </a:t>
                      </a:r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2021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/>
                        <a:t>Produce CSA Compilation</a:t>
                      </a:r>
                      <a:r>
                        <a:rPr lang="en-CA" sz="1600" baseline="0" dirty="0" smtClean="0"/>
                        <a:t> Guide Preliminary Draft</a:t>
                      </a:r>
                      <a:endParaRPr lang="en-CA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2022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/>
                        <a:t>Produce CSA Compilation Guide Final Document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77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CSA 2016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295400"/>
            <a:ext cx="7391400" cy="4800600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Establish </a:t>
            </a:r>
            <a:r>
              <a:rPr lang="en-CA" dirty="0" smtClean="0"/>
              <a:t>the UIS CSA Technical Advisory Group (CSA TAG)</a:t>
            </a:r>
          </a:p>
          <a:p>
            <a:pPr lvl="1"/>
            <a:r>
              <a:rPr lang="en-CA" dirty="0" smtClean="0"/>
              <a:t>Guide the work of the CSA</a:t>
            </a:r>
          </a:p>
          <a:p>
            <a:pPr lvl="1"/>
            <a:r>
              <a:rPr lang="en-CA" dirty="0" smtClean="0"/>
              <a:t>Composed of key partners and experts</a:t>
            </a:r>
          </a:p>
          <a:p>
            <a:pPr lvl="1"/>
            <a:r>
              <a:rPr lang="en-CA" dirty="0" smtClean="0"/>
              <a:t>Face to face meeting as necessary</a:t>
            </a:r>
          </a:p>
          <a:p>
            <a:pPr lvl="1"/>
            <a:r>
              <a:rPr lang="en-CA" dirty="0" smtClean="0"/>
              <a:t>Virtual meetings as necessary</a:t>
            </a:r>
          </a:p>
          <a:p>
            <a:pPr lvl="1"/>
            <a:endParaRPr lang="en-CA" dirty="0"/>
          </a:p>
          <a:p>
            <a:r>
              <a:rPr lang="en-CA" dirty="0" smtClean="0"/>
              <a:t>Preliminary Draft 1 CSA</a:t>
            </a:r>
          </a:p>
          <a:p>
            <a:endParaRPr lang="en-CA" dirty="0" smtClean="0"/>
          </a:p>
          <a:p>
            <a:r>
              <a:rPr lang="en-CA" dirty="0" smtClean="0"/>
              <a:t>Limited consultations</a:t>
            </a:r>
          </a:p>
          <a:p>
            <a:pPr lvl="1"/>
            <a:r>
              <a:rPr lang="en-CA" dirty="0" smtClean="0"/>
              <a:t>with whom?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208469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CSA TAG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Composition of CSA TAG</a:t>
            </a:r>
          </a:p>
          <a:p>
            <a:pPr lvl="1"/>
            <a:r>
              <a:rPr lang="en-CA" dirty="0" smtClean="0"/>
              <a:t>UIS (Chair</a:t>
            </a:r>
            <a:r>
              <a:rPr lang="en-CA" dirty="0" smtClean="0"/>
              <a:t>)/UIS </a:t>
            </a:r>
            <a:r>
              <a:rPr lang="en-CA" dirty="0" smtClean="0"/>
              <a:t>CSA </a:t>
            </a:r>
            <a:r>
              <a:rPr lang="en-CA" dirty="0" smtClean="0"/>
              <a:t>Consultant?</a:t>
            </a:r>
            <a:endParaRPr lang="en-CA" dirty="0" smtClean="0"/>
          </a:p>
          <a:p>
            <a:pPr lvl="1"/>
            <a:r>
              <a:rPr lang="en-CA" dirty="0" smtClean="0"/>
              <a:t>UNSD</a:t>
            </a:r>
          </a:p>
          <a:p>
            <a:pPr lvl="1"/>
            <a:r>
              <a:rPr lang="en-CA" dirty="0" smtClean="0"/>
              <a:t>OECD</a:t>
            </a:r>
          </a:p>
          <a:p>
            <a:pPr lvl="1"/>
            <a:r>
              <a:rPr lang="en-CA" dirty="0" smtClean="0"/>
              <a:t>Eurostat</a:t>
            </a:r>
            <a:endParaRPr lang="en-CA" dirty="0" smtClean="0"/>
          </a:p>
          <a:p>
            <a:pPr lvl="1"/>
            <a:r>
              <a:rPr lang="en-CA" dirty="0" smtClean="0"/>
              <a:t>IMF?</a:t>
            </a:r>
          </a:p>
          <a:p>
            <a:pPr lvl="1"/>
            <a:r>
              <a:rPr lang="en-CA" dirty="0" smtClean="0"/>
              <a:t>Asia/Africa/Latin America Organizations?</a:t>
            </a:r>
          </a:p>
          <a:p>
            <a:pPr lvl="1"/>
            <a:r>
              <a:rPr lang="en-CA" dirty="0" smtClean="0"/>
              <a:t>Country representatives? (how </a:t>
            </a:r>
            <a:r>
              <a:rPr lang="en-CA" dirty="0" smtClean="0"/>
              <a:t>many?)</a:t>
            </a:r>
          </a:p>
          <a:p>
            <a:pPr lvl="1"/>
            <a:r>
              <a:rPr lang="en-CA" dirty="0" smtClean="0"/>
              <a:t>Others?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489877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CSA 2017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Review </a:t>
            </a:r>
            <a:r>
              <a:rPr lang="en-CA" dirty="0" smtClean="0"/>
              <a:t>by CSA TAG and ISWGNA</a:t>
            </a:r>
            <a:endParaRPr lang="en-CA" dirty="0" smtClean="0"/>
          </a:p>
          <a:p>
            <a:r>
              <a:rPr lang="en-CA" dirty="0" smtClean="0"/>
              <a:t>Preliminary Draft 2</a:t>
            </a:r>
            <a:endParaRPr lang="en-CA" dirty="0" smtClean="0"/>
          </a:p>
          <a:p>
            <a:r>
              <a:rPr lang="en-CA" dirty="0" smtClean="0"/>
              <a:t>Global </a:t>
            </a:r>
            <a:r>
              <a:rPr lang="en-CA" dirty="0" smtClean="0"/>
              <a:t>Consultations</a:t>
            </a:r>
          </a:p>
          <a:p>
            <a:pPr lvl="1"/>
            <a:r>
              <a:rPr lang="en-CA" dirty="0" smtClean="0"/>
              <a:t>Led </a:t>
            </a:r>
            <a:r>
              <a:rPr lang="en-CA" dirty="0" smtClean="0"/>
              <a:t>by </a:t>
            </a:r>
            <a:r>
              <a:rPr lang="en-CA" dirty="0" smtClean="0"/>
              <a:t>UIS and UNSD?</a:t>
            </a:r>
            <a:endParaRPr lang="en-CA" dirty="0" smtClean="0"/>
          </a:p>
          <a:p>
            <a:pPr lvl="1"/>
            <a:r>
              <a:rPr lang="en-CA" dirty="0" smtClean="0"/>
              <a:t>Member States (National Statistical Office and Ministry of Culture)</a:t>
            </a:r>
          </a:p>
          <a:p>
            <a:pPr lvl="1"/>
            <a:r>
              <a:rPr lang="en-CA" dirty="0" smtClean="0"/>
              <a:t>Other stakeholders?</a:t>
            </a:r>
          </a:p>
          <a:p>
            <a:pPr lvl="1"/>
            <a:r>
              <a:rPr lang="en-CA" dirty="0" smtClean="0"/>
              <a:t>In what form? Electronic only? Regional consultation meetings? 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715121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CSA 2018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Final Draft</a:t>
            </a:r>
            <a:endParaRPr lang="en-CA" dirty="0" smtClean="0"/>
          </a:p>
          <a:p>
            <a:r>
              <a:rPr lang="en-CA" dirty="0" smtClean="0"/>
              <a:t>Review by CSA TAG and ISWGNA</a:t>
            </a:r>
            <a:endParaRPr lang="en-CA" dirty="0" smtClean="0"/>
          </a:p>
          <a:p>
            <a:r>
              <a:rPr lang="en-CA" dirty="0" smtClean="0"/>
              <a:t>Preparation </a:t>
            </a:r>
            <a:r>
              <a:rPr lang="en-CA" dirty="0" smtClean="0"/>
              <a:t>of Final </a:t>
            </a:r>
            <a:r>
              <a:rPr lang="en-CA" dirty="0" smtClean="0"/>
              <a:t>CSA Document</a:t>
            </a:r>
            <a:endParaRPr lang="en-CA" dirty="0" smtClean="0"/>
          </a:p>
          <a:p>
            <a:pPr lvl="1"/>
            <a:r>
              <a:rPr lang="en-CA" dirty="0" smtClean="0"/>
              <a:t>Submit to UNSC by end November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26343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CSA 2019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CSA tabled at UNSC for </a:t>
            </a:r>
            <a:r>
              <a:rPr lang="en-CA" dirty="0" smtClean="0"/>
              <a:t>adoption </a:t>
            </a:r>
            <a:r>
              <a:rPr lang="en-CA" dirty="0" smtClean="0"/>
              <a:t>(March)</a:t>
            </a:r>
          </a:p>
          <a:p>
            <a:endParaRPr lang="en-CA" dirty="0"/>
          </a:p>
          <a:p>
            <a:r>
              <a:rPr lang="en-CA" dirty="0" smtClean="0"/>
              <a:t>CSA tabled at UNESCO General Conference for </a:t>
            </a:r>
            <a:r>
              <a:rPr lang="en-CA" dirty="0" smtClean="0"/>
              <a:t>information </a:t>
            </a:r>
            <a:r>
              <a:rPr lang="en-CA" dirty="0" smtClean="0"/>
              <a:t>(November</a:t>
            </a:r>
            <a:r>
              <a:rPr lang="en-CA" dirty="0" smtClean="0"/>
              <a:t>)</a:t>
            </a:r>
          </a:p>
          <a:p>
            <a:endParaRPr lang="en-CA" dirty="0"/>
          </a:p>
          <a:p>
            <a:r>
              <a:rPr lang="en-CA" dirty="0"/>
              <a:t>Develop UIS strategy to support member states in CSA </a:t>
            </a:r>
            <a:r>
              <a:rPr lang="en-CA" dirty="0" smtClean="0"/>
              <a:t>implementation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08034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2019-2022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 smtClean="0"/>
              <a:t>Produce </a:t>
            </a:r>
            <a:r>
              <a:rPr lang="en-US" dirty="0" smtClean="0"/>
              <a:t>International Recommendations for Culture Statistics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Produce </a:t>
            </a:r>
            <a:r>
              <a:rPr lang="en-CA" dirty="0"/>
              <a:t>CSA Compilation </a:t>
            </a:r>
            <a:r>
              <a:rPr lang="en-CA" dirty="0" smtClean="0"/>
              <a:t>Guide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832422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5765</TotalTime>
  <Words>351</Words>
  <Application>Microsoft Office PowerPoint</Application>
  <PresentationFormat>On-screen Show (4:3)</PresentationFormat>
  <Paragraphs>95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 Culture Satellite Account :  The Road Ahead</vt:lpstr>
      <vt:lpstr>3 products to develop</vt:lpstr>
      <vt:lpstr>General Plan</vt:lpstr>
      <vt:lpstr>CSA 2016</vt:lpstr>
      <vt:lpstr>CSA TAG</vt:lpstr>
      <vt:lpstr>CSA 2017</vt:lpstr>
      <vt:lpstr>CSA 2018</vt:lpstr>
      <vt:lpstr>CSA 2019</vt:lpstr>
      <vt:lpstr>2019-2022</vt:lpstr>
      <vt:lpstr>PowerPoint Presentation</vt:lpstr>
      <vt:lpstr>PowerPoint Presentation</vt:lpstr>
    </vt:vector>
  </TitlesOfParts>
  <Company>UNESCO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Lydia Deloumeaux</dc:creator>
  <cp:lastModifiedBy>Pessoa, José</cp:lastModifiedBy>
  <cp:revision>238</cp:revision>
  <cp:lastPrinted>2015-11-05T22:22:17Z</cp:lastPrinted>
  <dcterms:created xsi:type="dcterms:W3CDTF">2011-10-04T15:27:48Z</dcterms:created>
  <dcterms:modified xsi:type="dcterms:W3CDTF">2015-11-05T22:46:10Z</dcterms:modified>
</cp:coreProperties>
</file>