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58" r:id="rId4"/>
    <p:sldId id="264" r:id="rId5"/>
    <p:sldId id="265" r:id="rId6"/>
    <p:sldId id="259" r:id="rId7"/>
    <p:sldId id="261" r:id="rId8"/>
    <p:sldId id="263" r:id="rId9"/>
    <p:sldId id="266" r:id="rId10"/>
    <p:sldId id="267" r:id="rId11"/>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41019BBF-8685-4FBF-B06A-8A0B8C15A8C2}" type="datetimeFigureOut">
              <a:rPr lang="es-CO" smtClean="0"/>
              <a:t>5/11/2015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9BE32C1-5301-4511-8DCF-567EE789B4FE}" type="slidenum">
              <a:rPr lang="es-CO" smtClean="0"/>
              <a:t>‹Nº›</a:t>
            </a:fld>
            <a:endParaRPr lang="es-CO"/>
          </a:p>
        </p:txBody>
      </p:sp>
    </p:spTree>
    <p:extLst>
      <p:ext uri="{BB962C8B-B14F-4D97-AF65-F5344CB8AC3E}">
        <p14:creationId xmlns:p14="http://schemas.microsoft.com/office/powerpoint/2010/main" val="2327286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1019BBF-8685-4FBF-B06A-8A0B8C15A8C2}" type="datetimeFigureOut">
              <a:rPr lang="es-CO" smtClean="0"/>
              <a:t>5/11/2015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9BE32C1-5301-4511-8DCF-567EE789B4FE}" type="slidenum">
              <a:rPr lang="es-CO" smtClean="0"/>
              <a:t>‹Nº›</a:t>
            </a:fld>
            <a:endParaRPr lang="es-CO"/>
          </a:p>
        </p:txBody>
      </p:sp>
    </p:spTree>
    <p:extLst>
      <p:ext uri="{BB962C8B-B14F-4D97-AF65-F5344CB8AC3E}">
        <p14:creationId xmlns:p14="http://schemas.microsoft.com/office/powerpoint/2010/main" val="3797951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1019BBF-8685-4FBF-B06A-8A0B8C15A8C2}" type="datetimeFigureOut">
              <a:rPr lang="es-CO" smtClean="0"/>
              <a:t>5/11/2015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9BE32C1-5301-4511-8DCF-567EE789B4FE}" type="slidenum">
              <a:rPr lang="es-CO" smtClean="0"/>
              <a:t>‹Nº›</a:t>
            </a:fld>
            <a:endParaRPr lang="es-CO"/>
          </a:p>
        </p:txBody>
      </p:sp>
    </p:spTree>
    <p:extLst>
      <p:ext uri="{BB962C8B-B14F-4D97-AF65-F5344CB8AC3E}">
        <p14:creationId xmlns:p14="http://schemas.microsoft.com/office/powerpoint/2010/main" val="351674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1019BBF-8685-4FBF-B06A-8A0B8C15A8C2}" type="datetimeFigureOut">
              <a:rPr lang="es-CO" smtClean="0"/>
              <a:t>5/11/2015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9BE32C1-5301-4511-8DCF-567EE789B4FE}" type="slidenum">
              <a:rPr lang="es-CO" smtClean="0"/>
              <a:t>‹Nº›</a:t>
            </a:fld>
            <a:endParaRPr lang="es-CO"/>
          </a:p>
        </p:txBody>
      </p:sp>
    </p:spTree>
    <p:extLst>
      <p:ext uri="{BB962C8B-B14F-4D97-AF65-F5344CB8AC3E}">
        <p14:creationId xmlns:p14="http://schemas.microsoft.com/office/powerpoint/2010/main" val="122972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41019BBF-8685-4FBF-B06A-8A0B8C15A8C2}" type="datetimeFigureOut">
              <a:rPr lang="es-CO" smtClean="0"/>
              <a:t>5/11/2015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9BE32C1-5301-4511-8DCF-567EE789B4FE}" type="slidenum">
              <a:rPr lang="es-CO" smtClean="0"/>
              <a:t>‹Nº›</a:t>
            </a:fld>
            <a:endParaRPr lang="es-CO"/>
          </a:p>
        </p:txBody>
      </p:sp>
    </p:spTree>
    <p:extLst>
      <p:ext uri="{BB962C8B-B14F-4D97-AF65-F5344CB8AC3E}">
        <p14:creationId xmlns:p14="http://schemas.microsoft.com/office/powerpoint/2010/main" val="4923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41019BBF-8685-4FBF-B06A-8A0B8C15A8C2}" type="datetimeFigureOut">
              <a:rPr lang="es-CO" smtClean="0"/>
              <a:t>5/11/2015</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F9BE32C1-5301-4511-8DCF-567EE789B4FE}" type="slidenum">
              <a:rPr lang="es-CO" smtClean="0"/>
              <a:t>‹Nº›</a:t>
            </a:fld>
            <a:endParaRPr lang="es-CO"/>
          </a:p>
        </p:txBody>
      </p:sp>
    </p:spTree>
    <p:extLst>
      <p:ext uri="{BB962C8B-B14F-4D97-AF65-F5344CB8AC3E}">
        <p14:creationId xmlns:p14="http://schemas.microsoft.com/office/powerpoint/2010/main" val="2476845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41019BBF-8685-4FBF-B06A-8A0B8C15A8C2}" type="datetimeFigureOut">
              <a:rPr lang="es-CO" smtClean="0"/>
              <a:t>5/11/2015</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F9BE32C1-5301-4511-8DCF-567EE789B4FE}" type="slidenum">
              <a:rPr lang="es-CO" smtClean="0"/>
              <a:t>‹Nº›</a:t>
            </a:fld>
            <a:endParaRPr lang="es-CO"/>
          </a:p>
        </p:txBody>
      </p:sp>
    </p:spTree>
    <p:extLst>
      <p:ext uri="{BB962C8B-B14F-4D97-AF65-F5344CB8AC3E}">
        <p14:creationId xmlns:p14="http://schemas.microsoft.com/office/powerpoint/2010/main" val="3063070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41019BBF-8685-4FBF-B06A-8A0B8C15A8C2}" type="datetimeFigureOut">
              <a:rPr lang="es-CO" smtClean="0"/>
              <a:t>5/11/2015</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F9BE32C1-5301-4511-8DCF-567EE789B4FE}" type="slidenum">
              <a:rPr lang="es-CO" smtClean="0"/>
              <a:t>‹Nº›</a:t>
            </a:fld>
            <a:endParaRPr lang="es-CO"/>
          </a:p>
        </p:txBody>
      </p:sp>
    </p:spTree>
    <p:extLst>
      <p:ext uri="{BB962C8B-B14F-4D97-AF65-F5344CB8AC3E}">
        <p14:creationId xmlns:p14="http://schemas.microsoft.com/office/powerpoint/2010/main" val="161328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1019BBF-8685-4FBF-B06A-8A0B8C15A8C2}" type="datetimeFigureOut">
              <a:rPr lang="es-CO" smtClean="0"/>
              <a:t>5/11/2015</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F9BE32C1-5301-4511-8DCF-567EE789B4FE}" type="slidenum">
              <a:rPr lang="es-CO" smtClean="0"/>
              <a:t>‹Nº›</a:t>
            </a:fld>
            <a:endParaRPr lang="es-CO"/>
          </a:p>
        </p:txBody>
      </p:sp>
    </p:spTree>
    <p:extLst>
      <p:ext uri="{BB962C8B-B14F-4D97-AF65-F5344CB8AC3E}">
        <p14:creationId xmlns:p14="http://schemas.microsoft.com/office/powerpoint/2010/main" val="2721908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1019BBF-8685-4FBF-B06A-8A0B8C15A8C2}" type="datetimeFigureOut">
              <a:rPr lang="es-CO" smtClean="0"/>
              <a:t>5/11/2015</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F9BE32C1-5301-4511-8DCF-567EE789B4FE}" type="slidenum">
              <a:rPr lang="es-CO" smtClean="0"/>
              <a:t>‹Nº›</a:t>
            </a:fld>
            <a:endParaRPr lang="es-CO"/>
          </a:p>
        </p:txBody>
      </p:sp>
    </p:spTree>
    <p:extLst>
      <p:ext uri="{BB962C8B-B14F-4D97-AF65-F5344CB8AC3E}">
        <p14:creationId xmlns:p14="http://schemas.microsoft.com/office/powerpoint/2010/main" val="1505934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1019BBF-8685-4FBF-B06A-8A0B8C15A8C2}" type="datetimeFigureOut">
              <a:rPr lang="es-CO" smtClean="0"/>
              <a:t>5/11/2015</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F9BE32C1-5301-4511-8DCF-567EE789B4FE}" type="slidenum">
              <a:rPr lang="es-CO" smtClean="0"/>
              <a:t>‹Nº›</a:t>
            </a:fld>
            <a:endParaRPr lang="es-CO"/>
          </a:p>
        </p:txBody>
      </p:sp>
    </p:spTree>
    <p:extLst>
      <p:ext uri="{BB962C8B-B14F-4D97-AF65-F5344CB8AC3E}">
        <p14:creationId xmlns:p14="http://schemas.microsoft.com/office/powerpoint/2010/main" val="3715217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19BBF-8685-4FBF-B06A-8A0B8C15A8C2}" type="datetimeFigureOut">
              <a:rPr lang="es-CO" smtClean="0"/>
              <a:t>5/11/2015</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E32C1-5301-4511-8DCF-567EE789B4FE}" type="slidenum">
              <a:rPr lang="es-CO" smtClean="0"/>
              <a:t>‹Nº›</a:t>
            </a:fld>
            <a:endParaRPr lang="es-CO"/>
          </a:p>
        </p:txBody>
      </p:sp>
    </p:spTree>
    <p:extLst>
      <p:ext uri="{BB962C8B-B14F-4D97-AF65-F5344CB8AC3E}">
        <p14:creationId xmlns:p14="http://schemas.microsoft.com/office/powerpoint/2010/main" val="269132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2051512"/>
            <a:ext cx="9144000" cy="2387600"/>
          </a:xfrm>
        </p:spPr>
        <p:txBody>
          <a:bodyPr>
            <a:normAutofit/>
          </a:bodyPr>
          <a:lstStyle/>
          <a:p>
            <a:r>
              <a:rPr lang="es-CO" b="1" dirty="0" err="1">
                <a:solidFill>
                  <a:srgbClr val="0070C0"/>
                </a:solidFill>
              </a:rPr>
              <a:t>Challenge</a:t>
            </a:r>
            <a:r>
              <a:rPr lang="es-CO" b="1" dirty="0">
                <a:solidFill>
                  <a:srgbClr val="0070C0"/>
                </a:solidFill>
              </a:rPr>
              <a:t> in </a:t>
            </a:r>
            <a:r>
              <a:rPr lang="es-CO" b="1" dirty="0" err="1">
                <a:solidFill>
                  <a:srgbClr val="0070C0"/>
                </a:solidFill>
              </a:rPr>
              <a:t>developing</a:t>
            </a:r>
            <a:r>
              <a:rPr lang="es-CO" b="1" dirty="0">
                <a:solidFill>
                  <a:srgbClr val="0070C0"/>
                </a:solidFill>
              </a:rPr>
              <a:t> CSA: </a:t>
            </a:r>
            <a:r>
              <a:rPr lang="es-CO" b="1" dirty="0" err="1">
                <a:solidFill>
                  <a:srgbClr val="0070C0"/>
                </a:solidFill>
              </a:rPr>
              <a:t>missing</a:t>
            </a:r>
            <a:r>
              <a:rPr lang="es-CO" b="1" dirty="0">
                <a:solidFill>
                  <a:srgbClr val="0070C0"/>
                </a:solidFill>
              </a:rPr>
              <a:t> </a:t>
            </a:r>
            <a:r>
              <a:rPr lang="es-CO" b="1" dirty="0" err="1" smtClean="0">
                <a:solidFill>
                  <a:srgbClr val="0070C0"/>
                </a:solidFill>
              </a:rPr>
              <a:t>issues</a:t>
            </a:r>
            <a:endParaRPr lang="es-CO" b="1" dirty="0">
              <a:solidFill>
                <a:schemeClr val="accent1"/>
              </a:solidFill>
            </a:endParaRPr>
          </a:p>
        </p:txBody>
      </p:sp>
      <p:sp>
        <p:nvSpPr>
          <p:cNvPr id="3" name="Subtítulo 2"/>
          <p:cNvSpPr>
            <a:spLocks noGrp="1"/>
          </p:cNvSpPr>
          <p:nvPr>
            <p:ph type="subTitle" idx="1"/>
          </p:nvPr>
        </p:nvSpPr>
        <p:spPr>
          <a:xfrm>
            <a:off x="7207624" y="4785379"/>
            <a:ext cx="3662082" cy="1655762"/>
          </a:xfrm>
        </p:spPr>
        <p:txBody>
          <a:bodyPr/>
          <a:lstStyle/>
          <a:p>
            <a:r>
              <a:rPr lang="es-CO" dirty="0" smtClean="0"/>
              <a:t>Marion LIBREROS</a:t>
            </a:r>
          </a:p>
          <a:p>
            <a:r>
              <a:rPr lang="es-CO" dirty="0" err="1" smtClean="0"/>
              <a:t>Consultant</a:t>
            </a:r>
            <a:endParaRPr lang="es-CO" dirty="0"/>
          </a:p>
        </p:txBody>
      </p:sp>
    </p:spTree>
    <p:extLst>
      <p:ext uri="{BB962C8B-B14F-4D97-AF65-F5344CB8AC3E}">
        <p14:creationId xmlns:p14="http://schemas.microsoft.com/office/powerpoint/2010/main" val="31716886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4000" dirty="0" err="1" smtClean="0">
                <a:solidFill>
                  <a:schemeClr val="accent5"/>
                </a:solidFill>
              </a:rPr>
              <a:t>Should</a:t>
            </a:r>
            <a:r>
              <a:rPr lang="es-CO" sz="4000" dirty="0" smtClean="0">
                <a:solidFill>
                  <a:schemeClr val="accent5"/>
                </a:solidFill>
              </a:rPr>
              <a:t> </a:t>
            </a:r>
            <a:r>
              <a:rPr lang="es-CO" sz="4000" dirty="0" err="1" smtClean="0">
                <a:solidFill>
                  <a:schemeClr val="accent5"/>
                </a:solidFill>
              </a:rPr>
              <a:t>we</a:t>
            </a:r>
            <a:r>
              <a:rPr lang="es-CO" sz="4000" dirty="0" smtClean="0">
                <a:solidFill>
                  <a:schemeClr val="accent5"/>
                </a:solidFill>
              </a:rPr>
              <a:t> </a:t>
            </a:r>
            <a:r>
              <a:rPr lang="es-CO" sz="4000" dirty="0" err="1" smtClean="0">
                <a:solidFill>
                  <a:schemeClr val="accent5"/>
                </a:solidFill>
              </a:rPr>
              <a:t>go</a:t>
            </a:r>
            <a:r>
              <a:rPr lang="es-CO" sz="4000" dirty="0" smtClean="0">
                <a:solidFill>
                  <a:schemeClr val="accent5"/>
                </a:solidFill>
              </a:rPr>
              <a:t> </a:t>
            </a:r>
            <a:r>
              <a:rPr lang="es-CO" sz="4000" dirty="0" err="1" smtClean="0">
                <a:solidFill>
                  <a:schemeClr val="accent5"/>
                </a:solidFill>
              </a:rPr>
              <a:t>further</a:t>
            </a:r>
            <a:r>
              <a:rPr lang="es-CO" sz="4000" dirty="0" smtClean="0">
                <a:solidFill>
                  <a:schemeClr val="accent5"/>
                </a:solidFill>
              </a:rPr>
              <a:t> and </a:t>
            </a:r>
            <a:r>
              <a:rPr lang="es-CO" sz="4000" dirty="0" err="1" smtClean="0">
                <a:solidFill>
                  <a:schemeClr val="accent5"/>
                </a:solidFill>
              </a:rPr>
              <a:t>include</a:t>
            </a:r>
            <a:r>
              <a:rPr lang="es-CO" sz="4000" dirty="0" smtClean="0">
                <a:solidFill>
                  <a:schemeClr val="accent5"/>
                </a:solidFill>
              </a:rPr>
              <a:t> extended </a:t>
            </a:r>
            <a:r>
              <a:rPr lang="es-CO" sz="4000" dirty="0" err="1" smtClean="0">
                <a:solidFill>
                  <a:schemeClr val="accent5"/>
                </a:solidFill>
              </a:rPr>
              <a:t>concepts</a:t>
            </a:r>
            <a:r>
              <a:rPr lang="es-CO" sz="4000" dirty="0" smtClean="0">
                <a:solidFill>
                  <a:schemeClr val="accent5"/>
                </a:solidFill>
              </a:rPr>
              <a:t>?</a:t>
            </a:r>
            <a:endParaRPr lang="es-CO" sz="4000" dirty="0">
              <a:solidFill>
                <a:schemeClr val="accent5"/>
              </a:solidFill>
            </a:endParaRPr>
          </a:p>
        </p:txBody>
      </p:sp>
      <p:sp>
        <p:nvSpPr>
          <p:cNvPr id="3" name="Marcador de contenido 2"/>
          <p:cNvSpPr>
            <a:spLocks noGrp="1"/>
          </p:cNvSpPr>
          <p:nvPr>
            <p:ph idx="1"/>
          </p:nvPr>
        </p:nvSpPr>
        <p:spPr/>
        <p:txBody>
          <a:bodyPr>
            <a:normAutofit fontScale="92500" lnSpcReduction="20000"/>
          </a:bodyPr>
          <a:lstStyle/>
          <a:p>
            <a:r>
              <a:rPr lang="es-CO" dirty="0" err="1"/>
              <a:t>The</a:t>
            </a:r>
            <a:r>
              <a:rPr lang="es-CO" dirty="0"/>
              <a:t> </a:t>
            </a:r>
            <a:r>
              <a:rPr lang="es-CO" dirty="0" err="1"/>
              <a:t>scope</a:t>
            </a:r>
            <a:r>
              <a:rPr lang="es-CO" dirty="0"/>
              <a:t> of </a:t>
            </a:r>
            <a:r>
              <a:rPr lang="es-CO" dirty="0" err="1"/>
              <a:t>the</a:t>
            </a:r>
            <a:r>
              <a:rPr lang="es-CO" dirty="0"/>
              <a:t> </a:t>
            </a:r>
            <a:r>
              <a:rPr lang="es-CO" dirty="0" err="1"/>
              <a:t>accounts</a:t>
            </a:r>
            <a:r>
              <a:rPr lang="es-CO" dirty="0"/>
              <a:t>, in particular: </a:t>
            </a:r>
            <a:r>
              <a:rPr lang="es-CO" dirty="0" err="1"/>
              <a:t>The</a:t>
            </a:r>
            <a:r>
              <a:rPr lang="es-CO" dirty="0"/>
              <a:t> </a:t>
            </a:r>
            <a:r>
              <a:rPr lang="es-CO" dirty="0" err="1"/>
              <a:t>direct</a:t>
            </a:r>
            <a:r>
              <a:rPr lang="es-CO" dirty="0"/>
              <a:t>, </a:t>
            </a:r>
            <a:r>
              <a:rPr lang="es-CO" dirty="0" err="1"/>
              <a:t>indirect</a:t>
            </a:r>
            <a:r>
              <a:rPr lang="es-CO" dirty="0"/>
              <a:t>, </a:t>
            </a:r>
            <a:r>
              <a:rPr lang="es-CO" dirty="0" err="1"/>
              <a:t>induced</a:t>
            </a:r>
            <a:r>
              <a:rPr lang="es-CO" dirty="0"/>
              <a:t> and </a:t>
            </a:r>
            <a:r>
              <a:rPr lang="es-CO" dirty="0" err="1"/>
              <a:t>associated</a:t>
            </a:r>
            <a:r>
              <a:rPr lang="es-CO" dirty="0"/>
              <a:t> </a:t>
            </a:r>
            <a:r>
              <a:rPr lang="es-CO" dirty="0" err="1" smtClean="0"/>
              <a:t>effects</a:t>
            </a:r>
            <a:r>
              <a:rPr lang="es-CO" dirty="0" smtClean="0"/>
              <a:t>: do </a:t>
            </a:r>
            <a:r>
              <a:rPr lang="es-CO" dirty="0" err="1" smtClean="0"/>
              <a:t>we</a:t>
            </a:r>
            <a:r>
              <a:rPr lang="es-CO" dirty="0" smtClean="0"/>
              <a:t> </a:t>
            </a:r>
            <a:r>
              <a:rPr lang="es-CO" dirty="0" err="1" smtClean="0"/>
              <a:t>want</a:t>
            </a:r>
            <a:r>
              <a:rPr lang="es-CO" dirty="0" smtClean="0"/>
              <a:t> to </a:t>
            </a:r>
            <a:r>
              <a:rPr lang="es-CO" dirty="0" err="1" smtClean="0"/>
              <a:t>include</a:t>
            </a:r>
            <a:r>
              <a:rPr lang="es-CO" dirty="0" smtClean="0"/>
              <a:t> </a:t>
            </a:r>
            <a:r>
              <a:rPr lang="es-CO" dirty="0" err="1" smtClean="0"/>
              <a:t>them,all</a:t>
            </a:r>
            <a:r>
              <a:rPr lang="es-CO" dirty="0" smtClean="0"/>
              <a:t>, </a:t>
            </a:r>
            <a:r>
              <a:rPr lang="es-CO" dirty="0" err="1" smtClean="0"/>
              <a:t>some</a:t>
            </a:r>
            <a:r>
              <a:rPr lang="es-CO" dirty="0" smtClean="0"/>
              <a:t> of </a:t>
            </a:r>
            <a:r>
              <a:rPr lang="es-CO" dirty="0" err="1" smtClean="0"/>
              <a:t>them</a:t>
            </a:r>
            <a:r>
              <a:rPr lang="es-CO" dirty="0" smtClean="0"/>
              <a:t>….</a:t>
            </a:r>
            <a:r>
              <a:rPr lang="es-CO" dirty="0" err="1" smtClean="0"/>
              <a:t>they</a:t>
            </a:r>
            <a:r>
              <a:rPr lang="es-CO" dirty="0" smtClean="0"/>
              <a:t> </a:t>
            </a:r>
            <a:r>
              <a:rPr lang="es-CO" dirty="0" err="1" smtClean="0"/>
              <a:t>might</a:t>
            </a:r>
            <a:r>
              <a:rPr lang="es-CO" dirty="0" smtClean="0"/>
              <a:t> </a:t>
            </a:r>
            <a:r>
              <a:rPr lang="es-CO" dirty="0"/>
              <a:t>be </a:t>
            </a:r>
            <a:r>
              <a:rPr lang="es-CO" dirty="0" err="1"/>
              <a:t>included</a:t>
            </a:r>
            <a:r>
              <a:rPr lang="es-CO" dirty="0"/>
              <a:t> </a:t>
            </a:r>
            <a:r>
              <a:rPr lang="es-CO" dirty="0" err="1"/>
              <a:t>if</a:t>
            </a:r>
            <a:r>
              <a:rPr lang="es-CO" dirty="0"/>
              <a:t> </a:t>
            </a:r>
            <a:r>
              <a:rPr lang="es-CO" dirty="0" err="1"/>
              <a:t>we</a:t>
            </a:r>
            <a:r>
              <a:rPr lang="es-CO" dirty="0"/>
              <a:t> </a:t>
            </a:r>
            <a:r>
              <a:rPr lang="es-CO" dirty="0" err="1" smtClean="0"/>
              <a:t>want</a:t>
            </a:r>
            <a:r>
              <a:rPr lang="es-CO" dirty="0" smtClean="0"/>
              <a:t> (</a:t>
            </a:r>
            <a:r>
              <a:rPr lang="es-CO" dirty="0" err="1" smtClean="0"/>
              <a:t>see</a:t>
            </a:r>
            <a:r>
              <a:rPr lang="es-CO" dirty="0" smtClean="0"/>
              <a:t> </a:t>
            </a:r>
            <a:r>
              <a:rPr lang="es-CO" dirty="0" err="1" smtClean="0"/>
              <a:t>their</a:t>
            </a:r>
            <a:r>
              <a:rPr lang="es-CO" dirty="0" smtClean="0"/>
              <a:t> </a:t>
            </a:r>
            <a:r>
              <a:rPr lang="es-CO" dirty="0" err="1" smtClean="0"/>
              <a:t>usefulness</a:t>
            </a:r>
            <a:r>
              <a:rPr lang="es-CO" dirty="0" smtClean="0"/>
              <a:t>)…</a:t>
            </a:r>
            <a:endParaRPr lang="es-CO" dirty="0"/>
          </a:p>
          <a:p>
            <a:r>
              <a:rPr lang="es-CO" dirty="0"/>
              <a:t> </a:t>
            </a:r>
            <a:r>
              <a:rPr lang="es-CO" dirty="0" err="1"/>
              <a:t>How</a:t>
            </a:r>
            <a:r>
              <a:rPr lang="es-CO" dirty="0"/>
              <a:t> to define </a:t>
            </a:r>
            <a:r>
              <a:rPr lang="es-CO" dirty="0" err="1"/>
              <a:t>them</a:t>
            </a:r>
            <a:r>
              <a:rPr lang="es-CO" dirty="0"/>
              <a:t> and </a:t>
            </a:r>
            <a:r>
              <a:rPr lang="es-CO" dirty="0" err="1"/>
              <a:t>measure</a:t>
            </a:r>
            <a:r>
              <a:rPr lang="es-CO" dirty="0"/>
              <a:t> </a:t>
            </a:r>
            <a:r>
              <a:rPr lang="es-CO" dirty="0" err="1"/>
              <a:t>them</a:t>
            </a:r>
            <a:r>
              <a:rPr lang="es-CO" dirty="0"/>
              <a:t> </a:t>
            </a:r>
            <a:endParaRPr lang="es-CO" dirty="0" smtClean="0"/>
          </a:p>
          <a:p>
            <a:r>
              <a:rPr lang="en-US" sz="3000" dirty="0" smtClean="0"/>
              <a:t>Nothing </a:t>
            </a:r>
            <a:r>
              <a:rPr lang="en-US" sz="3000" dirty="0" smtClean="0"/>
              <a:t>is included concerning </a:t>
            </a:r>
            <a:r>
              <a:rPr lang="en-US" sz="3000" b="1" dirty="0" smtClean="0"/>
              <a:t>externalities</a:t>
            </a:r>
            <a:r>
              <a:rPr lang="en-US" sz="3000" dirty="0" smtClean="0"/>
              <a:t> although much of the official support to festivals, performances, is due to these externalities…. And the difficulties of access to culture might be related with these externalities? (tourism expenditure in non tourism characteristic products might be one of these categories….)</a:t>
            </a:r>
          </a:p>
          <a:p>
            <a:pPr lvl="1"/>
            <a:r>
              <a:rPr lang="en-US" sz="3000" b="1" dirty="0" smtClean="0"/>
              <a:t>How</a:t>
            </a:r>
            <a:r>
              <a:rPr lang="en-US" sz="3000" dirty="0" smtClean="0"/>
              <a:t> to include them, and </a:t>
            </a:r>
            <a:r>
              <a:rPr lang="en-US" sz="3000" b="1" dirty="0" smtClean="0"/>
              <a:t>which</a:t>
            </a:r>
            <a:r>
              <a:rPr lang="en-US" sz="3000" dirty="0" smtClean="0"/>
              <a:t> to include????  </a:t>
            </a:r>
          </a:p>
          <a:p>
            <a:pPr lvl="1"/>
            <a:r>
              <a:rPr lang="en-US" sz="3000" dirty="0" smtClean="0"/>
              <a:t>How to name them in order to be very clear (strictly speaking it is not a </a:t>
            </a:r>
            <a:r>
              <a:rPr lang="en-US" sz="3000" dirty="0" smtClean="0"/>
              <a:t>consumption </a:t>
            </a:r>
            <a:r>
              <a:rPr lang="en-US" sz="3000" dirty="0" smtClean="0"/>
              <a:t>of cultural products….)</a:t>
            </a:r>
            <a:endParaRPr lang="es-CO" sz="3000" dirty="0" smtClean="0"/>
          </a:p>
        </p:txBody>
      </p:sp>
    </p:spTree>
    <p:extLst>
      <p:ext uri="{BB962C8B-B14F-4D97-AF65-F5344CB8AC3E}">
        <p14:creationId xmlns:p14="http://schemas.microsoft.com/office/powerpoint/2010/main" val="3069295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4000" b="1" dirty="0" smtClean="0">
                <a:solidFill>
                  <a:srgbClr val="002060"/>
                </a:solidFill>
              </a:rPr>
              <a:t>Use </a:t>
            </a:r>
            <a:r>
              <a:rPr lang="es-CO" sz="4000" b="1" dirty="0" err="1" smtClean="0">
                <a:solidFill>
                  <a:srgbClr val="002060"/>
                </a:solidFill>
              </a:rPr>
              <a:t>the</a:t>
            </a:r>
            <a:r>
              <a:rPr lang="es-CO" sz="4000" b="1" dirty="0" smtClean="0">
                <a:solidFill>
                  <a:srgbClr val="002060"/>
                </a:solidFill>
              </a:rPr>
              <a:t> CSA </a:t>
            </a:r>
            <a:r>
              <a:rPr lang="es-CO" sz="4000" b="1" dirty="0" err="1" smtClean="0">
                <a:solidFill>
                  <a:srgbClr val="002060"/>
                </a:solidFill>
              </a:rPr>
              <a:t>compilation</a:t>
            </a:r>
            <a:r>
              <a:rPr lang="es-CO" sz="4000" b="1" dirty="0" smtClean="0">
                <a:solidFill>
                  <a:srgbClr val="002060"/>
                </a:solidFill>
              </a:rPr>
              <a:t> to </a:t>
            </a:r>
            <a:r>
              <a:rPr lang="es-CO" sz="4000" b="1" dirty="0" err="1" smtClean="0">
                <a:solidFill>
                  <a:srgbClr val="002060"/>
                </a:solidFill>
              </a:rPr>
              <a:t>review</a:t>
            </a:r>
            <a:r>
              <a:rPr lang="es-CO" sz="4000" b="1" dirty="0" smtClean="0">
                <a:solidFill>
                  <a:srgbClr val="002060"/>
                </a:solidFill>
              </a:rPr>
              <a:t> </a:t>
            </a:r>
            <a:r>
              <a:rPr lang="es-CO" sz="4000" b="1" dirty="0" err="1" smtClean="0">
                <a:solidFill>
                  <a:srgbClr val="002060"/>
                </a:solidFill>
              </a:rPr>
              <a:t>the</a:t>
            </a:r>
            <a:r>
              <a:rPr lang="es-CO" sz="4000" b="1" dirty="0" smtClean="0">
                <a:solidFill>
                  <a:srgbClr val="002060"/>
                </a:solidFill>
              </a:rPr>
              <a:t> </a:t>
            </a:r>
            <a:r>
              <a:rPr lang="es-CO" sz="4000" b="1" dirty="0" err="1" smtClean="0">
                <a:solidFill>
                  <a:srgbClr val="002060"/>
                </a:solidFill>
              </a:rPr>
              <a:t>measurement</a:t>
            </a:r>
            <a:r>
              <a:rPr lang="es-CO" sz="4000" b="1" dirty="0" smtClean="0">
                <a:solidFill>
                  <a:srgbClr val="002060"/>
                </a:solidFill>
              </a:rPr>
              <a:t> of culture in  </a:t>
            </a:r>
            <a:r>
              <a:rPr lang="es-CO" sz="4000" b="1" dirty="0" err="1" smtClean="0">
                <a:solidFill>
                  <a:srgbClr val="002060"/>
                </a:solidFill>
              </a:rPr>
              <a:t>the</a:t>
            </a:r>
            <a:r>
              <a:rPr lang="es-CO" sz="4000" b="1" dirty="0" smtClean="0">
                <a:solidFill>
                  <a:srgbClr val="002060"/>
                </a:solidFill>
              </a:rPr>
              <a:t> NA</a:t>
            </a:r>
            <a:endParaRPr lang="es-CO" sz="4000" b="1" dirty="0">
              <a:solidFill>
                <a:srgbClr val="002060"/>
              </a:solidFill>
            </a:endParaRPr>
          </a:p>
        </p:txBody>
      </p:sp>
      <p:sp>
        <p:nvSpPr>
          <p:cNvPr id="3" name="Marcador de contenido 2"/>
          <p:cNvSpPr>
            <a:spLocks noGrp="1"/>
          </p:cNvSpPr>
          <p:nvPr>
            <p:ph idx="1"/>
          </p:nvPr>
        </p:nvSpPr>
        <p:spPr/>
        <p:txBody>
          <a:bodyPr/>
          <a:lstStyle/>
          <a:p>
            <a:pPr marL="0" indent="0">
              <a:buNone/>
            </a:pPr>
            <a:r>
              <a:rPr lang="es-CO" dirty="0" err="1" smtClean="0"/>
              <a:t>From</a:t>
            </a:r>
            <a:r>
              <a:rPr lang="es-CO" dirty="0" smtClean="0"/>
              <a:t> </a:t>
            </a:r>
            <a:r>
              <a:rPr lang="es-CO" dirty="0" err="1" smtClean="0"/>
              <a:t>the</a:t>
            </a:r>
            <a:r>
              <a:rPr lang="es-CO" dirty="0" smtClean="0"/>
              <a:t> </a:t>
            </a:r>
            <a:r>
              <a:rPr lang="es-CO" dirty="0" err="1" smtClean="0"/>
              <a:t>experiences</a:t>
            </a:r>
            <a:r>
              <a:rPr lang="es-CO" dirty="0" smtClean="0"/>
              <a:t> </a:t>
            </a:r>
            <a:r>
              <a:rPr lang="es-CO" dirty="0" err="1" smtClean="0"/>
              <a:t>presented</a:t>
            </a:r>
            <a:r>
              <a:rPr lang="es-CO" dirty="0" smtClean="0"/>
              <a:t> </a:t>
            </a:r>
            <a:r>
              <a:rPr lang="es-CO" dirty="0" err="1" smtClean="0"/>
              <a:t>yesterday</a:t>
            </a:r>
            <a:r>
              <a:rPr lang="es-CO" dirty="0" smtClean="0"/>
              <a:t>, </a:t>
            </a:r>
            <a:r>
              <a:rPr lang="es-CO" dirty="0" err="1" smtClean="0"/>
              <a:t>the</a:t>
            </a:r>
            <a:r>
              <a:rPr lang="es-CO" dirty="0" smtClean="0"/>
              <a:t> CSA </a:t>
            </a:r>
            <a:r>
              <a:rPr lang="es-CO" dirty="0" err="1" smtClean="0"/>
              <a:t>compilation</a:t>
            </a:r>
            <a:r>
              <a:rPr lang="es-CO" dirty="0" smtClean="0"/>
              <a:t> </a:t>
            </a:r>
            <a:r>
              <a:rPr lang="es-CO" dirty="0" err="1" smtClean="0"/>
              <a:t>was</a:t>
            </a:r>
            <a:r>
              <a:rPr lang="es-CO" dirty="0" smtClean="0"/>
              <a:t> in </a:t>
            </a:r>
            <a:r>
              <a:rPr lang="es-CO" dirty="0" err="1" smtClean="0"/>
              <a:t>most</a:t>
            </a:r>
            <a:r>
              <a:rPr lang="es-CO" dirty="0" smtClean="0"/>
              <a:t> cases a </a:t>
            </a:r>
            <a:r>
              <a:rPr lang="es-CO" dirty="0" err="1" smtClean="0"/>
              <a:t>reprocessing</a:t>
            </a:r>
            <a:r>
              <a:rPr lang="es-CO" dirty="0" smtClean="0"/>
              <a:t> of </a:t>
            </a:r>
            <a:r>
              <a:rPr lang="es-CO" dirty="0" err="1" smtClean="0"/>
              <a:t>the</a:t>
            </a:r>
            <a:r>
              <a:rPr lang="es-CO" dirty="0" smtClean="0"/>
              <a:t> </a:t>
            </a:r>
            <a:r>
              <a:rPr lang="es-CO" dirty="0" err="1" smtClean="0"/>
              <a:t>existing</a:t>
            </a:r>
            <a:r>
              <a:rPr lang="es-CO" dirty="0" smtClean="0"/>
              <a:t> </a:t>
            </a:r>
            <a:r>
              <a:rPr lang="es-CO" dirty="0" err="1" smtClean="0"/>
              <a:t>National</a:t>
            </a:r>
            <a:r>
              <a:rPr lang="es-CO" dirty="0" smtClean="0"/>
              <a:t> </a:t>
            </a:r>
            <a:r>
              <a:rPr lang="es-CO" dirty="0" err="1" smtClean="0"/>
              <a:t>Accounts</a:t>
            </a:r>
            <a:r>
              <a:rPr lang="es-CO" dirty="0" smtClean="0"/>
              <a:t> data.</a:t>
            </a:r>
          </a:p>
          <a:p>
            <a:pPr marL="0" indent="0">
              <a:buNone/>
            </a:pPr>
            <a:r>
              <a:rPr lang="es-CO" dirty="0" err="1" smtClean="0"/>
              <a:t>The</a:t>
            </a:r>
            <a:r>
              <a:rPr lang="es-CO" dirty="0" smtClean="0"/>
              <a:t> </a:t>
            </a:r>
            <a:r>
              <a:rPr lang="es-CO" dirty="0" err="1" smtClean="0"/>
              <a:t>proposal</a:t>
            </a:r>
            <a:r>
              <a:rPr lang="es-CO" dirty="0" smtClean="0"/>
              <a:t> (as has </a:t>
            </a:r>
            <a:r>
              <a:rPr lang="es-CO" dirty="0" err="1" smtClean="0"/>
              <a:t>been</a:t>
            </a:r>
            <a:r>
              <a:rPr lang="es-CO" dirty="0" smtClean="0"/>
              <a:t> </a:t>
            </a:r>
            <a:r>
              <a:rPr lang="es-CO" dirty="0" err="1" smtClean="0"/>
              <a:t>the</a:t>
            </a:r>
            <a:r>
              <a:rPr lang="es-CO" dirty="0" smtClean="0"/>
              <a:t> case in </a:t>
            </a:r>
            <a:r>
              <a:rPr lang="es-CO" dirty="0" err="1" smtClean="0"/>
              <a:t>the</a:t>
            </a:r>
            <a:r>
              <a:rPr lang="es-CO" dirty="0" smtClean="0"/>
              <a:t> TSA…) </a:t>
            </a:r>
            <a:r>
              <a:rPr lang="es-CO" dirty="0" err="1" smtClean="0"/>
              <a:t>is</a:t>
            </a:r>
            <a:r>
              <a:rPr lang="es-CO" dirty="0" smtClean="0"/>
              <a:t> to try to </a:t>
            </a:r>
            <a:r>
              <a:rPr lang="es-CO" dirty="0" err="1" smtClean="0"/>
              <a:t>make</a:t>
            </a:r>
            <a:r>
              <a:rPr lang="es-CO" dirty="0" smtClean="0"/>
              <a:t> new </a:t>
            </a:r>
            <a:r>
              <a:rPr lang="es-CO" dirty="0" err="1" smtClean="0"/>
              <a:t>estimations</a:t>
            </a:r>
            <a:r>
              <a:rPr lang="es-CO" dirty="0" smtClean="0"/>
              <a:t>, </a:t>
            </a:r>
          </a:p>
          <a:p>
            <a:r>
              <a:rPr lang="es-CO" dirty="0" err="1" smtClean="0"/>
              <a:t>using</a:t>
            </a:r>
            <a:r>
              <a:rPr lang="es-CO" dirty="0" smtClean="0"/>
              <a:t> non </a:t>
            </a:r>
            <a:r>
              <a:rPr lang="es-CO" dirty="0" err="1" smtClean="0"/>
              <a:t>conventional</a:t>
            </a:r>
            <a:r>
              <a:rPr lang="es-CO" dirty="0" smtClean="0"/>
              <a:t> </a:t>
            </a:r>
            <a:r>
              <a:rPr lang="es-CO" dirty="0" err="1" smtClean="0"/>
              <a:t>sources</a:t>
            </a:r>
            <a:r>
              <a:rPr lang="es-CO" dirty="0" smtClean="0"/>
              <a:t> of </a:t>
            </a:r>
            <a:r>
              <a:rPr lang="es-CO" dirty="0" err="1" smtClean="0"/>
              <a:t>information</a:t>
            </a:r>
            <a:r>
              <a:rPr lang="es-CO" dirty="0" smtClean="0"/>
              <a:t>, </a:t>
            </a:r>
          </a:p>
          <a:p>
            <a:r>
              <a:rPr lang="es-CO" dirty="0" err="1" smtClean="0"/>
              <a:t>analyzing</a:t>
            </a:r>
            <a:r>
              <a:rPr lang="es-CO" dirty="0" smtClean="0"/>
              <a:t> </a:t>
            </a:r>
            <a:r>
              <a:rPr lang="es-CO" dirty="0" err="1" smtClean="0"/>
              <a:t>critically</a:t>
            </a:r>
            <a:r>
              <a:rPr lang="es-CO" dirty="0" smtClean="0"/>
              <a:t> </a:t>
            </a:r>
            <a:r>
              <a:rPr lang="es-CO" dirty="0" err="1" smtClean="0"/>
              <a:t>the</a:t>
            </a:r>
            <a:r>
              <a:rPr lang="es-CO" dirty="0" smtClean="0"/>
              <a:t> cultural </a:t>
            </a:r>
            <a:r>
              <a:rPr lang="es-CO" dirty="0" err="1" smtClean="0"/>
              <a:t>production</a:t>
            </a:r>
            <a:r>
              <a:rPr lang="es-CO" dirty="0" smtClean="0"/>
              <a:t> </a:t>
            </a:r>
            <a:r>
              <a:rPr lang="es-CO" dirty="0" err="1" smtClean="0"/>
              <a:t>processes</a:t>
            </a:r>
            <a:r>
              <a:rPr lang="es-CO" dirty="0" smtClean="0"/>
              <a:t>,</a:t>
            </a:r>
          </a:p>
          <a:p>
            <a:r>
              <a:rPr lang="es-CO" dirty="0" err="1" smtClean="0"/>
              <a:t>Describing</a:t>
            </a:r>
            <a:r>
              <a:rPr lang="es-CO" dirty="0" smtClean="0"/>
              <a:t> in </a:t>
            </a:r>
            <a:r>
              <a:rPr lang="es-CO" dirty="0" err="1" smtClean="0"/>
              <a:t>detail</a:t>
            </a:r>
            <a:r>
              <a:rPr lang="es-CO" dirty="0" smtClean="0"/>
              <a:t> </a:t>
            </a:r>
            <a:r>
              <a:rPr lang="es-CO" dirty="0" err="1" smtClean="0"/>
              <a:t>the</a:t>
            </a:r>
            <a:r>
              <a:rPr lang="es-CO" dirty="0" smtClean="0"/>
              <a:t> </a:t>
            </a:r>
            <a:r>
              <a:rPr lang="es-CO" dirty="0" err="1" smtClean="0"/>
              <a:t>production</a:t>
            </a:r>
            <a:r>
              <a:rPr lang="es-CO" dirty="0" smtClean="0"/>
              <a:t> </a:t>
            </a:r>
            <a:r>
              <a:rPr lang="es-CO" dirty="0" err="1" smtClean="0"/>
              <a:t>processes</a:t>
            </a:r>
            <a:r>
              <a:rPr lang="es-CO" dirty="0" smtClean="0"/>
              <a:t> in </a:t>
            </a:r>
            <a:r>
              <a:rPr lang="es-CO" dirty="0" err="1" smtClean="0"/>
              <a:t>the</a:t>
            </a:r>
            <a:r>
              <a:rPr lang="es-CO" dirty="0" smtClean="0"/>
              <a:t> </a:t>
            </a:r>
            <a:r>
              <a:rPr lang="es-CO" dirty="0" err="1" smtClean="0"/>
              <a:t>terms</a:t>
            </a:r>
            <a:r>
              <a:rPr lang="es-CO" dirty="0" smtClean="0"/>
              <a:t> of </a:t>
            </a:r>
            <a:r>
              <a:rPr lang="es-CO" dirty="0" err="1" smtClean="0"/>
              <a:t>National</a:t>
            </a:r>
            <a:r>
              <a:rPr lang="es-CO" dirty="0" smtClean="0"/>
              <a:t> </a:t>
            </a:r>
            <a:r>
              <a:rPr lang="es-CO" dirty="0" err="1" smtClean="0"/>
              <a:t>Accounts</a:t>
            </a:r>
            <a:r>
              <a:rPr lang="es-CO" dirty="0" smtClean="0"/>
              <a:t>: </a:t>
            </a:r>
            <a:r>
              <a:rPr lang="es-CO" dirty="0" err="1" smtClean="0"/>
              <a:t>identifying</a:t>
            </a:r>
            <a:r>
              <a:rPr lang="es-CO" dirty="0" smtClean="0"/>
              <a:t> </a:t>
            </a:r>
            <a:r>
              <a:rPr lang="es-CO" dirty="0" err="1" smtClean="0"/>
              <a:t>the</a:t>
            </a:r>
            <a:r>
              <a:rPr lang="es-CO" dirty="0" smtClean="0"/>
              <a:t> </a:t>
            </a:r>
            <a:r>
              <a:rPr lang="es-CO" dirty="0" err="1" smtClean="0"/>
              <a:t>different</a:t>
            </a:r>
            <a:r>
              <a:rPr lang="es-CO" dirty="0" smtClean="0"/>
              <a:t> </a:t>
            </a:r>
            <a:r>
              <a:rPr lang="es-CO" dirty="0" err="1" smtClean="0"/>
              <a:t>activities</a:t>
            </a:r>
            <a:r>
              <a:rPr lang="es-CO" dirty="0" smtClean="0"/>
              <a:t> and </a:t>
            </a:r>
            <a:r>
              <a:rPr lang="es-CO" dirty="0" err="1" smtClean="0"/>
              <a:t>products</a:t>
            </a:r>
            <a:endParaRPr lang="es-CO" dirty="0"/>
          </a:p>
        </p:txBody>
      </p:sp>
    </p:spTree>
    <p:extLst>
      <p:ext uri="{BB962C8B-B14F-4D97-AF65-F5344CB8AC3E}">
        <p14:creationId xmlns:p14="http://schemas.microsoft.com/office/powerpoint/2010/main" val="1343847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838200" y="0"/>
            <a:ext cx="10515600" cy="589616"/>
          </a:xfrm>
        </p:spPr>
        <p:txBody>
          <a:bodyPr>
            <a:normAutofit/>
          </a:bodyPr>
          <a:lstStyle/>
          <a:p>
            <a:pPr algn="ctr"/>
            <a:r>
              <a:rPr lang="es-CO" sz="3600" b="1" dirty="0" err="1" smtClean="0">
                <a:solidFill>
                  <a:srgbClr val="0070C0"/>
                </a:solidFill>
              </a:rPr>
              <a:t>Challenge</a:t>
            </a:r>
            <a:r>
              <a:rPr lang="es-CO" sz="3600" b="1" dirty="0" smtClean="0">
                <a:solidFill>
                  <a:srgbClr val="0070C0"/>
                </a:solidFill>
              </a:rPr>
              <a:t> in </a:t>
            </a:r>
            <a:r>
              <a:rPr lang="es-CO" sz="3600" b="1" dirty="0" err="1" smtClean="0">
                <a:solidFill>
                  <a:srgbClr val="0070C0"/>
                </a:solidFill>
              </a:rPr>
              <a:t>developing</a:t>
            </a:r>
            <a:r>
              <a:rPr lang="es-CO" sz="3600" b="1" dirty="0" smtClean="0">
                <a:solidFill>
                  <a:srgbClr val="0070C0"/>
                </a:solidFill>
              </a:rPr>
              <a:t> CSA: </a:t>
            </a:r>
            <a:r>
              <a:rPr lang="es-CO" sz="3600" b="1" dirty="0" err="1" smtClean="0">
                <a:solidFill>
                  <a:srgbClr val="0070C0"/>
                </a:solidFill>
              </a:rPr>
              <a:t>missing</a:t>
            </a:r>
            <a:r>
              <a:rPr lang="es-CO" sz="3600" b="1" dirty="0" smtClean="0">
                <a:solidFill>
                  <a:srgbClr val="0070C0"/>
                </a:solidFill>
              </a:rPr>
              <a:t> </a:t>
            </a:r>
            <a:r>
              <a:rPr lang="es-CO" sz="3600" b="1" dirty="0" err="1" smtClean="0">
                <a:solidFill>
                  <a:srgbClr val="0070C0"/>
                </a:solidFill>
              </a:rPr>
              <a:t>issues</a:t>
            </a:r>
            <a:endParaRPr lang="es-CO" sz="3600" b="1" dirty="0">
              <a:solidFill>
                <a:srgbClr val="0070C0"/>
              </a:solidFill>
            </a:endParaRPr>
          </a:p>
        </p:txBody>
      </p:sp>
      <p:sp>
        <p:nvSpPr>
          <p:cNvPr id="6" name="Marcador de contenido 5"/>
          <p:cNvSpPr>
            <a:spLocks noGrp="1"/>
          </p:cNvSpPr>
          <p:nvPr>
            <p:ph idx="1"/>
          </p:nvPr>
        </p:nvSpPr>
        <p:spPr>
          <a:xfrm>
            <a:off x="838200" y="589616"/>
            <a:ext cx="10515600" cy="5587347"/>
          </a:xfrm>
        </p:spPr>
        <p:txBody>
          <a:bodyPr>
            <a:normAutofit/>
          </a:bodyPr>
          <a:lstStyle/>
          <a:p>
            <a:r>
              <a:rPr lang="es-CO" dirty="0" err="1" smtClean="0"/>
              <a:t>Unifying</a:t>
            </a:r>
            <a:r>
              <a:rPr lang="es-CO" dirty="0" smtClean="0"/>
              <a:t> </a:t>
            </a:r>
            <a:r>
              <a:rPr lang="es-CO" dirty="0" err="1" smtClean="0"/>
              <a:t>the</a:t>
            </a:r>
            <a:r>
              <a:rPr lang="es-CO" dirty="0" smtClean="0"/>
              <a:t> </a:t>
            </a:r>
            <a:r>
              <a:rPr lang="es-CO" dirty="0" err="1" smtClean="0"/>
              <a:t>definition</a:t>
            </a:r>
            <a:r>
              <a:rPr lang="es-CO" dirty="0" smtClean="0"/>
              <a:t> of culture </a:t>
            </a:r>
            <a:r>
              <a:rPr lang="es-CO" dirty="0" err="1" smtClean="0"/>
              <a:t>from</a:t>
            </a:r>
            <a:r>
              <a:rPr lang="es-CO" dirty="0" smtClean="0"/>
              <a:t> </a:t>
            </a:r>
            <a:r>
              <a:rPr lang="es-CO" dirty="0" err="1" smtClean="0"/>
              <a:t>an</a:t>
            </a:r>
            <a:r>
              <a:rPr lang="es-CO" dirty="0" smtClean="0"/>
              <a:t> </a:t>
            </a:r>
            <a:r>
              <a:rPr lang="es-CO" dirty="0" err="1" smtClean="0"/>
              <a:t>economic</a:t>
            </a:r>
            <a:r>
              <a:rPr lang="es-CO" dirty="0" smtClean="0"/>
              <a:t> </a:t>
            </a:r>
            <a:r>
              <a:rPr lang="es-CO" dirty="0" err="1" smtClean="0"/>
              <a:t>operative</a:t>
            </a:r>
            <a:r>
              <a:rPr lang="es-CO" dirty="0" smtClean="0"/>
              <a:t> </a:t>
            </a:r>
            <a:r>
              <a:rPr lang="es-CO" dirty="0" err="1" smtClean="0"/>
              <a:t>perspective</a:t>
            </a:r>
            <a:r>
              <a:rPr lang="es-CO" dirty="0" smtClean="0"/>
              <a:t>; </a:t>
            </a:r>
          </a:p>
          <a:p>
            <a:r>
              <a:rPr lang="es-CO" dirty="0" smtClean="0"/>
              <a:t> </a:t>
            </a:r>
            <a:r>
              <a:rPr lang="es-CO" dirty="0" err="1" smtClean="0"/>
              <a:t>Unifying</a:t>
            </a:r>
            <a:r>
              <a:rPr lang="es-CO" dirty="0" smtClean="0"/>
              <a:t> </a:t>
            </a:r>
            <a:r>
              <a:rPr lang="es-CO" dirty="0" err="1" smtClean="0"/>
              <a:t>the</a:t>
            </a:r>
            <a:r>
              <a:rPr lang="es-CO" dirty="0" smtClean="0"/>
              <a:t> </a:t>
            </a:r>
            <a:r>
              <a:rPr lang="es-CO" dirty="0" err="1" smtClean="0"/>
              <a:t>definitions</a:t>
            </a:r>
            <a:r>
              <a:rPr lang="es-CO" dirty="0" smtClean="0"/>
              <a:t> of </a:t>
            </a:r>
            <a:r>
              <a:rPr lang="es-CO" dirty="0" err="1" smtClean="0"/>
              <a:t>sectors</a:t>
            </a:r>
            <a:r>
              <a:rPr lang="es-CO" dirty="0" smtClean="0"/>
              <a:t> and sub </a:t>
            </a:r>
            <a:r>
              <a:rPr lang="es-CO" dirty="0" err="1" smtClean="0"/>
              <a:t>sectors</a:t>
            </a:r>
            <a:r>
              <a:rPr lang="es-CO" dirty="0" smtClean="0"/>
              <a:t>; </a:t>
            </a:r>
            <a:r>
              <a:rPr lang="es-CO" dirty="0" err="1"/>
              <a:t>a</a:t>
            </a:r>
            <a:r>
              <a:rPr lang="es-CO" dirty="0" err="1" smtClean="0"/>
              <a:t>ssigning</a:t>
            </a:r>
            <a:r>
              <a:rPr lang="es-CO" dirty="0" smtClean="0"/>
              <a:t> </a:t>
            </a:r>
            <a:r>
              <a:rPr lang="es-CO" dirty="0" err="1" smtClean="0"/>
              <a:t>products</a:t>
            </a:r>
            <a:r>
              <a:rPr lang="es-CO" dirty="0" smtClean="0"/>
              <a:t> and </a:t>
            </a:r>
            <a:r>
              <a:rPr lang="es-CO" dirty="0" err="1" smtClean="0"/>
              <a:t>productive</a:t>
            </a:r>
            <a:r>
              <a:rPr lang="es-CO" dirty="0" smtClean="0"/>
              <a:t> </a:t>
            </a:r>
            <a:r>
              <a:rPr lang="es-CO" dirty="0" err="1" smtClean="0"/>
              <a:t>activities</a:t>
            </a:r>
            <a:r>
              <a:rPr lang="es-CO" dirty="0" smtClean="0"/>
              <a:t> </a:t>
            </a:r>
            <a:r>
              <a:rPr lang="es-CO" dirty="0" err="1" smtClean="0"/>
              <a:t>that</a:t>
            </a:r>
            <a:r>
              <a:rPr lang="es-CO" dirty="0" smtClean="0"/>
              <a:t> </a:t>
            </a:r>
            <a:r>
              <a:rPr lang="es-CO" dirty="0" err="1" smtClean="0"/>
              <a:t>correspond</a:t>
            </a:r>
            <a:r>
              <a:rPr lang="es-CO" dirty="0" smtClean="0"/>
              <a:t> to </a:t>
            </a:r>
            <a:r>
              <a:rPr lang="es-CO" dirty="0" err="1" smtClean="0"/>
              <a:t>each</a:t>
            </a:r>
            <a:r>
              <a:rPr lang="es-CO" dirty="0" smtClean="0"/>
              <a:t> </a:t>
            </a:r>
            <a:r>
              <a:rPr lang="es-CO" dirty="0" smtClean="0"/>
              <a:t>cultural </a:t>
            </a:r>
            <a:r>
              <a:rPr lang="es-CO" dirty="0" err="1" smtClean="0"/>
              <a:t>domain</a:t>
            </a:r>
            <a:r>
              <a:rPr lang="es-CO" dirty="0" smtClean="0"/>
              <a:t> </a:t>
            </a:r>
            <a:r>
              <a:rPr lang="es-CO" dirty="0" smtClean="0"/>
              <a:t>in </a:t>
            </a:r>
            <a:r>
              <a:rPr lang="es-CO" dirty="0" err="1" smtClean="0"/>
              <a:t>terms</a:t>
            </a:r>
            <a:r>
              <a:rPr lang="es-CO" dirty="0" smtClean="0"/>
              <a:t> of ISIC and CPC </a:t>
            </a:r>
            <a:r>
              <a:rPr lang="es-CO" dirty="0" err="1" smtClean="0"/>
              <a:t>with</a:t>
            </a:r>
            <a:r>
              <a:rPr lang="es-CO" dirty="0" smtClean="0"/>
              <a:t> </a:t>
            </a:r>
            <a:r>
              <a:rPr lang="es-CO" dirty="0" err="1" smtClean="0"/>
              <a:t>possibly</a:t>
            </a:r>
            <a:r>
              <a:rPr lang="es-CO" dirty="0" smtClean="0"/>
              <a:t> </a:t>
            </a:r>
            <a:r>
              <a:rPr lang="es-CO" dirty="0" err="1" smtClean="0"/>
              <a:t>subclassifications</a:t>
            </a:r>
            <a:r>
              <a:rPr lang="es-CO" dirty="0" smtClean="0"/>
              <a:t> of </a:t>
            </a:r>
            <a:r>
              <a:rPr lang="es-CO" dirty="0" err="1" smtClean="0"/>
              <a:t>such</a:t>
            </a:r>
            <a:r>
              <a:rPr lang="es-CO" dirty="0" smtClean="0"/>
              <a:t> </a:t>
            </a:r>
            <a:r>
              <a:rPr lang="es-CO" dirty="0" err="1" smtClean="0"/>
              <a:t>classifications</a:t>
            </a:r>
            <a:r>
              <a:rPr lang="es-CO" dirty="0" smtClean="0"/>
              <a:t>;</a:t>
            </a:r>
          </a:p>
          <a:p>
            <a:r>
              <a:rPr lang="es-CO" dirty="0" err="1" smtClean="0"/>
              <a:t>Explain</a:t>
            </a:r>
            <a:r>
              <a:rPr lang="es-CO" dirty="0" smtClean="0"/>
              <a:t> </a:t>
            </a:r>
            <a:r>
              <a:rPr lang="es-CO" dirty="0" err="1" smtClean="0"/>
              <a:t>how</a:t>
            </a:r>
            <a:r>
              <a:rPr lang="es-CO" dirty="0" smtClean="0"/>
              <a:t> </a:t>
            </a:r>
            <a:r>
              <a:rPr lang="es-CO" dirty="0" err="1" smtClean="0"/>
              <a:t>the</a:t>
            </a:r>
            <a:r>
              <a:rPr lang="es-CO" dirty="0" smtClean="0"/>
              <a:t> “transversal </a:t>
            </a:r>
            <a:r>
              <a:rPr lang="es-CO" dirty="0" err="1" smtClean="0"/>
              <a:t>domains</a:t>
            </a:r>
            <a:r>
              <a:rPr lang="es-CO" dirty="0" smtClean="0"/>
              <a:t>” </a:t>
            </a:r>
            <a:r>
              <a:rPr lang="es-CO" dirty="0"/>
              <a:t>o</a:t>
            </a:r>
            <a:r>
              <a:rPr lang="es-CO" dirty="0" smtClean="0"/>
              <a:t>f </a:t>
            </a:r>
            <a:r>
              <a:rPr lang="es-CO" dirty="0" err="1" smtClean="0"/>
              <a:t>the</a:t>
            </a:r>
            <a:r>
              <a:rPr lang="es-CO" dirty="0" smtClean="0"/>
              <a:t> </a:t>
            </a:r>
            <a:r>
              <a:rPr lang="es-CO" dirty="0" smtClean="0"/>
              <a:t>MEC </a:t>
            </a:r>
            <a:r>
              <a:rPr lang="es-CO" dirty="0" err="1" smtClean="0"/>
              <a:t>will</a:t>
            </a:r>
            <a:r>
              <a:rPr lang="es-CO" dirty="0" smtClean="0"/>
              <a:t> </a:t>
            </a:r>
            <a:r>
              <a:rPr lang="es-CO" dirty="0" smtClean="0"/>
              <a:t>be </a:t>
            </a:r>
            <a:r>
              <a:rPr lang="es-CO" dirty="0" err="1" smtClean="0"/>
              <a:t>treated</a:t>
            </a:r>
            <a:r>
              <a:rPr lang="es-CO" dirty="0" smtClean="0"/>
              <a:t> in </a:t>
            </a:r>
            <a:r>
              <a:rPr lang="es-CO" dirty="0" err="1" smtClean="0"/>
              <a:t>the</a:t>
            </a:r>
            <a:r>
              <a:rPr lang="es-CO" dirty="0" smtClean="0"/>
              <a:t> CSA;</a:t>
            </a:r>
          </a:p>
          <a:p>
            <a:r>
              <a:rPr lang="es-CO" dirty="0" err="1" smtClean="0"/>
              <a:t>Develop</a:t>
            </a:r>
            <a:r>
              <a:rPr lang="es-CO" dirty="0" smtClean="0"/>
              <a:t> a </a:t>
            </a:r>
            <a:r>
              <a:rPr lang="es-CO" dirty="0" err="1" smtClean="0"/>
              <a:t>better</a:t>
            </a:r>
            <a:r>
              <a:rPr lang="es-CO" dirty="0" smtClean="0"/>
              <a:t> </a:t>
            </a:r>
            <a:r>
              <a:rPr lang="es-CO" dirty="0" err="1" smtClean="0"/>
              <a:t>understanding</a:t>
            </a:r>
            <a:r>
              <a:rPr lang="es-CO" dirty="0" smtClean="0"/>
              <a:t> of </a:t>
            </a:r>
            <a:r>
              <a:rPr lang="es-CO" dirty="0" err="1" smtClean="0"/>
              <a:t>the</a:t>
            </a:r>
            <a:r>
              <a:rPr lang="es-CO" dirty="0" smtClean="0"/>
              <a:t> </a:t>
            </a:r>
            <a:r>
              <a:rPr lang="es-CO" dirty="0" err="1" smtClean="0"/>
              <a:t>complex</a:t>
            </a:r>
            <a:r>
              <a:rPr lang="es-CO" dirty="0" smtClean="0"/>
              <a:t> </a:t>
            </a:r>
            <a:r>
              <a:rPr lang="es-CO" dirty="0" err="1" smtClean="0"/>
              <a:t>production</a:t>
            </a:r>
            <a:r>
              <a:rPr lang="es-CO" dirty="0" smtClean="0"/>
              <a:t> </a:t>
            </a:r>
            <a:r>
              <a:rPr lang="es-CO" dirty="0" err="1" smtClean="0"/>
              <a:t>processes</a:t>
            </a:r>
            <a:r>
              <a:rPr lang="es-CO" dirty="0" smtClean="0"/>
              <a:t> </a:t>
            </a:r>
            <a:r>
              <a:rPr lang="es-CO" dirty="0" err="1" smtClean="0"/>
              <a:t>involved</a:t>
            </a:r>
            <a:r>
              <a:rPr lang="es-CO" dirty="0" smtClean="0"/>
              <a:t> in </a:t>
            </a:r>
            <a:r>
              <a:rPr lang="es-CO" dirty="0" err="1" smtClean="0"/>
              <a:t>domains</a:t>
            </a:r>
            <a:r>
              <a:rPr lang="es-CO" dirty="0" smtClean="0"/>
              <a:t> </a:t>
            </a:r>
            <a:r>
              <a:rPr lang="es-CO" dirty="0" err="1" smtClean="0"/>
              <a:t>such</a:t>
            </a:r>
            <a:r>
              <a:rPr lang="es-CO" dirty="0" smtClean="0"/>
              <a:t> as </a:t>
            </a:r>
            <a:r>
              <a:rPr lang="es-CO" dirty="0" err="1" smtClean="0"/>
              <a:t>music</a:t>
            </a:r>
            <a:r>
              <a:rPr lang="es-CO" dirty="0" smtClean="0"/>
              <a:t>, audiovisual and </a:t>
            </a:r>
            <a:r>
              <a:rPr lang="es-CO" dirty="0" err="1" smtClean="0"/>
              <a:t>interactive</a:t>
            </a:r>
            <a:r>
              <a:rPr lang="es-CO" dirty="0" smtClean="0"/>
              <a:t> media, and </a:t>
            </a:r>
            <a:r>
              <a:rPr lang="es-CO" dirty="0" err="1" smtClean="0"/>
              <a:t>descriptions</a:t>
            </a:r>
            <a:r>
              <a:rPr lang="es-CO" dirty="0" smtClean="0"/>
              <a:t> in </a:t>
            </a:r>
            <a:r>
              <a:rPr lang="es-CO" dirty="0" err="1" smtClean="0"/>
              <a:t>terms</a:t>
            </a:r>
            <a:r>
              <a:rPr lang="es-CO" dirty="0" smtClean="0"/>
              <a:t> of ISIC and CPC; (</a:t>
            </a:r>
            <a:r>
              <a:rPr lang="es-CO" dirty="0" err="1" smtClean="0"/>
              <a:t>knowledge</a:t>
            </a:r>
            <a:r>
              <a:rPr lang="es-CO" dirty="0" smtClean="0"/>
              <a:t> </a:t>
            </a:r>
            <a:r>
              <a:rPr lang="es-CO" dirty="0" err="1" smtClean="0"/>
              <a:t>capturing</a:t>
            </a:r>
            <a:r>
              <a:rPr lang="es-CO" dirty="0" smtClean="0"/>
              <a:t> </a:t>
            </a:r>
            <a:r>
              <a:rPr lang="es-CO" dirty="0" err="1" smtClean="0"/>
              <a:t>products</a:t>
            </a:r>
            <a:r>
              <a:rPr lang="es-CO" dirty="0" smtClean="0"/>
              <a:t>) and define </a:t>
            </a:r>
            <a:r>
              <a:rPr lang="es-CO" dirty="0" err="1" smtClean="0"/>
              <a:t>which</a:t>
            </a:r>
            <a:r>
              <a:rPr lang="es-CO" dirty="0" smtClean="0"/>
              <a:t> of </a:t>
            </a:r>
            <a:r>
              <a:rPr lang="es-CO" dirty="0" err="1" smtClean="0"/>
              <a:t>the</a:t>
            </a:r>
            <a:r>
              <a:rPr lang="es-CO" dirty="0" smtClean="0"/>
              <a:t> </a:t>
            </a:r>
            <a:r>
              <a:rPr lang="es-CO" dirty="0" err="1" smtClean="0"/>
              <a:t>production</a:t>
            </a:r>
            <a:r>
              <a:rPr lang="es-CO" dirty="0" smtClean="0"/>
              <a:t> </a:t>
            </a:r>
            <a:r>
              <a:rPr lang="es-CO" dirty="0" err="1" smtClean="0"/>
              <a:t>processes</a:t>
            </a:r>
            <a:r>
              <a:rPr lang="es-CO" dirty="0" smtClean="0"/>
              <a:t> </a:t>
            </a:r>
            <a:r>
              <a:rPr lang="es-CO" dirty="0" err="1" smtClean="0"/>
              <a:t>involved</a:t>
            </a:r>
            <a:r>
              <a:rPr lang="es-CO" dirty="0" smtClean="0"/>
              <a:t> </a:t>
            </a:r>
            <a:r>
              <a:rPr lang="es-CO" dirty="0" err="1" smtClean="0"/>
              <a:t>should</a:t>
            </a:r>
            <a:r>
              <a:rPr lang="es-CO" dirty="0" smtClean="0"/>
              <a:t> be </a:t>
            </a:r>
            <a:r>
              <a:rPr lang="es-CO" dirty="0" err="1" smtClean="0"/>
              <a:t>treated</a:t>
            </a:r>
            <a:r>
              <a:rPr lang="es-CO" dirty="0" smtClean="0"/>
              <a:t> as </a:t>
            </a:r>
            <a:r>
              <a:rPr lang="es-CO" dirty="0" err="1" smtClean="0"/>
              <a:t>part</a:t>
            </a:r>
            <a:r>
              <a:rPr lang="es-CO" dirty="0" smtClean="0"/>
              <a:t> of cultural </a:t>
            </a:r>
            <a:r>
              <a:rPr lang="es-CO" dirty="0" err="1" smtClean="0"/>
              <a:t>activities</a:t>
            </a:r>
            <a:r>
              <a:rPr lang="es-CO" dirty="0" smtClean="0"/>
              <a:t> (case of </a:t>
            </a:r>
            <a:r>
              <a:rPr lang="es-CO" dirty="0" err="1" smtClean="0"/>
              <a:t>printing</a:t>
            </a:r>
            <a:r>
              <a:rPr lang="es-CO" dirty="0" smtClean="0"/>
              <a:t>…)</a:t>
            </a:r>
          </a:p>
        </p:txBody>
      </p:sp>
    </p:spTree>
    <p:extLst>
      <p:ext uri="{BB962C8B-B14F-4D97-AF65-F5344CB8AC3E}">
        <p14:creationId xmlns:p14="http://schemas.microsoft.com/office/powerpoint/2010/main" val="2735987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726141"/>
          </a:xfrm>
        </p:spPr>
        <p:txBody>
          <a:bodyPr>
            <a:normAutofit/>
          </a:bodyPr>
          <a:lstStyle/>
          <a:p>
            <a:r>
              <a:rPr lang="es-CO" b="1" dirty="0" err="1" smtClean="0">
                <a:solidFill>
                  <a:schemeClr val="accent1"/>
                </a:solidFill>
              </a:rPr>
              <a:t>MEC’s</a:t>
            </a:r>
            <a:r>
              <a:rPr lang="es-CO" b="1" dirty="0" smtClean="0">
                <a:solidFill>
                  <a:schemeClr val="accent1"/>
                </a:solidFill>
              </a:rPr>
              <a:t> “</a:t>
            </a:r>
            <a:r>
              <a:rPr lang="es-CO" b="1" dirty="0" err="1" smtClean="0">
                <a:solidFill>
                  <a:schemeClr val="accent1"/>
                </a:solidFill>
              </a:rPr>
              <a:t>pragmatic</a:t>
            </a:r>
            <a:r>
              <a:rPr lang="es-CO" b="1" dirty="0" smtClean="0">
                <a:solidFill>
                  <a:schemeClr val="accent1"/>
                </a:solidFill>
              </a:rPr>
              <a:t> </a:t>
            </a:r>
            <a:r>
              <a:rPr lang="es-CO" b="1" dirty="0" err="1" smtClean="0">
                <a:solidFill>
                  <a:schemeClr val="accent1"/>
                </a:solidFill>
              </a:rPr>
              <a:t>definition</a:t>
            </a:r>
            <a:r>
              <a:rPr lang="es-CO" b="1" dirty="0" smtClean="0">
                <a:solidFill>
                  <a:schemeClr val="accent1"/>
                </a:solidFill>
              </a:rPr>
              <a:t>” </a:t>
            </a:r>
            <a:endParaRPr lang="es-CO" b="1" dirty="0">
              <a:solidFill>
                <a:schemeClr val="accent1"/>
              </a:solidFill>
            </a:endParaRPr>
          </a:p>
        </p:txBody>
      </p:sp>
      <p:sp>
        <p:nvSpPr>
          <p:cNvPr id="3" name="Marcador de contenido 2"/>
          <p:cNvSpPr>
            <a:spLocks noGrp="1"/>
          </p:cNvSpPr>
          <p:nvPr>
            <p:ph idx="1"/>
          </p:nvPr>
        </p:nvSpPr>
        <p:spPr>
          <a:xfrm>
            <a:off x="838200" y="726140"/>
            <a:ext cx="10515600" cy="5957047"/>
          </a:xfrm>
        </p:spPr>
        <p:txBody>
          <a:bodyPr>
            <a:normAutofit fontScale="85000" lnSpcReduction="20000"/>
          </a:bodyPr>
          <a:lstStyle/>
          <a:p>
            <a:r>
              <a:rPr lang="en-US" dirty="0" smtClean="0"/>
              <a:t>It is based on the representation of culture by domains for which the purpose is to measure cultural activities, goods and services that are generated by industrial and non-industrial processes. Cultural goods and services encompass artistic, aesthetic, symbolic and spiritual values. The characteristics of cultural goods and services differ from other products because their system of </a:t>
            </a:r>
            <a:r>
              <a:rPr lang="en-US" dirty="0" err="1" smtClean="0"/>
              <a:t>valorisation</a:t>
            </a:r>
            <a:r>
              <a:rPr lang="en-US" dirty="0" smtClean="0"/>
              <a:t>, which includes a characteristic irreproducible, is linked to its appreciation or pleasure.</a:t>
            </a:r>
          </a:p>
          <a:p>
            <a:r>
              <a:rPr lang="en-US" dirty="0"/>
              <a:t>Cultural goods convey ideas, symbols and ways of life, some of which may be subject </a:t>
            </a:r>
            <a:r>
              <a:rPr lang="en-US" dirty="0" smtClean="0"/>
              <a:t>to copyrights</a:t>
            </a:r>
            <a:r>
              <a:rPr lang="en-US" dirty="0"/>
              <a:t>. Cultural services do not represent material cultural goods in themselves </a:t>
            </a:r>
            <a:r>
              <a:rPr lang="en-US" dirty="0" smtClean="0"/>
              <a:t>but facilitate </a:t>
            </a:r>
            <a:r>
              <a:rPr lang="en-US" dirty="0"/>
              <a:t>their production and distribution. </a:t>
            </a:r>
            <a:r>
              <a:rPr lang="en-US" dirty="0" smtClean="0"/>
              <a:t>For </a:t>
            </a:r>
            <a:r>
              <a:rPr lang="en-US" dirty="0"/>
              <a:t>example, cultural services </a:t>
            </a:r>
            <a:r>
              <a:rPr lang="en-US" dirty="0" smtClean="0"/>
              <a:t>include licensing </a:t>
            </a:r>
            <a:r>
              <a:rPr lang="en-US" dirty="0"/>
              <a:t>activities and other copyright-related services, audio-visual </a:t>
            </a:r>
            <a:r>
              <a:rPr lang="en-US" dirty="0" smtClean="0"/>
              <a:t>distribution activities</a:t>
            </a:r>
            <a:r>
              <a:rPr lang="en-US" dirty="0"/>
              <a:t>, promotion of performing arts and cultural events, as well as cultural </a:t>
            </a:r>
            <a:r>
              <a:rPr lang="en-US" dirty="0" smtClean="0"/>
              <a:t>information services </a:t>
            </a:r>
            <a:r>
              <a:rPr lang="en-US" dirty="0"/>
              <a:t>and the preservation of books, recordings and artefacts (in </a:t>
            </a:r>
            <a:r>
              <a:rPr lang="en-US" dirty="0" smtClean="0"/>
              <a:t>libraries, documentation </a:t>
            </a:r>
            <a:r>
              <a:rPr lang="en-US" dirty="0" err="1"/>
              <a:t>centres</a:t>
            </a:r>
            <a:r>
              <a:rPr lang="en-US" dirty="0"/>
              <a:t>, and museums). Most of these goods and services are subject </a:t>
            </a:r>
            <a:r>
              <a:rPr lang="en-US" dirty="0" smtClean="0"/>
              <a:t>to </a:t>
            </a:r>
            <a:r>
              <a:rPr lang="es-CO" dirty="0" smtClean="0"/>
              <a:t>copyright</a:t>
            </a:r>
            <a:r>
              <a:rPr lang="es-CO" dirty="0"/>
              <a:t>.</a:t>
            </a:r>
          </a:p>
          <a:p>
            <a:r>
              <a:rPr lang="en-US" dirty="0"/>
              <a:t>Cultural activities embody or convey cultural expressions, irrespective of the </a:t>
            </a:r>
            <a:r>
              <a:rPr lang="en-US" dirty="0" smtClean="0"/>
              <a:t>commercial value </a:t>
            </a:r>
            <a:r>
              <a:rPr lang="en-US" dirty="0"/>
              <a:t>they may have. These activities may be an end in themselves or they </a:t>
            </a:r>
            <a:r>
              <a:rPr lang="en-US" dirty="0" smtClean="0"/>
              <a:t>may contribute </a:t>
            </a:r>
            <a:r>
              <a:rPr lang="en-US" dirty="0"/>
              <a:t>to the production of cultural goods and services (UNESCO-UIS, 2005).</a:t>
            </a:r>
          </a:p>
          <a:p>
            <a:r>
              <a:rPr lang="en-US" dirty="0"/>
              <a:t>Unlike the 1986 Framework (UNESCO, 1986), the definition of cultural domains is </a:t>
            </a:r>
            <a:r>
              <a:rPr lang="en-US" dirty="0" smtClean="0"/>
              <a:t>based on </a:t>
            </a:r>
            <a:r>
              <a:rPr lang="en-US" dirty="0"/>
              <a:t>a hierarchical model that is comprised of cultural domains and related domains.</a:t>
            </a:r>
            <a:endParaRPr lang="es-CO" dirty="0"/>
          </a:p>
        </p:txBody>
      </p:sp>
    </p:spTree>
    <p:extLst>
      <p:ext uri="{BB962C8B-B14F-4D97-AF65-F5344CB8AC3E}">
        <p14:creationId xmlns:p14="http://schemas.microsoft.com/office/powerpoint/2010/main" val="817836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107140" y="67235"/>
            <a:ext cx="10515600" cy="1605197"/>
          </a:xfrm>
        </p:spPr>
        <p:txBody>
          <a:bodyPr>
            <a:normAutofit/>
          </a:bodyPr>
          <a:lstStyle/>
          <a:p>
            <a:r>
              <a:rPr lang="es-CO" b="1" dirty="0" err="1" smtClean="0">
                <a:solidFill>
                  <a:schemeClr val="accent1"/>
                </a:solidFill>
              </a:rPr>
              <a:t>CAB’s</a:t>
            </a:r>
            <a:r>
              <a:rPr lang="es-CO" b="1" dirty="0" smtClean="0">
                <a:solidFill>
                  <a:schemeClr val="accent1"/>
                </a:solidFill>
              </a:rPr>
              <a:t> </a:t>
            </a:r>
            <a:r>
              <a:rPr lang="es-CO" b="1" dirty="0" err="1" smtClean="0">
                <a:solidFill>
                  <a:schemeClr val="accent1"/>
                </a:solidFill>
              </a:rPr>
              <a:t>definition</a:t>
            </a:r>
            <a:r>
              <a:rPr lang="es-CO" b="1" dirty="0" smtClean="0">
                <a:solidFill>
                  <a:schemeClr val="accent1"/>
                </a:solidFill>
              </a:rPr>
              <a:t/>
            </a:r>
            <a:br>
              <a:rPr lang="es-CO" b="1" dirty="0" smtClean="0">
                <a:solidFill>
                  <a:schemeClr val="accent1"/>
                </a:solidFill>
              </a:rPr>
            </a:br>
            <a:endParaRPr lang="es-CO" b="1" dirty="0">
              <a:solidFill>
                <a:schemeClr val="accent1"/>
              </a:solidFill>
            </a:endParaRPr>
          </a:p>
        </p:txBody>
      </p:sp>
      <p:sp>
        <p:nvSpPr>
          <p:cNvPr id="6" name="Marcador de contenido 5"/>
          <p:cNvSpPr>
            <a:spLocks noGrp="1"/>
          </p:cNvSpPr>
          <p:nvPr>
            <p:ph idx="1"/>
          </p:nvPr>
        </p:nvSpPr>
        <p:spPr>
          <a:xfrm>
            <a:off x="434787" y="970942"/>
            <a:ext cx="10515600" cy="5685351"/>
          </a:xfrm>
        </p:spPr>
        <p:txBody>
          <a:bodyPr>
            <a:normAutofit fontScale="85000" lnSpcReduction="20000"/>
          </a:bodyPr>
          <a:lstStyle/>
          <a:p>
            <a:pPr marL="0" indent="0" algn="just">
              <a:buNone/>
            </a:pPr>
            <a:r>
              <a:rPr lang="es-CO" sz="3100" b="1" dirty="0" smtClean="0">
                <a:solidFill>
                  <a:srgbClr val="0070C0"/>
                </a:solidFill>
              </a:rPr>
              <a:t>“</a:t>
            </a:r>
            <a:r>
              <a:rPr lang="es-CO" sz="3100" b="1" dirty="0" err="1" smtClean="0">
                <a:solidFill>
                  <a:srgbClr val="0070C0"/>
                </a:solidFill>
              </a:rPr>
              <a:t>those</a:t>
            </a:r>
            <a:r>
              <a:rPr lang="es-CO" sz="3100" b="1" dirty="0" smtClean="0">
                <a:solidFill>
                  <a:srgbClr val="0070C0"/>
                </a:solidFill>
              </a:rPr>
              <a:t> human </a:t>
            </a:r>
            <a:r>
              <a:rPr lang="es-CO" sz="3100" b="1" dirty="0" err="1" smtClean="0">
                <a:solidFill>
                  <a:srgbClr val="0070C0"/>
                </a:solidFill>
              </a:rPr>
              <a:t>activities</a:t>
            </a:r>
            <a:r>
              <a:rPr lang="es-CO" sz="3100" b="1" dirty="0" smtClean="0">
                <a:solidFill>
                  <a:srgbClr val="0070C0"/>
                </a:solidFill>
              </a:rPr>
              <a:t> and </a:t>
            </a:r>
            <a:r>
              <a:rPr lang="es-CO" sz="3100" b="1" dirty="0" err="1" smtClean="0">
                <a:solidFill>
                  <a:srgbClr val="0070C0"/>
                </a:solidFill>
              </a:rPr>
              <a:t>their</a:t>
            </a:r>
            <a:r>
              <a:rPr lang="es-CO" sz="3100" b="1" dirty="0" smtClean="0">
                <a:solidFill>
                  <a:srgbClr val="0070C0"/>
                </a:solidFill>
              </a:rPr>
              <a:t> </a:t>
            </a:r>
            <a:r>
              <a:rPr lang="es-CO" sz="3100" b="1" dirty="0" err="1" smtClean="0">
                <a:solidFill>
                  <a:srgbClr val="0070C0"/>
                </a:solidFill>
              </a:rPr>
              <a:t>products</a:t>
            </a:r>
            <a:r>
              <a:rPr lang="es-CO" sz="3100" b="1" dirty="0" smtClean="0">
                <a:solidFill>
                  <a:srgbClr val="0070C0"/>
                </a:solidFill>
              </a:rPr>
              <a:t> </a:t>
            </a:r>
            <a:r>
              <a:rPr lang="es-CO" sz="3100" b="1" dirty="0" err="1" smtClean="0">
                <a:solidFill>
                  <a:srgbClr val="0070C0"/>
                </a:solidFill>
              </a:rPr>
              <a:t>that</a:t>
            </a:r>
            <a:r>
              <a:rPr lang="es-CO" sz="3100" b="1" dirty="0" smtClean="0">
                <a:solidFill>
                  <a:srgbClr val="0070C0"/>
                </a:solidFill>
              </a:rPr>
              <a:t> derive </a:t>
            </a:r>
            <a:r>
              <a:rPr lang="es-CO" sz="3100" b="1" dirty="0" err="1" smtClean="0">
                <a:solidFill>
                  <a:srgbClr val="0070C0"/>
                </a:solidFill>
              </a:rPr>
              <a:t>from</a:t>
            </a:r>
            <a:r>
              <a:rPr lang="es-CO" sz="3100" b="1" dirty="0" smtClean="0">
                <a:solidFill>
                  <a:srgbClr val="0070C0"/>
                </a:solidFill>
              </a:rPr>
              <a:t> </a:t>
            </a:r>
            <a:r>
              <a:rPr lang="es-CO" sz="3100" b="1" dirty="0" err="1" smtClean="0">
                <a:solidFill>
                  <a:srgbClr val="0070C0"/>
                </a:solidFill>
              </a:rPr>
              <a:t>the</a:t>
            </a:r>
            <a:r>
              <a:rPr lang="es-CO" sz="3100" b="1" dirty="0" smtClean="0">
                <a:solidFill>
                  <a:srgbClr val="0070C0"/>
                </a:solidFill>
              </a:rPr>
              <a:t> </a:t>
            </a:r>
            <a:r>
              <a:rPr lang="es-CO" sz="3100" b="1" dirty="0" err="1" smtClean="0">
                <a:solidFill>
                  <a:srgbClr val="0070C0"/>
                </a:solidFill>
              </a:rPr>
              <a:t>creation</a:t>
            </a:r>
            <a:r>
              <a:rPr lang="es-CO" sz="3100" b="1" dirty="0" smtClean="0">
                <a:solidFill>
                  <a:srgbClr val="0070C0"/>
                </a:solidFill>
              </a:rPr>
              <a:t>, </a:t>
            </a:r>
            <a:r>
              <a:rPr lang="es-CO" sz="3100" b="1" dirty="0" err="1" smtClean="0">
                <a:solidFill>
                  <a:srgbClr val="0070C0"/>
                </a:solidFill>
              </a:rPr>
              <a:t>production</a:t>
            </a:r>
            <a:r>
              <a:rPr lang="es-CO" sz="3100" b="1" dirty="0" smtClean="0">
                <a:solidFill>
                  <a:srgbClr val="0070C0"/>
                </a:solidFill>
              </a:rPr>
              <a:t>, </a:t>
            </a:r>
            <a:r>
              <a:rPr lang="es-CO" sz="3100" b="1" dirty="0" err="1" smtClean="0">
                <a:solidFill>
                  <a:srgbClr val="0070C0"/>
                </a:solidFill>
              </a:rPr>
              <a:t>dissemination</a:t>
            </a:r>
            <a:r>
              <a:rPr lang="es-CO" sz="3100" b="1" dirty="0" smtClean="0">
                <a:solidFill>
                  <a:srgbClr val="0070C0"/>
                </a:solidFill>
              </a:rPr>
              <a:t>, </a:t>
            </a:r>
            <a:r>
              <a:rPr lang="es-CO" sz="3100" b="1" dirty="0" err="1" smtClean="0">
                <a:solidFill>
                  <a:srgbClr val="0070C0"/>
                </a:solidFill>
              </a:rPr>
              <a:t>transmission</a:t>
            </a:r>
            <a:r>
              <a:rPr lang="es-CO" sz="3100" b="1" dirty="0" smtClean="0">
                <a:solidFill>
                  <a:srgbClr val="0070C0"/>
                </a:solidFill>
              </a:rPr>
              <a:t>, </a:t>
            </a:r>
            <a:r>
              <a:rPr lang="es-CO" sz="3100" b="1" dirty="0" err="1" smtClean="0">
                <a:solidFill>
                  <a:srgbClr val="0070C0"/>
                </a:solidFill>
              </a:rPr>
              <a:t>consumption</a:t>
            </a:r>
            <a:r>
              <a:rPr lang="es-CO" sz="3100" b="1" dirty="0" smtClean="0">
                <a:solidFill>
                  <a:srgbClr val="0070C0"/>
                </a:solidFill>
              </a:rPr>
              <a:t> and </a:t>
            </a:r>
            <a:r>
              <a:rPr lang="es-CO" sz="3100" b="1" dirty="0" err="1" smtClean="0">
                <a:solidFill>
                  <a:srgbClr val="0070C0"/>
                </a:solidFill>
              </a:rPr>
              <a:t>appropriation</a:t>
            </a:r>
            <a:r>
              <a:rPr lang="es-CO" sz="3100" b="1" dirty="0" smtClean="0">
                <a:solidFill>
                  <a:srgbClr val="0070C0"/>
                </a:solidFill>
              </a:rPr>
              <a:t> of </a:t>
            </a:r>
            <a:r>
              <a:rPr lang="es-CO" sz="3100" b="1" dirty="0" err="1" smtClean="0">
                <a:solidFill>
                  <a:srgbClr val="0070C0"/>
                </a:solidFill>
              </a:rPr>
              <a:t>symbolic</a:t>
            </a:r>
            <a:r>
              <a:rPr lang="es-CO" sz="3100" b="1" dirty="0" smtClean="0">
                <a:solidFill>
                  <a:srgbClr val="0070C0"/>
                </a:solidFill>
              </a:rPr>
              <a:t> </a:t>
            </a:r>
            <a:r>
              <a:rPr lang="es-CO" sz="3100" b="1" dirty="0" err="1" smtClean="0">
                <a:solidFill>
                  <a:srgbClr val="0070C0"/>
                </a:solidFill>
              </a:rPr>
              <a:t>contents</a:t>
            </a:r>
            <a:r>
              <a:rPr lang="es-CO" sz="3100" b="1" dirty="0" smtClean="0">
                <a:solidFill>
                  <a:srgbClr val="0070C0"/>
                </a:solidFill>
              </a:rPr>
              <a:t> </a:t>
            </a:r>
            <a:r>
              <a:rPr lang="es-CO" sz="3100" b="1" dirty="0" err="1" smtClean="0">
                <a:solidFill>
                  <a:srgbClr val="0070C0"/>
                </a:solidFill>
              </a:rPr>
              <a:t>related</a:t>
            </a:r>
            <a:r>
              <a:rPr lang="es-CO" sz="3100" b="1" dirty="0" smtClean="0">
                <a:solidFill>
                  <a:srgbClr val="0070C0"/>
                </a:solidFill>
              </a:rPr>
              <a:t> to </a:t>
            </a:r>
            <a:r>
              <a:rPr lang="es-CO" sz="3100" b="1" dirty="0" err="1" smtClean="0">
                <a:solidFill>
                  <a:srgbClr val="0070C0"/>
                </a:solidFill>
              </a:rPr>
              <a:t>the</a:t>
            </a:r>
            <a:r>
              <a:rPr lang="es-CO" sz="3100" b="1" dirty="0" smtClean="0">
                <a:solidFill>
                  <a:srgbClr val="0070C0"/>
                </a:solidFill>
              </a:rPr>
              <a:t> </a:t>
            </a:r>
            <a:r>
              <a:rPr lang="es-CO" sz="3100" b="1" dirty="0" err="1" smtClean="0">
                <a:solidFill>
                  <a:srgbClr val="0070C0"/>
                </a:solidFill>
              </a:rPr>
              <a:t>arts</a:t>
            </a:r>
            <a:r>
              <a:rPr lang="es-CO" sz="3100" b="1" dirty="0" smtClean="0">
                <a:solidFill>
                  <a:srgbClr val="0070C0"/>
                </a:solidFill>
              </a:rPr>
              <a:t> and </a:t>
            </a:r>
            <a:r>
              <a:rPr lang="es-CO" sz="3100" b="1" dirty="0" err="1" smtClean="0">
                <a:solidFill>
                  <a:srgbClr val="0070C0"/>
                </a:solidFill>
              </a:rPr>
              <a:t>the</a:t>
            </a:r>
            <a:r>
              <a:rPr lang="es-CO" sz="3100" b="1" dirty="0" smtClean="0">
                <a:solidFill>
                  <a:srgbClr val="0070C0"/>
                </a:solidFill>
              </a:rPr>
              <a:t> </a:t>
            </a:r>
            <a:r>
              <a:rPr lang="es-CO" sz="3100" b="1" dirty="0" err="1" smtClean="0">
                <a:solidFill>
                  <a:srgbClr val="0070C0"/>
                </a:solidFill>
              </a:rPr>
              <a:t>heritage</a:t>
            </a:r>
            <a:r>
              <a:rPr lang="es-CO" dirty="0" smtClean="0"/>
              <a:t>”;</a:t>
            </a:r>
          </a:p>
          <a:p>
            <a:pPr marL="0" indent="0" algn="just">
              <a:buNone/>
            </a:pPr>
            <a:endParaRPr lang="es-CO" dirty="0"/>
          </a:p>
          <a:p>
            <a:pPr marL="0" indent="0" algn="just">
              <a:buNone/>
            </a:pPr>
            <a:r>
              <a:rPr lang="es-CO" dirty="0" err="1" smtClean="0"/>
              <a:t>This</a:t>
            </a:r>
            <a:r>
              <a:rPr lang="es-CO" dirty="0" smtClean="0"/>
              <a:t> </a:t>
            </a:r>
            <a:r>
              <a:rPr lang="es-CO" dirty="0" err="1" smtClean="0"/>
              <a:t>definition</a:t>
            </a:r>
            <a:r>
              <a:rPr lang="es-CO" dirty="0" smtClean="0"/>
              <a:t> </a:t>
            </a:r>
            <a:r>
              <a:rPr lang="es-CO" dirty="0" err="1" smtClean="0"/>
              <a:t>excludes</a:t>
            </a:r>
            <a:r>
              <a:rPr lang="es-CO" dirty="0" smtClean="0"/>
              <a:t> </a:t>
            </a:r>
            <a:r>
              <a:rPr lang="es-CO" dirty="0" err="1" smtClean="0"/>
              <a:t>what</a:t>
            </a:r>
            <a:r>
              <a:rPr lang="es-CO" dirty="0" smtClean="0"/>
              <a:t> </a:t>
            </a:r>
            <a:r>
              <a:rPr lang="es-CO" dirty="0" err="1" smtClean="0"/>
              <a:t>we</a:t>
            </a:r>
            <a:r>
              <a:rPr lang="es-CO" dirty="0" smtClean="0"/>
              <a:t> </a:t>
            </a:r>
            <a:r>
              <a:rPr lang="es-CO" dirty="0" err="1" smtClean="0"/>
              <a:t>call</a:t>
            </a:r>
            <a:r>
              <a:rPr lang="es-CO" dirty="0" smtClean="0"/>
              <a:t>:</a:t>
            </a:r>
          </a:p>
          <a:p>
            <a:pPr lvl="1" algn="just"/>
            <a:r>
              <a:rPr lang="es-CO" sz="2600" dirty="0" smtClean="0">
                <a:solidFill>
                  <a:srgbClr val="0070C0"/>
                </a:solidFill>
              </a:rPr>
              <a:t>“</a:t>
            </a:r>
            <a:r>
              <a:rPr lang="es-CO" sz="2600" dirty="0" err="1" smtClean="0">
                <a:solidFill>
                  <a:srgbClr val="0070C0"/>
                </a:solidFill>
              </a:rPr>
              <a:t>interdependent</a:t>
            </a:r>
            <a:r>
              <a:rPr lang="es-CO" sz="2600" dirty="0" smtClean="0">
                <a:solidFill>
                  <a:srgbClr val="0070C0"/>
                </a:solidFill>
              </a:rPr>
              <a:t>” </a:t>
            </a:r>
            <a:r>
              <a:rPr lang="es-CO" sz="2600" dirty="0" err="1" smtClean="0">
                <a:solidFill>
                  <a:srgbClr val="0070C0"/>
                </a:solidFill>
              </a:rPr>
              <a:t>connected</a:t>
            </a:r>
            <a:r>
              <a:rPr lang="es-CO" sz="2600" dirty="0" smtClean="0">
                <a:solidFill>
                  <a:srgbClr val="0070C0"/>
                </a:solidFill>
              </a:rPr>
              <a:t> </a:t>
            </a:r>
            <a:r>
              <a:rPr lang="es-CO" sz="2600" dirty="0" err="1" smtClean="0">
                <a:solidFill>
                  <a:srgbClr val="0070C0"/>
                </a:solidFill>
              </a:rPr>
              <a:t>products</a:t>
            </a:r>
            <a:r>
              <a:rPr lang="es-CO" sz="2600" dirty="0" smtClean="0"/>
              <a:t>; inputs and capital </a:t>
            </a:r>
            <a:r>
              <a:rPr lang="es-CO" sz="2600" dirty="0" err="1" smtClean="0"/>
              <a:t>goods</a:t>
            </a:r>
            <a:r>
              <a:rPr lang="es-CO" sz="2600" dirty="0" smtClean="0"/>
              <a:t> </a:t>
            </a:r>
            <a:r>
              <a:rPr lang="es-CO" sz="2600" dirty="0" err="1" smtClean="0"/>
              <a:t>which</a:t>
            </a:r>
            <a:r>
              <a:rPr lang="es-CO" sz="2600" dirty="0" smtClean="0"/>
              <a:t> </a:t>
            </a:r>
            <a:r>
              <a:rPr lang="es-CO" sz="2600" dirty="0" err="1" smtClean="0"/>
              <a:t>only</a:t>
            </a:r>
            <a:r>
              <a:rPr lang="es-CO" sz="2600" dirty="0" smtClean="0"/>
              <a:t> use </a:t>
            </a:r>
            <a:r>
              <a:rPr lang="es-CO" sz="2600" dirty="0" err="1" smtClean="0"/>
              <a:t>is</a:t>
            </a:r>
            <a:r>
              <a:rPr lang="es-CO" sz="2600" dirty="0" smtClean="0"/>
              <a:t> to be </a:t>
            </a:r>
            <a:r>
              <a:rPr lang="es-CO" sz="2600" dirty="0" err="1" smtClean="0"/>
              <a:t>used</a:t>
            </a:r>
            <a:r>
              <a:rPr lang="es-CO" sz="2600" dirty="0" smtClean="0"/>
              <a:t> </a:t>
            </a:r>
            <a:r>
              <a:rPr lang="es-CO" sz="2600" dirty="0" err="1" smtClean="0"/>
              <a:t>by</a:t>
            </a:r>
            <a:r>
              <a:rPr lang="es-CO" sz="2600" dirty="0" smtClean="0"/>
              <a:t> cultural “industries”; musical </a:t>
            </a:r>
            <a:r>
              <a:rPr lang="es-CO" sz="2600" dirty="0" err="1" smtClean="0"/>
              <a:t>instruments</a:t>
            </a:r>
            <a:r>
              <a:rPr lang="es-CO" sz="2600" dirty="0" smtClean="0"/>
              <a:t> are </a:t>
            </a:r>
            <a:r>
              <a:rPr lang="es-CO" sz="2600" dirty="0" err="1" smtClean="0"/>
              <a:t>included</a:t>
            </a:r>
            <a:r>
              <a:rPr lang="es-CO" sz="2600" dirty="0" smtClean="0"/>
              <a:t> </a:t>
            </a:r>
            <a:r>
              <a:rPr lang="es-CO" sz="2600" dirty="0" err="1" smtClean="0"/>
              <a:t>here</a:t>
            </a:r>
            <a:r>
              <a:rPr lang="es-CO" sz="2600" dirty="0" smtClean="0"/>
              <a:t> (</a:t>
            </a:r>
            <a:r>
              <a:rPr lang="es-CO" sz="2600" dirty="0" err="1" smtClean="0"/>
              <a:t>not</a:t>
            </a:r>
            <a:r>
              <a:rPr lang="es-CO" sz="2600" dirty="0" smtClean="0"/>
              <a:t> </a:t>
            </a:r>
            <a:r>
              <a:rPr lang="es-CO" sz="2600" dirty="0" err="1" smtClean="0"/>
              <a:t>considered</a:t>
            </a:r>
            <a:r>
              <a:rPr lang="es-CO" sz="2600" dirty="0" smtClean="0"/>
              <a:t> as </a:t>
            </a:r>
            <a:r>
              <a:rPr lang="es-CO" sz="2600" dirty="0" err="1" smtClean="0"/>
              <a:t>specific</a:t>
            </a:r>
            <a:r>
              <a:rPr lang="es-CO" sz="2600" dirty="0" smtClean="0"/>
              <a:t>…., </a:t>
            </a:r>
            <a:r>
              <a:rPr lang="es-CO" sz="2600" dirty="0" err="1" smtClean="0"/>
              <a:t>their</a:t>
            </a:r>
            <a:r>
              <a:rPr lang="es-CO" sz="2600" dirty="0" smtClean="0"/>
              <a:t> </a:t>
            </a:r>
            <a:r>
              <a:rPr lang="es-CO" sz="2600" dirty="0" err="1" smtClean="0"/>
              <a:t>production</a:t>
            </a:r>
            <a:r>
              <a:rPr lang="es-CO" sz="2600" dirty="0" smtClean="0"/>
              <a:t> </a:t>
            </a:r>
            <a:r>
              <a:rPr lang="es-CO" sz="2600" dirty="0" err="1" smtClean="0"/>
              <a:t>is</a:t>
            </a:r>
            <a:r>
              <a:rPr lang="es-CO" sz="2600" dirty="0" smtClean="0"/>
              <a:t> </a:t>
            </a:r>
            <a:r>
              <a:rPr lang="es-CO" sz="2600" dirty="0" err="1" smtClean="0"/>
              <a:t>not</a:t>
            </a:r>
            <a:r>
              <a:rPr lang="es-CO" sz="2600" dirty="0" smtClean="0"/>
              <a:t> cultural </a:t>
            </a:r>
            <a:r>
              <a:rPr lang="es-CO" sz="2600" dirty="0" err="1" smtClean="0"/>
              <a:t>production</a:t>
            </a:r>
            <a:r>
              <a:rPr lang="es-CO" sz="2600" dirty="0" smtClean="0"/>
              <a:t>…)); Paint use in art </a:t>
            </a:r>
            <a:r>
              <a:rPr lang="es-CO" sz="2600" dirty="0" err="1" smtClean="0"/>
              <a:t>paintings</a:t>
            </a:r>
            <a:r>
              <a:rPr lang="es-CO" sz="2600" dirty="0" smtClean="0"/>
              <a:t>, etc…</a:t>
            </a:r>
          </a:p>
          <a:p>
            <a:pPr marL="457200" lvl="1" indent="0" algn="just">
              <a:buNone/>
            </a:pPr>
            <a:r>
              <a:rPr lang="es-CO" sz="2600" dirty="0" smtClean="0">
                <a:solidFill>
                  <a:srgbClr val="FF0000"/>
                </a:solidFill>
              </a:rPr>
              <a:t>Note: IN </a:t>
            </a:r>
            <a:r>
              <a:rPr lang="es-CO" sz="2600" dirty="0" err="1" smtClean="0">
                <a:solidFill>
                  <a:srgbClr val="FF0000"/>
                </a:solidFill>
              </a:rPr>
              <a:t>the</a:t>
            </a:r>
            <a:r>
              <a:rPr lang="es-CO" sz="2600" dirty="0" smtClean="0">
                <a:solidFill>
                  <a:srgbClr val="FF0000"/>
                </a:solidFill>
              </a:rPr>
              <a:t> </a:t>
            </a:r>
            <a:r>
              <a:rPr lang="es-CO" sz="2600" dirty="0" err="1" smtClean="0">
                <a:solidFill>
                  <a:srgbClr val="FF0000"/>
                </a:solidFill>
              </a:rPr>
              <a:t>MECs</a:t>
            </a:r>
            <a:r>
              <a:rPr lang="es-CO" sz="2600" dirty="0" smtClean="0">
                <a:solidFill>
                  <a:srgbClr val="FF0000"/>
                </a:solidFill>
              </a:rPr>
              <a:t>, musical</a:t>
            </a:r>
            <a:r>
              <a:rPr lang="es-CO" dirty="0" smtClean="0">
                <a:solidFill>
                  <a:srgbClr val="FF0000"/>
                </a:solidFill>
              </a:rPr>
              <a:t> </a:t>
            </a:r>
            <a:r>
              <a:rPr lang="es-CO" dirty="0" err="1" smtClean="0">
                <a:solidFill>
                  <a:srgbClr val="FF0000"/>
                </a:solidFill>
              </a:rPr>
              <a:t>instruments</a:t>
            </a:r>
            <a:r>
              <a:rPr lang="es-CO" dirty="0" smtClean="0">
                <a:solidFill>
                  <a:srgbClr val="FF0000"/>
                </a:solidFill>
              </a:rPr>
              <a:t> (manufacture and </a:t>
            </a:r>
            <a:r>
              <a:rPr lang="es-CO" dirty="0" err="1" smtClean="0">
                <a:solidFill>
                  <a:srgbClr val="FF0000"/>
                </a:solidFill>
              </a:rPr>
              <a:t>products</a:t>
            </a:r>
            <a:r>
              <a:rPr lang="es-CO" dirty="0" smtClean="0">
                <a:solidFill>
                  <a:srgbClr val="FF0000"/>
                </a:solidFill>
              </a:rPr>
              <a:t>) are </a:t>
            </a:r>
            <a:r>
              <a:rPr lang="es-CO" dirty="0" err="1" smtClean="0">
                <a:solidFill>
                  <a:srgbClr val="FF0000"/>
                </a:solidFill>
              </a:rPr>
              <a:t>included</a:t>
            </a:r>
            <a:r>
              <a:rPr lang="es-CO" dirty="0" smtClean="0">
                <a:solidFill>
                  <a:srgbClr val="FF0000"/>
                </a:solidFill>
              </a:rPr>
              <a:t> in sector B. Performance and </a:t>
            </a:r>
            <a:r>
              <a:rPr lang="es-CO" dirty="0" err="1" smtClean="0">
                <a:solidFill>
                  <a:srgbClr val="FF0000"/>
                </a:solidFill>
              </a:rPr>
              <a:t>Celebration</a:t>
            </a:r>
            <a:r>
              <a:rPr lang="es-CO" dirty="0" smtClean="0">
                <a:solidFill>
                  <a:srgbClr val="FF0000"/>
                </a:solidFill>
              </a:rPr>
              <a:t> in UIS,</a:t>
            </a:r>
            <a:endParaRPr lang="es-CO" sz="2600" dirty="0" smtClean="0">
              <a:solidFill>
                <a:srgbClr val="FF0000"/>
              </a:solidFill>
            </a:endParaRPr>
          </a:p>
          <a:p>
            <a:pPr marL="457200" lvl="1" indent="0" algn="just">
              <a:buNone/>
            </a:pPr>
            <a:endParaRPr lang="es-CO" sz="2600" dirty="0" smtClean="0"/>
          </a:p>
          <a:p>
            <a:pPr lvl="1" algn="just"/>
            <a:r>
              <a:rPr lang="es-CO" sz="2600" dirty="0" smtClean="0">
                <a:solidFill>
                  <a:srgbClr val="0070C0"/>
                </a:solidFill>
              </a:rPr>
              <a:t>“</a:t>
            </a:r>
            <a:r>
              <a:rPr lang="es-CO" sz="2600" dirty="0" err="1" smtClean="0">
                <a:solidFill>
                  <a:srgbClr val="0070C0"/>
                </a:solidFill>
              </a:rPr>
              <a:t>Auxiliary</a:t>
            </a:r>
            <a:r>
              <a:rPr lang="es-CO" sz="2600" dirty="0" smtClean="0">
                <a:solidFill>
                  <a:srgbClr val="0070C0"/>
                </a:solidFill>
              </a:rPr>
              <a:t>” </a:t>
            </a:r>
            <a:r>
              <a:rPr lang="es-CO" sz="2600" dirty="0" err="1" smtClean="0">
                <a:solidFill>
                  <a:srgbClr val="0070C0"/>
                </a:solidFill>
              </a:rPr>
              <a:t>connected</a:t>
            </a:r>
            <a:r>
              <a:rPr lang="es-CO" sz="2600" dirty="0" smtClean="0">
                <a:solidFill>
                  <a:srgbClr val="0070C0"/>
                </a:solidFill>
              </a:rPr>
              <a:t> </a:t>
            </a:r>
            <a:r>
              <a:rPr lang="es-CO" sz="2600" dirty="0" err="1" smtClean="0">
                <a:solidFill>
                  <a:srgbClr val="0070C0"/>
                </a:solidFill>
              </a:rPr>
              <a:t>products</a:t>
            </a:r>
            <a:r>
              <a:rPr lang="es-CO" sz="2600" dirty="0" smtClean="0"/>
              <a:t>; </a:t>
            </a:r>
            <a:r>
              <a:rPr lang="es-CO" sz="2600" dirty="0" err="1" smtClean="0"/>
              <a:t>they</a:t>
            </a:r>
            <a:r>
              <a:rPr lang="es-CO" sz="2600" dirty="0" smtClean="0"/>
              <a:t> </a:t>
            </a:r>
            <a:r>
              <a:rPr lang="es-CO" sz="2600" dirty="0" err="1" smtClean="0"/>
              <a:t>make</a:t>
            </a:r>
            <a:r>
              <a:rPr lang="es-CO" sz="2600" dirty="0" smtClean="0"/>
              <a:t> </a:t>
            </a:r>
            <a:r>
              <a:rPr lang="es-CO" sz="2600" dirty="0" err="1" smtClean="0"/>
              <a:t>transmission</a:t>
            </a:r>
            <a:r>
              <a:rPr lang="es-CO" sz="2600" dirty="0" smtClean="0"/>
              <a:t> posible as TV sets, radios, etc… </a:t>
            </a:r>
            <a:r>
              <a:rPr lang="es-CO" sz="2600" dirty="0" err="1" smtClean="0"/>
              <a:t>but</a:t>
            </a:r>
            <a:r>
              <a:rPr lang="es-CO" sz="2600" dirty="0" smtClean="0"/>
              <a:t> as </a:t>
            </a:r>
            <a:r>
              <a:rPr lang="es-CO" sz="2600" dirty="0" err="1" smtClean="0"/>
              <a:t>such</a:t>
            </a:r>
            <a:r>
              <a:rPr lang="es-CO" sz="2600" dirty="0" smtClean="0"/>
              <a:t>, </a:t>
            </a:r>
            <a:r>
              <a:rPr lang="es-CO" sz="2600" dirty="0" err="1" smtClean="0"/>
              <a:t>they</a:t>
            </a:r>
            <a:r>
              <a:rPr lang="es-CO" sz="2600" dirty="0" smtClean="0"/>
              <a:t> do </a:t>
            </a:r>
            <a:r>
              <a:rPr lang="es-CO" sz="2600" dirty="0" err="1" smtClean="0"/>
              <a:t>not</a:t>
            </a:r>
            <a:r>
              <a:rPr lang="es-CO" sz="2600" dirty="0" smtClean="0"/>
              <a:t> </a:t>
            </a:r>
            <a:r>
              <a:rPr lang="es-CO" sz="2600" dirty="0" err="1" smtClean="0"/>
              <a:t>fit</a:t>
            </a:r>
            <a:r>
              <a:rPr lang="es-CO" sz="2600" dirty="0" smtClean="0"/>
              <a:t> </a:t>
            </a:r>
            <a:r>
              <a:rPr lang="es-CO" sz="2600" dirty="0" err="1" smtClean="0"/>
              <a:t>into</a:t>
            </a:r>
            <a:r>
              <a:rPr lang="es-CO" sz="2600" dirty="0" smtClean="0"/>
              <a:t> </a:t>
            </a:r>
            <a:r>
              <a:rPr lang="es-CO" sz="2600" dirty="0" err="1" smtClean="0"/>
              <a:t>the</a:t>
            </a:r>
            <a:r>
              <a:rPr lang="es-CO" sz="2600" dirty="0" smtClean="0"/>
              <a:t> </a:t>
            </a:r>
            <a:r>
              <a:rPr lang="es-CO" sz="2600" dirty="0" err="1" smtClean="0"/>
              <a:t>definition</a:t>
            </a:r>
            <a:r>
              <a:rPr lang="es-CO" sz="2600" dirty="0" smtClean="0"/>
              <a:t> of cultural </a:t>
            </a:r>
            <a:r>
              <a:rPr lang="es-CO" sz="2600" dirty="0" err="1" smtClean="0"/>
              <a:t>products</a:t>
            </a:r>
            <a:r>
              <a:rPr lang="es-CO" sz="2600" dirty="0" smtClean="0"/>
              <a:t> </a:t>
            </a:r>
          </a:p>
          <a:p>
            <a:pPr marL="457200" lvl="1" indent="0" algn="just">
              <a:buNone/>
            </a:pPr>
            <a:endParaRPr lang="es-CO" sz="2600" dirty="0"/>
          </a:p>
          <a:p>
            <a:pPr marL="0" indent="0" algn="just">
              <a:buNone/>
            </a:pPr>
            <a:r>
              <a:rPr lang="es-CO" sz="3000" dirty="0" err="1" smtClean="0"/>
              <a:t>For</a:t>
            </a:r>
            <a:r>
              <a:rPr lang="es-CO" sz="3000" dirty="0" smtClean="0"/>
              <a:t> </a:t>
            </a:r>
            <a:r>
              <a:rPr lang="es-CO" sz="3000" dirty="0" err="1" smtClean="0"/>
              <a:t>each</a:t>
            </a:r>
            <a:r>
              <a:rPr lang="es-CO" sz="3000" dirty="0" smtClean="0"/>
              <a:t> “sector” a </a:t>
            </a:r>
            <a:r>
              <a:rPr lang="es-CO" sz="3000" dirty="0" err="1" smtClean="0"/>
              <a:t>list</a:t>
            </a:r>
            <a:r>
              <a:rPr lang="es-CO" sz="3000" dirty="0" smtClean="0"/>
              <a:t> of </a:t>
            </a:r>
            <a:r>
              <a:rPr lang="es-CO" sz="3000" dirty="0" err="1" smtClean="0"/>
              <a:t>these</a:t>
            </a:r>
            <a:r>
              <a:rPr lang="es-CO" sz="3000" dirty="0" smtClean="0"/>
              <a:t> </a:t>
            </a:r>
            <a:r>
              <a:rPr lang="es-CO" sz="3000" dirty="0" err="1" smtClean="0"/>
              <a:t>interdependent</a:t>
            </a:r>
            <a:r>
              <a:rPr lang="es-CO" sz="3000" dirty="0" smtClean="0"/>
              <a:t> </a:t>
            </a:r>
            <a:r>
              <a:rPr lang="es-CO" sz="3000" dirty="0" err="1" smtClean="0"/>
              <a:t>connected</a:t>
            </a:r>
            <a:r>
              <a:rPr lang="es-CO" sz="3000" dirty="0" smtClean="0"/>
              <a:t> </a:t>
            </a:r>
            <a:r>
              <a:rPr lang="es-CO" sz="3000" dirty="0" err="1" smtClean="0"/>
              <a:t>products</a:t>
            </a:r>
            <a:r>
              <a:rPr lang="es-CO" sz="3000" dirty="0" smtClean="0"/>
              <a:t> and </a:t>
            </a:r>
            <a:r>
              <a:rPr lang="es-CO" sz="3000" dirty="0" err="1" smtClean="0"/>
              <a:t>auxiliary</a:t>
            </a:r>
            <a:r>
              <a:rPr lang="es-CO" sz="3000" dirty="0" smtClean="0"/>
              <a:t> </a:t>
            </a:r>
            <a:r>
              <a:rPr lang="es-CO" sz="3000" dirty="0" err="1" smtClean="0"/>
              <a:t>connected</a:t>
            </a:r>
            <a:r>
              <a:rPr lang="es-CO" sz="3000" dirty="0" smtClean="0"/>
              <a:t> </a:t>
            </a:r>
            <a:r>
              <a:rPr lang="es-CO" sz="3000" dirty="0" err="1" smtClean="0"/>
              <a:t>products</a:t>
            </a:r>
            <a:r>
              <a:rPr lang="es-CO" sz="3000" dirty="0" smtClean="0"/>
              <a:t> </a:t>
            </a:r>
            <a:r>
              <a:rPr lang="es-CO" sz="3000" dirty="0" err="1" smtClean="0"/>
              <a:t>is</a:t>
            </a:r>
            <a:r>
              <a:rPr lang="es-CO" sz="3000" dirty="0" smtClean="0"/>
              <a:t> </a:t>
            </a:r>
            <a:r>
              <a:rPr lang="es-CO" sz="3000" dirty="0" err="1" smtClean="0"/>
              <a:t>established</a:t>
            </a:r>
            <a:r>
              <a:rPr lang="es-CO" sz="3000" dirty="0" smtClean="0"/>
              <a:t>; </a:t>
            </a:r>
            <a:r>
              <a:rPr lang="es-CO" sz="3000" dirty="0" err="1" smtClean="0"/>
              <a:t>supply</a:t>
            </a:r>
            <a:r>
              <a:rPr lang="es-CO" sz="3000" dirty="0" smtClean="0"/>
              <a:t> and use </a:t>
            </a:r>
            <a:r>
              <a:rPr lang="es-CO" sz="3000" dirty="0" err="1" smtClean="0"/>
              <a:t>tables</a:t>
            </a:r>
            <a:r>
              <a:rPr lang="es-CO" sz="3000" dirty="0" smtClean="0"/>
              <a:t> </a:t>
            </a:r>
            <a:r>
              <a:rPr lang="es-CO" sz="3000" b="1" dirty="0" smtClean="0"/>
              <a:t>are </a:t>
            </a:r>
            <a:r>
              <a:rPr lang="es-CO" sz="3000" b="1" dirty="0" err="1" smtClean="0"/>
              <a:t>not</a:t>
            </a:r>
            <a:r>
              <a:rPr lang="es-CO" sz="3000" b="1" dirty="0" smtClean="0"/>
              <a:t> </a:t>
            </a:r>
            <a:r>
              <a:rPr lang="es-CO" sz="3000" b="1" dirty="0" err="1" smtClean="0"/>
              <a:t>established</a:t>
            </a:r>
            <a:r>
              <a:rPr lang="es-CO" sz="3000" dirty="0" smtClean="0"/>
              <a:t> </a:t>
            </a:r>
            <a:r>
              <a:rPr lang="es-CO" sz="3000" dirty="0" err="1" smtClean="0"/>
              <a:t>for</a:t>
            </a:r>
            <a:r>
              <a:rPr lang="es-CO" sz="3000" dirty="0" smtClean="0"/>
              <a:t> </a:t>
            </a:r>
            <a:r>
              <a:rPr lang="es-CO" sz="3000" dirty="0" err="1" smtClean="0"/>
              <a:t>these</a:t>
            </a:r>
            <a:r>
              <a:rPr lang="es-CO" sz="3000" dirty="0" smtClean="0"/>
              <a:t> </a:t>
            </a:r>
            <a:r>
              <a:rPr lang="es-CO" sz="3000" dirty="0" err="1" smtClean="0"/>
              <a:t>products</a:t>
            </a:r>
            <a:r>
              <a:rPr lang="es-CO" sz="3000" dirty="0" smtClean="0"/>
              <a:t>, </a:t>
            </a:r>
            <a:r>
              <a:rPr lang="es-CO" sz="3000" dirty="0" err="1" smtClean="0"/>
              <a:t>neither</a:t>
            </a:r>
            <a:r>
              <a:rPr lang="es-CO" sz="3000" dirty="0" smtClean="0"/>
              <a:t> </a:t>
            </a:r>
            <a:r>
              <a:rPr lang="es-CO" sz="3000" dirty="0" err="1" smtClean="0"/>
              <a:t>their</a:t>
            </a:r>
            <a:r>
              <a:rPr lang="es-CO" sz="3000" dirty="0" smtClean="0"/>
              <a:t> </a:t>
            </a:r>
            <a:r>
              <a:rPr lang="es-CO" sz="3000" dirty="0" err="1" smtClean="0"/>
              <a:t>production</a:t>
            </a:r>
            <a:r>
              <a:rPr lang="es-CO" sz="3000" dirty="0" smtClean="0"/>
              <a:t> </a:t>
            </a:r>
            <a:r>
              <a:rPr lang="es-CO" sz="3000" dirty="0" err="1" smtClean="0"/>
              <a:t>accounts</a:t>
            </a:r>
            <a:r>
              <a:rPr lang="es-CO" sz="3000" dirty="0" smtClean="0"/>
              <a:t>. </a:t>
            </a:r>
            <a:r>
              <a:rPr lang="es-CO" sz="3000" dirty="0" err="1" smtClean="0"/>
              <a:t>But</a:t>
            </a:r>
            <a:r>
              <a:rPr lang="es-CO" sz="3000" dirty="0" smtClean="0"/>
              <a:t> </a:t>
            </a:r>
            <a:r>
              <a:rPr lang="es-CO" sz="3000" dirty="0" err="1" smtClean="0"/>
              <a:t>their</a:t>
            </a:r>
            <a:r>
              <a:rPr lang="es-CO" sz="3000" dirty="0" smtClean="0"/>
              <a:t> </a:t>
            </a:r>
            <a:r>
              <a:rPr lang="es-CO" sz="3000" dirty="0" err="1" smtClean="0"/>
              <a:t>value</a:t>
            </a:r>
            <a:r>
              <a:rPr lang="es-CO" sz="3000" dirty="0" smtClean="0"/>
              <a:t> </a:t>
            </a:r>
            <a:r>
              <a:rPr lang="es-CO" sz="3000" dirty="0" err="1" smtClean="0"/>
              <a:t>is</a:t>
            </a:r>
            <a:r>
              <a:rPr lang="es-CO" sz="3000" dirty="0" smtClean="0"/>
              <a:t> </a:t>
            </a:r>
            <a:r>
              <a:rPr lang="es-CO" sz="3000" dirty="0" err="1" smtClean="0"/>
              <a:t>included</a:t>
            </a:r>
            <a:r>
              <a:rPr lang="es-CO" sz="3000" dirty="0" smtClean="0"/>
              <a:t> in </a:t>
            </a:r>
            <a:r>
              <a:rPr lang="es-CO" sz="3000" dirty="0" err="1" smtClean="0"/>
              <a:t>the</a:t>
            </a:r>
            <a:r>
              <a:rPr lang="es-CO" sz="3000" dirty="0" smtClean="0"/>
              <a:t> </a:t>
            </a:r>
            <a:r>
              <a:rPr lang="es-CO" sz="3000" dirty="0" err="1" smtClean="0"/>
              <a:t>expenditure</a:t>
            </a:r>
            <a:r>
              <a:rPr lang="es-CO" sz="3000" dirty="0" smtClean="0"/>
              <a:t> </a:t>
            </a:r>
            <a:r>
              <a:rPr lang="es-CO" sz="3000" dirty="0" err="1" smtClean="0"/>
              <a:t>table</a:t>
            </a:r>
            <a:r>
              <a:rPr lang="es-CO" sz="3000" dirty="0" smtClean="0"/>
              <a:t>.</a:t>
            </a:r>
          </a:p>
          <a:p>
            <a:pPr marL="0" indent="0" algn="just">
              <a:buNone/>
            </a:pPr>
            <a:endParaRPr lang="es-CO" dirty="0"/>
          </a:p>
        </p:txBody>
      </p:sp>
    </p:spTree>
    <p:extLst>
      <p:ext uri="{BB962C8B-B14F-4D97-AF65-F5344CB8AC3E}">
        <p14:creationId xmlns:p14="http://schemas.microsoft.com/office/powerpoint/2010/main" val="4221915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0" y="1"/>
            <a:ext cx="10515600" cy="537882"/>
          </a:xfrm>
        </p:spPr>
        <p:txBody>
          <a:bodyPr>
            <a:normAutofit fontScale="90000"/>
          </a:bodyPr>
          <a:lstStyle/>
          <a:p>
            <a:pPr algn="ctr"/>
            <a:r>
              <a:rPr lang="es-CO" sz="3600" b="1" dirty="0" err="1" smtClean="0">
                <a:solidFill>
                  <a:srgbClr val="0070C0"/>
                </a:solidFill>
              </a:rPr>
              <a:t>Unifying</a:t>
            </a:r>
            <a:r>
              <a:rPr lang="es-CO" sz="3600" b="1" dirty="0" smtClean="0">
                <a:solidFill>
                  <a:srgbClr val="0070C0"/>
                </a:solidFill>
              </a:rPr>
              <a:t> </a:t>
            </a:r>
            <a:r>
              <a:rPr lang="es-CO" sz="3600" b="1" dirty="0" err="1" smtClean="0">
                <a:solidFill>
                  <a:srgbClr val="0070C0"/>
                </a:solidFill>
              </a:rPr>
              <a:t>sectors</a:t>
            </a:r>
            <a:r>
              <a:rPr lang="es-CO" sz="3600" b="1" dirty="0" smtClean="0">
                <a:solidFill>
                  <a:srgbClr val="0070C0"/>
                </a:solidFill>
              </a:rPr>
              <a:t> and </a:t>
            </a:r>
            <a:r>
              <a:rPr lang="es-CO" sz="3600" b="1" dirty="0" err="1" smtClean="0">
                <a:solidFill>
                  <a:srgbClr val="0070C0"/>
                </a:solidFill>
              </a:rPr>
              <a:t>subsectors</a:t>
            </a:r>
            <a:endParaRPr lang="es-CO" sz="3600" b="1" dirty="0">
              <a:solidFill>
                <a:srgbClr val="0070C0"/>
              </a:solidFill>
            </a:endParaRPr>
          </a:p>
        </p:txBody>
      </p:sp>
      <p:sp>
        <p:nvSpPr>
          <p:cNvPr id="4" name="Marcador de contenido 3"/>
          <p:cNvSpPr>
            <a:spLocks noGrp="1"/>
          </p:cNvSpPr>
          <p:nvPr>
            <p:ph sz="half" idx="1"/>
          </p:nvPr>
        </p:nvSpPr>
        <p:spPr>
          <a:xfrm>
            <a:off x="788894" y="482507"/>
            <a:ext cx="5181600" cy="6079658"/>
          </a:xfrm>
        </p:spPr>
        <p:txBody>
          <a:bodyPr>
            <a:normAutofit fontScale="77500" lnSpcReduction="20000"/>
          </a:bodyPr>
          <a:lstStyle/>
          <a:p>
            <a:r>
              <a:rPr lang="es-CO" b="1" dirty="0" smtClean="0">
                <a:solidFill>
                  <a:srgbClr val="0070C0"/>
                </a:solidFill>
              </a:rPr>
              <a:t>Framework </a:t>
            </a:r>
            <a:r>
              <a:rPr lang="es-CO" b="1" dirty="0" err="1" smtClean="0">
                <a:solidFill>
                  <a:srgbClr val="0070C0"/>
                </a:solidFill>
              </a:rPr>
              <a:t>for</a:t>
            </a:r>
            <a:r>
              <a:rPr lang="es-CO" b="1" dirty="0" smtClean="0">
                <a:solidFill>
                  <a:srgbClr val="0070C0"/>
                </a:solidFill>
              </a:rPr>
              <a:t> Cultural </a:t>
            </a:r>
            <a:r>
              <a:rPr lang="es-CO" b="1" dirty="0" err="1" smtClean="0">
                <a:solidFill>
                  <a:srgbClr val="0070C0"/>
                </a:solidFill>
              </a:rPr>
              <a:t>Statistics</a:t>
            </a:r>
            <a:r>
              <a:rPr lang="es-CO" b="1" dirty="0" smtClean="0">
                <a:solidFill>
                  <a:srgbClr val="0070C0"/>
                </a:solidFill>
              </a:rPr>
              <a:t> (UIS)</a:t>
            </a:r>
          </a:p>
          <a:p>
            <a:pPr marL="0" indent="0">
              <a:buNone/>
            </a:pPr>
            <a:r>
              <a:rPr lang="es-CO" b="1" dirty="0" smtClean="0"/>
              <a:t>Cultural </a:t>
            </a:r>
            <a:r>
              <a:rPr lang="es-CO" b="1" dirty="0" err="1" smtClean="0"/>
              <a:t>Domains</a:t>
            </a:r>
            <a:endParaRPr lang="es-CO" b="1" dirty="0"/>
          </a:p>
          <a:p>
            <a:pPr marL="514350" indent="-514350">
              <a:buAutoNum type="alphaUcPeriod"/>
            </a:pPr>
            <a:r>
              <a:rPr lang="es-CO" dirty="0" smtClean="0"/>
              <a:t>Cultural and Natural </a:t>
            </a:r>
            <a:r>
              <a:rPr lang="es-CO" dirty="0" err="1" smtClean="0"/>
              <a:t>Heritage</a:t>
            </a:r>
            <a:endParaRPr lang="es-CO" dirty="0" smtClean="0"/>
          </a:p>
          <a:p>
            <a:pPr marL="514350" indent="-514350">
              <a:buAutoNum type="alphaUcPeriod"/>
            </a:pPr>
            <a:r>
              <a:rPr lang="es-CO" dirty="0" smtClean="0"/>
              <a:t>Performance and </a:t>
            </a:r>
            <a:r>
              <a:rPr lang="es-CO" dirty="0" err="1" smtClean="0"/>
              <a:t>Celebrations</a:t>
            </a:r>
            <a:endParaRPr lang="es-CO" dirty="0" smtClean="0"/>
          </a:p>
          <a:p>
            <a:pPr marL="514350" indent="-514350">
              <a:buAutoNum type="alphaUcPeriod"/>
            </a:pPr>
            <a:r>
              <a:rPr lang="es-CO" dirty="0" smtClean="0"/>
              <a:t>Virtual </a:t>
            </a:r>
            <a:r>
              <a:rPr lang="es-CO" dirty="0" err="1" smtClean="0"/>
              <a:t>Arts</a:t>
            </a:r>
            <a:r>
              <a:rPr lang="es-CO" dirty="0" smtClean="0"/>
              <a:t> and </a:t>
            </a:r>
            <a:r>
              <a:rPr lang="es-CO" dirty="0" err="1" smtClean="0"/>
              <a:t>Crafts</a:t>
            </a:r>
            <a:endParaRPr lang="es-CO" dirty="0" smtClean="0"/>
          </a:p>
          <a:p>
            <a:pPr marL="514350" indent="-514350">
              <a:buAutoNum type="alphaUcPeriod"/>
            </a:pPr>
            <a:r>
              <a:rPr lang="es-CO" dirty="0" err="1" smtClean="0"/>
              <a:t>Books</a:t>
            </a:r>
            <a:r>
              <a:rPr lang="es-CO" dirty="0" smtClean="0"/>
              <a:t> and </a:t>
            </a:r>
            <a:r>
              <a:rPr lang="es-CO" dirty="0" err="1" smtClean="0"/>
              <a:t>Press</a:t>
            </a:r>
            <a:endParaRPr lang="es-CO" dirty="0" smtClean="0"/>
          </a:p>
          <a:p>
            <a:pPr marL="514350" indent="-514350">
              <a:buAutoNum type="alphaUcPeriod"/>
            </a:pPr>
            <a:r>
              <a:rPr lang="es-CO" dirty="0" smtClean="0"/>
              <a:t>Audio-visual and </a:t>
            </a:r>
            <a:r>
              <a:rPr lang="es-CO" dirty="0" err="1" smtClean="0"/>
              <a:t>Interactive</a:t>
            </a:r>
            <a:r>
              <a:rPr lang="es-CO" dirty="0" smtClean="0"/>
              <a:t> Media</a:t>
            </a:r>
          </a:p>
          <a:p>
            <a:pPr marL="514350" indent="-514350">
              <a:buAutoNum type="alphaUcPeriod"/>
            </a:pPr>
            <a:r>
              <a:rPr lang="es-CO" dirty="0" err="1" smtClean="0"/>
              <a:t>Design</a:t>
            </a:r>
            <a:r>
              <a:rPr lang="es-CO" dirty="0" smtClean="0"/>
              <a:t> and </a:t>
            </a:r>
            <a:r>
              <a:rPr lang="es-CO" dirty="0" err="1" smtClean="0"/>
              <a:t>Creative</a:t>
            </a:r>
            <a:r>
              <a:rPr lang="es-CO" dirty="0" smtClean="0"/>
              <a:t> </a:t>
            </a:r>
            <a:r>
              <a:rPr lang="es-CO" dirty="0" err="1" smtClean="0"/>
              <a:t>Services</a:t>
            </a:r>
            <a:endParaRPr lang="es-CO" dirty="0" smtClean="0"/>
          </a:p>
          <a:p>
            <a:pPr marL="0" indent="0">
              <a:buNone/>
            </a:pPr>
            <a:r>
              <a:rPr lang="es-CO" b="1" dirty="0" smtClean="0"/>
              <a:t>Transversal </a:t>
            </a:r>
            <a:r>
              <a:rPr lang="es-CO" b="1" dirty="0" err="1" smtClean="0"/>
              <a:t>domains</a:t>
            </a:r>
            <a:endParaRPr lang="es-CO" b="1" dirty="0" smtClean="0"/>
          </a:p>
          <a:p>
            <a:r>
              <a:rPr lang="es-CO" dirty="0" smtClean="0"/>
              <a:t>Intangible Cultural </a:t>
            </a:r>
            <a:r>
              <a:rPr lang="es-CO" dirty="0" err="1"/>
              <a:t>H</a:t>
            </a:r>
            <a:r>
              <a:rPr lang="es-CO" dirty="0" err="1" smtClean="0"/>
              <a:t>eritage</a:t>
            </a:r>
            <a:endParaRPr lang="es-CO" dirty="0" smtClean="0"/>
          </a:p>
          <a:p>
            <a:r>
              <a:rPr lang="es-CO" dirty="0" err="1" smtClean="0"/>
              <a:t>Education</a:t>
            </a:r>
            <a:r>
              <a:rPr lang="es-CO" dirty="0" smtClean="0"/>
              <a:t> and Training</a:t>
            </a:r>
          </a:p>
          <a:p>
            <a:r>
              <a:rPr lang="es-CO" dirty="0" err="1" smtClean="0"/>
              <a:t>Archiving</a:t>
            </a:r>
            <a:r>
              <a:rPr lang="es-CO" dirty="0" smtClean="0"/>
              <a:t> and </a:t>
            </a:r>
            <a:r>
              <a:rPr lang="es-CO" dirty="0" err="1" smtClean="0"/>
              <a:t>Preserving</a:t>
            </a:r>
            <a:endParaRPr lang="es-CO" dirty="0" smtClean="0"/>
          </a:p>
          <a:p>
            <a:r>
              <a:rPr lang="es-CO" dirty="0" err="1" smtClean="0"/>
              <a:t>Equipment</a:t>
            </a:r>
            <a:r>
              <a:rPr lang="es-CO" dirty="0" smtClean="0"/>
              <a:t> and </a:t>
            </a:r>
            <a:r>
              <a:rPr lang="es-CO" dirty="0" err="1" smtClean="0"/>
              <a:t>Supporting</a:t>
            </a:r>
            <a:r>
              <a:rPr lang="es-CO" dirty="0" smtClean="0"/>
              <a:t> </a:t>
            </a:r>
            <a:r>
              <a:rPr lang="es-CO" dirty="0" err="1" smtClean="0"/>
              <a:t>Materials</a:t>
            </a:r>
            <a:endParaRPr lang="es-CO" dirty="0"/>
          </a:p>
        </p:txBody>
      </p:sp>
      <p:sp>
        <p:nvSpPr>
          <p:cNvPr id="5" name="Marcador de contenido 4"/>
          <p:cNvSpPr>
            <a:spLocks noGrp="1"/>
          </p:cNvSpPr>
          <p:nvPr>
            <p:ph sz="half" idx="2"/>
          </p:nvPr>
        </p:nvSpPr>
        <p:spPr>
          <a:xfrm>
            <a:off x="6373906" y="427131"/>
            <a:ext cx="5181600" cy="4351338"/>
          </a:xfrm>
        </p:spPr>
        <p:txBody>
          <a:bodyPr>
            <a:normAutofit fontScale="77500" lnSpcReduction="20000"/>
          </a:bodyPr>
          <a:lstStyle/>
          <a:p>
            <a:r>
              <a:rPr lang="es-CO" b="1" dirty="0" smtClean="0">
                <a:solidFill>
                  <a:srgbClr val="0070C0"/>
                </a:solidFill>
              </a:rPr>
              <a:t>CAB Manual (CAB)</a:t>
            </a:r>
          </a:p>
          <a:p>
            <a:pPr marL="514350" indent="-514350">
              <a:buFont typeface="+mj-lt"/>
              <a:buAutoNum type="arabicPeriod"/>
            </a:pPr>
            <a:r>
              <a:rPr lang="es-CO" dirty="0" err="1" smtClean="0"/>
              <a:t>Creation</a:t>
            </a:r>
            <a:r>
              <a:rPr lang="es-CO" dirty="0" smtClean="0"/>
              <a:t> and </a:t>
            </a:r>
            <a:r>
              <a:rPr lang="es-CO" dirty="0" err="1"/>
              <a:t>I</a:t>
            </a:r>
            <a:r>
              <a:rPr lang="es-CO" dirty="0" err="1" smtClean="0"/>
              <a:t>ntellectual</a:t>
            </a:r>
            <a:r>
              <a:rPr lang="es-CO" dirty="0" smtClean="0"/>
              <a:t> </a:t>
            </a:r>
            <a:r>
              <a:rPr lang="es-CO" dirty="0" err="1" smtClean="0"/>
              <a:t>property</a:t>
            </a:r>
            <a:endParaRPr lang="es-CO" dirty="0" smtClean="0"/>
          </a:p>
          <a:p>
            <a:pPr marL="514350" indent="-514350">
              <a:buFont typeface="+mj-lt"/>
              <a:buAutoNum type="arabicPeriod"/>
            </a:pPr>
            <a:r>
              <a:rPr lang="es-CO" dirty="0" err="1" smtClean="0"/>
              <a:t>Design</a:t>
            </a:r>
            <a:endParaRPr lang="es-CO" dirty="0" smtClean="0"/>
          </a:p>
          <a:p>
            <a:pPr marL="514350" indent="-514350">
              <a:buFont typeface="+mj-lt"/>
              <a:buAutoNum type="arabicPeriod"/>
            </a:pPr>
            <a:r>
              <a:rPr lang="es-CO" dirty="0" err="1" smtClean="0"/>
              <a:t>Toys</a:t>
            </a:r>
            <a:endParaRPr lang="es-CO" dirty="0" smtClean="0"/>
          </a:p>
          <a:p>
            <a:pPr marL="514350" indent="-514350">
              <a:buFont typeface="+mj-lt"/>
              <a:buAutoNum type="arabicPeriod"/>
            </a:pPr>
            <a:r>
              <a:rPr lang="es-CO" dirty="0" err="1" smtClean="0"/>
              <a:t>Scenic</a:t>
            </a:r>
            <a:r>
              <a:rPr lang="es-CO" dirty="0" smtClean="0"/>
              <a:t> </a:t>
            </a:r>
            <a:r>
              <a:rPr lang="es-CO" dirty="0" err="1"/>
              <a:t>A</a:t>
            </a:r>
            <a:r>
              <a:rPr lang="es-CO" dirty="0" err="1" smtClean="0"/>
              <a:t>rts</a:t>
            </a:r>
            <a:r>
              <a:rPr lang="es-CO" dirty="0" smtClean="0"/>
              <a:t> and </a:t>
            </a:r>
            <a:r>
              <a:rPr lang="es-CO" dirty="0" err="1"/>
              <a:t>A</a:t>
            </a:r>
            <a:r>
              <a:rPr lang="es-CO" dirty="0" err="1" smtClean="0"/>
              <a:t>rtistic</a:t>
            </a:r>
            <a:r>
              <a:rPr lang="es-CO" dirty="0" smtClean="0"/>
              <a:t> Performances</a:t>
            </a:r>
          </a:p>
          <a:p>
            <a:pPr marL="514350" indent="-514350">
              <a:buFont typeface="+mj-lt"/>
              <a:buAutoNum type="arabicPeriod"/>
            </a:pPr>
            <a:r>
              <a:rPr lang="es-CO" dirty="0" smtClean="0"/>
              <a:t>Visual </a:t>
            </a:r>
            <a:r>
              <a:rPr lang="es-CO" dirty="0" err="1"/>
              <a:t>A</a:t>
            </a:r>
            <a:r>
              <a:rPr lang="es-CO" dirty="0" err="1" smtClean="0"/>
              <a:t>rts</a:t>
            </a:r>
            <a:endParaRPr lang="es-CO" dirty="0" smtClean="0"/>
          </a:p>
          <a:p>
            <a:pPr marL="514350" indent="-514350">
              <a:buFont typeface="+mj-lt"/>
              <a:buAutoNum type="arabicPeriod"/>
            </a:pPr>
            <a:r>
              <a:rPr lang="es-CO" dirty="0" err="1" smtClean="0"/>
              <a:t>Music</a:t>
            </a:r>
            <a:endParaRPr lang="es-CO" dirty="0" smtClean="0"/>
          </a:p>
          <a:p>
            <a:pPr marL="514350" indent="-514350">
              <a:buFont typeface="+mj-lt"/>
              <a:buAutoNum type="arabicPeriod"/>
            </a:pPr>
            <a:r>
              <a:rPr lang="es-CO" dirty="0" smtClean="0"/>
              <a:t>Audiovisual and Radio</a:t>
            </a:r>
          </a:p>
          <a:p>
            <a:pPr marL="514350" indent="-514350">
              <a:buFont typeface="+mj-lt"/>
              <a:buAutoNum type="arabicPeriod"/>
            </a:pPr>
            <a:r>
              <a:rPr lang="es-CO" dirty="0" err="1" smtClean="0"/>
              <a:t>Books</a:t>
            </a:r>
            <a:r>
              <a:rPr lang="es-CO" dirty="0" smtClean="0"/>
              <a:t> and </a:t>
            </a:r>
            <a:r>
              <a:rPr lang="es-CO" dirty="0" err="1" smtClean="0"/>
              <a:t>Publications</a:t>
            </a:r>
            <a:endParaRPr lang="es-CO" dirty="0" smtClean="0"/>
          </a:p>
          <a:p>
            <a:pPr marL="514350" indent="-514350">
              <a:buFont typeface="+mj-lt"/>
              <a:buAutoNum type="arabicPeriod"/>
            </a:pPr>
            <a:r>
              <a:rPr lang="es-CO" dirty="0" smtClean="0"/>
              <a:t>Cultural </a:t>
            </a:r>
            <a:r>
              <a:rPr lang="es-CO" dirty="0" err="1" smtClean="0"/>
              <a:t>Education</a:t>
            </a:r>
            <a:endParaRPr lang="es-CO" dirty="0" smtClean="0"/>
          </a:p>
          <a:p>
            <a:pPr marL="514350" indent="-514350">
              <a:buFont typeface="+mj-lt"/>
              <a:buAutoNum type="arabicPeriod"/>
            </a:pPr>
            <a:r>
              <a:rPr lang="es-CO" dirty="0" smtClean="0"/>
              <a:t>Tangible </a:t>
            </a:r>
            <a:r>
              <a:rPr lang="es-CO" dirty="0" err="1" smtClean="0"/>
              <a:t>Heritage</a:t>
            </a:r>
            <a:endParaRPr lang="es-CO" dirty="0" smtClean="0"/>
          </a:p>
          <a:p>
            <a:pPr marL="514350" indent="-514350">
              <a:buFont typeface="+mj-lt"/>
              <a:buAutoNum type="arabicPeriod"/>
            </a:pPr>
            <a:r>
              <a:rPr lang="es-CO" dirty="0" smtClean="0"/>
              <a:t>Intangible </a:t>
            </a:r>
            <a:r>
              <a:rPr lang="es-CO" dirty="0" err="1" smtClean="0"/>
              <a:t>Heritage</a:t>
            </a:r>
            <a:endParaRPr lang="es-CO" dirty="0" smtClean="0"/>
          </a:p>
          <a:p>
            <a:pPr marL="514350" indent="-514350">
              <a:buFont typeface="+mj-lt"/>
              <a:buAutoNum type="arabicPeriod"/>
            </a:pPr>
            <a:endParaRPr lang="es-CO" dirty="0"/>
          </a:p>
        </p:txBody>
      </p:sp>
      <p:sp>
        <p:nvSpPr>
          <p:cNvPr id="3" name="CuadroTexto 2"/>
          <p:cNvSpPr txBox="1"/>
          <p:nvPr/>
        </p:nvSpPr>
        <p:spPr>
          <a:xfrm>
            <a:off x="336176" y="5446059"/>
            <a:ext cx="11093824" cy="1200329"/>
          </a:xfrm>
          <a:prstGeom prst="rect">
            <a:avLst/>
          </a:prstGeom>
          <a:noFill/>
        </p:spPr>
        <p:txBody>
          <a:bodyPr wrap="square" rtlCol="0">
            <a:spAutoFit/>
          </a:bodyPr>
          <a:lstStyle/>
          <a:p>
            <a:r>
              <a:rPr lang="es-CO" b="1" dirty="0" err="1" smtClean="0">
                <a:solidFill>
                  <a:srgbClr val="0070C0"/>
                </a:solidFill>
              </a:rPr>
              <a:t>Issue</a:t>
            </a:r>
            <a:r>
              <a:rPr lang="es-CO" b="1" dirty="0" smtClean="0">
                <a:solidFill>
                  <a:srgbClr val="0070C0"/>
                </a:solidFill>
              </a:rPr>
              <a:t> of </a:t>
            </a:r>
            <a:r>
              <a:rPr lang="es-CO" b="1" dirty="0" err="1" smtClean="0">
                <a:solidFill>
                  <a:srgbClr val="0070C0"/>
                </a:solidFill>
              </a:rPr>
              <a:t>the</a:t>
            </a:r>
            <a:r>
              <a:rPr lang="es-CO" b="1" dirty="0" smtClean="0">
                <a:solidFill>
                  <a:srgbClr val="0070C0"/>
                </a:solidFill>
              </a:rPr>
              <a:t> transversal </a:t>
            </a:r>
            <a:r>
              <a:rPr lang="es-CO" b="1" dirty="0" err="1" smtClean="0">
                <a:solidFill>
                  <a:srgbClr val="0070C0"/>
                </a:solidFill>
              </a:rPr>
              <a:t>domains</a:t>
            </a:r>
            <a:r>
              <a:rPr lang="es-CO" dirty="0" smtClean="0"/>
              <a:t>: Do </a:t>
            </a:r>
            <a:r>
              <a:rPr lang="es-CO" dirty="0" err="1" smtClean="0"/>
              <a:t>we</a:t>
            </a:r>
            <a:r>
              <a:rPr lang="es-CO" dirty="0" smtClean="0"/>
              <a:t> define </a:t>
            </a:r>
            <a:r>
              <a:rPr lang="es-CO" dirty="0" err="1" smtClean="0"/>
              <a:t>also</a:t>
            </a:r>
            <a:r>
              <a:rPr lang="es-CO" dirty="0" smtClean="0"/>
              <a:t> </a:t>
            </a:r>
            <a:r>
              <a:rPr lang="es-CO" dirty="0" err="1" smtClean="0"/>
              <a:t>products</a:t>
            </a:r>
            <a:r>
              <a:rPr lang="es-CO" dirty="0" smtClean="0"/>
              <a:t> and </a:t>
            </a:r>
            <a:r>
              <a:rPr lang="es-CO" dirty="0" err="1" smtClean="0"/>
              <a:t>activities</a:t>
            </a:r>
            <a:r>
              <a:rPr lang="es-CO" dirty="0" smtClean="0"/>
              <a:t>; </a:t>
            </a:r>
            <a:r>
              <a:rPr lang="es-CO" dirty="0" err="1" smtClean="0"/>
              <a:t>supply</a:t>
            </a:r>
            <a:r>
              <a:rPr lang="es-CO" dirty="0" smtClean="0"/>
              <a:t> and use balances???</a:t>
            </a:r>
          </a:p>
          <a:p>
            <a:r>
              <a:rPr lang="es-CO" dirty="0" smtClean="0"/>
              <a:t>In </a:t>
            </a:r>
            <a:r>
              <a:rPr lang="es-CO" dirty="0" err="1" smtClean="0"/>
              <a:t>the</a:t>
            </a:r>
            <a:r>
              <a:rPr lang="es-CO" dirty="0" smtClean="0"/>
              <a:t> case of </a:t>
            </a:r>
            <a:r>
              <a:rPr lang="es-CO" dirty="0" err="1" smtClean="0"/>
              <a:t>equipment</a:t>
            </a:r>
            <a:r>
              <a:rPr lang="es-CO" dirty="0" smtClean="0"/>
              <a:t> and </a:t>
            </a:r>
            <a:r>
              <a:rPr lang="es-CO" dirty="0" err="1" smtClean="0"/>
              <a:t>supporting</a:t>
            </a:r>
            <a:r>
              <a:rPr lang="es-CO" dirty="0" smtClean="0"/>
              <a:t> </a:t>
            </a:r>
            <a:r>
              <a:rPr lang="es-CO" dirty="0" err="1" smtClean="0"/>
              <a:t>materials</a:t>
            </a:r>
            <a:r>
              <a:rPr lang="es-CO" dirty="0" smtClean="0"/>
              <a:t>, are </a:t>
            </a:r>
            <a:r>
              <a:rPr lang="es-CO" dirty="0" err="1" smtClean="0"/>
              <a:t>we</a:t>
            </a:r>
            <a:r>
              <a:rPr lang="es-CO" dirty="0" smtClean="0"/>
              <a:t> </a:t>
            </a:r>
            <a:r>
              <a:rPr lang="es-CO" dirty="0" err="1" smtClean="0"/>
              <a:t>speaking</a:t>
            </a:r>
            <a:r>
              <a:rPr lang="es-CO" dirty="0" smtClean="0"/>
              <a:t> of </a:t>
            </a:r>
            <a:r>
              <a:rPr lang="es-CO" dirty="0" err="1" smtClean="0"/>
              <a:t>any</a:t>
            </a:r>
            <a:r>
              <a:rPr lang="es-CO" dirty="0" smtClean="0"/>
              <a:t> </a:t>
            </a:r>
            <a:r>
              <a:rPr lang="es-CO" dirty="0" err="1" smtClean="0"/>
              <a:t>equipment</a:t>
            </a:r>
            <a:r>
              <a:rPr lang="es-CO" dirty="0" smtClean="0"/>
              <a:t>, </a:t>
            </a:r>
            <a:r>
              <a:rPr lang="es-CO" dirty="0" err="1" smtClean="0"/>
              <a:t>or</a:t>
            </a:r>
            <a:r>
              <a:rPr lang="es-CO" dirty="0" smtClean="0"/>
              <a:t> </a:t>
            </a:r>
            <a:r>
              <a:rPr lang="es-CO" dirty="0" err="1" smtClean="0"/>
              <a:t>only</a:t>
            </a:r>
            <a:r>
              <a:rPr lang="es-CO" dirty="0" smtClean="0"/>
              <a:t> </a:t>
            </a:r>
            <a:r>
              <a:rPr lang="es-CO" dirty="0" err="1" smtClean="0"/>
              <a:t>those</a:t>
            </a:r>
            <a:r>
              <a:rPr lang="es-CO" dirty="0" smtClean="0"/>
              <a:t> </a:t>
            </a:r>
            <a:r>
              <a:rPr lang="es-CO" dirty="0" err="1" smtClean="0"/>
              <a:t>specific</a:t>
            </a:r>
            <a:r>
              <a:rPr lang="es-CO" dirty="0" smtClean="0"/>
              <a:t> to </a:t>
            </a:r>
            <a:r>
              <a:rPr lang="es-CO" dirty="0" err="1" smtClean="0"/>
              <a:t>the</a:t>
            </a:r>
            <a:r>
              <a:rPr lang="es-CO" dirty="0" smtClean="0"/>
              <a:t> cultural </a:t>
            </a:r>
            <a:r>
              <a:rPr lang="es-CO" dirty="0" err="1" smtClean="0"/>
              <a:t>domains</a:t>
            </a:r>
            <a:r>
              <a:rPr lang="es-CO" dirty="0" smtClean="0"/>
              <a:t>??? </a:t>
            </a:r>
            <a:r>
              <a:rPr lang="es-CO" dirty="0" err="1" smtClean="0"/>
              <a:t>What</a:t>
            </a:r>
            <a:r>
              <a:rPr lang="es-CO" dirty="0" smtClean="0"/>
              <a:t> </a:t>
            </a:r>
            <a:r>
              <a:rPr lang="es-CO" dirty="0" err="1" smtClean="0"/>
              <a:t>does</a:t>
            </a:r>
            <a:r>
              <a:rPr lang="es-CO" dirty="0" smtClean="0"/>
              <a:t> “</a:t>
            </a:r>
            <a:r>
              <a:rPr lang="es-CO" dirty="0" err="1" smtClean="0"/>
              <a:t>specific</a:t>
            </a:r>
            <a:r>
              <a:rPr lang="es-CO" dirty="0" smtClean="0"/>
              <a:t>” to a cultural </a:t>
            </a:r>
            <a:r>
              <a:rPr lang="es-CO" dirty="0" err="1" smtClean="0"/>
              <a:t>domain</a:t>
            </a:r>
            <a:r>
              <a:rPr lang="es-CO" dirty="0" smtClean="0"/>
              <a:t> </a:t>
            </a:r>
            <a:r>
              <a:rPr lang="es-CO" dirty="0" err="1" smtClean="0"/>
              <a:t>means</a:t>
            </a:r>
            <a:r>
              <a:rPr lang="es-CO" dirty="0" smtClean="0"/>
              <a:t>??? </a:t>
            </a:r>
            <a:r>
              <a:rPr lang="es-CO" dirty="0" err="1" smtClean="0"/>
              <a:t>Is</a:t>
            </a:r>
            <a:r>
              <a:rPr lang="es-CO" dirty="0" smtClean="0"/>
              <a:t> </a:t>
            </a:r>
            <a:r>
              <a:rPr lang="es-CO" dirty="0" err="1" smtClean="0"/>
              <a:t>the</a:t>
            </a:r>
            <a:r>
              <a:rPr lang="es-CO" dirty="0" smtClean="0"/>
              <a:t> </a:t>
            </a:r>
            <a:r>
              <a:rPr lang="es-CO" dirty="0" err="1" smtClean="0"/>
              <a:t>building</a:t>
            </a:r>
            <a:r>
              <a:rPr lang="es-CO" dirty="0" smtClean="0"/>
              <a:t> in </a:t>
            </a:r>
            <a:r>
              <a:rPr lang="es-CO" dirty="0" err="1" smtClean="0"/>
              <a:t>which</a:t>
            </a:r>
            <a:r>
              <a:rPr lang="es-CO" dirty="0" smtClean="0"/>
              <a:t> </a:t>
            </a:r>
            <a:r>
              <a:rPr lang="es-CO" dirty="0" err="1" smtClean="0"/>
              <a:t>operates</a:t>
            </a:r>
            <a:r>
              <a:rPr lang="es-CO" dirty="0" smtClean="0"/>
              <a:t> </a:t>
            </a:r>
            <a:r>
              <a:rPr lang="es-CO" dirty="0" smtClean="0"/>
              <a:t>a </a:t>
            </a:r>
            <a:r>
              <a:rPr lang="es-CO" dirty="0" err="1" smtClean="0"/>
              <a:t>museum</a:t>
            </a:r>
            <a:r>
              <a:rPr lang="es-CO" dirty="0" smtClean="0"/>
              <a:t>, </a:t>
            </a:r>
            <a:r>
              <a:rPr lang="es-CO" dirty="0" err="1" smtClean="0"/>
              <a:t>or</a:t>
            </a:r>
            <a:r>
              <a:rPr lang="es-CO" dirty="0" smtClean="0"/>
              <a:t> </a:t>
            </a:r>
            <a:r>
              <a:rPr lang="es-CO" dirty="0" err="1" smtClean="0"/>
              <a:t>the</a:t>
            </a:r>
            <a:r>
              <a:rPr lang="es-CO" dirty="0" smtClean="0"/>
              <a:t> </a:t>
            </a:r>
            <a:r>
              <a:rPr lang="es-CO" dirty="0" err="1" smtClean="0"/>
              <a:t>equipment</a:t>
            </a:r>
            <a:r>
              <a:rPr lang="es-CO" dirty="0" smtClean="0"/>
              <a:t> of a </a:t>
            </a:r>
            <a:r>
              <a:rPr lang="es-CO" dirty="0" err="1" smtClean="0"/>
              <a:t>showroom</a:t>
            </a:r>
            <a:r>
              <a:rPr lang="es-CO" dirty="0" smtClean="0"/>
              <a:t> in </a:t>
            </a:r>
            <a:r>
              <a:rPr lang="es-CO" dirty="0" smtClean="0"/>
              <a:t>a </a:t>
            </a:r>
            <a:r>
              <a:rPr lang="es-CO" dirty="0" err="1" smtClean="0"/>
              <a:t>museum</a:t>
            </a:r>
            <a:r>
              <a:rPr lang="es-CO" dirty="0" smtClean="0"/>
              <a:t> </a:t>
            </a:r>
            <a:r>
              <a:rPr lang="es-CO" dirty="0" err="1" smtClean="0"/>
              <a:t>considered</a:t>
            </a:r>
            <a:r>
              <a:rPr lang="es-CO" dirty="0" smtClean="0"/>
              <a:t> as </a:t>
            </a:r>
            <a:r>
              <a:rPr lang="es-CO" dirty="0" err="1" smtClean="0"/>
              <a:t>specific</a:t>
            </a:r>
            <a:r>
              <a:rPr lang="es-CO" dirty="0" smtClean="0"/>
              <a:t>????</a:t>
            </a:r>
            <a:endParaRPr lang="es-CO" dirty="0"/>
          </a:p>
        </p:txBody>
      </p:sp>
    </p:spTree>
    <p:extLst>
      <p:ext uri="{BB962C8B-B14F-4D97-AF65-F5344CB8AC3E}">
        <p14:creationId xmlns:p14="http://schemas.microsoft.com/office/powerpoint/2010/main" val="440160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CO" b="1" dirty="0" err="1" smtClean="0">
                <a:solidFill>
                  <a:srgbClr val="0070C0"/>
                </a:solidFill>
              </a:rPr>
              <a:t>Treatment</a:t>
            </a:r>
            <a:r>
              <a:rPr lang="es-CO" b="1" dirty="0" smtClean="0">
                <a:solidFill>
                  <a:srgbClr val="0070C0"/>
                </a:solidFill>
              </a:rPr>
              <a:t> of tangible and intangible </a:t>
            </a:r>
            <a:r>
              <a:rPr lang="es-CO" b="1" dirty="0" err="1" smtClean="0">
                <a:solidFill>
                  <a:srgbClr val="0070C0"/>
                </a:solidFill>
              </a:rPr>
              <a:t>heritage</a:t>
            </a:r>
            <a:endParaRPr lang="es-CO" b="1" dirty="0">
              <a:solidFill>
                <a:srgbClr val="0070C0"/>
              </a:solidFill>
            </a:endParaRPr>
          </a:p>
        </p:txBody>
      </p:sp>
      <p:sp>
        <p:nvSpPr>
          <p:cNvPr id="6" name="Marcador de contenido 5"/>
          <p:cNvSpPr>
            <a:spLocks noGrp="1"/>
          </p:cNvSpPr>
          <p:nvPr>
            <p:ph idx="1"/>
          </p:nvPr>
        </p:nvSpPr>
        <p:spPr/>
        <p:txBody>
          <a:bodyPr/>
          <a:lstStyle/>
          <a:p>
            <a:r>
              <a:rPr lang="es-CO" dirty="0" err="1" smtClean="0"/>
              <a:t>What</a:t>
            </a:r>
            <a:r>
              <a:rPr lang="es-CO" dirty="0" smtClean="0"/>
              <a:t> are </a:t>
            </a:r>
            <a:r>
              <a:rPr lang="es-CO" dirty="0" err="1" smtClean="0"/>
              <a:t>the</a:t>
            </a:r>
            <a:r>
              <a:rPr lang="es-CO" dirty="0" smtClean="0"/>
              <a:t> </a:t>
            </a:r>
            <a:r>
              <a:rPr lang="es-CO" dirty="0" err="1" smtClean="0"/>
              <a:t>products</a:t>
            </a:r>
            <a:r>
              <a:rPr lang="es-CO" dirty="0" smtClean="0"/>
              <a:t>, </a:t>
            </a:r>
            <a:r>
              <a:rPr lang="es-CO" dirty="0" err="1" smtClean="0"/>
              <a:t>what</a:t>
            </a:r>
            <a:r>
              <a:rPr lang="es-CO" dirty="0" smtClean="0"/>
              <a:t> are </a:t>
            </a:r>
            <a:r>
              <a:rPr lang="es-CO" dirty="0" err="1" smtClean="0"/>
              <a:t>the</a:t>
            </a:r>
            <a:r>
              <a:rPr lang="es-CO" dirty="0" smtClean="0"/>
              <a:t> </a:t>
            </a:r>
            <a:r>
              <a:rPr lang="es-CO" dirty="0" err="1" smtClean="0"/>
              <a:t>activities</a:t>
            </a:r>
            <a:r>
              <a:rPr lang="es-CO" dirty="0" smtClean="0"/>
              <a:t> in particular in </a:t>
            </a:r>
            <a:r>
              <a:rPr lang="es-CO" dirty="0" err="1" smtClean="0"/>
              <a:t>the</a:t>
            </a:r>
            <a:r>
              <a:rPr lang="es-CO" dirty="0" smtClean="0"/>
              <a:t> case of intangible </a:t>
            </a:r>
            <a:r>
              <a:rPr lang="es-CO" dirty="0" err="1" smtClean="0"/>
              <a:t>heritage</a:t>
            </a:r>
            <a:r>
              <a:rPr lang="es-CO" dirty="0" smtClean="0"/>
              <a:t> in </a:t>
            </a:r>
            <a:r>
              <a:rPr lang="es-CO" dirty="0" err="1" smtClean="0"/>
              <a:t>terms</a:t>
            </a:r>
            <a:r>
              <a:rPr lang="es-CO" dirty="0" smtClean="0"/>
              <a:t> of ISIC and CPC</a:t>
            </a:r>
          </a:p>
          <a:p>
            <a:r>
              <a:rPr lang="es-CO" dirty="0" err="1" smtClean="0"/>
              <a:t>How</a:t>
            </a:r>
            <a:r>
              <a:rPr lang="es-CO" dirty="0" smtClean="0"/>
              <a:t> to </a:t>
            </a:r>
            <a:r>
              <a:rPr lang="es-CO" dirty="0" err="1" smtClean="0"/>
              <a:t>account</a:t>
            </a:r>
            <a:r>
              <a:rPr lang="es-CO" dirty="0" smtClean="0"/>
              <a:t> </a:t>
            </a:r>
            <a:r>
              <a:rPr lang="es-CO" dirty="0" err="1" smtClean="0"/>
              <a:t>for</a:t>
            </a:r>
            <a:r>
              <a:rPr lang="es-CO" dirty="0" smtClean="0"/>
              <a:t> </a:t>
            </a:r>
            <a:r>
              <a:rPr lang="es-CO" dirty="0" err="1" smtClean="0"/>
              <a:t>the</a:t>
            </a:r>
            <a:r>
              <a:rPr lang="es-CO" dirty="0" smtClean="0"/>
              <a:t> </a:t>
            </a:r>
            <a:r>
              <a:rPr lang="es-CO" dirty="0" err="1" smtClean="0"/>
              <a:t>expenditure</a:t>
            </a:r>
            <a:r>
              <a:rPr lang="es-CO" dirty="0" smtClean="0"/>
              <a:t> in </a:t>
            </a:r>
            <a:r>
              <a:rPr lang="es-CO" dirty="0" err="1" smtClean="0"/>
              <a:t>order</a:t>
            </a:r>
            <a:r>
              <a:rPr lang="es-CO" dirty="0" smtClean="0"/>
              <a:t> to </a:t>
            </a:r>
            <a:r>
              <a:rPr lang="es-CO" dirty="0" err="1" smtClean="0"/>
              <a:t>maintain</a:t>
            </a:r>
            <a:r>
              <a:rPr lang="es-CO" dirty="0" smtClean="0"/>
              <a:t> (</a:t>
            </a:r>
            <a:r>
              <a:rPr lang="es-CO" dirty="0" err="1" smtClean="0"/>
              <a:t>or</a:t>
            </a:r>
            <a:r>
              <a:rPr lang="es-CO" dirty="0" smtClean="0"/>
              <a:t> </a:t>
            </a:r>
            <a:r>
              <a:rPr lang="es-CO" dirty="0" err="1" smtClean="0"/>
              <a:t>foster</a:t>
            </a:r>
            <a:r>
              <a:rPr lang="es-CO" dirty="0" smtClean="0"/>
              <a:t>) cultural </a:t>
            </a:r>
            <a:r>
              <a:rPr lang="es-CO" dirty="0" err="1" smtClean="0"/>
              <a:t>heritage</a:t>
            </a:r>
            <a:r>
              <a:rPr lang="es-CO" dirty="0" smtClean="0"/>
              <a:t>??? </a:t>
            </a:r>
            <a:r>
              <a:rPr lang="es-CO" dirty="0" err="1" smtClean="0"/>
              <a:t>Need</a:t>
            </a:r>
            <a:r>
              <a:rPr lang="es-CO" dirty="0" smtClean="0"/>
              <a:t> </a:t>
            </a:r>
            <a:r>
              <a:rPr lang="es-CO" dirty="0" err="1" smtClean="0"/>
              <a:t>for</a:t>
            </a:r>
            <a:r>
              <a:rPr lang="es-CO" dirty="0" smtClean="0"/>
              <a:t> </a:t>
            </a:r>
            <a:r>
              <a:rPr lang="es-CO" dirty="0" err="1" smtClean="0"/>
              <a:t>different</a:t>
            </a:r>
            <a:r>
              <a:rPr lang="es-CO" dirty="0" smtClean="0"/>
              <a:t> </a:t>
            </a:r>
            <a:r>
              <a:rPr lang="es-CO" dirty="0" err="1" smtClean="0"/>
              <a:t>accounts</a:t>
            </a:r>
            <a:r>
              <a:rPr lang="es-CO" dirty="0" smtClean="0"/>
              <a:t> (</a:t>
            </a:r>
            <a:r>
              <a:rPr lang="es-CO" dirty="0" err="1" smtClean="0"/>
              <a:t>for</a:t>
            </a:r>
            <a:r>
              <a:rPr lang="es-CO" dirty="0" smtClean="0"/>
              <a:t> </a:t>
            </a:r>
            <a:r>
              <a:rPr lang="es-CO" dirty="0" err="1" smtClean="0"/>
              <a:t>instance</a:t>
            </a:r>
            <a:r>
              <a:rPr lang="es-CO" dirty="0" smtClean="0"/>
              <a:t> capital </a:t>
            </a:r>
            <a:r>
              <a:rPr lang="es-CO" dirty="0" err="1" smtClean="0"/>
              <a:t>account</a:t>
            </a:r>
            <a:r>
              <a:rPr lang="es-CO" dirty="0" smtClean="0"/>
              <a:t> </a:t>
            </a:r>
            <a:r>
              <a:rPr lang="es-CO" dirty="0" err="1" smtClean="0"/>
              <a:t>that</a:t>
            </a:r>
            <a:r>
              <a:rPr lang="es-CO" dirty="0" smtClean="0"/>
              <a:t> </a:t>
            </a:r>
            <a:r>
              <a:rPr lang="es-CO" dirty="0" err="1" smtClean="0"/>
              <a:t>would</a:t>
            </a:r>
            <a:r>
              <a:rPr lang="es-CO" dirty="0" smtClean="0"/>
              <a:t> </a:t>
            </a:r>
            <a:r>
              <a:rPr lang="es-CO" dirty="0" err="1" smtClean="0"/>
              <a:t>capitalize</a:t>
            </a:r>
            <a:r>
              <a:rPr lang="es-CO" dirty="0" smtClean="0"/>
              <a:t> </a:t>
            </a:r>
            <a:r>
              <a:rPr lang="es-CO" dirty="0" err="1" smtClean="0"/>
              <a:t>overtime</a:t>
            </a:r>
            <a:r>
              <a:rPr lang="es-CO" dirty="0" smtClean="0"/>
              <a:t> </a:t>
            </a:r>
            <a:r>
              <a:rPr lang="es-CO" dirty="0" err="1" smtClean="0"/>
              <a:t>the</a:t>
            </a:r>
            <a:r>
              <a:rPr lang="es-CO" dirty="0" smtClean="0"/>
              <a:t> </a:t>
            </a:r>
            <a:r>
              <a:rPr lang="es-CO" dirty="0" err="1" smtClean="0"/>
              <a:t>expenditure</a:t>
            </a:r>
            <a:r>
              <a:rPr lang="es-CO" dirty="0" smtClean="0"/>
              <a:t> </a:t>
            </a:r>
            <a:r>
              <a:rPr lang="es-CO" dirty="0" err="1" smtClean="0"/>
              <a:t>made</a:t>
            </a:r>
            <a:r>
              <a:rPr lang="es-CO" dirty="0" smtClean="0"/>
              <a:t> of </a:t>
            </a:r>
            <a:r>
              <a:rPr lang="es-CO" dirty="0" err="1" smtClean="0"/>
              <a:t>preservation</a:t>
            </a:r>
            <a:r>
              <a:rPr lang="es-CO" dirty="0" smtClean="0"/>
              <a:t>???)</a:t>
            </a:r>
          </a:p>
          <a:p>
            <a:pPr marL="0" indent="0">
              <a:buNone/>
            </a:pPr>
            <a:endParaRPr lang="es-CO" dirty="0"/>
          </a:p>
        </p:txBody>
      </p:sp>
    </p:spTree>
    <p:extLst>
      <p:ext uri="{BB962C8B-B14F-4D97-AF65-F5344CB8AC3E}">
        <p14:creationId xmlns:p14="http://schemas.microsoft.com/office/powerpoint/2010/main" val="3451410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838200" y="156780"/>
            <a:ext cx="10515600" cy="387229"/>
          </a:xfrm>
        </p:spPr>
        <p:txBody>
          <a:bodyPr>
            <a:normAutofit fontScale="90000"/>
          </a:bodyPr>
          <a:lstStyle/>
          <a:p>
            <a:r>
              <a:rPr lang="es-CO" sz="3600" b="1" dirty="0" err="1" smtClean="0">
                <a:solidFill>
                  <a:srgbClr val="0070C0"/>
                </a:solidFill>
              </a:rPr>
              <a:t>The</a:t>
            </a:r>
            <a:r>
              <a:rPr lang="es-CO" sz="3600" b="1" dirty="0" smtClean="0">
                <a:solidFill>
                  <a:srgbClr val="0070C0"/>
                </a:solidFill>
              </a:rPr>
              <a:t> </a:t>
            </a:r>
            <a:r>
              <a:rPr lang="es-CO" sz="3600" b="1" dirty="0" err="1" smtClean="0">
                <a:solidFill>
                  <a:srgbClr val="0070C0"/>
                </a:solidFill>
              </a:rPr>
              <a:t>scope</a:t>
            </a:r>
            <a:r>
              <a:rPr lang="es-CO" sz="3600" b="1" dirty="0" smtClean="0">
                <a:solidFill>
                  <a:srgbClr val="0070C0"/>
                </a:solidFill>
              </a:rPr>
              <a:t> of </a:t>
            </a:r>
            <a:r>
              <a:rPr lang="es-CO" sz="3600" b="1" dirty="0" err="1" smtClean="0">
                <a:solidFill>
                  <a:srgbClr val="0070C0"/>
                </a:solidFill>
              </a:rPr>
              <a:t>the</a:t>
            </a:r>
            <a:r>
              <a:rPr lang="es-CO" sz="3600" b="1" dirty="0" smtClean="0">
                <a:solidFill>
                  <a:srgbClr val="0070C0"/>
                </a:solidFill>
              </a:rPr>
              <a:t> </a:t>
            </a:r>
            <a:r>
              <a:rPr lang="es-CO" sz="3600" b="1" dirty="0" err="1" smtClean="0">
                <a:solidFill>
                  <a:srgbClr val="0070C0"/>
                </a:solidFill>
              </a:rPr>
              <a:t>accounts</a:t>
            </a:r>
            <a:endParaRPr lang="es-CO" sz="3600" b="1" dirty="0">
              <a:solidFill>
                <a:srgbClr val="0070C0"/>
              </a:solidFill>
            </a:endParaRPr>
          </a:p>
        </p:txBody>
      </p:sp>
      <p:sp>
        <p:nvSpPr>
          <p:cNvPr id="6" name="Marcador de contenido 5"/>
          <p:cNvSpPr>
            <a:spLocks noGrp="1"/>
          </p:cNvSpPr>
          <p:nvPr>
            <p:ph idx="1"/>
          </p:nvPr>
        </p:nvSpPr>
        <p:spPr>
          <a:xfrm>
            <a:off x="930797" y="691306"/>
            <a:ext cx="10515600" cy="4351338"/>
          </a:xfrm>
        </p:spPr>
        <p:txBody>
          <a:bodyPr>
            <a:normAutofit fontScale="85000" lnSpcReduction="10000"/>
          </a:bodyPr>
          <a:lstStyle/>
          <a:p>
            <a:r>
              <a:rPr lang="es-CO" dirty="0" err="1" smtClean="0"/>
              <a:t>The</a:t>
            </a:r>
            <a:r>
              <a:rPr lang="es-CO" dirty="0" smtClean="0"/>
              <a:t> variables </a:t>
            </a:r>
            <a:r>
              <a:rPr lang="es-CO" dirty="0" err="1" smtClean="0"/>
              <a:t>that</a:t>
            </a:r>
            <a:r>
              <a:rPr lang="es-CO" dirty="0" smtClean="0"/>
              <a:t> </a:t>
            </a:r>
            <a:r>
              <a:rPr lang="es-CO" dirty="0" err="1" smtClean="0"/>
              <a:t>the</a:t>
            </a:r>
            <a:r>
              <a:rPr lang="es-CO" dirty="0" smtClean="0"/>
              <a:t> CSA </a:t>
            </a:r>
            <a:r>
              <a:rPr lang="es-CO" dirty="0" err="1" smtClean="0"/>
              <a:t>will</a:t>
            </a:r>
            <a:r>
              <a:rPr lang="es-CO" dirty="0" smtClean="0"/>
              <a:t> </a:t>
            </a:r>
            <a:r>
              <a:rPr lang="es-CO" dirty="0" err="1" smtClean="0"/>
              <a:t>measure</a:t>
            </a:r>
            <a:r>
              <a:rPr lang="es-CO" dirty="0" smtClean="0"/>
              <a:t> are </a:t>
            </a:r>
            <a:r>
              <a:rPr lang="es-CO" dirty="0" err="1" smtClean="0"/>
              <a:t>still</a:t>
            </a:r>
            <a:r>
              <a:rPr lang="es-CO" dirty="0" smtClean="0"/>
              <a:t> to be </a:t>
            </a:r>
            <a:r>
              <a:rPr lang="es-CO" dirty="0" err="1" smtClean="0"/>
              <a:t>defined</a:t>
            </a:r>
            <a:r>
              <a:rPr lang="es-CO" dirty="0" smtClean="0"/>
              <a:t>…</a:t>
            </a:r>
          </a:p>
          <a:p>
            <a:pPr marL="0" indent="0">
              <a:buNone/>
            </a:pPr>
            <a:endParaRPr lang="es-CO" dirty="0" smtClean="0"/>
          </a:p>
          <a:p>
            <a:pPr marL="0" indent="0">
              <a:buNone/>
            </a:pPr>
            <a:r>
              <a:rPr lang="es-CO" dirty="0" err="1" smtClean="0"/>
              <a:t>For</a:t>
            </a:r>
            <a:r>
              <a:rPr lang="es-CO" dirty="0" smtClean="0"/>
              <a:t> </a:t>
            </a:r>
            <a:r>
              <a:rPr lang="es-CO" dirty="0" err="1" smtClean="0"/>
              <a:t>the</a:t>
            </a:r>
            <a:r>
              <a:rPr lang="es-CO" dirty="0" smtClean="0"/>
              <a:t> time </a:t>
            </a:r>
            <a:r>
              <a:rPr lang="es-CO" dirty="0" err="1" smtClean="0"/>
              <a:t>being</a:t>
            </a:r>
            <a:r>
              <a:rPr lang="es-CO" dirty="0" smtClean="0"/>
              <a:t>, </a:t>
            </a:r>
            <a:r>
              <a:rPr lang="es-CO" dirty="0" smtClean="0"/>
              <a:t>in </a:t>
            </a:r>
            <a:r>
              <a:rPr lang="es-CO" dirty="0" err="1" smtClean="0"/>
              <a:t>the</a:t>
            </a:r>
            <a:r>
              <a:rPr lang="es-CO" dirty="0" smtClean="0"/>
              <a:t> CAB Manual, </a:t>
            </a:r>
            <a:r>
              <a:rPr lang="es-CO" b="1" dirty="0" smtClean="0"/>
              <a:t>cultural </a:t>
            </a:r>
            <a:r>
              <a:rPr lang="es-CO" b="1" dirty="0" err="1" smtClean="0"/>
              <a:t>expenditure</a:t>
            </a:r>
            <a:r>
              <a:rPr lang="es-CO" b="1" dirty="0" smtClean="0"/>
              <a:t>, a </a:t>
            </a:r>
            <a:r>
              <a:rPr lang="es-CO" b="1" dirty="0" err="1" smtClean="0"/>
              <a:t>basic</a:t>
            </a:r>
            <a:r>
              <a:rPr lang="es-CO" b="1" dirty="0" smtClean="0"/>
              <a:t> variable and </a:t>
            </a:r>
            <a:r>
              <a:rPr lang="es-CO" b="1" dirty="0" err="1" smtClean="0"/>
              <a:t>indicator</a:t>
            </a:r>
            <a:r>
              <a:rPr lang="es-CO" b="1" dirty="0" smtClean="0"/>
              <a:t> of </a:t>
            </a:r>
            <a:r>
              <a:rPr lang="es-CO" b="1" dirty="0" err="1" smtClean="0"/>
              <a:t>the</a:t>
            </a:r>
            <a:r>
              <a:rPr lang="es-CO" b="1" dirty="0" smtClean="0"/>
              <a:t> </a:t>
            </a:r>
            <a:r>
              <a:rPr lang="es-CO" b="1" dirty="0" err="1" smtClean="0"/>
              <a:t>size</a:t>
            </a:r>
            <a:r>
              <a:rPr lang="es-CO" b="1" dirty="0" smtClean="0"/>
              <a:t> of culture </a:t>
            </a:r>
            <a:r>
              <a:rPr lang="es-CO" dirty="0" err="1" smtClean="0"/>
              <a:t>includes</a:t>
            </a:r>
            <a:r>
              <a:rPr lang="es-CO" dirty="0" smtClean="0"/>
              <a:t>:</a:t>
            </a:r>
          </a:p>
          <a:p>
            <a:pPr marL="0" indent="0">
              <a:buNone/>
            </a:pPr>
            <a:endParaRPr lang="es-CO" dirty="0" smtClean="0"/>
          </a:p>
          <a:p>
            <a:pPr marL="457200" lvl="1" indent="0">
              <a:buNone/>
            </a:pPr>
            <a:r>
              <a:rPr lang="en-US" sz="2800" dirty="0"/>
              <a:t>1. Consumption of specific goods and services</a:t>
            </a:r>
            <a:r>
              <a:rPr lang="en-US" sz="2800" dirty="0" smtClean="0"/>
              <a:t>, and of connected products</a:t>
            </a:r>
            <a:endParaRPr lang="en-US" sz="2800" dirty="0"/>
          </a:p>
          <a:p>
            <a:pPr marL="457200" lvl="1" indent="0">
              <a:buNone/>
            </a:pPr>
            <a:r>
              <a:rPr lang="en-US" sz="2800" dirty="0"/>
              <a:t>2. Capital formation in specific goods and services,</a:t>
            </a:r>
          </a:p>
          <a:p>
            <a:pPr marL="457200" lvl="1" indent="0">
              <a:buNone/>
            </a:pPr>
            <a:r>
              <a:rPr lang="en-US" sz="2800" dirty="0"/>
              <a:t>3. Fixed capital formation of characteristic activities </a:t>
            </a:r>
            <a:r>
              <a:rPr lang="en-US" sz="2800" dirty="0" smtClean="0"/>
              <a:t>in non-specific </a:t>
            </a:r>
            <a:r>
              <a:rPr lang="en-US" sz="2800" dirty="0" smtClean="0"/>
              <a:t>products</a:t>
            </a:r>
            <a:r>
              <a:rPr lang="en-US" sz="2800" dirty="0" smtClean="0"/>
              <a:t>,</a:t>
            </a:r>
          </a:p>
          <a:p>
            <a:pPr marL="457200" lvl="1" indent="0">
              <a:buNone/>
            </a:pPr>
            <a:r>
              <a:rPr lang="en-US" sz="2800" dirty="0" smtClean="0"/>
              <a:t>4. Consumption of non connected products for non productive practices</a:t>
            </a:r>
            <a:endParaRPr lang="en-US" sz="2800" dirty="0"/>
          </a:p>
          <a:p>
            <a:pPr marL="457200" lvl="1" indent="0">
              <a:buNone/>
            </a:pPr>
            <a:r>
              <a:rPr lang="en-US" sz="2800" dirty="0"/>
              <a:t>4. Specific current transfers,</a:t>
            </a:r>
          </a:p>
          <a:p>
            <a:pPr marL="457200" lvl="1" indent="0">
              <a:buNone/>
            </a:pPr>
            <a:r>
              <a:rPr lang="en-US" sz="2800" dirty="0"/>
              <a:t>5. Specific capital transfers</a:t>
            </a:r>
            <a:r>
              <a:rPr lang="en-US" dirty="0" smtClean="0"/>
              <a:t>.</a:t>
            </a:r>
          </a:p>
          <a:p>
            <a:pPr marL="457200" lvl="1" indent="0">
              <a:buNone/>
            </a:pPr>
            <a:endParaRPr lang="en-US" dirty="0"/>
          </a:p>
          <a:p>
            <a:endParaRPr lang="es-CO" dirty="0"/>
          </a:p>
          <a:p>
            <a:endParaRPr lang="es-CO" dirty="0"/>
          </a:p>
        </p:txBody>
      </p:sp>
    </p:spTree>
    <p:extLst>
      <p:ext uri="{BB962C8B-B14F-4D97-AF65-F5344CB8AC3E}">
        <p14:creationId xmlns:p14="http://schemas.microsoft.com/office/powerpoint/2010/main" val="4035312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804769"/>
          </a:xfrm>
        </p:spPr>
        <p:txBody>
          <a:bodyPr>
            <a:normAutofit fontScale="90000"/>
          </a:bodyPr>
          <a:lstStyle/>
          <a:p>
            <a:pPr lvl="1" algn="l" rtl="0">
              <a:lnSpc>
                <a:spcPct val="90000"/>
              </a:lnSpc>
              <a:spcBef>
                <a:spcPct val="0"/>
              </a:spcBef>
            </a:pPr>
            <a:r>
              <a:rPr lang="en-US" sz="2800" dirty="0" smtClean="0"/>
              <a:t>1. Consumption of specific goods and services, and of connected products</a:t>
            </a:r>
            <a:br>
              <a:rPr lang="en-US" sz="2800" dirty="0" smtClean="0"/>
            </a:br>
            <a:endParaRPr lang="es-CO" dirty="0"/>
          </a:p>
        </p:txBody>
      </p:sp>
      <p:pic>
        <p:nvPicPr>
          <p:cNvPr id="6" name="Marcador de contenido 5"/>
          <p:cNvPicPr>
            <a:picLocks noGrp="1" noChangeAspect="1"/>
          </p:cNvPicPr>
          <p:nvPr>
            <p:ph idx="1"/>
          </p:nvPr>
        </p:nvPicPr>
        <p:blipFill>
          <a:blip r:embed="rId2"/>
          <a:stretch>
            <a:fillRect/>
          </a:stretch>
        </p:blipFill>
        <p:spPr>
          <a:xfrm>
            <a:off x="838200" y="1169894"/>
            <a:ext cx="9359153" cy="4988859"/>
          </a:xfrm>
          <a:prstGeom prst="rect">
            <a:avLst/>
          </a:prstGeom>
        </p:spPr>
      </p:pic>
    </p:spTree>
    <p:extLst>
      <p:ext uri="{BB962C8B-B14F-4D97-AF65-F5344CB8AC3E}">
        <p14:creationId xmlns:p14="http://schemas.microsoft.com/office/powerpoint/2010/main" val="20695589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1146</Words>
  <Application>Microsoft Office PowerPoint</Application>
  <PresentationFormat>Panorámica</PresentationFormat>
  <Paragraphs>79</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Tema de Office</vt:lpstr>
      <vt:lpstr>Challenge in developing CSA: missing issues</vt:lpstr>
      <vt:lpstr>Use the CSA compilation to review the measurement of culture in  the NA</vt:lpstr>
      <vt:lpstr>Challenge in developing CSA: missing issues</vt:lpstr>
      <vt:lpstr>MEC’s “pragmatic definition” </vt:lpstr>
      <vt:lpstr>CAB’s definition </vt:lpstr>
      <vt:lpstr>Unifying sectors and subsectors</vt:lpstr>
      <vt:lpstr>Treatment of tangible and intangible heritage</vt:lpstr>
      <vt:lpstr>The scope of the accounts</vt:lpstr>
      <vt:lpstr>1. Consumption of specific goods and services, and of connected products </vt:lpstr>
      <vt:lpstr>Should we go further and include extended concepts?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 in developing CSA: missing issues</dc:title>
  <dc:creator>Marion Pinot Libreros</dc:creator>
  <cp:lastModifiedBy>Marion Pinot Libreros</cp:lastModifiedBy>
  <cp:revision>12</cp:revision>
  <dcterms:created xsi:type="dcterms:W3CDTF">2015-11-05T10:10:01Z</dcterms:created>
  <dcterms:modified xsi:type="dcterms:W3CDTF">2015-11-05T23:01:26Z</dcterms:modified>
</cp:coreProperties>
</file>