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16"/>
  </p:notesMasterIdLst>
  <p:handoutMasterIdLst>
    <p:handoutMasterId r:id="rId17"/>
  </p:handoutMasterIdLst>
  <p:sldIdLst>
    <p:sldId id="275" r:id="rId2"/>
    <p:sldId id="326" r:id="rId3"/>
    <p:sldId id="327" r:id="rId4"/>
    <p:sldId id="325" r:id="rId5"/>
    <p:sldId id="316" r:id="rId6"/>
    <p:sldId id="314" r:id="rId7"/>
    <p:sldId id="317" r:id="rId8"/>
    <p:sldId id="319" r:id="rId9"/>
    <p:sldId id="321" r:id="rId10"/>
    <p:sldId id="328" r:id="rId11"/>
    <p:sldId id="322" r:id="rId12"/>
    <p:sldId id="323" r:id="rId13"/>
    <p:sldId id="324" r:id="rId14"/>
    <p:sldId id="282" r:id="rId15"/>
  </p:sldIdLst>
  <p:sldSz cx="9144000" cy="6858000" type="screen4x3"/>
  <p:notesSz cx="7023100" cy="9309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0" autoAdjust="0"/>
    <p:restoredTop sz="94620" autoAdjust="0"/>
  </p:normalViewPr>
  <p:slideViewPr>
    <p:cSldViewPr>
      <p:cViewPr varScale="1">
        <p:scale>
          <a:sx n="126" d="100"/>
          <a:sy n="126" d="100"/>
        </p:scale>
        <p:origin x="-12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546" y="-7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029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1472373-4B1B-4047-9B09-A89A99B19D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868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29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2AC9599-B5BB-4221-9F64-12AA6B96E6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066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DC49F7-5034-4149-9523-8C0DF9E5F5D3}" type="slidenum">
              <a:rPr lang="en-GB"/>
              <a:pPr/>
              <a:t>1</a:t>
            </a:fld>
            <a:endParaRPr lang="en-GB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24EDD5-E9C7-4597-8DD5-F146230DC18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1" name="Picture 11" descr="UIS_logo_E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105525"/>
            <a:ext cx="12954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358841"/>
            <a:ext cx="1950720" cy="12740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799" y="371062"/>
            <a:ext cx="1889523" cy="12530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35" y="356690"/>
            <a:ext cx="792480" cy="12789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368856"/>
            <a:ext cx="1066801" cy="12668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836" y="358841"/>
            <a:ext cx="714564" cy="127192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3452" y="378104"/>
            <a:ext cx="1148948" cy="12575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3D6CF20-8D70-4428-B3CB-FBCF131A157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AA26996-9316-40FF-8F5A-710018C371A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635CF32-6DBC-4924-99DE-F664EBE6464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9A1366-4C0A-49AE-939D-C62C71516E8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1" name="Picture 11" descr="UIS_logo_E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105525"/>
            <a:ext cx="12954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D6BC3D8-4958-4B04-A714-DA0A9591DBA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62C2AF-F7D6-4AD4-8E37-A9DD002B937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6F0AAC7-23FE-48D9-BADD-43DD49AD69D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AB2A5C7-5A8B-4491-AEF3-B42A3AA6F81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7" name="Picture 11" descr="UIS_logo_E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105525"/>
            <a:ext cx="12954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C63FAD6-CAB8-49F7-9F5D-DC545A269E0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D5DA65-43E6-4FBC-BDA0-DECC163FF4C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B2F08450-5CBD-4435-B814-F84C04BCF66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3" name="Picture 11" descr="UIS_logo_E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253" y="6029498"/>
            <a:ext cx="12954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n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2">
            <a:lumMod val="75000"/>
          </a:schemeClr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2">
            <a:lumMod val="75000"/>
          </a:schemeClr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>
            <a:lumMod val="75000"/>
          </a:schemeClr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2">
            <a:lumMod val="75000"/>
          </a:schemeClr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2">
            <a:lumMod val="75000"/>
          </a:schemeClr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5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066800" y="2286000"/>
            <a:ext cx="8077200" cy="1143000"/>
          </a:xfrm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/>
            </a:r>
            <a:br>
              <a:rPr lang="fr-FR" b="1" dirty="0" smtClean="0"/>
            </a:br>
            <a:r>
              <a:rPr lang="en-CA" sz="4400" dirty="0">
                <a:solidFill>
                  <a:schemeClr val="tx2"/>
                </a:solidFill>
              </a:rPr>
              <a:t>UIS </a:t>
            </a:r>
            <a:r>
              <a:rPr lang="en-CA" sz="4400" dirty="0" err="1" smtClean="0">
                <a:solidFill>
                  <a:schemeClr val="tx2"/>
                </a:solidFill>
              </a:rPr>
              <a:t>CSAEM</a:t>
            </a:r>
            <a:r>
              <a:rPr lang="en-CA" sz="4400" dirty="0" smtClean="0">
                <a:solidFill>
                  <a:schemeClr val="tx2"/>
                </a:solidFill>
              </a:rPr>
              <a:t> Recommendations</a:t>
            </a:r>
            <a:endParaRPr lang="en-GB" sz="4400" dirty="0"/>
          </a:p>
        </p:txBody>
      </p:sp>
      <p:sp>
        <p:nvSpPr>
          <p:cNvPr id="3" name="Rectangle 2"/>
          <p:cNvSpPr/>
          <p:nvPr/>
        </p:nvSpPr>
        <p:spPr>
          <a:xfrm>
            <a:off x="2286000" y="3886200"/>
            <a:ext cx="5334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zh-CN" sz="2000" dirty="0">
                <a:latin typeface="+mj-lt"/>
                <a:ea typeface="SimSun" pitchFamily="2" charset="-122"/>
              </a:rPr>
              <a:t/>
            </a:r>
            <a:br>
              <a:rPr lang="en-GB" altLang="zh-CN" sz="2000" dirty="0">
                <a:latin typeface="+mj-lt"/>
                <a:ea typeface="SimSun" pitchFamily="2" charset="-122"/>
              </a:rPr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endParaRPr lang="en-CA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10000"/>
            <a:ext cx="8077200" cy="2057400"/>
          </a:xfrm>
          <a:noFill/>
          <a:ln/>
        </p:spPr>
        <p:txBody>
          <a:bodyPr>
            <a:normAutofit/>
          </a:bodyPr>
          <a:lstStyle/>
          <a:p>
            <a:pPr algn="ctr"/>
            <a:r>
              <a:rPr lang="en-GB" sz="2000" b="1" dirty="0"/>
              <a:t>UIS Culture Satellite Account Experts Meeting (</a:t>
            </a:r>
            <a:r>
              <a:rPr lang="en-GB" sz="2000" b="1" dirty="0" err="1"/>
              <a:t>CSAEM</a:t>
            </a:r>
            <a:r>
              <a:rPr lang="en-GB" sz="2000" b="1" dirty="0"/>
              <a:t>)</a:t>
            </a:r>
            <a:endParaRPr lang="en-US" sz="2000" b="1" u="sng" dirty="0"/>
          </a:p>
          <a:p>
            <a:pPr algn="ctr"/>
            <a:r>
              <a:rPr lang="en-US" sz="2000" b="1" dirty="0"/>
              <a:t> </a:t>
            </a:r>
            <a:r>
              <a:rPr lang="en-US" sz="2000" b="1" dirty="0" smtClean="0"/>
              <a:t>4-6th </a:t>
            </a:r>
            <a:r>
              <a:rPr lang="en-US" sz="2000" b="1" dirty="0"/>
              <a:t>November 2015 </a:t>
            </a:r>
            <a:endParaRPr lang="en-US" sz="2000" b="1" u="sng" dirty="0"/>
          </a:p>
        </p:txBody>
      </p:sp>
    </p:spTree>
    <p:extLst>
      <p:ext uri="{BB962C8B-B14F-4D97-AF65-F5344CB8AC3E}">
        <p14:creationId xmlns:p14="http://schemas.microsoft.com/office/powerpoint/2010/main" val="2352150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28575"/>
            <a:ext cx="8077200" cy="809625"/>
          </a:xfrm>
        </p:spPr>
        <p:txBody>
          <a:bodyPr>
            <a:noAutofit/>
          </a:bodyPr>
          <a:lstStyle/>
          <a:p>
            <a:pPr lvl="0" algn="ctr"/>
            <a:r>
              <a:rPr lang="en-US" dirty="0" smtClean="0"/>
              <a:t>Classifications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295400"/>
            <a:ext cx="7879080" cy="48006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400" dirty="0"/>
              <a:t>UIS </a:t>
            </a:r>
            <a:r>
              <a:rPr lang="en-US" sz="2400" dirty="0" smtClean="0"/>
              <a:t>will </a:t>
            </a:r>
            <a:r>
              <a:rPr lang="en-US" sz="2400" dirty="0"/>
              <a:t>continue participating in classification </a:t>
            </a:r>
            <a:r>
              <a:rPr lang="en-US" sz="2400" dirty="0" smtClean="0"/>
              <a:t>revision </a:t>
            </a:r>
            <a:r>
              <a:rPr lang="en-US" sz="2400" dirty="0"/>
              <a:t>process to improve culture visibility </a:t>
            </a:r>
            <a:endParaRPr lang="en-US" sz="2400" dirty="0" smtClean="0"/>
          </a:p>
          <a:p>
            <a:r>
              <a:rPr lang="en-US" sz="2400" dirty="0" err="1" smtClean="0"/>
              <a:t>COICOP</a:t>
            </a:r>
            <a:r>
              <a:rPr lang="en-US" sz="2400" dirty="0" smtClean="0"/>
              <a:t>, </a:t>
            </a:r>
            <a:r>
              <a:rPr lang="en-US" sz="2400" dirty="0" err="1"/>
              <a:t>ICATUS</a:t>
            </a:r>
            <a:r>
              <a:rPr lang="en-US" sz="2400" dirty="0"/>
              <a:t> under </a:t>
            </a:r>
            <a:r>
              <a:rPr lang="en-US" sz="2400" dirty="0" smtClean="0"/>
              <a:t>revision</a:t>
            </a:r>
            <a:endParaRPr lang="en-US" sz="2400" dirty="0"/>
          </a:p>
          <a:p>
            <a:r>
              <a:rPr lang="en-US" sz="2400" dirty="0"/>
              <a:t>CPC: </a:t>
            </a:r>
            <a:r>
              <a:rPr lang="en-US" sz="2400" dirty="0" smtClean="0"/>
              <a:t>soon: meanwhile new guidelines will be published</a:t>
            </a:r>
            <a:endParaRPr lang="en-US" sz="2400" dirty="0"/>
          </a:p>
          <a:p>
            <a:pPr lvl="0"/>
            <a:r>
              <a:rPr lang="en-US" sz="2400" dirty="0" smtClean="0"/>
              <a:t>ISCO ?</a:t>
            </a:r>
          </a:p>
        </p:txBody>
      </p:sp>
    </p:spTree>
    <p:extLst>
      <p:ext uri="{BB962C8B-B14F-4D97-AF65-F5344CB8AC3E}">
        <p14:creationId xmlns:p14="http://schemas.microsoft.com/office/powerpoint/2010/main" val="337965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28575"/>
            <a:ext cx="8077200" cy="809625"/>
          </a:xfrm>
        </p:spPr>
        <p:txBody>
          <a:bodyPr>
            <a:noAutofit/>
          </a:bodyPr>
          <a:lstStyle/>
          <a:p>
            <a:pPr lvl="0" algn="ctr"/>
            <a:r>
              <a:rPr lang="en-US" dirty="0"/>
              <a:t>Allocation factors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295400"/>
            <a:ext cx="7879080" cy="4800600"/>
          </a:xfrm>
          <a:ln>
            <a:noFill/>
          </a:ln>
        </p:spPr>
        <p:txBody>
          <a:bodyPr>
            <a:normAutofit/>
          </a:bodyPr>
          <a:lstStyle/>
          <a:p>
            <a:pPr lvl="0"/>
            <a:r>
              <a:rPr lang="en-US" sz="4000" dirty="0" smtClean="0"/>
              <a:t>Need to define allocation factors</a:t>
            </a:r>
          </a:p>
          <a:p>
            <a:pPr lvl="0"/>
            <a:r>
              <a:rPr lang="en-US" sz="4000" dirty="0" smtClean="0"/>
              <a:t>For which purposes?</a:t>
            </a:r>
          </a:p>
          <a:p>
            <a:pPr lvl="1"/>
            <a:r>
              <a:rPr lang="en-US" sz="3600" dirty="0" smtClean="0"/>
              <a:t>Excluding  non cultural element</a:t>
            </a:r>
          </a:p>
          <a:p>
            <a:pPr lvl="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936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28575"/>
            <a:ext cx="8077200" cy="809625"/>
          </a:xfrm>
        </p:spPr>
        <p:txBody>
          <a:bodyPr>
            <a:noAutofit/>
          </a:bodyPr>
          <a:lstStyle/>
          <a:p>
            <a:pPr algn="ctr"/>
            <a:r>
              <a:rPr lang="en-US" altLang="zh-CN" sz="3200" dirty="0" smtClean="0">
                <a:solidFill>
                  <a:schemeClr val="tx2"/>
                </a:solidFill>
              </a:rPr>
              <a:t>Building from previous experiences</a:t>
            </a:r>
            <a:endParaRPr lang="en-US" altLang="zh-CN" sz="3200" dirty="0">
              <a:solidFill>
                <a:schemeClr val="tx2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295400"/>
            <a:ext cx="7879080" cy="4800600"/>
          </a:xfrm>
          <a:ln>
            <a:noFill/>
          </a:ln>
        </p:spPr>
        <p:txBody>
          <a:bodyPr>
            <a:normAutofit/>
          </a:bodyPr>
          <a:lstStyle/>
          <a:p>
            <a:pPr lvl="0"/>
            <a:r>
              <a:rPr lang="en-US" sz="3600" dirty="0" smtClean="0"/>
              <a:t>CAB Manual</a:t>
            </a:r>
          </a:p>
          <a:p>
            <a:pPr lvl="0"/>
            <a:r>
              <a:rPr lang="en-US" sz="3600" dirty="0" smtClean="0"/>
              <a:t>TSA</a:t>
            </a:r>
          </a:p>
          <a:p>
            <a:pPr lvl="0"/>
            <a:r>
              <a:rPr lang="en-US" sz="3600" dirty="0" smtClean="0"/>
              <a:t>National experiences</a:t>
            </a:r>
          </a:p>
          <a:p>
            <a:pPr lvl="0"/>
            <a:r>
              <a:rPr lang="en-US" sz="3600" dirty="0" smtClean="0"/>
              <a:t>Other Satellite accounts</a:t>
            </a:r>
          </a:p>
          <a:p>
            <a:pPr lvl="1"/>
            <a:r>
              <a:rPr lang="en-US" sz="2400" dirty="0" smtClean="0"/>
              <a:t>Non profit institution</a:t>
            </a:r>
          </a:p>
          <a:p>
            <a:pPr lvl="1"/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990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28575"/>
            <a:ext cx="8077200" cy="809625"/>
          </a:xfrm>
        </p:spPr>
        <p:txBody>
          <a:bodyPr>
            <a:noAutofit/>
          </a:bodyPr>
          <a:lstStyle/>
          <a:p>
            <a:pPr algn="ctr"/>
            <a:endParaRPr lang="en-US" altLang="zh-CN" sz="3200" dirty="0">
              <a:solidFill>
                <a:schemeClr val="tx2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295400"/>
            <a:ext cx="7879080" cy="4800600"/>
          </a:xfrm>
          <a:ln>
            <a:noFill/>
          </a:ln>
        </p:spPr>
        <p:txBody>
          <a:bodyPr>
            <a:normAutofit/>
          </a:bodyPr>
          <a:lstStyle/>
          <a:p>
            <a:pPr lvl="0"/>
            <a:endParaRPr lang="en-US" sz="2400" dirty="0" smtClean="0"/>
          </a:p>
          <a:p>
            <a:pPr lvl="0"/>
            <a:endParaRPr lang="en-US" sz="2400" dirty="0"/>
          </a:p>
          <a:p>
            <a:pPr lvl="0"/>
            <a:endParaRPr lang="en-US" sz="2400" dirty="0" smtClean="0"/>
          </a:p>
          <a:p>
            <a:pPr lvl="0"/>
            <a:endParaRPr lang="en-US" sz="2400" dirty="0"/>
          </a:p>
          <a:p>
            <a:pPr lvl="0"/>
            <a:r>
              <a:rPr lang="en-US" sz="2400" dirty="0" smtClean="0"/>
              <a:t>Other points to </a:t>
            </a:r>
            <a:r>
              <a:rPr lang="en-US" sz="2400" smtClean="0"/>
              <a:t>be considered 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708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7" name="Rectangle 3"/>
          <p:cNvSpPr>
            <a:spLocks noGrp="1" noChangeArrowheads="1"/>
          </p:cNvSpPr>
          <p:nvPr>
            <p:ph idx="1"/>
          </p:nvPr>
        </p:nvSpPr>
        <p:spPr>
          <a:xfrm>
            <a:off x="1066799" y="1484313"/>
            <a:ext cx="7897813" cy="4249737"/>
          </a:xfrm>
        </p:spPr>
        <p:txBody>
          <a:bodyPr/>
          <a:lstStyle/>
          <a:p>
            <a:endParaRPr lang="en-CA" dirty="0">
              <a:ea typeface="SimSun" pitchFamily="2" charset="-122"/>
            </a:endParaRPr>
          </a:p>
          <a:p>
            <a:endParaRPr lang="en-CA" dirty="0">
              <a:ea typeface="SimSun" pitchFamily="2" charset="-122"/>
            </a:endParaRPr>
          </a:p>
          <a:p>
            <a:endParaRPr lang="en-CA" dirty="0">
              <a:ea typeface="SimSun" pitchFamily="2" charset="-122"/>
            </a:endParaRPr>
          </a:p>
          <a:p>
            <a:pPr algn="ctr">
              <a:buFont typeface="Monotype Sorts" pitchFamily="2" charset="2"/>
              <a:buNone/>
            </a:pPr>
            <a:r>
              <a:rPr lang="en-CA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imSun" pitchFamily="2" charset="-122"/>
              </a:rPr>
              <a:t>Thank </a:t>
            </a:r>
            <a:r>
              <a:rPr lang="en-CA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imSun" pitchFamily="2" charset="-122"/>
              </a:rPr>
              <a:t>you!</a:t>
            </a:r>
            <a:endParaRPr lang="en-GB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6044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28575"/>
            <a:ext cx="8077200" cy="809625"/>
          </a:xfrm>
        </p:spPr>
        <p:txBody>
          <a:bodyPr>
            <a:noAutofit/>
          </a:bodyPr>
          <a:lstStyle/>
          <a:p>
            <a:pPr lvl="0" algn="ctr"/>
            <a:r>
              <a:rPr lang="en-US" dirty="0" smtClean="0"/>
              <a:t>Purpose of the CSA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295400"/>
            <a:ext cx="7879080" cy="4800600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2400" dirty="0"/>
              <a:t>Need to consider why the CSA is being developed </a:t>
            </a:r>
            <a:endParaRPr lang="en-US" sz="2400" dirty="0" smtClean="0"/>
          </a:p>
          <a:p>
            <a:r>
              <a:rPr lang="en-US" sz="2400" dirty="0" smtClean="0"/>
              <a:t>What </a:t>
            </a:r>
            <a:r>
              <a:rPr lang="en-US" sz="2400" dirty="0"/>
              <a:t>are we trying to </a:t>
            </a:r>
            <a:r>
              <a:rPr lang="en-US" sz="2400" dirty="0" smtClean="0"/>
              <a:t>measure?</a:t>
            </a:r>
            <a:endParaRPr lang="en-US" sz="2400" dirty="0"/>
          </a:p>
          <a:p>
            <a:r>
              <a:rPr lang="en-US" sz="2400" dirty="0"/>
              <a:t> </a:t>
            </a:r>
            <a:r>
              <a:rPr lang="en-US" sz="2400" dirty="0" smtClean="0"/>
              <a:t>Target </a:t>
            </a:r>
            <a:r>
              <a:rPr lang="en-US" sz="2400" dirty="0"/>
              <a:t>audience: policy makers, statisticians, academics, culture associations </a:t>
            </a:r>
            <a:endParaRPr lang="en-US" sz="2400" dirty="0" smtClean="0"/>
          </a:p>
          <a:p>
            <a:r>
              <a:rPr lang="en-US" sz="2400" dirty="0"/>
              <a:t>Marketing </a:t>
            </a:r>
            <a:r>
              <a:rPr lang="en-US" sz="2400" dirty="0" smtClean="0"/>
              <a:t>tool: need to design an </a:t>
            </a:r>
            <a:r>
              <a:rPr lang="en-US" sz="2400" dirty="0"/>
              <a:t>excellent communication </a:t>
            </a:r>
            <a:r>
              <a:rPr lang="en-US" sz="2400" dirty="0" smtClean="0"/>
              <a:t>tool</a:t>
            </a:r>
          </a:p>
          <a:p>
            <a:r>
              <a:rPr lang="en-US" sz="2400" dirty="0" smtClean="0"/>
              <a:t>Explain </a:t>
            </a:r>
            <a:r>
              <a:rPr lang="en-US" sz="2400" dirty="0"/>
              <a:t>scope and limitations of </a:t>
            </a:r>
            <a:r>
              <a:rPr lang="en-US" sz="2400" dirty="0" smtClean="0"/>
              <a:t>CSA</a:t>
            </a:r>
          </a:p>
          <a:p>
            <a:r>
              <a:rPr lang="en-US" sz="2400" dirty="0" smtClean="0"/>
              <a:t>Explain how to use the results of the CSA</a:t>
            </a:r>
            <a:endParaRPr lang="en-US" sz="2400" dirty="0"/>
          </a:p>
          <a:p>
            <a:r>
              <a:rPr lang="en-US" sz="2400" dirty="0"/>
              <a:t>Include minimum requirements before undertaking CSA </a:t>
            </a:r>
            <a:endParaRPr lang="en-US" sz="2400" dirty="0" smtClean="0"/>
          </a:p>
          <a:p>
            <a:r>
              <a:rPr lang="en-US" sz="2400" dirty="0" smtClean="0"/>
              <a:t>Initial step is to develop national cultural </a:t>
            </a:r>
            <a:r>
              <a:rPr lang="en-US" sz="2400" dirty="0"/>
              <a:t>statistics </a:t>
            </a:r>
          </a:p>
        </p:txBody>
      </p:sp>
    </p:spTree>
    <p:extLst>
      <p:ext uri="{BB962C8B-B14F-4D97-AF65-F5344CB8AC3E}">
        <p14:creationId xmlns:p14="http://schemas.microsoft.com/office/powerpoint/2010/main" val="62716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28575"/>
            <a:ext cx="8077200" cy="809625"/>
          </a:xfrm>
        </p:spPr>
        <p:txBody>
          <a:bodyPr>
            <a:noAutofit/>
          </a:bodyPr>
          <a:lstStyle/>
          <a:p>
            <a:pPr lvl="0" algn="ctr"/>
            <a:r>
              <a:rPr lang="en-US" dirty="0" smtClean="0"/>
              <a:t>Lessons learnt from national and regional experience CSA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295400"/>
            <a:ext cx="7879080" cy="4800600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en-CA" sz="2400" dirty="0"/>
              <a:t>Need to </a:t>
            </a:r>
            <a:r>
              <a:rPr lang="en-CA" sz="2400" dirty="0" smtClean="0"/>
              <a:t>take </a:t>
            </a:r>
            <a:r>
              <a:rPr lang="en-CA" sz="2400" dirty="0"/>
              <a:t>into account </a:t>
            </a:r>
            <a:r>
              <a:rPr lang="en-CA" sz="2400" dirty="0" smtClean="0"/>
              <a:t> the different </a:t>
            </a:r>
            <a:r>
              <a:rPr lang="en-CA" sz="2400" dirty="0"/>
              <a:t>statistical capacity of countries </a:t>
            </a:r>
            <a:endParaRPr lang="en-CA" sz="2400" dirty="0" smtClean="0"/>
          </a:p>
          <a:p>
            <a:pPr lvl="1"/>
            <a:r>
              <a:rPr lang="en-CA" sz="2400" dirty="0" smtClean="0"/>
              <a:t>Country experiences: CSA built </a:t>
            </a:r>
            <a:r>
              <a:rPr lang="en-CA" sz="2400" dirty="0"/>
              <a:t>from existent SNA with some </a:t>
            </a:r>
            <a:r>
              <a:rPr lang="en-CA" sz="2400" dirty="0" smtClean="0"/>
              <a:t>adjustments (CAN, </a:t>
            </a:r>
            <a:r>
              <a:rPr lang="en-CA" sz="2400" dirty="0" err="1" smtClean="0"/>
              <a:t>AUS</a:t>
            </a:r>
            <a:r>
              <a:rPr lang="en-CA" sz="2400" dirty="0" smtClean="0"/>
              <a:t>, FIN)</a:t>
            </a:r>
          </a:p>
          <a:p>
            <a:pPr lvl="1"/>
            <a:r>
              <a:rPr lang="en-CA" sz="2400" dirty="0" smtClean="0"/>
              <a:t> Latin America CAB: </a:t>
            </a:r>
          </a:p>
          <a:p>
            <a:pPr lvl="2"/>
            <a:r>
              <a:rPr lang="en-CA" sz="2000" dirty="0" smtClean="0"/>
              <a:t>SNA </a:t>
            </a:r>
            <a:r>
              <a:rPr lang="en-CA" sz="2000" dirty="0"/>
              <a:t>not  accurate </a:t>
            </a:r>
            <a:r>
              <a:rPr lang="en-CA" sz="2000" dirty="0" smtClean="0"/>
              <a:t>enough. </a:t>
            </a:r>
          </a:p>
          <a:p>
            <a:pPr lvl="2"/>
            <a:r>
              <a:rPr lang="en-CA" sz="2000" dirty="0" smtClean="0"/>
              <a:t>CAB Methodology developed </a:t>
            </a:r>
            <a:r>
              <a:rPr lang="en-CA" sz="2000" dirty="0"/>
              <a:t>outside </a:t>
            </a:r>
            <a:endParaRPr lang="en-CA" sz="2000" dirty="0" smtClean="0"/>
          </a:p>
          <a:p>
            <a:pPr lvl="2"/>
            <a:r>
              <a:rPr lang="en-CA" sz="2000" dirty="0" smtClean="0"/>
              <a:t>Objective to </a:t>
            </a:r>
            <a:r>
              <a:rPr lang="en-CA" sz="2000" dirty="0"/>
              <a:t>improve </a:t>
            </a:r>
            <a:r>
              <a:rPr lang="en-CA" sz="2000" dirty="0" smtClean="0"/>
              <a:t>SNA </a:t>
            </a:r>
          </a:p>
          <a:p>
            <a:pPr lvl="1"/>
            <a:r>
              <a:rPr lang="en-CA" dirty="0" smtClean="0"/>
              <a:t>In Africa, SNA not correctly compiled and poor quality</a:t>
            </a:r>
            <a:endParaRPr lang="en-CA" dirty="0"/>
          </a:p>
          <a:p>
            <a:pPr lvl="1"/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41891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28575"/>
            <a:ext cx="8077200" cy="809625"/>
          </a:xfrm>
        </p:spPr>
        <p:txBody>
          <a:bodyPr>
            <a:noAutofit/>
          </a:bodyPr>
          <a:lstStyle/>
          <a:p>
            <a:pPr lvl="0" algn="ctr"/>
            <a:r>
              <a:rPr lang="en-US" dirty="0" smtClean="0"/>
              <a:t>Proposal for the CSA’ scope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295400"/>
            <a:ext cx="7879080" cy="4800600"/>
          </a:xfrm>
          <a:ln>
            <a:noFill/>
          </a:ln>
        </p:spPr>
        <p:txBody>
          <a:bodyPr>
            <a:normAutofit fontScale="85000" lnSpcReduction="20000"/>
          </a:bodyPr>
          <a:lstStyle/>
          <a:p>
            <a:pPr lvl="1"/>
            <a:r>
              <a:rPr lang="en-US" sz="2400" dirty="0" smtClean="0"/>
              <a:t>Definition culture for CSA: “from an economic operative perspective” purpose</a:t>
            </a:r>
          </a:p>
          <a:p>
            <a:pPr lvl="1"/>
            <a:r>
              <a:rPr lang="en-US" sz="2400" dirty="0" smtClean="0"/>
              <a:t>Core 2009 UNESCO FCS cultural domains</a:t>
            </a:r>
          </a:p>
          <a:p>
            <a:pPr lvl="2"/>
            <a:r>
              <a:rPr lang="en-US" sz="2000" dirty="0" smtClean="0"/>
              <a:t>Excluded</a:t>
            </a:r>
          </a:p>
          <a:p>
            <a:pPr lvl="3"/>
            <a:r>
              <a:rPr lang="en-US" sz="1600" dirty="0" smtClean="0"/>
              <a:t>Tourism: cultural tourism are captured in some domains</a:t>
            </a:r>
          </a:p>
          <a:p>
            <a:pPr lvl="3"/>
            <a:r>
              <a:rPr lang="en-US" sz="1600" dirty="0" smtClean="0"/>
              <a:t>Sports: deserve a separate account or modular approach like CAN</a:t>
            </a:r>
          </a:p>
          <a:p>
            <a:pPr lvl="3"/>
            <a:endParaRPr lang="en-US" sz="1600" dirty="0" smtClean="0"/>
          </a:p>
          <a:p>
            <a:pPr lvl="2"/>
            <a:r>
              <a:rPr lang="en-US" dirty="0" smtClean="0"/>
              <a:t>Clear definitions of 2009 FCS Sub domains </a:t>
            </a:r>
          </a:p>
          <a:p>
            <a:pPr lvl="2"/>
            <a:r>
              <a:rPr lang="en-US" dirty="0" smtClean="0"/>
              <a:t>Define how to deal with transversal domains </a:t>
            </a:r>
          </a:p>
          <a:p>
            <a:pPr lvl="2"/>
            <a:r>
              <a:rPr lang="en-US" dirty="0" smtClean="0"/>
              <a:t>Challenging domains: valuation issue</a:t>
            </a:r>
          </a:p>
          <a:p>
            <a:pPr lvl="3"/>
            <a:r>
              <a:rPr lang="en-US" dirty="0"/>
              <a:t>Tangible </a:t>
            </a:r>
            <a:r>
              <a:rPr lang="en-US" dirty="0" smtClean="0"/>
              <a:t>Heritage</a:t>
            </a:r>
            <a:endParaRPr lang="en-US" dirty="0"/>
          </a:p>
          <a:p>
            <a:pPr lvl="3"/>
            <a:r>
              <a:rPr lang="en-US" dirty="0" smtClean="0"/>
              <a:t>Intangible Heritage</a:t>
            </a:r>
          </a:p>
          <a:p>
            <a:pPr lvl="3"/>
            <a:r>
              <a:rPr lang="en-US" dirty="0" smtClean="0"/>
              <a:t>Handicraft</a:t>
            </a:r>
          </a:p>
          <a:p>
            <a:pPr lvl="3"/>
            <a:r>
              <a:rPr lang="en-US" dirty="0" smtClean="0"/>
              <a:t>Festivals</a:t>
            </a:r>
          </a:p>
          <a:p>
            <a:pPr lvl="3"/>
            <a:endParaRPr lang="en-US" dirty="0" smtClean="0"/>
          </a:p>
          <a:p>
            <a:pPr lvl="5"/>
            <a:r>
              <a:rPr lang="en-US" sz="2100" dirty="0" smtClean="0"/>
              <a:t>Require different types of measure</a:t>
            </a:r>
          </a:p>
          <a:p>
            <a:pPr lvl="5"/>
            <a:r>
              <a:rPr lang="en-US" sz="2100" dirty="0" smtClean="0"/>
              <a:t>As non monetary indicators</a:t>
            </a:r>
            <a:endParaRPr lang="en-US" sz="2100" dirty="0"/>
          </a:p>
        </p:txBody>
      </p:sp>
      <p:sp>
        <p:nvSpPr>
          <p:cNvPr id="4" name="Right Arrow 3"/>
          <p:cNvSpPr/>
          <p:nvPr/>
        </p:nvSpPr>
        <p:spPr>
          <a:xfrm>
            <a:off x="1371600" y="5562600"/>
            <a:ext cx="914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23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28575"/>
            <a:ext cx="8077200" cy="809625"/>
          </a:xfrm>
        </p:spPr>
        <p:txBody>
          <a:bodyPr>
            <a:noAutofit/>
          </a:bodyPr>
          <a:lstStyle/>
          <a:p>
            <a:pPr lvl="0" algn="ctr"/>
            <a:r>
              <a:rPr lang="en-US" dirty="0" smtClean="0"/>
              <a:t>Initial Methodology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295400"/>
            <a:ext cx="7879080" cy="4800600"/>
          </a:xfrm>
          <a:ln>
            <a:noFill/>
          </a:ln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Need to identify core tables</a:t>
            </a:r>
          </a:p>
          <a:p>
            <a:pPr lvl="1"/>
            <a:r>
              <a:rPr lang="en-US" sz="2400" dirty="0" smtClean="0"/>
              <a:t>Production/output tables</a:t>
            </a:r>
          </a:p>
          <a:p>
            <a:pPr lvl="1"/>
            <a:r>
              <a:rPr lang="en-US" sz="2400" dirty="0" smtClean="0"/>
              <a:t>Supply/use</a:t>
            </a:r>
          </a:p>
          <a:p>
            <a:pPr lvl="1"/>
            <a:r>
              <a:rPr lang="en-US" sz="2400" dirty="0" smtClean="0"/>
              <a:t>Employment</a:t>
            </a:r>
          </a:p>
          <a:p>
            <a:pPr lvl="2"/>
            <a:r>
              <a:rPr lang="en-US" sz="2000" dirty="0"/>
              <a:t>Use of the Trident </a:t>
            </a:r>
            <a:r>
              <a:rPr lang="en-US" sz="2000" dirty="0" smtClean="0"/>
              <a:t>Approach</a:t>
            </a:r>
            <a:endParaRPr lang="en-US" sz="2000" dirty="0"/>
          </a:p>
          <a:p>
            <a:pPr lvl="2"/>
            <a:r>
              <a:rPr lang="en-US" sz="2000" dirty="0"/>
              <a:t>Volunteer work</a:t>
            </a:r>
          </a:p>
          <a:p>
            <a:pPr lvl="1"/>
            <a:r>
              <a:rPr lang="en-US" sz="2400" dirty="0"/>
              <a:t>Gross Fixed Capital Formation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Imports and exports of cultural goods </a:t>
            </a:r>
          </a:p>
          <a:p>
            <a:pPr lvl="1"/>
            <a:r>
              <a:rPr lang="en-US" sz="2400" dirty="0"/>
              <a:t>Imports and exports of cultural </a:t>
            </a:r>
            <a:r>
              <a:rPr lang="en-US" sz="2400" dirty="0" smtClean="0"/>
              <a:t>services </a:t>
            </a:r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5179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28575"/>
            <a:ext cx="8077200" cy="809625"/>
          </a:xfrm>
        </p:spPr>
        <p:txBody>
          <a:bodyPr>
            <a:noAutofit/>
          </a:bodyPr>
          <a:lstStyle/>
          <a:p>
            <a:pPr lvl="0" algn="ctr"/>
            <a:r>
              <a:rPr lang="en-US" dirty="0" smtClean="0"/>
              <a:t>Measures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295400"/>
            <a:ext cx="7879080" cy="4800600"/>
          </a:xfrm>
          <a:ln>
            <a:noFill/>
          </a:ln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GDP and value added for policy purpose: countries need </a:t>
            </a:r>
            <a:r>
              <a:rPr lang="en-CA" sz="2800" dirty="0"/>
              <a:t>be compared to each other</a:t>
            </a:r>
            <a:endParaRPr lang="en-US" sz="2800" dirty="0" smtClean="0"/>
          </a:p>
          <a:p>
            <a:pPr lvl="0"/>
            <a:r>
              <a:rPr lang="en-US" sz="2800" dirty="0" smtClean="0"/>
              <a:t>However important to go beyond GDP measures to include:</a:t>
            </a:r>
          </a:p>
          <a:p>
            <a:pPr lvl="1"/>
            <a:r>
              <a:rPr lang="en-US" sz="2400" dirty="0" smtClean="0"/>
              <a:t>Demand side: national cultural expenditure </a:t>
            </a:r>
          </a:p>
          <a:p>
            <a:pPr lvl="1"/>
            <a:r>
              <a:rPr lang="en-US" sz="2400" dirty="0" smtClean="0"/>
              <a:t>Non monetary indictors</a:t>
            </a:r>
          </a:p>
          <a:p>
            <a:pPr lvl="2"/>
            <a:r>
              <a:rPr lang="en-US" sz="2000" dirty="0" smtClean="0"/>
              <a:t>Cultural practices</a:t>
            </a:r>
          </a:p>
          <a:p>
            <a:pPr lvl="2"/>
            <a:r>
              <a:rPr lang="en-US" sz="2000" dirty="0" smtClean="0"/>
              <a:t>Identify minimum list of non monetary indicators</a:t>
            </a:r>
          </a:p>
          <a:p>
            <a:pPr lvl="0"/>
            <a:endParaRPr lang="en-US" sz="2800" dirty="0" smtClean="0"/>
          </a:p>
          <a:p>
            <a:pPr lvl="0"/>
            <a:endParaRPr lang="en-US" sz="2800" dirty="0"/>
          </a:p>
          <a:p>
            <a:pPr lvl="3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3576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28575"/>
            <a:ext cx="8077200" cy="809625"/>
          </a:xfrm>
        </p:spPr>
        <p:txBody>
          <a:bodyPr>
            <a:noAutofit/>
          </a:bodyPr>
          <a:lstStyle/>
          <a:p>
            <a:pPr lvl="0" algn="ctr"/>
            <a:r>
              <a:rPr lang="en-US" dirty="0" smtClean="0"/>
              <a:t>Areas of investigation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295400"/>
            <a:ext cx="7879080" cy="4800600"/>
          </a:xfrm>
          <a:ln>
            <a:noFill/>
          </a:ln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Demand </a:t>
            </a:r>
            <a:r>
              <a:rPr lang="en-US" dirty="0"/>
              <a:t>side</a:t>
            </a:r>
          </a:p>
          <a:p>
            <a:pPr marL="402336" lvl="1" indent="0">
              <a:buNone/>
            </a:pPr>
            <a:endParaRPr lang="en-US" sz="2400" dirty="0" smtClean="0"/>
          </a:p>
          <a:p>
            <a:r>
              <a:rPr lang="en-US" dirty="0" smtClean="0"/>
              <a:t>Extended concepts</a:t>
            </a:r>
          </a:p>
          <a:p>
            <a:pPr lvl="1"/>
            <a:r>
              <a:rPr lang="en-US" dirty="0" smtClean="0"/>
              <a:t>Externalities : maybe consider only as non monetary indicators?</a:t>
            </a:r>
          </a:p>
          <a:p>
            <a:r>
              <a:rPr lang="en-US" dirty="0" smtClean="0"/>
              <a:t>Points to consider</a:t>
            </a:r>
          </a:p>
          <a:p>
            <a:pPr lvl="1"/>
            <a:r>
              <a:rPr lang="en-US" dirty="0" smtClean="0"/>
              <a:t> Digitalization process: streaming etc., </a:t>
            </a:r>
            <a:r>
              <a:rPr lang="en-US" dirty="0" err="1" smtClean="0"/>
              <a:t>youtube</a:t>
            </a:r>
            <a:endParaRPr lang="en-US" dirty="0" smtClean="0"/>
          </a:p>
          <a:p>
            <a:pPr lvl="1"/>
            <a:r>
              <a:rPr lang="en-US" dirty="0" smtClean="0"/>
              <a:t>OECD/WTO Trade in value added project</a:t>
            </a:r>
          </a:p>
          <a:p>
            <a:pPr lvl="1"/>
            <a:r>
              <a:rPr lang="en-US" dirty="0" smtClean="0"/>
              <a:t>Foreign Affiliate Statistics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7089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28575"/>
            <a:ext cx="8077200" cy="809625"/>
          </a:xfrm>
        </p:spPr>
        <p:txBody>
          <a:bodyPr>
            <a:noAutofit/>
          </a:bodyPr>
          <a:lstStyle/>
          <a:p>
            <a:pPr lvl="0" algn="ctr"/>
            <a:r>
              <a:rPr lang="en-US" dirty="0" smtClean="0"/>
              <a:t>Data sources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295400"/>
            <a:ext cx="7879080" cy="4800600"/>
          </a:xfrm>
          <a:ln>
            <a:noFill/>
          </a:ln>
        </p:spPr>
        <p:txBody>
          <a:bodyPr>
            <a:normAutofit fontScale="70000" lnSpcReduction="20000"/>
          </a:bodyPr>
          <a:lstStyle/>
          <a:p>
            <a:pPr lvl="0"/>
            <a:r>
              <a:rPr lang="en-US" sz="3400" dirty="0" smtClean="0"/>
              <a:t>SNA</a:t>
            </a:r>
          </a:p>
          <a:p>
            <a:pPr lvl="0"/>
            <a:r>
              <a:rPr lang="en-US" sz="3400" dirty="0" smtClean="0"/>
              <a:t>Administrative data</a:t>
            </a:r>
          </a:p>
          <a:p>
            <a:pPr lvl="0"/>
            <a:r>
              <a:rPr lang="en-US" sz="3400" dirty="0" smtClean="0"/>
              <a:t>Business registers</a:t>
            </a:r>
          </a:p>
          <a:p>
            <a:pPr lvl="0"/>
            <a:r>
              <a:rPr lang="en-US" sz="3400" dirty="0" smtClean="0"/>
              <a:t>Cultural consumption survey</a:t>
            </a:r>
          </a:p>
          <a:p>
            <a:pPr lvl="0"/>
            <a:r>
              <a:rPr lang="en-US" sz="3400" dirty="0" smtClean="0"/>
              <a:t>Cultural participation survey</a:t>
            </a:r>
          </a:p>
          <a:p>
            <a:pPr lvl="0"/>
            <a:r>
              <a:rPr lang="en-US" sz="3400" dirty="0" smtClean="0"/>
              <a:t>Household expenditure survey</a:t>
            </a:r>
          </a:p>
          <a:p>
            <a:pPr lvl="0"/>
            <a:r>
              <a:rPr lang="en-US" sz="3400" dirty="0" smtClean="0"/>
              <a:t>Taxes</a:t>
            </a:r>
          </a:p>
          <a:p>
            <a:r>
              <a:rPr lang="en-US" sz="3400" dirty="0"/>
              <a:t>Time use surveys</a:t>
            </a:r>
          </a:p>
          <a:p>
            <a:r>
              <a:rPr lang="en-US" sz="3400" dirty="0"/>
              <a:t>Other satellite </a:t>
            </a:r>
            <a:r>
              <a:rPr lang="en-US" sz="3400" dirty="0" smtClean="0"/>
              <a:t>accounts</a:t>
            </a:r>
          </a:p>
          <a:p>
            <a:r>
              <a:rPr lang="en-US" sz="3400" dirty="0" smtClean="0"/>
              <a:t>Visitor survey</a:t>
            </a:r>
            <a:endParaRPr lang="en-US" sz="3400" dirty="0"/>
          </a:p>
          <a:p>
            <a:pPr lvl="0"/>
            <a:r>
              <a:rPr lang="en-US" sz="3400" dirty="0" smtClean="0"/>
              <a:t>New forms</a:t>
            </a:r>
          </a:p>
          <a:p>
            <a:pPr lvl="1"/>
            <a:r>
              <a:rPr lang="en-US" sz="2400" dirty="0" smtClean="0"/>
              <a:t>Electronic transactions</a:t>
            </a:r>
          </a:p>
          <a:p>
            <a:pPr lvl="1"/>
            <a:r>
              <a:rPr lang="en-US" sz="2400" dirty="0" smtClean="0"/>
              <a:t>Big data : example: </a:t>
            </a:r>
            <a:r>
              <a:rPr lang="en-US" sz="2000" dirty="0" smtClean="0"/>
              <a:t>The </a:t>
            </a:r>
            <a:r>
              <a:rPr lang="en-US" sz="2000" dirty="0"/>
              <a:t>billion prize project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9948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28575"/>
            <a:ext cx="8077200" cy="962025"/>
          </a:xfrm>
        </p:spPr>
        <p:txBody>
          <a:bodyPr>
            <a:noAutofit/>
          </a:bodyPr>
          <a:lstStyle/>
          <a:p>
            <a:pPr algn="ctr"/>
            <a:r>
              <a:rPr lang="en-US" altLang="zh-CN" sz="3200" dirty="0" smtClean="0">
                <a:solidFill>
                  <a:schemeClr val="tx2"/>
                </a:solidFill>
              </a:rPr>
              <a:t>Choice of classifications</a:t>
            </a:r>
            <a:endParaRPr lang="en-US" altLang="zh-CN" sz="3200" dirty="0">
              <a:solidFill>
                <a:schemeClr val="tx2"/>
              </a:solidFill>
            </a:endParaRPr>
          </a:p>
        </p:txBody>
      </p:sp>
      <p:graphicFrame>
        <p:nvGraphicFramePr>
          <p:cNvPr id="5" name="Group 8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8713753"/>
              </p:ext>
            </p:extLst>
          </p:nvPr>
        </p:nvGraphicFramePr>
        <p:xfrm>
          <a:off x="2286000" y="914400"/>
          <a:ext cx="6096000" cy="577743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990530"/>
                <a:gridCol w="4105470"/>
              </a:tblGrid>
              <a:tr h="288821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kern="12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Type of measures</a:t>
                      </a:r>
                    </a:p>
                  </a:txBody>
                  <a:tcPr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kern="12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Names of classifications</a:t>
                      </a:r>
                    </a:p>
                  </a:txBody>
                  <a:tcPr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5760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kern="12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Economic Classifications</a:t>
                      </a:r>
                    </a:p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kern="12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Production: </a:t>
                      </a:r>
                      <a:endParaRPr kumimoji="0" lang="en-GB" sz="1400" b="1" kern="12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kern="12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International Standard Industrial Classification (ISIC 4) </a:t>
                      </a:r>
                      <a:endParaRPr kumimoji="0" lang="en-US" sz="1600" b="0" kern="1200" dirty="0" smtClean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4894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kern="12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Production </a:t>
                      </a:r>
                    </a:p>
                  </a:txBody>
                  <a:tcPr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kern="12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Central Product</a:t>
                      </a:r>
                      <a:r>
                        <a:rPr kumimoji="0" lang="en-US" sz="1600" b="0" kern="1200" baseline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Classification Version 2</a:t>
                      </a:r>
                      <a:endParaRPr kumimoji="0" lang="en-US" sz="1600" b="0" kern="1200" dirty="0" smtClean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78994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kern="12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Trade</a:t>
                      </a:r>
                    </a:p>
                  </a:txBody>
                  <a:tcPr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kern="12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Goods</a:t>
                      </a:r>
                      <a:r>
                        <a:rPr kumimoji="0" lang="en-GB" sz="1600" b="0" kern="12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Harmonized Commodity Description and Coding System (HS)</a:t>
                      </a:r>
                    </a:p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kern="12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Services</a:t>
                      </a:r>
                      <a:r>
                        <a:rPr kumimoji="0" lang="en-GB" sz="1600" b="0" kern="12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Extended Balance of Payments (EBOPS)</a:t>
                      </a:r>
                      <a:endParaRPr kumimoji="0" lang="en-US" sz="1600" b="0" kern="1200" dirty="0" smtClean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040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kern="12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Employment</a:t>
                      </a:r>
                      <a:endParaRPr kumimoji="0" lang="en-US" altLang="zh-CN" sz="1400" b="1" kern="1200" dirty="0" smtClean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kern="12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International Standard Classification of Occupations (ISCO 08)</a:t>
                      </a:r>
                      <a:endParaRPr kumimoji="0" lang="en-US" sz="1600" b="0" kern="1200" dirty="0" smtClean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040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kern="12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Social</a:t>
                      </a:r>
                      <a:endParaRPr kumimoji="0" lang="en-US" altLang="zh-CN" sz="1400" b="1" kern="1200" dirty="0" smtClean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kern="12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International Classification of Activities for Time-Use (</a:t>
                      </a:r>
                      <a:r>
                        <a:rPr kumimoji="0" lang="en-CA" sz="1600" b="0" kern="1200" dirty="0" err="1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ICATUS</a:t>
                      </a:r>
                      <a:r>
                        <a:rPr kumimoji="0" lang="en-CA" sz="1600" b="0" kern="12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kumimoji="0" lang="en-US" sz="1600" b="0" kern="1200" dirty="0" smtClean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solidFill>
                      <a:schemeClr val="bg1"/>
                    </a:solidFill>
                  </a:tcPr>
                </a:tc>
              </a:tr>
              <a:tr h="443432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kern="12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Government</a:t>
                      </a:r>
                    </a:p>
                  </a:txBody>
                  <a:tcPr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kern="12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Classification of the Functions of Government</a:t>
                      </a:r>
                      <a:endParaRPr kumimoji="0" lang="en-US" sz="1600" b="0" kern="1200" dirty="0" smtClean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solidFill>
                      <a:schemeClr val="bg1"/>
                    </a:solidFill>
                  </a:tcPr>
                </a:tc>
              </a:tr>
              <a:tr h="443432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kern="1200" dirty="0" err="1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COICOP</a:t>
                      </a:r>
                      <a:endParaRPr kumimoji="0" lang="en-US" altLang="zh-CN" sz="1400" b="1" kern="1200" dirty="0" smtClean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kern="12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Classification of Individual Consumption by Purpose</a:t>
                      </a:r>
                      <a:endParaRPr kumimoji="0" lang="en-US" sz="1600" b="0" kern="1200" dirty="0" smtClean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solidFill>
                      <a:schemeClr val="bg1"/>
                    </a:solidFill>
                  </a:tcPr>
                </a:tc>
              </a:tr>
              <a:tr h="443432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kern="1200" dirty="0" err="1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COPNI</a:t>
                      </a:r>
                      <a:endParaRPr kumimoji="0" lang="en-US" altLang="zh-CN" sz="1400" b="1" kern="1200" dirty="0" smtClean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kern="12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Classification of the Purposes of Non-profit Institutions</a:t>
                      </a:r>
                      <a:endParaRPr kumimoji="0" lang="en-US" sz="1600" b="0" kern="1200" dirty="0" smtClean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solidFill>
                      <a:schemeClr val="bg1"/>
                    </a:solidFill>
                  </a:tcPr>
                </a:tc>
              </a:tr>
              <a:tr h="443432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kern="12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Others?</a:t>
                      </a:r>
                    </a:p>
                  </a:txBody>
                  <a:tcPr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kern="1200" dirty="0" smtClean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119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5766</TotalTime>
  <Words>490</Words>
  <Application>Microsoft Office PowerPoint</Application>
  <PresentationFormat>On-screen Show (4:3)</PresentationFormat>
  <Paragraphs>131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 UIS CSAEM Recommendations</vt:lpstr>
      <vt:lpstr>Purpose of the CSA</vt:lpstr>
      <vt:lpstr>Lessons learnt from national and regional experience CSA</vt:lpstr>
      <vt:lpstr>Proposal for the CSA’ scope </vt:lpstr>
      <vt:lpstr>Initial Methodology</vt:lpstr>
      <vt:lpstr>Measures</vt:lpstr>
      <vt:lpstr>Areas of investigation</vt:lpstr>
      <vt:lpstr>Data sources</vt:lpstr>
      <vt:lpstr>Choice of classifications</vt:lpstr>
      <vt:lpstr>Classifications</vt:lpstr>
      <vt:lpstr>Allocation factors</vt:lpstr>
      <vt:lpstr>Building from previous experiences</vt:lpstr>
      <vt:lpstr>PowerPoint Presentation</vt:lpstr>
      <vt:lpstr>PowerPoint Presentation</vt:lpstr>
    </vt:vector>
  </TitlesOfParts>
  <Company>UNESCO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Lydia Deloumeaux</dc:creator>
  <cp:lastModifiedBy>Charlotte French</cp:lastModifiedBy>
  <cp:revision>232</cp:revision>
  <cp:lastPrinted>2015-11-05T22:11:18Z</cp:lastPrinted>
  <dcterms:created xsi:type="dcterms:W3CDTF">2011-10-04T15:27:48Z</dcterms:created>
  <dcterms:modified xsi:type="dcterms:W3CDTF">2015-11-09T20:19:32Z</dcterms:modified>
</cp:coreProperties>
</file>