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8" r:id="rId2"/>
    <p:sldId id="335" r:id="rId3"/>
    <p:sldId id="336" r:id="rId4"/>
    <p:sldId id="337" r:id="rId5"/>
    <p:sldId id="325" r:id="rId6"/>
    <p:sldId id="338" r:id="rId7"/>
    <p:sldId id="339" r:id="rId8"/>
    <p:sldId id="264" r:id="rId9"/>
    <p:sldId id="292" r:id="rId10"/>
    <p:sldId id="332" r:id="rId11"/>
    <p:sldId id="326" r:id="rId12"/>
    <p:sldId id="327" r:id="rId13"/>
    <p:sldId id="309" r:id="rId14"/>
    <p:sldId id="315" r:id="rId15"/>
    <p:sldId id="316" r:id="rId16"/>
    <p:sldId id="317" r:id="rId17"/>
    <p:sldId id="318" r:id="rId18"/>
    <p:sldId id="319" r:id="rId19"/>
    <p:sldId id="320" r:id="rId20"/>
    <p:sldId id="329" r:id="rId21"/>
    <p:sldId id="330" r:id="rId22"/>
    <p:sldId id="333" r:id="rId23"/>
    <p:sldId id="331" r:id="rId24"/>
    <p:sldId id="340" r:id="rId25"/>
    <p:sldId id="341" r:id="rId26"/>
    <p:sldId id="342" r:id="rId27"/>
    <p:sldId id="334" r:id="rId28"/>
    <p:sldId id="343" r:id="rId29"/>
    <p:sldId id="344" r:id="rId30"/>
    <p:sldId id="270" r:id="rId31"/>
    <p:sldId id="321" r:id="rId32"/>
    <p:sldId id="322" r:id="rId33"/>
    <p:sldId id="323" r:id="rId34"/>
    <p:sldId id="328" r:id="rId35"/>
  </p:sldIdLst>
  <p:sldSz cx="9144000" cy="6858000" type="screen4x3"/>
  <p:notesSz cx="6797675" cy="9928225"/>
  <p:defaultTex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C8C9E8"/>
    <a:srgbClr val="D2D4E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885" autoAdjust="0"/>
  </p:normalViewPr>
  <p:slideViewPr>
    <p:cSldViewPr snapToGrid="0" snapToObjects="1">
      <p:cViewPr varScale="1">
        <p:scale>
          <a:sx n="113" d="100"/>
          <a:sy n="113" d="100"/>
        </p:scale>
        <p:origin x="-15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3108778069409"/>
          <c:y val="0"/>
          <c:w val="0.79839360357733058"/>
          <c:h val="0.93826728146032123"/>
        </c:manualLayout>
      </c:layout>
      <c:barChart>
        <c:barDir val="bar"/>
        <c:grouping val="clustered"/>
        <c:varyColors val="0"/>
        <c:ser>
          <c:idx val="0"/>
          <c:order val="0"/>
          <c:tx>
            <c:strRef>
              <c:f>Sheet1!$B$1</c:f>
              <c:strCache>
                <c:ptCount val="1"/>
                <c:pt idx="0">
                  <c:v>Series 1</c:v>
                </c:pt>
              </c:strCache>
            </c:strRef>
          </c:tx>
          <c:invertIfNegative val="0"/>
          <c:cat>
            <c:strRef>
              <c:f>Sheet1!$A$2:$A$11</c:f>
              <c:strCache>
                <c:ptCount val="10"/>
                <c:pt idx="0">
                  <c:v>United Rep. Tanzania</c:v>
                </c:pt>
                <c:pt idx="1">
                  <c:v>Swaziland</c:v>
                </c:pt>
                <c:pt idx="2">
                  <c:v>Mauritius</c:v>
                </c:pt>
                <c:pt idx="3">
                  <c:v>Senegal</c:v>
                </c:pt>
                <c:pt idx="4">
                  <c:v>Uganda</c:v>
                </c:pt>
                <c:pt idx="5">
                  <c:v>Algeria</c:v>
                </c:pt>
                <c:pt idx="6">
                  <c:v>Zimbabwe</c:v>
                </c:pt>
                <c:pt idx="7">
                  <c:v>Tunisia</c:v>
                </c:pt>
                <c:pt idx="8">
                  <c:v>South Africa</c:v>
                </c:pt>
                <c:pt idx="9">
                  <c:v>Morocco</c:v>
                </c:pt>
              </c:strCache>
            </c:strRef>
          </c:cat>
          <c:val>
            <c:numRef>
              <c:f>Sheet1!$B$2:$B$11</c:f>
              <c:numCache>
                <c:formatCode>General</c:formatCode>
                <c:ptCount val="10"/>
                <c:pt idx="0">
                  <c:v>795</c:v>
                </c:pt>
                <c:pt idx="1">
                  <c:v>879</c:v>
                </c:pt>
                <c:pt idx="2">
                  <c:v>965</c:v>
                </c:pt>
                <c:pt idx="3">
                  <c:v>1001</c:v>
                </c:pt>
                <c:pt idx="4">
                  <c:v>1151</c:v>
                </c:pt>
                <c:pt idx="5">
                  <c:v>2395</c:v>
                </c:pt>
                <c:pt idx="6">
                  <c:v>2423</c:v>
                </c:pt>
                <c:pt idx="7" formatCode="#,##0">
                  <c:v>4785</c:v>
                </c:pt>
                <c:pt idx="8" formatCode="#,##0">
                  <c:v>8339</c:v>
                </c:pt>
                <c:pt idx="9" formatCode="#,##0">
                  <c:v>9342</c:v>
                </c:pt>
              </c:numCache>
            </c:numRef>
          </c:val>
        </c:ser>
        <c:dLbls>
          <c:showLegendKey val="0"/>
          <c:showVal val="1"/>
          <c:showCatName val="0"/>
          <c:showSerName val="0"/>
          <c:showPercent val="0"/>
          <c:showBubbleSize val="0"/>
        </c:dLbls>
        <c:gapWidth val="150"/>
        <c:overlap val="-25"/>
        <c:axId val="134250496"/>
        <c:axId val="134252032"/>
      </c:barChart>
      <c:catAx>
        <c:axId val="134250496"/>
        <c:scaling>
          <c:orientation val="minMax"/>
        </c:scaling>
        <c:delete val="0"/>
        <c:axPos val="l"/>
        <c:numFmt formatCode="@" sourceLinked="0"/>
        <c:majorTickMark val="none"/>
        <c:minorTickMark val="none"/>
        <c:tickLblPos val="nextTo"/>
        <c:txPr>
          <a:bodyPr rot="0" vert="horz" anchor="ctr" anchorCtr="0"/>
          <a:lstStyle/>
          <a:p>
            <a:pPr>
              <a:defRPr sz="1400" spc="-10" baseline="0"/>
            </a:pPr>
            <a:endParaRPr lang="en-US"/>
          </a:p>
        </c:txPr>
        <c:crossAx val="134252032"/>
        <c:crosses val="autoZero"/>
        <c:auto val="1"/>
        <c:lblAlgn val="ctr"/>
        <c:lblOffset val="100"/>
        <c:noMultiLvlLbl val="0"/>
      </c:catAx>
      <c:valAx>
        <c:axId val="134252032"/>
        <c:scaling>
          <c:orientation val="minMax"/>
        </c:scaling>
        <c:delete val="1"/>
        <c:axPos val="b"/>
        <c:numFmt formatCode="General" sourceLinked="1"/>
        <c:majorTickMark val="none"/>
        <c:minorTickMark val="none"/>
        <c:tickLblPos val="nextTo"/>
        <c:crossAx val="134250496"/>
        <c:crosses val="autoZero"/>
        <c:crossBetween val="between"/>
      </c:valAx>
    </c:plotArea>
    <c:plotVisOnly val="1"/>
    <c:dispBlanksAs val="gap"/>
    <c:showDLblsOverMax val="0"/>
  </c:chart>
  <c:spPr>
    <a:solidFill>
      <a:schemeClr val="bg1">
        <a:lumMod val="95000"/>
      </a:schemeClr>
    </a:solidFill>
    <a:ln>
      <a:solidFill>
        <a:schemeClr val="bg1">
          <a:lumMod val="85000"/>
        </a:schemeClr>
      </a:solid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0134146724585"/>
          <c:y val="0.18677612940188362"/>
          <c:w val="0.89229865853275414"/>
          <c:h val="0.61877551764362793"/>
        </c:manualLayout>
      </c:layout>
      <c:barChart>
        <c:barDir val="col"/>
        <c:grouping val="clustered"/>
        <c:varyColors val="0"/>
        <c:ser>
          <c:idx val="0"/>
          <c:order val="0"/>
          <c:spPr>
            <a:solidFill>
              <a:srgbClr val="745A94"/>
            </a:solidFill>
          </c:spPr>
          <c:invertIfNegative val="0"/>
          <c:dLbls>
            <c:txPr>
              <a:bodyPr/>
              <a:lstStyle/>
              <a:p>
                <a:pPr>
                  <a:defRPr sz="1400" b="1">
                    <a:latin typeface="Arial Narrow" pitchFamily="34" charset="0"/>
                  </a:defRPr>
                </a:pPr>
                <a:endParaRPr lang="en-US"/>
              </a:p>
            </c:txPr>
            <c:showLegendKey val="0"/>
            <c:showVal val="1"/>
            <c:showCatName val="0"/>
            <c:showSerName val="0"/>
            <c:showPercent val="0"/>
            <c:showBubbleSize val="0"/>
            <c:showLeaderLines val="0"/>
          </c:dLbls>
          <c:cat>
            <c:strRef>
              <c:f>'1.41'!$A$5:$A$13</c:f>
              <c:strCache>
                <c:ptCount val="9"/>
                <c:pt idx="0">
                  <c:v>Tunisia</c:v>
                </c:pt>
                <c:pt idx="1">
                  <c:v>Italy</c:v>
                </c:pt>
                <c:pt idx="2">
                  <c:v>Morocco</c:v>
                </c:pt>
                <c:pt idx="3">
                  <c:v>Portugal</c:v>
                </c:pt>
                <c:pt idx="4">
                  <c:v>Croatia</c:v>
                </c:pt>
                <c:pt idx="5">
                  <c:v>Spain</c:v>
                </c:pt>
                <c:pt idx="6">
                  <c:v>Cyprus</c:v>
                </c:pt>
                <c:pt idx="7">
                  <c:v>Turkey</c:v>
                </c:pt>
                <c:pt idx="8">
                  <c:v>Egypt</c:v>
                </c:pt>
              </c:strCache>
            </c:strRef>
          </c:cat>
          <c:val>
            <c:numRef>
              <c:f>'1.41'!$B$5:$B$13</c:f>
              <c:numCache>
                <c:formatCode>#,##0.00</c:formatCode>
                <c:ptCount val="9"/>
                <c:pt idx="0">
                  <c:v>3.6</c:v>
                </c:pt>
                <c:pt idx="1">
                  <c:v>3.72</c:v>
                </c:pt>
                <c:pt idx="2">
                  <c:v>3.74</c:v>
                </c:pt>
                <c:pt idx="3">
                  <c:v>3.83</c:v>
                </c:pt>
                <c:pt idx="4">
                  <c:v>5.52</c:v>
                </c:pt>
                <c:pt idx="5">
                  <c:v>8.2799999999999994</c:v>
                </c:pt>
                <c:pt idx="6">
                  <c:v>8.77</c:v>
                </c:pt>
                <c:pt idx="7">
                  <c:v>10.220000000000001</c:v>
                </c:pt>
                <c:pt idx="8">
                  <c:v>11.6</c:v>
                </c:pt>
              </c:numCache>
            </c:numRef>
          </c:val>
        </c:ser>
        <c:dLbls>
          <c:showLegendKey val="0"/>
          <c:showVal val="0"/>
          <c:showCatName val="0"/>
          <c:showSerName val="0"/>
          <c:showPercent val="0"/>
          <c:showBubbleSize val="0"/>
        </c:dLbls>
        <c:gapWidth val="75"/>
        <c:axId val="135386240"/>
        <c:axId val="135387776"/>
      </c:barChart>
      <c:catAx>
        <c:axId val="135386240"/>
        <c:scaling>
          <c:orientation val="minMax"/>
        </c:scaling>
        <c:delete val="0"/>
        <c:axPos val="b"/>
        <c:numFmt formatCode="General" sourceLinked="1"/>
        <c:majorTickMark val="none"/>
        <c:minorTickMark val="none"/>
        <c:tickLblPos val="nextTo"/>
        <c:txPr>
          <a:bodyPr/>
          <a:lstStyle/>
          <a:p>
            <a:pPr>
              <a:defRPr sz="1400" b="1">
                <a:solidFill>
                  <a:schemeClr val="accent4">
                    <a:lumMod val="50000"/>
                  </a:schemeClr>
                </a:solidFill>
                <a:latin typeface="Arial Narrow" pitchFamily="34" charset="0"/>
              </a:defRPr>
            </a:pPr>
            <a:endParaRPr lang="en-US"/>
          </a:p>
        </c:txPr>
        <c:crossAx val="135387776"/>
        <c:crosses val="autoZero"/>
        <c:auto val="1"/>
        <c:lblAlgn val="ctr"/>
        <c:lblOffset val="100"/>
        <c:noMultiLvlLbl val="0"/>
      </c:catAx>
      <c:valAx>
        <c:axId val="135387776"/>
        <c:scaling>
          <c:orientation val="minMax"/>
        </c:scaling>
        <c:delete val="0"/>
        <c:axPos val="l"/>
        <c:title>
          <c:tx>
            <c:rich>
              <a:bodyPr rot="-5400000" vert="horz"/>
              <a:lstStyle/>
              <a:p>
                <a:pPr>
                  <a:defRPr lang="en-GB" sz="1400" noProof="0"/>
                </a:pPr>
                <a:r>
                  <a:rPr lang="en-GB" sz="1400" noProof="0" smtClean="0"/>
                  <a:t>Nights</a:t>
                </a:r>
                <a:endParaRPr lang="en-GB" sz="1400" noProof="0"/>
              </a:p>
            </c:rich>
          </c:tx>
          <c:layout/>
          <c:overlay val="0"/>
        </c:title>
        <c:numFmt formatCode="#,##0.00" sourceLinked="1"/>
        <c:majorTickMark val="none"/>
        <c:minorTickMark val="none"/>
        <c:tickLblPos val="nextTo"/>
        <c:txPr>
          <a:bodyPr/>
          <a:lstStyle/>
          <a:p>
            <a:pPr>
              <a:defRPr sz="1400" b="1">
                <a:solidFill>
                  <a:schemeClr val="accent4">
                    <a:lumMod val="50000"/>
                  </a:schemeClr>
                </a:solidFill>
                <a:latin typeface="Arial Narrow" pitchFamily="34" charset="0"/>
              </a:defRPr>
            </a:pPr>
            <a:endParaRPr lang="en-US"/>
          </a:p>
        </c:txPr>
        <c:crossAx val="135386240"/>
        <c:crosses val="autoZero"/>
        <c:crossBetween val="between"/>
      </c:valAx>
      <c:spPr>
        <a:solidFill>
          <a:schemeClr val="bg1">
            <a:lumMod val="95000"/>
          </a:schemeClr>
        </a:solidFill>
      </c:spPr>
    </c:plotArea>
    <c:plotVisOnly val="1"/>
    <c:dispBlanksAs val="gap"/>
    <c:showDLblsOverMax val="0"/>
  </c:chart>
  <c:spPr>
    <a:solidFill>
      <a:schemeClr val="bg1">
        <a:lumMod val="95000"/>
      </a:schemeClr>
    </a:solidFill>
    <a:ln>
      <a:solidFill>
        <a:schemeClr val="bg1">
          <a:lumMod val="85000"/>
        </a:schemeClr>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80"/>
      <c:rAngAx val="0"/>
      <c:perspective val="0"/>
    </c:view3D>
    <c:floor>
      <c:thickness val="0"/>
    </c:floor>
    <c:sideWall>
      <c:thickness val="0"/>
    </c:sideWall>
    <c:backWall>
      <c:thickness val="0"/>
    </c:backWall>
    <c:plotArea>
      <c:layout>
        <c:manualLayout>
          <c:layoutTarget val="inner"/>
          <c:xMode val="edge"/>
          <c:yMode val="edge"/>
          <c:x val="5.0074275362318843E-2"/>
          <c:y val="0.12911473429951692"/>
          <c:w val="0.87504009661835747"/>
          <c:h val="0.59508997584541068"/>
        </c:manualLayout>
      </c:layout>
      <c:pie3DChart>
        <c:varyColors val="1"/>
        <c:ser>
          <c:idx val="0"/>
          <c:order val="0"/>
          <c:tx>
            <c:strRef>
              <c:f>grafico!$E$1</c:f>
              <c:strCache>
                <c:ptCount val="1"/>
              </c:strCache>
            </c:strRef>
          </c:tx>
          <c:spPr>
            <a:solidFill>
              <a:srgbClr val="9999FF"/>
            </a:solidFill>
            <a:ln w="12700">
              <a:solidFill>
                <a:srgbClr val="000000"/>
              </a:solidFill>
              <a:prstDash val="solid"/>
            </a:ln>
          </c:spPr>
          <c:explosion val="8"/>
          <c:dPt>
            <c:idx val="0"/>
            <c:bubble3D val="0"/>
            <c:spPr>
              <a:solidFill>
                <a:schemeClr val="accent5">
                  <a:lumMod val="20000"/>
                  <a:lumOff val="80000"/>
                </a:schemeClr>
              </a:solidFill>
              <a:ln w="12700">
                <a:solidFill>
                  <a:srgbClr val="000000"/>
                </a:solidFill>
                <a:prstDash val="solid"/>
              </a:ln>
            </c:spPr>
          </c:dPt>
          <c:dPt>
            <c:idx val="1"/>
            <c:bubble3D val="0"/>
            <c:spPr>
              <a:solidFill>
                <a:schemeClr val="accent5">
                  <a:lumMod val="50000"/>
                </a:schemeClr>
              </a:solidFill>
              <a:ln w="12700">
                <a:solidFill>
                  <a:srgbClr val="000000"/>
                </a:solidFill>
                <a:prstDash val="solid"/>
              </a:ln>
            </c:spPr>
          </c:dPt>
          <c:dPt>
            <c:idx val="2"/>
            <c:bubble3D val="0"/>
            <c:spPr>
              <a:solidFill>
                <a:schemeClr val="accent5">
                  <a:lumMod val="60000"/>
                  <a:lumOff val="40000"/>
                </a:schemeClr>
              </a:solidFill>
              <a:ln w="12700">
                <a:solidFill>
                  <a:schemeClr val="accent5">
                    <a:lumMod val="60000"/>
                    <a:lumOff val="40000"/>
                  </a:schemeClr>
                </a:solidFill>
                <a:prstDash val="solid"/>
              </a:ln>
            </c:spPr>
          </c:dPt>
          <c:dPt>
            <c:idx val="3"/>
            <c:bubble3D val="0"/>
            <c:spPr>
              <a:solidFill>
                <a:schemeClr val="accent5">
                  <a:lumMod val="75000"/>
                </a:schemeClr>
              </a:solidFill>
              <a:ln w="12700">
                <a:solidFill>
                  <a:srgbClr val="000000"/>
                </a:solidFill>
                <a:prstDash val="solid"/>
              </a:ln>
            </c:spPr>
          </c:dPt>
          <c:dPt>
            <c:idx val="4"/>
            <c:bubble3D val="0"/>
            <c:spPr>
              <a:solidFill>
                <a:schemeClr val="accent1">
                  <a:lumMod val="60000"/>
                  <a:lumOff val="40000"/>
                </a:schemeClr>
              </a:solidFill>
              <a:ln w="12700">
                <a:solidFill>
                  <a:srgbClr val="000000"/>
                </a:solidFill>
                <a:prstDash val="solid"/>
              </a:ln>
            </c:spPr>
          </c:dPt>
          <c:dLbls>
            <c:dLbl>
              <c:idx val="0"/>
              <c:layout>
                <c:manualLayout>
                  <c:x val="3.4327415458937208E-2"/>
                  <c:y val="-3.9708333333333332E-2"/>
                </c:manualLayout>
              </c:layout>
              <c:numFmt formatCode="0.0%" sourceLinked="0"/>
              <c:spPr>
                <a:noFill/>
                <a:ln w="25400">
                  <a:noFill/>
                </a:ln>
              </c:spPr>
              <c:txPr>
                <a:bodyPr/>
                <a:lstStyle/>
                <a:p>
                  <a:pPr>
                    <a:defRPr sz="1100" b="1" i="0" u="none" strike="noStrike"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dLbl>
            <c:dLbl>
              <c:idx val="1"/>
              <c:layout>
                <c:manualLayout>
                  <c:x val="-4.0314009661835749E-4"/>
                  <c:y val="-0.12592793880837358"/>
                </c:manualLayout>
              </c:layout>
              <c:numFmt formatCode="0.0%" sourceLinked="0"/>
              <c:spPr>
                <a:noFill/>
                <a:ln w="25400">
                  <a:noFill/>
                </a:ln>
              </c:spPr>
              <c:txPr>
                <a:bodyPr/>
                <a:lstStyle/>
                <a:p>
                  <a:pPr>
                    <a:defRPr sz="1100" b="1" i="0" u="none" strike="noStrike"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dLbl>
            <c:dLbl>
              <c:idx val="2"/>
              <c:layout>
                <c:manualLayout>
                  <c:x val="0.14292669082125603"/>
                  <c:y val="-2.2433977455716587E-2"/>
                </c:manualLayout>
              </c:layout>
              <c:numFmt formatCode="0.0%" sourceLinked="0"/>
              <c:spPr>
                <a:noFill/>
                <a:ln w="25400">
                  <a:noFill/>
                </a:ln>
              </c:spPr>
              <c:txPr>
                <a:bodyPr/>
                <a:lstStyle/>
                <a:p>
                  <a:pPr>
                    <a:defRPr sz="1100" b="1" i="0" u="none" strike="noStrike"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dLbl>
            <c:dLbl>
              <c:idx val="3"/>
              <c:layout>
                <c:manualLayout>
                  <c:x val="2.1468478260869565E-2"/>
                  <c:y val="7.5699074074074071E-2"/>
                </c:manualLayout>
              </c:layout>
              <c:numFmt formatCode="0.0%" sourceLinked="0"/>
              <c:spPr>
                <a:noFill/>
                <a:ln w="25400">
                  <a:noFill/>
                </a:ln>
              </c:spPr>
              <c:txPr>
                <a:bodyPr/>
                <a:lstStyle/>
                <a:p>
                  <a:pPr>
                    <a:defRPr sz="1100" b="1" i="0" u="none" strike="noStrike"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dLbl>
            <c:dLbl>
              <c:idx val="4"/>
              <c:layout>
                <c:manualLayout>
                  <c:x val="1.3014892475457143E-3"/>
                  <c:y val="0.10359330083739522"/>
                </c:manualLayout>
              </c:layout>
              <c:numFmt formatCode="0.0%" sourceLinked="0"/>
              <c:spPr>
                <a:noFill/>
                <a:ln w="25400">
                  <a:noFill/>
                </a:ln>
              </c:spPr>
              <c:txPr>
                <a:bodyPr/>
                <a:lstStyle/>
                <a:p>
                  <a:pPr>
                    <a:defRPr sz="1100" b="1" i="0" u="none" strike="noStrike" baseline="0">
                      <a:solidFill>
                        <a:schemeClr val="tx1"/>
                      </a:solidFill>
                      <a:latin typeface="Arial Narrow"/>
                      <a:ea typeface="Arial Narrow"/>
                      <a:cs typeface="Arial Narrow"/>
                    </a:defRPr>
                  </a:pPr>
                  <a:endParaRPr lang="en-US"/>
                </a:p>
              </c:txPr>
              <c:dLblPos val="bestFit"/>
              <c:showLegendKey val="0"/>
              <c:showVal val="0"/>
              <c:showCatName val="1"/>
              <c:showSerName val="0"/>
              <c:showPercent val="1"/>
              <c:showBubbleSize val="0"/>
            </c:dLbl>
            <c:numFmt formatCode="0.0%" sourceLinked="0"/>
            <c:spPr>
              <a:noFill/>
              <a:ln w="25400">
                <a:noFill/>
              </a:ln>
            </c:spPr>
            <c:txPr>
              <a:bodyPr/>
              <a:lstStyle/>
              <a:p>
                <a:pPr>
                  <a:defRPr sz="1100" b="1" i="0" u="none" strike="noStrike" baseline="0">
                    <a:solidFill>
                      <a:srgbClr val="FFFFFF"/>
                    </a:solidFill>
                    <a:latin typeface="Arial Narrow"/>
                    <a:ea typeface="Arial Narrow"/>
                    <a:cs typeface="Arial Narrow"/>
                  </a:defRPr>
                </a:pPr>
                <a:endParaRPr lang="en-US"/>
              </a:p>
            </c:txPr>
            <c:dLblPos val="ctr"/>
            <c:showLegendKey val="0"/>
            <c:showVal val="0"/>
            <c:showCatName val="1"/>
            <c:showSerName val="0"/>
            <c:showPercent val="1"/>
            <c:showBubbleSize val="0"/>
            <c:showLeaderLines val="1"/>
            <c:leaderLines>
              <c:spPr>
                <a:ln w="3175">
                  <a:solidFill>
                    <a:schemeClr val="tx1"/>
                  </a:solidFill>
                  <a:prstDash val="solid"/>
                </a:ln>
              </c:spPr>
            </c:leaderLines>
          </c:dLbls>
          <c:cat>
            <c:strRef>
              <c:f>grafico!$B$2:$B$6</c:f>
              <c:strCache>
                <c:ptCount val="5"/>
                <c:pt idx="0">
                  <c:v>ACCOMMODATION FOR VISITORS </c:v>
                </c:pt>
                <c:pt idx="1">
                  <c:v>FOOD AND BEVERAGE SERVING ACTIVITIES</c:v>
                </c:pt>
                <c:pt idx="2">
                  <c:v>PASSENGER TRANSPORTATION</c:v>
                </c:pt>
                <c:pt idx="3">
                  <c:v>TRAVEL AGENCIES AND OTHER RESERVATION SERVICES ACTIVITIES</c:v>
                </c:pt>
                <c:pt idx="4">
                  <c:v>OTHER TOURISM INDUSTRIES</c:v>
                </c:pt>
              </c:strCache>
            </c:strRef>
          </c:cat>
          <c:val>
            <c:numRef>
              <c:f>grafico!$D$2:$D$6</c:f>
              <c:numCache>
                <c:formatCode>0.0</c:formatCode>
                <c:ptCount val="5"/>
                <c:pt idx="0">
                  <c:v>9829</c:v>
                </c:pt>
                <c:pt idx="1">
                  <c:v>18444</c:v>
                </c:pt>
                <c:pt idx="2">
                  <c:v>6883</c:v>
                </c:pt>
                <c:pt idx="3">
                  <c:v>2324</c:v>
                </c:pt>
                <c:pt idx="4">
                  <c:v>8241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chemeClr val="bg1">
        <a:lumMod val="95000"/>
      </a:schemeClr>
    </a:solidFill>
    <a:ln w="3175">
      <a:solidFill>
        <a:schemeClr val="bg1">
          <a:lumMod val="85000"/>
        </a:schemeClr>
      </a:solidFill>
      <a:prstDash val="solid"/>
    </a:ln>
  </c:spPr>
  <c:txPr>
    <a:bodyPr/>
    <a:lstStyle/>
    <a:p>
      <a:pPr>
        <a:defRPr sz="1900" b="1"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diagrams/_rels/data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CB279-0282-4CFD-8888-DBB54B943239}" type="doc">
      <dgm:prSet loTypeId="urn:microsoft.com/office/officeart/2005/8/layout/hierarchy4" loCatId="relationship" qsTypeId="urn:microsoft.com/office/officeart/2005/8/quickstyle/simple1" qsCatId="simple" csTypeId="urn:microsoft.com/office/officeart/2005/8/colors/colorful2" csCatId="colorful" phldr="1"/>
      <dgm:spPr/>
      <dgm:t>
        <a:bodyPr/>
        <a:lstStyle/>
        <a:p>
          <a:endParaRPr lang="es-ES"/>
        </a:p>
      </dgm:t>
    </dgm:pt>
    <dgm:pt modelId="{24CBBD45-C9B4-4BF0-A1D0-F084F6AEBB10}">
      <dgm:prSet phldrT="[Text]" custT="1"/>
      <dgm:spPr/>
      <dgm:t>
        <a:bodyPr/>
        <a:lstStyle/>
        <a:p>
          <a:r>
            <a:rPr lang="es-ES" sz="2800" b="1" dirty="0" smtClean="0"/>
            <a:t>UN mandate</a:t>
          </a:r>
        </a:p>
        <a:p>
          <a:endParaRPr lang="es-ES" sz="2000" b="1" dirty="0" smtClean="0"/>
        </a:p>
        <a:p>
          <a:endParaRPr lang="es-ES" sz="2800" b="1" dirty="0"/>
        </a:p>
      </dgm:t>
    </dgm:pt>
    <dgm:pt modelId="{4FEF4E68-D12A-49EC-8316-78058EE42A5B}" type="parTrans" cxnId="{B6300AF2-100D-45CE-A3A6-ABE749261A8A}">
      <dgm:prSet/>
      <dgm:spPr/>
      <dgm:t>
        <a:bodyPr/>
        <a:lstStyle/>
        <a:p>
          <a:endParaRPr lang="es-ES"/>
        </a:p>
      </dgm:t>
    </dgm:pt>
    <dgm:pt modelId="{70A05A23-0CC0-4106-8965-1B292CA363FF}" type="sibTrans" cxnId="{B6300AF2-100D-45CE-A3A6-ABE749261A8A}">
      <dgm:prSet/>
      <dgm:spPr/>
      <dgm:t>
        <a:bodyPr/>
        <a:lstStyle/>
        <a:p>
          <a:endParaRPr lang="es-ES"/>
        </a:p>
      </dgm:t>
    </dgm:pt>
    <dgm:pt modelId="{4F78D32B-74DA-4FC8-9E83-57030BFCA294}" type="pres">
      <dgm:prSet presAssocID="{22DCB279-0282-4CFD-8888-DBB54B943239}" presName="Name0" presStyleCnt="0">
        <dgm:presLayoutVars>
          <dgm:chPref val="1"/>
          <dgm:dir/>
          <dgm:animOne val="branch"/>
          <dgm:animLvl val="lvl"/>
          <dgm:resizeHandles/>
        </dgm:presLayoutVars>
      </dgm:prSet>
      <dgm:spPr/>
      <dgm:t>
        <a:bodyPr/>
        <a:lstStyle/>
        <a:p>
          <a:endParaRPr lang="es-ES"/>
        </a:p>
      </dgm:t>
    </dgm:pt>
    <dgm:pt modelId="{588E6190-67F3-4FE7-96CA-8786BB233645}" type="pres">
      <dgm:prSet presAssocID="{24CBBD45-C9B4-4BF0-A1D0-F084F6AEBB10}" presName="vertOne" presStyleCnt="0"/>
      <dgm:spPr/>
    </dgm:pt>
    <dgm:pt modelId="{D057BCF7-F2CE-4C05-90B7-405162DD606C}" type="pres">
      <dgm:prSet presAssocID="{24CBBD45-C9B4-4BF0-A1D0-F084F6AEBB10}" presName="txOne" presStyleLbl="node0" presStyleIdx="0" presStyleCnt="1" custScaleY="100000" custLinFactNeighborY="28713">
        <dgm:presLayoutVars>
          <dgm:chPref val="3"/>
        </dgm:presLayoutVars>
      </dgm:prSet>
      <dgm:spPr/>
      <dgm:t>
        <a:bodyPr/>
        <a:lstStyle/>
        <a:p>
          <a:endParaRPr lang="es-ES"/>
        </a:p>
      </dgm:t>
    </dgm:pt>
    <dgm:pt modelId="{30370B70-A023-48A9-93C0-EABFD0099ADB}" type="pres">
      <dgm:prSet presAssocID="{24CBBD45-C9B4-4BF0-A1D0-F084F6AEBB10}" presName="horzOne" presStyleCnt="0"/>
      <dgm:spPr/>
    </dgm:pt>
  </dgm:ptLst>
  <dgm:cxnLst>
    <dgm:cxn modelId="{B6300AF2-100D-45CE-A3A6-ABE749261A8A}" srcId="{22DCB279-0282-4CFD-8888-DBB54B943239}" destId="{24CBBD45-C9B4-4BF0-A1D0-F084F6AEBB10}" srcOrd="0" destOrd="0" parTransId="{4FEF4E68-D12A-49EC-8316-78058EE42A5B}" sibTransId="{70A05A23-0CC0-4106-8965-1B292CA363FF}"/>
    <dgm:cxn modelId="{BDBC64DA-6BAB-4F3F-83EF-A9BFFE8B5732}" type="presOf" srcId="{24CBBD45-C9B4-4BF0-A1D0-F084F6AEBB10}" destId="{D057BCF7-F2CE-4C05-90B7-405162DD606C}" srcOrd="0" destOrd="0" presId="urn:microsoft.com/office/officeart/2005/8/layout/hierarchy4"/>
    <dgm:cxn modelId="{1FE225D7-26E3-44E1-A151-D203E49C7BE7}" type="presOf" srcId="{22DCB279-0282-4CFD-8888-DBB54B943239}" destId="{4F78D32B-74DA-4FC8-9E83-57030BFCA294}" srcOrd="0" destOrd="0" presId="urn:microsoft.com/office/officeart/2005/8/layout/hierarchy4"/>
    <dgm:cxn modelId="{FE82F2E7-CC44-4B28-A032-9F3CF7012B91}" type="presParOf" srcId="{4F78D32B-74DA-4FC8-9E83-57030BFCA294}" destId="{588E6190-67F3-4FE7-96CA-8786BB233645}" srcOrd="0" destOrd="0" presId="urn:microsoft.com/office/officeart/2005/8/layout/hierarchy4"/>
    <dgm:cxn modelId="{480944E1-4B6E-483E-B5B8-E74E6150A6CE}" type="presParOf" srcId="{588E6190-67F3-4FE7-96CA-8786BB233645}" destId="{D057BCF7-F2CE-4C05-90B7-405162DD606C}" srcOrd="0" destOrd="0" presId="urn:microsoft.com/office/officeart/2005/8/layout/hierarchy4"/>
    <dgm:cxn modelId="{209A2C56-D35C-40F0-9E0D-C224B7CD68F6}" type="presParOf" srcId="{588E6190-67F3-4FE7-96CA-8786BB233645}" destId="{30370B70-A023-48A9-93C0-EABFD0099AD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20C0A-7F07-418B-A86B-302D7D2CD40A}"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ES"/>
        </a:p>
      </dgm:t>
    </dgm:pt>
    <dgm:pt modelId="{46C4C025-6DA8-45AF-9079-8D5A2057401B}">
      <dgm:prSet custT="1"/>
      <dgm:spPr>
        <a:solidFill>
          <a:schemeClr val="accent3"/>
        </a:solidFill>
      </dgm:spPr>
      <dgm:t>
        <a:bodyPr/>
        <a:lstStyle/>
        <a:p>
          <a:r>
            <a:rPr lang="en-US" sz="1600" b="1" noProof="0" dirty="0" smtClean="0"/>
            <a:t>4. Direct support to countries : Capacity Building and technical assistance</a:t>
          </a:r>
          <a:endParaRPr lang="es-ES" sz="1600" b="1" dirty="0"/>
        </a:p>
      </dgm:t>
    </dgm:pt>
    <dgm:pt modelId="{7FF1EF95-A24E-4877-8A09-F3A2036C0623}" type="parTrans" cxnId="{386E4E15-FB9F-480C-84BC-E485FFD24BA1}">
      <dgm:prSet/>
      <dgm:spPr/>
      <dgm:t>
        <a:bodyPr/>
        <a:lstStyle/>
        <a:p>
          <a:endParaRPr lang="es-ES" sz="1600"/>
        </a:p>
      </dgm:t>
    </dgm:pt>
    <dgm:pt modelId="{CA47E66E-91D5-4A0F-B680-5AC945995DBD}" type="sibTrans" cxnId="{386E4E15-FB9F-480C-84BC-E485FFD24BA1}">
      <dgm:prSet/>
      <dgm:spPr/>
      <dgm:t>
        <a:bodyPr/>
        <a:lstStyle/>
        <a:p>
          <a:endParaRPr lang="es-ES" sz="1600"/>
        </a:p>
      </dgm:t>
    </dgm:pt>
    <dgm:pt modelId="{3701A287-9195-4B58-89A2-28B72354B09C}">
      <dgm:prSet custT="1"/>
      <dgm:spPr>
        <a:solidFill>
          <a:schemeClr val="accent4"/>
        </a:solidFill>
      </dgm:spPr>
      <dgm:t>
        <a:bodyPr/>
        <a:lstStyle/>
        <a:p>
          <a:r>
            <a:rPr lang="en-US" sz="1600" b="1" noProof="0" dirty="0" smtClean="0"/>
            <a:t>3. Dissemination</a:t>
          </a:r>
          <a:r>
            <a:rPr lang="en-US" sz="1600" b="0" noProof="0" dirty="0" smtClean="0"/>
            <a:t>,</a:t>
          </a:r>
          <a:r>
            <a:rPr lang="en-US" sz="1600" b="1" noProof="0" dirty="0" smtClean="0"/>
            <a:t> encouraging analysis and use by tourism stakeholders </a:t>
          </a:r>
          <a:endParaRPr lang="es-ES" sz="1600" dirty="0"/>
        </a:p>
      </dgm:t>
    </dgm:pt>
    <dgm:pt modelId="{837673FB-C649-411B-890A-7236E36DC72F}" type="sibTrans" cxnId="{75F9C7C9-A939-4DEC-BA5D-7740BEC89295}">
      <dgm:prSet/>
      <dgm:spPr/>
      <dgm:t>
        <a:bodyPr/>
        <a:lstStyle/>
        <a:p>
          <a:endParaRPr lang="es-ES" sz="1600"/>
        </a:p>
      </dgm:t>
    </dgm:pt>
    <dgm:pt modelId="{DA4AFA56-55C1-4B8F-B52A-70EEE75873A6}" type="parTrans" cxnId="{75F9C7C9-A939-4DEC-BA5D-7740BEC89295}">
      <dgm:prSet/>
      <dgm:spPr/>
      <dgm:t>
        <a:bodyPr/>
        <a:lstStyle/>
        <a:p>
          <a:endParaRPr lang="es-ES" sz="1600"/>
        </a:p>
      </dgm:t>
    </dgm:pt>
    <dgm:pt modelId="{F51D6E42-FA58-4CBB-90D7-84BD3FE68C42}">
      <dgm:prSet phldrT="[Text]" custT="1"/>
      <dgm:spPr/>
      <dgm:t>
        <a:bodyPr/>
        <a:lstStyle/>
        <a:p>
          <a:r>
            <a:rPr lang="en-US" sz="1600" b="1" noProof="0" dirty="0" smtClean="0"/>
            <a:t>2. Securing international comparability</a:t>
          </a:r>
          <a:r>
            <a:rPr lang="en-US" sz="1600" noProof="0" dirty="0" smtClean="0"/>
            <a:t> through the implementation of standards, compilation of international data and indicators,</a:t>
          </a:r>
          <a:endParaRPr lang="es-ES" sz="1600" dirty="0"/>
        </a:p>
      </dgm:t>
    </dgm:pt>
    <dgm:pt modelId="{2A69CA7D-5806-4180-9115-68573F6D61BF}" type="sibTrans" cxnId="{59A58A67-C303-4A71-B2F5-2E9DC8EF9F5A}">
      <dgm:prSet/>
      <dgm:spPr/>
      <dgm:t>
        <a:bodyPr/>
        <a:lstStyle/>
        <a:p>
          <a:endParaRPr lang="es-ES" sz="1600"/>
        </a:p>
      </dgm:t>
    </dgm:pt>
    <dgm:pt modelId="{F86E2DE2-1C3D-49DC-8909-71C74221132A}" type="parTrans" cxnId="{59A58A67-C303-4A71-B2F5-2E9DC8EF9F5A}">
      <dgm:prSet/>
      <dgm:spPr/>
      <dgm:t>
        <a:bodyPr/>
        <a:lstStyle/>
        <a:p>
          <a:endParaRPr lang="es-ES" sz="1600"/>
        </a:p>
      </dgm:t>
    </dgm:pt>
    <dgm:pt modelId="{4695CC74-689C-4FC3-BD83-6F98B1769D02}">
      <dgm:prSet phldrT="[Text]" custT="1"/>
      <dgm:spPr>
        <a:solidFill>
          <a:schemeClr val="accent1"/>
        </a:solidFill>
      </dgm:spPr>
      <dgm:t>
        <a:bodyPr/>
        <a:lstStyle/>
        <a:p>
          <a:pPr defTabSz="400050">
            <a:lnSpc>
              <a:spcPct val="90000"/>
            </a:lnSpc>
            <a:spcBef>
              <a:spcPct val="0"/>
            </a:spcBef>
            <a:spcAft>
              <a:spcPct val="35000"/>
            </a:spcAft>
          </a:pPr>
          <a:r>
            <a:rPr lang="en-US" sz="1600" noProof="0" dirty="0" smtClean="0"/>
            <a:t>1. Striving for </a:t>
          </a:r>
          <a:r>
            <a:rPr lang="en-US" sz="1600" b="1" noProof="0" dirty="0" smtClean="0"/>
            <a:t>international comparability</a:t>
          </a:r>
          <a:r>
            <a:rPr lang="en-US" sz="1600" noProof="0" dirty="0" smtClean="0"/>
            <a:t>, through development of </a:t>
          </a:r>
          <a:r>
            <a:rPr lang="en-US" sz="1600" b="1" noProof="0" dirty="0" smtClean="0"/>
            <a:t>standards</a:t>
          </a:r>
          <a:r>
            <a:rPr lang="en-US" sz="1600" noProof="0" dirty="0" smtClean="0"/>
            <a:t> </a:t>
          </a:r>
          <a:endParaRPr lang="es-ES" sz="1600" dirty="0" smtClean="0"/>
        </a:p>
      </dgm:t>
    </dgm:pt>
    <dgm:pt modelId="{8381CE22-9B9C-41C9-9D94-003ED4211392}" type="sibTrans" cxnId="{3F030254-BB11-44D8-B596-F847C9530B23}">
      <dgm:prSet/>
      <dgm:spPr/>
      <dgm:t>
        <a:bodyPr/>
        <a:lstStyle/>
        <a:p>
          <a:endParaRPr lang="es-ES" sz="1600"/>
        </a:p>
      </dgm:t>
    </dgm:pt>
    <dgm:pt modelId="{38E1EC89-5D15-4529-BE5B-727A447C1425}" type="parTrans" cxnId="{3F030254-BB11-44D8-B596-F847C9530B23}">
      <dgm:prSet/>
      <dgm:spPr/>
      <dgm:t>
        <a:bodyPr/>
        <a:lstStyle/>
        <a:p>
          <a:endParaRPr lang="es-ES" sz="1600"/>
        </a:p>
      </dgm:t>
    </dgm:pt>
    <dgm:pt modelId="{CEE1FEA7-DE69-4022-82D3-580F4082CD51}" type="pres">
      <dgm:prSet presAssocID="{A9C20C0A-7F07-418B-A86B-302D7D2CD40A}" presName="Name0" presStyleCnt="0">
        <dgm:presLayoutVars>
          <dgm:chPref val="1"/>
          <dgm:dir/>
          <dgm:animOne val="branch"/>
          <dgm:animLvl val="lvl"/>
          <dgm:resizeHandles/>
        </dgm:presLayoutVars>
      </dgm:prSet>
      <dgm:spPr/>
      <dgm:t>
        <a:bodyPr/>
        <a:lstStyle/>
        <a:p>
          <a:endParaRPr lang="es-ES"/>
        </a:p>
      </dgm:t>
    </dgm:pt>
    <dgm:pt modelId="{1D3EC1B6-D8B7-481B-BD93-B49B20614D48}" type="pres">
      <dgm:prSet presAssocID="{4695CC74-689C-4FC3-BD83-6F98B1769D02}" presName="vertOne" presStyleCnt="0"/>
      <dgm:spPr/>
    </dgm:pt>
    <dgm:pt modelId="{6FA1C911-3A6E-4E08-BB2C-096490A91141}" type="pres">
      <dgm:prSet presAssocID="{4695CC74-689C-4FC3-BD83-6F98B1769D02}" presName="txOne" presStyleLbl="node0" presStyleIdx="0" presStyleCnt="1" custScaleY="64522">
        <dgm:presLayoutVars>
          <dgm:chPref val="3"/>
        </dgm:presLayoutVars>
      </dgm:prSet>
      <dgm:spPr/>
      <dgm:t>
        <a:bodyPr/>
        <a:lstStyle/>
        <a:p>
          <a:endParaRPr lang="es-ES"/>
        </a:p>
      </dgm:t>
    </dgm:pt>
    <dgm:pt modelId="{935F3CD7-F027-41D4-B9E8-50C3BC3E3C3C}" type="pres">
      <dgm:prSet presAssocID="{4695CC74-689C-4FC3-BD83-6F98B1769D02}" presName="parTransOne" presStyleCnt="0"/>
      <dgm:spPr/>
    </dgm:pt>
    <dgm:pt modelId="{D20BED46-B4B1-4F2E-9DFA-B9D6E18B5897}" type="pres">
      <dgm:prSet presAssocID="{4695CC74-689C-4FC3-BD83-6F98B1769D02}" presName="horzOne" presStyleCnt="0"/>
      <dgm:spPr/>
    </dgm:pt>
    <dgm:pt modelId="{9DCE1A6C-4A4D-46C8-B08E-43328D13CF6E}" type="pres">
      <dgm:prSet presAssocID="{F51D6E42-FA58-4CBB-90D7-84BD3FE68C42}" presName="vertTwo" presStyleCnt="0"/>
      <dgm:spPr/>
    </dgm:pt>
    <dgm:pt modelId="{912B3BB5-1D14-42EE-B903-72EE19A5D69B}" type="pres">
      <dgm:prSet presAssocID="{F51D6E42-FA58-4CBB-90D7-84BD3FE68C42}" presName="txTwo" presStyleLbl="node2" presStyleIdx="0" presStyleCnt="1">
        <dgm:presLayoutVars>
          <dgm:chPref val="3"/>
        </dgm:presLayoutVars>
      </dgm:prSet>
      <dgm:spPr/>
      <dgm:t>
        <a:bodyPr/>
        <a:lstStyle/>
        <a:p>
          <a:endParaRPr lang="es-ES"/>
        </a:p>
      </dgm:t>
    </dgm:pt>
    <dgm:pt modelId="{5A6D3F26-C9FC-4C80-A894-824677896921}" type="pres">
      <dgm:prSet presAssocID="{F51D6E42-FA58-4CBB-90D7-84BD3FE68C42}" presName="parTransTwo" presStyleCnt="0"/>
      <dgm:spPr/>
    </dgm:pt>
    <dgm:pt modelId="{D35F294D-F464-48AF-BF51-00E7B4F235C2}" type="pres">
      <dgm:prSet presAssocID="{F51D6E42-FA58-4CBB-90D7-84BD3FE68C42}" presName="horzTwo" presStyleCnt="0"/>
      <dgm:spPr/>
    </dgm:pt>
    <dgm:pt modelId="{B7B2F0DA-8916-41EB-AD0A-7D1E94C2A938}" type="pres">
      <dgm:prSet presAssocID="{3701A287-9195-4B58-89A2-28B72354B09C}" presName="vertThree" presStyleCnt="0"/>
      <dgm:spPr/>
    </dgm:pt>
    <dgm:pt modelId="{F93F63F0-8DF9-4E9A-A6AC-4E7067952F81}" type="pres">
      <dgm:prSet presAssocID="{3701A287-9195-4B58-89A2-28B72354B09C}" presName="txThree" presStyleLbl="node3" presStyleIdx="0" presStyleCnt="1">
        <dgm:presLayoutVars>
          <dgm:chPref val="3"/>
        </dgm:presLayoutVars>
      </dgm:prSet>
      <dgm:spPr/>
      <dgm:t>
        <a:bodyPr/>
        <a:lstStyle/>
        <a:p>
          <a:endParaRPr lang="es-ES"/>
        </a:p>
      </dgm:t>
    </dgm:pt>
    <dgm:pt modelId="{50CFE080-9769-4147-85A4-905E6DA2647E}" type="pres">
      <dgm:prSet presAssocID="{3701A287-9195-4B58-89A2-28B72354B09C}" presName="parTransThree" presStyleCnt="0"/>
      <dgm:spPr/>
    </dgm:pt>
    <dgm:pt modelId="{342DB301-55C7-43C5-8CDB-A6B6D2CBDF56}" type="pres">
      <dgm:prSet presAssocID="{3701A287-9195-4B58-89A2-28B72354B09C}" presName="horzThree" presStyleCnt="0"/>
      <dgm:spPr/>
    </dgm:pt>
    <dgm:pt modelId="{9FE6C137-1E05-44C1-91F1-AFFB895EF0D7}" type="pres">
      <dgm:prSet presAssocID="{46C4C025-6DA8-45AF-9079-8D5A2057401B}" presName="vertFour" presStyleCnt="0">
        <dgm:presLayoutVars>
          <dgm:chPref val="3"/>
        </dgm:presLayoutVars>
      </dgm:prSet>
      <dgm:spPr/>
    </dgm:pt>
    <dgm:pt modelId="{49FCFDEF-6916-4A9B-BFB7-3C2147EB0056}" type="pres">
      <dgm:prSet presAssocID="{46C4C025-6DA8-45AF-9079-8D5A2057401B}" presName="txFour" presStyleLbl="node4" presStyleIdx="0" presStyleCnt="1" custScaleX="629982">
        <dgm:presLayoutVars>
          <dgm:chPref val="3"/>
        </dgm:presLayoutVars>
      </dgm:prSet>
      <dgm:spPr/>
      <dgm:t>
        <a:bodyPr/>
        <a:lstStyle/>
        <a:p>
          <a:endParaRPr lang="es-ES"/>
        </a:p>
      </dgm:t>
    </dgm:pt>
    <dgm:pt modelId="{D926BA8D-4B9D-41B6-BD57-2B7D50A90E10}" type="pres">
      <dgm:prSet presAssocID="{46C4C025-6DA8-45AF-9079-8D5A2057401B}" presName="horzFour" presStyleCnt="0"/>
      <dgm:spPr/>
    </dgm:pt>
  </dgm:ptLst>
  <dgm:cxnLst>
    <dgm:cxn modelId="{3F030254-BB11-44D8-B596-F847C9530B23}" srcId="{A9C20C0A-7F07-418B-A86B-302D7D2CD40A}" destId="{4695CC74-689C-4FC3-BD83-6F98B1769D02}" srcOrd="0" destOrd="0" parTransId="{38E1EC89-5D15-4529-BE5B-727A447C1425}" sibTransId="{8381CE22-9B9C-41C9-9D94-003ED4211392}"/>
    <dgm:cxn modelId="{F3056452-8716-4773-8E88-B64D5D7A416D}" type="presOf" srcId="{46C4C025-6DA8-45AF-9079-8D5A2057401B}" destId="{49FCFDEF-6916-4A9B-BFB7-3C2147EB0056}" srcOrd="0" destOrd="0" presId="urn:microsoft.com/office/officeart/2005/8/layout/hierarchy4"/>
    <dgm:cxn modelId="{386E4E15-FB9F-480C-84BC-E485FFD24BA1}" srcId="{3701A287-9195-4B58-89A2-28B72354B09C}" destId="{46C4C025-6DA8-45AF-9079-8D5A2057401B}" srcOrd="0" destOrd="0" parTransId="{7FF1EF95-A24E-4877-8A09-F3A2036C0623}" sibTransId="{CA47E66E-91D5-4A0F-B680-5AC945995DBD}"/>
    <dgm:cxn modelId="{DF1CD10F-2029-435B-AA74-3F596BC6E27C}" type="presOf" srcId="{4695CC74-689C-4FC3-BD83-6F98B1769D02}" destId="{6FA1C911-3A6E-4E08-BB2C-096490A91141}" srcOrd="0" destOrd="0" presId="urn:microsoft.com/office/officeart/2005/8/layout/hierarchy4"/>
    <dgm:cxn modelId="{59A58A67-C303-4A71-B2F5-2E9DC8EF9F5A}" srcId="{4695CC74-689C-4FC3-BD83-6F98B1769D02}" destId="{F51D6E42-FA58-4CBB-90D7-84BD3FE68C42}" srcOrd="0" destOrd="0" parTransId="{F86E2DE2-1C3D-49DC-8909-71C74221132A}" sibTransId="{2A69CA7D-5806-4180-9115-68573F6D61BF}"/>
    <dgm:cxn modelId="{75F9C7C9-A939-4DEC-BA5D-7740BEC89295}" srcId="{F51D6E42-FA58-4CBB-90D7-84BD3FE68C42}" destId="{3701A287-9195-4B58-89A2-28B72354B09C}" srcOrd="0" destOrd="0" parTransId="{DA4AFA56-55C1-4B8F-B52A-70EEE75873A6}" sibTransId="{837673FB-C649-411B-890A-7236E36DC72F}"/>
    <dgm:cxn modelId="{F4D273D8-6CC0-47B6-87A9-EA54B7401165}" type="presOf" srcId="{A9C20C0A-7F07-418B-A86B-302D7D2CD40A}" destId="{CEE1FEA7-DE69-4022-82D3-580F4082CD51}" srcOrd="0" destOrd="0" presId="urn:microsoft.com/office/officeart/2005/8/layout/hierarchy4"/>
    <dgm:cxn modelId="{00F40464-A9AE-4DE9-8A5F-DB17944ECE1B}" type="presOf" srcId="{3701A287-9195-4B58-89A2-28B72354B09C}" destId="{F93F63F0-8DF9-4E9A-A6AC-4E7067952F81}" srcOrd="0" destOrd="0" presId="urn:microsoft.com/office/officeart/2005/8/layout/hierarchy4"/>
    <dgm:cxn modelId="{9F5568BB-BE7C-4977-8F0C-CC9EB4D4708D}" type="presOf" srcId="{F51D6E42-FA58-4CBB-90D7-84BD3FE68C42}" destId="{912B3BB5-1D14-42EE-B903-72EE19A5D69B}" srcOrd="0" destOrd="0" presId="urn:microsoft.com/office/officeart/2005/8/layout/hierarchy4"/>
    <dgm:cxn modelId="{BD00BEFD-39FE-4392-B7CF-80B59A29568A}" type="presParOf" srcId="{CEE1FEA7-DE69-4022-82D3-580F4082CD51}" destId="{1D3EC1B6-D8B7-481B-BD93-B49B20614D48}" srcOrd="0" destOrd="0" presId="urn:microsoft.com/office/officeart/2005/8/layout/hierarchy4"/>
    <dgm:cxn modelId="{CE9D1FAE-FA69-471C-8BED-036B7BB32356}" type="presParOf" srcId="{1D3EC1B6-D8B7-481B-BD93-B49B20614D48}" destId="{6FA1C911-3A6E-4E08-BB2C-096490A91141}" srcOrd="0" destOrd="0" presId="urn:microsoft.com/office/officeart/2005/8/layout/hierarchy4"/>
    <dgm:cxn modelId="{22F88979-CE39-4132-83BF-B82FF9249D1C}" type="presParOf" srcId="{1D3EC1B6-D8B7-481B-BD93-B49B20614D48}" destId="{935F3CD7-F027-41D4-B9E8-50C3BC3E3C3C}" srcOrd="1" destOrd="0" presId="urn:microsoft.com/office/officeart/2005/8/layout/hierarchy4"/>
    <dgm:cxn modelId="{A07B72F5-FDE8-497D-99CD-D4C2F02F3CA4}" type="presParOf" srcId="{1D3EC1B6-D8B7-481B-BD93-B49B20614D48}" destId="{D20BED46-B4B1-4F2E-9DFA-B9D6E18B5897}" srcOrd="2" destOrd="0" presId="urn:microsoft.com/office/officeart/2005/8/layout/hierarchy4"/>
    <dgm:cxn modelId="{29E0944C-75B9-4AFE-8074-BC6250D73765}" type="presParOf" srcId="{D20BED46-B4B1-4F2E-9DFA-B9D6E18B5897}" destId="{9DCE1A6C-4A4D-46C8-B08E-43328D13CF6E}" srcOrd="0" destOrd="0" presId="urn:microsoft.com/office/officeart/2005/8/layout/hierarchy4"/>
    <dgm:cxn modelId="{89F37E9E-7EFE-489E-98AF-2681C4670426}" type="presParOf" srcId="{9DCE1A6C-4A4D-46C8-B08E-43328D13CF6E}" destId="{912B3BB5-1D14-42EE-B903-72EE19A5D69B}" srcOrd="0" destOrd="0" presId="urn:microsoft.com/office/officeart/2005/8/layout/hierarchy4"/>
    <dgm:cxn modelId="{B137F4A7-BBBD-4697-A8C1-F7EDC4299CBE}" type="presParOf" srcId="{9DCE1A6C-4A4D-46C8-B08E-43328D13CF6E}" destId="{5A6D3F26-C9FC-4C80-A894-824677896921}" srcOrd="1" destOrd="0" presId="urn:microsoft.com/office/officeart/2005/8/layout/hierarchy4"/>
    <dgm:cxn modelId="{534975C1-E0E1-423A-805F-EB649061C992}" type="presParOf" srcId="{9DCE1A6C-4A4D-46C8-B08E-43328D13CF6E}" destId="{D35F294D-F464-48AF-BF51-00E7B4F235C2}" srcOrd="2" destOrd="0" presId="urn:microsoft.com/office/officeart/2005/8/layout/hierarchy4"/>
    <dgm:cxn modelId="{036F1149-28B6-457B-A2D4-07BC914CFFF1}" type="presParOf" srcId="{D35F294D-F464-48AF-BF51-00E7B4F235C2}" destId="{B7B2F0DA-8916-41EB-AD0A-7D1E94C2A938}" srcOrd="0" destOrd="0" presId="urn:microsoft.com/office/officeart/2005/8/layout/hierarchy4"/>
    <dgm:cxn modelId="{79AA1005-3F0D-4AE2-B480-5B644B2EE753}" type="presParOf" srcId="{B7B2F0DA-8916-41EB-AD0A-7D1E94C2A938}" destId="{F93F63F0-8DF9-4E9A-A6AC-4E7067952F81}" srcOrd="0" destOrd="0" presId="urn:microsoft.com/office/officeart/2005/8/layout/hierarchy4"/>
    <dgm:cxn modelId="{D9638D42-47D4-476C-96E5-03007D04EE14}" type="presParOf" srcId="{B7B2F0DA-8916-41EB-AD0A-7D1E94C2A938}" destId="{50CFE080-9769-4147-85A4-905E6DA2647E}" srcOrd="1" destOrd="0" presId="urn:microsoft.com/office/officeart/2005/8/layout/hierarchy4"/>
    <dgm:cxn modelId="{C6C47876-95E3-4CD9-9DA8-001B0772A5E0}" type="presParOf" srcId="{B7B2F0DA-8916-41EB-AD0A-7D1E94C2A938}" destId="{342DB301-55C7-43C5-8CDB-A6B6D2CBDF56}" srcOrd="2" destOrd="0" presId="urn:microsoft.com/office/officeart/2005/8/layout/hierarchy4"/>
    <dgm:cxn modelId="{13BA9415-0122-46DF-A77E-EB3E587B2B6D}" type="presParOf" srcId="{342DB301-55C7-43C5-8CDB-A6B6D2CBDF56}" destId="{9FE6C137-1E05-44C1-91F1-AFFB895EF0D7}" srcOrd="0" destOrd="0" presId="urn:microsoft.com/office/officeart/2005/8/layout/hierarchy4"/>
    <dgm:cxn modelId="{374383AF-107D-49BC-9C32-1CE7E7C89B55}" type="presParOf" srcId="{9FE6C137-1E05-44C1-91F1-AFFB895EF0D7}" destId="{49FCFDEF-6916-4A9B-BFB7-3C2147EB0056}" srcOrd="0" destOrd="0" presId="urn:microsoft.com/office/officeart/2005/8/layout/hierarchy4"/>
    <dgm:cxn modelId="{D3F2ABCC-BE7C-4746-8F1A-2B688245F6F5}" type="presParOf" srcId="{9FE6C137-1E05-44C1-91F1-AFFB895EF0D7}" destId="{D926BA8D-4B9D-41B6-BD57-2B7D50A90E10}"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20C0A-7F07-418B-A86B-302D7D2CD40A}"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ES"/>
        </a:p>
      </dgm:t>
    </dgm:pt>
    <dgm:pt modelId="{46C4C025-6DA8-45AF-9079-8D5A2057401B}">
      <dgm:prSet custT="1"/>
      <dgm:spPr>
        <a:solidFill>
          <a:schemeClr val="accent6"/>
        </a:solidFill>
      </dgm:spPr>
      <dgm:t>
        <a:bodyPr/>
        <a:lstStyle/>
        <a:p>
          <a:r>
            <a:rPr lang="en-US" sz="1900" noProof="0" dirty="0" smtClean="0"/>
            <a:t>Statistics is more than numbers: </a:t>
          </a:r>
        </a:p>
        <a:p>
          <a:r>
            <a:rPr lang="en-US" sz="1900" noProof="0" dirty="0" smtClean="0"/>
            <a:t>it is a process</a:t>
          </a:r>
        </a:p>
      </dgm:t>
    </dgm:pt>
    <dgm:pt modelId="{7FF1EF95-A24E-4877-8A09-F3A2036C0623}" type="parTrans" cxnId="{386E4E15-FB9F-480C-84BC-E485FFD24BA1}">
      <dgm:prSet/>
      <dgm:spPr/>
      <dgm:t>
        <a:bodyPr/>
        <a:lstStyle/>
        <a:p>
          <a:endParaRPr lang="es-ES"/>
        </a:p>
      </dgm:t>
    </dgm:pt>
    <dgm:pt modelId="{CA47E66E-91D5-4A0F-B680-5AC945995DBD}" type="sibTrans" cxnId="{386E4E15-FB9F-480C-84BC-E485FFD24BA1}">
      <dgm:prSet/>
      <dgm:spPr/>
      <dgm:t>
        <a:bodyPr/>
        <a:lstStyle/>
        <a:p>
          <a:endParaRPr lang="es-ES"/>
        </a:p>
      </dgm:t>
    </dgm:pt>
    <dgm:pt modelId="{CEE1FEA7-DE69-4022-82D3-580F4082CD51}" type="pres">
      <dgm:prSet presAssocID="{A9C20C0A-7F07-418B-A86B-302D7D2CD40A}" presName="Name0" presStyleCnt="0">
        <dgm:presLayoutVars>
          <dgm:chPref val="1"/>
          <dgm:dir/>
          <dgm:animOne val="branch"/>
          <dgm:animLvl val="lvl"/>
          <dgm:resizeHandles/>
        </dgm:presLayoutVars>
      </dgm:prSet>
      <dgm:spPr/>
      <dgm:t>
        <a:bodyPr/>
        <a:lstStyle/>
        <a:p>
          <a:endParaRPr lang="es-ES"/>
        </a:p>
      </dgm:t>
    </dgm:pt>
    <dgm:pt modelId="{E251F1CC-E6C3-48E1-B01E-90AE0EACA2EB}" type="pres">
      <dgm:prSet presAssocID="{46C4C025-6DA8-45AF-9079-8D5A2057401B}" presName="vertOne" presStyleCnt="0"/>
      <dgm:spPr/>
    </dgm:pt>
    <dgm:pt modelId="{67594408-22CD-4764-954B-A44778E4A425}" type="pres">
      <dgm:prSet presAssocID="{46C4C025-6DA8-45AF-9079-8D5A2057401B}" presName="txOne" presStyleLbl="node0" presStyleIdx="0" presStyleCnt="1">
        <dgm:presLayoutVars>
          <dgm:chPref val="3"/>
        </dgm:presLayoutVars>
      </dgm:prSet>
      <dgm:spPr/>
      <dgm:t>
        <a:bodyPr/>
        <a:lstStyle/>
        <a:p>
          <a:endParaRPr lang="es-ES"/>
        </a:p>
      </dgm:t>
    </dgm:pt>
    <dgm:pt modelId="{8A821C94-C181-4F9D-B64A-0D427CEF1FA4}" type="pres">
      <dgm:prSet presAssocID="{46C4C025-6DA8-45AF-9079-8D5A2057401B}" presName="horzOne" presStyleCnt="0"/>
      <dgm:spPr/>
    </dgm:pt>
  </dgm:ptLst>
  <dgm:cxnLst>
    <dgm:cxn modelId="{386E4E15-FB9F-480C-84BC-E485FFD24BA1}" srcId="{A9C20C0A-7F07-418B-A86B-302D7D2CD40A}" destId="{46C4C025-6DA8-45AF-9079-8D5A2057401B}" srcOrd="0" destOrd="0" parTransId="{7FF1EF95-A24E-4877-8A09-F3A2036C0623}" sibTransId="{CA47E66E-91D5-4A0F-B680-5AC945995DBD}"/>
    <dgm:cxn modelId="{B1AF577E-B2DA-4ABD-B576-E7CF1D15C2D7}" type="presOf" srcId="{A9C20C0A-7F07-418B-A86B-302D7D2CD40A}" destId="{CEE1FEA7-DE69-4022-82D3-580F4082CD51}" srcOrd="0" destOrd="0" presId="urn:microsoft.com/office/officeart/2005/8/layout/hierarchy4"/>
    <dgm:cxn modelId="{7714BE32-CFDC-4220-82C3-A8B23FA46C2A}" type="presOf" srcId="{46C4C025-6DA8-45AF-9079-8D5A2057401B}" destId="{67594408-22CD-4764-954B-A44778E4A425}" srcOrd="0" destOrd="0" presId="urn:microsoft.com/office/officeart/2005/8/layout/hierarchy4"/>
    <dgm:cxn modelId="{92D77C4B-BB41-40B7-B345-0DC1C9F94F44}" type="presParOf" srcId="{CEE1FEA7-DE69-4022-82D3-580F4082CD51}" destId="{E251F1CC-E6C3-48E1-B01E-90AE0EACA2EB}" srcOrd="0" destOrd="0" presId="urn:microsoft.com/office/officeart/2005/8/layout/hierarchy4"/>
    <dgm:cxn modelId="{0BBFEC03-BEFE-48EA-A806-D928022525BC}" type="presParOf" srcId="{E251F1CC-E6C3-48E1-B01E-90AE0EACA2EB}" destId="{67594408-22CD-4764-954B-A44778E4A425}" srcOrd="0" destOrd="0" presId="urn:microsoft.com/office/officeart/2005/8/layout/hierarchy4"/>
    <dgm:cxn modelId="{32C4F262-491F-4EFE-88D3-E8A1E668D421}" type="presParOf" srcId="{E251F1CC-E6C3-48E1-B01E-90AE0EACA2EB}" destId="{8A821C94-C181-4F9D-B64A-0D427CEF1FA4}"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E0500-A7D8-491B-B0B6-A8EBBBD1820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8D389AD4-74A8-4B5B-BFE9-A2F2D833698C}">
      <dgm:prSet phldrT="[Text]"/>
      <dgm:spPr/>
      <dgm:t>
        <a:bodyPr/>
        <a:lstStyle/>
        <a:p>
          <a:r>
            <a:rPr lang="en-GB" b="1" noProof="0" dirty="0" smtClean="0"/>
            <a:t>Measurement</a:t>
          </a:r>
          <a:endParaRPr lang="en-GB" b="1" noProof="0" dirty="0"/>
        </a:p>
      </dgm:t>
    </dgm:pt>
    <dgm:pt modelId="{E25DE2C8-9637-4986-9E4D-ADE3E0C01030}" type="parTrans" cxnId="{77C3F711-6C1E-4082-ABCE-9D7A4F07FA49}">
      <dgm:prSet/>
      <dgm:spPr/>
      <dgm:t>
        <a:bodyPr/>
        <a:lstStyle/>
        <a:p>
          <a:endParaRPr lang="es-ES"/>
        </a:p>
      </dgm:t>
    </dgm:pt>
    <dgm:pt modelId="{66D0B297-0660-41F6-ACB1-A432C3E357F1}" type="sibTrans" cxnId="{77C3F711-6C1E-4082-ABCE-9D7A4F07FA49}">
      <dgm:prSet/>
      <dgm:spPr/>
      <dgm:t>
        <a:bodyPr/>
        <a:lstStyle/>
        <a:p>
          <a:endParaRPr lang="es-ES"/>
        </a:p>
      </dgm:t>
    </dgm:pt>
    <dgm:pt modelId="{2ADE629C-C704-4DAE-A586-DE392FD55AE8}">
      <dgm:prSet phldrT="[Text]"/>
      <dgm:spPr/>
      <dgm:t>
        <a:bodyPr/>
        <a:lstStyle/>
        <a:p>
          <a:r>
            <a:rPr lang="en-GB" b="1" noProof="0" dirty="0" smtClean="0"/>
            <a:t>Analysis</a:t>
          </a:r>
          <a:endParaRPr lang="en-GB" b="1" noProof="0" dirty="0"/>
        </a:p>
      </dgm:t>
    </dgm:pt>
    <dgm:pt modelId="{EFF2222A-8B7D-42FE-A59A-A914991A262D}" type="parTrans" cxnId="{ABBCA43E-9CDC-401B-AD9D-C6ECB2DD8EDE}">
      <dgm:prSet/>
      <dgm:spPr/>
      <dgm:t>
        <a:bodyPr/>
        <a:lstStyle/>
        <a:p>
          <a:endParaRPr lang="es-ES"/>
        </a:p>
      </dgm:t>
    </dgm:pt>
    <dgm:pt modelId="{8BEDED9B-AD36-48A1-9964-54ED825CEA7D}" type="sibTrans" cxnId="{ABBCA43E-9CDC-401B-AD9D-C6ECB2DD8EDE}">
      <dgm:prSet/>
      <dgm:spPr/>
      <dgm:t>
        <a:bodyPr/>
        <a:lstStyle/>
        <a:p>
          <a:endParaRPr lang="es-ES"/>
        </a:p>
      </dgm:t>
    </dgm:pt>
    <dgm:pt modelId="{3E21B43F-8769-456A-B73C-70DCC4056D17}">
      <dgm:prSet phldrT="[Text]"/>
      <dgm:spPr/>
      <dgm:t>
        <a:bodyPr/>
        <a:lstStyle/>
        <a:p>
          <a:r>
            <a:rPr lang="en-GB" b="1" noProof="0" dirty="0" smtClean="0"/>
            <a:t>Policy/Strategy Formulation</a:t>
          </a:r>
          <a:endParaRPr lang="en-GB" b="1" noProof="0" dirty="0"/>
        </a:p>
      </dgm:t>
    </dgm:pt>
    <dgm:pt modelId="{2E34B517-1932-4DF6-94E8-2AD3C8B0FF5C}" type="parTrans" cxnId="{0A97A593-3685-4BF6-A978-8BF0084FB799}">
      <dgm:prSet/>
      <dgm:spPr/>
      <dgm:t>
        <a:bodyPr/>
        <a:lstStyle/>
        <a:p>
          <a:endParaRPr lang="es-ES"/>
        </a:p>
      </dgm:t>
    </dgm:pt>
    <dgm:pt modelId="{F0DB48E1-C11E-4EC0-9591-E3D7FCE08E43}" type="sibTrans" cxnId="{0A97A593-3685-4BF6-A978-8BF0084FB799}">
      <dgm:prSet/>
      <dgm:spPr/>
      <dgm:t>
        <a:bodyPr/>
        <a:lstStyle/>
        <a:p>
          <a:endParaRPr lang="es-ES"/>
        </a:p>
      </dgm:t>
    </dgm:pt>
    <dgm:pt modelId="{9C1C86B0-D971-44D8-A2E8-E830A8A491B2}">
      <dgm:prSet/>
      <dgm:spPr/>
      <dgm:t>
        <a:bodyPr/>
        <a:lstStyle/>
        <a:p>
          <a:r>
            <a:rPr lang="en-GB" b="1" noProof="0" dirty="0" smtClean="0"/>
            <a:t>Implementation and Monitoring</a:t>
          </a:r>
          <a:endParaRPr lang="en-GB" b="1" noProof="0" dirty="0"/>
        </a:p>
      </dgm:t>
    </dgm:pt>
    <dgm:pt modelId="{CB16DD9D-9835-4D90-9A3A-7D095ECB6315}" type="parTrans" cxnId="{2BF6AEF6-F645-415D-98ED-876FDE1E320C}">
      <dgm:prSet/>
      <dgm:spPr/>
      <dgm:t>
        <a:bodyPr/>
        <a:lstStyle/>
        <a:p>
          <a:endParaRPr lang="es-ES"/>
        </a:p>
      </dgm:t>
    </dgm:pt>
    <dgm:pt modelId="{0216228E-CABC-4DE5-BE9E-3B1403EE9F5B}" type="sibTrans" cxnId="{2BF6AEF6-F645-415D-98ED-876FDE1E320C}">
      <dgm:prSet/>
      <dgm:spPr/>
      <dgm:t>
        <a:bodyPr/>
        <a:lstStyle/>
        <a:p>
          <a:endParaRPr lang="es-ES"/>
        </a:p>
      </dgm:t>
    </dgm:pt>
    <dgm:pt modelId="{7A22D397-083A-4D90-936D-280156AAF0E9}">
      <dgm:prSet/>
      <dgm:spPr/>
      <dgm:t>
        <a:bodyPr/>
        <a:lstStyle/>
        <a:p>
          <a:r>
            <a:rPr lang="en-GB" b="1" noProof="0" dirty="0" smtClean="0"/>
            <a:t>Evaluation</a:t>
          </a:r>
          <a:endParaRPr lang="en-GB" b="1" noProof="0" dirty="0"/>
        </a:p>
      </dgm:t>
    </dgm:pt>
    <dgm:pt modelId="{26187350-1F51-4E30-B61B-4EC30DC8DC0B}" type="parTrans" cxnId="{4B7D6ECD-1BB5-4A0A-8A78-7B54B5A89118}">
      <dgm:prSet/>
      <dgm:spPr/>
      <dgm:t>
        <a:bodyPr/>
        <a:lstStyle/>
        <a:p>
          <a:endParaRPr lang="es-ES"/>
        </a:p>
      </dgm:t>
    </dgm:pt>
    <dgm:pt modelId="{102BDB22-7B86-49F4-B975-876E7D63F11C}" type="sibTrans" cxnId="{4B7D6ECD-1BB5-4A0A-8A78-7B54B5A89118}">
      <dgm:prSet/>
      <dgm:spPr/>
      <dgm:t>
        <a:bodyPr/>
        <a:lstStyle/>
        <a:p>
          <a:endParaRPr lang="es-ES"/>
        </a:p>
      </dgm:t>
    </dgm:pt>
    <dgm:pt modelId="{C3C9C147-5A60-435D-941E-260B67A2198E}" type="pres">
      <dgm:prSet presAssocID="{6E3E0500-A7D8-491B-B0B6-A8EBBBD18200}" presName="outerComposite" presStyleCnt="0">
        <dgm:presLayoutVars>
          <dgm:chMax val="5"/>
          <dgm:dir/>
          <dgm:resizeHandles val="exact"/>
        </dgm:presLayoutVars>
      </dgm:prSet>
      <dgm:spPr/>
      <dgm:t>
        <a:bodyPr/>
        <a:lstStyle/>
        <a:p>
          <a:endParaRPr lang="es-ES"/>
        </a:p>
      </dgm:t>
    </dgm:pt>
    <dgm:pt modelId="{618E9FB3-1ED5-4D83-A622-1A12B2189C2F}" type="pres">
      <dgm:prSet presAssocID="{6E3E0500-A7D8-491B-B0B6-A8EBBBD18200}" presName="dummyMaxCanvas" presStyleCnt="0">
        <dgm:presLayoutVars/>
      </dgm:prSet>
      <dgm:spPr/>
      <dgm:t>
        <a:bodyPr/>
        <a:lstStyle/>
        <a:p>
          <a:endParaRPr lang="es-ES"/>
        </a:p>
      </dgm:t>
    </dgm:pt>
    <dgm:pt modelId="{AE23E45B-42AB-4571-9C3F-64AE09DCA23B}" type="pres">
      <dgm:prSet presAssocID="{6E3E0500-A7D8-491B-B0B6-A8EBBBD18200}" presName="FiveNodes_1" presStyleLbl="node1" presStyleIdx="0" presStyleCnt="5">
        <dgm:presLayoutVars>
          <dgm:bulletEnabled val="1"/>
        </dgm:presLayoutVars>
      </dgm:prSet>
      <dgm:spPr/>
      <dgm:t>
        <a:bodyPr/>
        <a:lstStyle/>
        <a:p>
          <a:endParaRPr lang="es-ES"/>
        </a:p>
      </dgm:t>
    </dgm:pt>
    <dgm:pt modelId="{39C6091D-EE8C-4AFC-A5AB-9796A4849CD0}" type="pres">
      <dgm:prSet presAssocID="{6E3E0500-A7D8-491B-B0B6-A8EBBBD18200}" presName="FiveNodes_2" presStyleLbl="node1" presStyleIdx="1" presStyleCnt="5">
        <dgm:presLayoutVars>
          <dgm:bulletEnabled val="1"/>
        </dgm:presLayoutVars>
      </dgm:prSet>
      <dgm:spPr/>
      <dgm:t>
        <a:bodyPr/>
        <a:lstStyle/>
        <a:p>
          <a:endParaRPr lang="es-ES"/>
        </a:p>
      </dgm:t>
    </dgm:pt>
    <dgm:pt modelId="{CA95225D-1C5E-40BB-94ED-54525CE014A2}" type="pres">
      <dgm:prSet presAssocID="{6E3E0500-A7D8-491B-B0B6-A8EBBBD18200}" presName="FiveNodes_3" presStyleLbl="node1" presStyleIdx="2" presStyleCnt="5">
        <dgm:presLayoutVars>
          <dgm:bulletEnabled val="1"/>
        </dgm:presLayoutVars>
      </dgm:prSet>
      <dgm:spPr/>
      <dgm:t>
        <a:bodyPr/>
        <a:lstStyle/>
        <a:p>
          <a:endParaRPr lang="es-ES"/>
        </a:p>
      </dgm:t>
    </dgm:pt>
    <dgm:pt modelId="{B4FF27E1-EFE1-4E91-A0AF-FEF43087DA4C}" type="pres">
      <dgm:prSet presAssocID="{6E3E0500-A7D8-491B-B0B6-A8EBBBD18200}" presName="FiveNodes_4" presStyleLbl="node1" presStyleIdx="3" presStyleCnt="5">
        <dgm:presLayoutVars>
          <dgm:bulletEnabled val="1"/>
        </dgm:presLayoutVars>
      </dgm:prSet>
      <dgm:spPr/>
      <dgm:t>
        <a:bodyPr/>
        <a:lstStyle/>
        <a:p>
          <a:endParaRPr lang="es-ES"/>
        </a:p>
      </dgm:t>
    </dgm:pt>
    <dgm:pt modelId="{E538C972-D2B2-426D-B0BB-4FFD9E8CB657}" type="pres">
      <dgm:prSet presAssocID="{6E3E0500-A7D8-491B-B0B6-A8EBBBD18200}" presName="FiveNodes_5" presStyleLbl="node1" presStyleIdx="4" presStyleCnt="5">
        <dgm:presLayoutVars>
          <dgm:bulletEnabled val="1"/>
        </dgm:presLayoutVars>
      </dgm:prSet>
      <dgm:spPr/>
      <dgm:t>
        <a:bodyPr/>
        <a:lstStyle/>
        <a:p>
          <a:endParaRPr lang="es-ES"/>
        </a:p>
      </dgm:t>
    </dgm:pt>
    <dgm:pt modelId="{C93CC8BC-52CD-4924-8D71-E5D961B38CBB}" type="pres">
      <dgm:prSet presAssocID="{6E3E0500-A7D8-491B-B0B6-A8EBBBD18200}" presName="FiveConn_1-2" presStyleLbl="fgAccFollowNode1" presStyleIdx="0" presStyleCnt="4">
        <dgm:presLayoutVars>
          <dgm:bulletEnabled val="1"/>
        </dgm:presLayoutVars>
      </dgm:prSet>
      <dgm:spPr/>
      <dgm:t>
        <a:bodyPr/>
        <a:lstStyle/>
        <a:p>
          <a:endParaRPr lang="es-ES"/>
        </a:p>
      </dgm:t>
    </dgm:pt>
    <dgm:pt modelId="{97CEA678-7753-4642-9101-4BB1BC409D0C}" type="pres">
      <dgm:prSet presAssocID="{6E3E0500-A7D8-491B-B0B6-A8EBBBD18200}" presName="FiveConn_2-3" presStyleLbl="fgAccFollowNode1" presStyleIdx="1" presStyleCnt="4">
        <dgm:presLayoutVars>
          <dgm:bulletEnabled val="1"/>
        </dgm:presLayoutVars>
      </dgm:prSet>
      <dgm:spPr/>
      <dgm:t>
        <a:bodyPr/>
        <a:lstStyle/>
        <a:p>
          <a:endParaRPr lang="es-ES"/>
        </a:p>
      </dgm:t>
    </dgm:pt>
    <dgm:pt modelId="{359DCA28-D989-4C41-9971-4178CEE5ABED}" type="pres">
      <dgm:prSet presAssocID="{6E3E0500-A7D8-491B-B0B6-A8EBBBD18200}" presName="FiveConn_3-4" presStyleLbl="fgAccFollowNode1" presStyleIdx="2" presStyleCnt="4">
        <dgm:presLayoutVars>
          <dgm:bulletEnabled val="1"/>
        </dgm:presLayoutVars>
      </dgm:prSet>
      <dgm:spPr/>
      <dgm:t>
        <a:bodyPr/>
        <a:lstStyle/>
        <a:p>
          <a:endParaRPr lang="es-ES"/>
        </a:p>
      </dgm:t>
    </dgm:pt>
    <dgm:pt modelId="{E6ABA4DE-4691-4BAD-A64E-9597E6092875}" type="pres">
      <dgm:prSet presAssocID="{6E3E0500-A7D8-491B-B0B6-A8EBBBD18200}" presName="FiveConn_4-5" presStyleLbl="fgAccFollowNode1" presStyleIdx="3" presStyleCnt="4">
        <dgm:presLayoutVars>
          <dgm:bulletEnabled val="1"/>
        </dgm:presLayoutVars>
      </dgm:prSet>
      <dgm:spPr/>
      <dgm:t>
        <a:bodyPr/>
        <a:lstStyle/>
        <a:p>
          <a:endParaRPr lang="es-ES"/>
        </a:p>
      </dgm:t>
    </dgm:pt>
    <dgm:pt modelId="{1FF6B248-C724-4072-A036-0A42FA13A927}" type="pres">
      <dgm:prSet presAssocID="{6E3E0500-A7D8-491B-B0B6-A8EBBBD18200}" presName="FiveNodes_1_text" presStyleLbl="node1" presStyleIdx="4" presStyleCnt="5">
        <dgm:presLayoutVars>
          <dgm:bulletEnabled val="1"/>
        </dgm:presLayoutVars>
      </dgm:prSet>
      <dgm:spPr/>
      <dgm:t>
        <a:bodyPr/>
        <a:lstStyle/>
        <a:p>
          <a:endParaRPr lang="es-ES"/>
        </a:p>
      </dgm:t>
    </dgm:pt>
    <dgm:pt modelId="{AD400D16-2215-4C86-96B3-E605D50A5B8E}" type="pres">
      <dgm:prSet presAssocID="{6E3E0500-A7D8-491B-B0B6-A8EBBBD18200}" presName="FiveNodes_2_text" presStyleLbl="node1" presStyleIdx="4" presStyleCnt="5">
        <dgm:presLayoutVars>
          <dgm:bulletEnabled val="1"/>
        </dgm:presLayoutVars>
      </dgm:prSet>
      <dgm:spPr/>
      <dgm:t>
        <a:bodyPr/>
        <a:lstStyle/>
        <a:p>
          <a:endParaRPr lang="es-ES"/>
        </a:p>
      </dgm:t>
    </dgm:pt>
    <dgm:pt modelId="{9B7E217D-66CE-45AC-B6FE-065BAAC72DE6}" type="pres">
      <dgm:prSet presAssocID="{6E3E0500-A7D8-491B-B0B6-A8EBBBD18200}" presName="FiveNodes_3_text" presStyleLbl="node1" presStyleIdx="4" presStyleCnt="5">
        <dgm:presLayoutVars>
          <dgm:bulletEnabled val="1"/>
        </dgm:presLayoutVars>
      </dgm:prSet>
      <dgm:spPr/>
      <dgm:t>
        <a:bodyPr/>
        <a:lstStyle/>
        <a:p>
          <a:endParaRPr lang="es-ES"/>
        </a:p>
      </dgm:t>
    </dgm:pt>
    <dgm:pt modelId="{B31609AF-5DA0-4426-BAA9-58A2ECB81B6C}" type="pres">
      <dgm:prSet presAssocID="{6E3E0500-A7D8-491B-B0B6-A8EBBBD18200}" presName="FiveNodes_4_text" presStyleLbl="node1" presStyleIdx="4" presStyleCnt="5">
        <dgm:presLayoutVars>
          <dgm:bulletEnabled val="1"/>
        </dgm:presLayoutVars>
      </dgm:prSet>
      <dgm:spPr/>
      <dgm:t>
        <a:bodyPr/>
        <a:lstStyle/>
        <a:p>
          <a:endParaRPr lang="es-ES"/>
        </a:p>
      </dgm:t>
    </dgm:pt>
    <dgm:pt modelId="{D0DB7564-9717-4E28-BB7A-D4864B273F6C}" type="pres">
      <dgm:prSet presAssocID="{6E3E0500-A7D8-491B-B0B6-A8EBBBD18200}" presName="FiveNodes_5_text" presStyleLbl="node1" presStyleIdx="4" presStyleCnt="5">
        <dgm:presLayoutVars>
          <dgm:bulletEnabled val="1"/>
        </dgm:presLayoutVars>
      </dgm:prSet>
      <dgm:spPr/>
      <dgm:t>
        <a:bodyPr/>
        <a:lstStyle/>
        <a:p>
          <a:endParaRPr lang="es-ES"/>
        </a:p>
      </dgm:t>
    </dgm:pt>
  </dgm:ptLst>
  <dgm:cxnLst>
    <dgm:cxn modelId="{CE394BEF-74E2-4C05-B62E-4AA3C3A9F0D4}" type="presOf" srcId="{8D389AD4-74A8-4B5B-BFE9-A2F2D833698C}" destId="{1FF6B248-C724-4072-A036-0A42FA13A927}" srcOrd="1" destOrd="0" presId="urn:microsoft.com/office/officeart/2005/8/layout/vProcess5"/>
    <dgm:cxn modelId="{F85FF757-C77C-4E98-8832-AF3A95F94E87}" type="presOf" srcId="{6E3E0500-A7D8-491B-B0B6-A8EBBBD18200}" destId="{C3C9C147-5A60-435D-941E-260B67A2198E}" srcOrd="0" destOrd="0" presId="urn:microsoft.com/office/officeart/2005/8/layout/vProcess5"/>
    <dgm:cxn modelId="{DD9A0DC8-F149-4F10-88A1-B5F44370A6FC}" type="presOf" srcId="{8D389AD4-74A8-4B5B-BFE9-A2F2D833698C}" destId="{AE23E45B-42AB-4571-9C3F-64AE09DCA23B}" srcOrd="0" destOrd="0" presId="urn:microsoft.com/office/officeart/2005/8/layout/vProcess5"/>
    <dgm:cxn modelId="{98F91A45-CBBC-491B-A468-83560B8E5426}" type="presOf" srcId="{0216228E-CABC-4DE5-BE9E-3B1403EE9F5B}" destId="{E6ABA4DE-4691-4BAD-A64E-9597E6092875}" srcOrd="0" destOrd="0" presId="urn:microsoft.com/office/officeart/2005/8/layout/vProcess5"/>
    <dgm:cxn modelId="{169EE769-A995-4944-B71B-27F82E311409}" type="presOf" srcId="{66D0B297-0660-41F6-ACB1-A432C3E357F1}" destId="{C93CC8BC-52CD-4924-8D71-E5D961B38CBB}" srcOrd="0" destOrd="0" presId="urn:microsoft.com/office/officeart/2005/8/layout/vProcess5"/>
    <dgm:cxn modelId="{4B7D6ECD-1BB5-4A0A-8A78-7B54B5A89118}" srcId="{6E3E0500-A7D8-491B-B0B6-A8EBBBD18200}" destId="{7A22D397-083A-4D90-936D-280156AAF0E9}" srcOrd="4" destOrd="0" parTransId="{26187350-1F51-4E30-B61B-4EC30DC8DC0B}" sibTransId="{102BDB22-7B86-49F4-B975-876E7D63F11C}"/>
    <dgm:cxn modelId="{63571B53-E7E3-4467-A004-75D59BAA1052}" type="presOf" srcId="{3E21B43F-8769-456A-B73C-70DCC4056D17}" destId="{9B7E217D-66CE-45AC-B6FE-065BAAC72DE6}" srcOrd="1" destOrd="0" presId="urn:microsoft.com/office/officeart/2005/8/layout/vProcess5"/>
    <dgm:cxn modelId="{90CACBD0-A6FD-411F-89E3-0ED2E8D04414}" type="presOf" srcId="{2ADE629C-C704-4DAE-A586-DE392FD55AE8}" destId="{39C6091D-EE8C-4AFC-A5AB-9796A4849CD0}" srcOrd="0" destOrd="0" presId="urn:microsoft.com/office/officeart/2005/8/layout/vProcess5"/>
    <dgm:cxn modelId="{ABBCA43E-9CDC-401B-AD9D-C6ECB2DD8EDE}" srcId="{6E3E0500-A7D8-491B-B0B6-A8EBBBD18200}" destId="{2ADE629C-C704-4DAE-A586-DE392FD55AE8}" srcOrd="1" destOrd="0" parTransId="{EFF2222A-8B7D-42FE-A59A-A914991A262D}" sibTransId="{8BEDED9B-AD36-48A1-9964-54ED825CEA7D}"/>
    <dgm:cxn modelId="{2BF6AEF6-F645-415D-98ED-876FDE1E320C}" srcId="{6E3E0500-A7D8-491B-B0B6-A8EBBBD18200}" destId="{9C1C86B0-D971-44D8-A2E8-E830A8A491B2}" srcOrd="3" destOrd="0" parTransId="{CB16DD9D-9835-4D90-9A3A-7D095ECB6315}" sibTransId="{0216228E-CABC-4DE5-BE9E-3B1403EE9F5B}"/>
    <dgm:cxn modelId="{85AD63CE-0303-4BF2-82DF-4C528F5897F5}" type="presOf" srcId="{7A22D397-083A-4D90-936D-280156AAF0E9}" destId="{E538C972-D2B2-426D-B0BB-4FFD9E8CB657}" srcOrd="0" destOrd="0" presId="urn:microsoft.com/office/officeart/2005/8/layout/vProcess5"/>
    <dgm:cxn modelId="{547248A8-2D42-403A-B939-F5E5300A358F}" type="presOf" srcId="{8BEDED9B-AD36-48A1-9964-54ED825CEA7D}" destId="{97CEA678-7753-4642-9101-4BB1BC409D0C}" srcOrd="0" destOrd="0" presId="urn:microsoft.com/office/officeart/2005/8/layout/vProcess5"/>
    <dgm:cxn modelId="{1A8A1064-AE17-41A8-A425-E2225DC603CD}" type="presOf" srcId="{F0DB48E1-C11E-4EC0-9591-E3D7FCE08E43}" destId="{359DCA28-D989-4C41-9971-4178CEE5ABED}" srcOrd="0" destOrd="0" presId="urn:microsoft.com/office/officeart/2005/8/layout/vProcess5"/>
    <dgm:cxn modelId="{504A0424-A81F-47FC-AC12-8D488CD6C3C9}" type="presOf" srcId="{2ADE629C-C704-4DAE-A586-DE392FD55AE8}" destId="{AD400D16-2215-4C86-96B3-E605D50A5B8E}" srcOrd="1" destOrd="0" presId="urn:microsoft.com/office/officeart/2005/8/layout/vProcess5"/>
    <dgm:cxn modelId="{61C6EBE4-7E1F-497A-BDAD-2F39478CBD05}" type="presOf" srcId="{7A22D397-083A-4D90-936D-280156AAF0E9}" destId="{D0DB7564-9717-4E28-BB7A-D4864B273F6C}" srcOrd="1" destOrd="0" presId="urn:microsoft.com/office/officeart/2005/8/layout/vProcess5"/>
    <dgm:cxn modelId="{8423F166-DB8E-41EC-8F64-A47D3A5CA319}" type="presOf" srcId="{9C1C86B0-D971-44D8-A2E8-E830A8A491B2}" destId="{B4FF27E1-EFE1-4E91-A0AF-FEF43087DA4C}" srcOrd="0" destOrd="0" presId="urn:microsoft.com/office/officeart/2005/8/layout/vProcess5"/>
    <dgm:cxn modelId="{77C3F711-6C1E-4082-ABCE-9D7A4F07FA49}" srcId="{6E3E0500-A7D8-491B-B0B6-A8EBBBD18200}" destId="{8D389AD4-74A8-4B5B-BFE9-A2F2D833698C}" srcOrd="0" destOrd="0" parTransId="{E25DE2C8-9637-4986-9E4D-ADE3E0C01030}" sibTransId="{66D0B297-0660-41F6-ACB1-A432C3E357F1}"/>
    <dgm:cxn modelId="{0A97A593-3685-4BF6-A978-8BF0084FB799}" srcId="{6E3E0500-A7D8-491B-B0B6-A8EBBBD18200}" destId="{3E21B43F-8769-456A-B73C-70DCC4056D17}" srcOrd="2" destOrd="0" parTransId="{2E34B517-1932-4DF6-94E8-2AD3C8B0FF5C}" sibTransId="{F0DB48E1-C11E-4EC0-9591-E3D7FCE08E43}"/>
    <dgm:cxn modelId="{8E35347A-6E88-4DC8-A80C-E699E06A1003}" type="presOf" srcId="{3E21B43F-8769-456A-B73C-70DCC4056D17}" destId="{CA95225D-1C5E-40BB-94ED-54525CE014A2}" srcOrd="0" destOrd="0" presId="urn:microsoft.com/office/officeart/2005/8/layout/vProcess5"/>
    <dgm:cxn modelId="{34F9059F-A2DB-415C-A2AD-E13C8C3D2492}" type="presOf" srcId="{9C1C86B0-D971-44D8-A2E8-E830A8A491B2}" destId="{B31609AF-5DA0-4426-BAA9-58A2ECB81B6C}" srcOrd="1" destOrd="0" presId="urn:microsoft.com/office/officeart/2005/8/layout/vProcess5"/>
    <dgm:cxn modelId="{37F56071-2E2C-47B0-A120-E781F68AF72E}" type="presParOf" srcId="{C3C9C147-5A60-435D-941E-260B67A2198E}" destId="{618E9FB3-1ED5-4D83-A622-1A12B2189C2F}" srcOrd="0" destOrd="0" presId="urn:microsoft.com/office/officeart/2005/8/layout/vProcess5"/>
    <dgm:cxn modelId="{A98CD4C1-CCE8-439D-93B9-DD5FA97114F6}" type="presParOf" srcId="{C3C9C147-5A60-435D-941E-260B67A2198E}" destId="{AE23E45B-42AB-4571-9C3F-64AE09DCA23B}" srcOrd="1" destOrd="0" presId="urn:microsoft.com/office/officeart/2005/8/layout/vProcess5"/>
    <dgm:cxn modelId="{7CF92741-CCB6-41F2-84F8-5985E3B7D261}" type="presParOf" srcId="{C3C9C147-5A60-435D-941E-260B67A2198E}" destId="{39C6091D-EE8C-4AFC-A5AB-9796A4849CD0}" srcOrd="2" destOrd="0" presId="urn:microsoft.com/office/officeart/2005/8/layout/vProcess5"/>
    <dgm:cxn modelId="{8C60861C-C496-43E2-B2A9-02F856045A40}" type="presParOf" srcId="{C3C9C147-5A60-435D-941E-260B67A2198E}" destId="{CA95225D-1C5E-40BB-94ED-54525CE014A2}" srcOrd="3" destOrd="0" presId="urn:microsoft.com/office/officeart/2005/8/layout/vProcess5"/>
    <dgm:cxn modelId="{1F8F26A8-DFEC-4C3C-82D5-B00A480A6B15}" type="presParOf" srcId="{C3C9C147-5A60-435D-941E-260B67A2198E}" destId="{B4FF27E1-EFE1-4E91-A0AF-FEF43087DA4C}" srcOrd="4" destOrd="0" presId="urn:microsoft.com/office/officeart/2005/8/layout/vProcess5"/>
    <dgm:cxn modelId="{1C865A89-8C3C-4897-9373-03652C131015}" type="presParOf" srcId="{C3C9C147-5A60-435D-941E-260B67A2198E}" destId="{E538C972-D2B2-426D-B0BB-4FFD9E8CB657}" srcOrd="5" destOrd="0" presId="urn:microsoft.com/office/officeart/2005/8/layout/vProcess5"/>
    <dgm:cxn modelId="{28D82185-C301-4330-83A3-AA566086DE8D}" type="presParOf" srcId="{C3C9C147-5A60-435D-941E-260B67A2198E}" destId="{C93CC8BC-52CD-4924-8D71-E5D961B38CBB}" srcOrd="6" destOrd="0" presId="urn:microsoft.com/office/officeart/2005/8/layout/vProcess5"/>
    <dgm:cxn modelId="{407896B5-7D2A-4AC8-805F-C55EE295699F}" type="presParOf" srcId="{C3C9C147-5A60-435D-941E-260B67A2198E}" destId="{97CEA678-7753-4642-9101-4BB1BC409D0C}" srcOrd="7" destOrd="0" presId="urn:microsoft.com/office/officeart/2005/8/layout/vProcess5"/>
    <dgm:cxn modelId="{67328613-3991-4AEF-99AA-92FD5FDA74A7}" type="presParOf" srcId="{C3C9C147-5A60-435D-941E-260B67A2198E}" destId="{359DCA28-D989-4C41-9971-4178CEE5ABED}" srcOrd="8" destOrd="0" presId="urn:microsoft.com/office/officeart/2005/8/layout/vProcess5"/>
    <dgm:cxn modelId="{8EF25E99-64E2-4673-B69C-9A91A33A651F}" type="presParOf" srcId="{C3C9C147-5A60-435D-941E-260B67A2198E}" destId="{E6ABA4DE-4691-4BAD-A64E-9597E6092875}" srcOrd="9" destOrd="0" presId="urn:microsoft.com/office/officeart/2005/8/layout/vProcess5"/>
    <dgm:cxn modelId="{230AB7F8-2E7F-4666-9839-1C13C2608552}" type="presParOf" srcId="{C3C9C147-5A60-435D-941E-260B67A2198E}" destId="{1FF6B248-C724-4072-A036-0A42FA13A927}" srcOrd="10" destOrd="0" presId="urn:microsoft.com/office/officeart/2005/8/layout/vProcess5"/>
    <dgm:cxn modelId="{BBDCB2A5-7BC1-492D-8363-EB1A3DAB77F6}" type="presParOf" srcId="{C3C9C147-5A60-435D-941E-260B67A2198E}" destId="{AD400D16-2215-4C86-96B3-E605D50A5B8E}" srcOrd="11" destOrd="0" presId="urn:microsoft.com/office/officeart/2005/8/layout/vProcess5"/>
    <dgm:cxn modelId="{69A41741-372D-4C0F-B728-18A509F3E135}" type="presParOf" srcId="{C3C9C147-5A60-435D-941E-260B67A2198E}" destId="{9B7E217D-66CE-45AC-B6FE-065BAAC72DE6}" srcOrd="12" destOrd="0" presId="urn:microsoft.com/office/officeart/2005/8/layout/vProcess5"/>
    <dgm:cxn modelId="{7AC7E46C-71AC-45F1-B451-49D278D9DAB1}" type="presParOf" srcId="{C3C9C147-5A60-435D-941E-260B67A2198E}" destId="{B31609AF-5DA0-4426-BAA9-58A2ECB81B6C}" srcOrd="13" destOrd="0" presId="urn:microsoft.com/office/officeart/2005/8/layout/vProcess5"/>
    <dgm:cxn modelId="{E52F3FAF-A25A-4BA1-B9B8-BA6429CD9EC9}" type="presParOf" srcId="{C3C9C147-5A60-435D-941E-260B67A2198E}" destId="{D0DB7564-9717-4E28-BB7A-D4864B273F6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DB4D23-9393-4A29-8C58-2DDECE41CEE1}" type="doc">
      <dgm:prSet loTypeId="urn:microsoft.com/office/officeart/2005/8/layout/hList7" loCatId="list" qsTypeId="urn:microsoft.com/office/officeart/2005/8/quickstyle/simple1" qsCatId="simple" csTypeId="urn:microsoft.com/office/officeart/2005/8/colors/colorful1" csCatId="colorful" phldr="1"/>
      <dgm:spPr/>
    </dgm:pt>
    <dgm:pt modelId="{B1749AF7-6511-475B-835F-89BC8258F6B8}">
      <dgm:prSet phldrT="[Text]" custT="1"/>
      <dgm:spPr/>
      <dgm:t>
        <a:bodyPr/>
        <a:lstStyle/>
        <a:p>
          <a:pPr algn="ctr" defTabSz="533400">
            <a:lnSpc>
              <a:spcPct val="90000"/>
            </a:lnSpc>
            <a:spcBef>
              <a:spcPct val="0"/>
            </a:spcBef>
            <a:spcAft>
              <a:spcPct val="35000"/>
            </a:spcAft>
          </a:pPr>
          <a:endParaRPr lang="es-ES" sz="1800" b="1" dirty="0" smtClean="0"/>
        </a:p>
        <a:p>
          <a:pPr algn="ctr" defTabSz="533400">
            <a:lnSpc>
              <a:spcPct val="90000"/>
            </a:lnSpc>
            <a:spcBef>
              <a:spcPct val="0"/>
            </a:spcBef>
            <a:spcAft>
              <a:spcPct val="35000"/>
            </a:spcAft>
          </a:pPr>
          <a:endParaRPr lang="es-ES" sz="1800" b="1" dirty="0" smtClean="0"/>
        </a:p>
        <a:p>
          <a:pPr algn="ctr" defTabSz="533400">
            <a:lnSpc>
              <a:spcPct val="90000"/>
            </a:lnSpc>
            <a:spcBef>
              <a:spcPct val="0"/>
            </a:spcBef>
            <a:spcAft>
              <a:spcPct val="35000"/>
            </a:spcAft>
          </a:pPr>
          <a:endParaRPr lang="es-ES" sz="1800" b="1" dirty="0" smtClean="0"/>
        </a:p>
        <a:p>
          <a:pPr algn="ctr" defTabSz="533400">
            <a:lnSpc>
              <a:spcPct val="90000"/>
            </a:lnSpc>
            <a:spcBef>
              <a:spcPct val="0"/>
            </a:spcBef>
            <a:spcAft>
              <a:spcPct val="35000"/>
            </a:spcAft>
          </a:pPr>
          <a:r>
            <a:rPr lang="es-ES" sz="1800" b="1" dirty="0" smtClean="0"/>
            <a:t>I. </a:t>
          </a:r>
          <a:r>
            <a:rPr lang="en-US" sz="1800" b="1" noProof="0" dirty="0" smtClean="0"/>
            <a:t>International standards</a:t>
          </a:r>
        </a:p>
        <a:p>
          <a:pPr algn="ctr" defTabSz="533400">
            <a:lnSpc>
              <a:spcPct val="90000"/>
            </a:lnSpc>
            <a:spcBef>
              <a:spcPct val="0"/>
            </a:spcBef>
            <a:spcAft>
              <a:spcPct val="35000"/>
            </a:spcAft>
          </a:pPr>
          <a:r>
            <a:rPr lang="en-US" sz="1200" b="1" i="1" noProof="0" dirty="0" smtClean="0"/>
            <a:t>- Multilateral coordination in advancing the conceptual framework for measuring tourism and expanding its analytical potential </a:t>
          </a:r>
          <a:r>
            <a:rPr lang="en-US" sz="1200" b="1" noProof="0" dirty="0" smtClean="0"/>
            <a:t>-</a:t>
          </a:r>
        </a:p>
        <a:p>
          <a:pPr marL="0" marR="0" indent="0" algn="l" defTabSz="533400" eaLnBrk="1" fontAlgn="auto" latinLnBrk="0" hangingPunct="1">
            <a:lnSpc>
              <a:spcPct val="90000"/>
            </a:lnSpc>
            <a:spcBef>
              <a:spcPct val="0"/>
            </a:spcBef>
            <a:spcAft>
              <a:spcPct val="35000"/>
            </a:spcAft>
            <a:buClrTx/>
            <a:buSzTx/>
            <a:buFontTx/>
            <a:buNone/>
            <a:tabLst/>
            <a:defRPr/>
          </a:pPr>
          <a:r>
            <a:rPr lang="en-US" sz="1200" noProof="0" dirty="0" smtClean="0"/>
            <a:t>1. Employment &amp; decent work (ILO)</a:t>
          </a:r>
        </a:p>
        <a:p>
          <a:pPr algn="l" defTabSz="533400">
            <a:lnSpc>
              <a:spcPct val="90000"/>
            </a:lnSpc>
            <a:spcBef>
              <a:spcPct val="0"/>
            </a:spcBef>
            <a:spcAft>
              <a:spcPct val="35000"/>
            </a:spcAft>
          </a:pPr>
          <a:r>
            <a:rPr lang="en-US" sz="1200" noProof="0" dirty="0" smtClean="0"/>
            <a:t>2. Sub-national </a:t>
          </a:r>
          <a:r>
            <a:rPr lang="en-US" sz="1200" noProof="0" dirty="0" smtClean="0">
              <a:latin typeface="Arial"/>
              <a:cs typeface="Arial"/>
            </a:rPr>
            <a:t>→</a:t>
          </a:r>
          <a:r>
            <a:rPr lang="en-US" sz="1200" noProof="0" dirty="0" smtClean="0"/>
            <a:t> domestic tourism in detail; </a:t>
          </a:r>
          <a:r>
            <a:rPr lang="en-US" sz="1200" noProof="0" smtClean="0"/>
            <a:t>tourism products/segments</a:t>
          </a:r>
          <a:endParaRPr lang="en-US" sz="1200" noProof="0" dirty="0" smtClean="0"/>
        </a:p>
        <a:p>
          <a:pPr algn="l" defTabSz="533400">
            <a:lnSpc>
              <a:spcPct val="90000"/>
            </a:lnSpc>
            <a:spcBef>
              <a:spcPct val="0"/>
            </a:spcBef>
            <a:spcAft>
              <a:spcPct val="35000"/>
            </a:spcAft>
          </a:pPr>
          <a:r>
            <a:rPr lang="en-US" sz="1200" noProof="0" dirty="0" smtClean="0"/>
            <a:t>3. UN System: </a:t>
          </a:r>
        </a:p>
        <a:p>
          <a:pPr marL="180975" marR="0" indent="0" algn="l" defTabSz="914400" eaLnBrk="1" fontAlgn="auto" latinLnBrk="0" hangingPunct="1">
            <a:lnSpc>
              <a:spcPct val="100000"/>
            </a:lnSpc>
            <a:spcBef>
              <a:spcPts val="0"/>
            </a:spcBef>
            <a:spcAft>
              <a:spcPts val="0"/>
            </a:spcAft>
            <a:buClrTx/>
            <a:buSzTx/>
            <a:buFontTx/>
            <a:buNone/>
            <a:tabLst/>
            <a:defRPr/>
          </a:pPr>
          <a:r>
            <a:rPr lang="en-US" sz="1200" noProof="0" dirty="0" smtClean="0"/>
            <a:t>a. UNSC, CCSA</a:t>
          </a:r>
        </a:p>
        <a:p>
          <a:pPr marL="180975" marR="0" indent="0" algn="l" defTabSz="914400" eaLnBrk="1" fontAlgn="auto" latinLnBrk="0" hangingPunct="1">
            <a:lnSpc>
              <a:spcPct val="100000"/>
            </a:lnSpc>
            <a:spcBef>
              <a:spcPts val="0"/>
            </a:spcBef>
            <a:spcAft>
              <a:spcPts val="0"/>
            </a:spcAft>
            <a:buClrTx/>
            <a:buSzTx/>
            <a:buFontTx/>
            <a:buNone/>
            <a:tabLst/>
            <a:defRPr/>
          </a:pPr>
          <a:r>
            <a:rPr lang="en-US" sz="1200" noProof="0" dirty="0" smtClean="0"/>
            <a:t>b. STSA Committee</a:t>
          </a:r>
        </a:p>
        <a:p>
          <a:pPr marL="180975" marR="0" indent="0" algn="l" defTabSz="914400" eaLnBrk="1" fontAlgn="auto" latinLnBrk="0" hangingPunct="1">
            <a:lnSpc>
              <a:spcPct val="100000"/>
            </a:lnSpc>
            <a:spcBef>
              <a:spcPts val="0"/>
            </a:spcBef>
            <a:spcAft>
              <a:spcPts val="0"/>
            </a:spcAft>
            <a:buClrTx/>
            <a:buSzTx/>
            <a:buFontTx/>
            <a:buNone/>
            <a:tabLst/>
            <a:defRPr/>
          </a:pPr>
          <a:r>
            <a:rPr lang="en-US" sz="1200" noProof="0" dirty="0" smtClean="0"/>
            <a:t>c. Interagency Taskforce on Statistics of International Trade in Services (</a:t>
          </a:r>
          <a:r>
            <a:rPr lang="en-US" sz="1200" i="1" noProof="0" dirty="0" smtClean="0"/>
            <a:t>MSITS</a:t>
          </a:r>
          <a:r>
            <a:rPr lang="en-US" sz="1200" noProof="0" dirty="0" smtClean="0"/>
            <a:t>), (with Eurostat, UNSD, WTO, IMF, OECD)</a:t>
          </a:r>
        </a:p>
      </dgm:t>
    </dgm:pt>
    <dgm:pt modelId="{9494D9A7-2F2A-4992-A129-4568B6C19041}" type="parTrans" cxnId="{1B94C036-90CF-435E-BD94-6E0A770AE5FD}">
      <dgm:prSet/>
      <dgm:spPr/>
      <dgm:t>
        <a:bodyPr/>
        <a:lstStyle/>
        <a:p>
          <a:endParaRPr lang="es-ES"/>
        </a:p>
      </dgm:t>
    </dgm:pt>
    <dgm:pt modelId="{442B00CD-8E6F-4D5B-9AA6-4DF018EBDC6E}" type="sibTrans" cxnId="{1B94C036-90CF-435E-BD94-6E0A770AE5FD}">
      <dgm:prSet/>
      <dgm:spPr/>
      <dgm:t>
        <a:bodyPr/>
        <a:lstStyle/>
        <a:p>
          <a:endParaRPr lang="es-ES"/>
        </a:p>
      </dgm:t>
    </dgm:pt>
    <dgm:pt modelId="{D5231545-BC82-4288-AB40-1669CB5DC7EE}">
      <dgm:prSet phldrT="[Text]" custT="1"/>
      <dgm:spPr/>
      <dgm:t>
        <a:bodyPr/>
        <a:lstStyle/>
        <a:p>
          <a:pPr algn="ctr"/>
          <a:endParaRPr lang="en-US" sz="1000" b="1" noProof="0" dirty="0" smtClean="0"/>
        </a:p>
        <a:p>
          <a:pPr algn="ctr"/>
          <a:r>
            <a:rPr lang="en-US" sz="1800" b="1" noProof="0" dirty="0" smtClean="0"/>
            <a:t>II. Guidelines for implementation of standards</a:t>
          </a:r>
        </a:p>
        <a:p>
          <a:pPr algn="ctr"/>
          <a:r>
            <a:rPr lang="en-US" sz="1200" b="1" i="1" noProof="0" dirty="0" smtClean="0"/>
            <a:t>- Multilateral coordination in designing practical guidance for implementing the standards across countries </a:t>
          </a:r>
          <a:r>
            <a:rPr lang="en-US" sz="1200" b="1" noProof="0" dirty="0" smtClean="0"/>
            <a:t>-</a:t>
          </a:r>
        </a:p>
        <a:p>
          <a:pPr algn="l"/>
          <a:endParaRPr lang="en-US" sz="1200" b="0" noProof="0" dirty="0" smtClean="0"/>
        </a:p>
        <a:p>
          <a:pPr algn="l"/>
          <a:r>
            <a:rPr lang="en-US" sz="1200" b="0" noProof="0" dirty="0" smtClean="0"/>
            <a:t>1</a:t>
          </a:r>
          <a:r>
            <a:rPr lang="en-US" sz="1200" b="0" i="1" noProof="0" dirty="0" smtClean="0"/>
            <a:t>. IRTS 2008 Compilation Guide</a:t>
          </a:r>
        </a:p>
        <a:p>
          <a:pPr algn="l"/>
          <a:r>
            <a:rPr lang="en-US" sz="1200" b="0" noProof="0" dirty="0" smtClean="0"/>
            <a:t>2. ILO-UNWTO </a:t>
          </a:r>
          <a:r>
            <a:rPr lang="en-US" sz="1200" b="0" i="1" noProof="0" dirty="0" smtClean="0"/>
            <a:t>Technical Guide on Measuring Employment in Tourism</a:t>
          </a:r>
          <a:endParaRPr lang="en-US" sz="1200" b="0" noProof="0" dirty="0" smtClean="0"/>
        </a:p>
        <a:p>
          <a:pPr algn="l"/>
          <a:r>
            <a:rPr lang="en-US" sz="1200" b="0" noProof="0" dirty="0" smtClean="0"/>
            <a:t>3. Input to </a:t>
          </a:r>
          <a:r>
            <a:rPr lang="en-US" sz="1200" b="0" i="1" noProof="0" dirty="0" smtClean="0"/>
            <a:t>Compilers Guide MSITS</a:t>
          </a:r>
          <a:r>
            <a:rPr lang="en-US" sz="1200" b="0" noProof="0" dirty="0" smtClean="0"/>
            <a:t> - UN Expert Group</a:t>
          </a:r>
          <a:endParaRPr lang="en-US" sz="1200" b="0" noProof="0" dirty="0"/>
        </a:p>
      </dgm:t>
    </dgm:pt>
    <dgm:pt modelId="{EB30704C-174F-4964-A360-BC63A1183A32}" type="parTrans" cxnId="{E4B79134-9250-43A5-AFCD-16DCAAE1E723}">
      <dgm:prSet/>
      <dgm:spPr/>
      <dgm:t>
        <a:bodyPr/>
        <a:lstStyle/>
        <a:p>
          <a:endParaRPr lang="es-ES"/>
        </a:p>
      </dgm:t>
    </dgm:pt>
    <dgm:pt modelId="{4309373E-316F-4C93-A774-50D62F146859}" type="sibTrans" cxnId="{E4B79134-9250-43A5-AFCD-16DCAAE1E723}">
      <dgm:prSet/>
      <dgm:spPr/>
      <dgm:t>
        <a:bodyPr/>
        <a:lstStyle/>
        <a:p>
          <a:endParaRPr lang="es-ES"/>
        </a:p>
      </dgm:t>
    </dgm:pt>
    <dgm:pt modelId="{39860E63-3822-470C-B77E-739A170AB997}">
      <dgm:prSet phldrT="[Text]" custT="1"/>
      <dgm:spPr/>
      <dgm:t>
        <a:bodyPr/>
        <a:lstStyle/>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n-US" sz="1800" b="1" noProof="0" dirty="0" smtClean="0"/>
        </a:p>
        <a:p>
          <a:pPr algn="ctr" defTabSz="800100">
            <a:lnSpc>
              <a:spcPct val="90000"/>
            </a:lnSpc>
            <a:spcBef>
              <a:spcPct val="0"/>
            </a:spcBef>
            <a:spcAft>
              <a:spcPct val="35000"/>
            </a:spcAft>
          </a:pPr>
          <a:endParaRPr lang="en-US" sz="1800" b="1" noProof="0" dirty="0" smtClean="0"/>
        </a:p>
        <a:p>
          <a:pPr algn="ctr" defTabSz="800100">
            <a:lnSpc>
              <a:spcPct val="90000"/>
            </a:lnSpc>
            <a:spcBef>
              <a:spcPct val="0"/>
            </a:spcBef>
            <a:spcAft>
              <a:spcPct val="35000"/>
            </a:spcAft>
          </a:pPr>
          <a:endParaRPr lang="en-US" sz="1800" b="1" noProof="0" dirty="0" smtClean="0"/>
        </a:p>
        <a:p>
          <a:pPr algn="ctr" defTabSz="800100">
            <a:lnSpc>
              <a:spcPct val="90000"/>
            </a:lnSpc>
            <a:spcBef>
              <a:spcPct val="0"/>
            </a:spcBef>
            <a:spcAft>
              <a:spcPct val="35000"/>
            </a:spcAft>
          </a:pPr>
          <a:r>
            <a:rPr lang="en-US" sz="1800" b="1" noProof="0" dirty="0" smtClean="0"/>
            <a:t>IV. Dissemination</a:t>
          </a:r>
        </a:p>
        <a:p>
          <a:pPr marL="0" indent="0" algn="ctr" defTabSz="800100">
            <a:lnSpc>
              <a:spcPct val="90000"/>
            </a:lnSpc>
            <a:spcBef>
              <a:spcPct val="0"/>
            </a:spcBef>
            <a:spcAft>
              <a:spcPct val="35000"/>
            </a:spcAft>
          </a:pPr>
          <a:r>
            <a:rPr lang="en-US" sz="1200" b="1" i="1" noProof="0" dirty="0" smtClean="0"/>
            <a:t>- To users for analysis, advocacy, policy design, results-based management, strategy -</a:t>
          </a:r>
        </a:p>
        <a:p>
          <a:pPr marL="0" indent="0" algn="l" defTabSz="800100">
            <a:lnSpc>
              <a:spcPct val="90000"/>
            </a:lnSpc>
            <a:spcBef>
              <a:spcPct val="0"/>
            </a:spcBef>
            <a:spcAft>
              <a:spcPct val="35000"/>
            </a:spcAft>
          </a:pPr>
          <a:r>
            <a:rPr lang="en-US" sz="1200" noProof="0" dirty="0" smtClean="0"/>
            <a:t>1. Compilation - databases and publications: </a:t>
          </a:r>
        </a:p>
        <a:p>
          <a:pPr marL="180975" indent="0" algn="l" defTabSz="800100">
            <a:lnSpc>
              <a:spcPct val="90000"/>
            </a:lnSpc>
            <a:spcBef>
              <a:spcPct val="0"/>
            </a:spcBef>
            <a:spcAft>
              <a:spcPct val="35000"/>
            </a:spcAft>
          </a:pPr>
          <a:r>
            <a:rPr lang="en-US" sz="1200" noProof="0" dirty="0" smtClean="0"/>
            <a:t>a. Compendium (PBEL)</a:t>
          </a:r>
        </a:p>
        <a:p>
          <a:pPr marL="180975" indent="0" algn="l" defTabSz="800100">
            <a:lnSpc>
              <a:spcPct val="90000"/>
            </a:lnSpc>
            <a:spcBef>
              <a:spcPct val="0"/>
            </a:spcBef>
            <a:spcAft>
              <a:spcPct val="35000"/>
            </a:spcAft>
          </a:pPr>
          <a:r>
            <a:rPr lang="en-US" sz="1200" noProof="0" dirty="0" smtClean="0"/>
            <a:t>b. </a:t>
          </a:r>
          <a:r>
            <a:rPr lang="en-US" sz="1200" noProof="0" dirty="0" err="1" smtClean="0"/>
            <a:t>Yearbook,Outbound</a:t>
          </a:r>
          <a:r>
            <a:rPr lang="en-US" sz="1200" noProof="0" dirty="0" smtClean="0"/>
            <a:t>(PBEL)</a:t>
          </a:r>
        </a:p>
        <a:p>
          <a:pPr marL="180975" indent="0" algn="l" defTabSz="800100">
            <a:lnSpc>
              <a:spcPct val="90000"/>
            </a:lnSpc>
            <a:spcBef>
              <a:spcPct val="0"/>
            </a:spcBef>
            <a:spcAft>
              <a:spcPct val="35000"/>
            </a:spcAft>
          </a:pPr>
          <a:r>
            <a:rPr lang="en-US" sz="1200" noProof="0" dirty="0" smtClean="0"/>
            <a:t>c. TSA indicators</a:t>
          </a:r>
        </a:p>
        <a:p>
          <a:pPr algn="l" defTabSz="800100">
            <a:lnSpc>
              <a:spcPct val="90000"/>
            </a:lnSpc>
            <a:spcBef>
              <a:spcPct val="0"/>
            </a:spcBef>
            <a:spcAft>
              <a:spcPct val="35000"/>
            </a:spcAft>
          </a:pPr>
          <a:r>
            <a:rPr lang="en-US" sz="1200" noProof="0" dirty="0" smtClean="0"/>
            <a:t>2. Macroeconomic indicators  </a:t>
          </a:r>
        </a:p>
        <a:p>
          <a:pPr algn="l" defTabSz="800100">
            <a:lnSpc>
              <a:spcPct val="90000"/>
            </a:lnSpc>
            <a:spcBef>
              <a:spcPct val="0"/>
            </a:spcBef>
            <a:spcAft>
              <a:spcPct val="35000"/>
            </a:spcAft>
          </a:pPr>
          <a:r>
            <a:rPr lang="en-US" sz="1200" noProof="0" dirty="0" smtClean="0"/>
            <a:t>3. Technical paper series</a:t>
          </a:r>
        </a:p>
        <a:p>
          <a:pPr algn="l" defTabSz="800100">
            <a:lnSpc>
              <a:spcPct val="90000"/>
            </a:lnSpc>
            <a:spcBef>
              <a:spcPct val="0"/>
            </a:spcBef>
            <a:spcAft>
              <a:spcPct val="35000"/>
            </a:spcAft>
          </a:pPr>
          <a:r>
            <a:rPr lang="en-US" sz="1200" noProof="0" dirty="0" smtClean="0"/>
            <a:t>4. More user-friendly website (ELCM)</a:t>
          </a:r>
        </a:p>
        <a:p>
          <a:pPr algn="l" defTabSz="800100">
            <a:lnSpc>
              <a:spcPct val="90000"/>
            </a:lnSpc>
            <a:spcBef>
              <a:spcPct val="0"/>
            </a:spcBef>
            <a:spcAft>
              <a:spcPct val="35000"/>
            </a:spcAft>
          </a:pPr>
          <a:r>
            <a:rPr lang="en-US" sz="1200" noProof="0" dirty="0" smtClean="0"/>
            <a:t>5. E-learning material (THMS)</a:t>
          </a:r>
        </a:p>
        <a:p>
          <a:pPr algn="l" defTabSz="800100">
            <a:lnSpc>
              <a:spcPct val="90000"/>
            </a:lnSpc>
            <a:spcBef>
              <a:spcPct val="0"/>
            </a:spcBef>
            <a:spcAft>
              <a:spcPct val="35000"/>
            </a:spcAft>
          </a:pPr>
          <a:r>
            <a:rPr lang="en-US" sz="1200" noProof="0" dirty="0" smtClean="0"/>
            <a:t>6. Maps</a:t>
          </a:r>
        </a:p>
        <a:p>
          <a:pPr algn="ctr" defTabSz="800100">
            <a:lnSpc>
              <a:spcPct val="90000"/>
            </a:lnSpc>
            <a:spcBef>
              <a:spcPct val="0"/>
            </a:spcBef>
            <a:spcAft>
              <a:spcPct val="35000"/>
            </a:spcAft>
          </a:pPr>
          <a:endParaRPr lang="es-ES" sz="1400" dirty="0" smtClean="0"/>
        </a:p>
        <a:p>
          <a:pPr algn="ctr" defTabSz="800100">
            <a:lnSpc>
              <a:spcPct val="90000"/>
            </a:lnSpc>
            <a:spcBef>
              <a:spcPct val="0"/>
            </a:spcBef>
            <a:spcAft>
              <a:spcPct val="35000"/>
            </a:spcAft>
          </a:pPr>
          <a:endParaRPr lang="es-ES" sz="1800" dirty="0"/>
        </a:p>
      </dgm:t>
    </dgm:pt>
    <dgm:pt modelId="{2FA0B61F-983D-4E44-A83D-93EED1F683A6}" type="parTrans" cxnId="{D34DA838-F7CF-4D1C-B486-8C74BBF3F6E8}">
      <dgm:prSet/>
      <dgm:spPr/>
      <dgm:t>
        <a:bodyPr/>
        <a:lstStyle/>
        <a:p>
          <a:endParaRPr lang="es-ES"/>
        </a:p>
      </dgm:t>
    </dgm:pt>
    <dgm:pt modelId="{89BF4954-C47F-4BFA-92AE-A06E3A4F93F6}" type="sibTrans" cxnId="{D34DA838-F7CF-4D1C-B486-8C74BBF3F6E8}">
      <dgm:prSet/>
      <dgm:spPr/>
      <dgm:t>
        <a:bodyPr/>
        <a:lstStyle/>
        <a:p>
          <a:endParaRPr lang="es-ES"/>
        </a:p>
      </dgm:t>
    </dgm:pt>
    <dgm:pt modelId="{428044B2-80FA-4D49-BB7D-E48802BE7544}">
      <dgm:prSet custT="1"/>
      <dgm:spPr/>
      <dgm:t>
        <a:bodyPr/>
        <a:lstStyle/>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r>
            <a:rPr lang="es-ES" sz="1800" b="1" dirty="0" smtClean="0"/>
            <a:t>III. </a:t>
          </a:r>
          <a:r>
            <a:rPr lang="en-US" sz="1800" b="1" noProof="0" dirty="0" smtClean="0"/>
            <a:t>Capacity building &amp; instruments for technical assistance</a:t>
          </a:r>
        </a:p>
        <a:p>
          <a:pPr algn="ctr" defTabSz="800100">
            <a:lnSpc>
              <a:spcPct val="90000"/>
            </a:lnSpc>
            <a:spcBef>
              <a:spcPct val="0"/>
            </a:spcBef>
            <a:spcAft>
              <a:spcPct val="35000"/>
            </a:spcAft>
          </a:pPr>
          <a:r>
            <a:rPr lang="en-US" sz="1200" b="1" i="1" noProof="0" dirty="0" smtClean="0"/>
            <a:t>- Designing methods and material to support countries in their implementation -</a:t>
          </a:r>
        </a:p>
        <a:p>
          <a:pPr algn="l" defTabSz="800100">
            <a:lnSpc>
              <a:spcPct val="90000"/>
            </a:lnSpc>
            <a:spcBef>
              <a:spcPct val="0"/>
            </a:spcBef>
            <a:spcAft>
              <a:spcPct val="35000"/>
            </a:spcAft>
          </a:pPr>
          <a:r>
            <a:rPr lang="en-US" sz="1200" b="0" noProof="0" dirty="0" smtClean="0"/>
            <a:t>1. Regional Statistical CB </a:t>
          </a:r>
          <a:r>
            <a:rPr lang="en-US" sz="1200" b="0" noProof="0" dirty="0" err="1" smtClean="0"/>
            <a:t>Programme</a:t>
          </a:r>
          <a:r>
            <a:rPr lang="en-US" sz="1200" b="0" noProof="0" dirty="0" smtClean="0"/>
            <a:t>:</a:t>
          </a:r>
        </a:p>
        <a:p>
          <a:pPr marL="180975" indent="0" algn="l" defTabSz="800100">
            <a:lnSpc>
              <a:spcPct val="90000"/>
            </a:lnSpc>
            <a:spcBef>
              <a:spcPct val="0"/>
            </a:spcBef>
            <a:spcAft>
              <a:spcPct val="35000"/>
            </a:spcAft>
          </a:pPr>
          <a:r>
            <a:rPr lang="en-US" sz="1200" b="0" noProof="0" dirty="0" smtClean="0"/>
            <a:t>a. WSI Africa (RPAF)</a:t>
          </a:r>
        </a:p>
        <a:p>
          <a:pPr marL="180975" indent="0" algn="l" defTabSz="800100">
            <a:lnSpc>
              <a:spcPct val="90000"/>
            </a:lnSpc>
            <a:spcBef>
              <a:spcPct val="0"/>
            </a:spcBef>
            <a:spcAft>
              <a:spcPct val="35000"/>
            </a:spcAft>
          </a:pPr>
          <a:r>
            <a:rPr lang="en-US" sz="1200" b="0" noProof="0" dirty="0" smtClean="0"/>
            <a:t>b. WSIII+RS Asia-Pacific (RPAP)</a:t>
          </a:r>
        </a:p>
        <a:p>
          <a:pPr marL="180975" indent="0" algn="l" defTabSz="800100">
            <a:lnSpc>
              <a:spcPct val="90000"/>
            </a:lnSpc>
            <a:spcBef>
              <a:spcPct val="0"/>
            </a:spcBef>
            <a:spcAft>
              <a:spcPct val="35000"/>
            </a:spcAft>
          </a:pPr>
          <a:r>
            <a:rPr lang="en-US" sz="1200" b="0" noProof="0" dirty="0" smtClean="0"/>
            <a:t>c. WSIII Europe/CIS (RPEU)</a:t>
          </a:r>
        </a:p>
        <a:p>
          <a:pPr algn="l" defTabSz="800100">
            <a:lnSpc>
              <a:spcPct val="90000"/>
            </a:lnSpc>
            <a:spcBef>
              <a:spcPct val="0"/>
            </a:spcBef>
            <a:spcAft>
              <a:spcPct val="35000"/>
            </a:spcAft>
          </a:pPr>
          <a:r>
            <a:rPr lang="en-US" sz="1200" b="0" noProof="0" dirty="0" smtClean="0"/>
            <a:t>2. Material: </a:t>
          </a:r>
          <a:r>
            <a:rPr lang="en-US" sz="1200" b="0" i="1" noProof="0" dirty="0" smtClean="0"/>
            <a:t>Documenting National Systems of Tourism Statistics </a:t>
          </a:r>
          <a:r>
            <a:rPr lang="en-US" sz="1200" b="0" noProof="0" dirty="0" smtClean="0">
              <a:latin typeface="Calibri"/>
              <a:cs typeface="Calibri"/>
            </a:rPr>
            <a:t>↔ </a:t>
          </a:r>
          <a:r>
            <a:rPr lang="en-US" sz="1200" b="0" i="1" noProof="0" dirty="0" smtClean="0">
              <a:latin typeface="Calibri"/>
              <a:cs typeface="Calibri"/>
            </a:rPr>
            <a:t>Compilation Guide</a:t>
          </a:r>
          <a:endParaRPr lang="en-US" sz="1200" b="0" i="1" noProof="0" dirty="0" smtClean="0"/>
        </a:p>
        <a:p>
          <a:pPr marL="0" marR="0" indent="0" algn="l" defTabSz="914400" eaLnBrk="1" fontAlgn="auto" latinLnBrk="0" hangingPunct="1">
            <a:lnSpc>
              <a:spcPct val="100000"/>
            </a:lnSpc>
            <a:spcBef>
              <a:spcPts val="0"/>
            </a:spcBef>
            <a:spcAft>
              <a:spcPts val="0"/>
            </a:spcAft>
            <a:buClrTx/>
            <a:buSzTx/>
            <a:buFontTx/>
            <a:buNone/>
            <a:tabLst/>
            <a:defRPr/>
          </a:pPr>
          <a:r>
            <a:rPr lang="en-US" sz="1200" b="0" noProof="0" dirty="0" smtClean="0"/>
            <a:t>3. E-learning material (THMS)</a:t>
          </a:r>
          <a:endParaRPr lang="en-US" sz="300" b="0" noProof="0" dirty="0" smtClean="0"/>
        </a:p>
        <a:p>
          <a:pPr marL="0" marR="0" indent="0" algn="l" defTabSz="914400" eaLnBrk="1" fontAlgn="auto" latinLnBrk="0" hangingPunct="1">
            <a:lnSpc>
              <a:spcPct val="100000"/>
            </a:lnSpc>
            <a:spcBef>
              <a:spcPts val="0"/>
            </a:spcBef>
            <a:spcAft>
              <a:spcPts val="0"/>
            </a:spcAft>
            <a:buClrTx/>
            <a:buSzTx/>
            <a:buFontTx/>
            <a:buNone/>
            <a:tabLst/>
            <a:defRPr/>
          </a:pPr>
          <a:r>
            <a:rPr lang="en-US" sz="1200" b="0" noProof="0" dirty="0" smtClean="0"/>
            <a:t>4. Training the trainers WS (TCSV)</a:t>
          </a:r>
        </a:p>
        <a:p>
          <a:pPr marL="0" marR="0" indent="0" algn="l" defTabSz="914400" eaLnBrk="1" fontAlgn="auto" latinLnBrk="0" hangingPunct="1">
            <a:lnSpc>
              <a:spcPct val="100000"/>
            </a:lnSpc>
            <a:spcBef>
              <a:spcPts val="0"/>
            </a:spcBef>
            <a:spcAft>
              <a:spcPts val="0"/>
            </a:spcAft>
            <a:buClrTx/>
            <a:buSzTx/>
            <a:buFontTx/>
            <a:buNone/>
            <a:tabLst/>
            <a:defRPr/>
          </a:pPr>
          <a:endParaRPr lang="en-US" sz="1200" b="0" noProof="0" dirty="0" smtClean="0"/>
        </a:p>
        <a:p>
          <a:pPr algn="l" defTabSz="800100">
            <a:lnSpc>
              <a:spcPct val="90000"/>
            </a:lnSpc>
            <a:spcBef>
              <a:spcPct val="0"/>
            </a:spcBef>
            <a:spcAft>
              <a:spcPct val="35000"/>
            </a:spcAft>
          </a:pPr>
          <a:endParaRPr lang="en-US" sz="1200" b="0" noProof="0" dirty="0"/>
        </a:p>
      </dgm:t>
    </dgm:pt>
    <dgm:pt modelId="{D9F3DCE1-9834-4332-A0BC-8DE66650C0F2}" type="parTrans" cxnId="{A046C874-55E5-4DFA-8E69-A9BAAE683251}">
      <dgm:prSet/>
      <dgm:spPr/>
      <dgm:t>
        <a:bodyPr/>
        <a:lstStyle/>
        <a:p>
          <a:endParaRPr lang="es-ES"/>
        </a:p>
      </dgm:t>
    </dgm:pt>
    <dgm:pt modelId="{D61243E3-6461-448E-933C-2EA54335EECB}" type="sibTrans" cxnId="{A046C874-55E5-4DFA-8E69-A9BAAE683251}">
      <dgm:prSet/>
      <dgm:spPr/>
      <dgm:t>
        <a:bodyPr/>
        <a:lstStyle/>
        <a:p>
          <a:endParaRPr lang="es-ES"/>
        </a:p>
      </dgm:t>
    </dgm:pt>
    <dgm:pt modelId="{8B8B84C2-8EA5-4418-96F8-089628498893}" type="pres">
      <dgm:prSet presAssocID="{78DB4D23-9393-4A29-8C58-2DDECE41CEE1}" presName="Name0" presStyleCnt="0">
        <dgm:presLayoutVars>
          <dgm:dir/>
          <dgm:resizeHandles val="exact"/>
        </dgm:presLayoutVars>
      </dgm:prSet>
      <dgm:spPr/>
    </dgm:pt>
    <dgm:pt modelId="{A0C58E73-7780-4072-8777-069A891DC714}" type="pres">
      <dgm:prSet presAssocID="{78DB4D23-9393-4A29-8C58-2DDECE41CEE1}" presName="fgShape" presStyleLbl="fgShp" presStyleIdx="0" presStyleCnt="1" custScaleX="106393" custScaleY="4805" custLinFactNeighborX="-173" custLinFactNeighborY="79963"/>
      <dgm:spPr>
        <a:solidFill>
          <a:srgbClr val="D2D4EA"/>
        </a:solidFill>
      </dgm:spPr>
    </dgm:pt>
    <dgm:pt modelId="{83D8DCB9-3870-4D78-B081-73C293399BB6}" type="pres">
      <dgm:prSet presAssocID="{78DB4D23-9393-4A29-8C58-2DDECE41CEE1}" presName="linComp" presStyleCnt="0"/>
      <dgm:spPr/>
    </dgm:pt>
    <dgm:pt modelId="{05D8C11A-B6F8-4B60-942F-815311717E28}" type="pres">
      <dgm:prSet presAssocID="{B1749AF7-6511-475B-835F-89BC8258F6B8}" presName="compNode" presStyleCnt="0"/>
      <dgm:spPr/>
    </dgm:pt>
    <dgm:pt modelId="{5792CD7A-4439-4DDA-A25F-3856F01487C1}" type="pres">
      <dgm:prSet presAssocID="{B1749AF7-6511-475B-835F-89BC8258F6B8}" presName="bkgdShape" presStyleLbl="node1" presStyleIdx="0" presStyleCnt="4" custScaleY="97968" custLinFactNeighborY="-725"/>
      <dgm:spPr/>
      <dgm:t>
        <a:bodyPr/>
        <a:lstStyle/>
        <a:p>
          <a:endParaRPr lang="es-ES"/>
        </a:p>
      </dgm:t>
    </dgm:pt>
    <dgm:pt modelId="{8087DDE0-2762-429A-BB92-E236B398DFE7}" type="pres">
      <dgm:prSet presAssocID="{B1749AF7-6511-475B-835F-89BC8258F6B8}" presName="nodeTx" presStyleLbl="node1" presStyleIdx="0" presStyleCnt="4">
        <dgm:presLayoutVars>
          <dgm:bulletEnabled val="1"/>
        </dgm:presLayoutVars>
      </dgm:prSet>
      <dgm:spPr/>
      <dgm:t>
        <a:bodyPr/>
        <a:lstStyle/>
        <a:p>
          <a:endParaRPr lang="es-ES"/>
        </a:p>
      </dgm:t>
    </dgm:pt>
    <dgm:pt modelId="{45B05918-20B4-4D92-9973-46AFD4A177C4}" type="pres">
      <dgm:prSet presAssocID="{B1749AF7-6511-475B-835F-89BC8258F6B8}" presName="invisiNode" presStyleLbl="node1" presStyleIdx="0" presStyleCnt="4"/>
      <dgm:spPr/>
    </dgm:pt>
    <dgm:pt modelId="{AE5882EB-D3D1-4E83-A82D-153725DEE941}" type="pres">
      <dgm:prSet presAssocID="{B1749AF7-6511-475B-835F-89BC8258F6B8}" presName="imagNode" presStyleLbl="fgImgPlace1" presStyleIdx="0" presStyleCnt="4" custScaleX="82658" custScaleY="77682" custLinFactNeighborY="167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2000" b="-2000"/>
          </a:stretch>
        </a:blipFill>
      </dgm:spPr>
    </dgm:pt>
    <dgm:pt modelId="{A1A53F01-2706-4769-AC1B-BAE3D3FEB44D}" type="pres">
      <dgm:prSet presAssocID="{442B00CD-8E6F-4D5B-9AA6-4DF018EBDC6E}" presName="sibTrans" presStyleLbl="sibTrans2D1" presStyleIdx="0" presStyleCnt="0"/>
      <dgm:spPr/>
      <dgm:t>
        <a:bodyPr/>
        <a:lstStyle/>
        <a:p>
          <a:endParaRPr lang="es-ES"/>
        </a:p>
      </dgm:t>
    </dgm:pt>
    <dgm:pt modelId="{2206AF91-B3FB-4198-9EEF-E180B84C33E8}" type="pres">
      <dgm:prSet presAssocID="{D5231545-BC82-4288-AB40-1669CB5DC7EE}" presName="compNode" presStyleCnt="0"/>
      <dgm:spPr/>
    </dgm:pt>
    <dgm:pt modelId="{EA657873-184F-43BE-A8FF-389F26893807}" type="pres">
      <dgm:prSet presAssocID="{D5231545-BC82-4288-AB40-1669CB5DC7EE}" presName="bkgdShape" presStyleLbl="node1" presStyleIdx="1" presStyleCnt="4" custScaleY="97678" custLinFactNeighborY="-725"/>
      <dgm:spPr/>
      <dgm:t>
        <a:bodyPr/>
        <a:lstStyle/>
        <a:p>
          <a:endParaRPr lang="es-ES"/>
        </a:p>
      </dgm:t>
    </dgm:pt>
    <dgm:pt modelId="{2C011999-B4A8-4213-94DD-FB6C30A21CA4}" type="pres">
      <dgm:prSet presAssocID="{D5231545-BC82-4288-AB40-1669CB5DC7EE}" presName="nodeTx" presStyleLbl="node1" presStyleIdx="1" presStyleCnt="4">
        <dgm:presLayoutVars>
          <dgm:bulletEnabled val="1"/>
        </dgm:presLayoutVars>
      </dgm:prSet>
      <dgm:spPr/>
      <dgm:t>
        <a:bodyPr/>
        <a:lstStyle/>
        <a:p>
          <a:endParaRPr lang="es-ES"/>
        </a:p>
      </dgm:t>
    </dgm:pt>
    <dgm:pt modelId="{1470ECA1-8088-4C54-9367-9F9F47F25391}" type="pres">
      <dgm:prSet presAssocID="{D5231545-BC82-4288-AB40-1669CB5DC7EE}" presName="invisiNode" presStyleLbl="node1" presStyleIdx="1" presStyleCnt="4"/>
      <dgm:spPr/>
    </dgm:pt>
    <dgm:pt modelId="{1DD09289-EBF2-4C48-B4F5-8A06F68C02DC}" type="pres">
      <dgm:prSet presAssocID="{D5231545-BC82-4288-AB40-1669CB5DC7EE}" presName="imagNode" presStyleLbl="fgImgPlace1" presStyleIdx="1" presStyleCnt="4" custScaleX="82658" custScaleY="77682" custLinFactNeighborY="1670"/>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26000" b="-26000"/>
          </a:stretch>
        </a:blipFill>
      </dgm:spPr>
    </dgm:pt>
    <dgm:pt modelId="{2DD872E2-00C9-4143-8BC7-2586C27578DE}" type="pres">
      <dgm:prSet presAssocID="{4309373E-316F-4C93-A774-50D62F146859}" presName="sibTrans" presStyleLbl="sibTrans2D1" presStyleIdx="0" presStyleCnt="0"/>
      <dgm:spPr/>
      <dgm:t>
        <a:bodyPr/>
        <a:lstStyle/>
        <a:p>
          <a:endParaRPr lang="es-ES"/>
        </a:p>
      </dgm:t>
    </dgm:pt>
    <dgm:pt modelId="{062A7C8D-87CE-417C-AF59-70B97B47B50D}" type="pres">
      <dgm:prSet presAssocID="{428044B2-80FA-4D49-BB7D-E48802BE7544}" presName="compNode" presStyleCnt="0"/>
      <dgm:spPr/>
    </dgm:pt>
    <dgm:pt modelId="{E6692835-8142-447F-83F4-6E770F13DC70}" type="pres">
      <dgm:prSet presAssocID="{428044B2-80FA-4D49-BB7D-E48802BE7544}" presName="bkgdShape" presStyleLbl="node1" presStyleIdx="2" presStyleCnt="4" custScaleY="97968" custLinFactNeighborY="-725"/>
      <dgm:spPr/>
      <dgm:t>
        <a:bodyPr/>
        <a:lstStyle/>
        <a:p>
          <a:endParaRPr lang="es-ES"/>
        </a:p>
      </dgm:t>
    </dgm:pt>
    <dgm:pt modelId="{F74D3F15-2229-45D0-A1B3-A9A6704A3407}" type="pres">
      <dgm:prSet presAssocID="{428044B2-80FA-4D49-BB7D-E48802BE7544}" presName="nodeTx" presStyleLbl="node1" presStyleIdx="2" presStyleCnt="4">
        <dgm:presLayoutVars>
          <dgm:bulletEnabled val="1"/>
        </dgm:presLayoutVars>
      </dgm:prSet>
      <dgm:spPr/>
      <dgm:t>
        <a:bodyPr/>
        <a:lstStyle/>
        <a:p>
          <a:endParaRPr lang="es-ES"/>
        </a:p>
      </dgm:t>
    </dgm:pt>
    <dgm:pt modelId="{EF064F7E-ACB5-4562-8F63-51FE4B0EB429}" type="pres">
      <dgm:prSet presAssocID="{428044B2-80FA-4D49-BB7D-E48802BE7544}" presName="invisiNode" presStyleLbl="node1" presStyleIdx="2" presStyleCnt="4"/>
      <dgm:spPr/>
    </dgm:pt>
    <dgm:pt modelId="{2CADD382-03EF-4A4E-9DF0-7049616B763A}" type="pres">
      <dgm:prSet presAssocID="{428044B2-80FA-4D49-BB7D-E48802BE7544}" presName="imagNode" presStyleLbl="fgImgPlace1" presStyleIdx="2" presStyleCnt="4" custScaleX="82658" custScaleY="77682" custLinFactNeighborY="1670"/>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8FD08D95-443F-43CC-B8E1-6DBBB6244855}" type="pres">
      <dgm:prSet presAssocID="{D61243E3-6461-448E-933C-2EA54335EECB}" presName="sibTrans" presStyleLbl="sibTrans2D1" presStyleIdx="0" presStyleCnt="0"/>
      <dgm:spPr/>
      <dgm:t>
        <a:bodyPr/>
        <a:lstStyle/>
        <a:p>
          <a:endParaRPr lang="es-ES"/>
        </a:p>
      </dgm:t>
    </dgm:pt>
    <dgm:pt modelId="{3510BDD9-6F69-4D45-96E9-B0579AD8B27B}" type="pres">
      <dgm:prSet presAssocID="{39860E63-3822-470C-B77E-739A170AB997}" presName="compNode" presStyleCnt="0"/>
      <dgm:spPr/>
    </dgm:pt>
    <dgm:pt modelId="{2314441E-4C03-49DE-8EC8-58F8F22A5585}" type="pres">
      <dgm:prSet presAssocID="{39860E63-3822-470C-B77E-739A170AB997}" presName="bkgdShape" presStyleLbl="node1" presStyleIdx="3" presStyleCnt="4" custScaleY="97823" custLinFactNeighborY="-725"/>
      <dgm:spPr/>
      <dgm:t>
        <a:bodyPr/>
        <a:lstStyle/>
        <a:p>
          <a:endParaRPr lang="es-ES"/>
        </a:p>
      </dgm:t>
    </dgm:pt>
    <dgm:pt modelId="{C5F9E90F-60DE-4B40-832B-240283EBE3BE}" type="pres">
      <dgm:prSet presAssocID="{39860E63-3822-470C-B77E-739A170AB997}" presName="nodeTx" presStyleLbl="node1" presStyleIdx="3" presStyleCnt="4">
        <dgm:presLayoutVars>
          <dgm:bulletEnabled val="1"/>
        </dgm:presLayoutVars>
      </dgm:prSet>
      <dgm:spPr/>
      <dgm:t>
        <a:bodyPr/>
        <a:lstStyle/>
        <a:p>
          <a:endParaRPr lang="es-ES"/>
        </a:p>
      </dgm:t>
    </dgm:pt>
    <dgm:pt modelId="{17F95F3A-9DBF-41D3-8A2F-795CE19492B6}" type="pres">
      <dgm:prSet presAssocID="{39860E63-3822-470C-B77E-739A170AB997}" presName="invisiNode" presStyleLbl="node1" presStyleIdx="3" presStyleCnt="4"/>
      <dgm:spPr/>
    </dgm:pt>
    <dgm:pt modelId="{D70EAA6E-1CAF-4706-8F24-6A18EE229DBC}" type="pres">
      <dgm:prSet presAssocID="{39860E63-3822-470C-B77E-739A170AB997}" presName="imagNode" presStyleLbl="fgImgPlace1" presStyleIdx="3" presStyleCnt="4" custScaleX="82658" custScaleY="77682" custLinFactNeighborY="1670"/>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66000" r="-66000"/>
          </a:stretch>
        </a:blipFill>
      </dgm:spPr>
    </dgm:pt>
  </dgm:ptLst>
  <dgm:cxnLst>
    <dgm:cxn modelId="{6648B0D9-FA15-4FD9-B051-A227EF801C8B}" type="presOf" srcId="{78DB4D23-9393-4A29-8C58-2DDECE41CEE1}" destId="{8B8B84C2-8EA5-4418-96F8-089628498893}" srcOrd="0" destOrd="0" presId="urn:microsoft.com/office/officeart/2005/8/layout/hList7"/>
    <dgm:cxn modelId="{072649F9-733C-40FB-9908-0915285718A2}" type="presOf" srcId="{442B00CD-8E6F-4D5B-9AA6-4DF018EBDC6E}" destId="{A1A53F01-2706-4769-AC1B-BAE3D3FEB44D}" srcOrd="0" destOrd="0" presId="urn:microsoft.com/office/officeart/2005/8/layout/hList7"/>
    <dgm:cxn modelId="{EDBA2369-C010-4D7E-BFE6-90673895E212}" type="presOf" srcId="{428044B2-80FA-4D49-BB7D-E48802BE7544}" destId="{E6692835-8142-447F-83F4-6E770F13DC70}" srcOrd="0" destOrd="0" presId="urn:microsoft.com/office/officeart/2005/8/layout/hList7"/>
    <dgm:cxn modelId="{C2B56C73-F0D2-4ACE-B44C-BA42D64B90EF}" type="presOf" srcId="{B1749AF7-6511-475B-835F-89BC8258F6B8}" destId="{8087DDE0-2762-429A-BB92-E236B398DFE7}" srcOrd="1" destOrd="0" presId="urn:microsoft.com/office/officeart/2005/8/layout/hList7"/>
    <dgm:cxn modelId="{D34DA838-F7CF-4D1C-B486-8C74BBF3F6E8}" srcId="{78DB4D23-9393-4A29-8C58-2DDECE41CEE1}" destId="{39860E63-3822-470C-B77E-739A170AB997}" srcOrd="3" destOrd="0" parTransId="{2FA0B61F-983D-4E44-A83D-93EED1F683A6}" sibTransId="{89BF4954-C47F-4BFA-92AE-A06E3A4F93F6}"/>
    <dgm:cxn modelId="{715ABF68-1BAE-40A4-BE3D-0A8F37696D32}" type="presOf" srcId="{D61243E3-6461-448E-933C-2EA54335EECB}" destId="{8FD08D95-443F-43CC-B8E1-6DBBB6244855}" srcOrd="0" destOrd="0" presId="urn:microsoft.com/office/officeart/2005/8/layout/hList7"/>
    <dgm:cxn modelId="{1B94C036-90CF-435E-BD94-6E0A770AE5FD}" srcId="{78DB4D23-9393-4A29-8C58-2DDECE41CEE1}" destId="{B1749AF7-6511-475B-835F-89BC8258F6B8}" srcOrd="0" destOrd="0" parTransId="{9494D9A7-2F2A-4992-A129-4568B6C19041}" sibTransId="{442B00CD-8E6F-4D5B-9AA6-4DF018EBDC6E}"/>
    <dgm:cxn modelId="{C8BC7AE1-6CAA-4C7F-92C5-EB8BC0F81A18}" type="presOf" srcId="{39860E63-3822-470C-B77E-739A170AB997}" destId="{C5F9E90F-60DE-4B40-832B-240283EBE3BE}" srcOrd="1" destOrd="0" presId="urn:microsoft.com/office/officeart/2005/8/layout/hList7"/>
    <dgm:cxn modelId="{A046C874-55E5-4DFA-8E69-A9BAAE683251}" srcId="{78DB4D23-9393-4A29-8C58-2DDECE41CEE1}" destId="{428044B2-80FA-4D49-BB7D-E48802BE7544}" srcOrd="2" destOrd="0" parTransId="{D9F3DCE1-9834-4332-A0BC-8DE66650C0F2}" sibTransId="{D61243E3-6461-448E-933C-2EA54335EECB}"/>
    <dgm:cxn modelId="{555845FB-906D-422D-BC7B-29C8AFD3C89C}" type="presOf" srcId="{428044B2-80FA-4D49-BB7D-E48802BE7544}" destId="{F74D3F15-2229-45D0-A1B3-A9A6704A3407}" srcOrd="1" destOrd="0" presId="urn:microsoft.com/office/officeart/2005/8/layout/hList7"/>
    <dgm:cxn modelId="{0C71851C-0F40-4EBF-ADD1-74EB687FEEA9}" type="presOf" srcId="{D5231545-BC82-4288-AB40-1669CB5DC7EE}" destId="{EA657873-184F-43BE-A8FF-389F26893807}" srcOrd="0" destOrd="0" presId="urn:microsoft.com/office/officeart/2005/8/layout/hList7"/>
    <dgm:cxn modelId="{E4B79134-9250-43A5-AFCD-16DCAAE1E723}" srcId="{78DB4D23-9393-4A29-8C58-2DDECE41CEE1}" destId="{D5231545-BC82-4288-AB40-1669CB5DC7EE}" srcOrd="1" destOrd="0" parTransId="{EB30704C-174F-4964-A360-BC63A1183A32}" sibTransId="{4309373E-316F-4C93-A774-50D62F146859}"/>
    <dgm:cxn modelId="{F8EED116-A4A1-490F-B4F7-F1B01F4FB2BC}" type="presOf" srcId="{B1749AF7-6511-475B-835F-89BC8258F6B8}" destId="{5792CD7A-4439-4DDA-A25F-3856F01487C1}" srcOrd="0" destOrd="0" presId="urn:microsoft.com/office/officeart/2005/8/layout/hList7"/>
    <dgm:cxn modelId="{82B82FED-2D37-464E-AADE-63F952237BAD}" type="presOf" srcId="{4309373E-316F-4C93-A774-50D62F146859}" destId="{2DD872E2-00C9-4143-8BC7-2586C27578DE}" srcOrd="0" destOrd="0" presId="urn:microsoft.com/office/officeart/2005/8/layout/hList7"/>
    <dgm:cxn modelId="{591AAB6B-6367-41F3-B339-B3482C77332A}" type="presOf" srcId="{D5231545-BC82-4288-AB40-1669CB5DC7EE}" destId="{2C011999-B4A8-4213-94DD-FB6C30A21CA4}" srcOrd="1" destOrd="0" presId="urn:microsoft.com/office/officeart/2005/8/layout/hList7"/>
    <dgm:cxn modelId="{B1E4AB54-C57D-4B11-82C7-58E6EAA24111}" type="presOf" srcId="{39860E63-3822-470C-B77E-739A170AB997}" destId="{2314441E-4C03-49DE-8EC8-58F8F22A5585}" srcOrd="0" destOrd="0" presId="urn:microsoft.com/office/officeart/2005/8/layout/hList7"/>
    <dgm:cxn modelId="{B491B4DD-04A8-44E3-89CF-69368EAB72DD}" type="presParOf" srcId="{8B8B84C2-8EA5-4418-96F8-089628498893}" destId="{A0C58E73-7780-4072-8777-069A891DC714}" srcOrd="0" destOrd="0" presId="urn:microsoft.com/office/officeart/2005/8/layout/hList7"/>
    <dgm:cxn modelId="{CC6D14E8-4901-400D-B1B6-A1F10E7F7153}" type="presParOf" srcId="{8B8B84C2-8EA5-4418-96F8-089628498893}" destId="{83D8DCB9-3870-4D78-B081-73C293399BB6}" srcOrd="1" destOrd="0" presId="urn:microsoft.com/office/officeart/2005/8/layout/hList7"/>
    <dgm:cxn modelId="{D87997E7-E186-4790-AEB9-28389ACBEB46}" type="presParOf" srcId="{83D8DCB9-3870-4D78-B081-73C293399BB6}" destId="{05D8C11A-B6F8-4B60-942F-815311717E28}" srcOrd="0" destOrd="0" presId="urn:microsoft.com/office/officeart/2005/8/layout/hList7"/>
    <dgm:cxn modelId="{BC7CEF0E-503B-47BE-9DEC-75962B2F6C3D}" type="presParOf" srcId="{05D8C11A-B6F8-4B60-942F-815311717E28}" destId="{5792CD7A-4439-4DDA-A25F-3856F01487C1}" srcOrd="0" destOrd="0" presId="urn:microsoft.com/office/officeart/2005/8/layout/hList7"/>
    <dgm:cxn modelId="{BF480679-5693-4BC6-BE9A-B106FA472E6B}" type="presParOf" srcId="{05D8C11A-B6F8-4B60-942F-815311717E28}" destId="{8087DDE0-2762-429A-BB92-E236B398DFE7}" srcOrd="1" destOrd="0" presId="urn:microsoft.com/office/officeart/2005/8/layout/hList7"/>
    <dgm:cxn modelId="{C37A3B4B-DA40-4EF4-A977-4CEBB50E2A34}" type="presParOf" srcId="{05D8C11A-B6F8-4B60-942F-815311717E28}" destId="{45B05918-20B4-4D92-9973-46AFD4A177C4}" srcOrd="2" destOrd="0" presId="urn:microsoft.com/office/officeart/2005/8/layout/hList7"/>
    <dgm:cxn modelId="{B2770468-A73B-4AF3-ABD2-E062805E04C3}" type="presParOf" srcId="{05D8C11A-B6F8-4B60-942F-815311717E28}" destId="{AE5882EB-D3D1-4E83-A82D-153725DEE941}" srcOrd="3" destOrd="0" presId="urn:microsoft.com/office/officeart/2005/8/layout/hList7"/>
    <dgm:cxn modelId="{DC317BFD-8096-4A30-A6D3-1A3003D9E8FB}" type="presParOf" srcId="{83D8DCB9-3870-4D78-B081-73C293399BB6}" destId="{A1A53F01-2706-4769-AC1B-BAE3D3FEB44D}" srcOrd="1" destOrd="0" presId="urn:microsoft.com/office/officeart/2005/8/layout/hList7"/>
    <dgm:cxn modelId="{C349D8D3-1D99-4754-9957-88097E713982}" type="presParOf" srcId="{83D8DCB9-3870-4D78-B081-73C293399BB6}" destId="{2206AF91-B3FB-4198-9EEF-E180B84C33E8}" srcOrd="2" destOrd="0" presId="urn:microsoft.com/office/officeart/2005/8/layout/hList7"/>
    <dgm:cxn modelId="{B2ECDEC5-01DB-49F2-8481-C30D48BA0478}" type="presParOf" srcId="{2206AF91-B3FB-4198-9EEF-E180B84C33E8}" destId="{EA657873-184F-43BE-A8FF-389F26893807}" srcOrd="0" destOrd="0" presId="urn:microsoft.com/office/officeart/2005/8/layout/hList7"/>
    <dgm:cxn modelId="{47B2C1F3-29AC-4015-A498-B5BF23472420}" type="presParOf" srcId="{2206AF91-B3FB-4198-9EEF-E180B84C33E8}" destId="{2C011999-B4A8-4213-94DD-FB6C30A21CA4}" srcOrd="1" destOrd="0" presId="urn:microsoft.com/office/officeart/2005/8/layout/hList7"/>
    <dgm:cxn modelId="{686441B9-006C-4D12-97E3-6F4FCCF31F84}" type="presParOf" srcId="{2206AF91-B3FB-4198-9EEF-E180B84C33E8}" destId="{1470ECA1-8088-4C54-9367-9F9F47F25391}" srcOrd="2" destOrd="0" presId="urn:microsoft.com/office/officeart/2005/8/layout/hList7"/>
    <dgm:cxn modelId="{9FCB0F7E-32D5-4767-BF55-922EDD3AAD54}" type="presParOf" srcId="{2206AF91-B3FB-4198-9EEF-E180B84C33E8}" destId="{1DD09289-EBF2-4C48-B4F5-8A06F68C02DC}" srcOrd="3" destOrd="0" presId="urn:microsoft.com/office/officeart/2005/8/layout/hList7"/>
    <dgm:cxn modelId="{B8B360AF-E859-41CE-929B-4C7F3ED1D747}" type="presParOf" srcId="{83D8DCB9-3870-4D78-B081-73C293399BB6}" destId="{2DD872E2-00C9-4143-8BC7-2586C27578DE}" srcOrd="3" destOrd="0" presId="urn:microsoft.com/office/officeart/2005/8/layout/hList7"/>
    <dgm:cxn modelId="{5BBDDC4A-DFF9-4671-BDC6-A980D84081A0}" type="presParOf" srcId="{83D8DCB9-3870-4D78-B081-73C293399BB6}" destId="{062A7C8D-87CE-417C-AF59-70B97B47B50D}" srcOrd="4" destOrd="0" presId="urn:microsoft.com/office/officeart/2005/8/layout/hList7"/>
    <dgm:cxn modelId="{620E1394-AB1A-438C-9C80-7ABD10ADC268}" type="presParOf" srcId="{062A7C8D-87CE-417C-AF59-70B97B47B50D}" destId="{E6692835-8142-447F-83F4-6E770F13DC70}" srcOrd="0" destOrd="0" presId="urn:microsoft.com/office/officeart/2005/8/layout/hList7"/>
    <dgm:cxn modelId="{22933E26-DADC-428B-A847-AB5F3423FDE3}" type="presParOf" srcId="{062A7C8D-87CE-417C-AF59-70B97B47B50D}" destId="{F74D3F15-2229-45D0-A1B3-A9A6704A3407}" srcOrd="1" destOrd="0" presId="urn:microsoft.com/office/officeart/2005/8/layout/hList7"/>
    <dgm:cxn modelId="{1A5DC510-5DE7-45A4-8D5E-DA7CAA00ECD2}" type="presParOf" srcId="{062A7C8D-87CE-417C-AF59-70B97B47B50D}" destId="{EF064F7E-ACB5-4562-8F63-51FE4B0EB429}" srcOrd="2" destOrd="0" presId="urn:microsoft.com/office/officeart/2005/8/layout/hList7"/>
    <dgm:cxn modelId="{CBE40730-4E14-4F37-8CF0-0312425597EA}" type="presParOf" srcId="{062A7C8D-87CE-417C-AF59-70B97B47B50D}" destId="{2CADD382-03EF-4A4E-9DF0-7049616B763A}" srcOrd="3" destOrd="0" presId="urn:microsoft.com/office/officeart/2005/8/layout/hList7"/>
    <dgm:cxn modelId="{B0B54313-A059-438F-B064-8602CBE2579F}" type="presParOf" srcId="{83D8DCB9-3870-4D78-B081-73C293399BB6}" destId="{8FD08D95-443F-43CC-B8E1-6DBBB6244855}" srcOrd="5" destOrd="0" presId="urn:microsoft.com/office/officeart/2005/8/layout/hList7"/>
    <dgm:cxn modelId="{C92656E3-F349-400C-BD29-618787FA9CB1}" type="presParOf" srcId="{83D8DCB9-3870-4D78-B081-73C293399BB6}" destId="{3510BDD9-6F69-4D45-96E9-B0579AD8B27B}" srcOrd="6" destOrd="0" presId="urn:microsoft.com/office/officeart/2005/8/layout/hList7"/>
    <dgm:cxn modelId="{AB37616B-4996-4C49-9596-FB0BD858A635}" type="presParOf" srcId="{3510BDD9-6F69-4D45-96E9-B0579AD8B27B}" destId="{2314441E-4C03-49DE-8EC8-58F8F22A5585}" srcOrd="0" destOrd="0" presId="urn:microsoft.com/office/officeart/2005/8/layout/hList7"/>
    <dgm:cxn modelId="{08ED9AF5-B46F-44EB-B946-D4E56E28E7E5}" type="presParOf" srcId="{3510BDD9-6F69-4D45-96E9-B0579AD8B27B}" destId="{C5F9E90F-60DE-4B40-832B-240283EBE3BE}" srcOrd="1" destOrd="0" presId="urn:microsoft.com/office/officeart/2005/8/layout/hList7"/>
    <dgm:cxn modelId="{8FBFC546-9DB5-4389-9587-AC4C88F2930C}" type="presParOf" srcId="{3510BDD9-6F69-4D45-96E9-B0579AD8B27B}" destId="{17F95F3A-9DBF-41D3-8A2F-795CE19492B6}" srcOrd="2" destOrd="0" presId="urn:microsoft.com/office/officeart/2005/8/layout/hList7"/>
    <dgm:cxn modelId="{D2D71A12-A857-4132-BDE6-1F2FF97538B0}" type="presParOf" srcId="{3510BDD9-6F69-4D45-96E9-B0579AD8B27B}" destId="{D70EAA6E-1CAF-4706-8F24-6A18EE229DB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0F434D-F5E1-4DAA-9E31-507D69B3FA6A}"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3574DE7D-1E23-4CCE-9E9C-264EB3C5AD7E}">
      <dgm:prSet phldrT="[Text]" custT="1"/>
      <dgm:spPr/>
      <dgm:t>
        <a:bodyPr/>
        <a:lstStyle/>
        <a:p>
          <a:r>
            <a:rPr lang="es-ES" sz="1800" b="1" dirty="0" smtClean="0"/>
            <a:t>IRTS 2008</a:t>
          </a:r>
          <a:r>
            <a:rPr lang="es-ES" sz="1800" dirty="0" smtClean="0"/>
            <a:t>: </a:t>
          </a:r>
          <a:r>
            <a:rPr lang="en-US" sz="1800" dirty="0" smtClean="0">
              <a:latin typeface="Verdana" pitchFamily="34" charset="0"/>
            </a:rPr>
            <a:t>concepts, definitions, classifications for basic tourism statistics</a:t>
          </a:r>
          <a:endParaRPr lang="es-ES" sz="1800" dirty="0"/>
        </a:p>
      </dgm:t>
    </dgm:pt>
    <dgm:pt modelId="{2FF7E28D-B5D2-4FC3-BA2B-EBDD4CD10F7B}" type="parTrans" cxnId="{466A6217-6897-46C2-A607-99359D16E7C0}">
      <dgm:prSet/>
      <dgm:spPr/>
      <dgm:t>
        <a:bodyPr/>
        <a:lstStyle/>
        <a:p>
          <a:endParaRPr lang="es-ES"/>
        </a:p>
      </dgm:t>
    </dgm:pt>
    <dgm:pt modelId="{18202F26-FFDB-4A48-9534-77F4DB516A8F}" type="sibTrans" cxnId="{466A6217-6897-46C2-A607-99359D16E7C0}">
      <dgm:prSet/>
      <dgm:spPr>
        <a:solidFill>
          <a:srgbClr val="336699"/>
        </a:solidFill>
      </dgm:spPr>
      <dgm:t>
        <a:bodyPr/>
        <a:lstStyle/>
        <a:p>
          <a:endParaRPr lang="es-ES"/>
        </a:p>
      </dgm:t>
    </dgm:pt>
    <dgm:pt modelId="{CC0320E1-F65E-43B9-9840-5B3BEC331FE4}">
      <dgm:prSet phldrT="[Text]" custT="1"/>
      <dgm:spPr/>
      <dgm:t>
        <a:bodyPr/>
        <a:lstStyle/>
        <a:p>
          <a:r>
            <a:rPr lang="es-ES" sz="1800" b="1" smtClean="0"/>
            <a:t>TSA: RMF 2008</a:t>
          </a:r>
          <a:r>
            <a:rPr lang="es-ES" sz="1800" smtClean="0"/>
            <a:t>: </a:t>
          </a:r>
          <a:r>
            <a:rPr lang="en-US" sz="1800" smtClean="0">
              <a:latin typeface="Verdana" pitchFamily="34" charset="0"/>
            </a:rPr>
            <a:t>framework for the economic measurement of tourism consistent with SNA, BoP </a:t>
          </a:r>
          <a:endParaRPr lang="es-ES" sz="1800" dirty="0"/>
        </a:p>
      </dgm:t>
    </dgm:pt>
    <dgm:pt modelId="{B7EC1137-7C32-4F7E-B838-809CDB9F02EB}" type="parTrans" cxnId="{89D9E9B2-9DBE-465B-BCDF-A3F3B6D00BC4}">
      <dgm:prSet/>
      <dgm:spPr/>
      <dgm:t>
        <a:bodyPr/>
        <a:lstStyle/>
        <a:p>
          <a:endParaRPr lang="es-ES"/>
        </a:p>
      </dgm:t>
    </dgm:pt>
    <dgm:pt modelId="{C8E6C85E-FDF8-4886-B2B6-B7AE388850C6}" type="sibTrans" cxnId="{89D9E9B2-9DBE-465B-BCDF-A3F3B6D00BC4}">
      <dgm:prSet/>
      <dgm:spPr>
        <a:solidFill>
          <a:srgbClr val="336699"/>
        </a:solidFill>
      </dgm:spPr>
      <dgm:t>
        <a:bodyPr/>
        <a:lstStyle/>
        <a:p>
          <a:endParaRPr lang="es-ES"/>
        </a:p>
      </dgm:t>
    </dgm:pt>
    <dgm:pt modelId="{4F70D4A9-0FEE-4637-B1FD-35A49B14B2EE}">
      <dgm:prSet phldrT="[Text]" custT="1"/>
      <dgm:spPr/>
      <dgm:t>
        <a:bodyPr/>
        <a:lstStyle/>
        <a:p>
          <a:r>
            <a:rPr lang="es-ES" sz="2000" b="1" smtClean="0"/>
            <a:t>System of Tourism Statistics</a:t>
          </a:r>
          <a:endParaRPr lang="es-ES" sz="2000" b="1" dirty="0"/>
        </a:p>
      </dgm:t>
    </dgm:pt>
    <dgm:pt modelId="{BE105869-10D1-457D-A15E-134B8F46CC35}" type="parTrans" cxnId="{0149BD13-3E12-4834-ABB3-158BBB900B27}">
      <dgm:prSet/>
      <dgm:spPr/>
      <dgm:t>
        <a:bodyPr/>
        <a:lstStyle/>
        <a:p>
          <a:endParaRPr lang="es-ES"/>
        </a:p>
      </dgm:t>
    </dgm:pt>
    <dgm:pt modelId="{C9F06061-7A90-4E97-860E-4BC43ECA7F41}" type="sibTrans" cxnId="{0149BD13-3E12-4834-ABB3-158BBB900B27}">
      <dgm:prSet/>
      <dgm:spPr/>
      <dgm:t>
        <a:bodyPr/>
        <a:lstStyle/>
        <a:p>
          <a:endParaRPr lang="es-ES"/>
        </a:p>
      </dgm:t>
    </dgm:pt>
    <dgm:pt modelId="{25F280AE-8EF5-484D-81E2-7D960984822A}" type="pres">
      <dgm:prSet presAssocID="{D70F434D-F5E1-4DAA-9E31-507D69B3FA6A}" presName="linearFlow" presStyleCnt="0">
        <dgm:presLayoutVars>
          <dgm:dir/>
          <dgm:resizeHandles val="exact"/>
        </dgm:presLayoutVars>
      </dgm:prSet>
      <dgm:spPr/>
    </dgm:pt>
    <dgm:pt modelId="{88BAED05-F437-4FAB-B17C-8B00F7C82235}" type="pres">
      <dgm:prSet presAssocID="{3574DE7D-1E23-4CCE-9E9C-264EB3C5AD7E}" presName="node" presStyleLbl="node1" presStyleIdx="0" presStyleCnt="3" custScaleX="473603" custScaleY="472564">
        <dgm:presLayoutVars>
          <dgm:bulletEnabled val="1"/>
        </dgm:presLayoutVars>
      </dgm:prSet>
      <dgm:spPr/>
      <dgm:t>
        <a:bodyPr/>
        <a:lstStyle/>
        <a:p>
          <a:endParaRPr lang="es-ES"/>
        </a:p>
      </dgm:t>
    </dgm:pt>
    <dgm:pt modelId="{8ED4056B-176F-40BB-A4F2-6E1731E05BA3}" type="pres">
      <dgm:prSet presAssocID="{18202F26-FFDB-4A48-9534-77F4DB516A8F}" presName="spacerL" presStyleCnt="0"/>
      <dgm:spPr/>
    </dgm:pt>
    <dgm:pt modelId="{61037CB3-EDB1-4721-8ECB-0FE3E7439FEC}" type="pres">
      <dgm:prSet presAssocID="{18202F26-FFDB-4A48-9534-77F4DB516A8F}" presName="sibTrans" presStyleLbl="sibTrans2D1" presStyleIdx="0" presStyleCnt="2" custScaleX="198355" custScaleY="194448"/>
      <dgm:spPr/>
      <dgm:t>
        <a:bodyPr/>
        <a:lstStyle/>
        <a:p>
          <a:endParaRPr lang="es-ES"/>
        </a:p>
      </dgm:t>
    </dgm:pt>
    <dgm:pt modelId="{E217A7A2-7B39-474D-B21B-FA5D5DE00E50}" type="pres">
      <dgm:prSet presAssocID="{18202F26-FFDB-4A48-9534-77F4DB516A8F}" presName="spacerR" presStyleCnt="0"/>
      <dgm:spPr/>
    </dgm:pt>
    <dgm:pt modelId="{C0F28D64-2571-4ECF-BCE2-54ED05D3FF9F}" type="pres">
      <dgm:prSet presAssocID="{CC0320E1-F65E-43B9-9840-5B3BEC331FE4}" presName="node" presStyleLbl="node1" presStyleIdx="1" presStyleCnt="3" custScaleX="473603" custScaleY="472564">
        <dgm:presLayoutVars>
          <dgm:bulletEnabled val="1"/>
        </dgm:presLayoutVars>
      </dgm:prSet>
      <dgm:spPr/>
      <dgm:t>
        <a:bodyPr/>
        <a:lstStyle/>
        <a:p>
          <a:endParaRPr lang="es-ES"/>
        </a:p>
      </dgm:t>
    </dgm:pt>
    <dgm:pt modelId="{4463D5DA-60CF-4DA5-864B-BB5144023012}" type="pres">
      <dgm:prSet presAssocID="{C8E6C85E-FDF8-4886-B2B6-B7AE388850C6}" presName="spacerL" presStyleCnt="0"/>
      <dgm:spPr/>
    </dgm:pt>
    <dgm:pt modelId="{5B4BF485-985C-4687-8AB1-50138D83D0B3}" type="pres">
      <dgm:prSet presAssocID="{C8E6C85E-FDF8-4886-B2B6-B7AE388850C6}" presName="sibTrans" presStyleLbl="sibTrans2D1" presStyleIdx="1" presStyleCnt="2" custScaleX="141648" custScaleY="131013"/>
      <dgm:spPr/>
      <dgm:t>
        <a:bodyPr/>
        <a:lstStyle/>
        <a:p>
          <a:endParaRPr lang="es-ES"/>
        </a:p>
      </dgm:t>
    </dgm:pt>
    <dgm:pt modelId="{1C5F0D85-8777-4CF4-B443-E63FEE7D5A05}" type="pres">
      <dgm:prSet presAssocID="{C8E6C85E-FDF8-4886-B2B6-B7AE388850C6}" presName="spacerR" presStyleCnt="0"/>
      <dgm:spPr/>
    </dgm:pt>
    <dgm:pt modelId="{8E31AF6D-E83D-4AA6-8647-CC1CE846D857}" type="pres">
      <dgm:prSet presAssocID="{4F70D4A9-0FEE-4637-B1FD-35A49B14B2EE}" presName="node" presStyleLbl="node1" presStyleIdx="2" presStyleCnt="3" custScaleX="280213" custScaleY="282280">
        <dgm:presLayoutVars>
          <dgm:bulletEnabled val="1"/>
        </dgm:presLayoutVars>
      </dgm:prSet>
      <dgm:spPr/>
      <dgm:t>
        <a:bodyPr/>
        <a:lstStyle/>
        <a:p>
          <a:endParaRPr lang="es-ES"/>
        </a:p>
      </dgm:t>
    </dgm:pt>
  </dgm:ptLst>
  <dgm:cxnLst>
    <dgm:cxn modelId="{692D8B1A-84AE-48DB-8A2C-D8DF451E6222}" type="presOf" srcId="{3574DE7D-1E23-4CCE-9E9C-264EB3C5AD7E}" destId="{88BAED05-F437-4FAB-B17C-8B00F7C82235}" srcOrd="0" destOrd="0" presId="urn:microsoft.com/office/officeart/2005/8/layout/equation1"/>
    <dgm:cxn modelId="{B4574B55-AC75-44F7-957C-7906059184DD}" type="presOf" srcId="{C8E6C85E-FDF8-4886-B2B6-B7AE388850C6}" destId="{5B4BF485-985C-4687-8AB1-50138D83D0B3}" srcOrd="0" destOrd="0" presId="urn:microsoft.com/office/officeart/2005/8/layout/equation1"/>
    <dgm:cxn modelId="{C344B45D-F1F2-419A-84C8-BF7972CF627D}" type="presOf" srcId="{D70F434D-F5E1-4DAA-9E31-507D69B3FA6A}" destId="{25F280AE-8EF5-484D-81E2-7D960984822A}" srcOrd="0" destOrd="0" presId="urn:microsoft.com/office/officeart/2005/8/layout/equation1"/>
    <dgm:cxn modelId="{F023CFB6-B14D-4EF1-B652-295936963D31}" type="presOf" srcId="{4F70D4A9-0FEE-4637-B1FD-35A49B14B2EE}" destId="{8E31AF6D-E83D-4AA6-8647-CC1CE846D857}" srcOrd="0" destOrd="0" presId="urn:microsoft.com/office/officeart/2005/8/layout/equation1"/>
    <dgm:cxn modelId="{89D9E9B2-9DBE-465B-BCDF-A3F3B6D00BC4}" srcId="{D70F434D-F5E1-4DAA-9E31-507D69B3FA6A}" destId="{CC0320E1-F65E-43B9-9840-5B3BEC331FE4}" srcOrd="1" destOrd="0" parTransId="{B7EC1137-7C32-4F7E-B838-809CDB9F02EB}" sibTransId="{C8E6C85E-FDF8-4886-B2B6-B7AE388850C6}"/>
    <dgm:cxn modelId="{CA5B669C-197C-497C-A7EA-C599DA5394AA}" type="presOf" srcId="{18202F26-FFDB-4A48-9534-77F4DB516A8F}" destId="{61037CB3-EDB1-4721-8ECB-0FE3E7439FEC}" srcOrd="0" destOrd="0" presId="urn:microsoft.com/office/officeart/2005/8/layout/equation1"/>
    <dgm:cxn modelId="{466A6217-6897-46C2-A607-99359D16E7C0}" srcId="{D70F434D-F5E1-4DAA-9E31-507D69B3FA6A}" destId="{3574DE7D-1E23-4CCE-9E9C-264EB3C5AD7E}" srcOrd="0" destOrd="0" parTransId="{2FF7E28D-B5D2-4FC3-BA2B-EBDD4CD10F7B}" sibTransId="{18202F26-FFDB-4A48-9534-77F4DB516A8F}"/>
    <dgm:cxn modelId="{6D209C6D-A81A-42F0-9D05-FBA24B2599C6}" type="presOf" srcId="{CC0320E1-F65E-43B9-9840-5B3BEC331FE4}" destId="{C0F28D64-2571-4ECF-BCE2-54ED05D3FF9F}" srcOrd="0" destOrd="0" presId="urn:microsoft.com/office/officeart/2005/8/layout/equation1"/>
    <dgm:cxn modelId="{0149BD13-3E12-4834-ABB3-158BBB900B27}" srcId="{D70F434D-F5E1-4DAA-9E31-507D69B3FA6A}" destId="{4F70D4A9-0FEE-4637-B1FD-35A49B14B2EE}" srcOrd="2" destOrd="0" parTransId="{BE105869-10D1-457D-A15E-134B8F46CC35}" sibTransId="{C9F06061-7A90-4E97-860E-4BC43ECA7F41}"/>
    <dgm:cxn modelId="{39F44196-D8F0-4597-BFF7-3F5D5A2534B4}" type="presParOf" srcId="{25F280AE-8EF5-484D-81E2-7D960984822A}" destId="{88BAED05-F437-4FAB-B17C-8B00F7C82235}" srcOrd="0" destOrd="0" presId="urn:microsoft.com/office/officeart/2005/8/layout/equation1"/>
    <dgm:cxn modelId="{852CE61A-43EF-4EB7-9071-61169ABD2E82}" type="presParOf" srcId="{25F280AE-8EF5-484D-81E2-7D960984822A}" destId="{8ED4056B-176F-40BB-A4F2-6E1731E05BA3}" srcOrd="1" destOrd="0" presId="urn:microsoft.com/office/officeart/2005/8/layout/equation1"/>
    <dgm:cxn modelId="{31E0D0B2-EAA7-4B57-8B96-85F42EA45C39}" type="presParOf" srcId="{25F280AE-8EF5-484D-81E2-7D960984822A}" destId="{61037CB3-EDB1-4721-8ECB-0FE3E7439FEC}" srcOrd="2" destOrd="0" presId="urn:microsoft.com/office/officeart/2005/8/layout/equation1"/>
    <dgm:cxn modelId="{EC022170-C337-454C-89DF-54637E059108}" type="presParOf" srcId="{25F280AE-8EF5-484D-81E2-7D960984822A}" destId="{E217A7A2-7B39-474D-B21B-FA5D5DE00E50}" srcOrd="3" destOrd="0" presId="urn:microsoft.com/office/officeart/2005/8/layout/equation1"/>
    <dgm:cxn modelId="{43FD9DBB-1ADA-4ECD-9664-383FB13B0A1F}" type="presParOf" srcId="{25F280AE-8EF5-484D-81E2-7D960984822A}" destId="{C0F28D64-2571-4ECF-BCE2-54ED05D3FF9F}" srcOrd="4" destOrd="0" presId="urn:microsoft.com/office/officeart/2005/8/layout/equation1"/>
    <dgm:cxn modelId="{112B52A7-F137-4435-8D01-CAA47045653D}" type="presParOf" srcId="{25F280AE-8EF5-484D-81E2-7D960984822A}" destId="{4463D5DA-60CF-4DA5-864B-BB5144023012}" srcOrd="5" destOrd="0" presId="urn:microsoft.com/office/officeart/2005/8/layout/equation1"/>
    <dgm:cxn modelId="{66641E17-31C9-4A37-9BAE-C18D4ECFA1F3}" type="presParOf" srcId="{25F280AE-8EF5-484D-81E2-7D960984822A}" destId="{5B4BF485-985C-4687-8AB1-50138D83D0B3}" srcOrd="6" destOrd="0" presId="urn:microsoft.com/office/officeart/2005/8/layout/equation1"/>
    <dgm:cxn modelId="{697E258C-C70B-464B-B73E-A9C4722EE044}" type="presParOf" srcId="{25F280AE-8EF5-484D-81E2-7D960984822A}" destId="{1C5F0D85-8777-4CF4-B443-E63FEE7D5A05}" srcOrd="7" destOrd="0" presId="urn:microsoft.com/office/officeart/2005/8/layout/equation1"/>
    <dgm:cxn modelId="{ABF34D6D-6CD4-44DD-9194-996CF7E90E6E}" type="presParOf" srcId="{25F280AE-8EF5-484D-81E2-7D960984822A}" destId="{8E31AF6D-E83D-4AA6-8647-CC1CE846D857}"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DB4D23-9393-4A29-8C58-2DDECE41CEE1}" type="doc">
      <dgm:prSet loTypeId="urn:microsoft.com/office/officeart/2005/8/layout/hList7" loCatId="list" qsTypeId="urn:microsoft.com/office/officeart/2005/8/quickstyle/simple1" qsCatId="simple" csTypeId="urn:microsoft.com/office/officeart/2005/8/colors/colorful1" csCatId="colorful" phldr="1"/>
      <dgm:spPr/>
    </dgm:pt>
    <dgm:pt modelId="{B1749AF7-6511-475B-835F-89BC8258F6B8}">
      <dgm:prSet phldrT="[Text]" custT="1"/>
      <dgm:spPr/>
      <dgm:t>
        <a:bodyPr/>
        <a:lstStyle/>
        <a:p>
          <a:pPr algn="ctr" defTabSz="533400">
            <a:lnSpc>
              <a:spcPct val="90000"/>
            </a:lnSpc>
            <a:spcBef>
              <a:spcPct val="0"/>
            </a:spcBef>
            <a:spcAft>
              <a:spcPct val="35000"/>
            </a:spcAft>
          </a:pPr>
          <a:endParaRPr lang="es-ES" sz="1800" b="1" dirty="0" smtClean="0"/>
        </a:p>
        <a:p>
          <a:pPr algn="ctr" defTabSz="533400">
            <a:lnSpc>
              <a:spcPct val="90000"/>
            </a:lnSpc>
            <a:spcBef>
              <a:spcPct val="0"/>
            </a:spcBef>
            <a:spcAft>
              <a:spcPct val="35000"/>
            </a:spcAft>
          </a:pPr>
          <a:endParaRPr lang="es-ES" sz="1800" b="1" dirty="0" smtClean="0"/>
        </a:p>
        <a:p>
          <a:pPr algn="ctr" defTabSz="533400">
            <a:lnSpc>
              <a:spcPct val="90000"/>
            </a:lnSpc>
            <a:spcBef>
              <a:spcPct val="0"/>
            </a:spcBef>
            <a:spcAft>
              <a:spcPct val="35000"/>
            </a:spcAft>
          </a:pPr>
          <a:endParaRPr lang="es-ES" sz="1800" b="1" dirty="0" smtClean="0"/>
        </a:p>
        <a:p>
          <a:pPr algn="ctr" defTabSz="533400">
            <a:lnSpc>
              <a:spcPct val="90000"/>
            </a:lnSpc>
            <a:spcBef>
              <a:spcPct val="0"/>
            </a:spcBef>
            <a:spcAft>
              <a:spcPct val="35000"/>
            </a:spcAft>
          </a:pPr>
          <a:r>
            <a:rPr lang="es-ES" sz="1800" b="1" dirty="0" smtClean="0"/>
            <a:t>I. </a:t>
          </a:r>
          <a:r>
            <a:rPr lang="en-US" sz="1800" b="1" noProof="0" dirty="0" smtClean="0"/>
            <a:t>International standards</a:t>
          </a:r>
        </a:p>
        <a:p>
          <a:pPr algn="ctr" defTabSz="533400">
            <a:lnSpc>
              <a:spcPct val="90000"/>
            </a:lnSpc>
            <a:spcBef>
              <a:spcPct val="0"/>
            </a:spcBef>
            <a:spcAft>
              <a:spcPct val="35000"/>
            </a:spcAft>
          </a:pPr>
          <a:r>
            <a:rPr lang="en-US" sz="1200" b="1" i="1" noProof="0" dirty="0" smtClean="0"/>
            <a:t>- Multilateral coordination in advancing the conceptual framework for measuring tourism and expanding its analytical potential </a:t>
          </a:r>
          <a:r>
            <a:rPr lang="en-US" sz="1200" b="1" noProof="0" dirty="0" smtClean="0"/>
            <a:t>-</a:t>
          </a:r>
        </a:p>
        <a:p>
          <a:pPr marL="0" marR="0" indent="0" algn="l" defTabSz="533400" eaLnBrk="1" fontAlgn="auto" latinLnBrk="0" hangingPunct="1">
            <a:lnSpc>
              <a:spcPct val="90000"/>
            </a:lnSpc>
            <a:spcBef>
              <a:spcPct val="0"/>
            </a:spcBef>
            <a:spcAft>
              <a:spcPct val="35000"/>
            </a:spcAft>
            <a:buClrTx/>
            <a:buSzTx/>
            <a:buFontTx/>
            <a:buNone/>
            <a:tabLst/>
            <a:defRPr/>
          </a:pPr>
          <a:r>
            <a:rPr lang="en-US" sz="1200" noProof="0" dirty="0" smtClean="0"/>
            <a:t>1. Employment &amp; decent work (ILO)</a:t>
          </a:r>
        </a:p>
        <a:p>
          <a:pPr algn="l" defTabSz="533400">
            <a:lnSpc>
              <a:spcPct val="90000"/>
            </a:lnSpc>
            <a:spcBef>
              <a:spcPct val="0"/>
            </a:spcBef>
            <a:spcAft>
              <a:spcPct val="35000"/>
            </a:spcAft>
          </a:pPr>
          <a:r>
            <a:rPr lang="en-US" sz="1200" noProof="0" dirty="0" smtClean="0"/>
            <a:t>2. Sub-national </a:t>
          </a:r>
          <a:r>
            <a:rPr lang="en-US" sz="1200" noProof="0" dirty="0" smtClean="0">
              <a:latin typeface="Arial"/>
              <a:cs typeface="Arial"/>
            </a:rPr>
            <a:t>→</a:t>
          </a:r>
          <a:r>
            <a:rPr lang="en-US" sz="1200" noProof="0" dirty="0" smtClean="0"/>
            <a:t> domestic tourism in detail; tourism products/segments</a:t>
          </a:r>
        </a:p>
        <a:p>
          <a:pPr algn="l" defTabSz="533400">
            <a:lnSpc>
              <a:spcPct val="90000"/>
            </a:lnSpc>
            <a:spcBef>
              <a:spcPct val="0"/>
            </a:spcBef>
            <a:spcAft>
              <a:spcPct val="35000"/>
            </a:spcAft>
          </a:pPr>
          <a:r>
            <a:rPr lang="en-US" sz="1200" noProof="0" dirty="0" smtClean="0"/>
            <a:t>3. UN System: </a:t>
          </a:r>
        </a:p>
        <a:p>
          <a:pPr marL="180975" marR="0" indent="0" algn="l" defTabSz="914400" eaLnBrk="1" fontAlgn="auto" latinLnBrk="0" hangingPunct="1">
            <a:lnSpc>
              <a:spcPct val="100000"/>
            </a:lnSpc>
            <a:spcBef>
              <a:spcPts val="0"/>
            </a:spcBef>
            <a:spcAft>
              <a:spcPts val="0"/>
            </a:spcAft>
            <a:buClrTx/>
            <a:buSzTx/>
            <a:buFontTx/>
            <a:buNone/>
            <a:tabLst/>
            <a:defRPr/>
          </a:pPr>
          <a:r>
            <a:rPr lang="en-US" sz="1200" noProof="0" dirty="0" smtClean="0"/>
            <a:t>a. UNSC, CCSA</a:t>
          </a:r>
        </a:p>
        <a:p>
          <a:pPr marL="180975" marR="0" indent="0" algn="l" defTabSz="914400" eaLnBrk="1" fontAlgn="auto" latinLnBrk="0" hangingPunct="1">
            <a:lnSpc>
              <a:spcPct val="100000"/>
            </a:lnSpc>
            <a:spcBef>
              <a:spcPts val="0"/>
            </a:spcBef>
            <a:spcAft>
              <a:spcPts val="0"/>
            </a:spcAft>
            <a:buClrTx/>
            <a:buSzTx/>
            <a:buFontTx/>
            <a:buNone/>
            <a:tabLst/>
            <a:defRPr/>
          </a:pPr>
          <a:r>
            <a:rPr lang="en-US" sz="1200" noProof="0" dirty="0" smtClean="0"/>
            <a:t>b. STSA Committee</a:t>
          </a:r>
        </a:p>
        <a:p>
          <a:pPr marL="180975" marR="0" indent="0" algn="l" defTabSz="914400" eaLnBrk="1" fontAlgn="auto" latinLnBrk="0" hangingPunct="1">
            <a:lnSpc>
              <a:spcPct val="100000"/>
            </a:lnSpc>
            <a:spcBef>
              <a:spcPts val="0"/>
            </a:spcBef>
            <a:spcAft>
              <a:spcPts val="0"/>
            </a:spcAft>
            <a:buClrTx/>
            <a:buSzTx/>
            <a:buFontTx/>
            <a:buNone/>
            <a:tabLst/>
            <a:defRPr/>
          </a:pPr>
          <a:r>
            <a:rPr lang="en-US" sz="1200" noProof="0" dirty="0" smtClean="0"/>
            <a:t>c. Interagency Taskforce on Statistics of International Trade in Services (</a:t>
          </a:r>
          <a:r>
            <a:rPr lang="en-US" sz="1200" i="1" noProof="0" dirty="0" smtClean="0"/>
            <a:t>MSITS</a:t>
          </a:r>
          <a:r>
            <a:rPr lang="en-US" sz="1200" noProof="0" dirty="0" smtClean="0"/>
            <a:t>), (with Eurostat, UNSD, WTO, IMF, OECD)</a:t>
          </a:r>
        </a:p>
      </dgm:t>
    </dgm:pt>
    <dgm:pt modelId="{9494D9A7-2F2A-4992-A129-4568B6C19041}" type="parTrans" cxnId="{1B94C036-90CF-435E-BD94-6E0A770AE5FD}">
      <dgm:prSet/>
      <dgm:spPr/>
      <dgm:t>
        <a:bodyPr/>
        <a:lstStyle/>
        <a:p>
          <a:endParaRPr lang="es-ES"/>
        </a:p>
      </dgm:t>
    </dgm:pt>
    <dgm:pt modelId="{442B00CD-8E6F-4D5B-9AA6-4DF018EBDC6E}" type="sibTrans" cxnId="{1B94C036-90CF-435E-BD94-6E0A770AE5FD}">
      <dgm:prSet/>
      <dgm:spPr/>
      <dgm:t>
        <a:bodyPr/>
        <a:lstStyle/>
        <a:p>
          <a:endParaRPr lang="es-ES"/>
        </a:p>
      </dgm:t>
    </dgm:pt>
    <dgm:pt modelId="{D5231545-BC82-4288-AB40-1669CB5DC7EE}">
      <dgm:prSet phldrT="[Text]" custT="1"/>
      <dgm:spPr/>
      <dgm:t>
        <a:bodyPr/>
        <a:lstStyle/>
        <a:p>
          <a:pPr algn="ctr"/>
          <a:endParaRPr lang="en-US" sz="1000" b="1" noProof="0" dirty="0" smtClean="0"/>
        </a:p>
        <a:p>
          <a:pPr algn="ctr"/>
          <a:r>
            <a:rPr lang="en-US" sz="1800" b="1" noProof="0" dirty="0" smtClean="0"/>
            <a:t>II. Guidelines for implementation of standards</a:t>
          </a:r>
        </a:p>
        <a:p>
          <a:pPr algn="ctr"/>
          <a:r>
            <a:rPr lang="en-US" sz="1200" b="1" i="1" noProof="0" dirty="0" smtClean="0"/>
            <a:t>- Multilateral coordination in designing practical guidance for implementing the standards across countries </a:t>
          </a:r>
          <a:r>
            <a:rPr lang="en-US" sz="1200" b="1" noProof="0" dirty="0" smtClean="0"/>
            <a:t>-</a:t>
          </a:r>
        </a:p>
        <a:p>
          <a:pPr algn="l"/>
          <a:endParaRPr lang="en-US" sz="1200" b="0" noProof="0" dirty="0" smtClean="0"/>
        </a:p>
        <a:p>
          <a:pPr algn="l"/>
          <a:r>
            <a:rPr lang="en-US" sz="1200" b="0" noProof="0" dirty="0" smtClean="0"/>
            <a:t>1</a:t>
          </a:r>
          <a:r>
            <a:rPr lang="en-US" sz="1200" b="0" i="1" noProof="0" dirty="0" smtClean="0"/>
            <a:t>. IRTS 2008 Compilation Guide</a:t>
          </a:r>
        </a:p>
        <a:p>
          <a:pPr algn="l"/>
          <a:r>
            <a:rPr lang="en-US" sz="1200" b="0" noProof="0" dirty="0" smtClean="0"/>
            <a:t>2. ILO-UNWTO </a:t>
          </a:r>
          <a:r>
            <a:rPr lang="en-US" sz="1200" b="0" i="1" noProof="0" dirty="0" smtClean="0"/>
            <a:t>Technical Guide on Measuring Employment in Tourism</a:t>
          </a:r>
          <a:endParaRPr lang="en-US" sz="1200" b="0" noProof="0" dirty="0" smtClean="0"/>
        </a:p>
        <a:p>
          <a:pPr algn="l"/>
          <a:r>
            <a:rPr lang="en-US" sz="1200" b="0" noProof="0" dirty="0" smtClean="0"/>
            <a:t>3. Input to </a:t>
          </a:r>
          <a:r>
            <a:rPr lang="en-US" sz="1200" b="0" i="1" noProof="0" dirty="0" smtClean="0"/>
            <a:t>Compilers Guide MSITS</a:t>
          </a:r>
          <a:r>
            <a:rPr lang="en-US" sz="1200" b="0" noProof="0" dirty="0" smtClean="0"/>
            <a:t> - UN Expert Group</a:t>
          </a:r>
          <a:endParaRPr lang="en-US" sz="1200" b="0" noProof="0" dirty="0"/>
        </a:p>
      </dgm:t>
    </dgm:pt>
    <dgm:pt modelId="{EB30704C-174F-4964-A360-BC63A1183A32}" type="parTrans" cxnId="{E4B79134-9250-43A5-AFCD-16DCAAE1E723}">
      <dgm:prSet/>
      <dgm:spPr/>
      <dgm:t>
        <a:bodyPr/>
        <a:lstStyle/>
        <a:p>
          <a:endParaRPr lang="es-ES"/>
        </a:p>
      </dgm:t>
    </dgm:pt>
    <dgm:pt modelId="{4309373E-316F-4C93-A774-50D62F146859}" type="sibTrans" cxnId="{E4B79134-9250-43A5-AFCD-16DCAAE1E723}">
      <dgm:prSet/>
      <dgm:spPr/>
      <dgm:t>
        <a:bodyPr/>
        <a:lstStyle/>
        <a:p>
          <a:endParaRPr lang="es-ES"/>
        </a:p>
      </dgm:t>
    </dgm:pt>
    <dgm:pt modelId="{39860E63-3822-470C-B77E-739A170AB997}">
      <dgm:prSet phldrT="[Text]" custT="1"/>
      <dgm:spPr/>
      <dgm:t>
        <a:bodyPr/>
        <a:lstStyle/>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n-US" sz="1800" b="1" noProof="0" dirty="0" smtClean="0"/>
        </a:p>
        <a:p>
          <a:pPr algn="ctr" defTabSz="800100">
            <a:lnSpc>
              <a:spcPct val="90000"/>
            </a:lnSpc>
            <a:spcBef>
              <a:spcPct val="0"/>
            </a:spcBef>
            <a:spcAft>
              <a:spcPct val="35000"/>
            </a:spcAft>
          </a:pPr>
          <a:endParaRPr lang="en-US" sz="1800" b="1" noProof="0" dirty="0" smtClean="0"/>
        </a:p>
        <a:p>
          <a:pPr algn="ctr" defTabSz="800100">
            <a:lnSpc>
              <a:spcPct val="90000"/>
            </a:lnSpc>
            <a:spcBef>
              <a:spcPct val="0"/>
            </a:spcBef>
            <a:spcAft>
              <a:spcPct val="35000"/>
            </a:spcAft>
          </a:pPr>
          <a:endParaRPr lang="en-US" sz="1800" b="1" noProof="0" dirty="0" smtClean="0"/>
        </a:p>
        <a:p>
          <a:pPr algn="ctr" defTabSz="800100">
            <a:lnSpc>
              <a:spcPct val="90000"/>
            </a:lnSpc>
            <a:spcBef>
              <a:spcPct val="0"/>
            </a:spcBef>
            <a:spcAft>
              <a:spcPct val="35000"/>
            </a:spcAft>
          </a:pPr>
          <a:r>
            <a:rPr lang="en-US" sz="1800" b="1" noProof="0" dirty="0" smtClean="0"/>
            <a:t>IV. Dissemination</a:t>
          </a:r>
        </a:p>
        <a:p>
          <a:pPr marL="0" indent="0" algn="ctr" defTabSz="800100">
            <a:lnSpc>
              <a:spcPct val="90000"/>
            </a:lnSpc>
            <a:spcBef>
              <a:spcPct val="0"/>
            </a:spcBef>
            <a:spcAft>
              <a:spcPct val="35000"/>
            </a:spcAft>
          </a:pPr>
          <a:r>
            <a:rPr lang="en-US" sz="1200" b="1" i="1" noProof="0" dirty="0" smtClean="0"/>
            <a:t>- To users for analysis, advocacy, policy design, results-based management, strategy -</a:t>
          </a:r>
        </a:p>
        <a:p>
          <a:pPr marL="0" indent="0" algn="l" defTabSz="800100">
            <a:lnSpc>
              <a:spcPct val="90000"/>
            </a:lnSpc>
            <a:spcBef>
              <a:spcPct val="0"/>
            </a:spcBef>
            <a:spcAft>
              <a:spcPct val="35000"/>
            </a:spcAft>
          </a:pPr>
          <a:r>
            <a:rPr lang="en-US" sz="1200" noProof="0" dirty="0" smtClean="0"/>
            <a:t>1. Compilation - databases and publications: </a:t>
          </a:r>
        </a:p>
        <a:p>
          <a:pPr marL="180975" indent="0" algn="l" defTabSz="800100">
            <a:lnSpc>
              <a:spcPct val="90000"/>
            </a:lnSpc>
            <a:spcBef>
              <a:spcPct val="0"/>
            </a:spcBef>
            <a:spcAft>
              <a:spcPct val="35000"/>
            </a:spcAft>
          </a:pPr>
          <a:r>
            <a:rPr lang="en-US" sz="1200" noProof="0" dirty="0" smtClean="0"/>
            <a:t>a. Compendium (PBEL)</a:t>
          </a:r>
        </a:p>
        <a:p>
          <a:pPr marL="180975" indent="0" algn="l" defTabSz="800100">
            <a:lnSpc>
              <a:spcPct val="90000"/>
            </a:lnSpc>
            <a:spcBef>
              <a:spcPct val="0"/>
            </a:spcBef>
            <a:spcAft>
              <a:spcPct val="35000"/>
            </a:spcAft>
          </a:pPr>
          <a:r>
            <a:rPr lang="en-US" sz="1200" noProof="0" dirty="0" smtClean="0"/>
            <a:t>b. </a:t>
          </a:r>
          <a:r>
            <a:rPr lang="en-US" sz="1200" noProof="0" dirty="0" err="1" smtClean="0"/>
            <a:t>Yearbook,Outbound</a:t>
          </a:r>
          <a:r>
            <a:rPr lang="en-US" sz="1200" noProof="0" dirty="0" smtClean="0"/>
            <a:t>(PBEL)</a:t>
          </a:r>
        </a:p>
        <a:p>
          <a:pPr marL="180975" indent="0" algn="l" defTabSz="800100">
            <a:lnSpc>
              <a:spcPct val="90000"/>
            </a:lnSpc>
            <a:spcBef>
              <a:spcPct val="0"/>
            </a:spcBef>
            <a:spcAft>
              <a:spcPct val="35000"/>
            </a:spcAft>
          </a:pPr>
          <a:r>
            <a:rPr lang="en-US" sz="1200" noProof="0" dirty="0" smtClean="0"/>
            <a:t>c. TSA indicators</a:t>
          </a:r>
        </a:p>
        <a:p>
          <a:pPr algn="l" defTabSz="800100">
            <a:lnSpc>
              <a:spcPct val="90000"/>
            </a:lnSpc>
            <a:spcBef>
              <a:spcPct val="0"/>
            </a:spcBef>
            <a:spcAft>
              <a:spcPct val="35000"/>
            </a:spcAft>
          </a:pPr>
          <a:r>
            <a:rPr lang="en-US" sz="1200" noProof="0" dirty="0" smtClean="0"/>
            <a:t>2. Macroeconomic indicators  </a:t>
          </a:r>
        </a:p>
        <a:p>
          <a:pPr algn="l" defTabSz="800100">
            <a:lnSpc>
              <a:spcPct val="90000"/>
            </a:lnSpc>
            <a:spcBef>
              <a:spcPct val="0"/>
            </a:spcBef>
            <a:spcAft>
              <a:spcPct val="35000"/>
            </a:spcAft>
          </a:pPr>
          <a:r>
            <a:rPr lang="en-US" sz="1200" noProof="0" dirty="0" smtClean="0"/>
            <a:t>3. Technical paper series</a:t>
          </a:r>
        </a:p>
        <a:p>
          <a:pPr algn="l" defTabSz="800100">
            <a:lnSpc>
              <a:spcPct val="90000"/>
            </a:lnSpc>
            <a:spcBef>
              <a:spcPct val="0"/>
            </a:spcBef>
            <a:spcAft>
              <a:spcPct val="35000"/>
            </a:spcAft>
          </a:pPr>
          <a:r>
            <a:rPr lang="en-US" sz="1200" noProof="0" dirty="0" smtClean="0"/>
            <a:t>4. More user-friendly website (ELCM)</a:t>
          </a:r>
        </a:p>
        <a:p>
          <a:pPr algn="l" defTabSz="800100">
            <a:lnSpc>
              <a:spcPct val="90000"/>
            </a:lnSpc>
            <a:spcBef>
              <a:spcPct val="0"/>
            </a:spcBef>
            <a:spcAft>
              <a:spcPct val="35000"/>
            </a:spcAft>
          </a:pPr>
          <a:r>
            <a:rPr lang="en-US" sz="1200" noProof="0" dirty="0" smtClean="0"/>
            <a:t>5. E-learning material (THMS)</a:t>
          </a:r>
        </a:p>
        <a:p>
          <a:pPr algn="l" defTabSz="800100">
            <a:lnSpc>
              <a:spcPct val="90000"/>
            </a:lnSpc>
            <a:spcBef>
              <a:spcPct val="0"/>
            </a:spcBef>
            <a:spcAft>
              <a:spcPct val="35000"/>
            </a:spcAft>
          </a:pPr>
          <a:r>
            <a:rPr lang="en-US" sz="1200" noProof="0" dirty="0" smtClean="0"/>
            <a:t>6. Maps</a:t>
          </a:r>
        </a:p>
        <a:p>
          <a:pPr algn="ctr" defTabSz="800100">
            <a:lnSpc>
              <a:spcPct val="90000"/>
            </a:lnSpc>
            <a:spcBef>
              <a:spcPct val="0"/>
            </a:spcBef>
            <a:spcAft>
              <a:spcPct val="35000"/>
            </a:spcAft>
          </a:pPr>
          <a:endParaRPr lang="es-ES" sz="1400" dirty="0" smtClean="0"/>
        </a:p>
        <a:p>
          <a:pPr algn="ctr" defTabSz="800100">
            <a:lnSpc>
              <a:spcPct val="90000"/>
            </a:lnSpc>
            <a:spcBef>
              <a:spcPct val="0"/>
            </a:spcBef>
            <a:spcAft>
              <a:spcPct val="35000"/>
            </a:spcAft>
          </a:pPr>
          <a:endParaRPr lang="es-ES" sz="1800" dirty="0"/>
        </a:p>
      </dgm:t>
    </dgm:pt>
    <dgm:pt modelId="{2FA0B61F-983D-4E44-A83D-93EED1F683A6}" type="parTrans" cxnId="{D34DA838-F7CF-4D1C-B486-8C74BBF3F6E8}">
      <dgm:prSet/>
      <dgm:spPr/>
      <dgm:t>
        <a:bodyPr/>
        <a:lstStyle/>
        <a:p>
          <a:endParaRPr lang="es-ES"/>
        </a:p>
      </dgm:t>
    </dgm:pt>
    <dgm:pt modelId="{89BF4954-C47F-4BFA-92AE-A06E3A4F93F6}" type="sibTrans" cxnId="{D34DA838-F7CF-4D1C-B486-8C74BBF3F6E8}">
      <dgm:prSet/>
      <dgm:spPr/>
      <dgm:t>
        <a:bodyPr/>
        <a:lstStyle/>
        <a:p>
          <a:endParaRPr lang="es-ES"/>
        </a:p>
      </dgm:t>
    </dgm:pt>
    <dgm:pt modelId="{428044B2-80FA-4D49-BB7D-E48802BE7544}">
      <dgm:prSet custT="1"/>
      <dgm:spPr/>
      <dgm:t>
        <a:bodyPr/>
        <a:lstStyle/>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endParaRPr lang="es-ES" sz="1800" b="1" dirty="0" smtClean="0"/>
        </a:p>
        <a:p>
          <a:pPr algn="ctr" defTabSz="800100">
            <a:lnSpc>
              <a:spcPct val="90000"/>
            </a:lnSpc>
            <a:spcBef>
              <a:spcPct val="0"/>
            </a:spcBef>
            <a:spcAft>
              <a:spcPct val="35000"/>
            </a:spcAft>
          </a:pPr>
          <a:r>
            <a:rPr lang="es-ES" sz="1800" b="1" dirty="0" smtClean="0"/>
            <a:t>III. </a:t>
          </a:r>
          <a:r>
            <a:rPr lang="en-US" sz="1800" b="1" noProof="0" dirty="0" smtClean="0"/>
            <a:t>Capacity building &amp; instruments for technical assistance</a:t>
          </a:r>
        </a:p>
        <a:p>
          <a:pPr algn="ctr" defTabSz="800100">
            <a:lnSpc>
              <a:spcPct val="90000"/>
            </a:lnSpc>
            <a:spcBef>
              <a:spcPct val="0"/>
            </a:spcBef>
            <a:spcAft>
              <a:spcPct val="35000"/>
            </a:spcAft>
          </a:pPr>
          <a:r>
            <a:rPr lang="en-US" sz="1200" b="1" i="1" noProof="0" dirty="0" smtClean="0"/>
            <a:t>- Designing methods and material to support countries in their implementation -</a:t>
          </a:r>
        </a:p>
        <a:p>
          <a:pPr algn="l" defTabSz="800100">
            <a:lnSpc>
              <a:spcPct val="90000"/>
            </a:lnSpc>
            <a:spcBef>
              <a:spcPct val="0"/>
            </a:spcBef>
            <a:spcAft>
              <a:spcPct val="35000"/>
            </a:spcAft>
          </a:pPr>
          <a:r>
            <a:rPr lang="en-US" sz="1200" b="0" noProof="0" dirty="0" smtClean="0"/>
            <a:t>1. Regional Statistical CB </a:t>
          </a:r>
          <a:r>
            <a:rPr lang="en-US" sz="1200" b="0" noProof="0" dirty="0" err="1" smtClean="0"/>
            <a:t>Programme</a:t>
          </a:r>
          <a:r>
            <a:rPr lang="en-US" sz="1200" b="0" noProof="0" dirty="0" smtClean="0"/>
            <a:t>:</a:t>
          </a:r>
        </a:p>
        <a:p>
          <a:pPr marL="180975" indent="0" algn="l" defTabSz="800100">
            <a:lnSpc>
              <a:spcPct val="90000"/>
            </a:lnSpc>
            <a:spcBef>
              <a:spcPct val="0"/>
            </a:spcBef>
            <a:spcAft>
              <a:spcPct val="35000"/>
            </a:spcAft>
          </a:pPr>
          <a:r>
            <a:rPr lang="en-US" sz="1200" b="0" noProof="0" dirty="0" smtClean="0"/>
            <a:t>a. WSI Africa (RPAF)</a:t>
          </a:r>
        </a:p>
        <a:p>
          <a:pPr marL="180975" indent="0" algn="l" defTabSz="800100">
            <a:lnSpc>
              <a:spcPct val="90000"/>
            </a:lnSpc>
            <a:spcBef>
              <a:spcPct val="0"/>
            </a:spcBef>
            <a:spcAft>
              <a:spcPct val="35000"/>
            </a:spcAft>
          </a:pPr>
          <a:r>
            <a:rPr lang="en-US" sz="1200" b="0" noProof="0" dirty="0" smtClean="0"/>
            <a:t>b. WSIII+RS Asia-Pacific (RPAP)</a:t>
          </a:r>
        </a:p>
        <a:p>
          <a:pPr marL="180975" indent="0" algn="l" defTabSz="800100">
            <a:lnSpc>
              <a:spcPct val="90000"/>
            </a:lnSpc>
            <a:spcBef>
              <a:spcPct val="0"/>
            </a:spcBef>
            <a:spcAft>
              <a:spcPct val="35000"/>
            </a:spcAft>
          </a:pPr>
          <a:r>
            <a:rPr lang="en-US" sz="1200" b="0" noProof="0" dirty="0" smtClean="0"/>
            <a:t>c. WSIII Europe/CIS (RPEU)</a:t>
          </a:r>
        </a:p>
        <a:p>
          <a:pPr algn="l" defTabSz="800100">
            <a:lnSpc>
              <a:spcPct val="90000"/>
            </a:lnSpc>
            <a:spcBef>
              <a:spcPct val="0"/>
            </a:spcBef>
            <a:spcAft>
              <a:spcPct val="35000"/>
            </a:spcAft>
          </a:pPr>
          <a:r>
            <a:rPr lang="en-US" sz="1200" b="0" noProof="0" dirty="0" smtClean="0"/>
            <a:t>2. Material: </a:t>
          </a:r>
          <a:r>
            <a:rPr lang="en-US" sz="1200" b="0" i="1" noProof="0" dirty="0" smtClean="0"/>
            <a:t>Documenting National Systems of Tourism Statistics </a:t>
          </a:r>
          <a:r>
            <a:rPr lang="en-US" sz="1200" b="0" noProof="0" dirty="0" smtClean="0">
              <a:latin typeface="Calibri"/>
              <a:cs typeface="Calibri"/>
            </a:rPr>
            <a:t>↔ </a:t>
          </a:r>
          <a:r>
            <a:rPr lang="en-US" sz="1200" b="0" i="1" noProof="0" dirty="0" smtClean="0">
              <a:latin typeface="Calibri"/>
              <a:cs typeface="Calibri"/>
            </a:rPr>
            <a:t>Compilation Guide</a:t>
          </a:r>
          <a:endParaRPr lang="en-US" sz="1200" b="0" i="1" noProof="0" dirty="0" smtClean="0"/>
        </a:p>
        <a:p>
          <a:pPr marL="0" marR="0" indent="0" algn="l" defTabSz="914400" eaLnBrk="1" fontAlgn="auto" latinLnBrk="0" hangingPunct="1">
            <a:lnSpc>
              <a:spcPct val="100000"/>
            </a:lnSpc>
            <a:spcBef>
              <a:spcPts val="0"/>
            </a:spcBef>
            <a:spcAft>
              <a:spcPts val="0"/>
            </a:spcAft>
            <a:buClrTx/>
            <a:buSzTx/>
            <a:buFontTx/>
            <a:buNone/>
            <a:tabLst/>
            <a:defRPr/>
          </a:pPr>
          <a:r>
            <a:rPr lang="en-US" sz="1200" b="0" noProof="0" dirty="0" smtClean="0"/>
            <a:t>3. E-learning material (THMS)</a:t>
          </a:r>
          <a:endParaRPr lang="en-US" sz="300" b="0" noProof="0" dirty="0" smtClean="0"/>
        </a:p>
        <a:p>
          <a:pPr marL="0" marR="0" indent="0" algn="l" defTabSz="914400" eaLnBrk="1" fontAlgn="auto" latinLnBrk="0" hangingPunct="1">
            <a:lnSpc>
              <a:spcPct val="100000"/>
            </a:lnSpc>
            <a:spcBef>
              <a:spcPts val="0"/>
            </a:spcBef>
            <a:spcAft>
              <a:spcPts val="0"/>
            </a:spcAft>
            <a:buClrTx/>
            <a:buSzTx/>
            <a:buFontTx/>
            <a:buNone/>
            <a:tabLst/>
            <a:defRPr/>
          </a:pPr>
          <a:r>
            <a:rPr lang="en-US" sz="1200" b="0" noProof="0" dirty="0" smtClean="0"/>
            <a:t>4. Training the trainers WS (TCSV)</a:t>
          </a:r>
        </a:p>
        <a:p>
          <a:pPr marL="0" marR="0" indent="0" algn="l" defTabSz="914400" eaLnBrk="1" fontAlgn="auto" latinLnBrk="0" hangingPunct="1">
            <a:lnSpc>
              <a:spcPct val="100000"/>
            </a:lnSpc>
            <a:spcBef>
              <a:spcPts val="0"/>
            </a:spcBef>
            <a:spcAft>
              <a:spcPts val="0"/>
            </a:spcAft>
            <a:buClrTx/>
            <a:buSzTx/>
            <a:buFontTx/>
            <a:buNone/>
            <a:tabLst/>
            <a:defRPr/>
          </a:pPr>
          <a:endParaRPr lang="en-US" sz="1200" b="0" noProof="0" dirty="0" smtClean="0"/>
        </a:p>
        <a:p>
          <a:pPr algn="l" defTabSz="800100">
            <a:lnSpc>
              <a:spcPct val="90000"/>
            </a:lnSpc>
            <a:spcBef>
              <a:spcPct val="0"/>
            </a:spcBef>
            <a:spcAft>
              <a:spcPct val="35000"/>
            </a:spcAft>
          </a:pPr>
          <a:endParaRPr lang="en-US" sz="1200" b="0" noProof="0" dirty="0"/>
        </a:p>
      </dgm:t>
    </dgm:pt>
    <dgm:pt modelId="{D9F3DCE1-9834-4332-A0BC-8DE66650C0F2}" type="parTrans" cxnId="{A046C874-55E5-4DFA-8E69-A9BAAE683251}">
      <dgm:prSet/>
      <dgm:spPr/>
      <dgm:t>
        <a:bodyPr/>
        <a:lstStyle/>
        <a:p>
          <a:endParaRPr lang="es-ES"/>
        </a:p>
      </dgm:t>
    </dgm:pt>
    <dgm:pt modelId="{D61243E3-6461-448E-933C-2EA54335EECB}" type="sibTrans" cxnId="{A046C874-55E5-4DFA-8E69-A9BAAE683251}">
      <dgm:prSet/>
      <dgm:spPr/>
      <dgm:t>
        <a:bodyPr/>
        <a:lstStyle/>
        <a:p>
          <a:endParaRPr lang="es-ES"/>
        </a:p>
      </dgm:t>
    </dgm:pt>
    <dgm:pt modelId="{8B8B84C2-8EA5-4418-96F8-089628498893}" type="pres">
      <dgm:prSet presAssocID="{78DB4D23-9393-4A29-8C58-2DDECE41CEE1}" presName="Name0" presStyleCnt="0">
        <dgm:presLayoutVars>
          <dgm:dir/>
          <dgm:resizeHandles val="exact"/>
        </dgm:presLayoutVars>
      </dgm:prSet>
      <dgm:spPr/>
    </dgm:pt>
    <dgm:pt modelId="{A0C58E73-7780-4072-8777-069A891DC714}" type="pres">
      <dgm:prSet presAssocID="{78DB4D23-9393-4A29-8C58-2DDECE41CEE1}" presName="fgShape" presStyleLbl="fgShp" presStyleIdx="0" presStyleCnt="1" custScaleX="106393" custScaleY="4805" custLinFactNeighborX="-173" custLinFactNeighborY="79963"/>
      <dgm:spPr>
        <a:solidFill>
          <a:srgbClr val="D2D4EA"/>
        </a:solidFill>
      </dgm:spPr>
    </dgm:pt>
    <dgm:pt modelId="{83D8DCB9-3870-4D78-B081-73C293399BB6}" type="pres">
      <dgm:prSet presAssocID="{78DB4D23-9393-4A29-8C58-2DDECE41CEE1}" presName="linComp" presStyleCnt="0"/>
      <dgm:spPr/>
    </dgm:pt>
    <dgm:pt modelId="{05D8C11A-B6F8-4B60-942F-815311717E28}" type="pres">
      <dgm:prSet presAssocID="{B1749AF7-6511-475B-835F-89BC8258F6B8}" presName="compNode" presStyleCnt="0"/>
      <dgm:spPr/>
    </dgm:pt>
    <dgm:pt modelId="{5792CD7A-4439-4DDA-A25F-3856F01487C1}" type="pres">
      <dgm:prSet presAssocID="{B1749AF7-6511-475B-835F-89BC8258F6B8}" presName="bkgdShape" presStyleLbl="node1" presStyleIdx="0" presStyleCnt="4" custScaleY="97968" custLinFactNeighborY="-725"/>
      <dgm:spPr/>
      <dgm:t>
        <a:bodyPr/>
        <a:lstStyle/>
        <a:p>
          <a:endParaRPr lang="es-ES"/>
        </a:p>
      </dgm:t>
    </dgm:pt>
    <dgm:pt modelId="{8087DDE0-2762-429A-BB92-E236B398DFE7}" type="pres">
      <dgm:prSet presAssocID="{B1749AF7-6511-475B-835F-89BC8258F6B8}" presName="nodeTx" presStyleLbl="node1" presStyleIdx="0" presStyleCnt="4">
        <dgm:presLayoutVars>
          <dgm:bulletEnabled val="1"/>
        </dgm:presLayoutVars>
      </dgm:prSet>
      <dgm:spPr/>
      <dgm:t>
        <a:bodyPr/>
        <a:lstStyle/>
        <a:p>
          <a:endParaRPr lang="es-ES"/>
        </a:p>
      </dgm:t>
    </dgm:pt>
    <dgm:pt modelId="{45B05918-20B4-4D92-9973-46AFD4A177C4}" type="pres">
      <dgm:prSet presAssocID="{B1749AF7-6511-475B-835F-89BC8258F6B8}" presName="invisiNode" presStyleLbl="node1" presStyleIdx="0" presStyleCnt="4"/>
      <dgm:spPr/>
    </dgm:pt>
    <dgm:pt modelId="{AE5882EB-D3D1-4E83-A82D-153725DEE941}" type="pres">
      <dgm:prSet presAssocID="{B1749AF7-6511-475B-835F-89BC8258F6B8}" presName="imagNode" presStyleLbl="fgImgPlace1" presStyleIdx="0" presStyleCnt="4" custScaleX="82658" custScaleY="77682" custLinFactNeighborY="167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2000" b="-2000"/>
          </a:stretch>
        </a:blipFill>
      </dgm:spPr>
    </dgm:pt>
    <dgm:pt modelId="{A1A53F01-2706-4769-AC1B-BAE3D3FEB44D}" type="pres">
      <dgm:prSet presAssocID="{442B00CD-8E6F-4D5B-9AA6-4DF018EBDC6E}" presName="sibTrans" presStyleLbl="sibTrans2D1" presStyleIdx="0" presStyleCnt="0"/>
      <dgm:spPr/>
      <dgm:t>
        <a:bodyPr/>
        <a:lstStyle/>
        <a:p>
          <a:endParaRPr lang="es-ES"/>
        </a:p>
      </dgm:t>
    </dgm:pt>
    <dgm:pt modelId="{2206AF91-B3FB-4198-9EEF-E180B84C33E8}" type="pres">
      <dgm:prSet presAssocID="{D5231545-BC82-4288-AB40-1669CB5DC7EE}" presName="compNode" presStyleCnt="0"/>
      <dgm:spPr/>
    </dgm:pt>
    <dgm:pt modelId="{EA657873-184F-43BE-A8FF-389F26893807}" type="pres">
      <dgm:prSet presAssocID="{D5231545-BC82-4288-AB40-1669CB5DC7EE}" presName="bkgdShape" presStyleLbl="node1" presStyleIdx="1" presStyleCnt="4" custScaleY="97678" custLinFactNeighborY="-725"/>
      <dgm:spPr/>
      <dgm:t>
        <a:bodyPr/>
        <a:lstStyle/>
        <a:p>
          <a:endParaRPr lang="es-ES"/>
        </a:p>
      </dgm:t>
    </dgm:pt>
    <dgm:pt modelId="{2C011999-B4A8-4213-94DD-FB6C30A21CA4}" type="pres">
      <dgm:prSet presAssocID="{D5231545-BC82-4288-AB40-1669CB5DC7EE}" presName="nodeTx" presStyleLbl="node1" presStyleIdx="1" presStyleCnt="4">
        <dgm:presLayoutVars>
          <dgm:bulletEnabled val="1"/>
        </dgm:presLayoutVars>
      </dgm:prSet>
      <dgm:spPr/>
      <dgm:t>
        <a:bodyPr/>
        <a:lstStyle/>
        <a:p>
          <a:endParaRPr lang="es-ES"/>
        </a:p>
      </dgm:t>
    </dgm:pt>
    <dgm:pt modelId="{1470ECA1-8088-4C54-9367-9F9F47F25391}" type="pres">
      <dgm:prSet presAssocID="{D5231545-BC82-4288-AB40-1669CB5DC7EE}" presName="invisiNode" presStyleLbl="node1" presStyleIdx="1" presStyleCnt="4"/>
      <dgm:spPr/>
    </dgm:pt>
    <dgm:pt modelId="{1DD09289-EBF2-4C48-B4F5-8A06F68C02DC}" type="pres">
      <dgm:prSet presAssocID="{D5231545-BC82-4288-AB40-1669CB5DC7EE}" presName="imagNode" presStyleLbl="fgImgPlace1" presStyleIdx="1" presStyleCnt="4" custScaleX="82658" custScaleY="77682" custLinFactNeighborY="1670"/>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26000" b="-26000"/>
          </a:stretch>
        </a:blipFill>
      </dgm:spPr>
    </dgm:pt>
    <dgm:pt modelId="{2DD872E2-00C9-4143-8BC7-2586C27578DE}" type="pres">
      <dgm:prSet presAssocID="{4309373E-316F-4C93-A774-50D62F146859}" presName="sibTrans" presStyleLbl="sibTrans2D1" presStyleIdx="0" presStyleCnt="0"/>
      <dgm:spPr/>
      <dgm:t>
        <a:bodyPr/>
        <a:lstStyle/>
        <a:p>
          <a:endParaRPr lang="es-ES"/>
        </a:p>
      </dgm:t>
    </dgm:pt>
    <dgm:pt modelId="{062A7C8D-87CE-417C-AF59-70B97B47B50D}" type="pres">
      <dgm:prSet presAssocID="{428044B2-80FA-4D49-BB7D-E48802BE7544}" presName="compNode" presStyleCnt="0"/>
      <dgm:spPr/>
    </dgm:pt>
    <dgm:pt modelId="{E6692835-8142-447F-83F4-6E770F13DC70}" type="pres">
      <dgm:prSet presAssocID="{428044B2-80FA-4D49-BB7D-E48802BE7544}" presName="bkgdShape" presStyleLbl="node1" presStyleIdx="2" presStyleCnt="4" custScaleY="97968" custLinFactNeighborY="-725"/>
      <dgm:spPr/>
      <dgm:t>
        <a:bodyPr/>
        <a:lstStyle/>
        <a:p>
          <a:endParaRPr lang="es-ES"/>
        </a:p>
      </dgm:t>
    </dgm:pt>
    <dgm:pt modelId="{F74D3F15-2229-45D0-A1B3-A9A6704A3407}" type="pres">
      <dgm:prSet presAssocID="{428044B2-80FA-4D49-BB7D-E48802BE7544}" presName="nodeTx" presStyleLbl="node1" presStyleIdx="2" presStyleCnt="4">
        <dgm:presLayoutVars>
          <dgm:bulletEnabled val="1"/>
        </dgm:presLayoutVars>
      </dgm:prSet>
      <dgm:spPr/>
      <dgm:t>
        <a:bodyPr/>
        <a:lstStyle/>
        <a:p>
          <a:endParaRPr lang="es-ES"/>
        </a:p>
      </dgm:t>
    </dgm:pt>
    <dgm:pt modelId="{EF064F7E-ACB5-4562-8F63-51FE4B0EB429}" type="pres">
      <dgm:prSet presAssocID="{428044B2-80FA-4D49-BB7D-E48802BE7544}" presName="invisiNode" presStyleLbl="node1" presStyleIdx="2" presStyleCnt="4"/>
      <dgm:spPr/>
    </dgm:pt>
    <dgm:pt modelId="{2CADD382-03EF-4A4E-9DF0-7049616B763A}" type="pres">
      <dgm:prSet presAssocID="{428044B2-80FA-4D49-BB7D-E48802BE7544}" presName="imagNode" presStyleLbl="fgImgPlace1" presStyleIdx="2" presStyleCnt="4" custScaleX="82658" custScaleY="77682" custLinFactNeighborY="1670"/>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8FD08D95-443F-43CC-B8E1-6DBBB6244855}" type="pres">
      <dgm:prSet presAssocID="{D61243E3-6461-448E-933C-2EA54335EECB}" presName="sibTrans" presStyleLbl="sibTrans2D1" presStyleIdx="0" presStyleCnt="0"/>
      <dgm:spPr/>
      <dgm:t>
        <a:bodyPr/>
        <a:lstStyle/>
        <a:p>
          <a:endParaRPr lang="es-ES"/>
        </a:p>
      </dgm:t>
    </dgm:pt>
    <dgm:pt modelId="{3510BDD9-6F69-4D45-96E9-B0579AD8B27B}" type="pres">
      <dgm:prSet presAssocID="{39860E63-3822-470C-B77E-739A170AB997}" presName="compNode" presStyleCnt="0"/>
      <dgm:spPr/>
    </dgm:pt>
    <dgm:pt modelId="{2314441E-4C03-49DE-8EC8-58F8F22A5585}" type="pres">
      <dgm:prSet presAssocID="{39860E63-3822-470C-B77E-739A170AB997}" presName="bkgdShape" presStyleLbl="node1" presStyleIdx="3" presStyleCnt="4" custScaleY="97823" custLinFactNeighborY="-725"/>
      <dgm:spPr/>
      <dgm:t>
        <a:bodyPr/>
        <a:lstStyle/>
        <a:p>
          <a:endParaRPr lang="es-ES"/>
        </a:p>
      </dgm:t>
    </dgm:pt>
    <dgm:pt modelId="{C5F9E90F-60DE-4B40-832B-240283EBE3BE}" type="pres">
      <dgm:prSet presAssocID="{39860E63-3822-470C-B77E-739A170AB997}" presName="nodeTx" presStyleLbl="node1" presStyleIdx="3" presStyleCnt="4">
        <dgm:presLayoutVars>
          <dgm:bulletEnabled val="1"/>
        </dgm:presLayoutVars>
      </dgm:prSet>
      <dgm:spPr/>
      <dgm:t>
        <a:bodyPr/>
        <a:lstStyle/>
        <a:p>
          <a:endParaRPr lang="es-ES"/>
        </a:p>
      </dgm:t>
    </dgm:pt>
    <dgm:pt modelId="{17F95F3A-9DBF-41D3-8A2F-795CE19492B6}" type="pres">
      <dgm:prSet presAssocID="{39860E63-3822-470C-B77E-739A170AB997}" presName="invisiNode" presStyleLbl="node1" presStyleIdx="3" presStyleCnt="4"/>
      <dgm:spPr/>
    </dgm:pt>
    <dgm:pt modelId="{D70EAA6E-1CAF-4706-8F24-6A18EE229DBC}" type="pres">
      <dgm:prSet presAssocID="{39860E63-3822-470C-B77E-739A170AB997}" presName="imagNode" presStyleLbl="fgImgPlace1" presStyleIdx="3" presStyleCnt="4" custScaleX="82658" custScaleY="77682" custLinFactNeighborY="1670"/>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66000" r="-66000"/>
          </a:stretch>
        </a:blipFill>
      </dgm:spPr>
    </dgm:pt>
  </dgm:ptLst>
  <dgm:cxnLst>
    <dgm:cxn modelId="{CF4B404F-CD07-467C-9828-8226217B6623}" type="presOf" srcId="{D61243E3-6461-448E-933C-2EA54335EECB}" destId="{8FD08D95-443F-43CC-B8E1-6DBBB6244855}" srcOrd="0" destOrd="0" presId="urn:microsoft.com/office/officeart/2005/8/layout/hList7"/>
    <dgm:cxn modelId="{26578126-FAD7-48E2-9A82-9F7A45CEF26B}" type="presOf" srcId="{D5231545-BC82-4288-AB40-1669CB5DC7EE}" destId="{EA657873-184F-43BE-A8FF-389F26893807}" srcOrd="0" destOrd="0" presId="urn:microsoft.com/office/officeart/2005/8/layout/hList7"/>
    <dgm:cxn modelId="{8BCF1A6D-4C15-4F30-A9A8-BB5CB3E8D6D6}" type="presOf" srcId="{D5231545-BC82-4288-AB40-1669CB5DC7EE}" destId="{2C011999-B4A8-4213-94DD-FB6C30A21CA4}" srcOrd="1" destOrd="0" presId="urn:microsoft.com/office/officeart/2005/8/layout/hList7"/>
    <dgm:cxn modelId="{4685E944-09CA-4BAB-92AF-DD62420E893D}" type="presOf" srcId="{4309373E-316F-4C93-A774-50D62F146859}" destId="{2DD872E2-00C9-4143-8BC7-2586C27578DE}" srcOrd="0" destOrd="0" presId="urn:microsoft.com/office/officeart/2005/8/layout/hList7"/>
    <dgm:cxn modelId="{1B94C036-90CF-435E-BD94-6E0A770AE5FD}" srcId="{78DB4D23-9393-4A29-8C58-2DDECE41CEE1}" destId="{B1749AF7-6511-475B-835F-89BC8258F6B8}" srcOrd="0" destOrd="0" parTransId="{9494D9A7-2F2A-4992-A129-4568B6C19041}" sibTransId="{442B00CD-8E6F-4D5B-9AA6-4DF018EBDC6E}"/>
    <dgm:cxn modelId="{19FCEF55-8143-46C4-9E69-965E8E70A96B}" type="presOf" srcId="{442B00CD-8E6F-4D5B-9AA6-4DF018EBDC6E}" destId="{A1A53F01-2706-4769-AC1B-BAE3D3FEB44D}" srcOrd="0" destOrd="0" presId="urn:microsoft.com/office/officeart/2005/8/layout/hList7"/>
    <dgm:cxn modelId="{8BAA30F5-E5F7-40E8-A49E-AEEDBEDCCFD7}" type="presOf" srcId="{428044B2-80FA-4D49-BB7D-E48802BE7544}" destId="{E6692835-8142-447F-83F4-6E770F13DC70}" srcOrd="0" destOrd="0" presId="urn:microsoft.com/office/officeart/2005/8/layout/hList7"/>
    <dgm:cxn modelId="{A046C874-55E5-4DFA-8E69-A9BAAE683251}" srcId="{78DB4D23-9393-4A29-8C58-2DDECE41CEE1}" destId="{428044B2-80FA-4D49-BB7D-E48802BE7544}" srcOrd="2" destOrd="0" parTransId="{D9F3DCE1-9834-4332-A0BC-8DE66650C0F2}" sibTransId="{D61243E3-6461-448E-933C-2EA54335EECB}"/>
    <dgm:cxn modelId="{184841F5-441D-45B0-93F8-488CAA4CC0FC}" type="presOf" srcId="{39860E63-3822-470C-B77E-739A170AB997}" destId="{C5F9E90F-60DE-4B40-832B-240283EBE3BE}" srcOrd="1" destOrd="0" presId="urn:microsoft.com/office/officeart/2005/8/layout/hList7"/>
    <dgm:cxn modelId="{8A3BBD8C-8C81-456D-A484-D47DF83CE515}" type="presOf" srcId="{428044B2-80FA-4D49-BB7D-E48802BE7544}" destId="{F74D3F15-2229-45D0-A1B3-A9A6704A3407}" srcOrd="1" destOrd="0" presId="urn:microsoft.com/office/officeart/2005/8/layout/hList7"/>
    <dgm:cxn modelId="{736DAEB1-2916-412C-983D-1B1615F99B03}" type="presOf" srcId="{B1749AF7-6511-475B-835F-89BC8258F6B8}" destId="{8087DDE0-2762-429A-BB92-E236B398DFE7}" srcOrd="1" destOrd="0" presId="urn:microsoft.com/office/officeart/2005/8/layout/hList7"/>
    <dgm:cxn modelId="{5FB884C1-FA50-45BE-9091-37D7B19E7116}" type="presOf" srcId="{B1749AF7-6511-475B-835F-89BC8258F6B8}" destId="{5792CD7A-4439-4DDA-A25F-3856F01487C1}" srcOrd="0" destOrd="0" presId="urn:microsoft.com/office/officeart/2005/8/layout/hList7"/>
    <dgm:cxn modelId="{8B5ED78B-BB5B-435D-8F8B-B3FDF4C60D22}" type="presOf" srcId="{78DB4D23-9393-4A29-8C58-2DDECE41CEE1}" destId="{8B8B84C2-8EA5-4418-96F8-089628498893}" srcOrd="0" destOrd="0" presId="urn:microsoft.com/office/officeart/2005/8/layout/hList7"/>
    <dgm:cxn modelId="{DF2ACC5A-E14D-46D1-95C2-25AAE4BB60D7}" type="presOf" srcId="{39860E63-3822-470C-B77E-739A170AB997}" destId="{2314441E-4C03-49DE-8EC8-58F8F22A5585}" srcOrd="0" destOrd="0" presId="urn:microsoft.com/office/officeart/2005/8/layout/hList7"/>
    <dgm:cxn modelId="{E4B79134-9250-43A5-AFCD-16DCAAE1E723}" srcId="{78DB4D23-9393-4A29-8C58-2DDECE41CEE1}" destId="{D5231545-BC82-4288-AB40-1669CB5DC7EE}" srcOrd="1" destOrd="0" parTransId="{EB30704C-174F-4964-A360-BC63A1183A32}" sibTransId="{4309373E-316F-4C93-A774-50D62F146859}"/>
    <dgm:cxn modelId="{D34DA838-F7CF-4D1C-B486-8C74BBF3F6E8}" srcId="{78DB4D23-9393-4A29-8C58-2DDECE41CEE1}" destId="{39860E63-3822-470C-B77E-739A170AB997}" srcOrd="3" destOrd="0" parTransId="{2FA0B61F-983D-4E44-A83D-93EED1F683A6}" sibTransId="{89BF4954-C47F-4BFA-92AE-A06E3A4F93F6}"/>
    <dgm:cxn modelId="{2C38C999-5EB1-4EA2-9BF9-369A545CB3B5}" type="presParOf" srcId="{8B8B84C2-8EA5-4418-96F8-089628498893}" destId="{A0C58E73-7780-4072-8777-069A891DC714}" srcOrd="0" destOrd="0" presId="urn:microsoft.com/office/officeart/2005/8/layout/hList7"/>
    <dgm:cxn modelId="{E794A6F1-5A41-4BAA-B80B-5D89263ECD58}" type="presParOf" srcId="{8B8B84C2-8EA5-4418-96F8-089628498893}" destId="{83D8DCB9-3870-4D78-B081-73C293399BB6}" srcOrd="1" destOrd="0" presId="urn:microsoft.com/office/officeart/2005/8/layout/hList7"/>
    <dgm:cxn modelId="{9F8E3786-5025-40F0-87A7-6BEDCEC7B58D}" type="presParOf" srcId="{83D8DCB9-3870-4D78-B081-73C293399BB6}" destId="{05D8C11A-B6F8-4B60-942F-815311717E28}" srcOrd="0" destOrd="0" presId="urn:microsoft.com/office/officeart/2005/8/layout/hList7"/>
    <dgm:cxn modelId="{ED91FC40-9678-4AFE-82B4-15F43E1A5056}" type="presParOf" srcId="{05D8C11A-B6F8-4B60-942F-815311717E28}" destId="{5792CD7A-4439-4DDA-A25F-3856F01487C1}" srcOrd="0" destOrd="0" presId="urn:microsoft.com/office/officeart/2005/8/layout/hList7"/>
    <dgm:cxn modelId="{3594AF4B-A640-4DA4-9F5C-528DE85A115C}" type="presParOf" srcId="{05D8C11A-B6F8-4B60-942F-815311717E28}" destId="{8087DDE0-2762-429A-BB92-E236B398DFE7}" srcOrd="1" destOrd="0" presId="urn:microsoft.com/office/officeart/2005/8/layout/hList7"/>
    <dgm:cxn modelId="{08B3D029-1EF0-4106-BE06-FA2ACD485C8F}" type="presParOf" srcId="{05D8C11A-B6F8-4B60-942F-815311717E28}" destId="{45B05918-20B4-4D92-9973-46AFD4A177C4}" srcOrd="2" destOrd="0" presId="urn:microsoft.com/office/officeart/2005/8/layout/hList7"/>
    <dgm:cxn modelId="{17370930-6D29-4AEF-BEBD-F9E474F464B9}" type="presParOf" srcId="{05D8C11A-B6F8-4B60-942F-815311717E28}" destId="{AE5882EB-D3D1-4E83-A82D-153725DEE941}" srcOrd="3" destOrd="0" presId="urn:microsoft.com/office/officeart/2005/8/layout/hList7"/>
    <dgm:cxn modelId="{C4A6B117-C33A-4A15-9F45-D01F5FFD0A7F}" type="presParOf" srcId="{83D8DCB9-3870-4D78-B081-73C293399BB6}" destId="{A1A53F01-2706-4769-AC1B-BAE3D3FEB44D}" srcOrd="1" destOrd="0" presId="urn:microsoft.com/office/officeart/2005/8/layout/hList7"/>
    <dgm:cxn modelId="{2CBC1498-F748-4FD3-BE76-20C17B213DA7}" type="presParOf" srcId="{83D8DCB9-3870-4D78-B081-73C293399BB6}" destId="{2206AF91-B3FB-4198-9EEF-E180B84C33E8}" srcOrd="2" destOrd="0" presId="urn:microsoft.com/office/officeart/2005/8/layout/hList7"/>
    <dgm:cxn modelId="{EB56F9DD-011C-4CAE-8CBB-44E2282DC8E2}" type="presParOf" srcId="{2206AF91-B3FB-4198-9EEF-E180B84C33E8}" destId="{EA657873-184F-43BE-A8FF-389F26893807}" srcOrd="0" destOrd="0" presId="urn:microsoft.com/office/officeart/2005/8/layout/hList7"/>
    <dgm:cxn modelId="{77686E48-FAB0-4E88-BCB2-FB5316416E97}" type="presParOf" srcId="{2206AF91-B3FB-4198-9EEF-E180B84C33E8}" destId="{2C011999-B4A8-4213-94DD-FB6C30A21CA4}" srcOrd="1" destOrd="0" presId="urn:microsoft.com/office/officeart/2005/8/layout/hList7"/>
    <dgm:cxn modelId="{97DAAC97-F8C0-4F1B-9B3D-757897296E04}" type="presParOf" srcId="{2206AF91-B3FB-4198-9EEF-E180B84C33E8}" destId="{1470ECA1-8088-4C54-9367-9F9F47F25391}" srcOrd="2" destOrd="0" presId="urn:microsoft.com/office/officeart/2005/8/layout/hList7"/>
    <dgm:cxn modelId="{52AB3FA5-070D-4364-8D19-A86FE0BED346}" type="presParOf" srcId="{2206AF91-B3FB-4198-9EEF-E180B84C33E8}" destId="{1DD09289-EBF2-4C48-B4F5-8A06F68C02DC}" srcOrd="3" destOrd="0" presId="urn:microsoft.com/office/officeart/2005/8/layout/hList7"/>
    <dgm:cxn modelId="{7330376E-1581-49CB-BDDD-180377155109}" type="presParOf" srcId="{83D8DCB9-3870-4D78-B081-73C293399BB6}" destId="{2DD872E2-00C9-4143-8BC7-2586C27578DE}" srcOrd="3" destOrd="0" presId="urn:microsoft.com/office/officeart/2005/8/layout/hList7"/>
    <dgm:cxn modelId="{189EFCD9-667F-4112-AF8F-B419443B2E27}" type="presParOf" srcId="{83D8DCB9-3870-4D78-B081-73C293399BB6}" destId="{062A7C8D-87CE-417C-AF59-70B97B47B50D}" srcOrd="4" destOrd="0" presId="urn:microsoft.com/office/officeart/2005/8/layout/hList7"/>
    <dgm:cxn modelId="{27FF1E15-A772-456E-8697-FD7C70767749}" type="presParOf" srcId="{062A7C8D-87CE-417C-AF59-70B97B47B50D}" destId="{E6692835-8142-447F-83F4-6E770F13DC70}" srcOrd="0" destOrd="0" presId="urn:microsoft.com/office/officeart/2005/8/layout/hList7"/>
    <dgm:cxn modelId="{EE5AA142-645E-4908-B13D-745D85B9FE6E}" type="presParOf" srcId="{062A7C8D-87CE-417C-AF59-70B97B47B50D}" destId="{F74D3F15-2229-45D0-A1B3-A9A6704A3407}" srcOrd="1" destOrd="0" presId="urn:microsoft.com/office/officeart/2005/8/layout/hList7"/>
    <dgm:cxn modelId="{CB3B5171-28A3-497E-BAAA-3477ECEF868A}" type="presParOf" srcId="{062A7C8D-87CE-417C-AF59-70B97B47B50D}" destId="{EF064F7E-ACB5-4562-8F63-51FE4B0EB429}" srcOrd="2" destOrd="0" presId="urn:microsoft.com/office/officeart/2005/8/layout/hList7"/>
    <dgm:cxn modelId="{D7F9EA42-4EE1-4976-84D6-CA1D62F04407}" type="presParOf" srcId="{062A7C8D-87CE-417C-AF59-70B97B47B50D}" destId="{2CADD382-03EF-4A4E-9DF0-7049616B763A}" srcOrd="3" destOrd="0" presId="urn:microsoft.com/office/officeart/2005/8/layout/hList7"/>
    <dgm:cxn modelId="{25ED61FE-30F6-4962-9672-0BAE052B3911}" type="presParOf" srcId="{83D8DCB9-3870-4D78-B081-73C293399BB6}" destId="{8FD08D95-443F-43CC-B8E1-6DBBB6244855}" srcOrd="5" destOrd="0" presId="urn:microsoft.com/office/officeart/2005/8/layout/hList7"/>
    <dgm:cxn modelId="{F0D1EBF4-1143-472B-8874-177CC024FF27}" type="presParOf" srcId="{83D8DCB9-3870-4D78-B081-73C293399BB6}" destId="{3510BDD9-6F69-4D45-96E9-B0579AD8B27B}" srcOrd="6" destOrd="0" presId="urn:microsoft.com/office/officeart/2005/8/layout/hList7"/>
    <dgm:cxn modelId="{C07DF568-7E5E-4F70-94E7-EB9CC860B0E8}" type="presParOf" srcId="{3510BDD9-6F69-4D45-96E9-B0579AD8B27B}" destId="{2314441E-4C03-49DE-8EC8-58F8F22A5585}" srcOrd="0" destOrd="0" presId="urn:microsoft.com/office/officeart/2005/8/layout/hList7"/>
    <dgm:cxn modelId="{7235368C-878C-49AD-9DB6-D6EC28A96478}" type="presParOf" srcId="{3510BDD9-6F69-4D45-96E9-B0579AD8B27B}" destId="{C5F9E90F-60DE-4B40-832B-240283EBE3BE}" srcOrd="1" destOrd="0" presId="urn:microsoft.com/office/officeart/2005/8/layout/hList7"/>
    <dgm:cxn modelId="{AC947980-3F71-428C-A914-A25BF5DCD1BC}" type="presParOf" srcId="{3510BDD9-6F69-4D45-96E9-B0579AD8B27B}" destId="{17F95F3A-9DBF-41D3-8A2F-795CE19492B6}" srcOrd="2" destOrd="0" presId="urn:microsoft.com/office/officeart/2005/8/layout/hList7"/>
    <dgm:cxn modelId="{24D5BB4B-FA58-4921-8C81-0399B138F7B0}" type="presParOf" srcId="{3510BDD9-6F69-4D45-96E9-B0579AD8B27B}" destId="{D70EAA6E-1CAF-4706-8F24-6A18EE229DB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7BCF7-F2CE-4C05-90B7-405162DD606C}">
      <dsp:nvSpPr>
        <dsp:cNvPr id="0" name=""/>
        <dsp:cNvSpPr/>
      </dsp:nvSpPr>
      <dsp:spPr>
        <a:xfrm>
          <a:off x="4218" y="0"/>
          <a:ext cx="8630169" cy="1519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t>UN mandate</a:t>
          </a:r>
        </a:p>
        <a:p>
          <a:pPr lvl="0" algn="ctr" defTabSz="1244600">
            <a:lnSpc>
              <a:spcPct val="90000"/>
            </a:lnSpc>
            <a:spcBef>
              <a:spcPct val="0"/>
            </a:spcBef>
            <a:spcAft>
              <a:spcPct val="35000"/>
            </a:spcAft>
          </a:pPr>
          <a:endParaRPr lang="es-ES" sz="2000" b="1" kern="1200" dirty="0" smtClean="0"/>
        </a:p>
        <a:p>
          <a:pPr lvl="0" algn="ctr" defTabSz="1244600">
            <a:lnSpc>
              <a:spcPct val="90000"/>
            </a:lnSpc>
            <a:spcBef>
              <a:spcPct val="0"/>
            </a:spcBef>
            <a:spcAft>
              <a:spcPct val="35000"/>
            </a:spcAft>
          </a:pPr>
          <a:endParaRPr lang="es-ES" sz="2800" b="1" kern="1200" dirty="0"/>
        </a:p>
      </dsp:txBody>
      <dsp:txXfrm>
        <a:off x="48712" y="44494"/>
        <a:ext cx="8541181" cy="1430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1C911-3A6E-4E08-BB2C-096490A91141}">
      <dsp:nvSpPr>
        <dsp:cNvPr id="0" name=""/>
        <dsp:cNvSpPr/>
      </dsp:nvSpPr>
      <dsp:spPr>
        <a:xfrm>
          <a:off x="899" y="2812"/>
          <a:ext cx="6595471" cy="6683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400050">
            <a:lnSpc>
              <a:spcPct val="90000"/>
            </a:lnSpc>
            <a:spcBef>
              <a:spcPct val="0"/>
            </a:spcBef>
            <a:spcAft>
              <a:spcPct val="35000"/>
            </a:spcAft>
          </a:pPr>
          <a:r>
            <a:rPr lang="en-US" sz="1600" kern="1200" noProof="0" dirty="0" smtClean="0"/>
            <a:t>1. Striving for </a:t>
          </a:r>
          <a:r>
            <a:rPr lang="en-US" sz="1600" b="1" kern="1200" noProof="0" dirty="0" smtClean="0"/>
            <a:t>international comparability</a:t>
          </a:r>
          <a:r>
            <a:rPr lang="en-US" sz="1600" kern="1200" noProof="0" dirty="0" smtClean="0"/>
            <a:t>, through development of </a:t>
          </a:r>
          <a:r>
            <a:rPr lang="en-US" sz="1600" b="1" kern="1200" noProof="0" dirty="0" smtClean="0"/>
            <a:t>standards</a:t>
          </a:r>
          <a:r>
            <a:rPr lang="en-US" sz="1600" kern="1200" noProof="0" dirty="0" smtClean="0"/>
            <a:t> </a:t>
          </a:r>
          <a:endParaRPr lang="es-ES" sz="1600" kern="1200" dirty="0" smtClean="0"/>
        </a:p>
      </dsp:txBody>
      <dsp:txXfrm>
        <a:off x="20474" y="22387"/>
        <a:ext cx="6556321" cy="629197"/>
      </dsp:txXfrm>
    </dsp:sp>
    <dsp:sp modelId="{912B3BB5-1D14-42EE-B903-72EE19A5D69B}">
      <dsp:nvSpPr>
        <dsp:cNvPr id="0" name=""/>
        <dsp:cNvSpPr/>
      </dsp:nvSpPr>
      <dsp:spPr>
        <a:xfrm>
          <a:off x="7337" y="765325"/>
          <a:ext cx="6582596" cy="10358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2. Securing international comparability</a:t>
          </a:r>
          <a:r>
            <a:rPr lang="en-US" sz="1600" kern="1200" noProof="0" dirty="0" smtClean="0"/>
            <a:t> through the implementation of standards, compilation of international data and indicators,</a:t>
          </a:r>
          <a:endParaRPr lang="es-ES" sz="1600" kern="1200" dirty="0"/>
        </a:p>
      </dsp:txBody>
      <dsp:txXfrm>
        <a:off x="37676" y="795664"/>
        <a:ext cx="6521918" cy="975165"/>
      </dsp:txXfrm>
    </dsp:sp>
    <dsp:sp modelId="{F93F63F0-8DF9-4E9A-A6AC-4E7067952F81}">
      <dsp:nvSpPr>
        <dsp:cNvPr id="0" name=""/>
        <dsp:cNvSpPr/>
      </dsp:nvSpPr>
      <dsp:spPr>
        <a:xfrm>
          <a:off x="20175" y="1895334"/>
          <a:ext cx="6556920" cy="1035843"/>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3. Dissemination</a:t>
          </a:r>
          <a:r>
            <a:rPr lang="en-US" sz="1600" b="0" kern="1200" noProof="0" dirty="0" smtClean="0"/>
            <a:t>,</a:t>
          </a:r>
          <a:r>
            <a:rPr lang="en-US" sz="1600" b="1" kern="1200" noProof="0" dirty="0" smtClean="0"/>
            <a:t> encouraging analysis and use by tourism stakeholders </a:t>
          </a:r>
          <a:endParaRPr lang="es-ES" sz="1600" kern="1200" dirty="0"/>
        </a:p>
      </dsp:txBody>
      <dsp:txXfrm>
        <a:off x="50514" y="1925673"/>
        <a:ext cx="6496242" cy="975165"/>
      </dsp:txXfrm>
    </dsp:sp>
    <dsp:sp modelId="{49FCFDEF-6916-4A9B-BFB7-3C2147EB0056}">
      <dsp:nvSpPr>
        <dsp:cNvPr id="0" name=""/>
        <dsp:cNvSpPr/>
      </dsp:nvSpPr>
      <dsp:spPr>
        <a:xfrm>
          <a:off x="20175" y="3025344"/>
          <a:ext cx="6556920" cy="10358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t>4. Direct support to countries : Capacity Building and technical assistance</a:t>
          </a:r>
          <a:endParaRPr lang="es-ES" sz="1600" b="1" kern="1200" dirty="0"/>
        </a:p>
      </dsp:txBody>
      <dsp:txXfrm>
        <a:off x="50514" y="3055683"/>
        <a:ext cx="6496242" cy="975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94408-22CD-4764-954B-A44778E4A425}">
      <dsp:nvSpPr>
        <dsp:cNvPr id="0" name=""/>
        <dsp:cNvSpPr/>
      </dsp:nvSpPr>
      <dsp:spPr>
        <a:xfrm>
          <a:off x="0" y="0"/>
          <a:ext cx="1945799" cy="400448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noProof="0" dirty="0" smtClean="0"/>
            <a:t>Statistics is more than numbers: </a:t>
          </a:r>
        </a:p>
        <a:p>
          <a:pPr lvl="0" algn="ctr" defTabSz="844550">
            <a:lnSpc>
              <a:spcPct val="90000"/>
            </a:lnSpc>
            <a:spcBef>
              <a:spcPct val="0"/>
            </a:spcBef>
            <a:spcAft>
              <a:spcPct val="35000"/>
            </a:spcAft>
          </a:pPr>
          <a:r>
            <a:rPr lang="en-US" sz="1900" kern="1200" noProof="0" dirty="0" smtClean="0"/>
            <a:t>it is a process</a:t>
          </a:r>
        </a:p>
      </dsp:txBody>
      <dsp:txXfrm>
        <a:off x="56991" y="56991"/>
        <a:ext cx="1831817" cy="3890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3E45B-42AB-4571-9C3F-64AE09DCA23B}">
      <dsp:nvSpPr>
        <dsp:cNvPr id="0" name=""/>
        <dsp:cNvSpPr/>
      </dsp:nvSpPr>
      <dsp:spPr>
        <a:xfrm>
          <a:off x="0" y="0"/>
          <a:ext cx="4855054" cy="4972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noProof="0" dirty="0" smtClean="0"/>
            <a:t>Measurement</a:t>
          </a:r>
          <a:endParaRPr lang="en-GB" sz="2100" b="1" kern="1200" noProof="0" dirty="0"/>
        </a:p>
      </dsp:txBody>
      <dsp:txXfrm>
        <a:off x="14564" y="14564"/>
        <a:ext cx="4260289" cy="468134"/>
      </dsp:txXfrm>
    </dsp:sp>
    <dsp:sp modelId="{39C6091D-EE8C-4AFC-A5AB-9796A4849CD0}">
      <dsp:nvSpPr>
        <dsp:cNvPr id="0" name=""/>
        <dsp:cNvSpPr/>
      </dsp:nvSpPr>
      <dsp:spPr>
        <a:xfrm>
          <a:off x="362552" y="566327"/>
          <a:ext cx="4855054" cy="4972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noProof="0" dirty="0" smtClean="0"/>
            <a:t>Analysis</a:t>
          </a:r>
          <a:endParaRPr lang="en-GB" sz="2100" b="1" kern="1200" noProof="0" dirty="0"/>
        </a:p>
      </dsp:txBody>
      <dsp:txXfrm>
        <a:off x="377116" y="580891"/>
        <a:ext cx="4140152" cy="468134"/>
      </dsp:txXfrm>
    </dsp:sp>
    <dsp:sp modelId="{CA95225D-1C5E-40BB-94ED-54525CE014A2}">
      <dsp:nvSpPr>
        <dsp:cNvPr id="0" name=""/>
        <dsp:cNvSpPr/>
      </dsp:nvSpPr>
      <dsp:spPr>
        <a:xfrm>
          <a:off x="725105" y="1132654"/>
          <a:ext cx="4855054" cy="4972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noProof="0" dirty="0" smtClean="0"/>
            <a:t>Policy/Strategy Formulation</a:t>
          </a:r>
          <a:endParaRPr lang="en-GB" sz="2100" b="1" kern="1200" noProof="0" dirty="0"/>
        </a:p>
      </dsp:txBody>
      <dsp:txXfrm>
        <a:off x="739669" y="1147218"/>
        <a:ext cx="4140152" cy="468134"/>
      </dsp:txXfrm>
    </dsp:sp>
    <dsp:sp modelId="{B4FF27E1-EFE1-4E91-A0AF-FEF43087DA4C}">
      <dsp:nvSpPr>
        <dsp:cNvPr id="0" name=""/>
        <dsp:cNvSpPr/>
      </dsp:nvSpPr>
      <dsp:spPr>
        <a:xfrm>
          <a:off x="1087658" y="1698981"/>
          <a:ext cx="4855054" cy="4972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noProof="0" dirty="0" smtClean="0"/>
            <a:t>Implementation and Monitoring</a:t>
          </a:r>
          <a:endParaRPr lang="en-GB" sz="2100" b="1" kern="1200" noProof="0" dirty="0"/>
        </a:p>
      </dsp:txBody>
      <dsp:txXfrm>
        <a:off x="1102222" y="1713545"/>
        <a:ext cx="4140152" cy="468134"/>
      </dsp:txXfrm>
    </dsp:sp>
    <dsp:sp modelId="{E538C972-D2B2-426D-B0BB-4FFD9E8CB657}">
      <dsp:nvSpPr>
        <dsp:cNvPr id="0" name=""/>
        <dsp:cNvSpPr/>
      </dsp:nvSpPr>
      <dsp:spPr>
        <a:xfrm>
          <a:off x="1450210" y="2265309"/>
          <a:ext cx="4855054" cy="49726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1" kern="1200" noProof="0" dirty="0" smtClean="0"/>
            <a:t>Evaluation</a:t>
          </a:r>
          <a:endParaRPr lang="en-GB" sz="2100" b="1" kern="1200" noProof="0" dirty="0"/>
        </a:p>
      </dsp:txBody>
      <dsp:txXfrm>
        <a:off x="1464774" y="2279873"/>
        <a:ext cx="4140152" cy="468134"/>
      </dsp:txXfrm>
    </dsp:sp>
    <dsp:sp modelId="{C93CC8BC-52CD-4924-8D71-E5D961B38CBB}">
      <dsp:nvSpPr>
        <dsp:cNvPr id="0" name=""/>
        <dsp:cNvSpPr/>
      </dsp:nvSpPr>
      <dsp:spPr>
        <a:xfrm>
          <a:off x="4531833" y="363278"/>
          <a:ext cx="323220" cy="32322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4604558" y="363278"/>
        <a:ext cx="177771" cy="243223"/>
      </dsp:txXfrm>
    </dsp:sp>
    <dsp:sp modelId="{97CEA678-7753-4642-9101-4BB1BC409D0C}">
      <dsp:nvSpPr>
        <dsp:cNvPr id="0" name=""/>
        <dsp:cNvSpPr/>
      </dsp:nvSpPr>
      <dsp:spPr>
        <a:xfrm>
          <a:off x="4894385" y="929605"/>
          <a:ext cx="323220" cy="32322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4967110" y="929605"/>
        <a:ext cx="177771" cy="243223"/>
      </dsp:txXfrm>
    </dsp:sp>
    <dsp:sp modelId="{359DCA28-D989-4C41-9971-4178CEE5ABED}">
      <dsp:nvSpPr>
        <dsp:cNvPr id="0" name=""/>
        <dsp:cNvSpPr/>
      </dsp:nvSpPr>
      <dsp:spPr>
        <a:xfrm>
          <a:off x="5256938" y="1487645"/>
          <a:ext cx="323220" cy="32322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5329663" y="1487645"/>
        <a:ext cx="177771" cy="243223"/>
      </dsp:txXfrm>
    </dsp:sp>
    <dsp:sp modelId="{E6ABA4DE-4691-4BAD-A64E-9597E6092875}">
      <dsp:nvSpPr>
        <dsp:cNvPr id="0" name=""/>
        <dsp:cNvSpPr/>
      </dsp:nvSpPr>
      <dsp:spPr>
        <a:xfrm>
          <a:off x="5619491" y="2059497"/>
          <a:ext cx="323220" cy="32322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S" sz="1400" kern="1200"/>
        </a:p>
      </dsp:txBody>
      <dsp:txXfrm>
        <a:off x="5692216" y="2059497"/>
        <a:ext cx="177771" cy="243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2CD7A-4439-4DDA-A25F-3856F01487C1}">
      <dsp:nvSpPr>
        <dsp:cNvPr id="0" name=""/>
        <dsp:cNvSpPr/>
      </dsp:nvSpPr>
      <dsp:spPr>
        <a:xfrm>
          <a:off x="2131" y="52436"/>
          <a:ext cx="2234654" cy="64293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533400">
            <a:lnSpc>
              <a:spcPct val="90000"/>
            </a:lnSpc>
            <a:spcBef>
              <a:spcPct val="0"/>
            </a:spcBef>
            <a:spcAft>
              <a:spcPct val="35000"/>
            </a:spcAft>
          </a:pPr>
          <a:endParaRPr lang="es-ES" sz="1800" b="1" kern="1200" dirty="0" smtClean="0"/>
        </a:p>
        <a:p>
          <a:pPr lvl="0" algn="ctr" defTabSz="533400">
            <a:lnSpc>
              <a:spcPct val="90000"/>
            </a:lnSpc>
            <a:spcBef>
              <a:spcPct val="0"/>
            </a:spcBef>
            <a:spcAft>
              <a:spcPct val="35000"/>
            </a:spcAft>
          </a:pPr>
          <a:endParaRPr lang="es-ES" sz="1800" b="1" kern="1200" dirty="0" smtClean="0"/>
        </a:p>
        <a:p>
          <a:pPr lvl="0" algn="ctr" defTabSz="533400">
            <a:lnSpc>
              <a:spcPct val="90000"/>
            </a:lnSpc>
            <a:spcBef>
              <a:spcPct val="0"/>
            </a:spcBef>
            <a:spcAft>
              <a:spcPct val="35000"/>
            </a:spcAft>
          </a:pPr>
          <a:endParaRPr lang="es-ES" sz="1800" b="1" kern="1200" dirty="0" smtClean="0"/>
        </a:p>
        <a:p>
          <a:pPr lvl="0" algn="ctr" defTabSz="533400">
            <a:lnSpc>
              <a:spcPct val="90000"/>
            </a:lnSpc>
            <a:spcBef>
              <a:spcPct val="0"/>
            </a:spcBef>
            <a:spcAft>
              <a:spcPct val="35000"/>
            </a:spcAft>
          </a:pPr>
          <a:r>
            <a:rPr lang="es-ES" sz="1800" b="1" kern="1200" dirty="0" smtClean="0"/>
            <a:t>I. </a:t>
          </a:r>
          <a:r>
            <a:rPr lang="en-US" sz="1800" b="1" kern="1200" noProof="0" dirty="0" smtClean="0"/>
            <a:t>International standards</a:t>
          </a:r>
        </a:p>
        <a:p>
          <a:pPr lvl="0" algn="ctr" defTabSz="533400">
            <a:lnSpc>
              <a:spcPct val="90000"/>
            </a:lnSpc>
            <a:spcBef>
              <a:spcPct val="0"/>
            </a:spcBef>
            <a:spcAft>
              <a:spcPct val="35000"/>
            </a:spcAft>
          </a:pPr>
          <a:r>
            <a:rPr lang="en-US" sz="1200" b="1" i="1" kern="1200" noProof="0" dirty="0" smtClean="0"/>
            <a:t>- Multilateral coordination in advancing the conceptual framework for measuring tourism and expanding its analytical potential </a:t>
          </a:r>
          <a:r>
            <a:rPr lang="en-US" sz="1200" b="1" kern="1200" noProof="0" dirty="0" smtClean="0"/>
            <a:t>-</a:t>
          </a:r>
        </a:p>
        <a:p>
          <a:pPr marL="0" marR="0" lvl="0" indent="0" algn="l" defTabSz="533400" eaLnBrk="1" fontAlgn="auto" latinLnBrk="0" hangingPunct="1">
            <a:lnSpc>
              <a:spcPct val="90000"/>
            </a:lnSpc>
            <a:spcBef>
              <a:spcPct val="0"/>
            </a:spcBef>
            <a:spcAft>
              <a:spcPct val="35000"/>
            </a:spcAft>
            <a:buClrTx/>
            <a:buSzTx/>
            <a:buFontTx/>
            <a:buNone/>
            <a:tabLst/>
            <a:defRPr/>
          </a:pPr>
          <a:r>
            <a:rPr lang="en-US" sz="1200" kern="1200" noProof="0" dirty="0" smtClean="0"/>
            <a:t>1. Employment &amp; decent work (ILO)</a:t>
          </a:r>
        </a:p>
        <a:p>
          <a:pPr lvl="0" algn="l" defTabSz="533400">
            <a:lnSpc>
              <a:spcPct val="90000"/>
            </a:lnSpc>
            <a:spcBef>
              <a:spcPct val="0"/>
            </a:spcBef>
            <a:spcAft>
              <a:spcPct val="35000"/>
            </a:spcAft>
          </a:pPr>
          <a:r>
            <a:rPr lang="en-US" sz="1200" kern="1200" noProof="0" dirty="0" smtClean="0"/>
            <a:t>2. Sub-national </a:t>
          </a:r>
          <a:r>
            <a:rPr lang="en-US" sz="1200" kern="1200" noProof="0" dirty="0" smtClean="0">
              <a:latin typeface="Arial"/>
              <a:cs typeface="Arial"/>
            </a:rPr>
            <a:t>→</a:t>
          </a:r>
          <a:r>
            <a:rPr lang="en-US" sz="1200" kern="1200" noProof="0" dirty="0" smtClean="0"/>
            <a:t> domestic tourism in detail; </a:t>
          </a:r>
          <a:r>
            <a:rPr lang="en-US" sz="1200" kern="1200" noProof="0" smtClean="0"/>
            <a:t>tourism products/segments</a:t>
          </a:r>
          <a:endParaRPr lang="en-US" sz="1200" kern="1200" noProof="0" dirty="0" smtClean="0"/>
        </a:p>
        <a:p>
          <a:pPr lvl="0" algn="l" defTabSz="533400">
            <a:lnSpc>
              <a:spcPct val="90000"/>
            </a:lnSpc>
            <a:spcBef>
              <a:spcPct val="0"/>
            </a:spcBef>
            <a:spcAft>
              <a:spcPct val="35000"/>
            </a:spcAft>
          </a:pPr>
          <a:r>
            <a:rPr lang="en-US" sz="1200" kern="1200" noProof="0" dirty="0" smtClean="0"/>
            <a:t>3. UN System: </a:t>
          </a:r>
        </a:p>
        <a:p>
          <a:pPr marL="180975" marR="0" lvl="0" indent="0" algn="l" defTabSz="914400" eaLnBrk="1" fontAlgn="auto" latinLnBrk="0" hangingPunct="1">
            <a:lnSpc>
              <a:spcPct val="100000"/>
            </a:lnSpc>
            <a:spcBef>
              <a:spcPct val="0"/>
            </a:spcBef>
            <a:spcAft>
              <a:spcPts val="0"/>
            </a:spcAft>
            <a:buClrTx/>
            <a:buSzTx/>
            <a:buFontTx/>
            <a:buNone/>
            <a:tabLst/>
            <a:defRPr/>
          </a:pPr>
          <a:r>
            <a:rPr lang="en-US" sz="1200" kern="1200" noProof="0" dirty="0" smtClean="0"/>
            <a:t>a. UNSC, CCSA</a:t>
          </a:r>
        </a:p>
        <a:p>
          <a:pPr marL="180975" marR="0" lvl="0" indent="0" algn="l" defTabSz="914400" eaLnBrk="1" fontAlgn="auto" latinLnBrk="0" hangingPunct="1">
            <a:lnSpc>
              <a:spcPct val="100000"/>
            </a:lnSpc>
            <a:spcBef>
              <a:spcPct val="0"/>
            </a:spcBef>
            <a:spcAft>
              <a:spcPts val="0"/>
            </a:spcAft>
            <a:buClrTx/>
            <a:buSzTx/>
            <a:buFontTx/>
            <a:buNone/>
            <a:tabLst/>
            <a:defRPr/>
          </a:pPr>
          <a:r>
            <a:rPr lang="en-US" sz="1200" kern="1200" noProof="0" dirty="0" smtClean="0"/>
            <a:t>b. STSA Committee</a:t>
          </a:r>
        </a:p>
        <a:p>
          <a:pPr marL="180975" marR="0" lvl="0" indent="0" algn="l" defTabSz="914400" eaLnBrk="1" fontAlgn="auto" latinLnBrk="0" hangingPunct="1">
            <a:lnSpc>
              <a:spcPct val="100000"/>
            </a:lnSpc>
            <a:spcBef>
              <a:spcPct val="0"/>
            </a:spcBef>
            <a:spcAft>
              <a:spcPts val="0"/>
            </a:spcAft>
            <a:buClrTx/>
            <a:buSzTx/>
            <a:buFontTx/>
            <a:buNone/>
            <a:tabLst/>
            <a:defRPr/>
          </a:pPr>
          <a:r>
            <a:rPr lang="en-US" sz="1200" kern="1200" noProof="0" dirty="0" smtClean="0"/>
            <a:t>c. Interagency Taskforce on Statistics of International Trade in Services (</a:t>
          </a:r>
          <a:r>
            <a:rPr lang="en-US" sz="1200" i="1" kern="1200" noProof="0" dirty="0" smtClean="0"/>
            <a:t>MSITS</a:t>
          </a:r>
          <a:r>
            <a:rPr lang="en-US" sz="1200" kern="1200" noProof="0" dirty="0" smtClean="0"/>
            <a:t>), (with Eurostat, UNSD, WTO, IMF, OECD)</a:t>
          </a:r>
        </a:p>
      </dsp:txBody>
      <dsp:txXfrm>
        <a:off x="2131" y="2624185"/>
        <a:ext cx="2234654" cy="2571748"/>
      </dsp:txXfrm>
    </dsp:sp>
    <dsp:sp modelId="{AE5882EB-D3D1-4E83-A82D-153725DEE941}">
      <dsp:nvSpPr>
        <dsp:cNvPr id="0" name=""/>
        <dsp:cNvSpPr/>
      </dsp:nvSpPr>
      <dsp:spPr>
        <a:xfrm>
          <a:off x="251312" y="707465"/>
          <a:ext cx="1736293" cy="169765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57873-184F-43BE-A8FF-389F26893807}">
      <dsp:nvSpPr>
        <dsp:cNvPr id="0" name=""/>
        <dsp:cNvSpPr/>
      </dsp:nvSpPr>
      <dsp:spPr>
        <a:xfrm>
          <a:off x="2303825" y="66710"/>
          <a:ext cx="2234654" cy="64103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noProof="0" dirty="0" smtClean="0"/>
        </a:p>
        <a:p>
          <a:pPr lvl="0" algn="ctr" defTabSz="444500">
            <a:lnSpc>
              <a:spcPct val="90000"/>
            </a:lnSpc>
            <a:spcBef>
              <a:spcPct val="0"/>
            </a:spcBef>
            <a:spcAft>
              <a:spcPct val="35000"/>
            </a:spcAft>
          </a:pPr>
          <a:r>
            <a:rPr lang="en-US" sz="1800" b="1" kern="1200" noProof="0" dirty="0" smtClean="0"/>
            <a:t>II. Guidelines for implementation of standards</a:t>
          </a:r>
        </a:p>
        <a:p>
          <a:pPr lvl="0" algn="ctr" defTabSz="444500">
            <a:lnSpc>
              <a:spcPct val="90000"/>
            </a:lnSpc>
            <a:spcBef>
              <a:spcPct val="0"/>
            </a:spcBef>
            <a:spcAft>
              <a:spcPct val="35000"/>
            </a:spcAft>
          </a:pPr>
          <a:r>
            <a:rPr lang="en-US" sz="1200" b="1" i="1" kern="1200" noProof="0" dirty="0" smtClean="0"/>
            <a:t>- Multilateral coordination in designing practical guidance for implementing the standards across countries </a:t>
          </a:r>
          <a:r>
            <a:rPr lang="en-US" sz="1200" b="1" kern="1200" noProof="0" dirty="0" smtClean="0"/>
            <a:t>-</a:t>
          </a:r>
        </a:p>
        <a:p>
          <a:pPr lvl="0" algn="l" defTabSz="444500">
            <a:lnSpc>
              <a:spcPct val="90000"/>
            </a:lnSpc>
            <a:spcBef>
              <a:spcPct val="0"/>
            </a:spcBef>
            <a:spcAft>
              <a:spcPct val="35000"/>
            </a:spcAft>
          </a:pPr>
          <a:endParaRPr lang="en-US" sz="1200" b="0" kern="1200" noProof="0" dirty="0" smtClean="0"/>
        </a:p>
        <a:p>
          <a:pPr lvl="0" algn="l" defTabSz="444500">
            <a:lnSpc>
              <a:spcPct val="90000"/>
            </a:lnSpc>
            <a:spcBef>
              <a:spcPct val="0"/>
            </a:spcBef>
            <a:spcAft>
              <a:spcPct val="35000"/>
            </a:spcAft>
          </a:pPr>
          <a:r>
            <a:rPr lang="en-US" sz="1200" b="0" kern="1200" noProof="0" dirty="0" smtClean="0"/>
            <a:t>1</a:t>
          </a:r>
          <a:r>
            <a:rPr lang="en-US" sz="1200" b="0" i="1" kern="1200" noProof="0" dirty="0" smtClean="0"/>
            <a:t>. IRTS 2008 Compilation Guide</a:t>
          </a:r>
        </a:p>
        <a:p>
          <a:pPr lvl="0" algn="l" defTabSz="444500">
            <a:lnSpc>
              <a:spcPct val="90000"/>
            </a:lnSpc>
            <a:spcBef>
              <a:spcPct val="0"/>
            </a:spcBef>
            <a:spcAft>
              <a:spcPct val="35000"/>
            </a:spcAft>
          </a:pPr>
          <a:r>
            <a:rPr lang="en-US" sz="1200" b="0" kern="1200" noProof="0" dirty="0" smtClean="0"/>
            <a:t>2. ILO-UNWTO </a:t>
          </a:r>
          <a:r>
            <a:rPr lang="en-US" sz="1200" b="0" i="1" kern="1200" noProof="0" dirty="0" smtClean="0"/>
            <a:t>Technical Guide on Measuring Employment in Tourism</a:t>
          </a:r>
          <a:endParaRPr lang="en-US" sz="1200" b="0" kern="1200" noProof="0" dirty="0" smtClean="0"/>
        </a:p>
        <a:p>
          <a:pPr lvl="0" algn="l" defTabSz="444500">
            <a:lnSpc>
              <a:spcPct val="90000"/>
            </a:lnSpc>
            <a:spcBef>
              <a:spcPct val="0"/>
            </a:spcBef>
            <a:spcAft>
              <a:spcPct val="35000"/>
            </a:spcAft>
          </a:pPr>
          <a:r>
            <a:rPr lang="en-US" sz="1200" b="0" kern="1200" noProof="0" dirty="0" smtClean="0"/>
            <a:t>3. Input to </a:t>
          </a:r>
          <a:r>
            <a:rPr lang="en-US" sz="1200" b="0" i="1" kern="1200" noProof="0" dirty="0" smtClean="0"/>
            <a:t>Compilers Guide MSITS</a:t>
          </a:r>
          <a:r>
            <a:rPr lang="en-US" sz="1200" b="0" kern="1200" noProof="0" dirty="0" smtClean="0"/>
            <a:t> - UN Expert Group</a:t>
          </a:r>
          <a:endParaRPr lang="en-US" sz="1200" b="0" kern="1200" noProof="0" dirty="0"/>
        </a:p>
      </dsp:txBody>
      <dsp:txXfrm>
        <a:off x="2303825" y="2630846"/>
        <a:ext cx="2234654" cy="2564136"/>
      </dsp:txXfrm>
    </dsp:sp>
    <dsp:sp modelId="{1DD09289-EBF2-4C48-B4F5-8A06F68C02DC}">
      <dsp:nvSpPr>
        <dsp:cNvPr id="0" name=""/>
        <dsp:cNvSpPr/>
      </dsp:nvSpPr>
      <dsp:spPr>
        <a:xfrm>
          <a:off x="2553006" y="712223"/>
          <a:ext cx="1736293" cy="1697653"/>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92835-8142-447F-83F4-6E770F13DC70}">
      <dsp:nvSpPr>
        <dsp:cNvPr id="0" name=""/>
        <dsp:cNvSpPr/>
      </dsp:nvSpPr>
      <dsp:spPr>
        <a:xfrm>
          <a:off x="4605519" y="52436"/>
          <a:ext cx="2234654" cy="64293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r>
            <a:rPr lang="es-ES" sz="1800" b="1" kern="1200" dirty="0" smtClean="0"/>
            <a:t>III. </a:t>
          </a:r>
          <a:r>
            <a:rPr lang="en-US" sz="1800" b="1" kern="1200" noProof="0" dirty="0" smtClean="0"/>
            <a:t>Capacity building &amp; instruments for technical assistance</a:t>
          </a:r>
        </a:p>
        <a:p>
          <a:pPr lvl="0" algn="ctr" defTabSz="800100">
            <a:lnSpc>
              <a:spcPct val="90000"/>
            </a:lnSpc>
            <a:spcBef>
              <a:spcPct val="0"/>
            </a:spcBef>
            <a:spcAft>
              <a:spcPct val="35000"/>
            </a:spcAft>
          </a:pPr>
          <a:r>
            <a:rPr lang="en-US" sz="1200" b="1" i="1" kern="1200" noProof="0" dirty="0" smtClean="0"/>
            <a:t>- Designing methods and material to support countries in their implementation -</a:t>
          </a:r>
        </a:p>
        <a:p>
          <a:pPr lvl="0" algn="l" defTabSz="800100">
            <a:lnSpc>
              <a:spcPct val="90000"/>
            </a:lnSpc>
            <a:spcBef>
              <a:spcPct val="0"/>
            </a:spcBef>
            <a:spcAft>
              <a:spcPct val="35000"/>
            </a:spcAft>
          </a:pPr>
          <a:r>
            <a:rPr lang="en-US" sz="1200" b="0" kern="1200" noProof="0" dirty="0" smtClean="0"/>
            <a:t>1. Regional Statistical CB </a:t>
          </a:r>
          <a:r>
            <a:rPr lang="en-US" sz="1200" b="0" kern="1200" noProof="0" dirty="0" err="1" smtClean="0"/>
            <a:t>Programme</a:t>
          </a:r>
          <a:r>
            <a:rPr lang="en-US" sz="1200" b="0" kern="1200" noProof="0" dirty="0" smtClean="0"/>
            <a:t>:</a:t>
          </a:r>
        </a:p>
        <a:p>
          <a:pPr marL="180975" lvl="0" indent="0" algn="l" defTabSz="800100">
            <a:lnSpc>
              <a:spcPct val="90000"/>
            </a:lnSpc>
            <a:spcBef>
              <a:spcPct val="0"/>
            </a:spcBef>
            <a:spcAft>
              <a:spcPct val="35000"/>
            </a:spcAft>
          </a:pPr>
          <a:r>
            <a:rPr lang="en-US" sz="1200" b="0" kern="1200" noProof="0" dirty="0" smtClean="0"/>
            <a:t>a. WSI Africa (RPAF)</a:t>
          </a:r>
        </a:p>
        <a:p>
          <a:pPr marL="180975" lvl="0" indent="0" algn="l" defTabSz="800100">
            <a:lnSpc>
              <a:spcPct val="90000"/>
            </a:lnSpc>
            <a:spcBef>
              <a:spcPct val="0"/>
            </a:spcBef>
            <a:spcAft>
              <a:spcPct val="35000"/>
            </a:spcAft>
          </a:pPr>
          <a:r>
            <a:rPr lang="en-US" sz="1200" b="0" kern="1200" noProof="0" dirty="0" smtClean="0"/>
            <a:t>b. WSIII+RS Asia-Pacific (RPAP)</a:t>
          </a:r>
        </a:p>
        <a:p>
          <a:pPr marL="180975" lvl="0" indent="0" algn="l" defTabSz="800100">
            <a:lnSpc>
              <a:spcPct val="90000"/>
            </a:lnSpc>
            <a:spcBef>
              <a:spcPct val="0"/>
            </a:spcBef>
            <a:spcAft>
              <a:spcPct val="35000"/>
            </a:spcAft>
          </a:pPr>
          <a:r>
            <a:rPr lang="en-US" sz="1200" b="0" kern="1200" noProof="0" dirty="0" smtClean="0"/>
            <a:t>c. WSIII Europe/CIS (RPEU)</a:t>
          </a:r>
        </a:p>
        <a:p>
          <a:pPr lvl="0" algn="l" defTabSz="800100">
            <a:lnSpc>
              <a:spcPct val="90000"/>
            </a:lnSpc>
            <a:spcBef>
              <a:spcPct val="0"/>
            </a:spcBef>
            <a:spcAft>
              <a:spcPct val="35000"/>
            </a:spcAft>
          </a:pPr>
          <a:r>
            <a:rPr lang="en-US" sz="1200" b="0" kern="1200" noProof="0" dirty="0" smtClean="0"/>
            <a:t>2. Material: </a:t>
          </a:r>
          <a:r>
            <a:rPr lang="en-US" sz="1200" b="0" i="1" kern="1200" noProof="0" dirty="0" smtClean="0"/>
            <a:t>Documenting National Systems of Tourism Statistics </a:t>
          </a:r>
          <a:r>
            <a:rPr lang="en-US" sz="1200" b="0" kern="1200" noProof="0" dirty="0" smtClean="0">
              <a:latin typeface="Calibri"/>
              <a:cs typeface="Calibri"/>
            </a:rPr>
            <a:t>↔ </a:t>
          </a:r>
          <a:r>
            <a:rPr lang="en-US" sz="1200" b="0" i="1" kern="1200" noProof="0" dirty="0" smtClean="0">
              <a:latin typeface="Calibri"/>
              <a:cs typeface="Calibri"/>
            </a:rPr>
            <a:t>Compilation Guide</a:t>
          </a:r>
          <a:endParaRPr lang="en-US" sz="1200" b="0" i="1" kern="1200" noProof="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200" b="0" kern="1200" noProof="0" dirty="0" smtClean="0"/>
            <a:t>3. E-learning material (THMS)</a:t>
          </a:r>
          <a:endParaRPr lang="en-US" sz="300" b="0" kern="1200" noProof="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200" b="0" kern="1200" noProof="0" dirty="0" smtClean="0"/>
            <a:t>4. Training the trainers WS (TCSV)</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b="0" kern="1200" noProof="0" dirty="0" smtClean="0"/>
        </a:p>
        <a:p>
          <a:pPr lvl="0" algn="l" defTabSz="800100">
            <a:lnSpc>
              <a:spcPct val="90000"/>
            </a:lnSpc>
            <a:spcBef>
              <a:spcPct val="0"/>
            </a:spcBef>
            <a:spcAft>
              <a:spcPct val="35000"/>
            </a:spcAft>
          </a:pPr>
          <a:endParaRPr lang="en-US" sz="1200" b="0" kern="1200" noProof="0" dirty="0"/>
        </a:p>
      </dsp:txBody>
      <dsp:txXfrm>
        <a:off x="4605519" y="2624185"/>
        <a:ext cx="2234654" cy="2571748"/>
      </dsp:txXfrm>
    </dsp:sp>
    <dsp:sp modelId="{2CADD382-03EF-4A4E-9DF0-7049616B763A}">
      <dsp:nvSpPr>
        <dsp:cNvPr id="0" name=""/>
        <dsp:cNvSpPr/>
      </dsp:nvSpPr>
      <dsp:spPr>
        <a:xfrm>
          <a:off x="4854700" y="707465"/>
          <a:ext cx="1736293" cy="1697653"/>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4441E-4C03-49DE-8EC8-58F8F22A5585}">
      <dsp:nvSpPr>
        <dsp:cNvPr id="0" name=""/>
        <dsp:cNvSpPr/>
      </dsp:nvSpPr>
      <dsp:spPr>
        <a:xfrm>
          <a:off x="6907213" y="59573"/>
          <a:ext cx="2234654" cy="64198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n-US" sz="1800" b="1" kern="1200" noProof="0" dirty="0" smtClean="0"/>
        </a:p>
        <a:p>
          <a:pPr lvl="0" algn="ctr" defTabSz="800100">
            <a:lnSpc>
              <a:spcPct val="90000"/>
            </a:lnSpc>
            <a:spcBef>
              <a:spcPct val="0"/>
            </a:spcBef>
            <a:spcAft>
              <a:spcPct val="35000"/>
            </a:spcAft>
          </a:pPr>
          <a:endParaRPr lang="en-US" sz="1800" b="1" kern="1200" noProof="0" dirty="0" smtClean="0"/>
        </a:p>
        <a:p>
          <a:pPr lvl="0" algn="ctr" defTabSz="800100">
            <a:lnSpc>
              <a:spcPct val="90000"/>
            </a:lnSpc>
            <a:spcBef>
              <a:spcPct val="0"/>
            </a:spcBef>
            <a:spcAft>
              <a:spcPct val="35000"/>
            </a:spcAft>
          </a:pPr>
          <a:endParaRPr lang="en-US" sz="1800" b="1" kern="1200" noProof="0" dirty="0" smtClean="0"/>
        </a:p>
        <a:p>
          <a:pPr lvl="0" algn="ctr" defTabSz="800100">
            <a:lnSpc>
              <a:spcPct val="90000"/>
            </a:lnSpc>
            <a:spcBef>
              <a:spcPct val="0"/>
            </a:spcBef>
            <a:spcAft>
              <a:spcPct val="35000"/>
            </a:spcAft>
          </a:pPr>
          <a:r>
            <a:rPr lang="en-US" sz="1800" b="1" kern="1200" noProof="0" dirty="0" smtClean="0"/>
            <a:t>IV. Dissemination</a:t>
          </a:r>
        </a:p>
        <a:p>
          <a:pPr marL="0" lvl="0" indent="0" algn="ctr" defTabSz="800100">
            <a:lnSpc>
              <a:spcPct val="90000"/>
            </a:lnSpc>
            <a:spcBef>
              <a:spcPct val="0"/>
            </a:spcBef>
            <a:spcAft>
              <a:spcPct val="35000"/>
            </a:spcAft>
          </a:pPr>
          <a:r>
            <a:rPr lang="en-US" sz="1200" b="1" i="1" kern="1200" noProof="0" dirty="0" smtClean="0"/>
            <a:t>- To users for analysis, advocacy, policy design, results-based management, strategy -</a:t>
          </a:r>
        </a:p>
        <a:p>
          <a:pPr marL="0" lvl="0" indent="0" algn="l" defTabSz="800100">
            <a:lnSpc>
              <a:spcPct val="90000"/>
            </a:lnSpc>
            <a:spcBef>
              <a:spcPct val="0"/>
            </a:spcBef>
            <a:spcAft>
              <a:spcPct val="35000"/>
            </a:spcAft>
          </a:pPr>
          <a:r>
            <a:rPr lang="en-US" sz="1200" kern="1200" noProof="0" dirty="0" smtClean="0"/>
            <a:t>1. Compilation - databases and publications: </a:t>
          </a:r>
        </a:p>
        <a:p>
          <a:pPr marL="180975" lvl="0" indent="0" algn="l" defTabSz="800100">
            <a:lnSpc>
              <a:spcPct val="90000"/>
            </a:lnSpc>
            <a:spcBef>
              <a:spcPct val="0"/>
            </a:spcBef>
            <a:spcAft>
              <a:spcPct val="35000"/>
            </a:spcAft>
          </a:pPr>
          <a:r>
            <a:rPr lang="en-US" sz="1200" kern="1200" noProof="0" dirty="0" smtClean="0"/>
            <a:t>a. Compendium (PBEL)</a:t>
          </a:r>
        </a:p>
        <a:p>
          <a:pPr marL="180975" lvl="0" indent="0" algn="l" defTabSz="800100">
            <a:lnSpc>
              <a:spcPct val="90000"/>
            </a:lnSpc>
            <a:spcBef>
              <a:spcPct val="0"/>
            </a:spcBef>
            <a:spcAft>
              <a:spcPct val="35000"/>
            </a:spcAft>
          </a:pPr>
          <a:r>
            <a:rPr lang="en-US" sz="1200" kern="1200" noProof="0" dirty="0" smtClean="0"/>
            <a:t>b. </a:t>
          </a:r>
          <a:r>
            <a:rPr lang="en-US" sz="1200" kern="1200" noProof="0" dirty="0" err="1" smtClean="0"/>
            <a:t>Yearbook,Outbound</a:t>
          </a:r>
          <a:r>
            <a:rPr lang="en-US" sz="1200" kern="1200" noProof="0" dirty="0" smtClean="0"/>
            <a:t>(PBEL)</a:t>
          </a:r>
        </a:p>
        <a:p>
          <a:pPr marL="180975" lvl="0" indent="0" algn="l" defTabSz="800100">
            <a:lnSpc>
              <a:spcPct val="90000"/>
            </a:lnSpc>
            <a:spcBef>
              <a:spcPct val="0"/>
            </a:spcBef>
            <a:spcAft>
              <a:spcPct val="35000"/>
            </a:spcAft>
          </a:pPr>
          <a:r>
            <a:rPr lang="en-US" sz="1200" kern="1200" noProof="0" dirty="0" smtClean="0"/>
            <a:t>c. TSA indicators</a:t>
          </a:r>
        </a:p>
        <a:p>
          <a:pPr lvl="0" algn="l" defTabSz="800100">
            <a:lnSpc>
              <a:spcPct val="90000"/>
            </a:lnSpc>
            <a:spcBef>
              <a:spcPct val="0"/>
            </a:spcBef>
            <a:spcAft>
              <a:spcPct val="35000"/>
            </a:spcAft>
          </a:pPr>
          <a:r>
            <a:rPr lang="en-US" sz="1200" kern="1200" noProof="0" dirty="0" smtClean="0"/>
            <a:t>2. Macroeconomic indicators  </a:t>
          </a:r>
        </a:p>
        <a:p>
          <a:pPr lvl="0" algn="l" defTabSz="800100">
            <a:lnSpc>
              <a:spcPct val="90000"/>
            </a:lnSpc>
            <a:spcBef>
              <a:spcPct val="0"/>
            </a:spcBef>
            <a:spcAft>
              <a:spcPct val="35000"/>
            </a:spcAft>
          </a:pPr>
          <a:r>
            <a:rPr lang="en-US" sz="1200" kern="1200" noProof="0" dirty="0" smtClean="0"/>
            <a:t>3. Technical paper series</a:t>
          </a:r>
        </a:p>
        <a:p>
          <a:pPr lvl="0" algn="l" defTabSz="800100">
            <a:lnSpc>
              <a:spcPct val="90000"/>
            </a:lnSpc>
            <a:spcBef>
              <a:spcPct val="0"/>
            </a:spcBef>
            <a:spcAft>
              <a:spcPct val="35000"/>
            </a:spcAft>
          </a:pPr>
          <a:r>
            <a:rPr lang="en-US" sz="1200" kern="1200" noProof="0" dirty="0" smtClean="0"/>
            <a:t>4. More user-friendly website (ELCM)</a:t>
          </a:r>
        </a:p>
        <a:p>
          <a:pPr lvl="0" algn="l" defTabSz="800100">
            <a:lnSpc>
              <a:spcPct val="90000"/>
            </a:lnSpc>
            <a:spcBef>
              <a:spcPct val="0"/>
            </a:spcBef>
            <a:spcAft>
              <a:spcPct val="35000"/>
            </a:spcAft>
          </a:pPr>
          <a:r>
            <a:rPr lang="en-US" sz="1200" kern="1200" noProof="0" dirty="0" smtClean="0"/>
            <a:t>5. E-learning material (THMS)</a:t>
          </a:r>
        </a:p>
        <a:p>
          <a:pPr lvl="0" algn="l" defTabSz="800100">
            <a:lnSpc>
              <a:spcPct val="90000"/>
            </a:lnSpc>
            <a:spcBef>
              <a:spcPct val="0"/>
            </a:spcBef>
            <a:spcAft>
              <a:spcPct val="35000"/>
            </a:spcAft>
          </a:pPr>
          <a:r>
            <a:rPr lang="en-US" sz="1200" kern="1200" noProof="0" dirty="0" smtClean="0"/>
            <a:t>6. Maps</a:t>
          </a:r>
        </a:p>
        <a:p>
          <a:pPr lvl="0" algn="ctr" defTabSz="800100">
            <a:lnSpc>
              <a:spcPct val="90000"/>
            </a:lnSpc>
            <a:spcBef>
              <a:spcPct val="0"/>
            </a:spcBef>
            <a:spcAft>
              <a:spcPct val="35000"/>
            </a:spcAft>
          </a:pPr>
          <a:endParaRPr lang="es-ES" sz="1400" kern="1200" dirty="0" smtClean="0"/>
        </a:p>
        <a:p>
          <a:pPr lvl="0" algn="ctr" defTabSz="800100">
            <a:lnSpc>
              <a:spcPct val="90000"/>
            </a:lnSpc>
            <a:spcBef>
              <a:spcPct val="0"/>
            </a:spcBef>
            <a:spcAft>
              <a:spcPct val="35000"/>
            </a:spcAft>
          </a:pPr>
          <a:endParaRPr lang="es-ES" sz="1800" kern="1200" dirty="0"/>
        </a:p>
      </dsp:txBody>
      <dsp:txXfrm>
        <a:off x="6907213" y="2627515"/>
        <a:ext cx="2234654" cy="2567942"/>
      </dsp:txXfrm>
    </dsp:sp>
    <dsp:sp modelId="{D70EAA6E-1CAF-4706-8F24-6A18EE229DBC}">
      <dsp:nvSpPr>
        <dsp:cNvPr id="0" name=""/>
        <dsp:cNvSpPr/>
      </dsp:nvSpPr>
      <dsp:spPr>
        <a:xfrm>
          <a:off x="7156394" y="709844"/>
          <a:ext cx="1736293" cy="1697653"/>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66000" r="-6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8E73-7780-4072-8777-069A891DC714}">
      <dsp:nvSpPr>
        <dsp:cNvPr id="0" name=""/>
        <dsp:cNvSpPr/>
      </dsp:nvSpPr>
      <dsp:spPr>
        <a:xfrm>
          <a:off x="82301" y="6505898"/>
          <a:ext cx="8950289" cy="47300"/>
        </a:xfrm>
        <a:prstGeom prst="leftRightArrow">
          <a:avLst/>
        </a:prstGeom>
        <a:solidFill>
          <a:srgbClr val="D2D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AED05-F437-4FAB-B17C-8B00F7C82235}">
      <dsp:nvSpPr>
        <dsp:cNvPr id="0" name=""/>
        <dsp:cNvSpPr/>
      </dsp:nvSpPr>
      <dsp:spPr>
        <a:xfrm>
          <a:off x="1603" y="202931"/>
          <a:ext cx="2759738" cy="27536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IRTS 2008</a:t>
          </a:r>
          <a:r>
            <a:rPr lang="es-ES" sz="1800" kern="1200" dirty="0" smtClean="0"/>
            <a:t>: </a:t>
          </a:r>
          <a:r>
            <a:rPr lang="en-US" sz="1800" kern="1200" dirty="0" smtClean="0">
              <a:latin typeface="Verdana" pitchFamily="34" charset="0"/>
            </a:rPr>
            <a:t>concepts, definitions, classifications for basic tourism statistics</a:t>
          </a:r>
          <a:endParaRPr lang="es-ES" sz="1800" kern="1200" dirty="0"/>
        </a:p>
      </dsp:txBody>
      <dsp:txXfrm>
        <a:off x="405757" y="606199"/>
        <a:ext cx="1951430" cy="1947147"/>
      </dsp:txXfrm>
    </dsp:sp>
    <dsp:sp modelId="{61037CB3-EDB1-4721-8ECB-0FE3E7439FEC}">
      <dsp:nvSpPr>
        <dsp:cNvPr id="0" name=""/>
        <dsp:cNvSpPr/>
      </dsp:nvSpPr>
      <dsp:spPr>
        <a:xfrm>
          <a:off x="2808658" y="1251183"/>
          <a:ext cx="670385" cy="657180"/>
        </a:xfrm>
        <a:prstGeom prst="mathPlus">
          <a:avLst/>
        </a:prstGeom>
        <a:solidFill>
          <a:srgbClr val="33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897518" y="1502489"/>
        <a:ext cx="492665" cy="154568"/>
      </dsp:txXfrm>
    </dsp:sp>
    <dsp:sp modelId="{C0F28D64-2571-4ECF-BCE2-54ED05D3FF9F}">
      <dsp:nvSpPr>
        <dsp:cNvPr id="0" name=""/>
        <dsp:cNvSpPr/>
      </dsp:nvSpPr>
      <dsp:spPr>
        <a:xfrm>
          <a:off x="3526360" y="202931"/>
          <a:ext cx="2759738" cy="27536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smtClean="0"/>
            <a:t>TSA: RMF 2008</a:t>
          </a:r>
          <a:r>
            <a:rPr lang="es-ES" sz="1800" kern="1200" smtClean="0"/>
            <a:t>: </a:t>
          </a:r>
          <a:r>
            <a:rPr lang="en-US" sz="1800" kern="1200" smtClean="0">
              <a:latin typeface="Verdana" pitchFamily="34" charset="0"/>
            </a:rPr>
            <a:t>framework for the economic measurement of tourism consistent with SNA, BoP </a:t>
          </a:r>
          <a:endParaRPr lang="es-ES" sz="1800" kern="1200" dirty="0"/>
        </a:p>
      </dsp:txBody>
      <dsp:txXfrm>
        <a:off x="3930514" y="606199"/>
        <a:ext cx="1951430" cy="1947147"/>
      </dsp:txXfrm>
    </dsp:sp>
    <dsp:sp modelId="{5B4BF485-985C-4687-8AB1-50138D83D0B3}">
      <dsp:nvSpPr>
        <dsp:cNvPr id="0" name=""/>
        <dsp:cNvSpPr/>
      </dsp:nvSpPr>
      <dsp:spPr>
        <a:xfrm>
          <a:off x="6333414" y="1358379"/>
          <a:ext cx="478731" cy="442788"/>
        </a:xfrm>
        <a:prstGeom prst="mathEqual">
          <a:avLst/>
        </a:prstGeom>
        <a:solidFill>
          <a:srgbClr val="33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6396870" y="1449593"/>
        <a:ext cx="351819" cy="260360"/>
      </dsp:txXfrm>
    </dsp:sp>
    <dsp:sp modelId="{8E31AF6D-E83D-4AA6-8647-CC1CE846D857}">
      <dsp:nvSpPr>
        <dsp:cNvPr id="0" name=""/>
        <dsp:cNvSpPr/>
      </dsp:nvSpPr>
      <dsp:spPr>
        <a:xfrm>
          <a:off x="6859462" y="757334"/>
          <a:ext cx="1632832" cy="16448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smtClean="0"/>
            <a:t>System of Tourism Statistics</a:t>
          </a:r>
          <a:endParaRPr lang="es-ES" sz="2000" b="1" kern="1200" dirty="0"/>
        </a:p>
      </dsp:txBody>
      <dsp:txXfrm>
        <a:off x="7098585" y="998221"/>
        <a:ext cx="1154586" cy="1163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2CD7A-4439-4DDA-A25F-3856F01487C1}">
      <dsp:nvSpPr>
        <dsp:cNvPr id="0" name=""/>
        <dsp:cNvSpPr/>
      </dsp:nvSpPr>
      <dsp:spPr>
        <a:xfrm>
          <a:off x="2131" y="52436"/>
          <a:ext cx="2234654" cy="64293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533400">
            <a:lnSpc>
              <a:spcPct val="90000"/>
            </a:lnSpc>
            <a:spcBef>
              <a:spcPct val="0"/>
            </a:spcBef>
            <a:spcAft>
              <a:spcPct val="35000"/>
            </a:spcAft>
          </a:pPr>
          <a:endParaRPr lang="es-ES" sz="1800" b="1" kern="1200" dirty="0" smtClean="0"/>
        </a:p>
        <a:p>
          <a:pPr lvl="0" algn="ctr" defTabSz="533400">
            <a:lnSpc>
              <a:spcPct val="90000"/>
            </a:lnSpc>
            <a:spcBef>
              <a:spcPct val="0"/>
            </a:spcBef>
            <a:spcAft>
              <a:spcPct val="35000"/>
            </a:spcAft>
          </a:pPr>
          <a:endParaRPr lang="es-ES" sz="1800" b="1" kern="1200" dirty="0" smtClean="0"/>
        </a:p>
        <a:p>
          <a:pPr lvl="0" algn="ctr" defTabSz="533400">
            <a:lnSpc>
              <a:spcPct val="90000"/>
            </a:lnSpc>
            <a:spcBef>
              <a:spcPct val="0"/>
            </a:spcBef>
            <a:spcAft>
              <a:spcPct val="35000"/>
            </a:spcAft>
          </a:pPr>
          <a:endParaRPr lang="es-ES" sz="1800" b="1" kern="1200" dirty="0" smtClean="0"/>
        </a:p>
        <a:p>
          <a:pPr lvl="0" algn="ctr" defTabSz="533400">
            <a:lnSpc>
              <a:spcPct val="90000"/>
            </a:lnSpc>
            <a:spcBef>
              <a:spcPct val="0"/>
            </a:spcBef>
            <a:spcAft>
              <a:spcPct val="35000"/>
            </a:spcAft>
          </a:pPr>
          <a:r>
            <a:rPr lang="es-ES" sz="1800" b="1" kern="1200" dirty="0" smtClean="0"/>
            <a:t>I. </a:t>
          </a:r>
          <a:r>
            <a:rPr lang="en-US" sz="1800" b="1" kern="1200" noProof="0" dirty="0" smtClean="0"/>
            <a:t>International standards</a:t>
          </a:r>
        </a:p>
        <a:p>
          <a:pPr lvl="0" algn="ctr" defTabSz="533400">
            <a:lnSpc>
              <a:spcPct val="90000"/>
            </a:lnSpc>
            <a:spcBef>
              <a:spcPct val="0"/>
            </a:spcBef>
            <a:spcAft>
              <a:spcPct val="35000"/>
            </a:spcAft>
          </a:pPr>
          <a:r>
            <a:rPr lang="en-US" sz="1200" b="1" i="1" kern="1200" noProof="0" dirty="0" smtClean="0"/>
            <a:t>- Multilateral coordination in advancing the conceptual framework for measuring tourism and expanding its analytical potential </a:t>
          </a:r>
          <a:r>
            <a:rPr lang="en-US" sz="1200" b="1" kern="1200" noProof="0" dirty="0" smtClean="0"/>
            <a:t>-</a:t>
          </a:r>
        </a:p>
        <a:p>
          <a:pPr marL="0" marR="0" lvl="0" indent="0" algn="l" defTabSz="533400" eaLnBrk="1" fontAlgn="auto" latinLnBrk="0" hangingPunct="1">
            <a:lnSpc>
              <a:spcPct val="90000"/>
            </a:lnSpc>
            <a:spcBef>
              <a:spcPct val="0"/>
            </a:spcBef>
            <a:spcAft>
              <a:spcPct val="35000"/>
            </a:spcAft>
            <a:buClrTx/>
            <a:buSzTx/>
            <a:buFontTx/>
            <a:buNone/>
            <a:tabLst/>
            <a:defRPr/>
          </a:pPr>
          <a:r>
            <a:rPr lang="en-US" sz="1200" kern="1200" noProof="0" dirty="0" smtClean="0"/>
            <a:t>1. Employment &amp; decent work (ILO)</a:t>
          </a:r>
        </a:p>
        <a:p>
          <a:pPr lvl="0" algn="l" defTabSz="533400">
            <a:lnSpc>
              <a:spcPct val="90000"/>
            </a:lnSpc>
            <a:spcBef>
              <a:spcPct val="0"/>
            </a:spcBef>
            <a:spcAft>
              <a:spcPct val="35000"/>
            </a:spcAft>
          </a:pPr>
          <a:r>
            <a:rPr lang="en-US" sz="1200" kern="1200" noProof="0" dirty="0" smtClean="0"/>
            <a:t>2. Sub-national </a:t>
          </a:r>
          <a:r>
            <a:rPr lang="en-US" sz="1200" kern="1200" noProof="0" dirty="0" smtClean="0">
              <a:latin typeface="Arial"/>
              <a:cs typeface="Arial"/>
            </a:rPr>
            <a:t>→</a:t>
          </a:r>
          <a:r>
            <a:rPr lang="en-US" sz="1200" kern="1200" noProof="0" dirty="0" smtClean="0"/>
            <a:t> domestic tourism in detail; tourism products/segments</a:t>
          </a:r>
        </a:p>
        <a:p>
          <a:pPr lvl="0" algn="l" defTabSz="533400">
            <a:lnSpc>
              <a:spcPct val="90000"/>
            </a:lnSpc>
            <a:spcBef>
              <a:spcPct val="0"/>
            </a:spcBef>
            <a:spcAft>
              <a:spcPct val="35000"/>
            </a:spcAft>
          </a:pPr>
          <a:r>
            <a:rPr lang="en-US" sz="1200" kern="1200" noProof="0" dirty="0" smtClean="0"/>
            <a:t>3. UN System: </a:t>
          </a:r>
        </a:p>
        <a:p>
          <a:pPr marL="180975" marR="0" lvl="0" indent="0" algn="l" defTabSz="914400" eaLnBrk="1" fontAlgn="auto" latinLnBrk="0" hangingPunct="1">
            <a:lnSpc>
              <a:spcPct val="100000"/>
            </a:lnSpc>
            <a:spcBef>
              <a:spcPct val="0"/>
            </a:spcBef>
            <a:spcAft>
              <a:spcPts val="0"/>
            </a:spcAft>
            <a:buClrTx/>
            <a:buSzTx/>
            <a:buFontTx/>
            <a:buNone/>
            <a:tabLst/>
            <a:defRPr/>
          </a:pPr>
          <a:r>
            <a:rPr lang="en-US" sz="1200" kern="1200" noProof="0" dirty="0" smtClean="0"/>
            <a:t>a. UNSC, CCSA</a:t>
          </a:r>
        </a:p>
        <a:p>
          <a:pPr marL="180975" marR="0" lvl="0" indent="0" algn="l" defTabSz="914400" eaLnBrk="1" fontAlgn="auto" latinLnBrk="0" hangingPunct="1">
            <a:lnSpc>
              <a:spcPct val="100000"/>
            </a:lnSpc>
            <a:spcBef>
              <a:spcPct val="0"/>
            </a:spcBef>
            <a:spcAft>
              <a:spcPts val="0"/>
            </a:spcAft>
            <a:buClrTx/>
            <a:buSzTx/>
            <a:buFontTx/>
            <a:buNone/>
            <a:tabLst/>
            <a:defRPr/>
          </a:pPr>
          <a:r>
            <a:rPr lang="en-US" sz="1200" kern="1200" noProof="0" dirty="0" smtClean="0"/>
            <a:t>b. STSA Committee</a:t>
          </a:r>
        </a:p>
        <a:p>
          <a:pPr marL="180975" marR="0" lvl="0" indent="0" algn="l" defTabSz="914400" eaLnBrk="1" fontAlgn="auto" latinLnBrk="0" hangingPunct="1">
            <a:lnSpc>
              <a:spcPct val="100000"/>
            </a:lnSpc>
            <a:spcBef>
              <a:spcPct val="0"/>
            </a:spcBef>
            <a:spcAft>
              <a:spcPts val="0"/>
            </a:spcAft>
            <a:buClrTx/>
            <a:buSzTx/>
            <a:buFontTx/>
            <a:buNone/>
            <a:tabLst/>
            <a:defRPr/>
          </a:pPr>
          <a:r>
            <a:rPr lang="en-US" sz="1200" kern="1200" noProof="0" dirty="0" smtClean="0"/>
            <a:t>c. Interagency Taskforce on Statistics of International Trade in Services (</a:t>
          </a:r>
          <a:r>
            <a:rPr lang="en-US" sz="1200" i="1" kern="1200" noProof="0" dirty="0" smtClean="0"/>
            <a:t>MSITS</a:t>
          </a:r>
          <a:r>
            <a:rPr lang="en-US" sz="1200" kern="1200" noProof="0" dirty="0" smtClean="0"/>
            <a:t>), (with Eurostat, UNSD, WTO, IMF, OECD)</a:t>
          </a:r>
        </a:p>
      </dsp:txBody>
      <dsp:txXfrm>
        <a:off x="2131" y="2624185"/>
        <a:ext cx="2234654" cy="2571748"/>
      </dsp:txXfrm>
    </dsp:sp>
    <dsp:sp modelId="{AE5882EB-D3D1-4E83-A82D-153725DEE941}">
      <dsp:nvSpPr>
        <dsp:cNvPr id="0" name=""/>
        <dsp:cNvSpPr/>
      </dsp:nvSpPr>
      <dsp:spPr>
        <a:xfrm>
          <a:off x="251312" y="707465"/>
          <a:ext cx="1736293" cy="169765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57873-184F-43BE-A8FF-389F26893807}">
      <dsp:nvSpPr>
        <dsp:cNvPr id="0" name=""/>
        <dsp:cNvSpPr/>
      </dsp:nvSpPr>
      <dsp:spPr>
        <a:xfrm>
          <a:off x="2303825" y="66710"/>
          <a:ext cx="2234654" cy="64103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noProof="0" dirty="0" smtClean="0"/>
        </a:p>
        <a:p>
          <a:pPr lvl="0" algn="ctr" defTabSz="444500">
            <a:lnSpc>
              <a:spcPct val="90000"/>
            </a:lnSpc>
            <a:spcBef>
              <a:spcPct val="0"/>
            </a:spcBef>
            <a:spcAft>
              <a:spcPct val="35000"/>
            </a:spcAft>
          </a:pPr>
          <a:r>
            <a:rPr lang="en-US" sz="1800" b="1" kern="1200" noProof="0" dirty="0" smtClean="0"/>
            <a:t>II. Guidelines for implementation of standards</a:t>
          </a:r>
        </a:p>
        <a:p>
          <a:pPr lvl="0" algn="ctr" defTabSz="444500">
            <a:lnSpc>
              <a:spcPct val="90000"/>
            </a:lnSpc>
            <a:spcBef>
              <a:spcPct val="0"/>
            </a:spcBef>
            <a:spcAft>
              <a:spcPct val="35000"/>
            </a:spcAft>
          </a:pPr>
          <a:r>
            <a:rPr lang="en-US" sz="1200" b="1" i="1" kern="1200" noProof="0" dirty="0" smtClean="0"/>
            <a:t>- Multilateral coordination in designing practical guidance for implementing the standards across countries </a:t>
          </a:r>
          <a:r>
            <a:rPr lang="en-US" sz="1200" b="1" kern="1200" noProof="0" dirty="0" smtClean="0"/>
            <a:t>-</a:t>
          </a:r>
        </a:p>
        <a:p>
          <a:pPr lvl="0" algn="l" defTabSz="444500">
            <a:lnSpc>
              <a:spcPct val="90000"/>
            </a:lnSpc>
            <a:spcBef>
              <a:spcPct val="0"/>
            </a:spcBef>
            <a:spcAft>
              <a:spcPct val="35000"/>
            </a:spcAft>
          </a:pPr>
          <a:endParaRPr lang="en-US" sz="1200" b="0" kern="1200" noProof="0" dirty="0" smtClean="0"/>
        </a:p>
        <a:p>
          <a:pPr lvl="0" algn="l" defTabSz="444500">
            <a:lnSpc>
              <a:spcPct val="90000"/>
            </a:lnSpc>
            <a:spcBef>
              <a:spcPct val="0"/>
            </a:spcBef>
            <a:spcAft>
              <a:spcPct val="35000"/>
            </a:spcAft>
          </a:pPr>
          <a:r>
            <a:rPr lang="en-US" sz="1200" b="0" kern="1200" noProof="0" dirty="0" smtClean="0"/>
            <a:t>1</a:t>
          </a:r>
          <a:r>
            <a:rPr lang="en-US" sz="1200" b="0" i="1" kern="1200" noProof="0" dirty="0" smtClean="0"/>
            <a:t>. IRTS 2008 Compilation Guide</a:t>
          </a:r>
        </a:p>
        <a:p>
          <a:pPr lvl="0" algn="l" defTabSz="444500">
            <a:lnSpc>
              <a:spcPct val="90000"/>
            </a:lnSpc>
            <a:spcBef>
              <a:spcPct val="0"/>
            </a:spcBef>
            <a:spcAft>
              <a:spcPct val="35000"/>
            </a:spcAft>
          </a:pPr>
          <a:r>
            <a:rPr lang="en-US" sz="1200" b="0" kern="1200" noProof="0" dirty="0" smtClean="0"/>
            <a:t>2. ILO-UNWTO </a:t>
          </a:r>
          <a:r>
            <a:rPr lang="en-US" sz="1200" b="0" i="1" kern="1200" noProof="0" dirty="0" smtClean="0"/>
            <a:t>Technical Guide on Measuring Employment in Tourism</a:t>
          </a:r>
          <a:endParaRPr lang="en-US" sz="1200" b="0" kern="1200" noProof="0" dirty="0" smtClean="0"/>
        </a:p>
        <a:p>
          <a:pPr lvl="0" algn="l" defTabSz="444500">
            <a:lnSpc>
              <a:spcPct val="90000"/>
            </a:lnSpc>
            <a:spcBef>
              <a:spcPct val="0"/>
            </a:spcBef>
            <a:spcAft>
              <a:spcPct val="35000"/>
            </a:spcAft>
          </a:pPr>
          <a:r>
            <a:rPr lang="en-US" sz="1200" b="0" kern="1200" noProof="0" dirty="0" smtClean="0"/>
            <a:t>3. Input to </a:t>
          </a:r>
          <a:r>
            <a:rPr lang="en-US" sz="1200" b="0" i="1" kern="1200" noProof="0" dirty="0" smtClean="0"/>
            <a:t>Compilers Guide MSITS</a:t>
          </a:r>
          <a:r>
            <a:rPr lang="en-US" sz="1200" b="0" kern="1200" noProof="0" dirty="0" smtClean="0"/>
            <a:t> - UN Expert Group</a:t>
          </a:r>
          <a:endParaRPr lang="en-US" sz="1200" b="0" kern="1200" noProof="0" dirty="0"/>
        </a:p>
      </dsp:txBody>
      <dsp:txXfrm>
        <a:off x="2303825" y="2630846"/>
        <a:ext cx="2234654" cy="2564136"/>
      </dsp:txXfrm>
    </dsp:sp>
    <dsp:sp modelId="{1DD09289-EBF2-4C48-B4F5-8A06F68C02DC}">
      <dsp:nvSpPr>
        <dsp:cNvPr id="0" name=""/>
        <dsp:cNvSpPr/>
      </dsp:nvSpPr>
      <dsp:spPr>
        <a:xfrm>
          <a:off x="2553006" y="712223"/>
          <a:ext cx="1736293" cy="1697653"/>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92835-8142-447F-83F4-6E770F13DC70}">
      <dsp:nvSpPr>
        <dsp:cNvPr id="0" name=""/>
        <dsp:cNvSpPr/>
      </dsp:nvSpPr>
      <dsp:spPr>
        <a:xfrm>
          <a:off x="4605519" y="52436"/>
          <a:ext cx="2234654" cy="64293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r>
            <a:rPr lang="es-ES" sz="1800" b="1" kern="1200" dirty="0" smtClean="0"/>
            <a:t>III. </a:t>
          </a:r>
          <a:r>
            <a:rPr lang="en-US" sz="1800" b="1" kern="1200" noProof="0" dirty="0" smtClean="0"/>
            <a:t>Capacity building &amp; instruments for technical assistance</a:t>
          </a:r>
        </a:p>
        <a:p>
          <a:pPr lvl="0" algn="ctr" defTabSz="800100">
            <a:lnSpc>
              <a:spcPct val="90000"/>
            </a:lnSpc>
            <a:spcBef>
              <a:spcPct val="0"/>
            </a:spcBef>
            <a:spcAft>
              <a:spcPct val="35000"/>
            </a:spcAft>
          </a:pPr>
          <a:r>
            <a:rPr lang="en-US" sz="1200" b="1" i="1" kern="1200" noProof="0" dirty="0" smtClean="0"/>
            <a:t>- Designing methods and material to support countries in their implementation -</a:t>
          </a:r>
        </a:p>
        <a:p>
          <a:pPr lvl="0" algn="l" defTabSz="800100">
            <a:lnSpc>
              <a:spcPct val="90000"/>
            </a:lnSpc>
            <a:spcBef>
              <a:spcPct val="0"/>
            </a:spcBef>
            <a:spcAft>
              <a:spcPct val="35000"/>
            </a:spcAft>
          </a:pPr>
          <a:r>
            <a:rPr lang="en-US" sz="1200" b="0" kern="1200" noProof="0" dirty="0" smtClean="0"/>
            <a:t>1. Regional Statistical CB </a:t>
          </a:r>
          <a:r>
            <a:rPr lang="en-US" sz="1200" b="0" kern="1200" noProof="0" dirty="0" err="1" smtClean="0"/>
            <a:t>Programme</a:t>
          </a:r>
          <a:r>
            <a:rPr lang="en-US" sz="1200" b="0" kern="1200" noProof="0" dirty="0" smtClean="0"/>
            <a:t>:</a:t>
          </a:r>
        </a:p>
        <a:p>
          <a:pPr marL="180975" lvl="0" indent="0" algn="l" defTabSz="800100">
            <a:lnSpc>
              <a:spcPct val="90000"/>
            </a:lnSpc>
            <a:spcBef>
              <a:spcPct val="0"/>
            </a:spcBef>
            <a:spcAft>
              <a:spcPct val="35000"/>
            </a:spcAft>
          </a:pPr>
          <a:r>
            <a:rPr lang="en-US" sz="1200" b="0" kern="1200" noProof="0" dirty="0" smtClean="0"/>
            <a:t>a. WSI Africa (RPAF)</a:t>
          </a:r>
        </a:p>
        <a:p>
          <a:pPr marL="180975" lvl="0" indent="0" algn="l" defTabSz="800100">
            <a:lnSpc>
              <a:spcPct val="90000"/>
            </a:lnSpc>
            <a:spcBef>
              <a:spcPct val="0"/>
            </a:spcBef>
            <a:spcAft>
              <a:spcPct val="35000"/>
            </a:spcAft>
          </a:pPr>
          <a:r>
            <a:rPr lang="en-US" sz="1200" b="0" kern="1200" noProof="0" dirty="0" smtClean="0"/>
            <a:t>b. WSIII+RS Asia-Pacific (RPAP)</a:t>
          </a:r>
        </a:p>
        <a:p>
          <a:pPr marL="180975" lvl="0" indent="0" algn="l" defTabSz="800100">
            <a:lnSpc>
              <a:spcPct val="90000"/>
            </a:lnSpc>
            <a:spcBef>
              <a:spcPct val="0"/>
            </a:spcBef>
            <a:spcAft>
              <a:spcPct val="35000"/>
            </a:spcAft>
          </a:pPr>
          <a:r>
            <a:rPr lang="en-US" sz="1200" b="0" kern="1200" noProof="0" dirty="0" smtClean="0"/>
            <a:t>c. WSIII Europe/CIS (RPEU)</a:t>
          </a:r>
        </a:p>
        <a:p>
          <a:pPr lvl="0" algn="l" defTabSz="800100">
            <a:lnSpc>
              <a:spcPct val="90000"/>
            </a:lnSpc>
            <a:spcBef>
              <a:spcPct val="0"/>
            </a:spcBef>
            <a:spcAft>
              <a:spcPct val="35000"/>
            </a:spcAft>
          </a:pPr>
          <a:r>
            <a:rPr lang="en-US" sz="1200" b="0" kern="1200" noProof="0" dirty="0" smtClean="0"/>
            <a:t>2. Material: </a:t>
          </a:r>
          <a:r>
            <a:rPr lang="en-US" sz="1200" b="0" i="1" kern="1200" noProof="0" dirty="0" smtClean="0"/>
            <a:t>Documenting National Systems of Tourism Statistics </a:t>
          </a:r>
          <a:r>
            <a:rPr lang="en-US" sz="1200" b="0" kern="1200" noProof="0" dirty="0" smtClean="0">
              <a:latin typeface="Calibri"/>
              <a:cs typeface="Calibri"/>
            </a:rPr>
            <a:t>↔ </a:t>
          </a:r>
          <a:r>
            <a:rPr lang="en-US" sz="1200" b="0" i="1" kern="1200" noProof="0" dirty="0" smtClean="0">
              <a:latin typeface="Calibri"/>
              <a:cs typeface="Calibri"/>
            </a:rPr>
            <a:t>Compilation Guide</a:t>
          </a:r>
          <a:endParaRPr lang="en-US" sz="1200" b="0" i="1" kern="1200" noProof="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200" b="0" kern="1200" noProof="0" dirty="0" smtClean="0"/>
            <a:t>3. E-learning material (THMS)</a:t>
          </a:r>
          <a:endParaRPr lang="en-US" sz="300" b="0" kern="1200" noProof="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200" b="0" kern="1200" noProof="0" dirty="0" smtClean="0"/>
            <a:t>4. Training the trainers WS (TCSV)</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b="0" kern="1200" noProof="0" dirty="0" smtClean="0"/>
        </a:p>
        <a:p>
          <a:pPr lvl="0" algn="l" defTabSz="800100">
            <a:lnSpc>
              <a:spcPct val="90000"/>
            </a:lnSpc>
            <a:spcBef>
              <a:spcPct val="0"/>
            </a:spcBef>
            <a:spcAft>
              <a:spcPct val="35000"/>
            </a:spcAft>
          </a:pPr>
          <a:endParaRPr lang="en-US" sz="1200" b="0" kern="1200" noProof="0" dirty="0"/>
        </a:p>
      </dsp:txBody>
      <dsp:txXfrm>
        <a:off x="4605519" y="2624185"/>
        <a:ext cx="2234654" cy="2571748"/>
      </dsp:txXfrm>
    </dsp:sp>
    <dsp:sp modelId="{2CADD382-03EF-4A4E-9DF0-7049616B763A}">
      <dsp:nvSpPr>
        <dsp:cNvPr id="0" name=""/>
        <dsp:cNvSpPr/>
      </dsp:nvSpPr>
      <dsp:spPr>
        <a:xfrm>
          <a:off x="4854700" y="707465"/>
          <a:ext cx="1736293" cy="1697653"/>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4441E-4C03-49DE-8EC8-58F8F22A5585}">
      <dsp:nvSpPr>
        <dsp:cNvPr id="0" name=""/>
        <dsp:cNvSpPr/>
      </dsp:nvSpPr>
      <dsp:spPr>
        <a:xfrm>
          <a:off x="6907213" y="59573"/>
          <a:ext cx="2234654" cy="64198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b="1" kern="1200" dirty="0" smtClean="0"/>
        </a:p>
        <a:p>
          <a:pPr lvl="0" algn="ctr" defTabSz="800100">
            <a:lnSpc>
              <a:spcPct val="90000"/>
            </a:lnSpc>
            <a:spcBef>
              <a:spcPct val="0"/>
            </a:spcBef>
            <a:spcAft>
              <a:spcPct val="35000"/>
            </a:spcAft>
          </a:pPr>
          <a:endParaRPr lang="en-US" sz="1800" b="1" kern="1200" noProof="0" dirty="0" smtClean="0"/>
        </a:p>
        <a:p>
          <a:pPr lvl="0" algn="ctr" defTabSz="800100">
            <a:lnSpc>
              <a:spcPct val="90000"/>
            </a:lnSpc>
            <a:spcBef>
              <a:spcPct val="0"/>
            </a:spcBef>
            <a:spcAft>
              <a:spcPct val="35000"/>
            </a:spcAft>
          </a:pPr>
          <a:endParaRPr lang="en-US" sz="1800" b="1" kern="1200" noProof="0" dirty="0" smtClean="0"/>
        </a:p>
        <a:p>
          <a:pPr lvl="0" algn="ctr" defTabSz="800100">
            <a:lnSpc>
              <a:spcPct val="90000"/>
            </a:lnSpc>
            <a:spcBef>
              <a:spcPct val="0"/>
            </a:spcBef>
            <a:spcAft>
              <a:spcPct val="35000"/>
            </a:spcAft>
          </a:pPr>
          <a:endParaRPr lang="en-US" sz="1800" b="1" kern="1200" noProof="0" dirty="0" smtClean="0"/>
        </a:p>
        <a:p>
          <a:pPr lvl="0" algn="ctr" defTabSz="800100">
            <a:lnSpc>
              <a:spcPct val="90000"/>
            </a:lnSpc>
            <a:spcBef>
              <a:spcPct val="0"/>
            </a:spcBef>
            <a:spcAft>
              <a:spcPct val="35000"/>
            </a:spcAft>
          </a:pPr>
          <a:r>
            <a:rPr lang="en-US" sz="1800" b="1" kern="1200" noProof="0" dirty="0" smtClean="0"/>
            <a:t>IV. Dissemination</a:t>
          </a:r>
        </a:p>
        <a:p>
          <a:pPr marL="0" lvl="0" indent="0" algn="ctr" defTabSz="800100">
            <a:lnSpc>
              <a:spcPct val="90000"/>
            </a:lnSpc>
            <a:spcBef>
              <a:spcPct val="0"/>
            </a:spcBef>
            <a:spcAft>
              <a:spcPct val="35000"/>
            </a:spcAft>
          </a:pPr>
          <a:r>
            <a:rPr lang="en-US" sz="1200" b="1" i="1" kern="1200" noProof="0" dirty="0" smtClean="0"/>
            <a:t>- To users for analysis, advocacy, policy design, results-based management, strategy -</a:t>
          </a:r>
        </a:p>
        <a:p>
          <a:pPr marL="0" lvl="0" indent="0" algn="l" defTabSz="800100">
            <a:lnSpc>
              <a:spcPct val="90000"/>
            </a:lnSpc>
            <a:spcBef>
              <a:spcPct val="0"/>
            </a:spcBef>
            <a:spcAft>
              <a:spcPct val="35000"/>
            </a:spcAft>
          </a:pPr>
          <a:r>
            <a:rPr lang="en-US" sz="1200" kern="1200" noProof="0" dirty="0" smtClean="0"/>
            <a:t>1. Compilation - databases and publications: </a:t>
          </a:r>
        </a:p>
        <a:p>
          <a:pPr marL="180975" lvl="0" indent="0" algn="l" defTabSz="800100">
            <a:lnSpc>
              <a:spcPct val="90000"/>
            </a:lnSpc>
            <a:spcBef>
              <a:spcPct val="0"/>
            </a:spcBef>
            <a:spcAft>
              <a:spcPct val="35000"/>
            </a:spcAft>
          </a:pPr>
          <a:r>
            <a:rPr lang="en-US" sz="1200" kern="1200" noProof="0" dirty="0" smtClean="0"/>
            <a:t>a. Compendium (PBEL)</a:t>
          </a:r>
        </a:p>
        <a:p>
          <a:pPr marL="180975" lvl="0" indent="0" algn="l" defTabSz="800100">
            <a:lnSpc>
              <a:spcPct val="90000"/>
            </a:lnSpc>
            <a:spcBef>
              <a:spcPct val="0"/>
            </a:spcBef>
            <a:spcAft>
              <a:spcPct val="35000"/>
            </a:spcAft>
          </a:pPr>
          <a:r>
            <a:rPr lang="en-US" sz="1200" kern="1200" noProof="0" dirty="0" smtClean="0"/>
            <a:t>b. </a:t>
          </a:r>
          <a:r>
            <a:rPr lang="en-US" sz="1200" kern="1200" noProof="0" dirty="0" err="1" smtClean="0"/>
            <a:t>Yearbook,Outbound</a:t>
          </a:r>
          <a:r>
            <a:rPr lang="en-US" sz="1200" kern="1200" noProof="0" dirty="0" smtClean="0"/>
            <a:t>(PBEL)</a:t>
          </a:r>
        </a:p>
        <a:p>
          <a:pPr marL="180975" lvl="0" indent="0" algn="l" defTabSz="800100">
            <a:lnSpc>
              <a:spcPct val="90000"/>
            </a:lnSpc>
            <a:spcBef>
              <a:spcPct val="0"/>
            </a:spcBef>
            <a:spcAft>
              <a:spcPct val="35000"/>
            </a:spcAft>
          </a:pPr>
          <a:r>
            <a:rPr lang="en-US" sz="1200" kern="1200" noProof="0" dirty="0" smtClean="0"/>
            <a:t>c. TSA indicators</a:t>
          </a:r>
        </a:p>
        <a:p>
          <a:pPr lvl="0" algn="l" defTabSz="800100">
            <a:lnSpc>
              <a:spcPct val="90000"/>
            </a:lnSpc>
            <a:spcBef>
              <a:spcPct val="0"/>
            </a:spcBef>
            <a:spcAft>
              <a:spcPct val="35000"/>
            </a:spcAft>
          </a:pPr>
          <a:r>
            <a:rPr lang="en-US" sz="1200" kern="1200" noProof="0" dirty="0" smtClean="0"/>
            <a:t>2. Macroeconomic indicators  </a:t>
          </a:r>
        </a:p>
        <a:p>
          <a:pPr lvl="0" algn="l" defTabSz="800100">
            <a:lnSpc>
              <a:spcPct val="90000"/>
            </a:lnSpc>
            <a:spcBef>
              <a:spcPct val="0"/>
            </a:spcBef>
            <a:spcAft>
              <a:spcPct val="35000"/>
            </a:spcAft>
          </a:pPr>
          <a:r>
            <a:rPr lang="en-US" sz="1200" kern="1200" noProof="0" dirty="0" smtClean="0"/>
            <a:t>3. Technical paper series</a:t>
          </a:r>
        </a:p>
        <a:p>
          <a:pPr lvl="0" algn="l" defTabSz="800100">
            <a:lnSpc>
              <a:spcPct val="90000"/>
            </a:lnSpc>
            <a:spcBef>
              <a:spcPct val="0"/>
            </a:spcBef>
            <a:spcAft>
              <a:spcPct val="35000"/>
            </a:spcAft>
          </a:pPr>
          <a:r>
            <a:rPr lang="en-US" sz="1200" kern="1200" noProof="0" dirty="0" smtClean="0"/>
            <a:t>4. More user-friendly website (ELCM)</a:t>
          </a:r>
        </a:p>
        <a:p>
          <a:pPr lvl="0" algn="l" defTabSz="800100">
            <a:lnSpc>
              <a:spcPct val="90000"/>
            </a:lnSpc>
            <a:spcBef>
              <a:spcPct val="0"/>
            </a:spcBef>
            <a:spcAft>
              <a:spcPct val="35000"/>
            </a:spcAft>
          </a:pPr>
          <a:r>
            <a:rPr lang="en-US" sz="1200" kern="1200" noProof="0" dirty="0" smtClean="0"/>
            <a:t>5. E-learning material (THMS)</a:t>
          </a:r>
        </a:p>
        <a:p>
          <a:pPr lvl="0" algn="l" defTabSz="800100">
            <a:lnSpc>
              <a:spcPct val="90000"/>
            </a:lnSpc>
            <a:spcBef>
              <a:spcPct val="0"/>
            </a:spcBef>
            <a:spcAft>
              <a:spcPct val="35000"/>
            </a:spcAft>
          </a:pPr>
          <a:r>
            <a:rPr lang="en-US" sz="1200" kern="1200" noProof="0" dirty="0" smtClean="0"/>
            <a:t>6. Maps</a:t>
          </a:r>
        </a:p>
        <a:p>
          <a:pPr lvl="0" algn="ctr" defTabSz="800100">
            <a:lnSpc>
              <a:spcPct val="90000"/>
            </a:lnSpc>
            <a:spcBef>
              <a:spcPct val="0"/>
            </a:spcBef>
            <a:spcAft>
              <a:spcPct val="35000"/>
            </a:spcAft>
          </a:pPr>
          <a:endParaRPr lang="es-ES" sz="1400" kern="1200" dirty="0" smtClean="0"/>
        </a:p>
        <a:p>
          <a:pPr lvl="0" algn="ctr" defTabSz="800100">
            <a:lnSpc>
              <a:spcPct val="90000"/>
            </a:lnSpc>
            <a:spcBef>
              <a:spcPct val="0"/>
            </a:spcBef>
            <a:spcAft>
              <a:spcPct val="35000"/>
            </a:spcAft>
          </a:pPr>
          <a:endParaRPr lang="es-ES" sz="1800" kern="1200" dirty="0"/>
        </a:p>
      </dsp:txBody>
      <dsp:txXfrm>
        <a:off x="6907213" y="2627515"/>
        <a:ext cx="2234654" cy="2567942"/>
      </dsp:txXfrm>
    </dsp:sp>
    <dsp:sp modelId="{D70EAA6E-1CAF-4706-8F24-6A18EE229DBC}">
      <dsp:nvSpPr>
        <dsp:cNvPr id="0" name=""/>
        <dsp:cNvSpPr/>
      </dsp:nvSpPr>
      <dsp:spPr>
        <a:xfrm>
          <a:off x="7156394" y="709844"/>
          <a:ext cx="1736293" cy="1697653"/>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66000" r="-6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8E73-7780-4072-8777-069A891DC714}">
      <dsp:nvSpPr>
        <dsp:cNvPr id="0" name=""/>
        <dsp:cNvSpPr/>
      </dsp:nvSpPr>
      <dsp:spPr>
        <a:xfrm>
          <a:off x="82301" y="6505898"/>
          <a:ext cx="8950289" cy="47300"/>
        </a:xfrm>
        <a:prstGeom prst="leftRightArrow">
          <a:avLst/>
        </a:prstGeom>
        <a:solidFill>
          <a:srgbClr val="D2D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0.93827</cdr:y>
    </cdr:from>
    <cdr:to>
      <cdr:x>0.42535</cdr:x>
      <cdr:y>1</cdr:y>
    </cdr:to>
    <cdr:sp macro="" textlink="">
      <cdr:nvSpPr>
        <cdr:cNvPr id="2" name="Rectangle 1"/>
        <cdr:cNvSpPr/>
      </cdr:nvSpPr>
      <cdr:spPr>
        <a:xfrm xmlns:a="http://schemas.openxmlformats.org/drawingml/2006/main">
          <a:off x="0" y="4246581"/>
          <a:ext cx="3500427" cy="279382"/>
        </a:xfrm>
        <a:prstGeom xmlns:a="http://schemas.openxmlformats.org/drawingml/2006/main" prst="rect">
          <a:avLst/>
        </a:prstGeom>
        <a:solidFill xmlns:a="http://schemas.openxmlformats.org/drawingml/2006/main">
          <a:srgbClr val="D2D4EA"/>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b"/>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r>
            <a:rPr lang="en-GB" sz="1400" b="1" dirty="0" smtClean="0">
              <a:solidFill>
                <a:schemeClr val="accent4">
                  <a:lumMod val="50000"/>
                </a:schemeClr>
              </a:solidFill>
              <a:latin typeface="Arial Narrow" pitchFamily="34" charset="0"/>
            </a:rPr>
            <a:t>Source</a:t>
          </a:r>
          <a:r>
            <a:rPr lang="es-ES" sz="1400" b="1" dirty="0" smtClean="0">
              <a:solidFill>
                <a:schemeClr val="accent4">
                  <a:lumMod val="50000"/>
                </a:schemeClr>
              </a:solidFill>
              <a:latin typeface="Arial Narrow" pitchFamily="34" charset="0"/>
            </a:rPr>
            <a:t>:  </a:t>
          </a:r>
          <a:r>
            <a:rPr lang="es-ES" sz="1400" b="1" i="1" dirty="0" err="1" smtClean="0">
              <a:solidFill>
                <a:schemeClr val="accent4">
                  <a:lumMod val="50000"/>
                </a:schemeClr>
              </a:solidFill>
              <a:latin typeface="Arial Narrow" pitchFamily="34" charset="0"/>
            </a:rPr>
            <a:t>Compendium</a:t>
          </a:r>
          <a:r>
            <a:rPr lang="es-ES" sz="1400" b="1" i="1" dirty="0" smtClean="0">
              <a:solidFill>
                <a:schemeClr val="accent4">
                  <a:lumMod val="50000"/>
                </a:schemeClr>
              </a:solidFill>
              <a:latin typeface="Arial Narrow" pitchFamily="34" charset="0"/>
            </a:rPr>
            <a:t> of Tourism Statistics</a:t>
          </a:r>
          <a:endParaRPr lang="es-ES" sz="1400" b="1" i="1" dirty="0">
            <a:solidFill>
              <a:schemeClr val="accent4">
                <a:lumMod val="50000"/>
              </a:schemeClr>
            </a:solidFill>
            <a:latin typeface="Arial Narrow" pitchFamily="34" charset="0"/>
          </a:endParaRPr>
        </a:p>
      </cdr:txBody>
    </cdr:sp>
  </cdr:relSizeAnchor>
  <cdr:relSizeAnchor xmlns:cdr="http://schemas.openxmlformats.org/drawingml/2006/chartDrawing">
    <cdr:from>
      <cdr:x>0.06204</cdr:x>
      <cdr:y>0.0127</cdr:y>
    </cdr:from>
    <cdr:to>
      <cdr:x>0.18056</cdr:x>
      <cdr:y>0.08975</cdr:y>
    </cdr:to>
    <cdr:sp macro="" textlink="">
      <cdr:nvSpPr>
        <cdr:cNvPr id="4" name="Oval 3"/>
        <cdr:cNvSpPr/>
      </cdr:nvSpPr>
      <cdr:spPr>
        <a:xfrm xmlns:a="http://schemas.openxmlformats.org/drawingml/2006/main">
          <a:off x="510540" y="59055"/>
          <a:ext cx="975360" cy="358140"/>
        </a:xfrm>
        <a:prstGeom xmlns:a="http://schemas.openxmlformats.org/drawingml/2006/main" prst="ellipse">
          <a:avLst/>
        </a:prstGeom>
        <a:noFill xmlns:a="http://schemas.openxmlformats.org/drawingml/2006/main"/>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0.08148</cdr:x>
      <cdr:y>0.38811</cdr:y>
    </cdr:from>
    <cdr:to>
      <cdr:x>0.1787</cdr:x>
      <cdr:y>0.44986</cdr:y>
    </cdr:to>
    <cdr:sp macro="" textlink="">
      <cdr:nvSpPr>
        <cdr:cNvPr id="5" name="Oval 4"/>
        <cdr:cNvSpPr/>
      </cdr:nvSpPr>
      <cdr:spPr>
        <a:xfrm xmlns:a="http://schemas.openxmlformats.org/drawingml/2006/main">
          <a:off x="670560" y="1804035"/>
          <a:ext cx="800100" cy="287020"/>
        </a:xfrm>
        <a:prstGeom xmlns:a="http://schemas.openxmlformats.org/drawingml/2006/main" prst="ellipse">
          <a:avLst/>
        </a:prstGeom>
        <a:noFill xmlns:a="http://schemas.openxmlformats.org/drawingml/2006/main"/>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0.06173</cdr:x>
      <cdr:y>0.19249</cdr:y>
    </cdr:from>
    <cdr:to>
      <cdr:x>0.18025</cdr:x>
      <cdr:y>0.26954</cdr:y>
    </cdr:to>
    <cdr:sp macro="" textlink="">
      <cdr:nvSpPr>
        <cdr:cNvPr id="6" name="Oval 5"/>
        <cdr:cNvSpPr/>
      </cdr:nvSpPr>
      <cdr:spPr>
        <a:xfrm xmlns:a="http://schemas.openxmlformats.org/drawingml/2006/main">
          <a:off x="508000" y="894715"/>
          <a:ext cx="975360" cy="358140"/>
        </a:xfrm>
        <a:prstGeom xmlns:a="http://schemas.openxmlformats.org/drawingml/2006/main" prst="ellipse">
          <a:avLst/>
        </a:prstGeom>
        <a:noFill xmlns:a="http://schemas.openxmlformats.org/drawingml/2006/main"/>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0.25</cdr:x>
      <cdr:y>0.86285</cdr:y>
    </cdr:from>
    <cdr:to>
      <cdr:x>0.77917</cdr:x>
      <cdr:y>0.9809</cdr:y>
    </cdr:to>
    <cdr:sp macro="" textlink="">
      <cdr:nvSpPr>
        <cdr:cNvPr id="2" name="TextBox 1"/>
        <cdr:cNvSpPr txBox="1"/>
      </cdr:nvSpPr>
      <cdr:spPr>
        <a:xfrm xmlns:a="http://schemas.openxmlformats.org/drawingml/2006/main">
          <a:off x="1142994" y="2366963"/>
          <a:ext cx="2419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1</cdr:x>
      <cdr:y>0.13992</cdr:y>
    </cdr:to>
    <cdr:sp macro="" textlink="">
      <cdr:nvSpPr>
        <cdr:cNvPr id="3" name="TextBox 2"/>
        <cdr:cNvSpPr txBox="1"/>
      </cdr:nvSpPr>
      <cdr:spPr>
        <a:xfrm xmlns:a="http://schemas.openxmlformats.org/drawingml/2006/main">
          <a:off x="0" y="-1062038"/>
          <a:ext cx="8753475" cy="675032"/>
        </a:xfrm>
        <a:prstGeom xmlns:a="http://schemas.openxmlformats.org/drawingml/2006/main" prst="rect">
          <a:avLst/>
        </a:prstGeom>
        <a:solidFill xmlns:a="http://schemas.openxmlformats.org/drawingml/2006/main">
          <a:srgbClr val="745A94"/>
        </a:solidFill>
      </cdr:spPr>
      <cdr:txBody>
        <a:bodyPr xmlns:a="http://schemas.openxmlformats.org/drawingml/2006/main" vertOverflow="clip" wrap="square" rtlCol="0"/>
        <a:lstStyle xmlns:a="http://schemas.openxmlformats.org/drawingml/2006/main"/>
        <a:p xmlns:a="http://schemas.openxmlformats.org/drawingml/2006/main">
          <a:pPr algn="ctr"/>
          <a:r>
            <a:rPr lang="en-GB" sz="2000" b="1" dirty="0" smtClean="0">
              <a:solidFill>
                <a:schemeClr val="bg1"/>
              </a:solidFill>
              <a:latin typeface="Arial Narrow" pitchFamily="34" charset="0"/>
            </a:rPr>
            <a:t>Inbound tourism average length of stay in some Mediterranean Countries, 2011</a:t>
          </a:r>
        </a:p>
        <a:p xmlns:a="http://schemas.openxmlformats.org/drawingml/2006/main">
          <a:pPr algn="ctr"/>
          <a:r>
            <a:rPr lang="en-GB" sz="1400" b="1" baseline="0" dirty="0" smtClean="0">
              <a:solidFill>
                <a:schemeClr val="bg1"/>
              </a:solidFill>
              <a:latin typeface="Arial Narrow" pitchFamily="34" charset="0"/>
            </a:rPr>
            <a:t>(all commercial accommodation services) </a:t>
          </a:r>
        </a:p>
      </cdr:txBody>
    </cdr:sp>
  </cdr:relSizeAnchor>
  <cdr:relSizeAnchor xmlns:cdr="http://schemas.openxmlformats.org/drawingml/2006/chartDrawing">
    <cdr:from>
      <cdr:x>0</cdr:x>
      <cdr:y>0.94209</cdr:y>
    </cdr:from>
    <cdr:to>
      <cdr:x>0.39989</cdr:x>
      <cdr:y>1</cdr:y>
    </cdr:to>
    <cdr:sp macro="" textlink="">
      <cdr:nvSpPr>
        <cdr:cNvPr id="4" name="Rectangle 3"/>
        <cdr:cNvSpPr/>
      </cdr:nvSpPr>
      <cdr:spPr>
        <a:xfrm xmlns:a="http://schemas.openxmlformats.org/drawingml/2006/main">
          <a:off x="0" y="4545012"/>
          <a:ext cx="3500437" cy="279400"/>
        </a:xfrm>
        <a:prstGeom xmlns:a="http://schemas.openxmlformats.org/drawingml/2006/main" prst="rect">
          <a:avLst/>
        </a:prstGeom>
        <a:solidFill xmlns:a="http://schemas.openxmlformats.org/drawingml/2006/main">
          <a:srgbClr val="D2D4EA"/>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b"/>
        <a:lstStyle xmlns:a="http://schemas.openxmlformats.org/drawingml/2006/main">
          <a:defPPr>
            <a:defRPr lang="es-E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defRPr/>
          </a:pPr>
          <a:r>
            <a:rPr lang="en-GB" sz="1400" b="1" dirty="0" smtClean="0">
              <a:solidFill>
                <a:schemeClr val="accent4">
                  <a:lumMod val="50000"/>
                </a:schemeClr>
              </a:solidFill>
              <a:latin typeface="Arial Narrow" pitchFamily="34" charset="0"/>
            </a:rPr>
            <a:t>Source</a:t>
          </a:r>
          <a:r>
            <a:rPr lang="es-ES" sz="1400" b="1" dirty="0" smtClean="0">
              <a:solidFill>
                <a:schemeClr val="accent4">
                  <a:lumMod val="50000"/>
                </a:schemeClr>
              </a:solidFill>
              <a:latin typeface="Arial Narrow" pitchFamily="34" charset="0"/>
            </a:rPr>
            <a:t>:  </a:t>
          </a:r>
          <a:r>
            <a:rPr lang="es-ES" sz="1400" b="1" i="1" dirty="0" err="1" smtClean="0">
              <a:solidFill>
                <a:schemeClr val="accent4">
                  <a:lumMod val="50000"/>
                </a:schemeClr>
              </a:solidFill>
              <a:latin typeface="Arial Narrow" pitchFamily="34" charset="0"/>
            </a:rPr>
            <a:t>Compendium</a:t>
          </a:r>
          <a:r>
            <a:rPr lang="es-ES" sz="1400" b="1" i="1" dirty="0" smtClean="0">
              <a:solidFill>
                <a:schemeClr val="accent4">
                  <a:lumMod val="50000"/>
                </a:schemeClr>
              </a:solidFill>
              <a:latin typeface="Arial Narrow" pitchFamily="34" charset="0"/>
            </a:rPr>
            <a:t> of Tourism Statistics</a:t>
          </a:r>
          <a:endParaRPr lang="es-ES" sz="1400" b="1" i="1" dirty="0">
            <a:solidFill>
              <a:schemeClr val="accent4">
                <a:lumMod val="50000"/>
              </a:schemeClr>
            </a:solidFill>
            <a:latin typeface="Arial Narrow"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0.99851</cdr:x>
      <cdr:y>0.08054</cdr:y>
    </cdr:to>
    <cdr:sp macro="" textlink="">
      <cdr:nvSpPr>
        <cdr:cNvPr id="2" name="TextBox 4"/>
        <cdr:cNvSpPr txBox="1"/>
      </cdr:nvSpPr>
      <cdr:spPr>
        <a:xfrm xmlns:a="http://schemas.openxmlformats.org/drawingml/2006/main">
          <a:off x="0" y="0"/>
          <a:ext cx="8267663" cy="400110"/>
        </a:xfrm>
        <a:prstGeom xmlns:a="http://schemas.openxmlformats.org/drawingml/2006/main" prst="rect">
          <a:avLst/>
        </a:prstGeom>
        <a:solidFill xmlns:a="http://schemas.openxmlformats.org/drawingml/2006/main">
          <a:srgbClr val="745A94"/>
        </a:solidFill>
      </cdr:spPr>
      <cdr:txBody>
        <a:bodyPr xmlns:a="http://schemas.openxmlformats.org/drawingml/2006/main" wrap="square">
          <a:spAutoFit/>
        </a:bodyPr>
        <a:lstStyle xmlns:a="http://schemas.openxmlformats.org/drawingml/2006/main">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xmlns:a="http://schemas.openxmlformats.org/drawingml/2006/main">
          <a:pPr algn="ctr">
            <a:defRPr/>
          </a:pPr>
          <a:r>
            <a:rPr lang="es-ES" sz="2000" b="1" dirty="0" smtClean="0">
              <a:solidFill>
                <a:schemeClr val="bg1"/>
              </a:solidFill>
              <a:latin typeface="Arial Narrow" pitchFamily="34" charset="0"/>
            </a:rPr>
            <a:t>South </a:t>
          </a:r>
          <a:r>
            <a:rPr lang="en-GB" sz="2000" b="1" dirty="0" smtClean="0">
              <a:solidFill>
                <a:schemeClr val="bg1"/>
              </a:solidFill>
              <a:latin typeface="Arial Narrow" pitchFamily="34" charset="0"/>
            </a:rPr>
            <a:t>Africa</a:t>
          </a:r>
          <a:r>
            <a:rPr lang="es-ES" sz="2000" b="1" dirty="0" smtClean="0">
              <a:solidFill>
                <a:schemeClr val="bg1"/>
              </a:solidFill>
              <a:latin typeface="Arial Narrow" pitchFamily="34" charset="0"/>
            </a:rPr>
            <a:t>, 2011</a:t>
          </a:r>
        </a:p>
      </cdr:txBody>
    </cdr:sp>
  </cdr:relSizeAnchor>
  <cdr:relSizeAnchor xmlns:cdr="http://schemas.openxmlformats.org/drawingml/2006/chartDrawing">
    <cdr:from>
      <cdr:x>0</cdr:x>
      <cdr:y>0.94376</cdr:y>
    </cdr:from>
    <cdr:to>
      <cdr:x>0.42276</cdr:x>
      <cdr:y>1</cdr:y>
    </cdr:to>
    <cdr:sp macro="" textlink="">
      <cdr:nvSpPr>
        <cdr:cNvPr id="4" name="Rectangle 3"/>
        <cdr:cNvSpPr/>
      </cdr:nvSpPr>
      <cdr:spPr>
        <a:xfrm xmlns:a="http://schemas.openxmlformats.org/drawingml/2006/main">
          <a:off x="0" y="4688600"/>
          <a:ext cx="3500437" cy="279400"/>
        </a:xfrm>
        <a:prstGeom xmlns:a="http://schemas.openxmlformats.org/drawingml/2006/main" prst="rect">
          <a:avLst/>
        </a:prstGeom>
        <a:solidFill xmlns:a="http://schemas.openxmlformats.org/drawingml/2006/main">
          <a:srgbClr val="D2D4EA"/>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b"/>
        <a:lstStyle xmlns:a="http://schemas.openxmlformats.org/drawingml/2006/main">
          <a:defPPr>
            <a:defRPr lang="es-E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defRPr/>
          </a:pPr>
          <a:r>
            <a:rPr lang="es-ES" sz="1400" b="1" dirty="0" err="1" smtClean="0">
              <a:solidFill>
                <a:schemeClr val="accent4">
                  <a:lumMod val="50000"/>
                </a:schemeClr>
              </a:solidFill>
              <a:latin typeface="Arial Narrow" pitchFamily="34" charset="0"/>
            </a:rPr>
            <a:t>Source</a:t>
          </a:r>
          <a:r>
            <a:rPr lang="es-ES" sz="1400" b="1" dirty="0" smtClean="0">
              <a:solidFill>
                <a:schemeClr val="accent4">
                  <a:lumMod val="50000"/>
                </a:schemeClr>
              </a:solidFill>
              <a:latin typeface="Arial Narrow" pitchFamily="34" charset="0"/>
            </a:rPr>
            <a:t>:  </a:t>
          </a:r>
          <a:r>
            <a:rPr lang="es-ES" sz="1400" b="1" i="1" dirty="0" err="1" smtClean="0">
              <a:solidFill>
                <a:schemeClr val="accent4">
                  <a:lumMod val="50000"/>
                </a:schemeClr>
              </a:solidFill>
              <a:latin typeface="Arial Narrow" pitchFamily="34" charset="0"/>
            </a:rPr>
            <a:t>Compendium</a:t>
          </a:r>
          <a:r>
            <a:rPr lang="es-ES" sz="1400" b="1" i="1" dirty="0" smtClean="0">
              <a:solidFill>
                <a:schemeClr val="accent4">
                  <a:lumMod val="50000"/>
                </a:schemeClr>
              </a:solidFill>
              <a:latin typeface="Arial Narrow" pitchFamily="34" charset="0"/>
            </a:rPr>
            <a:t> of Tourism Statistics</a:t>
          </a:r>
          <a:endParaRPr lang="es-ES" sz="1400" b="1" i="1" dirty="0">
            <a:solidFill>
              <a:schemeClr val="accent4">
                <a:lumMod val="50000"/>
              </a:schemeClr>
            </a:solidFill>
            <a:latin typeface="Arial Narrow" pitchFamily="34" charset="0"/>
          </a:endParaRPr>
        </a:p>
      </cdr:txBody>
    </cdr:sp>
  </cdr:relSizeAnchor>
  <cdr:relSizeAnchor xmlns:cdr="http://schemas.openxmlformats.org/drawingml/2006/chartDrawing">
    <cdr:from>
      <cdr:x>0.50271</cdr:x>
      <cdr:y>0.81484</cdr:y>
    </cdr:from>
    <cdr:to>
      <cdr:x>0.99046</cdr:x>
      <cdr:y>0.97781</cdr:y>
    </cdr:to>
    <cdr:sp macro="" textlink="">
      <cdr:nvSpPr>
        <cdr:cNvPr id="5" name="TextBox 4"/>
        <cdr:cNvSpPr txBox="1"/>
      </cdr:nvSpPr>
      <cdr:spPr>
        <a:xfrm xmlns:a="http://schemas.openxmlformats.org/drawingml/2006/main">
          <a:off x="4162426" y="4048125"/>
          <a:ext cx="4038600" cy="809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0.29948</cdr:x>
      <cdr:y>0.80915</cdr:y>
    </cdr:from>
    <cdr:to>
      <cdr:x>0.72626</cdr:x>
      <cdr:y>0.87729</cdr:y>
    </cdr:to>
    <cdr:sp macro="" textlink="">
      <cdr:nvSpPr>
        <cdr:cNvPr id="6" name="TextBox 2"/>
        <cdr:cNvSpPr txBox="1"/>
      </cdr:nvSpPr>
      <cdr:spPr>
        <a:xfrm xmlns:a="http://schemas.openxmlformats.org/drawingml/2006/main">
          <a:off x="2479674" y="4019846"/>
          <a:ext cx="3533775" cy="338554"/>
        </a:xfrm>
        <a:prstGeom xmlns:a="http://schemas.openxmlformats.org/drawingml/2006/main" prst="rect">
          <a:avLst/>
        </a:prstGeom>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wrap="square">
          <a:spAutoFit/>
        </a:bodyPr>
        <a:lstStyle xmlns:a="http://schemas.openxmlformats.org/drawingml/2006/main">
          <a:defPPr>
            <a:defRPr lang="es-ES"/>
          </a:defPPr>
          <a:lvl1pPr algn="l" defTabSz="457200" rtl="0" fontAlgn="base">
            <a:spcBef>
              <a:spcPct val="0"/>
            </a:spcBef>
            <a:spcAft>
              <a:spcPct val="0"/>
            </a:spcAft>
            <a:defRPr kern="1200">
              <a:solidFill>
                <a:schemeClr val="dk1"/>
              </a:solidFill>
              <a:latin typeface="+mn-lt"/>
              <a:ea typeface="+mn-ea"/>
              <a:cs typeface="+mn-cs"/>
            </a:defRPr>
          </a:lvl1pPr>
          <a:lvl2pPr marL="457200" algn="l" defTabSz="457200" rtl="0" fontAlgn="base">
            <a:spcBef>
              <a:spcPct val="0"/>
            </a:spcBef>
            <a:spcAft>
              <a:spcPct val="0"/>
            </a:spcAft>
            <a:defRPr kern="1200">
              <a:solidFill>
                <a:schemeClr val="dk1"/>
              </a:solidFill>
              <a:latin typeface="+mn-lt"/>
              <a:ea typeface="+mn-ea"/>
              <a:cs typeface="+mn-cs"/>
            </a:defRPr>
          </a:lvl2pPr>
          <a:lvl3pPr marL="914400" algn="l" defTabSz="457200" rtl="0" fontAlgn="base">
            <a:spcBef>
              <a:spcPct val="0"/>
            </a:spcBef>
            <a:spcAft>
              <a:spcPct val="0"/>
            </a:spcAft>
            <a:defRPr kern="1200">
              <a:solidFill>
                <a:schemeClr val="dk1"/>
              </a:solidFill>
              <a:latin typeface="+mn-lt"/>
              <a:ea typeface="+mn-ea"/>
              <a:cs typeface="+mn-cs"/>
            </a:defRPr>
          </a:lvl3pPr>
          <a:lvl4pPr marL="1371600" algn="l" defTabSz="457200" rtl="0" fontAlgn="base">
            <a:spcBef>
              <a:spcPct val="0"/>
            </a:spcBef>
            <a:spcAft>
              <a:spcPct val="0"/>
            </a:spcAft>
            <a:defRPr kern="1200">
              <a:solidFill>
                <a:schemeClr val="dk1"/>
              </a:solidFill>
              <a:latin typeface="+mn-lt"/>
              <a:ea typeface="+mn-ea"/>
              <a:cs typeface="+mn-cs"/>
            </a:defRPr>
          </a:lvl4pPr>
          <a:lvl5pPr marL="18288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defRPr/>
          </a:pPr>
          <a:r>
            <a:rPr lang="en-GB" sz="1600" b="1" i="1" dirty="0" smtClean="0">
              <a:solidFill>
                <a:schemeClr val="accent4">
                  <a:lumMod val="50000"/>
                </a:schemeClr>
              </a:solidFill>
              <a:latin typeface="Arial Narrow" pitchFamily="34" charset="0"/>
            </a:rPr>
            <a:t>Total number of establishment</a:t>
          </a:r>
          <a:r>
            <a:rPr lang="es-ES" sz="1600" b="1" i="1" dirty="0" smtClean="0">
              <a:solidFill>
                <a:schemeClr val="accent4">
                  <a:lumMod val="50000"/>
                </a:schemeClr>
              </a:solidFill>
              <a:latin typeface="Arial Narrow" pitchFamily="34" charset="0"/>
            </a:rPr>
            <a:t>s: 45,721 </a:t>
          </a:r>
          <a:endParaRPr lang="es-ES" sz="1600" b="1" i="1" dirty="0">
            <a:solidFill>
              <a:schemeClr val="accent4">
                <a:lumMod val="50000"/>
              </a:schemeClr>
            </a:solidFill>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s-E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47BE6B39-CA8B-4AC0-AE93-0E1F70713671}" type="datetimeFigureOut">
              <a:rPr lang="es-ES"/>
              <a:pPr>
                <a:defRPr/>
              </a:pPr>
              <a:t>02/11/2015</a:t>
            </a:fld>
            <a:endParaRPr lang="es-E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s-E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BFEE4384-157F-473C-B2FE-DBB5C15F6A64}" type="slidenum">
              <a:rPr lang="es-ES"/>
              <a:pPr>
                <a:defRPr/>
              </a:pPr>
              <a:t>‹#›</a:t>
            </a:fld>
            <a:endParaRPr lang="es-ES"/>
          </a:p>
        </p:txBody>
      </p:sp>
    </p:spTree>
    <p:extLst>
      <p:ext uri="{BB962C8B-B14F-4D97-AF65-F5344CB8AC3E}">
        <p14:creationId xmlns:p14="http://schemas.microsoft.com/office/powerpoint/2010/main" val="1248849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s-E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9862868-0BA2-4864-9DCF-71138B84D811}" type="datetimeFigureOut">
              <a:rPr lang="es-ES"/>
              <a:pPr>
                <a:defRPr/>
              </a:pPr>
              <a:t>02/11/2015</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s-E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FB8EAEC5-3C23-44A8-9666-6A503B2882A5}" type="slidenum">
              <a:rPr lang="es-ES"/>
              <a:pPr>
                <a:defRPr/>
              </a:pPr>
              <a:t>‹#›</a:t>
            </a:fld>
            <a:endParaRPr lang="es-ES"/>
          </a:p>
        </p:txBody>
      </p:sp>
    </p:spTree>
    <p:extLst>
      <p:ext uri="{BB962C8B-B14F-4D97-AF65-F5344CB8AC3E}">
        <p14:creationId xmlns:p14="http://schemas.microsoft.com/office/powerpoint/2010/main" val="4072113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atistics.unwto.org/content/irts-200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atistics.unwto.org/content/tsarmf-2008"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a:t>
            </a:fld>
            <a:endParaRPr lang="es-ES" dirty="0"/>
          </a:p>
        </p:txBody>
      </p:sp>
    </p:spTree>
    <p:extLst>
      <p:ext uri="{BB962C8B-B14F-4D97-AF65-F5344CB8AC3E}">
        <p14:creationId xmlns:p14="http://schemas.microsoft.com/office/powerpoint/2010/main" val="303947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s-ES" dirty="0" smtClean="0"/>
              <a:t>8 </a:t>
            </a:r>
            <a:r>
              <a:rPr lang="es-ES" dirty="0" err="1" smtClean="0"/>
              <a:t>countries</a:t>
            </a:r>
            <a:r>
              <a:rPr lang="es-ES" dirty="0" smtClean="0"/>
              <a:t>: </a:t>
            </a:r>
            <a:r>
              <a:rPr lang="en-US" sz="2000" dirty="0" smtClean="0">
                <a:solidFill>
                  <a:srgbClr val="336699"/>
                </a:solidFill>
                <a:latin typeface="Arial" pitchFamily="34" charset="0"/>
                <a:cs typeface="Arial" pitchFamily="34" charset="0"/>
              </a:rPr>
              <a:t>(Austria, Brazil, Canada, Ireland, New Zealand, Spain, Switzerland, United Kingdom)</a:t>
            </a:r>
          </a:p>
          <a:p>
            <a:endParaRPr lang="es-ES" dirty="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12</a:t>
            </a:fld>
            <a:endParaRPr lang="es-ES"/>
          </a:p>
        </p:txBody>
      </p:sp>
    </p:spTree>
    <p:extLst>
      <p:ext uri="{BB962C8B-B14F-4D97-AF65-F5344CB8AC3E}">
        <p14:creationId xmlns:p14="http://schemas.microsoft.com/office/powerpoint/2010/main" val="69844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800" smtClean="0"/>
              <a:t>We at UNWTO believe that a </a:t>
            </a:r>
            <a:r>
              <a:rPr lang="en-US" sz="1800" b="1" smtClean="0"/>
              <a:t>proper</a:t>
            </a:r>
            <a:r>
              <a:rPr lang="en-US" sz="1800" smtClean="0"/>
              <a:t> measurement of tourism lies at the heart of a more </a:t>
            </a:r>
            <a:r>
              <a:rPr lang="en-US" sz="1800" b="1" smtClean="0"/>
              <a:t>effective</a:t>
            </a:r>
            <a:r>
              <a:rPr lang="en-US" sz="1800" smtClean="0"/>
              <a:t> management of the sector.</a:t>
            </a:r>
          </a:p>
          <a:p>
            <a:pPr eaLnBrk="1" hangingPunct="1"/>
            <a:r>
              <a:rPr lang="es-ES" sz="1800" smtClean="0"/>
              <a:t>It is often said that «You </a:t>
            </a:r>
            <a:r>
              <a:rPr lang="en-US" sz="1800" smtClean="0"/>
              <a:t>manage</a:t>
            </a:r>
            <a:r>
              <a:rPr lang="es-ES" sz="1800" smtClean="0"/>
              <a:t> what you measure», or «If you can measure it, you can manage and </a:t>
            </a:r>
            <a:r>
              <a:rPr lang="es-ES" sz="1800" b="1" smtClean="0"/>
              <a:t>improve</a:t>
            </a:r>
            <a:r>
              <a:rPr lang="es-ES" sz="1800" smtClean="0"/>
              <a:t> it». </a:t>
            </a:r>
          </a:p>
          <a:p>
            <a:pPr eaLnBrk="1" hangingPunct="1"/>
            <a:r>
              <a:rPr lang="en-US" sz="1800" smtClean="0"/>
              <a:t>Proper measurement is required for </a:t>
            </a:r>
            <a:r>
              <a:rPr lang="es-ES" sz="1800" smtClean="0"/>
              <a:t>analysis, which is necessary for </a:t>
            </a:r>
            <a:r>
              <a:rPr lang="en-US" sz="1800" smtClean="0"/>
              <a:t>successful </a:t>
            </a:r>
            <a:r>
              <a:rPr lang="es-ES" sz="1800" b="1" smtClean="0"/>
              <a:t>policy or strategy formulation</a:t>
            </a:r>
            <a:r>
              <a:rPr lang="es-ES" sz="1800" smtClean="0"/>
              <a:t>, which in turn is monitored and evaluated on its </a:t>
            </a:r>
            <a:r>
              <a:rPr lang="es-ES" sz="1800" b="1" smtClean="0"/>
              <a:t>effectiveness</a:t>
            </a:r>
            <a:r>
              <a:rPr lang="es-ES" sz="1800" smtClean="0"/>
              <a:t> and </a:t>
            </a:r>
            <a:r>
              <a:rPr lang="es-ES" sz="1800" b="1" smtClean="0"/>
              <a:t>efficiency</a:t>
            </a:r>
            <a:r>
              <a:rPr lang="es-ES" sz="1800" smtClean="0"/>
              <a:t>. </a:t>
            </a:r>
          </a:p>
          <a:p>
            <a:pPr eaLnBrk="1" hangingPunct="1"/>
            <a:r>
              <a:rPr lang="es-ES" sz="1800" smtClean="0"/>
              <a:t>The UNWTO statistics department is extremely helpful in this regard. The </a:t>
            </a:r>
            <a:r>
              <a:rPr lang="en-US" sz="1800" smtClean="0">
                <a:cs typeface="Arial" charset="0"/>
              </a:rPr>
              <a:t>Compendium and Yearbook of tourism statistics are </a:t>
            </a:r>
            <a:r>
              <a:rPr lang="en-US" sz="1800" b="1" smtClean="0">
                <a:cs typeface="Arial" charset="0"/>
              </a:rPr>
              <a:t>flagship publication</a:t>
            </a:r>
            <a:r>
              <a:rPr lang="en-US" sz="1800" smtClean="0">
                <a:cs typeface="Arial" charset="0"/>
              </a:rPr>
              <a:t> and with the electronic version constitute the </a:t>
            </a:r>
            <a:r>
              <a:rPr lang="en-US" sz="1800" b="1" smtClean="0">
                <a:cs typeface="Arial" charset="0"/>
              </a:rPr>
              <a:t>most comprehensive </a:t>
            </a:r>
            <a:r>
              <a:rPr lang="en-US" sz="1800" smtClean="0">
                <a:cs typeface="Arial" charset="0"/>
              </a:rPr>
              <a:t>database on tourism world-wide!</a:t>
            </a:r>
          </a:p>
          <a:p>
            <a:pPr eaLnBrk="1" hangingPunct="1">
              <a:spcBef>
                <a:spcPct val="0"/>
              </a:spcBef>
            </a:pPr>
            <a:endParaRPr lang="es-ES" sz="1800" smtClean="0"/>
          </a:p>
        </p:txBody>
      </p:sp>
      <p:sp>
        <p:nvSpPr>
          <p:cNvPr id="16388" name="Slide Number Placeholder 3"/>
          <p:cNvSpPr>
            <a:spLocks noGrp="1"/>
          </p:cNvSpPr>
          <p:nvPr>
            <p:ph type="sldNum" sz="quarter" idx="4294967295"/>
          </p:nvPr>
        </p:nvSpPr>
        <p:spPr bwMode="auto">
          <a:xfrm>
            <a:off x="3849688" y="942975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052A1B2-4458-4DAD-A0CD-B71AF4B1CE48}" type="slidenum">
              <a:rPr lang="es-ES"/>
              <a:pPr eaLnBrk="1" hangingPunct="1"/>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14</a:t>
            </a:fld>
            <a:endParaRPr lang="es-ES" dirty="0"/>
          </a:p>
        </p:txBody>
      </p:sp>
    </p:spTree>
    <p:extLst>
      <p:ext uri="{BB962C8B-B14F-4D97-AF65-F5344CB8AC3E}">
        <p14:creationId xmlns:p14="http://schemas.microsoft.com/office/powerpoint/2010/main" val="228920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smtClean="0">
                <a:solidFill>
                  <a:schemeClr val="tx1"/>
                </a:solidFill>
                <a:effectLst/>
                <a:latin typeface="Arial Narrow" pitchFamily="34" charset="0"/>
                <a:ea typeface="+mn-ea"/>
                <a:cs typeface="+mn-cs"/>
              </a:rPr>
              <a:t>The </a:t>
            </a:r>
            <a:r>
              <a:rPr lang="en-US" sz="1200" i="1" kern="1200" dirty="0" smtClean="0">
                <a:solidFill>
                  <a:schemeClr val="tx1"/>
                </a:solidFill>
                <a:effectLst/>
                <a:latin typeface="Arial Narrow" pitchFamily="34" charset="0"/>
                <a:ea typeface="+mn-ea"/>
                <a:cs typeface="+mn-cs"/>
              </a:rPr>
              <a:t>Compendium of Tourism Statistics</a:t>
            </a:r>
            <a:r>
              <a:rPr lang="en-US" sz="1200" kern="1200" dirty="0" smtClean="0">
                <a:solidFill>
                  <a:schemeClr val="tx1"/>
                </a:solidFill>
                <a:effectLst/>
                <a:latin typeface="Arial Narrow" pitchFamily="34" charset="0"/>
                <a:ea typeface="+mn-ea"/>
                <a:cs typeface="+mn-cs"/>
              </a:rPr>
              <a:t> contains 145 series that cover 6 </a:t>
            </a:r>
            <a:r>
              <a:rPr lang="en-US" sz="1200" b="1" kern="1200" dirty="0" smtClean="0">
                <a:solidFill>
                  <a:schemeClr val="tx1"/>
                </a:solidFill>
                <a:effectLst/>
                <a:latin typeface="Arial Narrow" pitchFamily="34" charset="0"/>
                <a:ea typeface="+mn-ea"/>
                <a:cs typeface="+mn-cs"/>
              </a:rPr>
              <a:t>areas</a:t>
            </a:r>
            <a:r>
              <a:rPr lang="en-US" sz="1200" kern="1200" dirty="0" smtClean="0">
                <a:solidFill>
                  <a:schemeClr val="tx1"/>
                </a:solidFill>
                <a:effectLst/>
                <a:latin typeface="Arial Narrow" pitchFamily="34" charset="0"/>
                <a:ea typeface="+mn-ea"/>
                <a:cs typeface="+mn-cs"/>
              </a:rPr>
              <a:t>: inbound, domestic and outbound tourism, tourism industries, employment and complementary indicators. Each </a:t>
            </a:r>
            <a:r>
              <a:rPr lang="en-US" sz="1200" b="1" kern="1200" dirty="0" smtClean="0">
                <a:solidFill>
                  <a:schemeClr val="tx1"/>
                </a:solidFill>
                <a:effectLst/>
                <a:latin typeface="Arial Narrow" pitchFamily="34" charset="0"/>
                <a:ea typeface="+mn-ea"/>
                <a:cs typeface="+mn-cs"/>
              </a:rPr>
              <a:t>area</a:t>
            </a:r>
            <a:r>
              <a:rPr lang="en-US" sz="1200" kern="1200" dirty="0" smtClean="0">
                <a:solidFill>
                  <a:schemeClr val="tx1"/>
                </a:solidFill>
                <a:effectLst/>
                <a:latin typeface="Arial Narrow" pitchFamily="34" charset="0"/>
                <a:ea typeface="+mn-ea"/>
                <a:cs typeface="+mn-cs"/>
              </a:rPr>
              <a:t> is broken down in </a:t>
            </a:r>
            <a:r>
              <a:rPr lang="en-US" sz="1200" b="1" kern="1200" dirty="0" smtClean="0">
                <a:solidFill>
                  <a:schemeClr val="tx1"/>
                </a:solidFill>
                <a:effectLst/>
                <a:latin typeface="Arial Narrow" pitchFamily="34" charset="0"/>
                <a:ea typeface="+mn-ea"/>
                <a:cs typeface="+mn-cs"/>
              </a:rPr>
              <a:t>parts</a:t>
            </a:r>
            <a:r>
              <a:rPr lang="en-US" sz="1200" kern="1200" dirty="0" smtClean="0">
                <a:solidFill>
                  <a:schemeClr val="tx1"/>
                </a:solidFill>
                <a:effectLst/>
                <a:latin typeface="Arial Narrow" pitchFamily="34" charset="0"/>
                <a:ea typeface="+mn-ea"/>
                <a:cs typeface="+mn-cs"/>
              </a:rPr>
              <a:t> which are then broken down by </a:t>
            </a:r>
            <a:r>
              <a:rPr lang="en-US" sz="1200" b="1" kern="1200" dirty="0" smtClean="0">
                <a:solidFill>
                  <a:schemeClr val="tx1"/>
                </a:solidFill>
                <a:effectLst/>
                <a:latin typeface="Arial Narrow" pitchFamily="34" charset="0"/>
                <a:ea typeface="+mn-ea"/>
                <a:cs typeface="+mn-cs"/>
              </a:rPr>
              <a:t>series</a:t>
            </a:r>
            <a:r>
              <a:rPr lang="en-US" sz="1200" kern="1200" dirty="0" smtClean="0">
                <a:solidFill>
                  <a:schemeClr val="tx1"/>
                </a:solidFill>
                <a:effectLst/>
                <a:latin typeface="Arial Narrow" pitchFamily="34" charset="0"/>
                <a:ea typeface="+mn-ea"/>
                <a:cs typeface="+mn-cs"/>
              </a:rPr>
              <a:t>. </a:t>
            </a:r>
          </a:p>
          <a:p>
            <a:pPr algn="just"/>
            <a:endParaRPr lang="en-US" sz="1200" kern="1200" dirty="0" smtClean="0">
              <a:solidFill>
                <a:schemeClr val="tx1"/>
              </a:solidFill>
              <a:effectLst/>
              <a:latin typeface="Arial Narrow" pitchFamily="34" charset="0"/>
              <a:ea typeface="+mn-ea"/>
              <a:cs typeface="+mn-cs"/>
            </a:endParaRPr>
          </a:p>
          <a:p>
            <a:pPr algn="just"/>
            <a:r>
              <a:rPr lang="en-US" sz="1200" kern="1200" dirty="0" smtClean="0">
                <a:solidFill>
                  <a:schemeClr val="tx1"/>
                </a:solidFill>
                <a:effectLst/>
                <a:latin typeface="Arial Narrow" pitchFamily="34" charset="0"/>
                <a:ea typeface="+mn-ea"/>
                <a:cs typeface="+mn-cs"/>
              </a:rPr>
              <a:t>These maps represent the available statistical data by series compiled in the 2013</a:t>
            </a:r>
            <a:r>
              <a:rPr lang="en-US" sz="1200" kern="1200" baseline="0" dirty="0" smtClean="0">
                <a:solidFill>
                  <a:schemeClr val="tx1"/>
                </a:solidFill>
                <a:effectLst/>
                <a:latin typeface="Arial Narrow" pitchFamily="34" charset="0"/>
                <a:ea typeface="+mn-ea"/>
                <a:cs typeface="+mn-cs"/>
              </a:rPr>
              <a:t> </a:t>
            </a:r>
            <a:r>
              <a:rPr lang="en-US" sz="1200" kern="1200" dirty="0" smtClean="0">
                <a:solidFill>
                  <a:schemeClr val="tx1"/>
                </a:solidFill>
                <a:effectLst/>
                <a:latin typeface="Arial Narrow" pitchFamily="34" charset="0"/>
                <a:ea typeface="+mn-ea"/>
                <a:cs typeface="+mn-cs"/>
              </a:rPr>
              <a:t>edition of the </a:t>
            </a:r>
            <a:r>
              <a:rPr lang="en-US" sz="1200" i="1" kern="1200" dirty="0" smtClean="0">
                <a:solidFill>
                  <a:schemeClr val="tx1"/>
                </a:solidFill>
                <a:effectLst/>
                <a:latin typeface="Arial Narrow" pitchFamily="34" charset="0"/>
                <a:ea typeface="+mn-ea"/>
                <a:cs typeface="+mn-cs"/>
              </a:rPr>
              <a:t>Compendium of Tourism Statistics</a:t>
            </a:r>
            <a:r>
              <a:rPr lang="en-US" sz="1200" kern="1200" dirty="0" smtClean="0">
                <a:solidFill>
                  <a:schemeClr val="tx1"/>
                </a:solidFill>
                <a:effectLst/>
                <a:latin typeface="Arial Narrow"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15</a:t>
            </a:fld>
            <a:endParaRPr lang="es-ES" dirty="0"/>
          </a:p>
        </p:txBody>
      </p:sp>
    </p:spTree>
    <p:extLst>
      <p:ext uri="{BB962C8B-B14F-4D97-AF65-F5344CB8AC3E}">
        <p14:creationId xmlns:p14="http://schemas.microsoft.com/office/powerpoint/2010/main" val="422746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 sz="1200" kern="1200" dirty="0" smtClean="0">
              <a:solidFill>
                <a:schemeClr val="tx1"/>
              </a:solidFill>
              <a:effectLst/>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16</a:t>
            </a:fld>
            <a:endParaRPr lang="es-ES" dirty="0"/>
          </a:p>
        </p:txBody>
      </p:sp>
    </p:spTree>
    <p:extLst>
      <p:ext uri="{BB962C8B-B14F-4D97-AF65-F5344CB8AC3E}">
        <p14:creationId xmlns:p14="http://schemas.microsoft.com/office/powerpoint/2010/main" val="422746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 sz="1200" kern="1200" dirty="0" smtClean="0">
              <a:solidFill>
                <a:schemeClr val="tx1"/>
              </a:solidFill>
              <a:effectLst/>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17</a:t>
            </a:fld>
            <a:endParaRPr lang="es-ES" dirty="0"/>
          </a:p>
        </p:txBody>
      </p:sp>
    </p:spTree>
    <p:extLst>
      <p:ext uri="{BB962C8B-B14F-4D97-AF65-F5344CB8AC3E}">
        <p14:creationId xmlns:p14="http://schemas.microsoft.com/office/powerpoint/2010/main" val="422746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kern="1200" dirty="0" smtClean="0">
              <a:solidFill>
                <a:schemeClr val="tx1"/>
              </a:solidFill>
              <a:effectLst/>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18</a:t>
            </a:fld>
            <a:endParaRPr lang="es-ES" dirty="0"/>
          </a:p>
        </p:txBody>
      </p:sp>
    </p:spTree>
    <p:extLst>
      <p:ext uri="{BB962C8B-B14F-4D97-AF65-F5344CB8AC3E}">
        <p14:creationId xmlns:p14="http://schemas.microsoft.com/office/powerpoint/2010/main" val="422746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ES" sz="1200" kern="1200" dirty="0" smtClean="0">
              <a:solidFill>
                <a:schemeClr val="tx1"/>
              </a:solidFill>
              <a:effectLst/>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19</a:t>
            </a:fld>
            <a:endParaRPr lang="es-ES" dirty="0"/>
          </a:p>
        </p:txBody>
      </p:sp>
    </p:spTree>
    <p:extLst>
      <p:ext uri="{BB962C8B-B14F-4D97-AF65-F5344CB8AC3E}">
        <p14:creationId xmlns:p14="http://schemas.microsoft.com/office/powerpoint/2010/main" val="422746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dirty="0" smtClean="0"/>
              <a:t>So </a:t>
            </a:r>
            <a:r>
              <a:rPr lang="es-ES" dirty="0" err="1" smtClean="0"/>
              <a:t>what</a:t>
            </a:r>
            <a:r>
              <a:rPr lang="es-ES" dirty="0" smtClean="0"/>
              <a:t> </a:t>
            </a:r>
            <a:r>
              <a:rPr lang="es-ES" dirty="0" err="1" smtClean="0"/>
              <a:t>is</a:t>
            </a:r>
            <a:r>
              <a:rPr lang="es-ES" dirty="0" smtClean="0"/>
              <a:t> a TSA </a:t>
            </a:r>
            <a:r>
              <a:rPr lang="es-ES" dirty="0" err="1" smtClean="0"/>
              <a:t>really</a:t>
            </a:r>
            <a:r>
              <a:rPr lang="es-ES" dirty="0" smtClean="0"/>
              <a:t>?</a:t>
            </a:r>
          </a:p>
          <a:p>
            <a:pPr eaLnBrk="1" hangingPunct="1">
              <a:spcBef>
                <a:spcPct val="0"/>
              </a:spcBef>
            </a:pPr>
            <a:r>
              <a:rPr lang="es-ES" dirty="0" smtClean="0"/>
              <a:t>In </a:t>
            </a:r>
            <a:r>
              <a:rPr lang="es-ES" dirty="0" err="1" smtClean="0"/>
              <a:t>order</a:t>
            </a:r>
            <a:r>
              <a:rPr lang="es-ES" dirty="0" smtClean="0"/>
              <a:t> </a:t>
            </a:r>
            <a:r>
              <a:rPr lang="es-ES" dirty="0" err="1" smtClean="0"/>
              <a:t>to</a:t>
            </a:r>
            <a:r>
              <a:rPr lang="es-ES" dirty="0" smtClean="0"/>
              <a:t> </a:t>
            </a:r>
            <a:r>
              <a:rPr lang="es-ES" dirty="0" err="1" smtClean="0"/>
              <a:t>answer</a:t>
            </a:r>
            <a:r>
              <a:rPr lang="es-ES" dirty="0" smtClean="0"/>
              <a:t> </a:t>
            </a:r>
            <a:r>
              <a:rPr lang="es-ES" dirty="0" err="1" smtClean="0"/>
              <a:t>this</a:t>
            </a:r>
            <a:r>
              <a:rPr lang="es-ES" dirty="0" smtClean="0"/>
              <a:t> </a:t>
            </a:r>
            <a:r>
              <a:rPr lang="es-ES" dirty="0" err="1" smtClean="0"/>
              <a:t>question</a:t>
            </a:r>
            <a:r>
              <a:rPr lang="es-ES" dirty="0" smtClean="0"/>
              <a:t>, </a:t>
            </a:r>
            <a:r>
              <a:rPr lang="es-ES" dirty="0" err="1" smtClean="0"/>
              <a:t>it</a:t>
            </a:r>
            <a:r>
              <a:rPr lang="es-ES" dirty="0" smtClean="0"/>
              <a:t> </a:t>
            </a:r>
            <a:r>
              <a:rPr lang="es-ES" dirty="0" err="1" smtClean="0"/>
              <a:t>is</a:t>
            </a:r>
            <a:r>
              <a:rPr lang="es-ES" dirty="0" smtClean="0"/>
              <a:t> </a:t>
            </a:r>
            <a:r>
              <a:rPr lang="es-ES" dirty="0" err="1" smtClean="0"/>
              <a:t>helpful</a:t>
            </a:r>
            <a:r>
              <a:rPr lang="es-ES" dirty="0" smtClean="0"/>
              <a:t> </a:t>
            </a:r>
            <a:r>
              <a:rPr lang="es-ES" dirty="0" err="1" smtClean="0"/>
              <a:t>to</a:t>
            </a:r>
            <a:r>
              <a:rPr lang="es-ES" dirty="0" smtClean="0"/>
              <a:t> </a:t>
            </a:r>
            <a:r>
              <a:rPr lang="es-ES" dirty="0" err="1" smtClean="0"/>
              <a:t>disect</a:t>
            </a:r>
            <a:r>
              <a:rPr lang="es-ES" baseline="0" dirty="0" smtClean="0"/>
              <a:t> </a:t>
            </a:r>
            <a:r>
              <a:rPr lang="es-ES" baseline="0" dirty="0" err="1" smtClean="0"/>
              <a:t>the</a:t>
            </a:r>
            <a:r>
              <a:rPr lang="es-ES" baseline="0" dirty="0" smtClean="0"/>
              <a:t> </a:t>
            </a:r>
            <a:r>
              <a:rPr lang="es-ES" baseline="0" dirty="0" err="1" smtClean="0"/>
              <a:t>term</a:t>
            </a:r>
            <a:r>
              <a:rPr lang="es-ES" baseline="0" dirty="0" smtClean="0"/>
              <a:t> «Tourism </a:t>
            </a:r>
            <a:r>
              <a:rPr lang="es-ES" baseline="0" dirty="0" err="1" smtClean="0"/>
              <a:t>Satellite</a:t>
            </a:r>
            <a:r>
              <a:rPr lang="es-ES" baseline="0" dirty="0" smtClean="0"/>
              <a:t> </a:t>
            </a:r>
            <a:r>
              <a:rPr lang="es-ES" baseline="0" dirty="0" err="1" smtClean="0"/>
              <a:t>Account</a:t>
            </a:r>
            <a:r>
              <a:rPr lang="es-ES" baseline="0" dirty="0" smtClean="0"/>
              <a:t>».</a:t>
            </a:r>
          </a:p>
          <a:p>
            <a:pPr eaLnBrk="1" hangingPunct="1">
              <a:spcBef>
                <a:spcPct val="0"/>
              </a:spcBef>
            </a:pPr>
            <a:endParaRPr lang="es-ES" baseline="0" dirty="0" smtClean="0"/>
          </a:p>
          <a:p>
            <a:pPr eaLnBrk="1" hangingPunct="1">
              <a:spcBef>
                <a:spcPct val="0"/>
              </a:spcBef>
            </a:pPr>
            <a:r>
              <a:rPr lang="es-ES" baseline="0" dirty="0" smtClean="0"/>
              <a:t>… </a:t>
            </a:r>
            <a:r>
              <a:rPr lang="es-ES" baseline="0" dirty="0" err="1" smtClean="0"/>
              <a:t>Tourism</a:t>
            </a:r>
            <a:r>
              <a:rPr lang="es-ES" baseline="0" dirty="0" smtClean="0"/>
              <a:t>… (</a:t>
            </a:r>
            <a:r>
              <a:rPr lang="es-ES" b="1" baseline="0" dirty="0" err="1" smtClean="0"/>
              <a:t>read</a:t>
            </a:r>
            <a:r>
              <a:rPr lang="es-ES" b="1" baseline="0" dirty="0" smtClean="0"/>
              <a:t> </a:t>
            </a:r>
            <a:r>
              <a:rPr lang="es-ES" b="1" baseline="0" dirty="0" err="1" smtClean="0"/>
              <a:t>remainder</a:t>
            </a:r>
            <a:r>
              <a:rPr lang="es-ES" b="1" baseline="0" dirty="0" smtClean="0"/>
              <a:t> </a:t>
            </a:r>
            <a:r>
              <a:rPr lang="es-ES" b="1" baseline="0" dirty="0" err="1" smtClean="0"/>
              <a:t>point</a:t>
            </a:r>
            <a:r>
              <a:rPr lang="es-ES" b="1" baseline="0" dirty="0" smtClean="0"/>
              <a:t> </a:t>
            </a:r>
            <a:r>
              <a:rPr lang="es-ES" b="1" baseline="0" dirty="0" err="1" smtClean="0"/>
              <a:t>slide</a:t>
            </a:r>
            <a:r>
              <a:rPr lang="es-ES" baseline="0"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s-ES" baseline="0" dirty="0" smtClean="0"/>
              <a:t>… </a:t>
            </a:r>
            <a:r>
              <a:rPr lang="es-ES" baseline="0" dirty="0" err="1" smtClean="0"/>
              <a:t>Satellite</a:t>
            </a:r>
            <a:r>
              <a:rPr lang="es-ES" baseline="0" dirty="0" smtClean="0"/>
              <a:t> …. (</a:t>
            </a:r>
            <a:r>
              <a:rPr lang="es-ES" b="1" baseline="0" dirty="0" err="1" smtClean="0"/>
              <a:t>read</a:t>
            </a:r>
            <a:r>
              <a:rPr lang="es-ES" b="1" baseline="0" dirty="0" smtClean="0"/>
              <a:t> </a:t>
            </a:r>
            <a:r>
              <a:rPr lang="es-ES" b="1" baseline="0" dirty="0" err="1" smtClean="0"/>
              <a:t>remainder</a:t>
            </a:r>
            <a:r>
              <a:rPr lang="es-ES" b="1" baseline="0" dirty="0" smtClean="0"/>
              <a:t> </a:t>
            </a:r>
            <a:r>
              <a:rPr lang="es-ES" b="1" baseline="0" dirty="0" err="1" smtClean="0"/>
              <a:t>point</a:t>
            </a:r>
            <a:r>
              <a:rPr lang="es-ES" b="1" baseline="0" dirty="0" smtClean="0"/>
              <a:t> </a:t>
            </a:r>
            <a:r>
              <a:rPr lang="es-ES" b="1" baseline="0" dirty="0" err="1" smtClean="0"/>
              <a:t>slide</a:t>
            </a:r>
            <a:r>
              <a:rPr lang="es-ES" baseline="0"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s-ES" baseline="0" dirty="0" smtClean="0"/>
              <a:t>… </a:t>
            </a:r>
            <a:r>
              <a:rPr lang="es-ES" baseline="0" dirty="0" err="1" smtClean="0"/>
              <a:t>Account</a:t>
            </a:r>
            <a:r>
              <a:rPr lang="es-ES" baseline="0" dirty="0" smtClean="0"/>
              <a:t>… (</a:t>
            </a:r>
            <a:r>
              <a:rPr lang="es-ES" b="1" baseline="0" dirty="0" err="1" smtClean="0"/>
              <a:t>read</a:t>
            </a:r>
            <a:r>
              <a:rPr lang="es-ES" b="1" baseline="0" dirty="0" smtClean="0"/>
              <a:t> </a:t>
            </a:r>
            <a:r>
              <a:rPr lang="es-ES" b="1" baseline="0" dirty="0" err="1" smtClean="0"/>
              <a:t>remainder</a:t>
            </a:r>
            <a:r>
              <a:rPr lang="es-ES" b="1" baseline="0" dirty="0" smtClean="0"/>
              <a:t> </a:t>
            </a:r>
            <a:r>
              <a:rPr lang="es-ES" b="1" baseline="0" dirty="0" err="1" smtClean="0"/>
              <a:t>point</a:t>
            </a:r>
            <a:r>
              <a:rPr lang="es-ES" b="1" baseline="0" dirty="0" smtClean="0"/>
              <a:t> </a:t>
            </a:r>
            <a:r>
              <a:rPr lang="es-ES" b="1" baseline="0" dirty="0" err="1" smtClean="0"/>
              <a:t>slide</a:t>
            </a:r>
            <a:r>
              <a:rPr lang="es-ES" baseline="0" dirty="0" smtClean="0"/>
              <a:t>)</a:t>
            </a:r>
          </a:p>
          <a:p>
            <a:pPr eaLnBrk="1" hangingPunct="1">
              <a:spcBef>
                <a:spcPct val="0"/>
              </a:spcBef>
            </a:pPr>
            <a:endParaRPr lang="es-E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s-ES" dirty="0" smtClean="0"/>
              <a:t>At</a:t>
            </a:r>
            <a:r>
              <a:rPr lang="es-ES" baseline="0" dirty="0" smtClean="0"/>
              <a:t> UNWTO </a:t>
            </a:r>
            <a:r>
              <a:rPr lang="es-ES" baseline="0" dirty="0" err="1" smtClean="0"/>
              <a:t>we</a:t>
            </a:r>
            <a:r>
              <a:rPr lang="es-ES" baseline="0" dirty="0" smtClean="0"/>
              <a:t> are </a:t>
            </a:r>
            <a:r>
              <a:rPr lang="es-ES" baseline="0" dirty="0" err="1" smtClean="0"/>
              <a:t>aware</a:t>
            </a:r>
            <a:r>
              <a:rPr lang="es-ES" baseline="0" dirty="0" smtClean="0"/>
              <a:t> of </a:t>
            </a:r>
            <a:r>
              <a:rPr lang="es-ES" baseline="0" dirty="0" err="1" smtClean="0"/>
              <a:t>some</a:t>
            </a:r>
            <a:r>
              <a:rPr lang="es-ES" baseline="0" dirty="0" smtClean="0"/>
              <a:t> 60 </a:t>
            </a:r>
            <a:r>
              <a:rPr lang="es-ES" baseline="0" dirty="0" err="1" smtClean="0"/>
              <a:t>countries</a:t>
            </a:r>
            <a:r>
              <a:rPr lang="es-ES" baseline="0" dirty="0" smtClean="0"/>
              <a:t> </a:t>
            </a:r>
            <a:r>
              <a:rPr lang="es-ES" baseline="0" dirty="0" err="1" smtClean="0"/>
              <a:t>who</a:t>
            </a:r>
            <a:r>
              <a:rPr lang="es-ES" baseline="0" dirty="0" smtClean="0"/>
              <a:t> </a:t>
            </a:r>
            <a:r>
              <a:rPr lang="es-ES" baseline="0" dirty="0" err="1" smtClean="0"/>
              <a:t>have</a:t>
            </a:r>
            <a:r>
              <a:rPr lang="es-ES" baseline="0" dirty="0" smtClean="0"/>
              <a:t> </a:t>
            </a:r>
            <a:r>
              <a:rPr lang="es-ES" baseline="0" dirty="0" err="1" smtClean="0"/>
              <a:t>or</a:t>
            </a:r>
            <a:r>
              <a:rPr lang="es-ES" baseline="0" dirty="0" smtClean="0"/>
              <a:t> </a:t>
            </a:r>
            <a:r>
              <a:rPr lang="es-ES" baseline="0" dirty="0" err="1" smtClean="0"/>
              <a:t>taking</a:t>
            </a:r>
            <a:r>
              <a:rPr lang="es-ES" baseline="0" dirty="0" smtClean="0"/>
              <a:t> </a:t>
            </a:r>
            <a:r>
              <a:rPr lang="es-ES" baseline="0" dirty="0" err="1" smtClean="0"/>
              <a:t>the</a:t>
            </a:r>
            <a:r>
              <a:rPr lang="es-ES" baseline="0" dirty="0" smtClean="0"/>
              <a:t> </a:t>
            </a:r>
            <a:r>
              <a:rPr lang="es-ES" baseline="0" dirty="0" err="1" smtClean="0"/>
              <a:t>necessary</a:t>
            </a:r>
            <a:r>
              <a:rPr lang="es-ES" baseline="0" dirty="0" smtClean="0"/>
              <a:t> </a:t>
            </a:r>
            <a:r>
              <a:rPr lang="es-ES" baseline="0" dirty="0" err="1" smtClean="0"/>
              <a:t>steps</a:t>
            </a:r>
            <a:r>
              <a:rPr lang="es-ES" baseline="0" dirty="0" smtClean="0"/>
              <a:t> </a:t>
            </a:r>
            <a:r>
              <a:rPr lang="es-ES" baseline="0" dirty="0" err="1" smtClean="0"/>
              <a:t>to</a:t>
            </a:r>
            <a:r>
              <a:rPr lang="es-ES" baseline="0" dirty="0" smtClean="0"/>
              <a:t> </a:t>
            </a:r>
            <a:r>
              <a:rPr lang="es-ES" baseline="0" dirty="0" err="1" smtClean="0"/>
              <a:t>develop</a:t>
            </a:r>
            <a:r>
              <a:rPr lang="es-ES" baseline="0" dirty="0" smtClean="0"/>
              <a:t> </a:t>
            </a:r>
            <a:r>
              <a:rPr lang="es-ES" baseline="0" dirty="0" err="1" smtClean="0"/>
              <a:t>some</a:t>
            </a:r>
            <a:r>
              <a:rPr lang="es-ES" baseline="0" dirty="0" smtClean="0"/>
              <a:t> </a:t>
            </a:r>
            <a:r>
              <a:rPr lang="es-ES" baseline="0" dirty="0" err="1" smtClean="0"/>
              <a:t>kind</a:t>
            </a:r>
            <a:r>
              <a:rPr lang="es-ES" baseline="0" dirty="0" smtClean="0"/>
              <a:t> of TSA </a:t>
            </a:r>
            <a:r>
              <a:rPr lang="es-ES" baseline="0" dirty="0" err="1" smtClean="0"/>
              <a:t>excercise</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international</a:t>
            </a:r>
            <a:r>
              <a:rPr lang="es-ES" baseline="0" dirty="0" smtClean="0"/>
              <a:t> </a:t>
            </a:r>
            <a:r>
              <a:rPr lang="es-ES" baseline="0" dirty="0" err="1" smtClean="0"/>
              <a:t>recommended</a:t>
            </a:r>
            <a:r>
              <a:rPr lang="es-ES" baseline="0" dirty="0" smtClean="0"/>
              <a:t> </a:t>
            </a:r>
            <a:r>
              <a:rPr lang="es-ES" baseline="0" dirty="0" err="1" smtClean="0"/>
              <a:t>framework</a:t>
            </a:r>
            <a:r>
              <a:rPr lang="es-ES" baseline="0" dirty="0" smtClean="0"/>
              <a:t>.</a:t>
            </a:r>
          </a:p>
          <a:p>
            <a:pPr eaLnBrk="1" hangingPunct="1">
              <a:spcBef>
                <a:spcPct val="0"/>
              </a:spcBef>
            </a:pPr>
            <a:endParaRPr lang="es-E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E0AFA7F-817B-437B-93FC-67E055449712}" type="slidenum">
              <a:rPr lang="es-ES" smtClean="0"/>
              <a:pPr eaLnBrk="1" hangingPunct="1"/>
              <a:t>20</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S" dirty="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21</a:t>
            </a:fld>
            <a:endParaRPr lang="es-ES"/>
          </a:p>
        </p:txBody>
      </p:sp>
    </p:spTree>
    <p:extLst>
      <p:ext uri="{BB962C8B-B14F-4D97-AF65-F5344CB8AC3E}">
        <p14:creationId xmlns:p14="http://schemas.microsoft.com/office/powerpoint/2010/main" val="29648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3</a:t>
            </a:fld>
            <a:endParaRPr lang="es-ES" dirty="0"/>
          </a:p>
        </p:txBody>
      </p:sp>
    </p:spTree>
    <p:extLst>
      <p:ext uri="{BB962C8B-B14F-4D97-AF65-F5344CB8AC3E}">
        <p14:creationId xmlns:p14="http://schemas.microsoft.com/office/powerpoint/2010/main" val="170714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latin typeface="Arial Narrow" pitchFamily="34" charset="0"/>
              </a:rPr>
              <a:t>Developing a TSA is a </a:t>
            </a:r>
            <a:r>
              <a:rPr lang="en-GB" sz="1050" b="1" dirty="0" smtClean="0">
                <a:latin typeface="Arial Narrow" pitchFamily="34" charset="0"/>
              </a:rPr>
              <a:t>long</a:t>
            </a:r>
            <a:r>
              <a:rPr lang="en-GB" sz="1050" dirty="0" smtClean="0">
                <a:latin typeface="Arial Narrow" pitchFamily="34" charset="0"/>
              </a:rPr>
              <a:t> process (we are speaking about a medium or long term perspective). Developing a TSA is a </a:t>
            </a:r>
            <a:r>
              <a:rPr lang="en-GB" sz="1050" b="1" dirty="0" smtClean="0">
                <a:latin typeface="Arial Narrow" pitchFamily="34" charset="0"/>
              </a:rPr>
              <a:t>complex</a:t>
            </a:r>
            <a:r>
              <a:rPr lang="en-GB" sz="1050" dirty="0" smtClean="0">
                <a:latin typeface="Arial Narrow" pitchFamily="34" charset="0"/>
              </a:rPr>
              <a:t> process: the elaboration of a TSA is not feasible if the tourism statistics are not well developed before. The country must meet the following prerequisites: the country must measure inbound, outbound and domestic visitors and their expenditures and consumption (in accordance with the international standards: </a:t>
            </a:r>
            <a:r>
              <a:rPr lang="en-GB" sz="1050" dirty="0" smtClean="0">
                <a:latin typeface="Arial Narrow" pitchFamily="34" charset="0"/>
                <a:hlinkClick r:id="rId3"/>
              </a:rPr>
              <a:t>IRTS2008</a:t>
            </a:r>
            <a:r>
              <a:rPr lang="en-GB" sz="1050" dirty="0" smtClean="0">
                <a:latin typeface="Arial Narrow" pitchFamily="34" charset="0"/>
              </a:rPr>
              <a:t> and </a:t>
            </a:r>
            <a:r>
              <a:rPr lang="en-GB" sz="1050" dirty="0" smtClean="0">
                <a:latin typeface="Arial Narrow" pitchFamily="34" charset="0"/>
                <a:hlinkClick r:id="rId4"/>
              </a:rPr>
              <a:t>TSA:RMF2008</a:t>
            </a:r>
            <a:r>
              <a:rPr lang="en-GB" sz="1050" dirty="0" smtClean="0">
                <a:latin typeface="Arial Narrow" pitchFamily="34" charset="0"/>
              </a:rPr>
              <a:t>), and must also set up an Inter-institutional Platform (roughly, it’s a pool of institutions involved in the production of Tourism Statistics that exchange their data and gather their knowledge: these institutions are mainly the National Tourism Administration, National Statistical Office, Central Bank and the Immigration Department). And finally, make clear that a TSA exercise is expensive, it demands the </a:t>
            </a:r>
            <a:r>
              <a:rPr lang="en-GB" sz="1050" b="1" dirty="0" smtClean="0">
                <a:latin typeface="Arial Narrow" pitchFamily="34" charset="0"/>
              </a:rPr>
              <a:t>allocation of resources</a:t>
            </a:r>
            <a:r>
              <a:rPr lang="en-GB" sz="1050" dirty="0" smtClean="0">
                <a:latin typeface="Arial Narrow" pitchFamily="34" charset="0"/>
              </a:rPr>
              <a:t>: principally in terms of finance and also in Human Resources. </a:t>
            </a:r>
          </a:p>
          <a:p>
            <a:pPr eaLnBrk="1" fontAlgn="auto" hangingPunct="1">
              <a:spcBef>
                <a:spcPts val="0"/>
              </a:spcBef>
              <a:spcAft>
                <a:spcPts val="0"/>
              </a:spcAft>
              <a:defRPr/>
            </a:pPr>
            <a:endParaRPr lang="en-GB" sz="1050" dirty="0" smtClean="0">
              <a:latin typeface="Arial Narrow" pitchFamily="34"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220BEE-1A91-473F-BC72-5ED51AF95F9C}" type="slidenum">
              <a:rPr lang="en-US" altLang="es-ES" smtClean="0"/>
              <a:pPr eaLnBrk="1" hangingPunct="1">
                <a:spcBef>
                  <a:spcPct val="0"/>
                </a:spcBef>
              </a:pPr>
              <a:t>22</a:t>
            </a:fld>
            <a:endParaRPr lang="en-US" alt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23</a:t>
            </a:fld>
            <a:endParaRPr lang="es-ES"/>
          </a:p>
        </p:txBody>
      </p:sp>
    </p:spTree>
    <p:extLst>
      <p:ext uri="{BB962C8B-B14F-4D97-AF65-F5344CB8AC3E}">
        <p14:creationId xmlns:p14="http://schemas.microsoft.com/office/powerpoint/2010/main" val="1767520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24</a:t>
            </a:fld>
            <a:endParaRPr lang="es-ES"/>
          </a:p>
        </p:txBody>
      </p:sp>
    </p:spTree>
    <p:extLst>
      <p:ext uri="{BB962C8B-B14F-4D97-AF65-F5344CB8AC3E}">
        <p14:creationId xmlns:p14="http://schemas.microsoft.com/office/powerpoint/2010/main" val="236938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25</a:t>
            </a:fld>
            <a:endParaRPr lang="es-ES"/>
          </a:p>
        </p:txBody>
      </p:sp>
    </p:spTree>
    <p:extLst>
      <p:ext uri="{BB962C8B-B14F-4D97-AF65-F5344CB8AC3E}">
        <p14:creationId xmlns:p14="http://schemas.microsoft.com/office/powerpoint/2010/main" val="4048327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aseline="0"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26</a:t>
            </a:fld>
            <a:endParaRPr lang="es-ES"/>
          </a:p>
        </p:txBody>
      </p:sp>
    </p:spTree>
    <p:extLst>
      <p:ext uri="{BB962C8B-B14F-4D97-AF65-F5344CB8AC3E}">
        <p14:creationId xmlns:p14="http://schemas.microsoft.com/office/powerpoint/2010/main" val="3478756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dirty="0" smtClean="0"/>
              <a:t>10 Tourism </a:t>
            </a:r>
            <a:r>
              <a:rPr lang="es-ES" baseline="0" dirty="0" err="1" smtClean="0"/>
              <a:t>Characteristics</a:t>
            </a:r>
            <a:r>
              <a:rPr lang="es-ES" baseline="0" dirty="0" smtClean="0"/>
              <a:t> </a:t>
            </a:r>
            <a:r>
              <a:rPr lang="es-ES" baseline="0" dirty="0" err="1" smtClean="0"/>
              <a:t>Products</a:t>
            </a:r>
            <a:r>
              <a:rPr lang="es-ES" baseline="0" dirty="0" smtClean="0"/>
              <a:t>: </a:t>
            </a:r>
            <a:r>
              <a:rPr lang="es-ES" baseline="0" dirty="0" err="1" smtClean="0"/>
              <a:t>Accommodation</a:t>
            </a:r>
            <a:r>
              <a:rPr lang="es-ES" baseline="0" dirty="0" smtClean="0"/>
              <a:t> </a:t>
            </a:r>
            <a:r>
              <a:rPr lang="es-ES" baseline="0" dirty="0" err="1" smtClean="0"/>
              <a:t>services</a:t>
            </a:r>
            <a:r>
              <a:rPr lang="es-ES" baseline="0" dirty="0" smtClean="0"/>
              <a:t> </a:t>
            </a:r>
            <a:r>
              <a:rPr lang="es-ES" baseline="0" dirty="0" err="1" smtClean="0"/>
              <a:t>for</a:t>
            </a:r>
            <a:r>
              <a:rPr lang="es-ES" baseline="0" dirty="0" smtClean="0"/>
              <a:t> </a:t>
            </a:r>
            <a:r>
              <a:rPr lang="es-ES" baseline="0" dirty="0" err="1" smtClean="0"/>
              <a:t>visitors</a:t>
            </a:r>
            <a:r>
              <a:rPr lang="es-ES" baseline="0" dirty="0" smtClean="0"/>
              <a:t>, </a:t>
            </a:r>
            <a:r>
              <a:rPr lang="es-ES" baseline="0" dirty="0" err="1" smtClean="0"/>
              <a:t>food</a:t>
            </a:r>
            <a:r>
              <a:rPr lang="es-ES" baseline="0" dirty="0" smtClean="0"/>
              <a:t> and </a:t>
            </a:r>
            <a:r>
              <a:rPr lang="es-ES" baseline="0" dirty="0" err="1" smtClean="0"/>
              <a:t>beverage</a:t>
            </a:r>
            <a:r>
              <a:rPr lang="es-ES" baseline="0" dirty="0" smtClean="0"/>
              <a:t> </a:t>
            </a:r>
            <a:r>
              <a:rPr lang="es-ES" baseline="0" dirty="0" err="1" smtClean="0"/>
              <a:t>serving</a:t>
            </a:r>
            <a:r>
              <a:rPr lang="es-ES" baseline="0" dirty="0" smtClean="0"/>
              <a:t> </a:t>
            </a:r>
            <a:r>
              <a:rPr lang="es-ES" baseline="0" dirty="0" err="1" smtClean="0"/>
              <a:t>activities</a:t>
            </a:r>
            <a:r>
              <a:rPr lang="es-ES" baseline="0" dirty="0" smtClean="0"/>
              <a:t>, </a:t>
            </a:r>
            <a:r>
              <a:rPr lang="es-ES" baseline="0" dirty="0" err="1" smtClean="0"/>
              <a:t>passenger</a:t>
            </a:r>
            <a:r>
              <a:rPr lang="es-ES" baseline="0" dirty="0" smtClean="0"/>
              <a:t> </a:t>
            </a:r>
            <a:r>
              <a:rPr lang="es-ES" baseline="0" dirty="0" err="1" smtClean="0"/>
              <a:t>transport</a:t>
            </a:r>
            <a:r>
              <a:rPr lang="es-ES" baseline="0" dirty="0" smtClean="0"/>
              <a:t> </a:t>
            </a:r>
            <a:r>
              <a:rPr lang="es-ES" baseline="0" dirty="0" err="1" smtClean="0"/>
              <a:t>services</a:t>
            </a:r>
            <a:r>
              <a:rPr lang="es-ES" baseline="0" dirty="0" smtClean="0"/>
              <a:t> (</a:t>
            </a:r>
            <a:r>
              <a:rPr lang="es-ES" baseline="0" dirty="0" err="1" smtClean="0"/>
              <a:t>railway</a:t>
            </a:r>
            <a:r>
              <a:rPr lang="es-ES" baseline="0" dirty="0" smtClean="0"/>
              <a:t>, </a:t>
            </a:r>
            <a:r>
              <a:rPr lang="es-ES" baseline="0" dirty="0" err="1" smtClean="0"/>
              <a:t>road</a:t>
            </a:r>
            <a:r>
              <a:rPr lang="es-ES" baseline="0" dirty="0" smtClean="0"/>
              <a:t>, </a:t>
            </a:r>
            <a:r>
              <a:rPr lang="es-ES" baseline="0" dirty="0" err="1" smtClean="0"/>
              <a:t>water</a:t>
            </a:r>
            <a:r>
              <a:rPr lang="es-ES" baseline="0" dirty="0" smtClean="0"/>
              <a:t>, air), </a:t>
            </a:r>
            <a:r>
              <a:rPr lang="es-ES" baseline="0" dirty="0" err="1" smtClean="0"/>
              <a:t>transport</a:t>
            </a:r>
            <a:r>
              <a:rPr lang="es-ES" baseline="0" dirty="0" smtClean="0"/>
              <a:t> </a:t>
            </a:r>
            <a:r>
              <a:rPr lang="es-ES" baseline="0" dirty="0" err="1" smtClean="0"/>
              <a:t>equipment</a:t>
            </a:r>
            <a:r>
              <a:rPr lang="es-ES" baseline="0" dirty="0" smtClean="0"/>
              <a:t> </a:t>
            </a:r>
            <a:r>
              <a:rPr lang="es-ES" baseline="0" dirty="0" err="1" smtClean="0"/>
              <a:t>rental</a:t>
            </a:r>
            <a:r>
              <a:rPr lang="es-ES" baseline="0" dirty="0" smtClean="0"/>
              <a:t> </a:t>
            </a:r>
            <a:r>
              <a:rPr lang="es-ES" baseline="0" dirty="0" err="1" smtClean="0"/>
              <a:t>services</a:t>
            </a:r>
            <a:r>
              <a:rPr lang="es-ES" baseline="0" dirty="0" smtClean="0"/>
              <a:t>, </a:t>
            </a:r>
            <a:r>
              <a:rPr lang="es-ES" baseline="0" dirty="0" err="1" smtClean="0"/>
              <a:t>travel</a:t>
            </a:r>
            <a:r>
              <a:rPr lang="es-ES" baseline="0" dirty="0" smtClean="0"/>
              <a:t> agencies, cultural </a:t>
            </a:r>
            <a:r>
              <a:rPr lang="es-ES" baseline="0" dirty="0" err="1" smtClean="0"/>
              <a:t>services</a:t>
            </a:r>
            <a:r>
              <a:rPr lang="es-ES" baseline="0" dirty="0" smtClean="0"/>
              <a:t>, </a:t>
            </a:r>
            <a:r>
              <a:rPr lang="es-ES" baseline="0" dirty="0" err="1" smtClean="0"/>
              <a:t>sports</a:t>
            </a:r>
            <a:r>
              <a:rPr lang="es-ES" baseline="0" dirty="0" smtClean="0"/>
              <a:t> and </a:t>
            </a:r>
            <a:r>
              <a:rPr lang="es-ES" baseline="0" dirty="0" err="1" smtClean="0"/>
              <a:t>recreational</a:t>
            </a:r>
            <a:r>
              <a:rPr lang="es-ES" baseline="0" dirty="0" smtClean="0"/>
              <a:t> </a:t>
            </a:r>
            <a:r>
              <a:rPr lang="es-ES" baseline="0" dirty="0" err="1" smtClean="0"/>
              <a:t>services</a:t>
            </a:r>
            <a:r>
              <a:rPr lang="es-ES" baseline="0" dirty="0" smtClean="0"/>
              <a:t>.</a:t>
            </a:r>
          </a:p>
          <a:p>
            <a:endParaRPr lang="es-ES" baseline="0"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27</a:t>
            </a:fld>
            <a:endParaRPr lang="es-ES"/>
          </a:p>
        </p:txBody>
      </p:sp>
    </p:spTree>
    <p:extLst>
      <p:ext uri="{BB962C8B-B14F-4D97-AF65-F5344CB8AC3E}">
        <p14:creationId xmlns:p14="http://schemas.microsoft.com/office/powerpoint/2010/main" val="1767520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28</a:t>
            </a:fld>
            <a:endParaRPr lang="es-ES"/>
          </a:p>
        </p:txBody>
      </p:sp>
    </p:spTree>
    <p:extLst>
      <p:ext uri="{BB962C8B-B14F-4D97-AF65-F5344CB8AC3E}">
        <p14:creationId xmlns:p14="http://schemas.microsoft.com/office/powerpoint/2010/main" val="463634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29</a:t>
            </a:fld>
            <a:endParaRPr lang="es-ES"/>
          </a:p>
        </p:txBody>
      </p:sp>
    </p:spTree>
    <p:extLst>
      <p:ext uri="{BB962C8B-B14F-4D97-AF65-F5344CB8AC3E}">
        <p14:creationId xmlns:p14="http://schemas.microsoft.com/office/powerpoint/2010/main" val="1335405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 Let’s proceed to</a:t>
            </a:r>
            <a:r>
              <a:rPr lang="en-GB" baseline="0" noProof="0" dirty="0" smtClean="0"/>
              <a:t> some visual examples of how the data in these publications can be used to draw important information about countries, both Members and potential Members. </a:t>
            </a:r>
          </a:p>
          <a:p>
            <a:r>
              <a:rPr lang="en-GB" baseline="0" noProof="0" dirty="0" smtClean="0"/>
              <a:t>- We will provide an overview of about </a:t>
            </a:r>
            <a:r>
              <a:rPr lang="en-GB" baseline="0" noProof="0" dirty="0" smtClean="0">
                <a:solidFill>
                  <a:srgbClr val="FF0000"/>
                </a:solidFill>
              </a:rPr>
              <a:t>20</a:t>
            </a:r>
            <a:r>
              <a:rPr lang="en-GB" baseline="0" noProof="0" dirty="0" smtClean="0"/>
              <a:t> different data and indicator series (20 out of the 145!), and show them in the order established in the Compendium and then proceeding to the Yearbook. </a:t>
            </a:r>
            <a:endParaRPr lang="en-GB" noProof="0" dirty="0" smtClean="0"/>
          </a:p>
          <a:p>
            <a:r>
              <a:rPr lang="en-GB" noProof="0" dirty="0" smtClean="0"/>
              <a:t>- This</a:t>
            </a:r>
            <a:r>
              <a:rPr lang="en-GB" baseline="0" noProof="0" dirty="0" smtClean="0"/>
              <a:t> shows the arrivals of tourists in a group of African countries located more or less in the same geographic area.</a:t>
            </a:r>
            <a:endParaRPr lang="en-GB" noProof="0" dirty="0" smtClean="0"/>
          </a:p>
          <a:p>
            <a:r>
              <a:rPr lang="en-GB" noProof="0" dirty="0" smtClean="0"/>
              <a:t>- Please note that a tourist is a visitor whose trip includes an overnight stay. Those</a:t>
            </a:r>
            <a:r>
              <a:rPr lang="en-GB" baseline="0" noProof="0" dirty="0" smtClean="0"/>
              <a:t> visitors who do not stay overnight are called excursionists (or same-day visitors).</a:t>
            </a:r>
            <a:endParaRPr lang="en-GB" noProof="0" dirty="0"/>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31</a:t>
            </a:fld>
            <a:endParaRPr lang="es-ES" dirty="0"/>
          </a:p>
        </p:txBody>
      </p:sp>
    </p:spTree>
    <p:extLst>
      <p:ext uri="{BB962C8B-B14F-4D97-AF65-F5344CB8AC3E}">
        <p14:creationId xmlns:p14="http://schemas.microsoft.com/office/powerpoint/2010/main" val="308726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Continuing</a:t>
            </a:r>
            <a:r>
              <a:rPr lang="en-GB" baseline="0" noProof="0" dirty="0" smtClean="0"/>
              <a:t> our examples of inbound tourism, t</a:t>
            </a:r>
            <a:r>
              <a:rPr lang="en-GB" noProof="0" dirty="0" smtClean="0"/>
              <a:t>his figure shows the average length of stay by inbound tourists in some Mediterranean countries.</a:t>
            </a:r>
          </a:p>
          <a:p>
            <a:r>
              <a:rPr lang="en-GB" noProof="0" dirty="0" smtClean="0"/>
              <a:t>Information</a:t>
            </a:r>
            <a:r>
              <a:rPr lang="en-GB" baseline="0" noProof="0" dirty="0" smtClean="0"/>
              <a:t> of this kind could</a:t>
            </a:r>
            <a:r>
              <a:rPr lang="en-GB" noProof="0" dirty="0" smtClean="0"/>
              <a:t> help us better understand </a:t>
            </a:r>
            <a:r>
              <a:rPr lang="en-GB" baseline="0" noProof="0" dirty="0" smtClean="0"/>
              <a:t>the competitive landscape in the sub-region in terms of countries’ ability to retain tourists. For example, in the neighbouring countries of Spain and Portugal the average number of nights spent varies considerably—while tourists spend an average of more than 8 nights in Spain, tourists in Portugal spend less than 4. </a:t>
            </a:r>
          </a:p>
          <a:p>
            <a:r>
              <a:rPr lang="en-GB" baseline="0" noProof="0" dirty="0" smtClean="0"/>
              <a:t>Also, the duration of a trip is an important input in assessing and planning for the level of demand for tourism services, such as overnight accommodation services.</a:t>
            </a:r>
            <a:endParaRPr lang="en-GB" noProof="0" dirty="0"/>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32</a:t>
            </a:fld>
            <a:endParaRPr lang="es-ES" dirty="0"/>
          </a:p>
        </p:txBody>
      </p:sp>
    </p:spTree>
    <p:extLst>
      <p:ext uri="{BB962C8B-B14F-4D97-AF65-F5344CB8AC3E}">
        <p14:creationId xmlns:p14="http://schemas.microsoft.com/office/powerpoint/2010/main" val="261564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smtClean="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4</a:t>
            </a:fld>
            <a:endParaRPr lang="es-ES"/>
          </a:p>
        </p:txBody>
      </p:sp>
    </p:spTree>
    <p:extLst>
      <p:ext uri="{BB962C8B-B14F-4D97-AF65-F5344CB8AC3E}">
        <p14:creationId xmlns:p14="http://schemas.microsoft.com/office/powerpoint/2010/main" val="3928318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a:t>
            </a:r>
            <a:r>
              <a:rPr lang="en-US" baseline="0" noProof="0" dirty="0" smtClean="0"/>
              <a:t> Compendium also contains a section with information on the tourism industries composing the sector. It provides, amongst other things, the total number of establishments disaggregated by key tourism industries (like accommodation, food and beverage serving activities, passenger transportation, travel agencies, and others). An example is provided for South Africa. In principle, we could compare these figures to those of other countries, or look at how they change over time. We could also compare these figures with figures on establishments in other industries and sectors. </a:t>
            </a:r>
          </a:p>
        </p:txBody>
      </p:sp>
      <p:sp>
        <p:nvSpPr>
          <p:cNvPr id="4" name="Slide Number Placeholder 3"/>
          <p:cNvSpPr>
            <a:spLocks noGrp="1"/>
          </p:cNvSpPr>
          <p:nvPr>
            <p:ph type="sldNum" sz="quarter" idx="10"/>
          </p:nvPr>
        </p:nvSpPr>
        <p:spPr/>
        <p:txBody>
          <a:bodyPr/>
          <a:lstStyle/>
          <a:p>
            <a:pPr>
              <a:defRPr/>
            </a:pPr>
            <a:fld id="{5EC3FF01-8663-41F4-8B6B-69FEF0BFFFD3}" type="slidenum">
              <a:rPr lang="es-ES" smtClean="0"/>
              <a:pPr>
                <a:defRPr/>
              </a:pPr>
              <a:t>33</a:t>
            </a:fld>
            <a:endParaRPr lang="es-ES" dirty="0"/>
          </a:p>
        </p:txBody>
      </p:sp>
    </p:spTree>
    <p:extLst>
      <p:ext uri="{BB962C8B-B14F-4D97-AF65-F5344CB8AC3E}">
        <p14:creationId xmlns:p14="http://schemas.microsoft.com/office/powerpoint/2010/main" val="196779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715F09F-ED07-4748-8A7B-C8516128C73E}" type="slidenum">
              <a:rPr lang="es-ES" smtClean="0"/>
              <a:t>5</a:t>
            </a:fld>
            <a:endParaRPr lang="es-ES"/>
          </a:p>
        </p:txBody>
      </p:sp>
    </p:spTree>
    <p:extLst>
      <p:ext uri="{BB962C8B-B14F-4D97-AF65-F5344CB8AC3E}">
        <p14:creationId xmlns:p14="http://schemas.microsoft.com/office/powerpoint/2010/main" val="184445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14338"/>
            <a:ext cx="3149600" cy="2362200"/>
          </a:xfrm>
        </p:spPr>
      </p:sp>
      <p:sp>
        <p:nvSpPr>
          <p:cNvPr id="3" name="Notes Placeholder 2"/>
          <p:cNvSpPr>
            <a:spLocks noGrp="1"/>
          </p:cNvSpPr>
          <p:nvPr>
            <p:ph type="body" idx="1"/>
          </p:nvPr>
        </p:nvSpPr>
        <p:spPr>
          <a:xfrm>
            <a:off x="364762" y="2776228"/>
            <a:ext cx="5992520" cy="6910436"/>
          </a:xfrm>
        </p:spPr>
        <p:txBody>
          <a:bodyPr/>
          <a:lstStyle/>
          <a:p>
            <a:endParaRPr lang="es-ES" dirty="0"/>
          </a:p>
        </p:txBody>
      </p:sp>
      <p:sp>
        <p:nvSpPr>
          <p:cNvPr id="4" name="Slide Number Placeholder 3"/>
          <p:cNvSpPr>
            <a:spLocks noGrp="1"/>
          </p:cNvSpPr>
          <p:nvPr>
            <p:ph type="sldNum" sz="quarter" idx="10"/>
          </p:nvPr>
        </p:nvSpPr>
        <p:spPr/>
        <p:txBody>
          <a:bodyPr/>
          <a:lstStyle/>
          <a:p>
            <a:pPr>
              <a:defRPr/>
            </a:pPr>
            <a:fld id="{FB8EAEC5-3C23-44A8-9666-6A503B2882A5}" type="slidenum">
              <a:rPr lang="es-ES" smtClean="0"/>
              <a:pPr>
                <a:defRPr/>
              </a:pPr>
              <a:t>6</a:t>
            </a:fld>
            <a:endParaRPr lang="es-ES"/>
          </a:p>
        </p:txBody>
      </p:sp>
    </p:spTree>
    <p:extLst>
      <p:ext uri="{BB962C8B-B14F-4D97-AF65-F5344CB8AC3E}">
        <p14:creationId xmlns:p14="http://schemas.microsoft.com/office/powerpoint/2010/main" val="187636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baseline="0"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E0AFA7F-817B-437B-93FC-67E055449712}" type="slidenum">
              <a:rPr lang="es-ES" smtClean="0"/>
              <a:pPr eaLnBrk="1" hangingPunct="1"/>
              <a:t>7</a:t>
            </a:fld>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E0AFA7F-817B-437B-93FC-67E055449712}" type="slidenum">
              <a:rPr lang="es-ES" smtClean="0"/>
              <a:pPr eaLnBrk="1" hangingPunct="1"/>
              <a:t>8</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4D39A08-6E57-4A8E-B662-5F74EF26E7C1}" type="slidenum">
              <a:rPr lang="es-ES" smtClean="0"/>
              <a:t>10</a:t>
            </a:fld>
            <a:endParaRPr lang="es-ES"/>
          </a:p>
        </p:txBody>
      </p:sp>
    </p:spTree>
    <p:extLst>
      <p:ext uri="{BB962C8B-B14F-4D97-AF65-F5344CB8AC3E}">
        <p14:creationId xmlns:p14="http://schemas.microsoft.com/office/powerpoint/2010/main" val="271909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715F09F-ED07-4748-8A7B-C8516128C73E}" type="slidenum">
              <a:rPr lang="es-ES" smtClean="0"/>
              <a:t>11</a:t>
            </a:fld>
            <a:endParaRPr lang="es-ES"/>
          </a:p>
        </p:txBody>
      </p:sp>
    </p:spTree>
    <p:extLst>
      <p:ext uri="{BB962C8B-B14F-4D97-AF65-F5344CB8AC3E}">
        <p14:creationId xmlns:p14="http://schemas.microsoft.com/office/powerpoint/2010/main" val="184445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925E0EE4-D08D-4BA9-B903-E1EE15043B54}" type="datetimeFigureOut">
              <a:rPr lang="es-ES"/>
              <a:pPr>
                <a:defRPr/>
              </a:pPr>
              <a:t>02/11/2015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DA4F756-3F45-46F2-9AFD-1C8BB06CDA5C}" type="slidenum">
              <a:rPr lang="es-ES"/>
              <a:pPr>
                <a:defRPr/>
              </a:pPr>
              <a:t>‹#›</a:t>
            </a:fld>
            <a:endParaRPr lang="es-ES"/>
          </a:p>
        </p:txBody>
      </p:sp>
    </p:spTree>
    <p:extLst>
      <p:ext uri="{BB962C8B-B14F-4D97-AF65-F5344CB8AC3E}">
        <p14:creationId xmlns:p14="http://schemas.microsoft.com/office/powerpoint/2010/main" val="38693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33AF19B-CB19-4285-BD0B-0E3752F27659}" type="datetimeFigureOut">
              <a:rPr lang="es-ES"/>
              <a:pPr>
                <a:defRPr/>
              </a:pPr>
              <a:t>02/11/2015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AF51652-4B27-4C3F-A12C-016F471E0C3A}" type="slidenum">
              <a:rPr lang="es-ES"/>
              <a:pPr>
                <a:defRPr/>
              </a:pPr>
              <a:t>‹#›</a:t>
            </a:fld>
            <a:endParaRPr lang="es-ES"/>
          </a:p>
        </p:txBody>
      </p:sp>
    </p:spTree>
    <p:extLst>
      <p:ext uri="{BB962C8B-B14F-4D97-AF65-F5344CB8AC3E}">
        <p14:creationId xmlns:p14="http://schemas.microsoft.com/office/powerpoint/2010/main" val="99213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EAB1B4E-05B9-4471-81A2-6FEE0537216F}" type="datetimeFigureOut">
              <a:rPr lang="es-ES"/>
              <a:pPr>
                <a:defRPr/>
              </a:pPr>
              <a:t>02/11/2015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DDFB62E-ABB1-4861-B645-EA1B8F26E4F4}" type="slidenum">
              <a:rPr lang="es-ES"/>
              <a:pPr>
                <a:defRPr/>
              </a:pPr>
              <a:t>‹#›</a:t>
            </a:fld>
            <a:endParaRPr lang="es-ES"/>
          </a:p>
        </p:txBody>
      </p:sp>
    </p:spTree>
    <p:extLst>
      <p:ext uri="{BB962C8B-B14F-4D97-AF65-F5344CB8AC3E}">
        <p14:creationId xmlns:p14="http://schemas.microsoft.com/office/powerpoint/2010/main" val="16541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281990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281990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281990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281990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2819905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2819905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172441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172441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D622F05-9113-4FED-ACE0-16635A36780E}" type="datetimeFigureOut">
              <a:rPr lang="es-ES"/>
              <a:pPr>
                <a:defRPr/>
              </a:pPr>
              <a:t>02/11/2015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10093B2-27A4-4783-82BC-38888AA733CD}" type="slidenum">
              <a:rPr lang="es-ES"/>
              <a:pPr>
                <a:defRPr/>
              </a:pPr>
              <a:t>‹#›</a:t>
            </a:fld>
            <a:endParaRPr lang="es-ES"/>
          </a:p>
        </p:txBody>
      </p:sp>
    </p:spTree>
    <p:extLst>
      <p:ext uri="{BB962C8B-B14F-4D97-AF65-F5344CB8AC3E}">
        <p14:creationId xmlns:p14="http://schemas.microsoft.com/office/powerpoint/2010/main" val="187052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087F5912-85A0-43FF-8C07-EDB80EF17977}" type="datetimeFigureOut">
              <a:rPr lang="es-ES"/>
              <a:pPr>
                <a:defRPr/>
              </a:pPr>
              <a:t>02/11/2015</a:t>
            </a:fld>
            <a:endParaRPr lang="es-ES" dirty="0"/>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536D4B21-1181-4DA7-80A3-7DDFDD4E05CA}" type="slidenum">
              <a:rPr lang="es-ES"/>
              <a:pPr>
                <a:defRPr/>
              </a:pPr>
              <a:t>‹#›</a:t>
            </a:fld>
            <a:endParaRPr lang="es-ES" dirty="0"/>
          </a:p>
        </p:txBody>
      </p:sp>
    </p:spTree>
    <p:extLst>
      <p:ext uri="{BB962C8B-B14F-4D97-AF65-F5344CB8AC3E}">
        <p14:creationId xmlns:p14="http://schemas.microsoft.com/office/powerpoint/2010/main" val="172441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pic>
        <p:nvPicPr>
          <p:cNvPr id="4" name="Imagen 3" descr="CHAR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9D2453FC-B7A0-4888-96C6-6C517BE03791}" type="datetimeFigureOut">
              <a:rPr lang="es-ES"/>
              <a:pPr>
                <a:defRPr/>
              </a:pPr>
              <a:t>02/11/2015</a:t>
            </a:fld>
            <a:endParaRPr lang="es-ES"/>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D53A31E5-5569-4349-98DC-803AFA3D5421}" type="slidenum">
              <a:rPr lang="es-ES"/>
              <a:pPr>
                <a:defRPr/>
              </a:pPr>
              <a:t>‹#›</a:t>
            </a:fld>
            <a:endParaRPr lang="es-ES"/>
          </a:p>
        </p:txBody>
      </p:sp>
    </p:spTree>
    <p:extLst>
      <p:ext uri="{BB962C8B-B14F-4D97-AF65-F5344CB8AC3E}">
        <p14:creationId xmlns:p14="http://schemas.microsoft.com/office/powerpoint/2010/main" val="3511238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pic>
        <p:nvPicPr>
          <p:cNvPr id="4" name="Imagen 6" descr="CHAR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49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
          <p:cNvSpPr/>
          <p:nvPr userDrawn="1"/>
        </p:nvSpPr>
        <p:spPr>
          <a:xfrm>
            <a:off x="0" y="0"/>
            <a:ext cx="9144000" cy="923925"/>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endParaRPr lang="en-GB" sz="3200" b="1" dirty="0">
              <a:solidFill>
                <a:srgbClr val="336699"/>
              </a:solidFill>
              <a:latin typeface="Arial Narrow" pitchFamily="34" charset="0"/>
            </a:endParaRPr>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fecha 3"/>
          <p:cNvSpPr>
            <a:spLocks noGrp="1"/>
          </p:cNvSpPr>
          <p:nvPr>
            <p:ph type="dt" sz="half" idx="10"/>
          </p:nvPr>
        </p:nvSpPr>
        <p:spPr/>
        <p:txBody>
          <a:bodyPr/>
          <a:lstStyle>
            <a:lvl1pPr>
              <a:defRPr/>
            </a:lvl1pPr>
          </a:lstStyle>
          <a:p>
            <a:pPr>
              <a:defRPr/>
            </a:pPr>
            <a:fld id="{D29571C5-1696-4F2E-96DD-3A41CC98E900}" type="datetimeFigureOut">
              <a:rPr lang="es-ES"/>
              <a:pPr>
                <a:defRPr/>
              </a:pPr>
              <a:t>02/11/2015</a:t>
            </a:fld>
            <a:endParaRPr lang="es-ES"/>
          </a:p>
        </p:txBody>
      </p:sp>
      <p:sp>
        <p:nvSpPr>
          <p:cNvPr id="7" name="Marcador de pie de página 4"/>
          <p:cNvSpPr>
            <a:spLocks noGrp="1"/>
          </p:cNvSpPr>
          <p:nvPr>
            <p:ph type="ftr" sz="quarter" idx="11"/>
          </p:nvPr>
        </p:nvSpPr>
        <p:spPr/>
        <p:txBody>
          <a:bodyPr/>
          <a:lstStyle>
            <a:lvl1pPr>
              <a:defRPr/>
            </a:lvl1pPr>
          </a:lstStyle>
          <a:p>
            <a:pPr>
              <a:defRPr/>
            </a:pPr>
            <a:endParaRPr lang="es-ES"/>
          </a:p>
        </p:txBody>
      </p:sp>
      <p:sp>
        <p:nvSpPr>
          <p:cNvPr id="8" name="Marcador de número de diapositiva 5"/>
          <p:cNvSpPr>
            <a:spLocks noGrp="1"/>
          </p:cNvSpPr>
          <p:nvPr>
            <p:ph type="sldNum" sz="quarter" idx="12"/>
          </p:nvPr>
        </p:nvSpPr>
        <p:spPr/>
        <p:txBody>
          <a:bodyPr/>
          <a:lstStyle>
            <a:lvl1pPr>
              <a:defRPr/>
            </a:lvl1pPr>
          </a:lstStyle>
          <a:p>
            <a:pPr>
              <a:defRPr/>
            </a:pPr>
            <a:fld id="{9B335DBC-8ADC-4EA0-A54F-96C3C8F3B641}" type="slidenum">
              <a:rPr lang="es-ES"/>
              <a:pPr>
                <a:defRPr/>
              </a:pPr>
              <a:t>‹#›</a:t>
            </a:fld>
            <a:endParaRPr lang="es-ES"/>
          </a:p>
        </p:txBody>
      </p:sp>
    </p:spTree>
    <p:extLst>
      <p:ext uri="{BB962C8B-B14F-4D97-AF65-F5344CB8AC3E}">
        <p14:creationId xmlns:p14="http://schemas.microsoft.com/office/powerpoint/2010/main" val="41583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F0E60AB1-9AFB-4E0E-8160-385E302A91A7}" type="datetimeFigureOut">
              <a:rPr lang="es-ES"/>
              <a:pPr>
                <a:defRPr/>
              </a:pPr>
              <a:t>02/11/2015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BAC4D7A-DA5A-4339-B95F-55429C152CF3}" type="slidenum">
              <a:rPr lang="es-ES"/>
              <a:pPr>
                <a:defRPr/>
              </a:pPr>
              <a:t>‹#›</a:t>
            </a:fld>
            <a:endParaRPr lang="es-ES"/>
          </a:p>
        </p:txBody>
      </p:sp>
    </p:spTree>
    <p:extLst>
      <p:ext uri="{BB962C8B-B14F-4D97-AF65-F5344CB8AC3E}">
        <p14:creationId xmlns:p14="http://schemas.microsoft.com/office/powerpoint/2010/main" val="402911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51F28E09-0FE3-47B1-BDED-77149D9A8599}" type="datetimeFigureOut">
              <a:rPr lang="es-ES"/>
              <a:pPr>
                <a:defRPr/>
              </a:pPr>
              <a:t>02/11/2015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43902293-C6EB-4138-9165-14E5396BA93E}" type="slidenum">
              <a:rPr lang="es-ES"/>
              <a:pPr>
                <a:defRPr/>
              </a:pPr>
              <a:t>‹#›</a:t>
            </a:fld>
            <a:endParaRPr lang="es-ES"/>
          </a:p>
        </p:txBody>
      </p:sp>
    </p:spTree>
    <p:extLst>
      <p:ext uri="{BB962C8B-B14F-4D97-AF65-F5344CB8AC3E}">
        <p14:creationId xmlns:p14="http://schemas.microsoft.com/office/powerpoint/2010/main" val="364515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150DAB82-EB31-49ED-B8F0-6926FB559BCB}" type="datetimeFigureOut">
              <a:rPr lang="es-ES"/>
              <a:pPr>
                <a:defRPr/>
              </a:pPr>
              <a:t>02/11/2015</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F2E1BE2B-C171-47F3-928A-E0A00B5C9E19}" type="slidenum">
              <a:rPr lang="es-ES"/>
              <a:pPr>
                <a:defRPr/>
              </a:pPr>
              <a:t>‹#›</a:t>
            </a:fld>
            <a:endParaRPr lang="es-ES"/>
          </a:p>
        </p:txBody>
      </p:sp>
    </p:spTree>
    <p:extLst>
      <p:ext uri="{BB962C8B-B14F-4D97-AF65-F5344CB8AC3E}">
        <p14:creationId xmlns:p14="http://schemas.microsoft.com/office/powerpoint/2010/main" val="33445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5DB2DFE5-29FD-4AAD-B4CE-BD1CCB795EE6}" type="datetimeFigureOut">
              <a:rPr lang="es-ES"/>
              <a:pPr>
                <a:defRPr/>
              </a:pPr>
              <a:t>02/11/2015</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F5DE3779-BA28-42AA-ABCC-6F11DF123D55}" type="slidenum">
              <a:rPr lang="es-ES"/>
              <a:pPr>
                <a:defRPr/>
              </a:pPr>
              <a:t>‹#›</a:t>
            </a:fld>
            <a:endParaRPr lang="es-ES"/>
          </a:p>
        </p:txBody>
      </p:sp>
    </p:spTree>
    <p:extLst>
      <p:ext uri="{BB962C8B-B14F-4D97-AF65-F5344CB8AC3E}">
        <p14:creationId xmlns:p14="http://schemas.microsoft.com/office/powerpoint/2010/main" val="3365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74E3FB0F-A781-4D75-84C9-E298C7B7FE98}" type="datetimeFigureOut">
              <a:rPr lang="es-ES"/>
              <a:pPr>
                <a:defRPr/>
              </a:pPr>
              <a:t>02/11/2015</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92B8C0AF-5907-441F-AA5D-E05100105BD1}" type="slidenum">
              <a:rPr lang="es-ES"/>
              <a:pPr>
                <a:defRPr/>
              </a:pPr>
              <a:t>‹#›</a:t>
            </a:fld>
            <a:endParaRPr lang="es-ES"/>
          </a:p>
        </p:txBody>
      </p:sp>
    </p:spTree>
    <p:extLst>
      <p:ext uri="{BB962C8B-B14F-4D97-AF65-F5344CB8AC3E}">
        <p14:creationId xmlns:p14="http://schemas.microsoft.com/office/powerpoint/2010/main" val="209280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6150DC9-55C7-4A84-811C-12568E14EAFC}" type="datetimeFigureOut">
              <a:rPr lang="es-ES"/>
              <a:pPr>
                <a:defRPr/>
              </a:pPr>
              <a:t>02/11/2015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393C8F26-6110-4081-AB3B-19F27BC07099}" type="slidenum">
              <a:rPr lang="es-ES"/>
              <a:pPr>
                <a:defRPr/>
              </a:pPr>
              <a:t>‹#›</a:t>
            </a:fld>
            <a:endParaRPr lang="es-ES"/>
          </a:p>
        </p:txBody>
      </p:sp>
    </p:spTree>
    <p:extLst>
      <p:ext uri="{BB962C8B-B14F-4D97-AF65-F5344CB8AC3E}">
        <p14:creationId xmlns:p14="http://schemas.microsoft.com/office/powerpoint/2010/main" val="427800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28D95A2-CA72-4E2B-AA59-83FD7FBC9049}" type="datetimeFigureOut">
              <a:rPr lang="es-ES"/>
              <a:pPr>
                <a:defRPr/>
              </a:pPr>
              <a:t>02/11/2015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9F71D6A9-CBD8-4934-88D5-4CF195D6A73F}" type="slidenum">
              <a:rPr lang="es-ES"/>
              <a:pPr>
                <a:defRPr/>
              </a:pPr>
              <a:t>‹#›</a:t>
            </a:fld>
            <a:endParaRPr lang="es-ES"/>
          </a:p>
        </p:txBody>
      </p:sp>
    </p:spTree>
    <p:extLst>
      <p:ext uri="{BB962C8B-B14F-4D97-AF65-F5344CB8AC3E}">
        <p14:creationId xmlns:p14="http://schemas.microsoft.com/office/powerpoint/2010/main" val="105522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C9CDD4AE-46CD-4303-B052-CF09EBD951EC}" type="datetimeFigureOut">
              <a:rPr lang="es-ES"/>
              <a:pPr>
                <a:defRPr/>
              </a:pPr>
              <a:t>02/11/2015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D0472A6-81BF-424F-B42C-22205AF2BFFD}"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image" Target="../media/image18.png"/><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image" Target="../media/image21.jpe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image" Target="../media/image16.jpeg"/><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image" Target="../media/image19.jpeg"/><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slideLayout" Target="../slideLayouts/slideLayout7.xml"/><Relationship Id="rId93" Type="http://schemas.openxmlformats.org/officeDocument/2006/relationships/image" Target="../media/image22.jpe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image" Target="../media/image17.png"/><Relationship Id="rId91" Type="http://schemas.openxmlformats.org/officeDocument/2006/relationships/image" Target="../media/image20.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notesSlide" Target="../notesSlides/notesSlide8.xml"/><Relationship Id="rId94" Type="http://schemas.openxmlformats.org/officeDocument/2006/relationships/image" Target="../media/image23.jpeg"/><Relationship Id="rId4" Type="http://schemas.openxmlformats.org/officeDocument/2006/relationships/tags" Target="../tags/tag4.xml"/><Relationship Id="rId9"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atistics.unwto.org/content/irts-2008"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tatistics.unwto.org/content/tsarmf-200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3.png"/><Relationship Id="rId7" Type="http://schemas.openxmlformats.org/officeDocument/2006/relationships/diagramLayout" Target="../diagrams/layout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15.png"/><Relationship Id="rId10" Type="http://schemas.microsoft.com/office/2007/relationships/diagramDrawing" Target="../diagrams/drawing6.xml"/><Relationship Id="rId4" Type="http://schemas.openxmlformats.org/officeDocument/2006/relationships/image" Target="../media/image14.png"/><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128" r="21271"/>
          <a:stretch/>
        </p:blipFill>
        <p:spPr bwMode="auto">
          <a:xfrm flipH="1">
            <a:off x="0" y="9525"/>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Imagen 4" descr="logo_unwto_pp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525" y="0"/>
            <a:ext cx="98742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28600" y="1951630"/>
            <a:ext cx="6192981" cy="4906370"/>
          </a:xfrm>
          <a:prstGeom prst="rect">
            <a:avLst/>
          </a:prstGeom>
          <a:solidFill>
            <a:srgbClr val="C8C9E8">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2053" name="CuadroTexto 13"/>
          <p:cNvSpPr txBox="1">
            <a:spLocks noChangeArrowheads="1"/>
          </p:cNvSpPr>
          <p:nvPr/>
        </p:nvSpPr>
        <p:spPr bwMode="auto">
          <a:xfrm>
            <a:off x="301336" y="2056713"/>
            <a:ext cx="612024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3600" b="1" dirty="0" smtClean="0">
                <a:solidFill>
                  <a:schemeClr val="tx2">
                    <a:lumMod val="75000"/>
                  </a:schemeClr>
                </a:solidFill>
                <a:latin typeface="Arial Narrow Bold" charset="0"/>
              </a:rPr>
              <a:t>A closer look at tourism</a:t>
            </a:r>
          </a:p>
          <a:p>
            <a:pPr eaLnBrk="1" hangingPunct="1"/>
            <a:endParaRPr lang="es-ES" sz="3600" b="1" dirty="0" smtClean="0">
              <a:solidFill>
                <a:schemeClr val="tx2">
                  <a:lumMod val="75000"/>
                </a:schemeClr>
              </a:solidFill>
              <a:latin typeface="Arial Narrow" pitchFamily="34" charset="0"/>
            </a:endParaRPr>
          </a:p>
          <a:p>
            <a:pPr eaLnBrk="1" hangingPunct="1"/>
            <a:r>
              <a:rPr lang="es-ES" sz="3600" b="1" dirty="0" smtClean="0">
                <a:solidFill>
                  <a:schemeClr val="tx2">
                    <a:lumMod val="75000"/>
                  </a:schemeClr>
                </a:solidFill>
                <a:latin typeface="Arial Narrow" pitchFamily="34" charset="0"/>
              </a:rPr>
              <a:t>Oliver </a:t>
            </a:r>
            <a:r>
              <a:rPr lang="es-ES" sz="3600" b="1" dirty="0">
                <a:solidFill>
                  <a:schemeClr val="tx2">
                    <a:lumMod val="75000"/>
                  </a:schemeClr>
                </a:solidFill>
                <a:latin typeface="Arial Narrow" pitchFamily="34" charset="0"/>
              </a:rPr>
              <a:t>Herrmann</a:t>
            </a:r>
          </a:p>
          <a:p>
            <a:pPr eaLnBrk="1" hangingPunct="1"/>
            <a:r>
              <a:rPr lang="en-US" sz="3600" b="1" dirty="0" smtClean="0">
                <a:solidFill>
                  <a:schemeClr val="tx2">
                    <a:lumMod val="75000"/>
                  </a:schemeClr>
                </a:solidFill>
                <a:latin typeface="Arial Narrow Bold" charset="0"/>
              </a:rPr>
              <a:t>World Tourism </a:t>
            </a:r>
            <a:r>
              <a:rPr lang="en-US" sz="3600" b="1" dirty="0" err="1" smtClean="0">
                <a:solidFill>
                  <a:schemeClr val="tx2">
                    <a:lumMod val="75000"/>
                  </a:schemeClr>
                </a:solidFill>
                <a:latin typeface="Arial Narrow Bold" charset="0"/>
              </a:rPr>
              <a:t>Orgnisation</a:t>
            </a:r>
            <a:endParaRPr lang="en-US" sz="3600" b="1" dirty="0" smtClean="0">
              <a:solidFill>
                <a:schemeClr val="tx2">
                  <a:lumMod val="75000"/>
                </a:schemeClr>
              </a:solidFill>
              <a:latin typeface="Arial Narrow Bold" charset="0"/>
            </a:endParaRPr>
          </a:p>
          <a:p>
            <a:pPr eaLnBrk="1" hangingPunct="1"/>
            <a:r>
              <a:rPr lang="en-US" sz="3600" b="1" dirty="0" smtClean="0">
                <a:solidFill>
                  <a:schemeClr val="tx2">
                    <a:lumMod val="75000"/>
                  </a:schemeClr>
                </a:solidFill>
                <a:latin typeface="Arial Narrow" pitchFamily="34" charset="0"/>
              </a:rPr>
              <a:t>Statistics and Tourism Satellite Account </a:t>
            </a:r>
            <a:r>
              <a:rPr lang="en-US" sz="3600" b="1" dirty="0" smtClean="0">
                <a:solidFill>
                  <a:schemeClr val="tx2">
                    <a:lumMod val="75000"/>
                  </a:schemeClr>
                </a:solidFill>
                <a:latin typeface="Arial Narrow" pitchFamily="34" charset="0"/>
              </a:rPr>
              <a:t>Programme</a:t>
            </a:r>
          </a:p>
          <a:p>
            <a:pPr eaLnBrk="1" hangingPunct="1"/>
            <a:endParaRPr lang="en-US" sz="3600" b="1" dirty="0">
              <a:solidFill>
                <a:schemeClr val="tx2">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OTLSHAPE_M_9b39fefad822441faaec2498033d8bd1_Connector1"/>
          <p:cNvCxnSpPr>
            <a:cxnSpLocks noChangeAspect="1"/>
          </p:cNvCxnSpPr>
          <p:nvPr>
            <p:custDataLst>
              <p:tags r:id="rId2"/>
            </p:custDataLst>
          </p:nvPr>
        </p:nvCxnSpPr>
        <p:spPr>
          <a:xfrm>
            <a:off x="530842" y="1986660"/>
            <a:ext cx="1" cy="3886219"/>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34" name="Rectangle 6433"/>
          <p:cNvSpPr/>
          <p:nvPr/>
        </p:nvSpPr>
        <p:spPr>
          <a:xfrm>
            <a:off x="6775876" y="880203"/>
            <a:ext cx="2381024" cy="5038792"/>
          </a:xfrm>
          <a:prstGeom prst="rect">
            <a:avLst/>
          </a:prstGeom>
          <a:gradFill>
            <a:gsLst>
              <a:gs pos="0">
                <a:srgbClr val="92D050">
                  <a:shade val="67500"/>
                  <a:satMod val="115000"/>
                  <a:lumMod val="53000"/>
                  <a:lumOff val="47000"/>
                  <a:alpha val="54000"/>
                </a:srgbClr>
              </a:gs>
              <a:gs pos="100000">
                <a:srgbClr val="92D050">
                  <a:shade val="100000"/>
                  <a:satMod val="115000"/>
                </a:srgbClr>
              </a:gs>
            </a:gsLst>
            <a:lin ang="16200000" scaled="1"/>
          </a:gradFill>
          <a:ln w="3175" cmpd="dbl">
            <a:solidFill>
              <a:srgbClr val="92D050"/>
            </a:solidFill>
            <a:prstDash val="sysDo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s-ES" dirty="0"/>
          </a:p>
        </p:txBody>
      </p:sp>
      <p:cxnSp>
        <p:nvCxnSpPr>
          <p:cNvPr id="6354" name="OTLSHAPE_M_9b39fefad822441faaec2498033d8bd1_Connector1"/>
          <p:cNvCxnSpPr/>
          <p:nvPr>
            <p:custDataLst>
              <p:tags r:id="rId3"/>
            </p:custDataLst>
          </p:nvPr>
        </p:nvCxnSpPr>
        <p:spPr>
          <a:xfrm>
            <a:off x="1615485" y="3098377"/>
            <a:ext cx="0" cy="2776532"/>
          </a:xfrm>
          <a:prstGeom prst="line">
            <a:avLst/>
          </a:prstGeom>
          <a:ln w="12700"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53" name="OTLSHAPE_M_6ae31c99f6864aae840de110566ea63d_Connector1"/>
          <p:cNvCxnSpPr>
            <a:cxnSpLocks noChangeAspect="1"/>
          </p:cNvCxnSpPr>
          <p:nvPr>
            <p:custDataLst>
              <p:tags r:id="rId4"/>
            </p:custDataLst>
          </p:nvPr>
        </p:nvCxnSpPr>
        <p:spPr>
          <a:xfrm flipH="1">
            <a:off x="1106906" y="5589432"/>
            <a:ext cx="1" cy="288000"/>
          </a:xfrm>
          <a:prstGeom prst="line">
            <a:avLst/>
          </a:prstGeom>
          <a:ln w="12700" cap="flat" cmpd="sng" algn="ctr">
            <a:solidFill>
              <a:srgbClr val="92D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26" name="OTLSHAPE_TB_00000000000000000000000000000000_ScaleContainer"/>
          <p:cNvSpPr/>
          <p:nvPr>
            <p:custDataLst>
              <p:tags r:id="rId5"/>
            </p:custDataLst>
          </p:nvPr>
        </p:nvSpPr>
        <p:spPr>
          <a:xfrm>
            <a:off x="344167" y="5874915"/>
            <a:ext cx="8799833" cy="174604"/>
          </a:xfrm>
          <a:prstGeom prst="rect">
            <a:avLst/>
          </a:prstGeom>
          <a:solidFill>
            <a:srgbClr val="CCCCFF"/>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r>
              <a:rPr lang="en-US" sz="1200" b="1" spc="-18" dirty="0">
                <a:solidFill>
                  <a:schemeClr val="tx2"/>
                </a:solidFill>
                <a:latin typeface="Arial" panose="020B0604020202020204" pitchFamily="34" charset="0"/>
                <a:cs typeface="Arial" panose="020B0604020202020204" pitchFamily="34" charset="0"/>
              </a:rPr>
              <a:t>1993    1996</a:t>
            </a:r>
          </a:p>
        </p:txBody>
      </p:sp>
      <p:sp>
        <p:nvSpPr>
          <p:cNvPr id="6327" name="OTLSHAPE_TB_00000000000000000000000000000000_ElapsedTime"/>
          <p:cNvSpPr/>
          <p:nvPr>
            <p:custDataLst>
              <p:tags r:id="rId6"/>
            </p:custDataLst>
          </p:nvPr>
        </p:nvSpPr>
        <p:spPr>
          <a:xfrm>
            <a:off x="344167" y="6070365"/>
            <a:ext cx="6804000" cy="45719"/>
          </a:xfrm>
          <a:prstGeom prst="rect">
            <a:avLst/>
          </a:prstGeom>
          <a:solidFill>
            <a:srgbClr val="4B59C1">
              <a:alpha val="74902"/>
            </a:srgbClr>
          </a:solidFill>
          <a:ln w="12700" cap="flat" cmpd="sng" algn="ctr">
            <a:noFill/>
            <a:prstDash val="solid"/>
            <a:miter lim="800000"/>
          </a:ln>
          <a:effectLst/>
          <a:scene3d>
            <a:camera prst="orthographicFront"/>
            <a:lightRig rig="threePt" dir="t">
              <a:rot lat="0" lon="0" rev="0"/>
            </a:lightRig>
          </a:scene3d>
          <a:sp3d>
            <a:bevelT w="12700" h="139700"/>
          </a:sp3d>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solidFill>
                <a:schemeClr val="tx2"/>
              </a:solidFill>
              <a:latin typeface="Arial" panose="020B0604020202020204" pitchFamily="34" charset="0"/>
              <a:cs typeface="Arial" panose="020B0604020202020204" pitchFamily="34" charset="0"/>
            </a:endParaRPr>
          </a:p>
        </p:txBody>
      </p:sp>
      <p:sp>
        <p:nvSpPr>
          <p:cNvPr id="6328" name="OTLSHAPE_TB_00000000000000000000000000000000_TodayMarkerShape"/>
          <p:cNvSpPr/>
          <p:nvPr>
            <p:custDataLst>
              <p:tags r:id="rId7"/>
            </p:custDataLst>
          </p:nvPr>
        </p:nvSpPr>
        <p:spPr>
          <a:xfrm>
            <a:off x="7117912" y="6025115"/>
            <a:ext cx="114300" cy="127000"/>
          </a:xfrm>
          <a:prstGeom prst="triangle">
            <a:avLst/>
          </a:prstGeom>
          <a:solidFill>
            <a:srgbClr val="4B59C1"/>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6329" name="OTLSHAPE_TB_00000000000000000000000000000000_TodayMarkerText"/>
          <p:cNvSpPr txBox="1"/>
          <p:nvPr>
            <p:custDataLst>
              <p:tags r:id="rId8"/>
            </p:custDataLst>
          </p:nvPr>
        </p:nvSpPr>
        <p:spPr>
          <a:xfrm>
            <a:off x="6897267" y="6182872"/>
            <a:ext cx="494806" cy="184666"/>
          </a:xfrm>
          <a:prstGeom prst="rect">
            <a:avLst/>
          </a:prstGeom>
          <a:solidFill>
            <a:schemeClr val="bg1"/>
          </a:solidFill>
        </p:spPr>
        <p:txBody>
          <a:bodyPr vert="horz" wrap="square" lIns="0" tIns="0" rIns="0" bIns="0" rtlCol="0" anchor="ctr" anchorCtr="0">
            <a:spAutoFit/>
          </a:bodyPr>
          <a:lstStyle/>
          <a:p>
            <a:pPr algn="ctr"/>
            <a:r>
              <a:rPr lang="en-US" sz="1200" b="1" spc="-12" dirty="0">
                <a:solidFill>
                  <a:schemeClr val="tx2"/>
                </a:solidFill>
                <a:latin typeface="Arial" panose="020B0604020202020204" pitchFamily="34" charset="0"/>
                <a:cs typeface="Arial" panose="020B0604020202020204" pitchFamily="34" charset="0"/>
              </a:rPr>
              <a:t>Today</a:t>
            </a:r>
          </a:p>
        </p:txBody>
      </p:sp>
      <p:sp>
        <p:nvSpPr>
          <p:cNvPr id="6330" name="OTLSHAPE_TB_00000000000000000000000000000000_TimescaleInterval1"/>
          <p:cNvSpPr txBox="1"/>
          <p:nvPr>
            <p:custDataLst>
              <p:tags r:id="rId9"/>
            </p:custDataLst>
          </p:nvPr>
        </p:nvSpPr>
        <p:spPr>
          <a:xfrm>
            <a:off x="1394934" y="5869458"/>
            <a:ext cx="491478" cy="186055"/>
          </a:xfrm>
          <a:prstGeom prst="rect">
            <a:avLst/>
          </a:prstGeom>
          <a:noFill/>
        </p:spPr>
        <p:txBody>
          <a:bodyPr vert="horz" wrap="square" lIns="0" tIns="0" rIns="0" bIns="0" rtlCol="0" anchor="ctr" anchorCtr="0">
            <a:noAutofit/>
          </a:bodyPr>
          <a:lstStyle/>
          <a:p>
            <a:r>
              <a:rPr lang="en-US" sz="1200" b="1" spc="-20" dirty="0">
                <a:solidFill>
                  <a:schemeClr val="tx2"/>
                </a:solidFill>
                <a:latin typeface="Arial" panose="020B0604020202020204" pitchFamily="34" charset="0"/>
                <a:cs typeface="Arial" panose="020B0604020202020204" pitchFamily="34" charset="0"/>
              </a:rPr>
              <a:t>1999</a:t>
            </a:r>
          </a:p>
        </p:txBody>
      </p:sp>
      <p:sp>
        <p:nvSpPr>
          <p:cNvPr id="6332" name="OTLSHAPE_TB_00000000000000000000000000000000_TimescaleInterval2"/>
          <p:cNvSpPr txBox="1"/>
          <p:nvPr>
            <p:custDataLst>
              <p:tags r:id="rId10"/>
            </p:custDataLst>
          </p:nvPr>
        </p:nvSpPr>
        <p:spPr>
          <a:xfrm>
            <a:off x="2914376" y="5869098"/>
            <a:ext cx="381408" cy="18605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2005</a:t>
            </a:r>
          </a:p>
        </p:txBody>
      </p:sp>
      <p:sp>
        <p:nvSpPr>
          <p:cNvPr id="6334" name="OTLSHAPE_TB_00000000000000000000000000000000_TimescaleInterval3"/>
          <p:cNvSpPr txBox="1"/>
          <p:nvPr>
            <p:custDataLst>
              <p:tags r:id="rId11"/>
            </p:custDataLst>
          </p:nvPr>
        </p:nvSpPr>
        <p:spPr>
          <a:xfrm>
            <a:off x="1881995" y="5868154"/>
            <a:ext cx="425314" cy="18605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2000</a:t>
            </a:r>
          </a:p>
        </p:txBody>
      </p:sp>
      <p:sp>
        <p:nvSpPr>
          <p:cNvPr id="6365" name="OTLSHAPE_M_6ae31c99f6864aae840de110566ea63d_Shape"/>
          <p:cNvSpPr/>
          <p:nvPr>
            <p:custDataLst>
              <p:tags r:id="rId12"/>
            </p:custDataLst>
          </p:nvPr>
        </p:nvSpPr>
        <p:spPr>
          <a:xfrm rot="16200000">
            <a:off x="1116430" y="5603085"/>
            <a:ext cx="165100" cy="165100"/>
          </a:xfrm>
          <a:prstGeom prst="flowChartMerge">
            <a:avLst/>
          </a:prstGeom>
          <a:solidFill>
            <a:srgbClr val="92D050"/>
          </a:solidFill>
          <a:ln w="12700" cap="flat" cmpd="sng" algn="ctr">
            <a:solidFill>
              <a:srgbClr val="92D050"/>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6367" name="OTLSHAPE_M_9b39fefad822441faaec2498033d8bd1_Date"/>
          <p:cNvSpPr txBox="1"/>
          <p:nvPr>
            <p:custDataLst>
              <p:tags r:id="rId13"/>
            </p:custDataLst>
          </p:nvPr>
        </p:nvSpPr>
        <p:spPr>
          <a:xfrm>
            <a:off x="1125006" y="2459741"/>
            <a:ext cx="909003" cy="461665"/>
          </a:xfrm>
          <a:prstGeom prst="rect">
            <a:avLst/>
          </a:prstGeom>
          <a:noFill/>
        </p:spPr>
        <p:txBody>
          <a:bodyPr vert="horz" wrap="square" lIns="0" tIns="0" rIns="0" bIns="0" rtlCol="0" anchor="ctr" anchorCtr="0">
            <a:spAutoFit/>
          </a:bodyPr>
          <a:lstStyle/>
          <a:p>
            <a:pPr algn="ctr"/>
            <a:r>
              <a:rPr lang="en-US" sz="900" b="1" spc="-4" dirty="0">
                <a:solidFill>
                  <a:schemeClr val="dk2"/>
                </a:solidFill>
                <a:latin typeface="Arial" panose="020B0604020202020204" pitchFamily="34" charset="0"/>
                <a:cs typeface="Arial" panose="020B0604020202020204" pitchFamily="34" charset="0"/>
              </a:rPr>
              <a:t>Nice Conference </a:t>
            </a:r>
          </a:p>
          <a:p>
            <a:pPr algn="ctr"/>
            <a:r>
              <a:rPr lang="en-US" sz="700" spc="-4" dirty="0">
                <a:solidFill>
                  <a:schemeClr val="dk2"/>
                </a:solidFill>
                <a:latin typeface="Arial" panose="020B0604020202020204" pitchFamily="34" charset="0"/>
                <a:cs typeface="Arial" panose="020B0604020202020204" pitchFamily="34" charset="0"/>
              </a:rPr>
              <a:t>on the Measurement of the Economic Impact of Tourism (1999) </a:t>
            </a:r>
          </a:p>
        </p:txBody>
      </p:sp>
      <p:sp>
        <p:nvSpPr>
          <p:cNvPr id="6368" name="OTLSHAPE_M_9b39fefad822441faaec2498033d8bd1_Shape"/>
          <p:cNvSpPr/>
          <p:nvPr>
            <p:custDataLst>
              <p:tags r:id="rId14"/>
            </p:custDataLst>
          </p:nvPr>
        </p:nvSpPr>
        <p:spPr>
          <a:xfrm rot="16200000">
            <a:off x="1624049" y="3104378"/>
            <a:ext cx="165100" cy="165100"/>
          </a:xfrm>
          <a:prstGeom prst="flowChartMerge">
            <a:avLst/>
          </a:prstGeom>
          <a:solidFill>
            <a:schemeClr val="accent2"/>
          </a:solidFill>
          <a:ln w="12700" cap="flat" cmpd="sng" algn="ctr">
            <a:solidFill>
              <a:schemeClr val="accent2"/>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6373" name="OTLSHAPE_M_6fcd8c49a18c4c5daf2b65fe5a4fd0c5_Date"/>
          <p:cNvSpPr txBox="1"/>
          <p:nvPr>
            <p:custDataLst>
              <p:tags r:id="rId15"/>
            </p:custDataLst>
          </p:nvPr>
        </p:nvSpPr>
        <p:spPr>
          <a:xfrm>
            <a:off x="2356648" y="2282769"/>
            <a:ext cx="1009131" cy="815608"/>
          </a:xfrm>
          <a:prstGeom prst="rect">
            <a:avLst/>
          </a:prstGeom>
          <a:noFill/>
        </p:spPr>
        <p:txBody>
          <a:bodyPr vert="horz" wrap="square" lIns="0" tIns="0" rIns="0" bIns="0" rtlCol="0" anchor="ctr" anchorCtr="0">
            <a:spAutoFit/>
          </a:bodyPr>
          <a:lstStyle/>
          <a:p>
            <a:pPr algn="ctr"/>
            <a:r>
              <a:rPr lang="en-US" sz="900" b="1" spc="-6" dirty="0" err="1">
                <a:solidFill>
                  <a:schemeClr val="dk2"/>
                </a:solidFill>
                <a:latin typeface="Arial" panose="020B0604020202020204" pitchFamily="34" charset="0"/>
                <a:cs typeface="Arial" panose="020B0604020202020204" pitchFamily="34" charset="0"/>
              </a:rPr>
              <a:t>Iguazú</a:t>
            </a:r>
            <a:r>
              <a:rPr lang="en-US" sz="900" b="1" spc="-6" dirty="0">
                <a:solidFill>
                  <a:schemeClr val="dk2"/>
                </a:solidFill>
                <a:latin typeface="Arial" panose="020B0604020202020204" pitchFamily="34" charset="0"/>
                <a:cs typeface="Arial" panose="020B0604020202020204" pitchFamily="34" charset="0"/>
              </a:rPr>
              <a:t> Conference </a:t>
            </a:r>
          </a:p>
          <a:p>
            <a:pPr algn="ctr"/>
            <a:r>
              <a:rPr lang="en-US" sz="700" spc="-6" dirty="0">
                <a:solidFill>
                  <a:schemeClr val="dk2"/>
                </a:solidFill>
                <a:latin typeface="Arial" panose="020B0604020202020204" pitchFamily="34" charset="0"/>
                <a:cs typeface="Arial" panose="020B0604020202020204" pitchFamily="34" charset="0"/>
              </a:rPr>
              <a:t>on “The Tourism Satellite Account (TSA): Understanding Tourism and Designing Strategies” (2005)</a:t>
            </a:r>
          </a:p>
        </p:txBody>
      </p:sp>
      <p:sp>
        <p:nvSpPr>
          <p:cNvPr id="6382" name="OTLSHAPE_T_11a5fd20169a4e5aa0bed048dba08ff2_ShapePercentage" hidden="1"/>
          <p:cNvSpPr/>
          <p:nvPr>
            <p:custDataLst>
              <p:tags r:id="rId16"/>
            </p:custDataLst>
          </p:nvPr>
        </p:nvSpPr>
        <p:spPr>
          <a:xfrm>
            <a:off x="1013116" y="343471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383" name="OTLSHAPE_T_11a5fd20169a4e5aa0bed048dba08ff2_Duration" hidden="1"/>
          <p:cNvSpPr txBox="1"/>
          <p:nvPr>
            <p:custDataLst>
              <p:tags r:id="rId17"/>
            </p:custDataLst>
          </p:nvPr>
        </p:nvSpPr>
        <p:spPr>
          <a:xfrm>
            <a:off x="0" y="3435284"/>
            <a:ext cx="393700" cy="153888"/>
          </a:xfrm>
          <a:prstGeom prst="rect">
            <a:avLst/>
          </a:prstGeom>
          <a:noFill/>
        </p:spPr>
        <p:txBody>
          <a:bodyPr vert="horz" wrap="square" lIns="0" tIns="0" rIns="0" bIns="0" rtlCol="0" anchor="ctr" anchorCtr="0">
            <a:spAutoFit/>
          </a:bodyPr>
          <a:lstStyle/>
          <a:p>
            <a:pPr algn="ctr"/>
            <a:r>
              <a:rPr lang="en-US" sz="1000">
                <a:solidFill>
                  <a:schemeClr val="lt1"/>
                </a:solidFill>
                <a:latin typeface="Calibri" panose="020F0502020204030204" pitchFamily="34" charset="0"/>
              </a:rPr>
              <a:t>40 days</a:t>
            </a:r>
          </a:p>
        </p:txBody>
      </p:sp>
      <p:sp>
        <p:nvSpPr>
          <p:cNvPr id="6372" name="OTLSHAPE_M_6fcd8c49a18c4c5daf2b65fe5a4fd0c5_Title"/>
          <p:cNvSpPr txBox="1"/>
          <p:nvPr>
            <p:custDataLst>
              <p:tags r:id="rId18"/>
            </p:custDataLst>
          </p:nvPr>
        </p:nvSpPr>
        <p:spPr>
          <a:xfrm>
            <a:off x="1538950" y="1566171"/>
            <a:ext cx="1095972" cy="353943"/>
          </a:xfrm>
          <a:prstGeom prst="rect">
            <a:avLst/>
          </a:prstGeom>
          <a:noFill/>
        </p:spPr>
        <p:txBody>
          <a:bodyPr vert="horz" wrap="square" lIns="0" tIns="0" rIns="0" bIns="0" rtlCol="0" anchor="ctr" anchorCtr="0">
            <a:spAutoFit/>
          </a:bodyPr>
          <a:lstStyle/>
          <a:p>
            <a:pPr algn="ctr"/>
            <a:r>
              <a:rPr lang="en-US" sz="900" b="1" spc="-4" dirty="0">
                <a:solidFill>
                  <a:schemeClr val="dk2"/>
                </a:solidFill>
                <a:latin typeface="Arial" panose="020B0604020202020204" pitchFamily="34" charset="0"/>
                <a:cs typeface="Arial" panose="020B0604020202020204" pitchFamily="34" charset="0"/>
              </a:rPr>
              <a:t>Adoption of TSA </a:t>
            </a:r>
            <a:r>
              <a:rPr lang="en-US" sz="700" spc="-4" dirty="0">
                <a:solidFill>
                  <a:schemeClr val="dk2"/>
                </a:solidFill>
                <a:latin typeface="Arial" panose="020B0604020202020204" pitchFamily="34" charset="0"/>
                <a:cs typeface="Arial" panose="020B0604020202020204" pitchFamily="34" charset="0"/>
              </a:rPr>
              <a:t>(</a:t>
            </a:r>
            <a:r>
              <a:rPr lang="en-US" sz="700" spc="-6" dirty="0">
                <a:solidFill>
                  <a:schemeClr val="dk2"/>
                </a:solidFill>
                <a:latin typeface="Arial" panose="020B0604020202020204" pitchFamily="34" charset="0"/>
                <a:cs typeface="Arial" panose="020B0604020202020204" pitchFamily="34" charset="0"/>
              </a:rPr>
              <a:t>Tourism Satellite Accounts) (2000)</a:t>
            </a:r>
          </a:p>
        </p:txBody>
      </p:sp>
      <p:sp>
        <p:nvSpPr>
          <p:cNvPr id="6384" name="OTLSHAPE_T_11a5fd20169a4e5aa0bed048dba08ff2_TextPercentage" hidden="1"/>
          <p:cNvSpPr txBox="1"/>
          <p:nvPr>
            <p:custDataLst>
              <p:tags r:id="rId19"/>
            </p:custDataLst>
          </p:nvPr>
        </p:nvSpPr>
        <p:spPr>
          <a:xfrm>
            <a:off x="0" y="3590308"/>
            <a:ext cx="292100" cy="153888"/>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100%</a:t>
            </a:r>
          </a:p>
        </p:txBody>
      </p:sp>
      <p:sp>
        <p:nvSpPr>
          <p:cNvPr id="6385" name="OTLSHAPE_T_11a5fd20169a4e5aa0bed048dba08ff2_StartDate" hidden="1"/>
          <p:cNvSpPr txBox="1"/>
          <p:nvPr>
            <p:custDataLst>
              <p:tags r:id="rId20"/>
            </p:custDataLst>
          </p:nvPr>
        </p:nvSpPr>
        <p:spPr>
          <a:xfrm>
            <a:off x="0" y="37447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386" name="OTLSHAPE_T_11a5fd20169a4e5aa0bed048dba08ff2_EndDate" hidden="1"/>
          <p:cNvSpPr txBox="1"/>
          <p:nvPr>
            <p:custDataLst>
              <p:tags r:id="rId21"/>
            </p:custDataLst>
          </p:nvPr>
        </p:nvSpPr>
        <p:spPr>
          <a:xfrm>
            <a:off x="0" y="37447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390" name="OTLSHAPE_T_23c152327d314e958e11ca251f33fb49_ShapePercentage" hidden="1"/>
          <p:cNvSpPr/>
          <p:nvPr>
            <p:custDataLst>
              <p:tags r:id="rId22"/>
            </p:custDataLst>
          </p:nvPr>
        </p:nvSpPr>
        <p:spPr>
          <a:xfrm>
            <a:off x="1571372" y="376491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391" name="OTLSHAPE_T_23c152327d314e958e11ca251f33fb49_Duration" hidden="1"/>
          <p:cNvSpPr txBox="1"/>
          <p:nvPr>
            <p:custDataLst>
              <p:tags r:id="rId23"/>
            </p:custDataLst>
          </p:nvPr>
        </p:nvSpPr>
        <p:spPr>
          <a:xfrm>
            <a:off x="0" y="3765483"/>
            <a:ext cx="393700" cy="153888"/>
          </a:xfrm>
          <a:prstGeom prst="rect">
            <a:avLst/>
          </a:prstGeom>
          <a:noFill/>
        </p:spPr>
        <p:txBody>
          <a:bodyPr vert="horz" wrap="square" lIns="0" tIns="0" rIns="0" bIns="0" rtlCol="0" anchor="ctr" anchorCtr="0">
            <a:spAutoFit/>
          </a:bodyPr>
          <a:lstStyle/>
          <a:p>
            <a:pPr algn="ctr"/>
            <a:r>
              <a:rPr lang="en-US" sz="1000">
                <a:solidFill>
                  <a:schemeClr val="lt1"/>
                </a:solidFill>
                <a:latin typeface="Calibri" panose="020F0502020204030204" pitchFamily="34" charset="0"/>
              </a:rPr>
              <a:t>30 days</a:t>
            </a:r>
          </a:p>
        </p:txBody>
      </p:sp>
      <p:sp>
        <p:nvSpPr>
          <p:cNvPr id="6392" name="OTLSHAPE_T_23c152327d314e958e11ca251f33fb49_TextPercentage" hidden="1"/>
          <p:cNvSpPr txBox="1"/>
          <p:nvPr>
            <p:custDataLst>
              <p:tags r:id="rId24"/>
            </p:custDataLst>
          </p:nvPr>
        </p:nvSpPr>
        <p:spPr>
          <a:xfrm>
            <a:off x="0" y="3920508"/>
            <a:ext cx="228600" cy="153888"/>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50%</a:t>
            </a:r>
          </a:p>
        </p:txBody>
      </p:sp>
      <p:sp>
        <p:nvSpPr>
          <p:cNvPr id="6393" name="OTLSHAPE_T_23c152327d314e958e11ca251f33fb49_StartDate" hidden="1"/>
          <p:cNvSpPr txBox="1"/>
          <p:nvPr>
            <p:custDataLst>
              <p:tags r:id="rId25"/>
            </p:custDataLst>
          </p:nvPr>
        </p:nvSpPr>
        <p:spPr>
          <a:xfrm>
            <a:off x="0" y="40749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394" name="OTLSHAPE_T_23c152327d314e958e11ca251f33fb49_EndDate" hidden="1"/>
          <p:cNvSpPr txBox="1"/>
          <p:nvPr>
            <p:custDataLst>
              <p:tags r:id="rId26"/>
            </p:custDataLst>
          </p:nvPr>
        </p:nvSpPr>
        <p:spPr>
          <a:xfrm>
            <a:off x="0" y="40749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398" name="OTLSHAPE_T_f23e460505c24ee88159b421b810b7e4_ShapePercentage" hidden="1"/>
          <p:cNvSpPr/>
          <p:nvPr>
            <p:custDataLst>
              <p:tags r:id="rId27"/>
            </p:custDataLst>
          </p:nvPr>
        </p:nvSpPr>
        <p:spPr>
          <a:xfrm>
            <a:off x="2368882" y="409511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399" name="OTLSHAPE_T_f23e460505c24ee88159b421b810b7e4_Duration" hidden="1"/>
          <p:cNvSpPr txBox="1"/>
          <p:nvPr>
            <p:custDataLst>
              <p:tags r:id="rId28"/>
            </p:custDataLst>
          </p:nvPr>
        </p:nvSpPr>
        <p:spPr>
          <a:xfrm>
            <a:off x="0" y="4095684"/>
            <a:ext cx="393700" cy="153888"/>
          </a:xfrm>
          <a:prstGeom prst="rect">
            <a:avLst/>
          </a:prstGeom>
          <a:noFill/>
        </p:spPr>
        <p:txBody>
          <a:bodyPr vert="horz" wrap="square" lIns="0" tIns="0" rIns="0" bIns="0" rtlCol="0" anchor="ctr" anchorCtr="0">
            <a:spAutoFit/>
          </a:bodyPr>
          <a:lstStyle/>
          <a:p>
            <a:pPr algn="ctr"/>
            <a:r>
              <a:rPr lang="en-US" sz="1000">
                <a:solidFill>
                  <a:schemeClr val="lt1"/>
                </a:solidFill>
                <a:latin typeface="Calibri" panose="020F0502020204030204" pitchFamily="34" charset="0"/>
              </a:rPr>
              <a:t>35 days</a:t>
            </a:r>
          </a:p>
        </p:txBody>
      </p:sp>
      <p:sp>
        <p:nvSpPr>
          <p:cNvPr id="6400" name="OTLSHAPE_T_f23e460505c24ee88159b421b810b7e4_TextPercentage" hidden="1"/>
          <p:cNvSpPr txBox="1"/>
          <p:nvPr>
            <p:custDataLst>
              <p:tags r:id="rId29"/>
            </p:custDataLst>
          </p:nvPr>
        </p:nvSpPr>
        <p:spPr>
          <a:xfrm>
            <a:off x="0" y="4250708"/>
            <a:ext cx="228600" cy="153888"/>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38%</a:t>
            </a:r>
          </a:p>
        </p:txBody>
      </p:sp>
      <p:sp>
        <p:nvSpPr>
          <p:cNvPr id="6401" name="OTLSHAPE_T_f23e460505c24ee88159b421b810b7e4_StartDate" hidden="1"/>
          <p:cNvSpPr txBox="1"/>
          <p:nvPr>
            <p:custDataLst>
              <p:tags r:id="rId30"/>
            </p:custDataLst>
          </p:nvPr>
        </p:nvSpPr>
        <p:spPr>
          <a:xfrm>
            <a:off x="0" y="44051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02" name="OTLSHAPE_T_f23e460505c24ee88159b421b810b7e4_EndDate" hidden="1"/>
          <p:cNvSpPr txBox="1"/>
          <p:nvPr>
            <p:custDataLst>
              <p:tags r:id="rId31"/>
            </p:custDataLst>
          </p:nvPr>
        </p:nvSpPr>
        <p:spPr>
          <a:xfrm>
            <a:off x="0" y="44051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06" name="OTLSHAPE_T_82d1b7aae77d41a2be14d69f5e501b1b_ShapePercentage" hidden="1"/>
          <p:cNvSpPr/>
          <p:nvPr>
            <p:custDataLst>
              <p:tags r:id="rId32"/>
            </p:custDataLst>
          </p:nvPr>
        </p:nvSpPr>
        <p:spPr>
          <a:xfrm>
            <a:off x="2588196" y="4425315"/>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407" name="OTLSHAPE_T_82d1b7aae77d41a2be14d69f5e501b1b_Duration" hidden="1"/>
          <p:cNvSpPr txBox="1"/>
          <p:nvPr>
            <p:custDataLst>
              <p:tags r:id="rId33"/>
            </p:custDataLst>
          </p:nvPr>
        </p:nvSpPr>
        <p:spPr>
          <a:xfrm>
            <a:off x="0" y="4425884"/>
            <a:ext cx="457200" cy="153888"/>
          </a:xfrm>
          <a:prstGeom prst="rect">
            <a:avLst/>
          </a:prstGeom>
          <a:noFill/>
        </p:spPr>
        <p:txBody>
          <a:bodyPr vert="horz" wrap="square" lIns="0" tIns="0" rIns="0" bIns="0" rtlCol="0" anchor="ctr" anchorCtr="0">
            <a:spAutoFit/>
          </a:bodyPr>
          <a:lstStyle/>
          <a:p>
            <a:pPr algn="ctr"/>
            <a:r>
              <a:rPr lang="en-US" sz="1000">
                <a:solidFill>
                  <a:schemeClr val="dk1"/>
                </a:solidFill>
                <a:latin typeface="Calibri" panose="020F0502020204030204" pitchFamily="34" charset="0"/>
              </a:rPr>
              <a:t>150 days</a:t>
            </a:r>
          </a:p>
        </p:txBody>
      </p:sp>
      <p:sp>
        <p:nvSpPr>
          <p:cNvPr id="6408" name="OTLSHAPE_T_82d1b7aae77d41a2be14d69f5e501b1b_TextPercentage" hidden="1"/>
          <p:cNvSpPr txBox="1"/>
          <p:nvPr>
            <p:custDataLst>
              <p:tags r:id="rId34"/>
            </p:custDataLst>
          </p:nvPr>
        </p:nvSpPr>
        <p:spPr>
          <a:xfrm>
            <a:off x="0" y="4580908"/>
            <a:ext cx="228600" cy="153888"/>
          </a:xfrm>
          <a:prstGeom prst="rect">
            <a:avLst/>
          </a:prstGeom>
          <a:noFill/>
        </p:spPr>
        <p:txBody>
          <a:bodyPr vert="horz" wrap="square" lIns="0" tIns="0" rIns="0" bIns="0" rtlCol="0" anchor="ctr" anchorCtr="0">
            <a:spAutoFit/>
          </a:bodyPr>
          <a:lstStyle/>
          <a:p>
            <a:pPr algn="ctr"/>
            <a:r>
              <a:rPr lang="en-US" sz="1000">
                <a:solidFill>
                  <a:srgbClr val="C0504D"/>
                </a:solidFill>
                <a:latin typeface="Calibri" panose="020F0502020204030204" pitchFamily="34" charset="0"/>
              </a:rPr>
              <a:t>40%</a:t>
            </a:r>
          </a:p>
        </p:txBody>
      </p:sp>
      <p:sp>
        <p:nvSpPr>
          <p:cNvPr id="6409" name="OTLSHAPE_T_82d1b7aae77d41a2be14d69f5e501b1b_StartDate" hidden="1"/>
          <p:cNvSpPr txBox="1"/>
          <p:nvPr>
            <p:custDataLst>
              <p:tags r:id="rId35"/>
            </p:custDataLst>
          </p:nvPr>
        </p:nvSpPr>
        <p:spPr>
          <a:xfrm>
            <a:off x="0" y="47353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10" name="OTLSHAPE_T_82d1b7aae77d41a2be14d69f5e501b1b_EndDate" hidden="1"/>
          <p:cNvSpPr txBox="1"/>
          <p:nvPr>
            <p:custDataLst>
              <p:tags r:id="rId36"/>
            </p:custDataLst>
          </p:nvPr>
        </p:nvSpPr>
        <p:spPr>
          <a:xfrm>
            <a:off x="0" y="4735364"/>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14" name="OTLSHAPE_T_23b42cadd9bc437fb739c68c62737c3a_ShapePercentage" hidden="1"/>
          <p:cNvSpPr/>
          <p:nvPr>
            <p:custDataLst>
              <p:tags r:id="rId37"/>
            </p:custDataLst>
          </p:nvPr>
        </p:nvSpPr>
        <p:spPr>
          <a:xfrm>
            <a:off x="6775119" y="4755515"/>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415" name="OTLSHAPE_T_23b42cadd9bc437fb739c68c62737c3a_Duration" hidden="1"/>
          <p:cNvSpPr txBox="1"/>
          <p:nvPr>
            <p:custDataLst>
              <p:tags r:id="rId38"/>
            </p:custDataLst>
          </p:nvPr>
        </p:nvSpPr>
        <p:spPr>
          <a:xfrm>
            <a:off x="0" y="4756084"/>
            <a:ext cx="393700" cy="153888"/>
          </a:xfrm>
          <a:prstGeom prst="rect">
            <a:avLst/>
          </a:prstGeom>
          <a:noFill/>
        </p:spPr>
        <p:txBody>
          <a:bodyPr vert="horz" wrap="square" lIns="0" tIns="0" rIns="0" bIns="0" rtlCol="0" anchor="ctr" anchorCtr="0">
            <a:spAutoFit/>
          </a:bodyPr>
          <a:lstStyle/>
          <a:p>
            <a:pPr algn="ctr"/>
            <a:r>
              <a:rPr lang="en-US" sz="1000">
                <a:solidFill>
                  <a:schemeClr val="dk1"/>
                </a:solidFill>
                <a:latin typeface="Calibri" panose="020F0502020204030204" pitchFamily="34" charset="0"/>
              </a:rPr>
              <a:t>18 days</a:t>
            </a:r>
          </a:p>
        </p:txBody>
      </p:sp>
      <p:sp>
        <p:nvSpPr>
          <p:cNvPr id="6416" name="OTLSHAPE_T_23b42cadd9bc437fb739c68c62737c3a_TextPercentage" hidden="1"/>
          <p:cNvSpPr txBox="1"/>
          <p:nvPr>
            <p:custDataLst>
              <p:tags r:id="rId39"/>
            </p:custDataLst>
          </p:nvPr>
        </p:nvSpPr>
        <p:spPr>
          <a:xfrm>
            <a:off x="0" y="4910540"/>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6417" name="OTLSHAPE_T_23b42cadd9bc437fb739c68c62737c3a_StartDate" hidden="1"/>
          <p:cNvSpPr txBox="1"/>
          <p:nvPr>
            <p:custDataLst>
              <p:tags r:id="rId40"/>
            </p:custDataLst>
          </p:nvPr>
        </p:nvSpPr>
        <p:spPr>
          <a:xfrm>
            <a:off x="0" y="4910540"/>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18" name="OTLSHAPE_T_23b42cadd9bc437fb739c68c62737c3a_EndDate" hidden="1"/>
          <p:cNvSpPr txBox="1"/>
          <p:nvPr>
            <p:custDataLst>
              <p:tags r:id="rId41"/>
            </p:custDataLst>
          </p:nvPr>
        </p:nvSpPr>
        <p:spPr>
          <a:xfrm>
            <a:off x="0" y="4910540"/>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22" name="OTLSHAPE_T_fe82a054eb724851a93f6a606432bfac_ShapePercentage" hidden="1"/>
          <p:cNvSpPr/>
          <p:nvPr>
            <p:custDataLst>
              <p:tags r:id="rId42"/>
            </p:custDataLst>
          </p:nvPr>
        </p:nvSpPr>
        <p:spPr>
          <a:xfrm>
            <a:off x="7293500" y="5085715"/>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423" name="OTLSHAPE_T_fe82a054eb724851a93f6a606432bfac_Duration" hidden="1"/>
          <p:cNvSpPr txBox="1"/>
          <p:nvPr>
            <p:custDataLst>
              <p:tags r:id="rId43"/>
            </p:custDataLst>
          </p:nvPr>
        </p:nvSpPr>
        <p:spPr>
          <a:xfrm>
            <a:off x="0" y="5086284"/>
            <a:ext cx="393700" cy="153888"/>
          </a:xfrm>
          <a:prstGeom prst="rect">
            <a:avLst/>
          </a:prstGeom>
          <a:noFill/>
        </p:spPr>
        <p:txBody>
          <a:bodyPr vert="horz" wrap="square" lIns="0" tIns="0" rIns="0" bIns="0" rtlCol="0" anchor="ctr" anchorCtr="0">
            <a:spAutoFit/>
          </a:bodyPr>
          <a:lstStyle/>
          <a:p>
            <a:pPr algn="ctr"/>
            <a:r>
              <a:rPr lang="en-US" sz="1000">
                <a:solidFill>
                  <a:schemeClr val="lt1"/>
                </a:solidFill>
                <a:latin typeface="Calibri" panose="020F0502020204030204" pitchFamily="34" charset="0"/>
              </a:rPr>
              <a:t>25 days</a:t>
            </a:r>
          </a:p>
        </p:txBody>
      </p:sp>
      <p:sp>
        <p:nvSpPr>
          <p:cNvPr id="6424" name="OTLSHAPE_T_fe82a054eb724851a93f6a606432bfac_TextPercentage" hidden="1"/>
          <p:cNvSpPr txBox="1"/>
          <p:nvPr>
            <p:custDataLst>
              <p:tags r:id="rId44"/>
            </p:custDataLst>
          </p:nvPr>
        </p:nvSpPr>
        <p:spPr>
          <a:xfrm>
            <a:off x="0" y="5240740"/>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6425" name="OTLSHAPE_T_fe82a054eb724851a93f6a606432bfac_StartDate" hidden="1"/>
          <p:cNvSpPr txBox="1"/>
          <p:nvPr>
            <p:custDataLst>
              <p:tags r:id="rId45"/>
            </p:custDataLst>
          </p:nvPr>
        </p:nvSpPr>
        <p:spPr>
          <a:xfrm>
            <a:off x="0" y="5240740"/>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sp>
        <p:nvSpPr>
          <p:cNvPr id="6426" name="OTLSHAPE_T_fe82a054eb724851a93f6a606432bfac_EndDate" hidden="1"/>
          <p:cNvSpPr txBox="1"/>
          <p:nvPr>
            <p:custDataLst>
              <p:tags r:id="rId46"/>
            </p:custDataLst>
          </p:nvPr>
        </p:nvSpPr>
        <p:spPr>
          <a:xfrm>
            <a:off x="0" y="5240740"/>
            <a:ext cx="0" cy="153888"/>
          </a:xfrm>
          <a:prstGeom prst="rect">
            <a:avLst/>
          </a:prstGeom>
          <a:noFill/>
        </p:spPr>
        <p:txBody>
          <a:bodyPr vert="horz" wrap="square" lIns="0" tIns="0" rIns="0" bIns="0" rtlCol="0" anchor="ctr" anchorCtr="0">
            <a:spAutoFit/>
          </a:bodyPr>
          <a:lstStyle/>
          <a:p>
            <a:pPr algn="ctr"/>
            <a:endParaRPr lang="en-US" sz="1000">
              <a:solidFill>
                <a:schemeClr val="dk1"/>
              </a:solidFill>
              <a:latin typeface="Calibri" panose="020F0502020204030204" pitchFamily="34" charset="0"/>
            </a:endParaRPr>
          </a:p>
        </p:txBody>
      </p:sp>
      <p:pic>
        <p:nvPicPr>
          <p:cNvPr id="107" name="Picture 4" descr="cover-indicators"/>
          <p:cNvPicPr>
            <a:picLocks noChangeAspect="1" noChangeArrowheads="1"/>
          </p:cNvPicPr>
          <p:nvPr/>
        </p:nvPicPr>
        <p:blipFill>
          <a:blip r:embed="rId87" cstate="email">
            <a:extLst>
              <a:ext uri="{28A0092B-C50C-407E-A947-70E740481C1C}">
                <a14:useLocalDpi xmlns:a14="http://schemas.microsoft.com/office/drawing/2010/main" val="0"/>
              </a:ext>
            </a:extLst>
          </a:blip>
          <a:srcRect/>
          <a:stretch>
            <a:fillRect/>
          </a:stretch>
        </p:blipFill>
        <p:spPr bwMode="auto">
          <a:xfrm>
            <a:off x="2358099" y="3717032"/>
            <a:ext cx="593358" cy="787039"/>
          </a:xfrm>
          <a:prstGeom prst="rect">
            <a:avLst/>
          </a:prstGeom>
          <a:noFill/>
          <a:ln w="57150" cmpd="thickThin">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8" cstate="email">
            <a:extLst>
              <a:ext uri="{28A0092B-C50C-407E-A947-70E740481C1C}">
                <a14:useLocalDpi xmlns:a14="http://schemas.microsoft.com/office/drawing/2010/main" val="0"/>
              </a:ext>
            </a:extLst>
          </a:blip>
          <a:srcRect/>
          <a:stretch>
            <a:fillRect/>
          </a:stretch>
        </p:blipFill>
        <p:spPr bwMode="auto">
          <a:xfrm>
            <a:off x="774420" y="3717032"/>
            <a:ext cx="611320" cy="78703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89" cstate="email">
            <a:extLst>
              <a:ext uri="{28A0092B-C50C-407E-A947-70E740481C1C}">
                <a14:useLocalDpi xmlns:a14="http://schemas.microsoft.com/office/drawing/2010/main" val="0"/>
              </a:ext>
            </a:extLst>
          </a:blip>
          <a:srcRect/>
          <a:stretch>
            <a:fillRect/>
          </a:stretch>
        </p:blipFill>
        <p:spPr bwMode="auto">
          <a:xfrm>
            <a:off x="3079147" y="682056"/>
            <a:ext cx="618643" cy="861491"/>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14" name="OTLSHAPE_M_04072b436b4048c09d492665495c5db4_Connector1"/>
          <p:cNvCxnSpPr>
            <a:cxnSpLocks noChangeAspect="1"/>
          </p:cNvCxnSpPr>
          <p:nvPr>
            <p:custDataLst>
              <p:tags r:id="rId47"/>
            </p:custDataLst>
          </p:nvPr>
        </p:nvCxnSpPr>
        <p:spPr>
          <a:xfrm>
            <a:off x="2536121" y="5589437"/>
            <a:ext cx="0" cy="298705"/>
          </a:xfrm>
          <a:prstGeom prst="line">
            <a:avLst/>
          </a:prstGeom>
          <a:ln w="12700" cap="flat" cmpd="sng" algn="ctr">
            <a:solidFill>
              <a:srgbClr val="92D05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OTLSHAPE_TB_00000000000000000000000000000000_TimescaleInterval2"/>
          <p:cNvSpPr txBox="1"/>
          <p:nvPr>
            <p:custDataLst>
              <p:tags r:id="rId48"/>
            </p:custDataLst>
          </p:nvPr>
        </p:nvSpPr>
        <p:spPr>
          <a:xfrm>
            <a:off x="2368904" y="5871914"/>
            <a:ext cx="381408" cy="18605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2004</a:t>
            </a:r>
          </a:p>
        </p:txBody>
      </p:sp>
      <p:sp>
        <p:nvSpPr>
          <p:cNvPr id="119" name="OTLSHAPE_TB_00000000000000000000000000000000_TimescaleInterval2"/>
          <p:cNvSpPr txBox="1"/>
          <p:nvPr>
            <p:custDataLst>
              <p:tags r:id="rId49"/>
            </p:custDataLst>
          </p:nvPr>
        </p:nvSpPr>
        <p:spPr>
          <a:xfrm>
            <a:off x="3626895" y="5872394"/>
            <a:ext cx="381408" cy="18605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2008</a:t>
            </a:r>
          </a:p>
        </p:txBody>
      </p:sp>
      <p:sp>
        <p:nvSpPr>
          <p:cNvPr id="126" name="OTLSHAPE_TB_00000000000000000000000000000000_TimescaleInterval2"/>
          <p:cNvSpPr txBox="1"/>
          <p:nvPr>
            <p:custDataLst>
              <p:tags r:id="rId50"/>
            </p:custDataLst>
          </p:nvPr>
        </p:nvSpPr>
        <p:spPr>
          <a:xfrm>
            <a:off x="5967155" y="5864478"/>
            <a:ext cx="381408" cy="18605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2014</a:t>
            </a:r>
          </a:p>
        </p:txBody>
      </p:sp>
      <p:sp>
        <p:nvSpPr>
          <p:cNvPr id="142" name="OTLSHAPE_TB_00000000000000000000000000000000_TimescaleInterval2"/>
          <p:cNvSpPr txBox="1"/>
          <p:nvPr>
            <p:custDataLst>
              <p:tags r:id="rId51"/>
            </p:custDataLst>
          </p:nvPr>
        </p:nvSpPr>
        <p:spPr>
          <a:xfrm>
            <a:off x="6867255" y="5873084"/>
            <a:ext cx="2167807" cy="18371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 </a:t>
            </a:r>
            <a:r>
              <a:rPr lang="en-US" sz="1200" b="1" spc="-18" dirty="0" smtClean="0">
                <a:solidFill>
                  <a:schemeClr val="tx2"/>
                </a:solidFill>
                <a:latin typeface="Arial" panose="020B0604020202020204" pitchFamily="34" charset="0"/>
                <a:cs typeface="Arial" panose="020B0604020202020204" pitchFamily="34" charset="0"/>
              </a:rPr>
              <a:t>2015               2016 </a:t>
            </a:r>
            <a:r>
              <a:rPr lang="en-US" sz="1200" b="1" spc="-18" dirty="0">
                <a:solidFill>
                  <a:schemeClr val="tx2"/>
                </a:solidFill>
                <a:latin typeface="Arial" panose="020B0604020202020204" pitchFamily="34" charset="0"/>
                <a:cs typeface="Arial" panose="020B0604020202020204" pitchFamily="34" charset="0"/>
              </a:rPr>
              <a:t>/ 2017</a:t>
            </a:r>
          </a:p>
        </p:txBody>
      </p:sp>
      <p:sp>
        <p:nvSpPr>
          <p:cNvPr id="101" name="OTLSHAPE_M_9b39fefad822441faaec2498033d8bd1_Shape"/>
          <p:cNvSpPr/>
          <p:nvPr>
            <p:custDataLst>
              <p:tags r:id="rId52"/>
            </p:custDataLst>
          </p:nvPr>
        </p:nvSpPr>
        <p:spPr>
          <a:xfrm rot="16200000">
            <a:off x="2083809" y="1981949"/>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6305" name="Rectangle 6304"/>
          <p:cNvSpPr/>
          <p:nvPr/>
        </p:nvSpPr>
        <p:spPr>
          <a:xfrm>
            <a:off x="2085935" y="4680723"/>
            <a:ext cx="1031128" cy="800209"/>
          </a:xfrm>
          <a:prstGeom prst="rect">
            <a:avLst/>
          </a:prstGeom>
        </p:spPr>
        <p:txBody>
          <a:bodyPr wrap="square" lIns="91430" tIns="45715" rIns="91430" bIns="45715">
            <a:spAutoFit/>
          </a:bodyPr>
          <a:lstStyle/>
          <a:p>
            <a:pPr lvl="0" algn="ctr"/>
            <a:r>
              <a:rPr lang="en-US" sz="900" b="1" spc="-10" dirty="0">
                <a:solidFill>
                  <a:srgbClr val="1F497D"/>
                </a:solidFill>
                <a:latin typeface="Arial" panose="020B0604020202020204" pitchFamily="34" charset="0"/>
                <a:cs typeface="Arial" panose="020B0604020202020204" pitchFamily="34" charset="0"/>
              </a:rPr>
              <a:t> The Guidebook on Indicators </a:t>
            </a:r>
          </a:p>
          <a:p>
            <a:pPr lvl="0" algn="ctr"/>
            <a:r>
              <a:rPr lang="en-US" sz="700" spc="-10" dirty="0">
                <a:solidFill>
                  <a:srgbClr val="1F497D"/>
                </a:solidFill>
                <a:latin typeface="Arial" panose="020B0604020202020204" pitchFamily="34" charset="0"/>
                <a:cs typeface="Arial" panose="020B0604020202020204" pitchFamily="34" charset="0"/>
              </a:rPr>
              <a:t>of Sustainable Development for Tourism Destinations (2004)</a:t>
            </a:r>
          </a:p>
        </p:txBody>
      </p:sp>
      <p:sp>
        <p:nvSpPr>
          <p:cNvPr id="6309" name="Rectangle 6308"/>
          <p:cNvSpPr/>
          <p:nvPr/>
        </p:nvSpPr>
        <p:spPr>
          <a:xfrm>
            <a:off x="2844099" y="1563256"/>
            <a:ext cx="1155533" cy="384721"/>
          </a:xfrm>
          <a:prstGeom prst="rect">
            <a:avLst/>
          </a:prstGeom>
        </p:spPr>
        <p:txBody>
          <a:bodyPr wrap="square" lIns="0" tIns="0" rIns="0" bIns="0">
            <a:spAutoFit/>
          </a:bodyPr>
          <a:lstStyle/>
          <a:p>
            <a:pPr algn="ctr"/>
            <a:r>
              <a:rPr lang="en-US" sz="900" b="1" spc="-10" dirty="0">
                <a:solidFill>
                  <a:schemeClr val="dk2"/>
                </a:solidFill>
                <a:latin typeface="Arial" panose="020B0604020202020204" pitchFamily="34" charset="0"/>
                <a:cs typeface="Arial" panose="020B0604020202020204" pitchFamily="34" charset="0"/>
              </a:rPr>
              <a:t>International Recommendations </a:t>
            </a:r>
          </a:p>
          <a:p>
            <a:pPr algn="ctr"/>
            <a:r>
              <a:rPr lang="en-US" sz="700" spc="-10" dirty="0">
                <a:solidFill>
                  <a:schemeClr val="dk2"/>
                </a:solidFill>
                <a:latin typeface="Arial" panose="020B0604020202020204" pitchFamily="34" charset="0"/>
                <a:cs typeface="Arial" panose="020B0604020202020204" pitchFamily="34" charset="0"/>
              </a:rPr>
              <a:t>for Tourism Statistics (2008)</a:t>
            </a:r>
          </a:p>
        </p:txBody>
      </p:sp>
      <p:sp>
        <p:nvSpPr>
          <p:cNvPr id="6315" name="Rectangle 6314"/>
          <p:cNvSpPr/>
          <p:nvPr/>
        </p:nvSpPr>
        <p:spPr>
          <a:xfrm>
            <a:off x="239201" y="44629"/>
            <a:ext cx="3857126" cy="492432"/>
          </a:xfrm>
          <a:prstGeom prst="rect">
            <a:avLst/>
          </a:prstGeom>
        </p:spPr>
        <p:txBody>
          <a:bodyPr wrap="none" lIns="91430" tIns="45715" rIns="91430" bIns="45715">
            <a:spAutoFit/>
          </a:bodyPr>
          <a:lstStyle/>
          <a:p>
            <a:r>
              <a:rPr lang="en-US" sz="2600" b="1" dirty="0">
                <a:solidFill>
                  <a:schemeClr val="accent1">
                    <a:lumMod val="75000"/>
                  </a:schemeClr>
                </a:solidFill>
                <a:latin typeface="Arrial"/>
                <a:ea typeface="+mj-ea"/>
                <a:cs typeface="+mj-cs"/>
              </a:rPr>
              <a:t>Development over time</a:t>
            </a:r>
            <a:endParaRPr lang="es-ES" sz="2600" b="1" dirty="0">
              <a:solidFill>
                <a:schemeClr val="accent1">
                  <a:lumMod val="75000"/>
                </a:schemeClr>
              </a:solidFill>
              <a:latin typeface="Arrial"/>
              <a:ea typeface="+mj-ea"/>
              <a:cs typeface="+mj-cs"/>
            </a:endParaRPr>
          </a:p>
        </p:txBody>
      </p:sp>
      <p:sp>
        <p:nvSpPr>
          <p:cNvPr id="3" name="Rectangle 2"/>
          <p:cNvSpPr/>
          <p:nvPr/>
        </p:nvSpPr>
        <p:spPr>
          <a:xfrm>
            <a:off x="257918" y="1574518"/>
            <a:ext cx="1158281" cy="353943"/>
          </a:xfrm>
          <a:prstGeom prst="rect">
            <a:avLst/>
          </a:prstGeom>
        </p:spPr>
        <p:txBody>
          <a:bodyPr wrap="square" lIns="0" tIns="0" rIns="0" bIns="0">
            <a:spAutoFit/>
          </a:bodyPr>
          <a:lstStyle/>
          <a:p>
            <a:pPr algn="ctr"/>
            <a:r>
              <a:rPr lang="es-ES" sz="900" b="1" spc="-4" dirty="0">
                <a:solidFill>
                  <a:schemeClr val="dk2"/>
                </a:solidFill>
                <a:latin typeface="Arial" panose="020B0604020202020204" pitchFamily="34" charset="0"/>
                <a:cs typeface="Arial" panose="020B0604020202020204" pitchFamily="34" charset="0"/>
              </a:rPr>
              <a:t>RTS</a:t>
            </a:r>
          </a:p>
          <a:p>
            <a:pPr algn="ctr"/>
            <a:r>
              <a:rPr lang="es-ES" sz="700" spc="-4" dirty="0">
                <a:solidFill>
                  <a:schemeClr val="dk2"/>
                </a:solidFill>
                <a:latin typeface="Arial" panose="020B0604020202020204" pitchFamily="34" charset="0"/>
                <a:cs typeface="Arial" panose="020B0604020202020204" pitchFamily="34" charset="0"/>
              </a:rPr>
              <a:t>(Recommendations on Tourism </a:t>
            </a:r>
            <a:r>
              <a:rPr lang="en-US" sz="700" spc="-4" dirty="0">
                <a:solidFill>
                  <a:schemeClr val="dk2"/>
                </a:solidFill>
                <a:latin typeface="Arial" panose="020B0604020202020204" pitchFamily="34" charset="0"/>
                <a:cs typeface="Arial" panose="020B0604020202020204" pitchFamily="34" charset="0"/>
              </a:rPr>
              <a:t>Statistics</a:t>
            </a:r>
            <a:r>
              <a:rPr lang="es-ES" sz="700" spc="-4" dirty="0">
                <a:solidFill>
                  <a:schemeClr val="dk2"/>
                </a:solidFill>
                <a:latin typeface="Arial" panose="020B0604020202020204" pitchFamily="34" charset="0"/>
                <a:cs typeface="Arial" panose="020B0604020202020204" pitchFamily="34" charset="0"/>
              </a:rPr>
              <a:t>) (1993)</a:t>
            </a:r>
          </a:p>
        </p:txBody>
      </p:sp>
      <p:sp>
        <p:nvSpPr>
          <p:cNvPr id="123" name="OTLSHAPE_T_82d1b7aae77d41a2be14d69f5e501b1b_Title"/>
          <p:cNvSpPr txBox="1"/>
          <p:nvPr>
            <p:custDataLst>
              <p:tags r:id="rId53"/>
            </p:custDataLst>
          </p:nvPr>
        </p:nvSpPr>
        <p:spPr>
          <a:xfrm>
            <a:off x="4314076" y="5874423"/>
            <a:ext cx="392939" cy="184666"/>
          </a:xfrm>
          <a:prstGeom prst="rect">
            <a:avLst/>
          </a:prstGeom>
          <a:noFill/>
        </p:spPr>
        <p:txBody>
          <a:bodyPr vert="horz" wrap="square" lIns="0" tIns="0" rIns="0" bIns="0" rtlCol="0" anchor="b" anchorCtr="0">
            <a:spAutoFit/>
          </a:bodyPr>
          <a:lstStyle/>
          <a:p>
            <a:r>
              <a:rPr lang="en-US" sz="1200" b="1" spc="-18" dirty="0" smtClean="0">
                <a:solidFill>
                  <a:schemeClr val="tx2"/>
                </a:solidFill>
                <a:latin typeface="Arial" panose="020B0604020202020204" pitchFamily="34" charset="0"/>
                <a:cs typeface="Arial" panose="020B0604020202020204" pitchFamily="34" charset="0"/>
              </a:rPr>
              <a:t>2009</a:t>
            </a:r>
            <a:endParaRPr lang="en-US" sz="1200" b="1" spc="-18" dirty="0">
              <a:solidFill>
                <a:schemeClr val="tx2"/>
              </a:solidFill>
              <a:latin typeface="Arial" panose="020B0604020202020204" pitchFamily="34" charset="0"/>
              <a:cs typeface="Arial" panose="020B0604020202020204" pitchFamily="34" charset="0"/>
            </a:endParaRPr>
          </a:p>
        </p:txBody>
      </p:sp>
      <p:cxnSp>
        <p:nvCxnSpPr>
          <p:cNvPr id="125" name="OTLSHAPE_M_c4141af3ac38465cb53fcc7f7a4aa9f5_Connector1"/>
          <p:cNvCxnSpPr/>
          <p:nvPr>
            <p:custDataLst>
              <p:tags r:id="rId54"/>
            </p:custDataLst>
          </p:nvPr>
        </p:nvCxnSpPr>
        <p:spPr>
          <a:xfrm>
            <a:off x="4396505" y="3098377"/>
            <a:ext cx="0" cy="2776142"/>
          </a:xfrm>
          <a:prstGeom prst="line">
            <a:avLst/>
          </a:prstGeom>
          <a:ln w="12700"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OTLSHAPE_M_c4141af3ac38465cb53fcc7f7a4aa9f5_Shape"/>
          <p:cNvSpPr/>
          <p:nvPr>
            <p:custDataLst>
              <p:tags r:id="rId55"/>
            </p:custDataLst>
          </p:nvPr>
        </p:nvSpPr>
        <p:spPr>
          <a:xfrm rot="16200000">
            <a:off x="4406900" y="3104885"/>
            <a:ext cx="165100" cy="165100"/>
          </a:xfrm>
          <a:prstGeom prst="flowChartMerge">
            <a:avLst/>
          </a:prstGeom>
          <a:solidFill>
            <a:schemeClr val="accent2"/>
          </a:solidFill>
          <a:ln w="12700" cap="flat" cmpd="sng" algn="ctr">
            <a:solidFill>
              <a:schemeClr val="accent2"/>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23" name="TextBox 22"/>
          <p:cNvSpPr txBox="1"/>
          <p:nvPr/>
        </p:nvSpPr>
        <p:spPr>
          <a:xfrm>
            <a:off x="7376034" y="4834605"/>
            <a:ext cx="1231011" cy="492443"/>
          </a:xfrm>
          <a:prstGeom prst="rect">
            <a:avLst/>
          </a:prstGeom>
          <a:noFill/>
        </p:spPr>
        <p:txBody>
          <a:bodyPr wrap="square" lIns="0" tIns="0" rIns="0" bIns="0" rtlCol="0">
            <a:spAutoFit/>
          </a:bodyPr>
          <a:lstStyle/>
          <a:p>
            <a:pPr algn="ctr"/>
            <a:r>
              <a:rPr lang="en-US" sz="900" b="1" spc="-4" dirty="0">
                <a:solidFill>
                  <a:srgbClr val="1F497D"/>
                </a:solidFill>
                <a:latin typeface="Arial" panose="020B0604020202020204" pitchFamily="34" charset="0"/>
                <a:cs typeface="Arial" panose="020B0604020202020204" pitchFamily="34" charset="0"/>
              </a:rPr>
              <a:t>UNWTO/INRouTe</a:t>
            </a:r>
          </a:p>
          <a:p>
            <a:pPr algn="ctr"/>
            <a:r>
              <a:rPr lang="en-US" sz="900" b="1" spc="-4" dirty="0" smtClean="0">
                <a:solidFill>
                  <a:srgbClr val="1F497D"/>
                </a:solidFill>
                <a:latin typeface="Arial" panose="020B0604020202020204" pitchFamily="34" charset="0"/>
                <a:cs typeface="Arial" panose="020B0604020202020204" pitchFamily="34" charset="0"/>
              </a:rPr>
              <a:t>Handbook</a:t>
            </a:r>
            <a:r>
              <a:rPr lang="es-ES" sz="900" b="1" spc="-4" dirty="0" smtClean="0">
                <a:solidFill>
                  <a:srgbClr val="1F497D"/>
                </a:solidFill>
                <a:latin typeface="Arial" panose="020B0604020202020204" pitchFamily="34" charset="0"/>
                <a:cs typeface="Arial" panose="020B0604020202020204" pitchFamily="34" charset="0"/>
              </a:rPr>
              <a:t> </a:t>
            </a:r>
            <a:endParaRPr lang="es-ES" sz="900" b="1" spc="-4" dirty="0">
              <a:solidFill>
                <a:srgbClr val="1F497D"/>
              </a:solidFill>
              <a:latin typeface="Arial" panose="020B0604020202020204" pitchFamily="34" charset="0"/>
              <a:cs typeface="Arial" panose="020B0604020202020204" pitchFamily="34" charset="0"/>
            </a:endParaRPr>
          </a:p>
          <a:p>
            <a:pPr algn="ctr"/>
            <a:r>
              <a:rPr lang="es-ES" sz="700" spc="-4" dirty="0">
                <a:solidFill>
                  <a:srgbClr val="1F497D"/>
                </a:solidFill>
                <a:latin typeface="Arial" panose="020B0604020202020204" pitchFamily="34" charset="0"/>
                <a:cs typeface="Arial" panose="020B0604020202020204" pitchFamily="34" charset="0"/>
              </a:rPr>
              <a:t>on </a:t>
            </a:r>
            <a:r>
              <a:rPr lang="en-US" sz="700" spc="-4" dirty="0">
                <a:solidFill>
                  <a:srgbClr val="1F497D"/>
                </a:solidFill>
                <a:latin typeface="Arial" panose="020B0604020202020204" pitchFamily="34" charset="0"/>
                <a:cs typeface="Arial" panose="020B0604020202020204" pitchFamily="34" charset="0"/>
              </a:rPr>
              <a:t>sub-national</a:t>
            </a:r>
            <a:r>
              <a:rPr lang="es-ES" sz="700" spc="-4" dirty="0">
                <a:solidFill>
                  <a:srgbClr val="1F497D"/>
                </a:solidFill>
                <a:latin typeface="Arial" panose="020B0604020202020204" pitchFamily="34" charset="0"/>
                <a:cs typeface="Arial" panose="020B0604020202020204" pitchFamily="34" charset="0"/>
              </a:rPr>
              <a:t> </a:t>
            </a:r>
            <a:r>
              <a:rPr lang="en-US" sz="700" spc="-4" dirty="0">
                <a:solidFill>
                  <a:srgbClr val="1F497D"/>
                </a:solidFill>
                <a:latin typeface="Arial" panose="020B0604020202020204" pitchFamily="34" charset="0"/>
                <a:cs typeface="Arial" panose="020B0604020202020204" pitchFamily="34" charset="0"/>
              </a:rPr>
              <a:t>measurement</a:t>
            </a:r>
            <a:r>
              <a:rPr lang="es-ES" sz="700" spc="-4" dirty="0">
                <a:solidFill>
                  <a:srgbClr val="1F497D"/>
                </a:solidFill>
                <a:latin typeface="Arial" panose="020B0604020202020204" pitchFamily="34" charset="0"/>
                <a:cs typeface="Arial" panose="020B0604020202020204" pitchFamily="34" charset="0"/>
              </a:rPr>
              <a:t> </a:t>
            </a:r>
            <a:r>
              <a:rPr lang="es-ES" sz="700" spc="-4" dirty="0" smtClean="0">
                <a:solidFill>
                  <a:srgbClr val="1F497D"/>
                </a:solidFill>
                <a:latin typeface="Arial" panose="020B0604020202020204" pitchFamily="34" charset="0"/>
                <a:cs typeface="Arial" panose="020B0604020202020204" pitchFamily="34" charset="0"/>
              </a:rPr>
              <a:t>and </a:t>
            </a:r>
            <a:r>
              <a:rPr lang="es-ES" sz="700" spc="-4" dirty="0" err="1" smtClean="0">
                <a:solidFill>
                  <a:srgbClr val="1F497D"/>
                </a:solidFill>
                <a:latin typeface="Arial" panose="020B0604020202020204" pitchFamily="34" charset="0"/>
                <a:cs typeface="Arial" panose="020B0604020202020204" pitchFamily="34" charset="0"/>
              </a:rPr>
              <a:t>analysis</a:t>
            </a:r>
            <a:r>
              <a:rPr lang="es-ES" sz="700" spc="-4" dirty="0" smtClean="0">
                <a:solidFill>
                  <a:srgbClr val="1F497D"/>
                </a:solidFill>
                <a:latin typeface="Arial" panose="020B0604020202020204" pitchFamily="34" charset="0"/>
                <a:cs typeface="Arial" panose="020B0604020202020204" pitchFamily="34" charset="0"/>
              </a:rPr>
              <a:t> of </a:t>
            </a:r>
            <a:r>
              <a:rPr lang="es-ES" sz="700" spc="-4" dirty="0">
                <a:solidFill>
                  <a:srgbClr val="1F497D"/>
                </a:solidFill>
                <a:latin typeface="Arial" panose="020B0604020202020204" pitchFamily="34" charset="0"/>
                <a:cs typeface="Arial" panose="020B0604020202020204" pitchFamily="34" charset="0"/>
              </a:rPr>
              <a:t>tourism </a:t>
            </a:r>
          </a:p>
        </p:txBody>
      </p:sp>
      <p:sp>
        <p:nvSpPr>
          <p:cNvPr id="6344" name="TextBox 6343"/>
          <p:cNvSpPr txBox="1"/>
          <p:nvPr/>
        </p:nvSpPr>
        <p:spPr>
          <a:xfrm>
            <a:off x="7964430" y="4273238"/>
            <a:ext cx="1140049" cy="461665"/>
          </a:xfrm>
          <a:prstGeom prst="rect">
            <a:avLst/>
          </a:prstGeom>
          <a:noFill/>
        </p:spPr>
        <p:txBody>
          <a:bodyPr wrap="square" lIns="0" tIns="0" rIns="0" bIns="0" rtlCol="0">
            <a:spAutoFit/>
          </a:bodyPr>
          <a:lstStyle/>
          <a:p>
            <a:pPr algn="ctr"/>
            <a:r>
              <a:rPr lang="en-US" sz="900" b="1" spc="-4" dirty="0" err="1">
                <a:solidFill>
                  <a:srgbClr val="1F497D"/>
                </a:solidFill>
                <a:latin typeface="Arial" panose="020B0604020202020204" pitchFamily="34" charset="0"/>
                <a:cs typeface="Arial" panose="020B0604020202020204" pitchFamily="34" charset="0"/>
              </a:rPr>
              <a:t>SEEA</a:t>
            </a:r>
            <a:r>
              <a:rPr lang="en-US" sz="900" b="1" spc="-4" dirty="0">
                <a:solidFill>
                  <a:srgbClr val="1F497D"/>
                </a:solidFill>
                <a:latin typeface="Arial" panose="020B0604020202020204" pitchFamily="34" charset="0"/>
                <a:cs typeface="Arial" panose="020B0604020202020204" pitchFamily="34" charset="0"/>
              </a:rPr>
              <a:t>/Tourism</a:t>
            </a:r>
          </a:p>
          <a:p>
            <a:pPr algn="ctr"/>
            <a:r>
              <a:rPr lang="en-US" sz="700" spc="-4" dirty="0">
                <a:solidFill>
                  <a:srgbClr val="1F497D"/>
                </a:solidFill>
                <a:latin typeface="Arial" panose="020B0604020202020204" pitchFamily="34" charset="0"/>
                <a:cs typeface="Arial" panose="020B0604020202020204" pitchFamily="34" charset="0"/>
              </a:rPr>
              <a:t>“linked </a:t>
            </a:r>
            <a:r>
              <a:rPr lang="en-US" sz="700" spc="-4" dirty="0" smtClean="0">
                <a:solidFill>
                  <a:srgbClr val="1F497D"/>
                </a:solidFill>
                <a:latin typeface="Arial" panose="020B0604020202020204" pitchFamily="34" charset="0"/>
                <a:cs typeface="Arial" panose="020B0604020202020204" pitchFamily="34" charset="0"/>
              </a:rPr>
              <a:t>tourism and </a:t>
            </a:r>
            <a:r>
              <a:rPr lang="en-US" sz="700" spc="-4" dirty="0">
                <a:solidFill>
                  <a:srgbClr val="1F497D"/>
                </a:solidFill>
                <a:latin typeface="Arial" panose="020B0604020202020204" pitchFamily="34" charset="0"/>
                <a:cs typeface="Arial" panose="020B0604020202020204" pitchFamily="34" charset="0"/>
              </a:rPr>
              <a:t>environmental </a:t>
            </a:r>
            <a:r>
              <a:rPr lang="en-US" sz="700" spc="-4" dirty="0" smtClean="0">
                <a:solidFill>
                  <a:srgbClr val="1F497D"/>
                </a:solidFill>
                <a:latin typeface="Arial" panose="020B0604020202020204" pitchFamily="34" charset="0"/>
                <a:cs typeface="Arial" panose="020B0604020202020204" pitchFamily="34" charset="0"/>
              </a:rPr>
              <a:t>economic accounts </a:t>
            </a:r>
            <a:r>
              <a:rPr lang="en-US" sz="700" spc="-4" dirty="0">
                <a:solidFill>
                  <a:srgbClr val="1F497D"/>
                </a:solidFill>
                <a:latin typeface="Arial" panose="020B0604020202020204" pitchFamily="34" charset="0"/>
                <a:cs typeface="Arial" panose="020B0604020202020204" pitchFamily="34" charset="0"/>
              </a:rPr>
              <a:t>(SEEA-TSA)”</a:t>
            </a:r>
            <a:endParaRPr lang="es-ES" sz="500" spc="-4" dirty="0">
              <a:solidFill>
                <a:srgbClr val="1F497D"/>
              </a:solidFill>
              <a:latin typeface="Arial" panose="020B0604020202020204" pitchFamily="34" charset="0"/>
              <a:cs typeface="Arial" panose="020B0604020202020204" pitchFamily="34" charset="0"/>
            </a:endParaRPr>
          </a:p>
        </p:txBody>
      </p:sp>
      <p:sp>
        <p:nvSpPr>
          <p:cNvPr id="96" name="OTLSHAPE_M_6fcd8c49a18c4c5daf2b65fe5a4fd0c5_Title"/>
          <p:cNvSpPr txBox="1"/>
          <p:nvPr>
            <p:custDataLst>
              <p:tags r:id="rId56"/>
            </p:custDataLst>
          </p:nvPr>
        </p:nvSpPr>
        <p:spPr>
          <a:xfrm>
            <a:off x="4006376" y="1595995"/>
            <a:ext cx="1465724" cy="353943"/>
          </a:xfrm>
          <a:prstGeom prst="rect">
            <a:avLst/>
          </a:prstGeom>
          <a:noFill/>
        </p:spPr>
        <p:txBody>
          <a:bodyPr vert="horz" wrap="square" lIns="0" tIns="0" rIns="0" bIns="0" rtlCol="0" anchor="ctr" anchorCtr="0">
            <a:spAutoFit/>
          </a:bodyPr>
          <a:lstStyle/>
          <a:p>
            <a:pPr algn="ctr"/>
            <a:r>
              <a:rPr lang="en-US" sz="900" b="1" spc="-4" dirty="0">
                <a:solidFill>
                  <a:schemeClr val="dk2"/>
                </a:solidFill>
                <a:latin typeface="Arial" panose="020B0604020202020204" pitchFamily="34" charset="0"/>
                <a:cs typeface="Arial" panose="020B0604020202020204" pitchFamily="34" charset="0"/>
              </a:rPr>
              <a:t>Update of TSA </a:t>
            </a:r>
            <a:r>
              <a:rPr lang="en-US" sz="700" spc="-4" dirty="0">
                <a:solidFill>
                  <a:schemeClr val="dk2"/>
                </a:solidFill>
                <a:latin typeface="Arial" panose="020B0604020202020204" pitchFamily="34" charset="0"/>
                <a:cs typeface="Arial" panose="020B0604020202020204" pitchFamily="34" charset="0"/>
              </a:rPr>
              <a:t>(</a:t>
            </a:r>
            <a:r>
              <a:rPr lang="en-US" sz="700" spc="-6" dirty="0">
                <a:solidFill>
                  <a:schemeClr val="dk2"/>
                </a:solidFill>
                <a:latin typeface="Arial" panose="020B0604020202020204" pitchFamily="34" charset="0"/>
                <a:cs typeface="Arial" panose="020B0604020202020204" pitchFamily="34" charset="0"/>
              </a:rPr>
              <a:t>Tourism Satellite </a:t>
            </a:r>
            <a:r>
              <a:rPr lang="en-US" sz="700" spc="-6" dirty="0" smtClean="0">
                <a:solidFill>
                  <a:schemeClr val="dk2"/>
                </a:solidFill>
                <a:latin typeface="Arial" panose="020B0604020202020204" pitchFamily="34" charset="0"/>
                <a:cs typeface="Arial" panose="020B0604020202020204" pitchFamily="34" charset="0"/>
              </a:rPr>
              <a:t>Account: Recommended Methodological Framework) </a:t>
            </a:r>
            <a:r>
              <a:rPr lang="en-US" sz="700" spc="-6" dirty="0">
                <a:solidFill>
                  <a:schemeClr val="dk2"/>
                </a:solidFill>
                <a:latin typeface="Arial" panose="020B0604020202020204" pitchFamily="34" charset="0"/>
                <a:cs typeface="Arial" panose="020B0604020202020204" pitchFamily="34" charset="0"/>
              </a:rPr>
              <a:t>(2008)</a:t>
            </a:r>
          </a:p>
        </p:txBody>
      </p:sp>
      <p:pic>
        <p:nvPicPr>
          <p:cNvPr id="6310" name="Picture 2" descr="http://unstats.un.org/unsd/tradeserv/img/TSA%20RMF%202008.JPG"/>
          <p:cNvPicPr>
            <a:picLocks noChangeAspect="1" noChangeArrowheads="1"/>
          </p:cNvPicPr>
          <p:nvPr/>
        </p:nvPicPr>
        <p:blipFill rotWithShape="1">
          <a:blip r:embed="rId90" cstate="email">
            <a:extLst>
              <a:ext uri="{28A0092B-C50C-407E-A947-70E740481C1C}">
                <a14:useLocalDpi xmlns:a14="http://schemas.microsoft.com/office/drawing/2010/main" val="0"/>
              </a:ext>
            </a:extLst>
          </a:blip>
          <a:srcRect r="11468"/>
          <a:stretch/>
        </p:blipFill>
        <p:spPr bwMode="auto">
          <a:xfrm>
            <a:off x="4362261" y="682791"/>
            <a:ext cx="659789" cy="8614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311" name="Picture 3"/>
          <p:cNvPicPr>
            <a:picLocks noChangeAspect="1" noChangeArrowheads="1"/>
          </p:cNvPicPr>
          <p:nvPr/>
        </p:nvPicPr>
        <p:blipFill>
          <a:blip r:embed="rId91" cstate="email">
            <a:extLst>
              <a:ext uri="{28A0092B-C50C-407E-A947-70E740481C1C}">
                <a14:useLocalDpi xmlns:a14="http://schemas.microsoft.com/office/drawing/2010/main" val="0"/>
              </a:ext>
            </a:extLst>
          </a:blip>
          <a:srcRect/>
          <a:stretch>
            <a:fillRect/>
          </a:stretch>
        </p:blipFill>
        <p:spPr bwMode="auto">
          <a:xfrm>
            <a:off x="1778598" y="660484"/>
            <a:ext cx="615110" cy="861491"/>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Picture 5" descr="http://ecx.images-amazon.com/images/I/41ezEBCjrdL._SY344_BO1,204,203,200_.jpg"/>
          <p:cNvPicPr>
            <a:picLocks noChangeAspect="1" noChangeArrowheads="1"/>
          </p:cNvPicPr>
          <p:nvPr/>
        </p:nvPicPr>
        <p:blipFill>
          <a:blip r:embed="rId92" cstate="email">
            <a:extLst>
              <a:ext uri="{28A0092B-C50C-407E-A947-70E740481C1C}">
                <a14:useLocalDpi xmlns:a14="http://schemas.microsoft.com/office/drawing/2010/main" val="0"/>
              </a:ext>
            </a:extLst>
          </a:blip>
          <a:srcRect/>
          <a:stretch>
            <a:fillRect/>
          </a:stretch>
        </p:blipFill>
        <p:spPr bwMode="auto">
          <a:xfrm>
            <a:off x="523322" y="660628"/>
            <a:ext cx="601680" cy="8614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31" name="OTLSHAPE_M_9b39fefad822441faaec2498033d8bd1_Connector1"/>
          <p:cNvCxnSpPr/>
          <p:nvPr>
            <p:custDataLst>
              <p:tags r:id="rId57"/>
            </p:custDataLst>
          </p:nvPr>
        </p:nvCxnSpPr>
        <p:spPr>
          <a:xfrm>
            <a:off x="2083024" y="1986656"/>
            <a:ext cx="0" cy="3892567"/>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OTLSHAPE_M_9b39fefad822441faaec2498033d8bd1_Shape"/>
          <p:cNvSpPr/>
          <p:nvPr>
            <p:custDataLst>
              <p:tags r:id="rId58"/>
            </p:custDataLst>
          </p:nvPr>
        </p:nvSpPr>
        <p:spPr>
          <a:xfrm rot="16200000">
            <a:off x="531137" y="1990357"/>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165" name="OTLSHAPE_M_9b39fefad822441faaec2498033d8bd1_Shape"/>
          <p:cNvSpPr/>
          <p:nvPr>
            <p:custDataLst>
              <p:tags r:id="rId59"/>
            </p:custDataLst>
          </p:nvPr>
        </p:nvSpPr>
        <p:spPr>
          <a:xfrm rot="16200000">
            <a:off x="4325243" y="1982026"/>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cxnSp>
        <p:nvCxnSpPr>
          <p:cNvPr id="166" name="OTLSHAPE_M_9b39fefad822441faaec2498033d8bd1_Connector1"/>
          <p:cNvCxnSpPr/>
          <p:nvPr>
            <p:custDataLst>
              <p:tags r:id="rId60"/>
            </p:custDataLst>
          </p:nvPr>
        </p:nvCxnSpPr>
        <p:spPr>
          <a:xfrm flipH="1">
            <a:off x="3453701" y="2373413"/>
            <a:ext cx="877152" cy="0"/>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7" name="OTLSHAPE_M_9b39fefad822441faaec2498033d8bd1_Shape"/>
          <p:cNvSpPr/>
          <p:nvPr>
            <p:custDataLst>
              <p:tags r:id="rId61"/>
            </p:custDataLst>
          </p:nvPr>
        </p:nvSpPr>
        <p:spPr>
          <a:xfrm rot="16200000">
            <a:off x="6110004" y="5591879"/>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cxnSp>
        <p:nvCxnSpPr>
          <p:cNvPr id="168" name="OTLSHAPE_M_9b39fefad822441faaec2498033d8bd1_Connector1"/>
          <p:cNvCxnSpPr/>
          <p:nvPr>
            <p:custDataLst>
              <p:tags r:id="rId62"/>
            </p:custDataLst>
          </p:nvPr>
        </p:nvCxnSpPr>
        <p:spPr>
          <a:xfrm>
            <a:off x="6110003" y="5589435"/>
            <a:ext cx="0" cy="282637"/>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43" name="AutoShape 2" descr="data:image/jpeg;base64,/9j/4AAQSkZJRgABAQAAAQABAAD/2wCEAAkGBxQQEhQUEhQWFhUVFhYVFBUUFRUVEBUVFBQWFhQUFBQYHCggGBonGxQVITEhJSksLi4uFx8zODMsNygtLiwBCgoKDg0OGxAQGiwgHCQsLCwsLCwsLiwsLCwsLCwsLCwsLCwsLCwsLC0tLCwsLCwsLCwsLCwsLCw3LCwsLCwsLP/AABEIAOMAoAMBIgACEQEDEQH/xAAcAAACAgMBAQAAAAAAAAAAAAAEBQMGAAIHAQj/xABEEAACAAQEAgcFBQUHAwUAAAABAgADBBEFEiExQVEGEyJhcYGRBzJSobEjQmLB0RQVcrLSFjNjgqLh8ENT8SQ0RJLC/8QAGgEAAwEBAQEAAAAAAAAAAAAAAQIDAAQFBv/EAC8RAAIBAgQEBQMEAwAAAAAAAAABAgMRBBIhMRNBUZEFFDJSoSJhcULh8PEVscH/2gAMAwEAAhEDEQA/ALFOnhtoNwb+88jHPqDpSjbmLj0Ur1mzbA/dP5Rx0r50dM/Sy2RkZGR6hyHohTj/ALqeJ+ghrC3G1uq+J+kTrehjQ9SEeYx4AI3KxoRHntXOq5IrWjYNAxiPOYFhgvPHuaBBOj0ToBrBOaMzRoq3jUtAuaxLmjC0Q54zPBuCxITEbrcWMby0LXsL2Fz3Dv8AWJBSvtlbltbUgEA8r3EG5hLUUDIc0s27uEeyK+5yvoflDO8DVdIszffnAuGxxl1sYvPshnsa0gm46l/qsU+okEHaLn7JJNq0n/Cf6rF6ck5I1SH0tnY4yNJ00IpZiAqi5J2AhR/aWURdVmFfiCjLw5m/HlHoJNnA2h1CPpViKyFQt95mA8gIlocdSbMVRYq4YIwP3ltmRlI0axB32MUj26ORJpLG32sz+QROtFuLQ0JK9w7+0EvnHjY7K5xxYT25n1j3rjzPrHDwWdWZHY3x6UOMHYdXS5ux+ccQEw8z6xacBJUAqSISd4K5WnHPojptTTjgYCaWYQNicxRqbw0wrHEbRt4nGakPKlKIas9hHqOSdYJlBJh0MET8MKi41hrE9twNto0DRo+kbS5wA1gNBG9AbSbrqxYgWBPaA7I03NrnyG0TB0DqVsVIOa2vZNrEga2tnJ4jSE9JVFcwsCrWzAkA6HQg7g98FPXsNSoOtwC43BB7Xx6jjDXQljTFms4vuUQtfe9tz3wH1sRT5xZiW1J13B+kRF4UZDCq6MS24RJ0W6PimqM4+Bl9SP0izCVG8tbG9opTspJnNxJWsLcbw1pmqk5GBWamfTKdQ65tAQR56QFJwubLQoKiVl2LNodNrjXXTnD6dN0IK3BFjc6WO42gMzZYNxKW+uul9bX4fhHoI9FYmKW5Bwua4Pg0uVLKkrNzPnYlQVzAZeyOFgBFI9uSXk0lh/1Zm38AjoEifp2UAHIH/aFmP0i1QVXUDKSRx305d0RqYiLTsykIWZ87CQeR9DGwpWP3T6GO4L0cljgPSJpWBShw+UcvGfQv9Jw5MPm/A3pFlwq6DUER1qXhMu2w9IDq8AQ7CJ1G5qxWlVUGUSbMuIDtrFnrejh+7CSqwWYnfEFBo63XjI8pMQeUbqfIxa6XpbdbMLH1EUZ0ZdwYISZpBbaCoxkXemxBJvKNjJDHsmKJLcqbg28INpcZeW2uo+cOqhOVB8i6JIZF4+Sg8Tz/AObwNOnTeAuOZVQYR13SQMuhIhfJxteJ+cUi0yEouO48q6k3N976wIaqBxUK+xhfX1QlmGyi3O0CNrxFmtHgeAcpk+AJogx3gR4zMT0w0jWasS0w0jSa0THBZmkRrMESvrCzEpbDUQwyQ3DgRqzwio8RubHhDUTRaMjSRrm1iQ06tuIAmTrGC6afeMCwPU4IjcIRV/RocIuggKuNoDimNGo1sc9n4C67QqqqZ03EdXppYYQFiOFKwOkLkOhYlrRnJap9IQ1Tm+hiydMKbqm0ioPOvHRRiLWrKSC6bF3TjHtdipm2hc0aqNfOOjKjkzM+oxMvrEuaKvgeK59Ifs8cgWrEkx7RBe8akkxpNfLAYLDKRtEM1dYV1nSKXTBQ4YswJCqLmw0ub8LkRXcR6cuWvKVQt7DOCW87Gw4wlztpYKrVV4rTqy3sLQBiFRoRHPWxSYrM3Wkdo7MQCb6nLtreG1L0g1CzfDPfc944QbnTU8NnBZk7jGlpu3e8NpxtxhRT1YY9ggwbOa4jI4ZJp2ZpPmaQRhMy8AVI0ibBntvBFexZustCrEaqDJraRX8Q1MZiwRYcNe48okq9oBwZrLBFZM0goEtzlntA4xz4DWL308bUxR6cXYeMdNLRCczHlmIl3i0zsOHV3ivzJdj5wYVMwZRsdvwoBFvpeHUmqFrxTJ9SVJHC51glaxioA5RylXG5bDPEC11RlUsLG3BjlHmY9oJd1gDpRKLSGCi539Dc+MBjUYp1EimYhijzCGm3vYgcFVSdbfDC+c4BGp5jWy68/CImqbZm30tl3uT9YBeczoS41Fyo223uYyjc+jnUjBZUTTZvbuGB3JtwN4mltfe/eSRccwv+8CMzOutuaLsx5E2/5rEVMCbFiTc6kcL+EPl0IKs1LTmWHAJrmeAmgPvcTbe5i5u9tIqnRXFhIZ5c0aMVAKgb3IN/Ij0i3VyWhGedjXKU9SKrfSI8Nni8ZN1ERUUrKbwDjLKHuIRYopuLQ0lTNIV4hUAHWNcC0Y1w6dZdYhrKu99YikvddITT59m1gmsU/ptMuYqVH748YsnS97mK5h/94vjHTD0EuZdpyfYxTJnv+cXqoX7GKM47R8Ylh+ZSZ1vEqUEnzgfA0ucp0tDPEV7W3OFci6TL8wYQoti4SzkWAJs4iMlVBYaxrLTPp3wrFS1PMR6JSaiUcoWWzbsFuTx5gD0jm9dhTy3MtwWIdZRym5LFSyjwspPDbWOxTGyyyI5N0kxAGqmjMFCtmvcHt6rmHOwv6iDG5bzE4rTUVzqUtNuF0BvcA3H4bcOOndDROjlQwLrJchRma1stjrcC/aPcIf8AReiyyutcG7C6rwUW08Tvqe/nF0wZssscO7l4RszKvFPeKscnl4bNa7CW1u9SOHM2vFxeoJloDq2UAniSBvFkraTrGve8Jp9NY684FwVsQ6qSa2FLuQYJpnNolqVGsCyjpAbIWD5VSFuWMK8UxCUTa8VzpbiD3CpcXgLDcHM1bkm8GySu2BRcnZIvFBW9k2MKq2dd4iwOjmJmDajnE1WtjGuG3UqHSd7wmwwfaL4w26S7wqwr+8Xxjqj6Dn/UdAqh9jFCb3z4x0Cs/uYoUwdo+MRw/MpI7ricoWEL8PoM19Ln8odY6gQAnaIMOqerIYaaWJtewOhNuMTuNrYDSRYnQi24g7DqcZtecNMYnIHDdUO2SCbm1xswtuCLGFdHWpLbtqDrbl57xrGvccV8pcttDeOD1V51Y5AJE2YQLaEAnKNeHZUG8dr6R4lLSQzCWt7WBZrWJ499oo/RDDZb1CFpYYL2yLb6WUDl/uIyllYrVy1imORRyAGg7OgtYRtKkML8htDadMC2BAFtgNhrc29YlAVhpGHQHIbTaF9VT3N4s1JSgiFVdLytaAC+pVquSQYjk0xtc8Yc4nlUEsQIqWM9K5cpLLY/WBa+wzdhXi9IC8eU9T1ekRzKkzEzjXnEMmcGtpcwsovZnTBrkXDBZ4ZW0hVjKlTFlwDCmaVdVJJ0AG5t3QVV9DZ83eU3qo/OMr7JEajWbVnFseNzaNcPo7Op746Bjfs1qb3SnduVip9e189IS1HROtkdqZSTlRdWbLdQBxJBOkdKl9FiH05gyvb7GKEx7XnHQMekdXLA5rf1jnv3vOBh+Zpn0hjdPmQA/wDLQsl0pWX6xY65LkeJ0gCsk2FuFokOgKYS9LLzEgg2BFtlva/kflENNRibq1weY19YNxCVlkS1HAE+pMHdHsPO548DDNg2RSvaXPEqXTyVN2dmZiw1CqLDbnmMMPZrRl1M1iCXJC5RYDLx1PM/KKf7Ta/rMQZRqJREryAu5HmSI6z0Kw8SaenAG8sMb6G7C5NvMRklcm5MJrsLBBJGsDYfTAAgiG+IOSGtwgLCyBa51PCMOnoEy5eUaCKf0urxJBPnHRNLRxv2zVHVqAv3jaDk5Aizn+NdKps82BsuvjCB9dYjBjYGOmMFETNcs/RKrFmRuG3gY3Z+qmZraA3t3RXsMqeqmBvIxZqhhMl5onKKuPGTsdh9ndWJ9mHugGw+sdBjmnsblWkKe4/zR0uFw60f5J1ndmrHaBsWW8maOaN/KYKIiKtF5bj8J+kWmvpkTW5wDplLypLH+GPpHNPvecdT9oi5Sg/wx+cct4+cc+E9J01Nz6pxWiOdSB/wwPV0t1HmItDoCIXTEH5wsoWYsZ3E9VQkypZ/DtDmgRZUsu5sFF2PAAC5gXF6pZUtQeUIemPSAScLqGU9ph1a35zNPpBVswJXcTh00GfPAuc02ZlJ3Iaa9jbmbk+kfUb0gGW2gXQDhltb9I+ffZlQioxKmHCXmmt4qDl+djH0NNnAEa8bb90VjHQST1MWlXXvN4WVmGAvfbThDWbOyxBKmZmN/KBPLsaLe4NIpmA3v3xyL28AKkkfE/0EdxMcV9vsxGWUARdH+otGy5WgqV7nGFiJn1iaBH3joQrDAbw5pqu8rLeESGJZTkG0LKIykfRnsea9Mv8AD/8Aox0QRzH2OvaWF5IP5jHTbxHD7P8ALNV3PTEdT7jeB+kbMdREdW3YbwP0is2srJrc4R7S27a90sfUxy0HXzjpPTyZnN/wD845qu/nHPhPQdNTc+vp1X2TblCV6/UDbhHL6j2h1TfckixvoJn5uYFPTeoJU5ZfZN9nsdb69qOx+G4jp8nEsdQX9F36cdJJMtzLZu0A2mvA2jnXTLGP2ihQrf8A9yFNjoQspyP5vlAHSKtaummbM7LG47Gg1N/vX5QI0u8kSSTlEzrb/ezZMluVtztDLw2stTPH0mrXD+hfSIYdPM0qWujSxbQgk6nXuBjo/RnpaarMSMoWbKABPaIZXvf5RyNqJTxO5PDj5Q1wjEnpRaXbV0c5uaCwGnDUwz8Oqt7fIjxtK37HVn9odObgzAGFicxAG14qlb7V5cpyZZz+G3iDHNpmDIxJzNqSdxx4bRr+5JfxP6r/AExl4ZU5/wCw+fpfxF/xD22zWXLKla/Ex/SOeYvjc6sbNNa5JvbheJhgqDi/Pdf6Y9/c6fE/qv8ATDrw+ouXyDz1Lr8CdxbUxARmiwfulfib/T+ka/uZPif1X+mH8nV6AeMpdRKggin94Qz/AHQnxN/p/pj0YUg+83+n9I3k6vQ3nKXX4Oh9FelkvDFR5oJRlC9kXI47ecXzCvanQVD5VmWY7AgiOI17ddLWWwsF2I97zvEGGUq07iYgJYbZjpr4Wjl/xtZJtaP8lHjqLep9D4t00pqcqZswKtibm9hCTEPajROjJJczHYWAUG1zpvHJsaxJqtcswAD8N7/MwtoZCyfdGx4wsfDMS4/Vv+Q+dwylo9PwWrHsOmzEBA3sAbxWV6F1PWBSBrqCLlfO20NZ2PzmAFwANgIYUfTWol2sEPewb8mEaHh+KitEhnj8O3e7K2YZ9HsGNZMaWrBSst5lyCRZBcjSFhi2ezHWsZL2MyRORe9iugj6Cq3GDaPDpxTmkxd0b6NtXJMZZip1byUIIJuZ7FVOnK0GDoXMFc9G7qhVGmdYQcjIovmA3tv6RZOgOGTqWRN/aJbyjMqaJEEwFSxSac2UHcdoa7Q8w2qSsnVRcgVFGauV/HTzMwW/8LC3d/mjkniJqUsux1QoRcVfco1F0Cmza2dSCYoMpA5mFWyENly2HiflAmDdFOvkvOm1EumVZxkWmg6zAoJAI8SP8pi6Yxiop6KViCn7SpFErd4pi7zB5jN6CFvtRlLTimp5ZusyfPqj4zHGT+eZ6QYVqkml1/5uaVKEU3/NdgCp9nbLN6lauQ01dZi6gy0tczHvso09RC3FOigSS8+nqZVTLlkCb1d80sHZiDuvf3GLtWL1mJYpIUgTZ9MqSrkC7KtyoPeCPSK90bwybRUuITaqW0pXkdSgmDKzzGOmUHe3PvjRqztdy6adbmlTjeyXXXpYqlLh8yobLKGYrKMwi9uygu1u/ujeqwKol2vJc3VGGRWcWmC6AlQQGPLeCuj/AF4m/wDpgDM6oaEDUZl01IG9od0tfXzc4PUfZgO2cy7FZqs4KnNZlIl8DYWGoi8pyT5EYwi1re5VJmGTlBLSZoAvcmU4GneREgwWotfqJu9rdVMzabm2XbhfnpFgq8UrZYvUJLly2IRmZVcABWCghWJy9lrECxtxiXFJ1fJea32bhWWZMdQoCmS+YEqSDlzSjraxymNxJfbubhr7lZpcHnTHRBLZTMDMhmAojKozMwYixABB05iMnYNPW/2Tso++iM0o2FzZwLH/AGMWqpWtvLdadUmSSwYNMlMXMyWJbO9ioXs09hfXfUwBWVldKHWvLRVAW9ihOUB1Ggct/wDIO+2ZYHEfK3c3CX37CX9yVFr9RNvfLl6t+s2zXyWvbv2iNMKnttImm29pTnhcbDlrFwrHxATnUSpITrm/7fVAmczq7EuD792BIGYg2ECV86uYOoljJLXq3Znlm/Vy2UuWJUXZaom1vvDlBVV/buF0o/fsVsYTPO0icdSLCVMvddxtvEVZRTJJCzFKkqrgMLXVhcGLnWviXbVllHKVuVMohgrNZic/ZUFW1a3EcIrXSGVUB1eplhGYZRbKCQnxKpJB7XHf1hoTbfIWdNRXMUx6I8j0RUgYYno9CWBylbFTdgQbgXBUg3jGpH+H6RIuHTfh+Y/WIuvSf6l3LqjUT9L7B87EJs6YhedNcIudCzt2WA3XiNfOIVnOrLMV3VppImMrMCQzDNck3174CnyJktbsCovz0B52BgX9uG/Wb/iN4XiUuUl3HyVPa+wzZ2dRKYt1cvUXZiqg+8cpNhfwEST3M1l6xi1hlRi7syqBcKCWtoTbbhCtHzgAG4vpr2Rf5AQSlDMYXVbjmGUjyIOvlG4tL3Lubh1fa+wSZ7TC02YzrMBGWYXbNfSzZib6X1twIibFaqbNAE55jlVDDrGY2NtwPd2v398LZ8p19/fkWBa3coN4i6yw3sORPzIjcSl7l3Nkq2tlfYY4fMmo4Mlsh6sAtvoSNLWJOttoKp5dZZgtxmTq2BK5ispbBQDxAZhp33tCKXW69lje1uyCTbyEGPUzQLl2A/EwHyOsZ1afuXcyhPpIYzkrKsCXMJZQT7xQKCoIOvdf5nynlVda4YhySS1x2GzaZ27VspW00nU21MIZFW9+w7eRNuPHa+p9YmlmaBZSfUcrfQARs0Hzj8Byy6SHS1VcJmZphV2JYk5S15WuYhb2I64+pgSpWrmKVmG6sCpJeXlNrMy3B/w1OnKF0zrG0YkjXdhxtf1sPSCZMqpfRSx3Ns447nUxrw5NAtLpIYvV193csx7XbN5ZGZC517wWfhob8YBPSOpP/VOzC9lv2gA2tuIVR4CJThlY33WP+dOO/wB6If7O1P8A2j/9k/qhlk52Fln5XM/tDU5i3WnMQFJ01AJIB05s3rA1biU2cFWY5YKWYCwABa2Y2A3Nh6RHVUbyjZxY+IP0MLmxCWNC4+f6Rs9JPdC5arWzCY9ECfvGV8Y+f6R6MRlfGPQ/pDcan7l3F4NT2vsWegm5xrE+IzmlyXZDqBp3QJT1MuVpfMeS6wJiOMhgV7Kg737Teg0j5VI+lKzPqXbVnLHmSc3/AIiOTSzH9xSfCDP2pAeymY7XI5fhGkSM86ZcE2HLYegit2gEYosvvvY8QGufMCN5FSss2l5iTvYn8oiElF95ix5DaJf2vggCj1MCwbktprckH4t40EuUOLTDyHuxDmvub+OvyjcPfaHURQg1LWsoVBcCyi7a98Z1YvrdjzbWIxL1HiPrDSXJEHRG1I1lmC5UsxsqxKkNmFsQiRDjCGs/gIVzKlVNideQ1b0ibD3dn07AtudW9NhDRlqLJaFq/aQm5A8TGkyuZ/7tdPibQem8C0tMoJJ7R5tqY3qq5VGp8BxPgI6LnPYp3SJWMw52v8h6RSZ/vHxi544zOx0sO/f0ilTxqfGOe92dFrI1jF3jLR6u8EA/q5pLWvpfbYRAkoXOnGMjIhHYoxjTyVA2gSqc848jIV7jcgcCJUURkZFEKySWggqRLHKMjIwwYyDT+JfrBiLGRkIE2AgSvcgqAbA72jyMhkBhyyFU6C319YMwwfaeUZGQ0dxJbB9fMKoSpsYho5Qyhrdo7ncxkZFyKEeMr2zFKnIMx8YyMiEfUyz2NCojxEF4yMigh//Z"/>
          <p:cNvSpPr>
            <a:spLocks noChangeAspect="1" noChangeArrowheads="1"/>
          </p:cNvSpPr>
          <p:nvPr/>
        </p:nvSpPr>
        <p:spPr bwMode="auto">
          <a:xfrm>
            <a:off x="344165" y="-482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s-ES"/>
          </a:p>
        </p:txBody>
      </p:sp>
      <p:sp>
        <p:nvSpPr>
          <p:cNvPr id="6345" name="AutoShape 4" descr="data:image/jpeg;base64,/9j/4AAQSkZJRgABAQAAAQABAAD/2wCEAAkGBxQQEhQUEhQWFhUVFhYVFBUUFRUVEBUVFBQWFhQUFBQYHCggGBonGxQVITEhJSksLi4uFx8zODMsNygtLiwBCgoKDg0OGxAQGiwgHCQsLCwsLCwsLiwsLCwsLCwsLCwsLCwsLCwsLC0tLCwsLCwsLCwsLCwsLCw3LCwsLCwsLP/AABEIAOMAoAMBIgACEQEDEQH/xAAcAAACAgMBAQAAAAAAAAAAAAAEBQMGAAIHAQj/xABEEAACAAQEAgcFBQUHAwUAAAABAgADBBEFEiExQVEGEyJhcYGRBzJSobEjQmLB0RQVcrLSFjNjgqLh8ENT8SQ0RJLC/8QAGgEAAwEBAQEAAAAAAAAAAAAAAQIDAAQFBv/EAC8RAAIBAgQEBQMEAwAAAAAAAAABAgMRBBIhMRNBUZEFFDJSoSJhcULh8PEVscH/2gAMAwEAAhEDEQA/ALFOnhtoNwb+88jHPqDpSjbmLj0Ur1mzbA/dP5Rx0r50dM/Sy2RkZGR6hyHohTj/ALqeJ+ghrC3G1uq+J+kTrehjQ9SEeYx4AI3KxoRHntXOq5IrWjYNAxiPOYFhgvPHuaBBOj0ToBrBOaMzRoq3jUtAuaxLmjC0Q54zPBuCxITEbrcWMby0LXsL2Fz3Dv8AWJBSvtlbltbUgEA8r3EG5hLUUDIc0s27uEeyK+5yvoflDO8DVdIszffnAuGxxl1sYvPshnsa0gm46l/qsU+okEHaLn7JJNq0n/Cf6rF6ck5I1SH0tnY4yNJ00IpZiAqi5J2AhR/aWURdVmFfiCjLw5m/HlHoJNnA2h1CPpViKyFQt95mA8gIlocdSbMVRYq4YIwP3ltmRlI0axB32MUj26ORJpLG32sz+QROtFuLQ0JK9w7+0EvnHjY7K5xxYT25n1j3rjzPrHDwWdWZHY3x6UOMHYdXS5ux+ccQEw8z6xacBJUAqSISd4K5WnHPojptTTjgYCaWYQNicxRqbw0wrHEbRt4nGakPKlKIas9hHqOSdYJlBJh0MET8MKi41hrE9twNto0DRo+kbS5wA1gNBG9AbSbrqxYgWBPaA7I03NrnyG0TB0DqVsVIOa2vZNrEga2tnJ4jSE9JVFcwsCrWzAkA6HQg7g98FPXsNSoOtwC43BB7Xx6jjDXQljTFms4vuUQtfe9tz3wH1sRT5xZiW1J13B+kRF4UZDCq6MS24RJ0W6PimqM4+Bl9SP0izCVG8tbG9opTspJnNxJWsLcbw1pmqk5GBWamfTKdQ65tAQR56QFJwubLQoKiVl2LNodNrjXXTnD6dN0IK3BFjc6WO42gMzZYNxKW+uul9bX4fhHoI9FYmKW5Bwua4Pg0uVLKkrNzPnYlQVzAZeyOFgBFI9uSXk0lh/1Zm38AjoEifp2UAHIH/aFmP0i1QVXUDKSRx305d0RqYiLTsykIWZ87CQeR9DGwpWP3T6GO4L0cljgPSJpWBShw+UcvGfQv9Jw5MPm/A3pFlwq6DUER1qXhMu2w9IDq8AQ7CJ1G5qxWlVUGUSbMuIDtrFnrejh+7CSqwWYnfEFBo63XjI8pMQeUbqfIxa6XpbdbMLH1EUZ0ZdwYISZpBbaCoxkXemxBJvKNjJDHsmKJLcqbg28INpcZeW2uo+cOqhOVB8i6JIZF4+Sg8Tz/AObwNOnTeAuOZVQYR13SQMuhIhfJxteJ+cUi0yEouO48q6k3N976wIaqBxUK+xhfX1QlmGyi3O0CNrxFmtHgeAcpk+AJogx3gR4zMT0w0jWasS0w0jSa0THBZmkRrMESvrCzEpbDUQwyQ3DgRqzwio8RubHhDUTRaMjSRrm1iQ06tuIAmTrGC6afeMCwPU4IjcIRV/RocIuggKuNoDimNGo1sc9n4C67QqqqZ03EdXppYYQFiOFKwOkLkOhYlrRnJap9IQ1Tm+hiydMKbqm0ioPOvHRRiLWrKSC6bF3TjHtdipm2hc0aqNfOOjKjkzM+oxMvrEuaKvgeK59Ifs8cgWrEkx7RBe8akkxpNfLAYLDKRtEM1dYV1nSKXTBQ4YswJCqLmw0ub8LkRXcR6cuWvKVQt7DOCW87Gw4wlztpYKrVV4rTqy3sLQBiFRoRHPWxSYrM3Wkdo7MQCb6nLtreG1L0g1CzfDPfc944QbnTU8NnBZk7jGlpu3e8NpxtxhRT1YY9ggwbOa4jI4ZJp2ZpPmaQRhMy8AVI0ibBntvBFexZustCrEaqDJraRX8Q1MZiwRYcNe48okq9oBwZrLBFZM0goEtzlntA4xz4DWL308bUxR6cXYeMdNLRCczHlmIl3i0zsOHV3ivzJdj5wYVMwZRsdvwoBFvpeHUmqFrxTJ9SVJHC51glaxioA5RylXG5bDPEC11RlUsLG3BjlHmY9oJd1gDpRKLSGCi539Dc+MBjUYp1EimYhijzCGm3vYgcFVSdbfDC+c4BGp5jWy68/CImqbZm30tl3uT9YBeczoS41Fyo223uYyjc+jnUjBZUTTZvbuGB3JtwN4mltfe/eSRccwv+8CMzOutuaLsx5E2/5rEVMCbFiTc6kcL+EPl0IKs1LTmWHAJrmeAmgPvcTbe5i5u9tIqnRXFhIZ5c0aMVAKgb3IN/Ij0i3VyWhGedjXKU9SKrfSI8Nni8ZN1ERUUrKbwDjLKHuIRYopuLQ0lTNIV4hUAHWNcC0Y1w6dZdYhrKu99YikvddITT59m1gmsU/ptMuYqVH748YsnS97mK5h/94vjHTD0EuZdpyfYxTJnv+cXqoX7GKM47R8Ylh+ZSZ1vEqUEnzgfA0ucp0tDPEV7W3OFci6TL8wYQoti4SzkWAJs4iMlVBYaxrLTPp3wrFS1PMR6JSaiUcoWWzbsFuTx5gD0jm9dhTy3MtwWIdZRym5LFSyjwspPDbWOxTGyyyI5N0kxAGqmjMFCtmvcHt6rmHOwv6iDG5bzE4rTUVzqUtNuF0BvcA3H4bcOOndDROjlQwLrJchRma1stjrcC/aPcIf8AReiyyutcG7C6rwUW08Tvqe/nF0wZssscO7l4RszKvFPeKscnl4bNa7CW1u9SOHM2vFxeoJloDq2UAniSBvFkraTrGve8Jp9NY684FwVsQ6qSa2FLuQYJpnNolqVGsCyjpAbIWD5VSFuWMK8UxCUTa8VzpbiD3CpcXgLDcHM1bkm8GySu2BRcnZIvFBW9k2MKq2dd4iwOjmJmDajnE1WtjGuG3UqHSd7wmwwfaL4w26S7wqwr+8Xxjqj6Dn/UdAqh9jFCb3z4x0Cs/uYoUwdo+MRw/MpI7ricoWEL8PoM19Ln8odY6gQAnaIMOqerIYaaWJtewOhNuMTuNrYDSRYnQi24g7DqcZtecNMYnIHDdUO2SCbm1xswtuCLGFdHWpLbtqDrbl57xrGvccV8pcttDeOD1V51Y5AJE2YQLaEAnKNeHZUG8dr6R4lLSQzCWt7WBZrWJ499oo/RDDZb1CFpYYL2yLb6WUDl/uIyllYrVy1imORRyAGg7OgtYRtKkML8htDadMC2BAFtgNhrc29YlAVhpGHQHIbTaF9VT3N4s1JSgiFVdLytaAC+pVquSQYjk0xtc8Yc4nlUEsQIqWM9K5cpLLY/WBa+wzdhXi9IC8eU9T1ekRzKkzEzjXnEMmcGtpcwsovZnTBrkXDBZ4ZW0hVjKlTFlwDCmaVdVJJ0AG5t3QVV9DZ83eU3qo/OMr7JEajWbVnFseNzaNcPo7Op746Bjfs1qb3SnduVip9e189IS1HROtkdqZSTlRdWbLdQBxJBOkdKl9FiH05gyvb7GKEx7XnHQMekdXLA5rf1jnv3vOBh+Zpn0hjdPmQA/wDLQsl0pWX6xY65LkeJ0gCsk2FuFokOgKYS9LLzEgg2BFtlva/kflENNRibq1weY19YNxCVlkS1HAE+pMHdHsPO548DDNg2RSvaXPEqXTyVN2dmZiw1CqLDbnmMMPZrRl1M1iCXJC5RYDLx1PM/KKf7Ta/rMQZRqJREryAu5HmSI6z0Kw8SaenAG8sMb6G7C5NvMRklcm5MJrsLBBJGsDYfTAAgiG+IOSGtwgLCyBa51PCMOnoEy5eUaCKf0urxJBPnHRNLRxv2zVHVqAv3jaDk5Aizn+NdKps82BsuvjCB9dYjBjYGOmMFETNcs/RKrFmRuG3gY3Z+qmZraA3t3RXsMqeqmBvIxZqhhMl5onKKuPGTsdh9ndWJ9mHugGw+sdBjmnsblWkKe4/zR0uFw60f5J1ndmrHaBsWW8maOaN/KYKIiKtF5bj8J+kWmvpkTW5wDplLypLH+GPpHNPvecdT9oi5Sg/wx+cct4+cc+E9J01Nz6pxWiOdSB/wwPV0t1HmItDoCIXTEH5wsoWYsZ3E9VQkypZ/DtDmgRZUsu5sFF2PAAC5gXF6pZUtQeUIemPSAScLqGU9ph1a35zNPpBVswJXcTh00GfPAuc02ZlJ3Iaa9jbmbk+kfUb0gGW2gXQDhltb9I+ffZlQioxKmHCXmmt4qDl+djH0NNnAEa8bb90VjHQST1MWlXXvN4WVmGAvfbThDWbOyxBKmZmN/KBPLsaLe4NIpmA3v3xyL28AKkkfE/0EdxMcV9vsxGWUARdH+otGy5WgqV7nGFiJn1iaBH3joQrDAbw5pqu8rLeESGJZTkG0LKIykfRnsea9Mv8AD/8Aox0QRzH2OvaWF5IP5jHTbxHD7P8ALNV3PTEdT7jeB+kbMdREdW3YbwP0is2srJrc4R7S27a90sfUxy0HXzjpPTyZnN/wD845qu/nHPhPQdNTc+vp1X2TblCV6/UDbhHL6j2h1TfckixvoJn5uYFPTeoJU5ZfZN9nsdb69qOx+G4jp8nEsdQX9F36cdJJMtzLZu0A2mvA2jnXTLGP2ihQrf8A9yFNjoQspyP5vlAHSKtaummbM7LG47Gg1N/vX5QI0u8kSSTlEzrb/ezZMluVtztDLw2stTPH0mrXD+hfSIYdPM0qWujSxbQgk6nXuBjo/RnpaarMSMoWbKABPaIZXvf5RyNqJTxO5PDj5Q1wjEnpRaXbV0c5uaCwGnDUwz8Oqt7fIjxtK37HVn9odObgzAGFicxAG14qlb7V5cpyZZz+G3iDHNpmDIxJzNqSdxx4bRr+5JfxP6r/AExl4ZU5/wCw+fpfxF/xD22zWXLKla/Ex/SOeYvjc6sbNNa5JvbheJhgqDi/Pdf6Y9/c6fE/qv8ATDrw+ouXyDz1Lr8CdxbUxARmiwfulfib/T+ka/uZPif1X+mH8nV6AeMpdRKggin94Qz/AHQnxN/p/pj0YUg+83+n9I3k6vQ3nKXX4Oh9FelkvDFR5oJRlC9kXI47ecXzCvanQVD5VmWY7AgiOI17ddLWWwsF2I97zvEGGUq07iYgJYbZjpr4Wjl/xtZJtaP8lHjqLep9D4t00pqcqZswKtibm9hCTEPajROjJJczHYWAUG1zpvHJsaxJqtcswAD8N7/MwtoZCyfdGx4wsfDMS4/Vv+Q+dwylo9PwWrHsOmzEBA3sAbxWV6F1PWBSBrqCLlfO20NZ2PzmAFwANgIYUfTWol2sEPewb8mEaHh+KitEhnj8O3e7K2YZ9HsGNZMaWrBSst5lyCRZBcjSFhi2ezHWsZL2MyRORe9iugj6Cq3GDaPDpxTmkxd0b6NtXJMZZip1byUIIJuZ7FVOnK0GDoXMFc9G7qhVGmdYQcjIovmA3tv6RZOgOGTqWRN/aJbyjMqaJEEwFSxSac2UHcdoa7Q8w2qSsnVRcgVFGauV/HTzMwW/8LC3d/mjkniJqUsux1QoRcVfco1F0Cmza2dSCYoMpA5mFWyENly2HiflAmDdFOvkvOm1EumVZxkWmg6zAoJAI8SP8pi6Yxiop6KViCn7SpFErd4pi7zB5jN6CFvtRlLTimp5ZusyfPqj4zHGT+eZ6QYVqkml1/5uaVKEU3/NdgCp9nbLN6lauQ01dZi6gy0tczHvso09RC3FOigSS8+nqZVTLlkCb1d80sHZiDuvf3GLtWL1mJYpIUgTZ9MqSrkC7KtyoPeCPSK90bwybRUuITaqW0pXkdSgmDKzzGOmUHe3PvjRqztdy6adbmlTjeyXXXpYqlLh8yobLKGYrKMwi9uygu1u/ujeqwKol2vJc3VGGRWcWmC6AlQQGPLeCuj/AF4m/wDpgDM6oaEDUZl01IG9od0tfXzc4PUfZgO2cy7FZqs4KnNZlIl8DYWGoi8pyT5EYwi1re5VJmGTlBLSZoAvcmU4GneREgwWotfqJu9rdVMzabm2XbhfnpFgq8UrZYvUJLly2IRmZVcABWCghWJy9lrECxtxiXFJ1fJea32bhWWZMdQoCmS+YEqSDlzSjraxymNxJfbubhr7lZpcHnTHRBLZTMDMhmAojKozMwYixABB05iMnYNPW/2Tso++iM0o2FzZwLH/AGMWqpWtvLdadUmSSwYNMlMXMyWJbO9ioXs09hfXfUwBWVldKHWvLRVAW9ihOUB1Ggct/wDIO+2ZYHEfK3c3CX37CX9yVFr9RNvfLl6t+s2zXyWvbv2iNMKnttImm29pTnhcbDlrFwrHxATnUSpITrm/7fVAmczq7EuD792BIGYg2ECV86uYOoljJLXq3Znlm/Vy2UuWJUXZaom1vvDlBVV/buF0o/fsVsYTPO0icdSLCVMvddxtvEVZRTJJCzFKkqrgMLXVhcGLnWviXbVllHKVuVMohgrNZic/ZUFW1a3EcIrXSGVUB1eplhGYZRbKCQnxKpJB7XHf1hoTbfIWdNRXMUx6I8j0RUgYYno9CWBylbFTdgQbgXBUg3jGpH+H6RIuHTfh+Y/WIuvSf6l3LqjUT9L7B87EJs6YhedNcIudCzt2WA3XiNfOIVnOrLMV3VppImMrMCQzDNck3174CnyJktbsCovz0B52BgX9uG/Wb/iN4XiUuUl3HyVPa+wzZ2dRKYt1cvUXZiqg+8cpNhfwEST3M1l6xi1hlRi7syqBcKCWtoTbbhCtHzgAG4vpr2Rf5AQSlDMYXVbjmGUjyIOvlG4tL3Lubh1fa+wSZ7TC02YzrMBGWYXbNfSzZib6X1twIibFaqbNAE55jlVDDrGY2NtwPd2v398LZ8p19/fkWBa3coN4i6yw3sORPzIjcSl7l3Nkq2tlfYY4fMmo4Mlsh6sAtvoSNLWJOttoKp5dZZgtxmTq2BK5ispbBQDxAZhp33tCKXW69lje1uyCTbyEGPUzQLl2A/EwHyOsZ1afuXcyhPpIYzkrKsCXMJZQT7xQKCoIOvdf5nynlVda4YhySS1x2GzaZ27VspW00nU21MIZFW9+w7eRNuPHa+p9YmlmaBZSfUcrfQARs0Hzj8Byy6SHS1VcJmZphV2JYk5S15WuYhb2I64+pgSpWrmKVmG6sCpJeXlNrMy3B/w1OnKF0zrG0YkjXdhxtf1sPSCZMqpfRSx3Ns447nUxrw5NAtLpIYvV193csx7XbN5ZGZC517wWfhob8YBPSOpP/VOzC9lv2gA2tuIVR4CJThlY33WP+dOO/wB6If7O1P8A2j/9k/qhlk52Fln5XM/tDU5i3WnMQFJ01AJIB05s3rA1biU2cFWY5YKWYCwABa2Y2A3Nh6RHVUbyjZxY+IP0MLmxCWNC4+f6Rs9JPdC5arWzCY9ECfvGV8Y+f6R6MRlfGPQ/pDcan7l3F4NT2vsWegm5xrE+IzmlyXZDqBp3QJT1MuVpfMeS6wJiOMhgV7Kg737Teg0j5VI+lKzPqXbVnLHmSc3/AIiOTSzH9xSfCDP2pAeymY7XI5fhGkSM86ZcE2HLYegit2gEYosvvvY8QGufMCN5FSss2l5iTvYn8oiElF95ix5DaJf2vggCj1MCwbktprckH4t40EuUOLTDyHuxDmvub+OvyjcPfaHURQg1LWsoVBcCyi7a98Z1YvrdjzbWIxL1HiPrDSXJEHRG1I1lmC5UsxsqxKkNmFsQiRDjCGs/gIVzKlVNideQ1b0ibD3dn07AtudW9NhDRlqLJaFq/aQm5A8TGkyuZ/7tdPibQem8C0tMoJJ7R5tqY3qq5VGp8BxPgI6LnPYp3SJWMw52v8h6RSZ/vHxi544zOx0sO/f0ilTxqfGOe92dFrI1jF3jLR6u8EA/q5pLWvpfbYRAkoXOnGMjIhHYoxjTyVA2gSqc848jIV7jcgcCJUURkZFEKySWggqRLHKMjIwwYyDT+JfrBiLGRkIE2AgSvcgqAbA72jyMhkBhyyFU6C319YMwwfaeUZGQ0dxJbB9fMKoSpsYho5Qyhrdo7ncxkZFyKEeMr2zFKnIMx8YyMiEfUyz2NCojxEF4yMigh//Z"/>
          <p:cNvSpPr>
            <a:spLocks noChangeAspect="1" noChangeArrowheads="1"/>
          </p:cNvSpPr>
          <p:nvPr/>
        </p:nvSpPr>
        <p:spPr bwMode="auto">
          <a:xfrm>
            <a:off x="496565" y="104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endParaRPr lang="es-ES"/>
          </a:p>
        </p:txBody>
      </p:sp>
      <p:cxnSp>
        <p:nvCxnSpPr>
          <p:cNvPr id="130" name="OTLSHAPE_M_c4141af3ac38465cb53fcc7f7a4aa9f5_Connector1"/>
          <p:cNvCxnSpPr/>
          <p:nvPr>
            <p:custDataLst>
              <p:tags r:id="rId63"/>
            </p:custDataLst>
          </p:nvPr>
        </p:nvCxnSpPr>
        <p:spPr>
          <a:xfrm>
            <a:off x="5060216" y="5576613"/>
            <a:ext cx="0" cy="291539"/>
          </a:xfrm>
          <a:prstGeom prst="line">
            <a:avLst/>
          </a:prstGeom>
          <a:ln w="12700" cap="flat" cmpd="sng" algn="ctr">
            <a:solidFill>
              <a:srgbClr val="F4EE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346" name="Picture 5"/>
          <p:cNvPicPr>
            <a:picLocks noChangeAspect="1" noChangeArrowheads="1"/>
          </p:cNvPicPr>
          <p:nvPr/>
        </p:nvPicPr>
        <p:blipFill>
          <a:blip r:embed="rId93" cstate="email">
            <a:extLst>
              <a:ext uri="{28A0092B-C50C-407E-A947-70E740481C1C}">
                <a14:useLocalDpi xmlns:a14="http://schemas.microsoft.com/office/drawing/2010/main" val="0"/>
              </a:ext>
            </a:extLst>
          </a:blip>
          <a:srcRect/>
          <a:stretch>
            <a:fillRect/>
          </a:stretch>
        </p:blipFill>
        <p:spPr bwMode="auto">
          <a:xfrm>
            <a:off x="5864251" y="3762085"/>
            <a:ext cx="640972" cy="872536"/>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9" name="OTLSHAPE_M_9b39fefad822441faaec2498033d8bd1_Shape"/>
          <p:cNvSpPr/>
          <p:nvPr>
            <p:custDataLst>
              <p:tags r:id="rId64"/>
            </p:custDataLst>
          </p:nvPr>
        </p:nvSpPr>
        <p:spPr>
          <a:xfrm rot="16200000">
            <a:off x="3460931" y="1986048"/>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187" name="Rectangle 186"/>
          <p:cNvSpPr/>
          <p:nvPr/>
        </p:nvSpPr>
        <p:spPr>
          <a:xfrm>
            <a:off x="6957266" y="3660875"/>
            <a:ext cx="1350149" cy="492443"/>
          </a:xfrm>
          <a:prstGeom prst="rect">
            <a:avLst/>
          </a:prstGeom>
        </p:spPr>
        <p:txBody>
          <a:bodyPr wrap="square" lIns="0" tIns="0" rIns="0" bIns="0">
            <a:spAutoFit/>
          </a:bodyPr>
          <a:lstStyle/>
          <a:p>
            <a:pPr lvl="0" algn="ctr"/>
            <a:r>
              <a:rPr lang="en-US" sz="900" b="1" spc="-4" dirty="0">
                <a:solidFill>
                  <a:srgbClr val="1F497D"/>
                </a:solidFill>
                <a:latin typeface="Arial" panose="020B0604020202020204" pitchFamily="34" charset="0"/>
                <a:cs typeface="Arial" panose="020B0604020202020204" pitchFamily="34" charset="0"/>
              </a:rPr>
              <a:t>Revised Guidebook on Indicators </a:t>
            </a:r>
          </a:p>
          <a:p>
            <a:pPr lvl="0" algn="ctr"/>
            <a:r>
              <a:rPr lang="en-US" sz="700" spc="-4" dirty="0">
                <a:solidFill>
                  <a:srgbClr val="1F497D"/>
                </a:solidFill>
                <a:latin typeface="Arial" panose="020B0604020202020204" pitchFamily="34" charset="0"/>
                <a:cs typeface="Arial" panose="020B0604020202020204" pitchFamily="34" charset="0"/>
              </a:rPr>
              <a:t>of Sustainable Development for Tourism Destinations</a:t>
            </a:r>
          </a:p>
        </p:txBody>
      </p:sp>
      <p:sp>
        <p:nvSpPr>
          <p:cNvPr id="16" name="TextBox 15"/>
          <p:cNvSpPr txBox="1"/>
          <p:nvPr/>
        </p:nvSpPr>
        <p:spPr>
          <a:xfrm>
            <a:off x="4496876" y="4703246"/>
            <a:ext cx="1121779" cy="569387"/>
          </a:xfrm>
          <a:prstGeom prst="rect">
            <a:avLst/>
          </a:prstGeom>
          <a:noFill/>
        </p:spPr>
        <p:txBody>
          <a:bodyPr wrap="square" lIns="0" tIns="0" rIns="0" bIns="0" rtlCol="0">
            <a:spAutoFit/>
          </a:bodyPr>
          <a:lstStyle/>
          <a:p>
            <a:pPr algn="ctr"/>
            <a:r>
              <a:rPr lang="en-US" sz="900" b="1" spc="-4" dirty="0">
                <a:solidFill>
                  <a:srgbClr val="1F497D"/>
                </a:solidFill>
                <a:latin typeface="Arial" panose="020B0604020202020204" pitchFamily="34" charset="0"/>
                <a:cs typeface="Arial" panose="020B0604020202020204" pitchFamily="34" charset="0"/>
              </a:rPr>
              <a:t>UNWTO/</a:t>
            </a:r>
            <a:r>
              <a:rPr lang="en-US" sz="900" b="1" spc="-4" dirty="0" err="1">
                <a:solidFill>
                  <a:srgbClr val="1F497D"/>
                </a:solidFill>
                <a:latin typeface="Arial" panose="020B0604020202020204" pitchFamily="34" charset="0"/>
                <a:cs typeface="Arial" panose="020B0604020202020204" pitchFamily="34" charset="0"/>
              </a:rPr>
              <a:t>INRouTe</a:t>
            </a:r>
            <a:endParaRPr lang="en-US" sz="900" b="1" spc="-4" dirty="0">
              <a:solidFill>
                <a:srgbClr val="1F497D"/>
              </a:solidFill>
              <a:latin typeface="Arial" panose="020B0604020202020204" pitchFamily="34" charset="0"/>
              <a:cs typeface="Arial" panose="020B0604020202020204" pitchFamily="34" charset="0"/>
            </a:endParaRPr>
          </a:p>
          <a:p>
            <a:pPr algn="ctr"/>
            <a:r>
              <a:rPr lang="en-US" sz="700" spc="-4" dirty="0">
                <a:solidFill>
                  <a:srgbClr val="1F497D"/>
                </a:solidFill>
                <a:latin typeface="Arial" panose="020B0604020202020204" pitchFamily="34" charset="0"/>
                <a:cs typeface="Arial" panose="020B0604020202020204" pitchFamily="34" charset="0"/>
              </a:rPr>
              <a:t>Sub-national Measurement and Analysis – </a:t>
            </a:r>
          </a:p>
          <a:p>
            <a:pPr algn="ctr"/>
            <a:r>
              <a:rPr lang="en-US" sz="700" spc="-4" dirty="0">
                <a:solidFill>
                  <a:srgbClr val="1F497D"/>
                </a:solidFill>
                <a:latin typeface="Arial" panose="020B0604020202020204" pitchFamily="34" charset="0"/>
                <a:cs typeface="Arial" panose="020B0604020202020204" pitchFamily="34" charset="0"/>
              </a:rPr>
              <a:t>Towards a Set of UNWTO Guidelines (2013)</a:t>
            </a:r>
          </a:p>
        </p:txBody>
      </p:sp>
      <p:sp>
        <p:nvSpPr>
          <p:cNvPr id="127" name="OTLSHAPE_TB_00000000000000000000000000000000_TimescaleInterval2"/>
          <p:cNvSpPr txBox="1"/>
          <p:nvPr>
            <p:custDataLst>
              <p:tags r:id="rId65"/>
            </p:custDataLst>
          </p:nvPr>
        </p:nvSpPr>
        <p:spPr>
          <a:xfrm>
            <a:off x="5012536" y="5873486"/>
            <a:ext cx="381408" cy="186055"/>
          </a:xfrm>
          <a:prstGeom prst="rect">
            <a:avLst/>
          </a:prstGeom>
          <a:noFill/>
        </p:spPr>
        <p:txBody>
          <a:bodyPr vert="horz" wrap="square" lIns="0" tIns="0" rIns="0" bIns="0" rtlCol="0" anchor="ctr" anchorCtr="0">
            <a:noAutofit/>
          </a:bodyPr>
          <a:lstStyle/>
          <a:p>
            <a:r>
              <a:rPr lang="en-US" sz="1200" b="1" spc="-18" dirty="0">
                <a:solidFill>
                  <a:schemeClr val="tx2"/>
                </a:solidFill>
                <a:latin typeface="Arial" panose="020B0604020202020204" pitchFamily="34" charset="0"/>
                <a:cs typeface="Arial" panose="020B0604020202020204" pitchFamily="34" charset="0"/>
              </a:rPr>
              <a:t>2013</a:t>
            </a:r>
          </a:p>
        </p:txBody>
      </p:sp>
      <p:sp>
        <p:nvSpPr>
          <p:cNvPr id="132" name="OTLSHAPE_M_c4141af3ac38465cb53fcc7f7a4aa9f5_Shape"/>
          <p:cNvSpPr/>
          <p:nvPr>
            <p:custDataLst>
              <p:tags r:id="rId66"/>
            </p:custDataLst>
          </p:nvPr>
        </p:nvSpPr>
        <p:spPr>
          <a:xfrm rot="16200000">
            <a:off x="5074506" y="5591625"/>
            <a:ext cx="165100" cy="165100"/>
          </a:xfrm>
          <a:prstGeom prst="flowChartMerge">
            <a:avLst/>
          </a:prstGeom>
          <a:solidFill>
            <a:srgbClr val="FFFF00"/>
          </a:solidFill>
          <a:ln w="12700" cap="flat" cmpd="sng" algn="ctr">
            <a:solidFill>
              <a:srgbClr val="FFFF00"/>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94" cstate="email">
            <a:extLst>
              <a:ext uri="{28A0092B-C50C-407E-A947-70E740481C1C}">
                <a14:useLocalDpi xmlns:a14="http://schemas.microsoft.com/office/drawing/2010/main" val="0"/>
              </a:ext>
            </a:extLst>
          </a:blip>
          <a:srcRect/>
          <a:stretch>
            <a:fillRect/>
          </a:stretch>
        </p:blipFill>
        <p:spPr bwMode="auto">
          <a:xfrm>
            <a:off x="4777722" y="3767746"/>
            <a:ext cx="571736" cy="864151"/>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71" name="OTLSHAPE_M_9b39fefad822441faaec2498033d8bd1_Connector1"/>
          <p:cNvCxnSpPr/>
          <p:nvPr>
            <p:custDataLst>
              <p:tags r:id="rId67"/>
            </p:custDataLst>
          </p:nvPr>
        </p:nvCxnSpPr>
        <p:spPr>
          <a:xfrm>
            <a:off x="3851920" y="2373413"/>
            <a:ext cx="0" cy="3503859"/>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71660" y="2560148"/>
            <a:ext cx="989100" cy="461665"/>
          </a:xfrm>
          <a:prstGeom prst="rect">
            <a:avLst/>
          </a:prstGeom>
          <a:noFill/>
        </p:spPr>
        <p:txBody>
          <a:bodyPr wrap="square" lIns="0" tIns="0" rIns="0" bIns="0" rtlCol="0">
            <a:spAutoFit/>
          </a:bodyPr>
          <a:lstStyle/>
          <a:p>
            <a:pPr algn="ctr"/>
            <a:r>
              <a:rPr lang="es-ES" sz="900" b="1" spc="-6" dirty="0">
                <a:solidFill>
                  <a:schemeClr val="dk2"/>
                </a:solidFill>
                <a:latin typeface="Arial" panose="020B0604020202020204" pitchFamily="34" charset="0"/>
                <a:cs typeface="Arial" panose="020B0604020202020204" pitchFamily="34" charset="0"/>
              </a:rPr>
              <a:t>Bali </a:t>
            </a:r>
            <a:r>
              <a:rPr lang="en-US" sz="900" b="1" spc="-6" dirty="0">
                <a:solidFill>
                  <a:schemeClr val="dk2"/>
                </a:solidFill>
                <a:latin typeface="Arial" panose="020B0604020202020204" pitchFamily="34" charset="0"/>
                <a:cs typeface="Arial" panose="020B0604020202020204" pitchFamily="34" charset="0"/>
              </a:rPr>
              <a:t>Conference </a:t>
            </a:r>
          </a:p>
          <a:p>
            <a:pPr algn="ctr"/>
            <a:r>
              <a:rPr lang="en-US" sz="700" spc="-6" dirty="0">
                <a:solidFill>
                  <a:schemeClr val="dk2"/>
                </a:solidFill>
                <a:latin typeface="Arial" panose="020B0604020202020204" pitchFamily="34" charset="0"/>
                <a:cs typeface="Arial" panose="020B0604020202020204" pitchFamily="34" charset="0"/>
              </a:rPr>
              <a:t>on Tourism: An Engine for Employment</a:t>
            </a:r>
            <a:r>
              <a:rPr lang="es-ES" sz="700" spc="-6" dirty="0">
                <a:solidFill>
                  <a:schemeClr val="dk2"/>
                </a:solidFill>
                <a:latin typeface="Arial" panose="020B0604020202020204" pitchFamily="34" charset="0"/>
                <a:cs typeface="Arial" panose="020B0604020202020204" pitchFamily="34" charset="0"/>
              </a:rPr>
              <a:t>  </a:t>
            </a:r>
            <a:r>
              <a:rPr lang="en-US" sz="700" spc="-6" dirty="0">
                <a:solidFill>
                  <a:schemeClr val="dk2"/>
                </a:solidFill>
                <a:latin typeface="Arial" panose="020B0604020202020204" pitchFamily="34" charset="0"/>
                <a:cs typeface="Arial" panose="020B0604020202020204" pitchFamily="34" charset="0"/>
              </a:rPr>
              <a:t>Creation (2009)</a:t>
            </a:r>
          </a:p>
        </p:txBody>
      </p:sp>
      <p:sp>
        <p:nvSpPr>
          <p:cNvPr id="6321" name="TextBox 6320"/>
          <p:cNvSpPr txBox="1"/>
          <p:nvPr/>
        </p:nvSpPr>
        <p:spPr>
          <a:xfrm>
            <a:off x="5690508" y="4695530"/>
            <a:ext cx="1030766" cy="569387"/>
          </a:xfrm>
          <a:prstGeom prst="rect">
            <a:avLst/>
          </a:prstGeom>
          <a:noFill/>
        </p:spPr>
        <p:txBody>
          <a:bodyPr wrap="square" lIns="0" tIns="0" rIns="0" bIns="0" rtlCol="0">
            <a:spAutoFit/>
          </a:bodyPr>
          <a:lstStyle/>
          <a:p>
            <a:pPr algn="ctr"/>
            <a:r>
              <a:rPr lang="en-US" sz="900" b="1" spc="-4" dirty="0">
                <a:solidFill>
                  <a:srgbClr val="1F497D"/>
                </a:solidFill>
                <a:latin typeface="Arial" panose="020B0604020202020204" pitchFamily="34" charset="0"/>
                <a:cs typeface="Arial" panose="020B0604020202020204" pitchFamily="34" charset="0"/>
              </a:rPr>
              <a:t>UNWTO/ ILO</a:t>
            </a:r>
          </a:p>
          <a:p>
            <a:pPr algn="ctr"/>
            <a:r>
              <a:rPr lang="en-US" sz="700" spc="-4" dirty="0">
                <a:solidFill>
                  <a:srgbClr val="1F497D"/>
                </a:solidFill>
                <a:latin typeface="Arial" panose="020B0604020202020204" pitchFamily="34" charset="0"/>
                <a:cs typeface="Arial" panose="020B0604020202020204" pitchFamily="34" charset="0"/>
              </a:rPr>
              <a:t>Measuring Employment in the Tourism  </a:t>
            </a:r>
            <a:r>
              <a:rPr lang="en-US" sz="700" spc="-4" dirty="0" smtClean="0">
                <a:solidFill>
                  <a:srgbClr val="1F497D"/>
                </a:solidFill>
                <a:latin typeface="Arial" panose="020B0604020202020204" pitchFamily="34" charset="0"/>
                <a:cs typeface="Arial" panose="020B0604020202020204" pitchFamily="34" charset="0"/>
              </a:rPr>
              <a:t>Industries </a:t>
            </a:r>
            <a:r>
              <a:rPr lang="en-US" sz="700" spc="-4" dirty="0">
                <a:solidFill>
                  <a:srgbClr val="1F497D"/>
                </a:solidFill>
                <a:latin typeface="Arial" panose="020B0604020202020204" pitchFamily="34" charset="0"/>
                <a:cs typeface="Arial" panose="020B0604020202020204" pitchFamily="34" charset="0"/>
              </a:rPr>
              <a:t>– Guide with Best Practices (2014) </a:t>
            </a:r>
            <a:endParaRPr lang="es-ES" sz="700" spc="-4" dirty="0">
              <a:solidFill>
                <a:srgbClr val="1F497D"/>
              </a:solidFill>
              <a:latin typeface="Arial" panose="020B0604020202020204" pitchFamily="34" charset="0"/>
              <a:cs typeface="Arial" panose="020B0604020202020204" pitchFamily="34" charset="0"/>
            </a:endParaRPr>
          </a:p>
        </p:txBody>
      </p:sp>
      <p:sp>
        <p:nvSpPr>
          <p:cNvPr id="6435" name="TextBox 6434"/>
          <p:cNvSpPr txBox="1"/>
          <p:nvPr/>
        </p:nvSpPr>
        <p:spPr>
          <a:xfrm>
            <a:off x="6788465" y="1484503"/>
            <a:ext cx="2375414" cy="369322"/>
          </a:xfrm>
          <a:prstGeom prst="rect">
            <a:avLst/>
          </a:prstGeom>
          <a:noFill/>
        </p:spPr>
        <p:txBody>
          <a:bodyPr vert="horz" wrap="square" lIns="91430" tIns="45715" rIns="91430" bIns="45715" rtlCol="0">
            <a:spAutoFit/>
          </a:bodyPr>
          <a:lstStyle/>
          <a:p>
            <a:pPr algn="ctr"/>
            <a:r>
              <a:rPr lang="es-ES" b="1" dirty="0" err="1" smtClean="0">
                <a:solidFill>
                  <a:schemeClr val="bg1"/>
                </a:solidFill>
                <a:latin typeface="Arial" panose="020B0604020202020204" pitchFamily="34" charset="0"/>
                <a:cs typeface="Arial" panose="020B0604020202020204" pitchFamily="34" charset="0"/>
              </a:rPr>
              <a:t>SDG</a:t>
            </a:r>
            <a:r>
              <a:rPr lang="es-ES" b="1" dirty="0" smtClean="0">
                <a:solidFill>
                  <a:schemeClr val="bg1"/>
                </a:solidFill>
                <a:latin typeface="Arial" panose="020B0604020202020204" pitchFamily="34" charset="0"/>
                <a:cs typeface="Arial" panose="020B0604020202020204" pitchFamily="34" charset="0"/>
              </a:rPr>
              <a:t> / </a:t>
            </a:r>
            <a:r>
              <a:rPr lang="es-ES" b="1" dirty="0" err="1" smtClean="0">
                <a:solidFill>
                  <a:schemeClr val="bg1"/>
                </a:solidFill>
                <a:latin typeface="Arial" panose="020B0604020202020204" pitchFamily="34" charset="0"/>
                <a:cs typeface="Arial" panose="020B0604020202020204" pitchFamily="34" charset="0"/>
              </a:rPr>
              <a:t>SCP</a:t>
            </a:r>
            <a:r>
              <a:rPr lang="es-ES" b="1" dirty="0" smtClean="0">
                <a:solidFill>
                  <a:schemeClr val="bg1"/>
                </a:solidFill>
                <a:latin typeface="Arial" panose="020B0604020202020204" pitchFamily="34" charset="0"/>
                <a:cs typeface="Arial" panose="020B0604020202020204" pitchFamily="34" charset="0"/>
              </a:rPr>
              <a:t> / 10 </a:t>
            </a:r>
            <a:r>
              <a:rPr lang="es-ES" b="1" dirty="0" err="1" smtClean="0">
                <a:solidFill>
                  <a:schemeClr val="bg1"/>
                </a:solidFill>
                <a:latin typeface="Arial" panose="020B0604020202020204" pitchFamily="34" charset="0"/>
                <a:cs typeface="Arial" panose="020B0604020202020204" pitchFamily="34" charset="0"/>
              </a:rPr>
              <a:t>YFP</a:t>
            </a:r>
            <a:endParaRPr lang="es-ES" b="1" dirty="0">
              <a:solidFill>
                <a:schemeClr val="bg1"/>
              </a:solidFill>
              <a:latin typeface="Arial" panose="020B0604020202020204" pitchFamily="34" charset="0"/>
              <a:cs typeface="Arial" panose="020B0604020202020204" pitchFamily="34" charset="0"/>
            </a:endParaRPr>
          </a:p>
        </p:txBody>
      </p:sp>
      <p:sp>
        <p:nvSpPr>
          <p:cNvPr id="113" name="OTLSHAPE_M_04072b436b4048c09d492665495c5db4_Shape"/>
          <p:cNvSpPr/>
          <p:nvPr>
            <p:custDataLst>
              <p:tags r:id="rId68"/>
            </p:custDataLst>
          </p:nvPr>
        </p:nvSpPr>
        <p:spPr>
          <a:xfrm rot="16200000">
            <a:off x="2545649" y="5601745"/>
            <a:ext cx="165100" cy="165100"/>
          </a:xfrm>
          <a:prstGeom prst="flowChartMerge">
            <a:avLst/>
          </a:prstGeom>
          <a:solidFill>
            <a:srgbClr val="92D050"/>
          </a:solidFill>
          <a:ln w="12700" cap="flat" cmpd="sng" algn="ctr">
            <a:solidFill>
              <a:srgbClr val="92D050"/>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cxnSp>
        <p:nvCxnSpPr>
          <p:cNvPr id="6356" name="OTLSHAPE_M_c4141af3ac38465cb53fcc7f7a4aa9f5_Connector1"/>
          <p:cNvCxnSpPr/>
          <p:nvPr>
            <p:custDataLst>
              <p:tags r:id="rId69"/>
            </p:custDataLst>
          </p:nvPr>
        </p:nvCxnSpPr>
        <p:spPr>
          <a:xfrm>
            <a:off x="3105080" y="3098377"/>
            <a:ext cx="6893" cy="2778898"/>
          </a:xfrm>
          <a:prstGeom prst="line">
            <a:avLst/>
          </a:prstGeom>
          <a:ln w="12700"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80" name="OTLSHAPE_M_c4141af3ac38465cb53fcc7f7a4aa9f5_Shape"/>
          <p:cNvSpPr/>
          <p:nvPr>
            <p:custDataLst>
              <p:tags r:id="rId70"/>
            </p:custDataLst>
          </p:nvPr>
        </p:nvSpPr>
        <p:spPr>
          <a:xfrm rot="16200000">
            <a:off x="3110047" y="3111203"/>
            <a:ext cx="165100" cy="165100"/>
          </a:xfrm>
          <a:prstGeom prst="flowChartMerge">
            <a:avLst/>
          </a:prstGeom>
          <a:solidFill>
            <a:schemeClr val="accent2"/>
          </a:solidFill>
          <a:ln w="12700" cap="flat" cmpd="sng" algn="ctr">
            <a:solidFill>
              <a:schemeClr val="accent2"/>
            </a:solid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Arial" panose="020B0604020202020204" pitchFamily="34" charset="0"/>
              <a:cs typeface="Arial" panose="020B0604020202020204" pitchFamily="34" charset="0"/>
            </a:endParaRPr>
          </a:p>
        </p:txBody>
      </p:sp>
      <p:sp>
        <p:nvSpPr>
          <p:cNvPr id="6363" name="OTLSHAPE_M_6ae31c99f6864aae840de110566ea63d_Title"/>
          <p:cNvSpPr txBox="1"/>
          <p:nvPr>
            <p:custDataLst>
              <p:tags r:id="rId71"/>
            </p:custDataLst>
          </p:nvPr>
        </p:nvSpPr>
        <p:spPr>
          <a:xfrm>
            <a:off x="523325" y="4663993"/>
            <a:ext cx="1087637" cy="846386"/>
          </a:xfrm>
          <a:prstGeom prst="rect">
            <a:avLst/>
          </a:prstGeom>
          <a:noFill/>
        </p:spPr>
        <p:txBody>
          <a:bodyPr vert="horz" wrap="square" lIns="0" tIns="0" rIns="0" bIns="0" rtlCol="0" anchor="ctr" anchorCtr="0">
            <a:spAutoFit/>
          </a:bodyPr>
          <a:lstStyle/>
          <a:p>
            <a:pPr algn="ctr"/>
            <a:r>
              <a:rPr lang="en-US" sz="900" b="1" spc="-4" dirty="0">
                <a:solidFill>
                  <a:schemeClr val="dk2"/>
                </a:solidFill>
                <a:latin typeface="Arial" panose="020B0604020202020204" pitchFamily="34" charset="0"/>
                <a:cs typeface="Arial" panose="020B0604020202020204" pitchFamily="34" charset="0"/>
              </a:rPr>
              <a:t>What tourism managers need to know </a:t>
            </a:r>
          </a:p>
          <a:p>
            <a:pPr algn="ctr"/>
            <a:r>
              <a:rPr lang="en-US" sz="700" spc="-4" dirty="0">
                <a:solidFill>
                  <a:schemeClr val="dk2"/>
                </a:solidFill>
                <a:latin typeface="Arial" panose="020B0604020202020204" pitchFamily="34" charset="0"/>
                <a:cs typeface="Arial" panose="020B0604020202020204" pitchFamily="34" charset="0"/>
              </a:rPr>
              <a:t>A practical guide to the development and use of indicators of sustainable tourism (1996)</a:t>
            </a:r>
          </a:p>
        </p:txBody>
      </p:sp>
      <p:cxnSp>
        <p:nvCxnSpPr>
          <p:cNvPr id="6337" name="OTLSHAPE_TB_00000000000000000000000000000000_Separator4"/>
          <p:cNvCxnSpPr/>
          <p:nvPr>
            <p:custDataLst>
              <p:tags r:id="rId72"/>
            </p:custDataLst>
          </p:nvPr>
        </p:nvCxnSpPr>
        <p:spPr>
          <a:xfrm>
            <a:off x="2288421" y="5856392"/>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OTLSHAPE_TB_00000000000000000000000000000000_Separator4"/>
          <p:cNvCxnSpPr/>
          <p:nvPr>
            <p:custDataLst>
              <p:tags r:id="rId73"/>
            </p:custDataLst>
          </p:nvPr>
        </p:nvCxnSpPr>
        <p:spPr>
          <a:xfrm>
            <a:off x="1789441" y="5835519"/>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OTLSHAPE_TB_00000000000000000000000000000000_Separator4"/>
          <p:cNvCxnSpPr/>
          <p:nvPr>
            <p:custDataLst>
              <p:tags r:id="rId74"/>
            </p:custDataLst>
          </p:nvPr>
        </p:nvCxnSpPr>
        <p:spPr>
          <a:xfrm>
            <a:off x="1322926" y="5851844"/>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OTLSHAPE_TB_00000000000000000000000000000000_Separator4"/>
          <p:cNvCxnSpPr/>
          <p:nvPr>
            <p:custDataLst>
              <p:tags r:id="rId75"/>
            </p:custDataLst>
          </p:nvPr>
        </p:nvCxnSpPr>
        <p:spPr>
          <a:xfrm>
            <a:off x="2806520" y="5863677"/>
            <a:ext cx="2231" cy="193459"/>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OTLSHAPE_TB_00000000000000000000000000000000_Separator4"/>
          <p:cNvCxnSpPr/>
          <p:nvPr>
            <p:custDataLst>
              <p:tags r:id="rId76"/>
            </p:custDataLst>
          </p:nvPr>
        </p:nvCxnSpPr>
        <p:spPr>
          <a:xfrm>
            <a:off x="3365780" y="5845912"/>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OTLSHAPE_TB_00000000000000000000000000000000_Separator4"/>
          <p:cNvCxnSpPr/>
          <p:nvPr>
            <p:custDataLst>
              <p:tags r:id="rId77"/>
            </p:custDataLst>
          </p:nvPr>
        </p:nvCxnSpPr>
        <p:spPr>
          <a:xfrm>
            <a:off x="4166955" y="5846449"/>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OTLSHAPE_TB_00000000000000000000000000000000_Separator4"/>
          <p:cNvCxnSpPr/>
          <p:nvPr>
            <p:custDataLst>
              <p:tags r:id="rId78"/>
            </p:custDataLst>
          </p:nvPr>
        </p:nvCxnSpPr>
        <p:spPr>
          <a:xfrm>
            <a:off x="6781486" y="5849965"/>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OTLSHAPE_TB_00000000000000000000000000000000_Separator4"/>
          <p:cNvCxnSpPr/>
          <p:nvPr>
            <p:custDataLst>
              <p:tags r:id="rId79"/>
            </p:custDataLst>
          </p:nvPr>
        </p:nvCxnSpPr>
        <p:spPr>
          <a:xfrm>
            <a:off x="818870" y="5864909"/>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OTLSHAPE_TB_00000000000000000000000000000000_Separator4"/>
          <p:cNvCxnSpPr/>
          <p:nvPr>
            <p:custDataLst>
              <p:tags r:id="rId80"/>
            </p:custDataLst>
          </p:nvPr>
        </p:nvCxnSpPr>
        <p:spPr>
          <a:xfrm>
            <a:off x="4766444" y="5843075"/>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OTLSHAPE_TB_00000000000000000000000000000000_Separator4"/>
          <p:cNvCxnSpPr/>
          <p:nvPr>
            <p:custDataLst>
              <p:tags r:id="rId81"/>
            </p:custDataLst>
          </p:nvPr>
        </p:nvCxnSpPr>
        <p:spPr>
          <a:xfrm>
            <a:off x="7362310" y="5875799"/>
            <a:ext cx="0" cy="159732"/>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OTLSHAPE_TB_00000000000000000000000000000000_Separator4"/>
          <p:cNvCxnSpPr/>
          <p:nvPr>
            <p:custDataLst>
              <p:tags r:id="rId82"/>
            </p:custDataLst>
          </p:nvPr>
        </p:nvCxnSpPr>
        <p:spPr>
          <a:xfrm>
            <a:off x="5609146" y="5856041"/>
            <a:ext cx="0" cy="203200"/>
          </a:xfrm>
          <a:prstGeom prst="line">
            <a:avLst/>
          </a:prstGeom>
          <a:ln w="12700" cap="flat" cmpd="sng" algn="ctr">
            <a:solidFill>
              <a:schemeClr val="bg1">
                <a:alpha val="61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20" name="TextBox 6319"/>
          <p:cNvSpPr txBox="1"/>
          <p:nvPr/>
        </p:nvSpPr>
        <p:spPr>
          <a:xfrm>
            <a:off x="67294" y="682791"/>
            <a:ext cx="276999" cy="1001069"/>
          </a:xfrm>
          <a:prstGeom prst="rect">
            <a:avLst/>
          </a:prstGeom>
          <a:noFill/>
        </p:spPr>
        <p:txBody>
          <a:bodyPr vert="vert270" wrap="square" lIns="0" tIns="0" rIns="0" bIns="0"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9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UN </a:t>
            </a:r>
          </a:p>
          <a:p>
            <a:pPr algn="ctr"/>
            <a:r>
              <a:rPr lang="en-GB" sz="9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Standards</a:t>
            </a:r>
            <a:endParaRPr lang="en-GB" sz="9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51" name="TextBox 150"/>
          <p:cNvSpPr txBox="1"/>
          <p:nvPr/>
        </p:nvSpPr>
        <p:spPr>
          <a:xfrm>
            <a:off x="36514" y="2179644"/>
            <a:ext cx="415498" cy="1090175"/>
          </a:xfrm>
          <a:prstGeom prst="rect">
            <a:avLst/>
          </a:prstGeom>
          <a:noFill/>
        </p:spPr>
        <p:txBody>
          <a:bodyPr vert="vert270" wrap="square" lIns="0" tIns="0" rIns="0" bIns="0"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9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UNWTO International Conferences</a:t>
            </a:r>
            <a:endParaRPr lang="en-GB" sz="9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53" name="TextBox 152"/>
          <p:cNvSpPr txBox="1"/>
          <p:nvPr/>
        </p:nvSpPr>
        <p:spPr>
          <a:xfrm>
            <a:off x="108238" y="3858646"/>
            <a:ext cx="276999" cy="1090175"/>
          </a:xfrm>
          <a:prstGeom prst="rect">
            <a:avLst/>
          </a:prstGeom>
          <a:noFill/>
        </p:spPr>
        <p:txBody>
          <a:bodyPr vert="vert270" wrap="square" lIns="0" tIns="0" rIns="0" bIns="0"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9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UNWTO </a:t>
            </a:r>
          </a:p>
          <a:p>
            <a:pPr algn="ctr"/>
            <a:r>
              <a:rPr lang="en-GB" sz="9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Guidelines</a:t>
            </a:r>
            <a:endParaRPr lang="en-GB" sz="9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cxnSp>
        <p:nvCxnSpPr>
          <p:cNvPr id="158" name="OTLSHAPE_M_9b39fefad822441faaec2498033d8bd1_Connector1"/>
          <p:cNvCxnSpPr/>
          <p:nvPr>
            <p:custDataLst>
              <p:tags r:id="rId83"/>
            </p:custDataLst>
          </p:nvPr>
        </p:nvCxnSpPr>
        <p:spPr>
          <a:xfrm>
            <a:off x="3457850" y="1986660"/>
            <a:ext cx="0" cy="391280"/>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OTLSHAPE_M_9b39fefad822441faaec2498033d8bd1_Connector1"/>
          <p:cNvCxnSpPr/>
          <p:nvPr>
            <p:custDataLst>
              <p:tags r:id="rId84"/>
            </p:custDataLst>
          </p:nvPr>
        </p:nvCxnSpPr>
        <p:spPr>
          <a:xfrm>
            <a:off x="4325753" y="1980437"/>
            <a:ext cx="0" cy="391280"/>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693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43601083"/>
              </p:ext>
            </p:extLst>
          </p:nvPr>
        </p:nvGraphicFramePr>
        <p:xfrm>
          <a:off x="0" y="295275"/>
          <a:ext cx="9144000" cy="656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p:cNvSpPr/>
          <p:nvPr/>
        </p:nvSpPr>
        <p:spPr>
          <a:xfrm>
            <a:off x="180975" y="266700"/>
            <a:ext cx="8829675" cy="899100"/>
          </a:xfrm>
          <a:prstGeom prst="leftRightArrow">
            <a:avLst/>
          </a:prstGeom>
          <a:solidFill>
            <a:srgbClr val="D2D4EA"/>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1"/>
          <p:cNvSpPr>
            <a:spLocks noChangeArrowheads="1"/>
          </p:cNvSpPr>
          <p:nvPr/>
        </p:nvSpPr>
        <p:spPr bwMode="auto">
          <a:xfrm>
            <a:off x="89647" y="409575"/>
            <a:ext cx="9054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a:r>
              <a:rPr lang="en-GB" sz="2800" b="1" dirty="0" smtClean="0">
                <a:solidFill>
                  <a:srgbClr val="336699"/>
                </a:solidFill>
                <a:latin typeface="Arial" charset="0"/>
                <a:cs typeface="Arial" charset="0"/>
              </a:rPr>
              <a:t>STSA key objectives and Programme of Work </a:t>
            </a:r>
            <a:endParaRPr lang="en-GB" sz="2800" b="1" dirty="0">
              <a:solidFill>
                <a:srgbClr val="336699"/>
              </a:solidFill>
              <a:latin typeface="Arial" charset="0"/>
              <a:cs typeface="Arial" charset="0"/>
            </a:endParaRPr>
          </a:p>
        </p:txBody>
      </p:sp>
      <p:sp>
        <p:nvSpPr>
          <p:cNvPr id="5" name="Oval 4"/>
          <p:cNvSpPr/>
          <p:nvPr/>
        </p:nvSpPr>
        <p:spPr>
          <a:xfrm>
            <a:off x="2169458" y="2653552"/>
            <a:ext cx="2545977" cy="99508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0824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
          <p:cNvSpPr/>
          <p:nvPr/>
        </p:nvSpPr>
        <p:spPr>
          <a:xfrm>
            <a:off x="0" y="95001"/>
            <a:ext cx="9144000" cy="7647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2800" b="1" dirty="0" err="1">
                <a:solidFill>
                  <a:schemeClr val="tx2">
                    <a:lumMod val="75000"/>
                  </a:schemeClr>
                </a:solidFill>
                <a:latin typeface="Arial Narrow" panose="020B0606020202030204" pitchFamily="34" charset="0"/>
              </a:rPr>
              <a:t>Guidelines</a:t>
            </a:r>
            <a:r>
              <a:rPr lang="es-ES" sz="2800" b="1" dirty="0">
                <a:solidFill>
                  <a:schemeClr val="tx2">
                    <a:lumMod val="75000"/>
                  </a:schemeClr>
                </a:solidFill>
                <a:latin typeface="Arial Narrow" panose="020B0606020202030204" pitchFamily="34" charset="0"/>
              </a:rPr>
              <a:t> </a:t>
            </a:r>
            <a:r>
              <a:rPr lang="es-ES" sz="2800" b="1" dirty="0" err="1">
                <a:solidFill>
                  <a:schemeClr val="tx2">
                    <a:lumMod val="75000"/>
                  </a:schemeClr>
                </a:solidFill>
                <a:latin typeface="Arial Narrow" panose="020B0606020202030204" pitchFamily="34" charset="0"/>
              </a:rPr>
              <a:t>for</a:t>
            </a:r>
            <a:r>
              <a:rPr lang="es-ES" sz="2800" b="1" dirty="0">
                <a:solidFill>
                  <a:schemeClr val="tx2">
                    <a:lumMod val="75000"/>
                  </a:schemeClr>
                </a:solidFill>
                <a:latin typeface="Arial Narrow" panose="020B0606020202030204" pitchFamily="34" charset="0"/>
              </a:rPr>
              <a:t> </a:t>
            </a:r>
            <a:r>
              <a:rPr lang="es-ES" sz="2800" b="1" dirty="0" err="1">
                <a:solidFill>
                  <a:schemeClr val="tx2">
                    <a:lumMod val="75000"/>
                  </a:schemeClr>
                </a:solidFill>
                <a:latin typeface="Arial Narrow" panose="020B0606020202030204" pitchFamily="34" charset="0"/>
              </a:rPr>
              <a:t>implementation</a:t>
            </a:r>
            <a:endParaRPr lang="es-ES" sz="2800" b="1" dirty="0">
              <a:solidFill>
                <a:schemeClr val="tx2">
                  <a:lumMod val="75000"/>
                </a:schemeClr>
              </a:solidFill>
              <a:latin typeface="Arial Narrow" panose="020B0606020202030204" pitchFamily="34" charset="0"/>
            </a:endParaRPr>
          </a:p>
          <a:p>
            <a:pPr lvl="1">
              <a:defRPr/>
            </a:pPr>
            <a:endParaRPr lang="es-ES" sz="1400" dirty="0" smtClean="0">
              <a:solidFill>
                <a:srgbClr val="336699"/>
              </a:solidFill>
              <a:latin typeface="Arial Narrow Bold" charset="0"/>
            </a:endParaRPr>
          </a:p>
        </p:txBody>
      </p:sp>
      <p:sp>
        <p:nvSpPr>
          <p:cNvPr id="4" name="TextBox 3"/>
          <p:cNvSpPr txBox="1"/>
          <p:nvPr/>
        </p:nvSpPr>
        <p:spPr>
          <a:xfrm>
            <a:off x="207819" y="989727"/>
            <a:ext cx="8728363" cy="4401205"/>
          </a:xfrm>
          <a:prstGeom prst="rect">
            <a:avLst/>
          </a:prstGeom>
          <a:noFill/>
        </p:spPr>
        <p:txBody>
          <a:bodyPr wrap="square">
            <a:spAutoFit/>
          </a:bodyPr>
          <a:lstStyle/>
          <a:p>
            <a:pPr algn="just">
              <a:defRPr/>
            </a:pPr>
            <a:endParaRPr lang="en-US" sz="2000" b="1" i="1" u="sng" dirty="0" smtClean="0">
              <a:solidFill>
                <a:srgbClr val="336699"/>
              </a:solidFill>
              <a:latin typeface="Arial" pitchFamily="34" charset="0"/>
              <a:cs typeface="Arial" pitchFamily="34" charset="0"/>
            </a:endParaRPr>
          </a:p>
          <a:p>
            <a:pPr algn="just">
              <a:defRPr/>
            </a:pPr>
            <a:r>
              <a:rPr lang="en-US" sz="2000" b="1" i="1" u="sng" dirty="0" smtClean="0">
                <a:solidFill>
                  <a:srgbClr val="336699"/>
                </a:solidFill>
                <a:latin typeface="Arial" pitchFamily="34" charset="0"/>
                <a:cs typeface="Arial" pitchFamily="34" charset="0"/>
              </a:rPr>
              <a:t>IRTS 2008 Compilation Guide</a:t>
            </a:r>
            <a:r>
              <a:rPr lang="en-US" sz="2000" b="1" i="1" dirty="0" smtClean="0">
                <a:solidFill>
                  <a:srgbClr val="336699"/>
                </a:solidFill>
                <a:latin typeface="Arial" pitchFamily="34" charset="0"/>
                <a:cs typeface="Arial" pitchFamily="34" charset="0"/>
              </a:rPr>
              <a:t>: </a:t>
            </a:r>
            <a:r>
              <a:rPr lang="en-GB" sz="2000" dirty="0" smtClean="0">
                <a:solidFill>
                  <a:srgbClr val="336699"/>
                </a:solidFill>
                <a:latin typeface="Arial" pitchFamily="34" charset="0"/>
                <a:cs typeface="Arial" pitchFamily="34" charset="0"/>
              </a:rPr>
              <a:t>Practical </a:t>
            </a:r>
            <a:r>
              <a:rPr lang="en-GB" sz="2000" dirty="0">
                <a:solidFill>
                  <a:srgbClr val="336699"/>
                </a:solidFill>
                <a:latin typeface="Arial" pitchFamily="34" charset="0"/>
                <a:cs typeface="Arial" pitchFamily="34" charset="0"/>
              </a:rPr>
              <a:t>guidance </a:t>
            </a:r>
            <a:r>
              <a:rPr lang="en-GB" sz="2000" dirty="0" smtClean="0">
                <a:solidFill>
                  <a:srgbClr val="336699"/>
                </a:solidFill>
                <a:latin typeface="Arial" pitchFamily="34" charset="0"/>
                <a:cs typeface="Arial" pitchFamily="34" charset="0"/>
              </a:rPr>
              <a:t>and country examples to strengthen quality and </a:t>
            </a:r>
            <a:r>
              <a:rPr lang="en-GB" sz="2000" dirty="0">
                <a:solidFill>
                  <a:srgbClr val="336699"/>
                </a:solidFill>
                <a:latin typeface="Arial" pitchFamily="34" charset="0"/>
                <a:cs typeface="Arial" pitchFamily="34" charset="0"/>
              </a:rPr>
              <a:t>international comparability </a:t>
            </a:r>
          </a:p>
          <a:p>
            <a:pPr marL="800100" lvl="1" indent="-342900" algn="just">
              <a:buFont typeface="Wingdings" pitchFamily="2" charset="2"/>
              <a:buChar char="§"/>
              <a:defRPr/>
            </a:pPr>
            <a:r>
              <a:rPr lang="en-GB" sz="2000" dirty="0" smtClean="0">
                <a:solidFill>
                  <a:srgbClr val="336699"/>
                </a:solidFill>
                <a:latin typeface="Arial" pitchFamily="34" charset="0"/>
                <a:cs typeface="Arial" pitchFamily="34" charset="0"/>
              </a:rPr>
              <a:t>National </a:t>
            </a:r>
            <a:r>
              <a:rPr lang="en-GB" sz="2000" dirty="0">
                <a:solidFill>
                  <a:srgbClr val="336699"/>
                </a:solidFill>
                <a:latin typeface="Arial" pitchFamily="34" charset="0"/>
                <a:cs typeface="Arial" pitchFamily="34" charset="0"/>
              </a:rPr>
              <a:t>compilers, international experts, and international/regional organisations under UNWTO-UNSD </a:t>
            </a:r>
            <a:r>
              <a:rPr lang="en-GB" sz="2000" dirty="0" smtClean="0">
                <a:solidFill>
                  <a:srgbClr val="336699"/>
                </a:solidFill>
                <a:latin typeface="Arial" pitchFamily="34" charset="0"/>
                <a:cs typeface="Arial" pitchFamily="34" charset="0"/>
              </a:rPr>
              <a:t>coordination</a:t>
            </a:r>
            <a:r>
              <a:rPr lang="en-US" sz="2000" dirty="0" smtClean="0">
                <a:solidFill>
                  <a:srgbClr val="336699"/>
                </a:solidFill>
                <a:latin typeface="Arial" pitchFamily="34" charset="0"/>
                <a:cs typeface="Arial" pitchFamily="34" charset="0"/>
              </a:rPr>
              <a:t> </a:t>
            </a:r>
          </a:p>
          <a:p>
            <a:pPr algn="just">
              <a:defRPr/>
            </a:pPr>
            <a:endParaRPr lang="en-US" sz="2000" b="1" i="1" dirty="0" smtClean="0">
              <a:solidFill>
                <a:srgbClr val="336699"/>
              </a:solidFill>
              <a:latin typeface="Arial" pitchFamily="34" charset="0"/>
              <a:cs typeface="Arial" pitchFamily="34" charset="0"/>
            </a:endParaRPr>
          </a:p>
          <a:p>
            <a:pPr algn="just">
              <a:defRPr/>
            </a:pPr>
            <a:r>
              <a:rPr lang="en-US" sz="2000" b="1" i="1" u="sng" dirty="0" smtClean="0">
                <a:solidFill>
                  <a:srgbClr val="336699"/>
                </a:solidFill>
                <a:latin typeface="Arial" pitchFamily="34" charset="0"/>
                <a:cs typeface="Arial" pitchFamily="34" charset="0"/>
              </a:rPr>
              <a:t>Measuring </a:t>
            </a:r>
            <a:r>
              <a:rPr lang="en-US" sz="2000" b="1" i="1" u="sng" dirty="0">
                <a:solidFill>
                  <a:srgbClr val="336699"/>
                </a:solidFill>
                <a:latin typeface="Arial" pitchFamily="34" charset="0"/>
                <a:cs typeface="Arial" pitchFamily="34" charset="0"/>
              </a:rPr>
              <a:t>employment in </a:t>
            </a:r>
            <a:r>
              <a:rPr lang="en-US" sz="2000" b="1" i="1" u="sng" dirty="0" smtClean="0">
                <a:solidFill>
                  <a:srgbClr val="336699"/>
                </a:solidFill>
                <a:latin typeface="Arial" pitchFamily="34" charset="0"/>
                <a:cs typeface="Arial" pitchFamily="34" charset="0"/>
              </a:rPr>
              <a:t>the tourism </a:t>
            </a:r>
            <a:r>
              <a:rPr lang="en-US" sz="2000" b="1" i="1" u="sng" dirty="0">
                <a:solidFill>
                  <a:srgbClr val="336699"/>
                </a:solidFill>
                <a:latin typeface="Arial" pitchFamily="34" charset="0"/>
                <a:cs typeface="Arial" pitchFamily="34" charset="0"/>
              </a:rPr>
              <a:t>industries: Guide with best </a:t>
            </a:r>
            <a:r>
              <a:rPr lang="en-US" sz="2000" b="1" i="1" u="sng" dirty="0" smtClean="0">
                <a:solidFill>
                  <a:srgbClr val="336699"/>
                </a:solidFill>
                <a:latin typeface="Arial" pitchFamily="34" charset="0"/>
                <a:cs typeface="Arial" pitchFamily="34" charset="0"/>
              </a:rPr>
              <a:t>practices</a:t>
            </a:r>
            <a:r>
              <a:rPr lang="en-US" sz="2000" dirty="0" smtClean="0">
                <a:solidFill>
                  <a:srgbClr val="336699"/>
                </a:solidFill>
                <a:latin typeface="Arial" pitchFamily="34" charset="0"/>
                <a:cs typeface="Arial" pitchFamily="34" charset="0"/>
              </a:rPr>
              <a:t>: enhance the production of reliable, consistent, comprehensive and internationally comparable statistics on employment</a:t>
            </a:r>
          </a:p>
          <a:p>
            <a:pPr marL="800100" lvl="1" indent="-342900" algn="just">
              <a:buFont typeface="Wingdings" pitchFamily="2" charset="2"/>
              <a:buChar char="§"/>
              <a:defRPr/>
            </a:pPr>
            <a:r>
              <a:rPr lang="en-US" sz="2000" dirty="0" smtClean="0">
                <a:solidFill>
                  <a:srgbClr val="336699"/>
                </a:solidFill>
                <a:latin typeface="Arial" pitchFamily="34" charset="0"/>
                <a:cs typeface="Arial" pitchFamily="34" charset="0"/>
              </a:rPr>
              <a:t>ILO/UNWTO and 8 leading countries</a:t>
            </a:r>
          </a:p>
          <a:p>
            <a:pPr marL="800100" lvl="1" indent="-342900" algn="just">
              <a:buFont typeface="Wingdings" pitchFamily="2" charset="2"/>
              <a:buChar char="§"/>
              <a:defRPr/>
            </a:pPr>
            <a:endParaRPr lang="en-US" sz="2000" dirty="0" smtClean="0">
              <a:solidFill>
                <a:srgbClr val="336699"/>
              </a:solidFill>
              <a:latin typeface="Arial" pitchFamily="34" charset="0"/>
              <a:cs typeface="Arial" pitchFamily="34" charset="0"/>
            </a:endParaRPr>
          </a:p>
          <a:p>
            <a:pPr algn="just">
              <a:defRPr/>
            </a:pPr>
            <a:r>
              <a:rPr lang="en-US" sz="2000" b="1" dirty="0" smtClean="0">
                <a:solidFill>
                  <a:srgbClr val="336699"/>
                </a:solidFill>
                <a:latin typeface="Arial" pitchFamily="34" charset="0"/>
                <a:cs typeface="Arial" pitchFamily="34" charset="0"/>
              </a:rPr>
              <a:t>For </a:t>
            </a:r>
            <a:r>
              <a:rPr lang="en-US" sz="2000" b="1" dirty="0">
                <a:solidFill>
                  <a:srgbClr val="336699"/>
                </a:solidFill>
                <a:latin typeface="Arial" pitchFamily="34" charset="0"/>
                <a:cs typeface="Arial" pitchFamily="34" charset="0"/>
              </a:rPr>
              <a:t>who</a:t>
            </a:r>
            <a:r>
              <a:rPr lang="es-ES" sz="2000" b="1" dirty="0" smtClean="0">
                <a:solidFill>
                  <a:srgbClr val="336699"/>
                </a:solidFill>
                <a:latin typeface="Arial" pitchFamily="34" charset="0"/>
                <a:cs typeface="Arial" pitchFamily="34" charset="0"/>
              </a:rPr>
              <a:t>?</a:t>
            </a:r>
            <a:r>
              <a:rPr lang="en-GB" sz="2000" b="1" dirty="0">
                <a:solidFill>
                  <a:srgbClr val="336699"/>
                </a:solidFill>
                <a:latin typeface="Arial" pitchFamily="34" charset="0"/>
                <a:cs typeface="Arial" pitchFamily="34" charset="0"/>
              </a:rPr>
              <a:t> </a:t>
            </a:r>
            <a:r>
              <a:rPr lang="en-GB" sz="2000" dirty="0" smtClean="0">
                <a:solidFill>
                  <a:srgbClr val="336699"/>
                </a:solidFill>
                <a:latin typeface="Arial" pitchFamily="34" charset="0"/>
                <a:cs typeface="Arial" pitchFamily="34" charset="0"/>
              </a:rPr>
              <a:t>All </a:t>
            </a:r>
            <a:r>
              <a:rPr lang="en-GB" sz="2000" dirty="0">
                <a:solidFill>
                  <a:srgbClr val="336699"/>
                </a:solidFill>
                <a:latin typeface="Arial" pitchFamily="34" charset="0"/>
                <a:cs typeface="Arial" pitchFamily="34" charset="0"/>
              </a:rPr>
              <a:t>involved in compilation: NSOs, NTAs, </a:t>
            </a:r>
            <a:r>
              <a:rPr lang="en-GB" sz="2000" dirty="0" smtClean="0">
                <a:solidFill>
                  <a:srgbClr val="336699"/>
                </a:solidFill>
                <a:latin typeface="Arial" pitchFamily="34" charset="0"/>
                <a:cs typeface="Arial" pitchFamily="34" charset="0"/>
              </a:rPr>
              <a:t>CBs </a:t>
            </a:r>
          </a:p>
          <a:p>
            <a:pPr algn="just">
              <a:defRPr/>
            </a:pPr>
            <a:r>
              <a:rPr lang="en-GB" sz="2000" dirty="0" smtClean="0">
                <a:solidFill>
                  <a:srgbClr val="336699"/>
                </a:solidFill>
                <a:latin typeface="Arial" pitchFamily="34" charset="0"/>
                <a:cs typeface="Arial" pitchFamily="34" charset="0"/>
              </a:rPr>
              <a:t>and </a:t>
            </a:r>
            <a:r>
              <a:rPr lang="en-GB" sz="2000" dirty="0">
                <a:solidFill>
                  <a:srgbClr val="336699"/>
                </a:solidFill>
                <a:latin typeface="Arial" pitchFamily="34" charset="0"/>
                <a:cs typeface="Arial" pitchFamily="34" charset="0"/>
              </a:rPr>
              <a:t>any entity that can (potentially) </a:t>
            </a:r>
            <a:r>
              <a:rPr lang="en-GB" sz="2000" dirty="0" smtClean="0">
                <a:solidFill>
                  <a:srgbClr val="336699"/>
                </a:solidFill>
                <a:latin typeface="Arial" pitchFamily="34" charset="0"/>
                <a:cs typeface="Arial" pitchFamily="34" charset="0"/>
              </a:rPr>
              <a:t>produce </a:t>
            </a:r>
            <a:r>
              <a:rPr lang="en-GB" sz="2000" dirty="0">
                <a:solidFill>
                  <a:srgbClr val="336699"/>
                </a:solidFill>
                <a:latin typeface="Arial" pitchFamily="34" charset="0"/>
                <a:cs typeface="Arial" pitchFamily="34" charset="0"/>
              </a:rPr>
              <a:t>relevant </a:t>
            </a:r>
            <a:endParaRPr lang="en-GB" sz="2000" dirty="0" smtClean="0">
              <a:solidFill>
                <a:srgbClr val="336699"/>
              </a:solidFill>
              <a:latin typeface="Arial" pitchFamily="34" charset="0"/>
              <a:cs typeface="Arial" pitchFamily="34" charset="0"/>
            </a:endParaRPr>
          </a:p>
          <a:p>
            <a:pPr algn="just">
              <a:defRPr/>
            </a:pPr>
            <a:r>
              <a:rPr lang="en-GB" sz="2000" dirty="0" smtClean="0">
                <a:solidFill>
                  <a:srgbClr val="336699"/>
                </a:solidFill>
                <a:latin typeface="Arial" pitchFamily="34" charset="0"/>
                <a:cs typeface="Arial" pitchFamily="34" charset="0"/>
              </a:rPr>
              <a:t>information and also all users </a:t>
            </a:r>
            <a:r>
              <a:rPr lang="en-GB" sz="2000" dirty="0">
                <a:solidFill>
                  <a:srgbClr val="336699"/>
                </a:solidFill>
                <a:latin typeface="Arial" pitchFamily="34" charset="0"/>
                <a:cs typeface="Arial" pitchFamily="34" charset="0"/>
              </a:rPr>
              <a:t>of tourism </a:t>
            </a:r>
            <a:r>
              <a:rPr lang="en-GB" sz="2000" dirty="0" smtClean="0">
                <a:solidFill>
                  <a:srgbClr val="336699"/>
                </a:solidFill>
                <a:latin typeface="Arial" pitchFamily="34" charset="0"/>
                <a:cs typeface="Arial" pitchFamily="34" charset="0"/>
              </a:rPr>
              <a:t>data</a:t>
            </a:r>
            <a:endParaRPr lang="en-GB" sz="2000" dirty="0">
              <a:solidFill>
                <a:srgbClr val="336699"/>
              </a:solidFill>
              <a:latin typeface="Arial" pitchFamily="34" charset="0"/>
              <a:cs typeface="Arial" pitchFamily="34" charset="0"/>
            </a:endParaRPr>
          </a:p>
        </p:txBody>
      </p:sp>
      <p:sp>
        <p:nvSpPr>
          <p:cNvPr id="5" name="AutoShape 2" descr="data:image/jpeg;base64,/9j/4AAQSkZJRgABAQAAAQABAAD/2wCEAAkGBxITEhQUExMVFBIUFA8UFBQUFBAUFBQUFBQWFhQUFBQYHCggGBolHBQVITEhJSkrLi4uFx82ODUsNygtLi0BCgoKDg0OGhAQGywkHyQsLCwsLCwsLCwsLCwsLCwsLCwsLCwsLCwsLCwsLCwsLCwsLCwsLCwsLCwsLCwsLCwsLP/AABEIALcBEwMBIgACEQEDEQH/xAAcAAACAwEBAQEAAAAAAAAAAAADBAACBQEGBwj/xABDEAACAQMCBAQEAwQGCAcAAAABAgMABBESIQUTMUEGIlFhFDJxgUJSkQcjobMVM2JykrEkQ1OCk8HR8BclNDVjosL/xAAZAQADAQEBAAAAAAAAAAAAAAAAAQIDBAX/xAAnEQACAgICAgIBBAMAAAAAAAAAAQIRAxIEITFBE1EyFCJCkVJxgf/aAAwDAQACEQMRAD8A+nu1LSmjslBdK1RmAJoZNEYVULVEnA1W1VUrQlhbOc06AcUVVoM1eI0TXUlCpixV1iqz0aKgKKRxVZlowFRqQxfpQ2erSUArTEWMlVL1YQV0w0+gAtvVNBzRMVeNad0IYhpgGhRrRQKzZRK6GqwQ1TG9IDkm9LOuaaYVSmAtpNVUUKW/LErCusjYuTiJD3yw+Y9fKvpuV60pMLiLMglEoAzJHIEjXA3JicDKYHZtQ26jrRsFGsqUN8ipw27EsUcoVlEiI4VwA6hgCAwBODv0p9QDRYUZ4U1dFp0pQHFFiovGAKrIgNL5NQ5pgdVMUXm4pck1XBooQwZqlL6DUopBbNBd6sYwaGtW5goGDkhFAaPFMNIKC8gpoAarV0AoMkw9aXe49KrVsVmjkVUms5rmux3Jp6MNh6jRClFloqTVDRVjeKo5ofPobS0qAjV1BQS9Et5adAM1MVVnoJkpAX5IoiQ0ES1dZqAGo46KVpZJqT4/xlbW3edldwmnyxgFiWYKMZOBuRvUjNJjVMV5PhPjCWUqZLGaGJwxEjsowFJG6sFJ39M9fTeluO+JW0SMDy4kXUxGNZXUFGB7kgfelY6PQcW47FD5R+8k/Ivb+8e1YPEfEiDmLNnXFbNcvCgZVK6gEV3PzMxYDSNuuR0rxnFr4vDM0LYRTw0K24YvOpkdXIPQDQpH1raPApBc3L30uuKa2EJlAWMtI7owjgjGWOnRtsSTjrvSsKEp7SZp+GSGd2uJ3SVolOmGGBdDkRoPlUKSpJ+avZcd/etHaDpNl5va2jI1g/32KR/Rm9Ky+B8B5QPIRoFYBWmlxJdugzhVU+WFehAIPuoO9b9laxxA6FwWOXdiWkc+ryN5m+527U1FicjQXAoqS0gz+9XjeromzT1ZFVCg0nzsd64LilQ7GjbiuCMULne9Tmj1oAvItAL1Yye9cDe9MRM1K7getSgDvNpWZj1zXRMKVuJ/Q1tGPZm2We4IrJmvXJ709qz1pG68tbQSszk2Ku8jH5iB/wA6NHO4G5pJ7nO3vRroMuMDI/yrdx9GSfsO14e+avFxDG9ZmpyOgpadmFCxJ9B8jR6T+lk9achuw3Q5ryNguc53rQsH0HGR1NZzwxXg0hlb8np0kq0zisyObJ61W6usVz6dm23Q9zKtFJvWWs29PRGhxoEx17gAZJwBuSdgPcmhWs0ko1xwu8W2HGhdfuisQWXb5u/bNIcTiYhHCc3lOJDCcYmUAgpg7Ft9S521KudqQ/aLxN4zZ3lqxPxENzaIykqS1wqmBh6MrBiB1BrCTo0Ss9AJ1GzHQ3TTJ+7b7K+CenamFrwy+K7rl3EM8cdwLG2l+IEgOZLlLsxIQ4wRqjIOQOoNbPDp7aWeOCyuHDyQc/CslxbqQdLxNltSuD2x+lTuPU9ET6Guc7BXJ21p/nWPbX0p1hVjuBEzJI9rIJCjgkFXj+ZTseuOlNcPv43kTzhcMCQ/lIx1yDTtNCpno+I8OimjBddRRnKk5BGdiPXHt7CvmfibgTNf27hcWzJGtyfKsYS3lEqhifU6Rj6+9e58UeJxbYTluWkJCsUcoTtgKR1O/TasFrHmHVcPr9EBwg/Tr/31qFFvwU3R57gXDlhjaC2j+JJm5plmUCGNgAEwD8xUD65yQK9PYcPcNzJ5ebMFKqdEaiNWILKmBnfAyT6dBTsLKAAoAA6ADAH0FE1CtFGiXKy6NiqSnNTXVTTokVc0IOc03hTVDDVCAmWrxvV1tRRY7UUrQBUQEUT4YVxAKYRxUlCpth6mq8j3p1kBqhiFFhQlpNSnOUKlOxUYTOD7Gk5mbtvTks4HpSclwOo+9dsb+jmkxZC5ONwBQZLZj1P/AH6U6JAa7zABWmzXgjVMyhbefGNutaaHAx26ZNWjK9aTvuIDou9JuU3Q0lBWVmhKnPUH07UOSIEbmqiZj3oTzEdcVqkyHJHfYbUGHysSevvQuZvvXWnz26VpqyNkaqXRAyBmrzEnBJwaRtZh3712a5Oay07NN+h5mIGetFtL46Tjt0zWbFfZwMGnISPX61EoV5RUZ34ZpQ3Z6Gg2/F3tiwjVWjZzIYnUlQ7HLGNgfJlvMdj5iT3NK2MYnuJInYqiLG6IhKmVG2Yu/XZgQVXGxXJOrFDvGhjuJbcBbdY7YXAf/UmMHS+uP8JBydSnfvnG/HKePapI6VGVWmPS33DJ47pZla0lvBEk0icxw2gkqwbSVUgk5yoz74zTg4GOeLvhr20jJYywBUKKXnP9XK5Xb0znB2rz0x0qAwHmAKMCGjkGM5SQbMPbY+1JBIi2Sg1Do6FkcH+8uDVPi7rbG+ifn1dTNDwz4Ylt547S8gIgvbYI7xSytm4gkM6PLKoBjk85XqQSowTvWz+zCwklEk0tw80cU9xCkUwSUqYnUxyCZvPkDIxnG/bFK2V/exgGG7cr+S4AnX/GcOP1pu38cGzUm4s0WNmLPLaEaS7YyzxtggnA3JrmlilHyjdTT8HpvHFqstpKpyCo5iHSSAyDI3HTO4z71824FxKcy8ogStpLKgZElKr1Khvnx3A3r26/tD4ZOhC3ABkyoEkcqAnpjUV0/wAa+VeKUlhlEturF4muUXSCx5c0bR5GP7LbH3BqFJrwNpPyfQob9M6WYxP+SZTE3/22P61pKDXgbKW4geaxV9UXD7XiE+GVHjlV4kkt9SMCCFaQEfp61p8B8R27G2jWKRJZbeaW4Kc2JUeKEy5iikBjdXCtgg7YFX8j9k6fR640OXpWZwzjUU65jfA0CXTOj2zcslV1KzZjkGXUZDYyRTNzIUxrUpnpqGAfo3yt9ia0i0yWmisrkdKG9ydh3qSyVxoM4zWyr2Zs0Yc43ogcUlHNjvRlcGsnEtMcBFTXS+urK1RQxlZKurUHWKrz6KHY6DXKXE9SlQWeRuHBPU0qWxVnPpQ2NewlR5jdl0k96kswIxS7VQmnohbFhq7GgMCDV6o5qkibK801RsmiAiqk1SEUG1UIo3WqlapBRXPSjmTYY+9B0VdFpOgVhUlAySPpVlfI60q1WV8UtR7B7m5MbRzoCzxNnSOrxNgTR/cYI/tItV8a2r3jQS2Z5iOGtpmTcoryRlRInzKM6s5G2N8UNmzQghDa0Zo5B0dDpbHoezD2YEe1cefh7/ui+zpxcnXp+AHD+JzQvNbfPDYwX5eOQApLomYw6tttnj3Hoa2pWiKWzIAvPi5qxasyDYMwEmPPjVjf07Up8UjLcCZFSS5iaJ7uJGPUEK00APbbLL1xuFAoC8BW3msXiy6NbXheRGd4DJ8I/njbouvc++PavOayYXXaO1OGRX5NPnsF8u479iPqO1Z/HL4/DTL2Mbg/daT4HduLcyyu5EcAlOqNllI1qgaN/lmj8x3zqBABBzmtTiNgJYnUFUZ48q+f3bB1ypOOgIIORXTDlRlFqa7+zCWCSacWeK8N4M9sCARqlyCMg+R+1e1/oeHPlzGf/jYr/Dp/CvP2nha8t3t5JIG5QLNzEKyIFZW0kshOkH3x1FegS4IPanxMSnB2vYuRkcJI27S8nRDG3IuY2jMREymOUxEYMfPj6rj1WitDbv8ADnlT2/wkNxbxKrwzxcueIxkkluY2nb0P17YjzAj0P3oIumAxmtHwk/HRP6qg1vwl1srm1iaKZnttCcu4uI3kcSIRqsp/KjkavOp7e9Bna5sUuIxIYGN5w1FSONIoOTJGwZ4hKWjBY4Dg+VWTJ60CTfY7j0O4pmC/lRdKyNoO2hsPHj05bgr/AAqJcCX8WVHmL2j2Vhw0varKyFZgXJGiOPUoY4zHFI8ecYOpTv7ZwM6S8HrWbacfkjgaCOOGNG1Y5ScvGo+c6QdOTv0A60nHKTVYuPNL95OTPFv9ptpcCrG/UVjajjrXYrdn3rX4o+yPlfo3or7NHFzWbbcPOK0rOx9a55qCN4uT8hQ+aIBmmktABtR4oBWDkjXUVEVStMRCpU7j1PnLUNqbFuxyQNh1pdhXsJnltAGqporCqEVZDBGqEUUiq4piBkVzFEIrmKYA8VKviuYpjKVMVfFTTQJlMVMVbFdxQIpiu4q4FdxQAMCiW9zNH/VyNpxgxuS8ZHddJ2AruKmKzyY45FUkXDJKDuJQ26PBPDExtzLEyrA7FrXmalYOhILRfKQQPLv7VueA+DFL66ilXXCIrVYSwyrw6pWUA9Dp1lP90VjFae4fx+S1wy5YZHl2PX2P/LevLz8NwW0e0ehi5Kn0/J9E8WnFvMMHHLxkDYbHrivlOK+ocUumezdpkNuzqq4YhsMRtnTnAJON968RBwdipYIzIoJaRsQwqB1LO/Yfaq4meGOL2J5OKU5LUxwKOLRttWEB7vkfovzH7A07f3EFtG7vKX0QQXHLs1HminkEcR+JfrktnbOwJ9MvcOvYJeIG0smh5Zs5JPikAnmS51Y2kclfKCpwB361c+f/AIL+yYcP/JikPhi5bqqxrkDXK4jUknAwCNW/by13jXhi4tl1nEsePM0atmP11Jkkr/aH3AG9X8Hw3N1flL5xI3CQQvfmTTM4SZj0OEQ42z8p65r2Pi/jnwsPkwZ5cpCpGQGxvIw/Ig3PrsOrCslzM0pKv6NXxsai7Pmab4I3B3BHQ1oWFkWIzsKTs4wgAyTjck9WJOSx9yST961Yrs42OK9GblRwwUb7Gxwhc5ztWnDCvSsQ8SYbbVUcQauaWPJLyzoWSEfB6iJAKajZRXn+GSlhktWtGg9a5Zw1dM6YztWh5JVoocVnrH71Zmx3rPUqx7nCu1l/E/SuU/jYt0MfCrpxWNf8OTtkY7ivRNCaXeCqhkcXZMoJo8PLFg0ErXtLi1XByBXnryzGfL0rux8hSOPJga8GUVqpWmnhPptQ+WfSuhSRi4i+muaaOYj6VTFVZNAytcxR1jJ7VxoiKLHQHFTFE01MU7FQPTUxRCKmKLCjltbySuI4kMkhwdI2Cj8zsdkX3Pptk7Vt33hSSJULT2+pyFCuxhBcgnRGzE6zgH8ucGlPDvF/hJ9THFvLpWbP+rYbJPnsozpb2wdtJzo/tpP+iW2MZ+NhxnpnlS4z7ZxXm8jkZYZKXSO7BgxyhfkyrnhMsY/eryt8AP0Y/wBlxlP1YUrJAy9QQOx7H6Hoaem49eR39z8aiERcNlma2jkaS2laNhokAYeUnLA7ZwO+1C4dKxED3EAtlvI3kt5LR2ZGYJzBFLBIcBmXphsEnG3aY8+a/JFS4cX4YnitLw9aCS5hDKWCtrwMblQSOu3XFWgt1l5fKeKYywi4RFYQzmEkjWYW2xkEHHpWh4eQQXKl9anddDIVcltgB2Na5OVCeNr3RnDjzhNM+jDcbj02ODXzf9pdhM95aCJWZbuN7KbTqISIzwu7HHTy6sn0Fb/i7xZLZhdNo8nMOlXZ41TVgbeUk5+uM7+leSu/EnEJvmnWEH8NugB/4j5bP0xXBjxTyfijsnkjDyKReCLn4O/imeOAu9rBby3EiKnw1rOzh8qSQCDsDg7Dp1raN9wuC8W6hd5HS2FuIbSFTDjWWL6sBS2/5u1eZaxVm1Pqlf8APKzSN+rZpgLXXDgv+TOeXLX8Ua8niIrJLJbQRwGZgZJGUPPJpzpLnOkEZO3mAzWPczPI/MldpHxp1NjZc5wqgBVGfQDNW00WK1Zugrrhix4+0v8ApzSyTn0LaasK0H4U4Hb9aA9qwOCK0WSL8MzeOS9AAKPHAT0FFtbXUevQjNMyjQdulTKfdIqMOrYvGXQegNMw3rAVaRlb9NqWK1n1Lyi+4+GNNxBzV1vW70mooiijSP0G8h0TKeuc1KWAqUtUPZntXoDmmGWl5hXmI72KTvnasmSI6t+laxNVljUitYy1M3GzBnQYOBSyXHqNq1rq1z0NYtzHhq68TUujmyXHsLKA242rsUYA3X+G9Lo+KIt0atxfhEqS8sbjkU/hpe8jBGw2qpuB17/50JpjRGDTspzTVCpSuEU0QpFD5VbKX2YOP0AxXMUYrVcVdktAiuevSn7Hi9xCoRJNUYAURyqJUAHQb+fHtqxSumppqJwjP8kOMpR8M2V45aNK013asZnie2aSENIjwOAWV49WRvns313xS3A+EW8k9qF4oJbW0k5kFpLGkc6n8KF20swBx1XptSGKHPao/wA6q31ANcc+En+LOqHKa/JGbxTwde2ltNKI3ZkeWzhVcSZsZYpl1AJnA1Sr13BBztX23hVksUMMQGRDHFGO+NChc/wr5PaGaH+ouJoh+UOXj/4b5FaR/aBeWylp447iIfMyBopAPVgMqfsK5Z8fJDto6IZ4S6PaeMrYSWsilSdPnUjTsyHI2zn1H3rw1twxn9qf/wDFGzuFMIjuEklVgoaNSMkHGSrE475xXeETbYzv6GtePKUYSaIzRTkkxf8AoRgeox966/DAK3g9K3qkjy9atZ5t9k/FFLo80Ytz6UxDdFem1PJZkUCayOfWuj5Iy6ZjpKPaHfjl0571m3UhO+MZo8dkc7/xo1zZlsY7VnHSLLltJGXFIR0qzMT1p214S7k9Bj17/StODw+MeZjq/s9BWkssEZxxTZgoKM8GKdHCnDYxnB/WmTw9vmI+1S8sfTGsbMuOLNMizbHymtSygwMkY9sVrQxgjp+tZTz14NYYbPMi1PpUrekABPlP6VKn5mP40F59DeWgrEe9WeH0rmpG9gJpRVDKuKnwzE0WOxx1quhdipcV0orLggEfQUaazPYbVVYMdT9qd/QqE04Un5dvrSl3wkD5ScVryvilXJPetI5Z35IeOP0Ybw1xIh+LpWs0BpngfAPiiXm/9OrsvK7yspweb6R5/D+Lv5ThtpcjVGaw2zz4eA9Jo/8AGn/Wrx8v/axkf31/60DiHjW95V5exm0W3tLp7dbR48yzJE8aO5k1Aqf3qnAG2f11x4okabi6iOIR2dnBcW4aIEhpLXnfvN/MNXbauf8AVSNv08RIlMfMn+JaXl0+q/qKWl8ZXTSWUaxwL8Rw6G7kK2M103MeSRSFiibUEwo37fenvFPHrq3WA/DwCFrUzPdPw+d4zPk4iliVtdsunBJYMd+mxpx5TXoUuOn7FeYvqP1FNQ2UjjUqFh0yB/lXfEnFruJbKWCLhbw3r2cCfuZnxLMvmbVlf3eQcbasds0TinExFdPBe2lnILfhUl7IYInUmRJSvLjZjsmOxGck71b5r9IhcVfZF4RN/s2/StK18Ok/Pq+21ed4RKRJw9ruwsRb8Szyfh+eJYdSa4hLqJD5VlBxjG/0OLw7xXaSQeext0uTcW6Iv78Ry28khjaSPz5LKwIO+OnvjOXLmy48aKPoEvhsdi36CszxL4akNpOI0d3MZCqBkljjAHvWPe3tvHxBrZ7O3gUXAiRbh7yN54j1ninzytz0Q779a+nQcFt7c5hi0k6M4LsdKyKcYJP1qHyJtU2WsME7o/PnA4iLyEthFXUGZvKqnluPMT032r6XYxQsy/6RDkkAASKSSegG9Zn7RuCrHOZo1YJKWLgxugV+uQSAMH/PPrXib5ljiZ9IJA2BHVjsB+tTDNKEaQ5Yoyds+1myfoN6Zh4Ycbnf6V8pseLW44VNL8HbNf200ULq6ylHWSQKsmlXBOxx16j3rU4bxe1uJ2S34dC+jhstyYNMonF5FKY3tidWMdNtOTkHvil8jK0R9KXhQxvkn6UAcNUHrnr9j6GvmNlxdGgu2FrYNPb2wuOUYr2GVCrJzo5IZGy4ClvOrAZC5G9duvG9rGbrl8PtXiEaG0dotZnnBt1ljJOScc/OB2Wp3Y9UfRZbQjtQ/hj2Brxl9x5VvLi2FnwpDA0KAzW851s8YY45Ub4AJxvjqOu9B4/4rhgubuFOH8Nb4aWGOOJosXFyZMZEKrGQWGd+nUU9xanvFib0qwRvpXjvEvH4La6MJ4ZYQqFt2Q3UQiFwZFDSCOYRGNNGcEseoP0r3V5ZCBeZGAIANTRjGIlxktHj8AH4R07bbUbhqDjjai8o+tQSVbXmnYqIEFEUUMVekMvrNcquKlACsb5opFAij7U8kVNslA0WpIuKOwxS0r1JQMsaESM5zvXGOelBaNvSrRI2zA0JrUHptQNJFEWSj/QF2jxRYmaNhJHjJwHQnCyL9ezjsfsexAGc0PmmirC6MjjXgzh1y8kklrIrSszvy7goplYYMvL1aNe/XG++c5NH41wGxuXMk0FxzGjSKVo5xHz0UYCzBHAf9PT0FOPOPXNCacULGG4rxHhVhJJHJybuJ4YEtozbzrDphQkqg0SjbzH+FL8T4ZYOVZkvxIIDbNIlwgklgJJMczc3zjJ779PQU6zrSV3g1rDBFvsieVpWNXUvD3jtIvh7hY7KSCWBVMOzQ/JqJkJYeuetOTnhsty1zJzTJLaG0kjaOVo+S51MhCqQTuRkMRWBirAVs+LD0YrkSHeDeH+GW80UwmvZvhwwto5hdSRWwcYblLyxjb1J6D0FAPhLhPItodd3i1maaKTkzc0ln5jRueRgoWwcYB8o365YsrnHWmZLsdq55YGnRusqasUvuBcPlkcvcX5gknFy9qYrgwGUHORmAuq5/CGA+gwK9bN4jtQC7SGNUBLPJFNGqjIySzqB6d68y10axPGlwTY3A9U//QpPC6sfyo1vEfiOyuHWOOdJWZLgCNQzFiYX04AHrXheIeGnbSrRyuFKt5YptJOOhyu/WsXwd/7la/V/5MlfaOWfWsoxstuj5Vb+FQCcwXARmiLoscygiNgwx5DjpX0ubgHC3uLi5ImV7qF4ZlEdwqEOULOAI8q+Y13B6jPU5pkq3rS7uRVaC3B8O8OcPjLs811cO9s1mGuBI5S3YEGNMRKO/VgT77mkx4O4aIrSJRdSLZTPMj4jVnZ5FkZZS6LqUlUHlA2Ub1oLcUX4kUaBuZ0/AIWuJ7iO44lbvcsjSiCS0RCUXSuxUnYZ79zU4l4VspvjC4utV5LbzMwNuGhkg1BHgP4ThiDnOx7Voc6oZ6NA2M7jHhyG4Mgknv8AlzLALiLVbFJTDjD4YHlsSMnRpz7Vv3N3rCoqlIUChUOMtp+UtgnYYGBnqMntWcbirCSnoGw9rFRWpRGpuHBoaEEXNEUmuxW+e9EW3OakZAalXNqalIdGfHdCifHihyWY965Har3quieyxvBQmuc1Sa3IO1DKGmkhWxqJqK8gApAuRQjLmjULGJZqDzKpmrbCqEdLk1Z7RiM5qplUV0XVHfoYNrEjqao1quOtHdmaqrZkjrirT+2S0ItbZ6E1ZOHk+1bMNsAOlMpEMU3na8C+JPyYMdgO+9NJaLjGkb1pPbr9qEQo6VDyyY1jSMS8s9G46UoRXoXT70FrRD2raOfrszlh+jExWZ4thY2Nw2DpCDJ7fMteluLLDADcHG1G/aPGo4VdY2AjTAH99KMuZKPXsMeLvv0fIfBh/wDM7T/e/lSV9udMmvifggD+lbP6v/Jkr70qiuNM6mZskNDNvWw0INIXEWDVKRLQlJZgjrSr2hFaINFRAarZoVGQts1c5TVtlKE6CjcNTM5R71aOKnyR6UN8dtqLFRyNFo8eBSmPeppalQzTjf3plZxWMmqrh2pajs1ef71KzNbVKNQsv8dQ2vRUqVWqItiz3ZNBMxNSpVUTZXUTV1iz3qVKGNHGSgupqVKEDKU5bx5qVKb8Ah2ParCUVKlZlBlk9KobjFSpSoYtLMTQ0QmpUq/CEFVPer8v0qVKkYWBPYZ9axf2izH+jboH8ifzErlSpfZSPlfgpscUtD7t/Jkr7wGqVKlDZZZaHMwNSpTEK4xV46lSqEFJ2pVzvUqUkDIYjXRb+9SpTsKI0Y61UtUqU0IC8lRDmpUqiQmalSpSGf/Z"/>
          <p:cNvSpPr>
            <a:spLocks noChangeAspect="1" noChangeArrowheads="1"/>
          </p:cNvSpPr>
          <p:nvPr/>
        </p:nvSpPr>
        <p:spPr bwMode="auto">
          <a:xfrm>
            <a:off x="1016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439" y="4336759"/>
            <a:ext cx="1789055" cy="224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4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descr="plantill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uadroTexto 13"/>
          <p:cNvSpPr txBox="1">
            <a:spLocks noChangeArrowheads="1"/>
          </p:cNvSpPr>
          <p:nvPr/>
        </p:nvSpPr>
        <p:spPr bwMode="auto">
          <a:xfrm>
            <a:off x="635000" y="5715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4000" b="1">
                <a:solidFill>
                  <a:srgbClr val="336699"/>
                </a:solidFill>
                <a:latin typeface="Arial" charset="0"/>
                <a:cs typeface="Arial" charset="0"/>
              </a:rPr>
              <a:t>Tourism Statistics </a:t>
            </a:r>
            <a:endParaRPr lang="en-US">
              <a:solidFill>
                <a:srgbClr val="336699"/>
              </a:solidFill>
              <a:latin typeface="Arial" charset="0"/>
              <a:cs typeface="Arial" charset="0"/>
            </a:endParaRPr>
          </a:p>
        </p:txBody>
      </p:sp>
      <p:sp>
        <p:nvSpPr>
          <p:cNvPr id="10243" name="CuadroTexto 13"/>
          <p:cNvSpPr txBox="1">
            <a:spLocks noChangeArrowheads="1"/>
          </p:cNvSpPr>
          <p:nvPr/>
        </p:nvSpPr>
        <p:spPr bwMode="auto">
          <a:xfrm>
            <a:off x="635000" y="1185863"/>
            <a:ext cx="8077200" cy="3540125"/>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sz="2800" b="1" dirty="0" smtClean="0">
                <a:latin typeface="Arial" charset="0"/>
                <a:cs typeface="Arial" charset="0"/>
              </a:rPr>
              <a:t>Dissemination of data to users for</a:t>
            </a:r>
          </a:p>
          <a:p>
            <a:pPr marL="1200150" lvl="1" indent="-457200" eaLnBrk="1" hangingPunct="1">
              <a:buFontTx/>
              <a:buChar char="-"/>
              <a:defRPr/>
            </a:pPr>
            <a:r>
              <a:rPr lang="en-US" sz="2800" b="1" dirty="0" smtClean="0">
                <a:latin typeface="Arial" charset="0"/>
                <a:cs typeface="Arial" charset="0"/>
              </a:rPr>
              <a:t>Analysis,</a:t>
            </a:r>
          </a:p>
          <a:p>
            <a:pPr marL="1200150" lvl="1" indent="-457200" eaLnBrk="1" hangingPunct="1">
              <a:buFontTx/>
              <a:buChar char="-"/>
              <a:defRPr/>
            </a:pPr>
            <a:r>
              <a:rPr lang="en-US" sz="2800" b="1" dirty="0" smtClean="0">
                <a:latin typeface="Arial" charset="0"/>
                <a:cs typeface="Arial" charset="0"/>
              </a:rPr>
              <a:t>Advocacy,</a:t>
            </a:r>
          </a:p>
          <a:p>
            <a:pPr marL="1200150" lvl="1" indent="-457200" eaLnBrk="1" hangingPunct="1">
              <a:buFontTx/>
              <a:buChar char="-"/>
              <a:defRPr/>
            </a:pPr>
            <a:r>
              <a:rPr lang="en-US" sz="2800" b="1" dirty="0" smtClean="0">
                <a:latin typeface="Arial" charset="0"/>
                <a:cs typeface="Arial" charset="0"/>
              </a:rPr>
              <a:t>Policy design,</a:t>
            </a:r>
          </a:p>
          <a:p>
            <a:pPr marL="1200150" lvl="1" indent="-457200" eaLnBrk="1" hangingPunct="1">
              <a:buFontTx/>
              <a:buChar char="-"/>
              <a:defRPr/>
            </a:pPr>
            <a:r>
              <a:rPr lang="en-US" sz="2800" b="1" dirty="0" smtClean="0">
                <a:latin typeface="Arial" charset="0"/>
                <a:cs typeface="Arial" charset="0"/>
              </a:rPr>
              <a:t>Results-based management,</a:t>
            </a:r>
          </a:p>
          <a:p>
            <a:pPr marL="1200150" lvl="1" indent="-457200" eaLnBrk="1" hangingPunct="1">
              <a:buFontTx/>
              <a:buChar char="-"/>
              <a:defRPr/>
            </a:pPr>
            <a:r>
              <a:rPr lang="en-US" sz="2800" b="1" dirty="0" smtClean="0">
                <a:latin typeface="Arial" charset="0"/>
                <a:cs typeface="Arial" charset="0"/>
              </a:rPr>
              <a:t>Strategy.</a:t>
            </a:r>
          </a:p>
          <a:p>
            <a:pPr marL="457200" indent="-457200" eaLnBrk="1" hangingPunct="1">
              <a:buFontTx/>
              <a:buChar char="-"/>
              <a:defRPr/>
            </a:pPr>
            <a:endParaRPr lang="en-US" sz="2800" b="1" dirty="0" smtClean="0">
              <a:latin typeface="Arial" charset="0"/>
              <a:cs typeface="Arial" charset="0"/>
            </a:endParaRPr>
          </a:p>
          <a:p>
            <a:pPr eaLnBrk="1" hangingPunct="1">
              <a:defRPr/>
            </a:pPr>
            <a:endParaRPr lang="es-ES" sz="2800" dirty="0" smtClean="0">
              <a:latin typeface="Arial" charset="0"/>
              <a:cs typeface="Arial" charset="0"/>
            </a:endParaRPr>
          </a:p>
        </p:txBody>
      </p:sp>
      <p:pic>
        <p:nvPicPr>
          <p:cNvPr id="9221"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38650" y="4060825"/>
            <a:ext cx="353218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438" y="3783013"/>
            <a:ext cx="1905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1525" y="4006850"/>
            <a:ext cx="1905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871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Compartir\Imapbuilder\CP_YB_TSA_data_SCBP\colors\Imapbuilder_CP_YB_ed_2013_big_key.tif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347" b="6981"/>
          <a:stretch/>
        </p:blipFill>
        <p:spPr bwMode="auto">
          <a:xfrm>
            <a:off x="0" y="859572"/>
            <a:ext cx="9144000" cy="5111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850" y="28575"/>
            <a:ext cx="8629650" cy="830997"/>
          </a:xfrm>
          <a:prstGeom prst="rect">
            <a:avLst/>
          </a:prstGeom>
          <a:noFill/>
        </p:spPr>
        <p:txBody>
          <a:bodyPr>
            <a:spAutoFit/>
          </a:bodyPr>
          <a:lstStyle/>
          <a:p>
            <a:pPr algn="ctr">
              <a:defRPr/>
            </a:pPr>
            <a:r>
              <a:rPr lang="en-US" sz="2400" b="1" dirty="0">
                <a:solidFill>
                  <a:srgbClr val="336699"/>
                </a:solidFill>
                <a:latin typeface="Arial" charset="0"/>
                <a:cs typeface="Arial" charset="0"/>
              </a:rPr>
              <a:t>The </a:t>
            </a:r>
            <a:r>
              <a:rPr lang="en-US" sz="2400" b="1" dirty="0" smtClean="0">
                <a:solidFill>
                  <a:srgbClr val="336699"/>
                </a:solidFill>
                <a:latin typeface="Arial" charset="0"/>
                <a:cs typeface="Arial" charset="0"/>
              </a:rPr>
              <a:t>Compendium</a:t>
            </a:r>
            <a:endParaRPr lang="en-US" sz="2400" b="1" dirty="0">
              <a:solidFill>
                <a:srgbClr val="336699"/>
              </a:solidFill>
              <a:latin typeface="Arial" charset="0"/>
              <a:cs typeface="Arial" charset="0"/>
            </a:endParaRPr>
          </a:p>
          <a:p>
            <a:pPr algn="ctr">
              <a:defRPr/>
            </a:pPr>
            <a:r>
              <a:rPr lang="en-US" sz="2400" b="1" dirty="0">
                <a:solidFill>
                  <a:srgbClr val="336699"/>
                </a:solidFill>
                <a:latin typeface="Arial" charset="0"/>
                <a:cs typeface="Arial" charset="0"/>
              </a:rPr>
              <a:t>Worldwide availability of comparable tourism data</a:t>
            </a:r>
          </a:p>
        </p:txBody>
      </p:sp>
      <p:sp>
        <p:nvSpPr>
          <p:cNvPr id="4" name="TextBox 3"/>
          <p:cNvSpPr txBox="1"/>
          <p:nvPr/>
        </p:nvSpPr>
        <p:spPr>
          <a:xfrm>
            <a:off x="-1" y="781662"/>
            <a:ext cx="3648075" cy="584775"/>
          </a:xfrm>
          <a:prstGeom prst="rect">
            <a:avLst/>
          </a:prstGeom>
          <a:noFill/>
        </p:spPr>
        <p:txBody>
          <a:bodyPr wrap="square">
            <a:spAutoFit/>
          </a:bodyPr>
          <a:lstStyle/>
          <a:p>
            <a:pPr>
              <a:defRPr/>
            </a:pPr>
            <a:r>
              <a:rPr lang="es-ES" sz="3200" b="1" i="1" dirty="0" smtClean="0">
                <a:solidFill>
                  <a:schemeClr val="accent4">
                    <a:lumMod val="50000"/>
                  </a:schemeClr>
                </a:solidFill>
                <a:latin typeface="Arial Narrow" pitchFamily="34" charset="0"/>
              </a:rPr>
              <a:t>205</a:t>
            </a:r>
            <a:r>
              <a:rPr lang="es-ES" b="1" i="1" dirty="0" smtClean="0">
                <a:solidFill>
                  <a:schemeClr val="accent4">
                    <a:lumMod val="50000"/>
                  </a:schemeClr>
                </a:solidFill>
                <a:latin typeface="Arial Narrow" pitchFamily="34" charset="0"/>
              </a:rPr>
              <a:t> </a:t>
            </a:r>
            <a:r>
              <a:rPr lang="es-ES" sz="2000" b="1" i="1" dirty="0" err="1" smtClean="0">
                <a:solidFill>
                  <a:schemeClr val="accent4">
                    <a:lumMod val="50000"/>
                  </a:schemeClr>
                </a:solidFill>
                <a:latin typeface="Arial Narrow" pitchFamily="34" charset="0"/>
              </a:rPr>
              <a:t>Countries</a:t>
            </a:r>
            <a:r>
              <a:rPr lang="es-ES" sz="2000" b="1" i="1" dirty="0" smtClean="0">
                <a:solidFill>
                  <a:schemeClr val="accent4">
                    <a:lumMod val="50000"/>
                  </a:schemeClr>
                </a:solidFill>
                <a:latin typeface="Arial Narrow" pitchFamily="34" charset="0"/>
              </a:rPr>
              <a:t> and </a:t>
            </a:r>
            <a:r>
              <a:rPr lang="es-ES" sz="2000" b="1" i="1" dirty="0" err="1" smtClean="0">
                <a:solidFill>
                  <a:schemeClr val="accent4">
                    <a:lumMod val="50000"/>
                  </a:schemeClr>
                </a:solidFill>
                <a:latin typeface="Arial Narrow" pitchFamily="34" charset="0"/>
              </a:rPr>
              <a:t>territories</a:t>
            </a:r>
            <a:endParaRPr lang="es-ES" sz="2000" b="1" i="1" dirty="0">
              <a:solidFill>
                <a:schemeClr val="accent4">
                  <a:lumMod val="50000"/>
                </a:schemeClr>
              </a:solidFill>
              <a:latin typeface="Arial Narrow" pitchFamily="34" charset="0"/>
            </a:endParaRPr>
          </a:p>
        </p:txBody>
      </p:sp>
      <p:sp>
        <p:nvSpPr>
          <p:cNvPr id="8" name="TextBox 7"/>
          <p:cNvSpPr txBox="1"/>
          <p:nvPr/>
        </p:nvSpPr>
        <p:spPr>
          <a:xfrm>
            <a:off x="1860550" y="5586413"/>
            <a:ext cx="7296150" cy="215444"/>
          </a:xfrm>
          <a:prstGeom prst="rect">
            <a:avLst/>
          </a:prstGeom>
          <a:noFill/>
        </p:spPr>
        <p:txBody>
          <a:bodyPr wrap="square" rtlCol="0">
            <a:spAutoFit/>
          </a:bodyPr>
          <a:lstStyle/>
          <a:p>
            <a:r>
              <a:rPr lang="en-US" sz="800" b="1" i="1" dirty="0">
                <a:latin typeface="Arial Narrow" pitchFamily="34" charset="0"/>
              </a:rPr>
              <a:t>Disclaimer:</a:t>
            </a:r>
            <a:r>
              <a:rPr lang="en-US" sz="800" i="1" dirty="0">
                <a:latin typeface="Arial Narrow" pitchFamily="34" charset="0"/>
              </a:rPr>
              <a:t> The maps elaborated by UNWTO are for reference only and do not imply any judgment on the legal status of any territory, or any endorsement or acceptance of such boundaries.</a:t>
            </a:r>
            <a:endParaRPr lang="es-ES" sz="800" dirty="0">
              <a:latin typeface="Arial Narrow" pitchFamily="34" charset="0"/>
            </a:endParaRPr>
          </a:p>
        </p:txBody>
      </p:sp>
      <p:sp>
        <p:nvSpPr>
          <p:cNvPr id="10" name="Text Box 129"/>
          <p:cNvSpPr txBox="1"/>
          <p:nvPr/>
        </p:nvSpPr>
        <p:spPr>
          <a:xfrm>
            <a:off x="48412" y="3988709"/>
            <a:ext cx="2112010" cy="5718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900" b="1" dirty="0">
                <a:effectLst/>
                <a:latin typeface="Arial Narrow"/>
                <a:ea typeface="Times New Roman"/>
                <a:cs typeface="Times New Roman"/>
              </a:rPr>
              <a:t>KEY</a:t>
            </a:r>
            <a:endParaRPr lang="es-ES" sz="900" dirty="0">
              <a:effectLst/>
              <a:latin typeface="Arial Narrow"/>
              <a:ea typeface="Times New Roman"/>
              <a:cs typeface="Times New Roman"/>
            </a:endParaRPr>
          </a:p>
          <a:p>
            <a:pPr>
              <a:spcAft>
                <a:spcPts val="0"/>
              </a:spcAft>
            </a:pPr>
            <a:r>
              <a:rPr lang="en-US" sz="900" b="1" i="1" dirty="0">
                <a:effectLst/>
                <a:latin typeface="Arial Narrow"/>
                <a:ea typeface="Times New Roman"/>
                <a:cs typeface="Times New Roman"/>
              </a:rPr>
              <a:t> </a:t>
            </a:r>
            <a:endParaRPr lang="es-ES" sz="900" dirty="0">
              <a:effectLst/>
              <a:latin typeface="Arial Narrow"/>
              <a:ea typeface="Times New Roman"/>
              <a:cs typeface="Times New Roman"/>
            </a:endParaRPr>
          </a:p>
          <a:p>
            <a:pPr>
              <a:spcAft>
                <a:spcPts val="0"/>
              </a:spcAft>
            </a:pPr>
            <a:r>
              <a:rPr lang="en-US" sz="900" b="1" i="1" dirty="0">
                <a:effectLst/>
                <a:latin typeface="Arial Narrow"/>
                <a:ea typeface="Times New Roman"/>
                <a:cs typeface="Times New Roman"/>
              </a:rPr>
              <a:t>Countries with data published in the Compendium </a:t>
            </a:r>
            <a:r>
              <a:rPr lang="en-US" sz="900" b="1" i="1" dirty="0" smtClean="0">
                <a:effectLst/>
                <a:latin typeface="Arial Narrow"/>
                <a:ea typeface="Times New Roman"/>
                <a:cs typeface="Times New Roman"/>
              </a:rPr>
              <a:t>and Yearbook </a:t>
            </a:r>
            <a:r>
              <a:rPr lang="en-US" sz="900" b="1" i="1" dirty="0">
                <a:effectLst/>
                <a:latin typeface="Arial Narrow"/>
                <a:ea typeface="Times New Roman"/>
                <a:cs typeface="Times New Roman"/>
              </a:rPr>
              <a:t>(2013 Edition)</a:t>
            </a:r>
            <a:endParaRPr lang="es-ES" sz="900" dirty="0">
              <a:effectLst/>
              <a:latin typeface="Arial Narrow"/>
              <a:ea typeface="Times New Roman"/>
              <a:cs typeface="Times New Roman"/>
            </a:endParaRPr>
          </a:p>
        </p:txBody>
      </p:sp>
      <p:sp>
        <p:nvSpPr>
          <p:cNvPr id="11" name="Rectangle 10"/>
          <p:cNvSpPr/>
          <p:nvPr/>
        </p:nvSpPr>
        <p:spPr>
          <a:xfrm>
            <a:off x="53974" y="3971500"/>
            <a:ext cx="2047781" cy="1351907"/>
          </a:xfrm>
          <a:prstGeom prst="rect">
            <a:avLst/>
          </a:prstGeom>
          <a:noFill/>
          <a:ln w="127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3961088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mpartir\Imapbuilder\CP_YB_TSA_data_SCBP\Cobertura\Cobertura-Area_1_Inbound Tourism_big_key.tif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4925" b="9350"/>
          <a:stretch/>
        </p:blipFill>
        <p:spPr bwMode="auto">
          <a:xfrm>
            <a:off x="0" y="919656"/>
            <a:ext cx="9144000" cy="486017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14313" y="171450"/>
            <a:ext cx="8682037" cy="461665"/>
          </a:xfrm>
          <a:prstGeom prst="rect">
            <a:avLst/>
          </a:prstGeom>
          <a:noFill/>
        </p:spPr>
        <p:txBody>
          <a:bodyPr wrap="square" rtlCol="0">
            <a:spAutoFit/>
          </a:bodyPr>
          <a:lstStyle/>
          <a:p>
            <a:pPr algn="ctr">
              <a:defRPr/>
            </a:pPr>
            <a:r>
              <a:rPr lang="en-GB" sz="2400" b="1" dirty="0" smtClean="0">
                <a:solidFill>
                  <a:srgbClr val="336699"/>
                </a:solidFill>
                <a:latin typeface="Arial" charset="0"/>
                <a:cs typeface="Arial" charset="0"/>
              </a:rPr>
              <a:t>Coverage: Inbound Tourism</a:t>
            </a:r>
          </a:p>
        </p:txBody>
      </p:sp>
      <p:sp>
        <p:nvSpPr>
          <p:cNvPr id="19" name="Text Box 5"/>
          <p:cNvSpPr txBox="1"/>
          <p:nvPr/>
        </p:nvSpPr>
        <p:spPr>
          <a:xfrm>
            <a:off x="54802" y="3841839"/>
            <a:ext cx="1617048" cy="6113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 sz="900" b="1" dirty="0">
                <a:effectLst/>
                <a:latin typeface="Arial Narrow"/>
                <a:ea typeface="Times New Roman"/>
                <a:cs typeface="Times New Roman"/>
              </a:rPr>
              <a:t>KEY</a:t>
            </a:r>
            <a:endParaRPr lang="es-ES" sz="900" dirty="0">
              <a:effectLst/>
              <a:latin typeface="Arial Narrow"/>
              <a:ea typeface="Times New Roman"/>
              <a:cs typeface="Times New Roman"/>
            </a:endParaRPr>
          </a:p>
          <a:p>
            <a:pPr>
              <a:spcAft>
                <a:spcPts val="0"/>
              </a:spcAft>
            </a:pPr>
            <a:r>
              <a:rPr lang="es-ES" sz="900" b="1" dirty="0">
                <a:effectLst/>
                <a:latin typeface="Arial Narrow"/>
                <a:ea typeface="Times New Roman"/>
                <a:cs typeface="Times New Roman"/>
              </a:rPr>
              <a:t> </a:t>
            </a:r>
            <a:endParaRPr lang="es-ES" sz="900" dirty="0">
              <a:effectLst/>
              <a:latin typeface="Arial Narrow"/>
              <a:ea typeface="Times New Roman"/>
              <a:cs typeface="Times New Roman"/>
            </a:endParaRPr>
          </a:p>
          <a:p>
            <a:pPr>
              <a:spcAft>
                <a:spcPts val="0"/>
              </a:spcAft>
            </a:pPr>
            <a:r>
              <a:rPr lang="es-ES" sz="900" b="1" dirty="0" err="1" smtClean="0">
                <a:effectLst/>
                <a:latin typeface="Arial Narrow"/>
                <a:ea typeface="Times New Roman"/>
                <a:cs typeface="Times New Roman"/>
              </a:rPr>
              <a:t>Number</a:t>
            </a:r>
            <a:r>
              <a:rPr lang="es-ES" sz="900" b="1" dirty="0" smtClean="0">
                <a:effectLst/>
                <a:latin typeface="Arial Narrow"/>
                <a:ea typeface="Times New Roman"/>
                <a:cs typeface="Times New Roman"/>
              </a:rPr>
              <a:t> of </a:t>
            </a:r>
            <a:r>
              <a:rPr lang="es-ES" sz="900" b="1" dirty="0" err="1" smtClean="0">
                <a:effectLst/>
                <a:latin typeface="Arial Narrow"/>
                <a:ea typeface="Times New Roman"/>
                <a:cs typeface="Times New Roman"/>
              </a:rPr>
              <a:t>available</a:t>
            </a:r>
            <a:r>
              <a:rPr lang="es-ES" sz="900" b="1" dirty="0" smtClean="0">
                <a:effectLst/>
                <a:latin typeface="Arial Narrow"/>
                <a:ea typeface="Times New Roman"/>
                <a:cs typeface="Times New Roman"/>
              </a:rPr>
              <a:t> series</a:t>
            </a:r>
          </a:p>
          <a:p>
            <a:pPr>
              <a:spcAft>
                <a:spcPts val="0"/>
              </a:spcAft>
            </a:pPr>
            <a:r>
              <a:rPr lang="es-ES" sz="900" b="1" dirty="0" smtClean="0">
                <a:latin typeface="Arial Narrow"/>
                <a:ea typeface="Times New Roman"/>
                <a:cs typeface="Times New Roman"/>
              </a:rPr>
              <a:t>(44 series of total)</a:t>
            </a:r>
            <a:endParaRPr lang="es-ES" sz="900" dirty="0">
              <a:effectLst/>
              <a:latin typeface="Arial Narrow"/>
              <a:ea typeface="Times New Roman"/>
              <a:cs typeface="Times New Roman"/>
            </a:endParaRPr>
          </a:p>
        </p:txBody>
      </p:sp>
      <p:sp>
        <p:nvSpPr>
          <p:cNvPr id="20" name="Rectangle 19"/>
          <p:cNvSpPr/>
          <p:nvPr/>
        </p:nvSpPr>
        <p:spPr>
          <a:xfrm>
            <a:off x="88922" y="3807725"/>
            <a:ext cx="1617048" cy="13720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TextBox 1"/>
          <p:cNvSpPr txBox="1"/>
          <p:nvPr/>
        </p:nvSpPr>
        <p:spPr>
          <a:xfrm>
            <a:off x="1657350" y="5458996"/>
            <a:ext cx="7486650" cy="215444"/>
          </a:xfrm>
          <a:prstGeom prst="rect">
            <a:avLst/>
          </a:prstGeom>
          <a:noFill/>
        </p:spPr>
        <p:txBody>
          <a:bodyPr wrap="square" rtlCol="0">
            <a:spAutoFit/>
          </a:bodyPr>
          <a:lstStyle/>
          <a:p>
            <a:r>
              <a:rPr lang="en-US" sz="800" b="1" i="1" dirty="0">
                <a:latin typeface="Arial Narrow" pitchFamily="34" charset="0"/>
              </a:rPr>
              <a:t>Disclaimer:</a:t>
            </a:r>
            <a:r>
              <a:rPr lang="en-US" sz="800" i="1" dirty="0">
                <a:latin typeface="Arial Narrow" pitchFamily="34" charset="0"/>
              </a:rPr>
              <a:t> The maps elaborated by UNWTO are for reference only and do not imply any judgment on the legal status of any territory, or any endorsement or acceptance of such boundaries.</a:t>
            </a:r>
            <a:endParaRPr lang="es-ES" sz="800" dirty="0">
              <a:latin typeface="Arial Narrow" pitchFamily="34" charset="0"/>
            </a:endParaRPr>
          </a:p>
        </p:txBody>
      </p:sp>
    </p:spTree>
    <p:extLst>
      <p:ext uri="{BB962C8B-B14F-4D97-AF65-F5344CB8AC3E}">
        <p14:creationId xmlns:p14="http://schemas.microsoft.com/office/powerpoint/2010/main" val="282007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ompartir\Imapbuilder\CP_YB_TSA_data_SCBP\Cobertura\Cobertura-Area_2_Domestic Tourism_big_key.tif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888" b="9137"/>
          <a:stretch/>
        </p:blipFill>
        <p:spPr bwMode="auto">
          <a:xfrm>
            <a:off x="0" y="914394"/>
            <a:ext cx="9144000" cy="481766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14313" y="171450"/>
            <a:ext cx="8682037" cy="461665"/>
          </a:xfrm>
          <a:prstGeom prst="rect">
            <a:avLst/>
          </a:prstGeom>
          <a:noFill/>
        </p:spPr>
        <p:txBody>
          <a:bodyPr wrap="square" rtlCol="0">
            <a:spAutoFit/>
          </a:bodyPr>
          <a:lstStyle/>
          <a:p>
            <a:pPr algn="ctr">
              <a:defRPr/>
            </a:pPr>
            <a:r>
              <a:rPr lang="en-GB" sz="2400" b="1" dirty="0" smtClean="0">
                <a:solidFill>
                  <a:srgbClr val="336699"/>
                </a:solidFill>
                <a:latin typeface="Arial" charset="0"/>
                <a:cs typeface="Arial" charset="0"/>
              </a:rPr>
              <a:t>Coverage: Domestic Tourism</a:t>
            </a:r>
          </a:p>
        </p:txBody>
      </p:sp>
      <p:sp>
        <p:nvSpPr>
          <p:cNvPr id="19" name="Text Box 5"/>
          <p:cNvSpPr txBox="1"/>
          <p:nvPr/>
        </p:nvSpPr>
        <p:spPr>
          <a:xfrm>
            <a:off x="29486" y="3770310"/>
            <a:ext cx="1662835" cy="5803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 sz="900" b="1" dirty="0">
                <a:effectLst/>
                <a:latin typeface="Arial Narrow"/>
                <a:ea typeface="Times New Roman"/>
                <a:cs typeface="Times New Roman"/>
              </a:rPr>
              <a:t>KEY</a:t>
            </a:r>
            <a:endParaRPr lang="es-ES" sz="900" dirty="0">
              <a:effectLst/>
              <a:latin typeface="Arial Narrow"/>
              <a:ea typeface="Times New Roman"/>
              <a:cs typeface="Times New Roman"/>
            </a:endParaRPr>
          </a:p>
          <a:p>
            <a:pPr>
              <a:spcAft>
                <a:spcPts val="0"/>
              </a:spcAft>
            </a:pPr>
            <a:r>
              <a:rPr lang="es-ES" sz="900" b="1" dirty="0">
                <a:effectLst/>
                <a:latin typeface="Arial Narrow"/>
                <a:ea typeface="Times New Roman"/>
                <a:cs typeface="Times New Roman"/>
              </a:rPr>
              <a:t> </a:t>
            </a:r>
            <a:endParaRPr lang="es-ES" sz="900" dirty="0">
              <a:effectLst/>
              <a:latin typeface="Arial Narrow"/>
              <a:ea typeface="Times New Roman"/>
              <a:cs typeface="Times New Roman"/>
            </a:endParaRPr>
          </a:p>
          <a:p>
            <a:pPr>
              <a:spcAft>
                <a:spcPts val="0"/>
              </a:spcAft>
            </a:pPr>
            <a:r>
              <a:rPr lang="es-ES" sz="900" b="1" dirty="0" err="1" smtClean="0">
                <a:effectLst/>
                <a:latin typeface="Arial Narrow"/>
                <a:ea typeface="Times New Roman"/>
                <a:cs typeface="Times New Roman"/>
              </a:rPr>
              <a:t>Number</a:t>
            </a:r>
            <a:r>
              <a:rPr lang="es-ES" sz="900" b="1" dirty="0" smtClean="0">
                <a:effectLst/>
                <a:latin typeface="Arial Narrow"/>
                <a:ea typeface="Times New Roman"/>
                <a:cs typeface="Times New Roman"/>
              </a:rPr>
              <a:t> of </a:t>
            </a:r>
            <a:r>
              <a:rPr lang="es-ES" sz="900" b="1" dirty="0" err="1" smtClean="0">
                <a:effectLst/>
                <a:latin typeface="Arial Narrow"/>
                <a:ea typeface="Times New Roman"/>
                <a:cs typeface="Times New Roman"/>
              </a:rPr>
              <a:t>available</a:t>
            </a:r>
            <a:r>
              <a:rPr lang="es-ES" sz="900" b="1" dirty="0" smtClean="0">
                <a:effectLst/>
                <a:latin typeface="Arial Narrow"/>
                <a:ea typeface="Times New Roman"/>
                <a:cs typeface="Times New Roman"/>
              </a:rPr>
              <a:t> series</a:t>
            </a:r>
          </a:p>
          <a:p>
            <a:pPr>
              <a:spcAft>
                <a:spcPts val="0"/>
              </a:spcAft>
            </a:pPr>
            <a:r>
              <a:rPr lang="es-ES" sz="900" b="1" dirty="0" smtClean="0">
                <a:latin typeface="Arial Narrow"/>
                <a:ea typeface="Times New Roman"/>
                <a:cs typeface="Times New Roman"/>
              </a:rPr>
              <a:t>(28 series of total)</a:t>
            </a:r>
            <a:endParaRPr lang="es-ES" sz="900" dirty="0">
              <a:effectLst/>
              <a:latin typeface="Arial Narrow"/>
              <a:ea typeface="Times New Roman"/>
              <a:cs typeface="Times New Roman"/>
            </a:endParaRPr>
          </a:p>
        </p:txBody>
      </p:sp>
      <p:sp>
        <p:nvSpPr>
          <p:cNvPr id="20" name="Rectangle 19"/>
          <p:cNvSpPr/>
          <p:nvPr/>
        </p:nvSpPr>
        <p:spPr>
          <a:xfrm>
            <a:off x="69954" y="3773607"/>
            <a:ext cx="1656487" cy="13271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TextBox 1"/>
          <p:cNvSpPr txBox="1"/>
          <p:nvPr/>
        </p:nvSpPr>
        <p:spPr>
          <a:xfrm>
            <a:off x="1657350" y="5458996"/>
            <a:ext cx="7486650" cy="215444"/>
          </a:xfrm>
          <a:prstGeom prst="rect">
            <a:avLst/>
          </a:prstGeom>
          <a:noFill/>
        </p:spPr>
        <p:txBody>
          <a:bodyPr wrap="square" rtlCol="0">
            <a:spAutoFit/>
          </a:bodyPr>
          <a:lstStyle/>
          <a:p>
            <a:r>
              <a:rPr lang="en-US" sz="800" b="1" i="1" dirty="0">
                <a:latin typeface="Arial Narrow" pitchFamily="34" charset="0"/>
              </a:rPr>
              <a:t>Disclaimer:</a:t>
            </a:r>
            <a:r>
              <a:rPr lang="en-US" sz="800" i="1" dirty="0">
                <a:latin typeface="Arial Narrow" pitchFamily="34" charset="0"/>
              </a:rPr>
              <a:t> The maps elaborated by UNWTO are for reference only and do not imply any judgment on the legal status of any territory, or any endorsement or acceptance of such boundaries.</a:t>
            </a:r>
            <a:endParaRPr lang="es-ES" sz="800" dirty="0">
              <a:latin typeface="Arial Narrow" pitchFamily="34" charset="0"/>
            </a:endParaRPr>
          </a:p>
        </p:txBody>
      </p:sp>
    </p:spTree>
    <p:extLst>
      <p:ext uri="{BB962C8B-B14F-4D97-AF65-F5344CB8AC3E}">
        <p14:creationId xmlns:p14="http://schemas.microsoft.com/office/powerpoint/2010/main" val="95066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Compartir\Imapbuilder\CP_YB_TSA_data_SCBP\Cobertura\Cobertura-Area_3_Outbound Tourism_big_key.tif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6369" b="8656"/>
          <a:stretch/>
        </p:blipFill>
        <p:spPr bwMode="auto">
          <a:xfrm>
            <a:off x="0" y="921223"/>
            <a:ext cx="9144000" cy="481766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14313" y="171450"/>
            <a:ext cx="8682037" cy="461665"/>
          </a:xfrm>
          <a:prstGeom prst="rect">
            <a:avLst/>
          </a:prstGeom>
          <a:noFill/>
        </p:spPr>
        <p:txBody>
          <a:bodyPr wrap="square" rtlCol="0">
            <a:spAutoFit/>
          </a:bodyPr>
          <a:lstStyle/>
          <a:p>
            <a:pPr algn="ctr">
              <a:defRPr/>
            </a:pPr>
            <a:r>
              <a:rPr lang="en-GB" sz="2400" b="1" dirty="0" smtClean="0">
                <a:solidFill>
                  <a:srgbClr val="336699"/>
                </a:solidFill>
                <a:latin typeface="Arial" charset="0"/>
                <a:cs typeface="Arial" charset="0"/>
              </a:rPr>
              <a:t>Coverage: Outbound Tourism</a:t>
            </a:r>
          </a:p>
        </p:txBody>
      </p:sp>
      <p:sp>
        <p:nvSpPr>
          <p:cNvPr id="19" name="Text Box 5"/>
          <p:cNvSpPr txBox="1"/>
          <p:nvPr/>
        </p:nvSpPr>
        <p:spPr>
          <a:xfrm>
            <a:off x="29218" y="3824212"/>
            <a:ext cx="1621307" cy="600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 sz="900" b="1" dirty="0">
                <a:effectLst/>
                <a:latin typeface="Arial Narrow"/>
                <a:ea typeface="Times New Roman"/>
                <a:cs typeface="Times New Roman"/>
              </a:rPr>
              <a:t>KEY</a:t>
            </a:r>
            <a:endParaRPr lang="es-ES" sz="900" dirty="0">
              <a:effectLst/>
              <a:latin typeface="Arial Narrow"/>
              <a:ea typeface="Times New Roman"/>
              <a:cs typeface="Times New Roman"/>
            </a:endParaRPr>
          </a:p>
          <a:p>
            <a:pPr>
              <a:spcAft>
                <a:spcPts val="0"/>
              </a:spcAft>
            </a:pPr>
            <a:r>
              <a:rPr lang="es-ES" sz="900" b="1" dirty="0">
                <a:effectLst/>
                <a:latin typeface="Arial Narrow"/>
                <a:ea typeface="Times New Roman"/>
                <a:cs typeface="Times New Roman"/>
              </a:rPr>
              <a:t> </a:t>
            </a:r>
            <a:endParaRPr lang="es-ES" sz="900" dirty="0">
              <a:effectLst/>
              <a:latin typeface="Arial Narrow"/>
              <a:ea typeface="Times New Roman"/>
              <a:cs typeface="Times New Roman"/>
            </a:endParaRPr>
          </a:p>
          <a:p>
            <a:pPr>
              <a:spcAft>
                <a:spcPts val="0"/>
              </a:spcAft>
            </a:pPr>
            <a:r>
              <a:rPr lang="es-ES" sz="900" b="1" dirty="0" err="1" smtClean="0">
                <a:effectLst/>
                <a:latin typeface="Arial Narrow"/>
                <a:ea typeface="Times New Roman"/>
                <a:cs typeface="Times New Roman"/>
              </a:rPr>
              <a:t>Number</a:t>
            </a:r>
            <a:r>
              <a:rPr lang="es-ES" sz="900" b="1" dirty="0" smtClean="0">
                <a:effectLst/>
                <a:latin typeface="Arial Narrow"/>
                <a:ea typeface="Times New Roman"/>
                <a:cs typeface="Times New Roman"/>
              </a:rPr>
              <a:t> of </a:t>
            </a:r>
            <a:r>
              <a:rPr lang="es-ES" sz="900" b="1" dirty="0" err="1" smtClean="0">
                <a:effectLst/>
                <a:latin typeface="Arial Narrow"/>
                <a:ea typeface="Times New Roman"/>
                <a:cs typeface="Times New Roman"/>
              </a:rPr>
              <a:t>available</a:t>
            </a:r>
            <a:r>
              <a:rPr lang="es-ES" sz="900" b="1" dirty="0" smtClean="0">
                <a:effectLst/>
                <a:latin typeface="Arial Narrow"/>
                <a:ea typeface="Times New Roman"/>
                <a:cs typeface="Times New Roman"/>
              </a:rPr>
              <a:t> series</a:t>
            </a:r>
          </a:p>
          <a:p>
            <a:pPr>
              <a:spcAft>
                <a:spcPts val="0"/>
              </a:spcAft>
            </a:pPr>
            <a:r>
              <a:rPr lang="es-ES" sz="900" b="1" dirty="0" smtClean="0">
                <a:latin typeface="Arial Narrow"/>
                <a:ea typeface="Times New Roman"/>
                <a:cs typeface="Times New Roman"/>
              </a:rPr>
              <a:t>(11 series of total)</a:t>
            </a:r>
            <a:endParaRPr lang="es-ES" sz="900" dirty="0">
              <a:effectLst/>
              <a:latin typeface="Arial Narrow"/>
              <a:ea typeface="Times New Roman"/>
              <a:cs typeface="Times New Roman"/>
            </a:endParaRPr>
          </a:p>
        </p:txBody>
      </p:sp>
      <p:sp>
        <p:nvSpPr>
          <p:cNvPr id="20" name="Rectangle 19"/>
          <p:cNvSpPr/>
          <p:nvPr/>
        </p:nvSpPr>
        <p:spPr>
          <a:xfrm>
            <a:off x="56038" y="3824212"/>
            <a:ext cx="1601311" cy="13053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TextBox 1"/>
          <p:cNvSpPr txBox="1"/>
          <p:nvPr/>
        </p:nvSpPr>
        <p:spPr>
          <a:xfrm>
            <a:off x="1657350" y="5458996"/>
            <a:ext cx="7486650" cy="215444"/>
          </a:xfrm>
          <a:prstGeom prst="rect">
            <a:avLst/>
          </a:prstGeom>
          <a:noFill/>
        </p:spPr>
        <p:txBody>
          <a:bodyPr wrap="square" rtlCol="0">
            <a:spAutoFit/>
          </a:bodyPr>
          <a:lstStyle/>
          <a:p>
            <a:r>
              <a:rPr lang="en-US" sz="800" b="1" i="1" dirty="0">
                <a:latin typeface="Arial Narrow" pitchFamily="34" charset="0"/>
              </a:rPr>
              <a:t>Disclaimer:</a:t>
            </a:r>
            <a:r>
              <a:rPr lang="en-US" sz="800" i="1" dirty="0">
                <a:latin typeface="Arial Narrow" pitchFamily="34" charset="0"/>
              </a:rPr>
              <a:t> The maps elaborated by UNWTO are for reference only and do not imply any judgment on the legal status of any territory, or any endorsement or acceptance of such boundaries.</a:t>
            </a:r>
            <a:endParaRPr lang="es-ES" sz="800" dirty="0">
              <a:latin typeface="Arial Narrow" pitchFamily="34" charset="0"/>
            </a:endParaRPr>
          </a:p>
        </p:txBody>
      </p:sp>
    </p:spTree>
    <p:extLst>
      <p:ext uri="{BB962C8B-B14F-4D97-AF65-F5344CB8AC3E}">
        <p14:creationId xmlns:p14="http://schemas.microsoft.com/office/powerpoint/2010/main" val="3175775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Compartir\Imapbuilder\CP_YB_TSA_data_SCBP\Cobertura\Cobertura-Area_4_Tourism_Industries_big_key.tif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408" b="9258"/>
          <a:stretch/>
        </p:blipFill>
        <p:spPr bwMode="auto">
          <a:xfrm>
            <a:off x="0" y="921217"/>
            <a:ext cx="9144000" cy="483813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0" y="171450"/>
            <a:ext cx="9143999" cy="461665"/>
          </a:xfrm>
          <a:prstGeom prst="rect">
            <a:avLst/>
          </a:prstGeom>
          <a:noFill/>
        </p:spPr>
        <p:txBody>
          <a:bodyPr wrap="square" rtlCol="0">
            <a:spAutoFit/>
          </a:bodyPr>
          <a:lstStyle/>
          <a:p>
            <a:pPr algn="ctr">
              <a:defRPr/>
            </a:pPr>
            <a:r>
              <a:rPr lang="en-GB" sz="2400" b="1" dirty="0" smtClean="0">
                <a:solidFill>
                  <a:srgbClr val="336699"/>
                </a:solidFill>
                <a:latin typeface="Arial" charset="0"/>
                <a:cs typeface="Arial" charset="0"/>
              </a:rPr>
              <a:t>Coverage: Tourism Industries</a:t>
            </a:r>
          </a:p>
        </p:txBody>
      </p:sp>
      <p:sp>
        <p:nvSpPr>
          <p:cNvPr id="19" name="Text Box 5"/>
          <p:cNvSpPr txBox="1"/>
          <p:nvPr/>
        </p:nvSpPr>
        <p:spPr>
          <a:xfrm>
            <a:off x="22764" y="3895828"/>
            <a:ext cx="1634586" cy="5676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 sz="900" b="1" dirty="0">
                <a:effectLst/>
                <a:latin typeface="Arial Narrow"/>
                <a:ea typeface="Times New Roman"/>
                <a:cs typeface="Times New Roman"/>
              </a:rPr>
              <a:t>KEY</a:t>
            </a:r>
            <a:endParaRPr lang="es-ES" sz="900" dirty="0">
              <a:effectLst/>
              <a:latin typeface="Arial Narrow"/>
              <a:ea typeface="Times New Roman"/>
              <a:cs typeface="Times New Roman"/>
            </a:endParaRPr>
          </a:p>
          <a:p>
            <a:pPr>
              <a:spcAft>
                <a:spcPts val="0"/>
              </a:spcAft>
            </a:pPr>
            <a:r>
              <a:rPr lang="es-ES" sz="900" b="1" dirty="0">
                <a:effectLst/>
                <a:latin typeface="Arial Narrow"/>
                <a:ea typeface="Times New Roman"/>
                <a:cs typeface="Times New Roman"/>
              </a:rPr>
              <a:t> </a:t>
            </a:r>
            <a:endParaRPr lang="es-ES" sz="900" dirty="0">
              <a:effectLst/>
              <a:latin typeface="Arial Narrow"/>
              <a:ea typeface="Times New Roman"/>
              <a:cs typeface="Times New Roman"/>
            </a:endParaRPr>
          </a:p>
          <a:p>
            <a:pPr>
              <a:spcAft>
                <a:spcPts val="0"/>
              </a:spcAft>
            </a:pPr>
            <a:r>
              <a:rPr lang="es-ES" sz="900" b="1" dirty="0" err="1" smtClean="0">
                <a:effectLst/>
                <a:latin typeface="Arial Narrow"/>
                <a:ea typeface="Times New Roman"/>
                <a:cs typeface="Times New Roman"/>
              </a:rPr>
              <a:t>Number</a:t>
            </a:r>
            <a:r>
              <a:rPr lang="es-ES" sz="900" b="1" dirty="0" smtClean="0">
                <a:effectLst/>
                <a:latin typeface="Arial Narrow"/>
                <a:ea typeface="Times New Roman"/>
                <a:cs typeface="Times New Roman"/>
              </a:rPr>
              <a:t> of </a:t>
            </a:r>
            <a:r>
              <a:rPr lang="es-ES" sz="900" b="1" dirty="0" err="1" smtClean="0">
                <a:effectLst/>
                <a:latin typeface="Arial Narrow"/>
                <a:ea typeface="Times New Roman"/>
                <a:cs typeface="Times New Roman"/>
              </a:rPr>
              <a:t>available</a:t>
            </a:r>
            <a:r>
              <a:rPr lang="es-ES" sz="900" b="1" dirty="0" smtClean="0">
                <a:effectLst/>
                <a:latin typeface="Arial Narrow"/>
                <a:ea typeface="Times New Roman"/>
                <a:cs typeface="Times New Roman"/>
              </a:rPr>
              <a:t> series</a:t>
            </a:r>
          </a:p>
          <a:p>
            <a:pPr>
              <a:spcAft>
                <a:spcPts val="0"/>
              </a:spcAft>
            </a:pPr>
            <a:r>
              <a:rPr lang="es-ES" sz="900" b="1" dirty="0" smtClean="0">
                <a:latin typeface="Arial Narrow"/>
                <a:ea typeface="Times New Roman"/>
                <a:cs typeface="Times New Roman"/>
              </a:rPr>
              <a:t>(30 series of total)</a:t>
            </a:r>
            <a:endParaRPr lang="es-ES" sz="900" dirty="0">
              <a:effectLst/>
              <a:latin typeface="Arial Narrow"/>
              <a:ea typeface="Times New Roman"/>
              <a:cs typeface="Times New Roman"/>
            </a:endParaRPr>
          </a:p>
        </p:txBody>
      </p:sp>
      <p:sp>
        <p:nvSpPr>
          <p:cNvPr id="20" name="Rectangle 19"/>
          <p:cNvSpPr/>
          <p:nvPr/>
        </p:nvSpPr>
        <p:spPr>
          <a:xfrm>
            <a:off x="59584" y="3895828"/>
            <a:ext cx="1597765" cy="13085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TextBox 1"/>
          <p:cNvSpPr txBox="1"/>
          <p:nvPr/>
        </p:nvSpPr>
        <p:spPr>
          <a:xfrm>
            <a:off x="1657350" y="5458996"/>
            <a:ext cx="7486650" cy="215444"/>
          </a:xfrm>
          <a:prstGeom prst="rect">
            <a:avLst/>
          </a:prstGeom>
          <a:noFill/>
        </p:spPr>
        <p:txBody>
          <a:bodyPr wrap="square" rtlCol="0">
            <a:spAutoFit/>
          </a:bodyPr>
          <a:lstStyle/>
          <a:p>
            <a:r>
              <a:rPr lang="en-US" sz="800" b="1" i="1" dirty="0">
                <a:latin typeface="Arial Narrow" pitchFamily="34" charset="0"/>
              </a:rPr>
              <a:t>Disclaimer:</a:t>
            </a:r>
            <a:r>
              <a:rPr lang="en-US" sz="800" i="1" dirty="0">
                <a:latin typeface="Arial Narrow" pitchFamily="34" charset="0"/>
              </a:rPr>
              <a:t> The maps elaborated by UNWTO are for reference only and do not imply any judgment on the legal status of any territory, or any endorsement or acceptance of such boundaries.</a:t>
            </a:r>
            <a:endParaRPr lang="es-ES" sz="800" dirty="0">
              <a:latin typeface="Arial Narrow" pitchFamily="34" charset="0"/>
            </a:endParaRPr>
          </a:p>
        </p:txBody>
      </p:sp>
    </p:spTree>
    <p:extLst>
      <p:ext uri="{BB962C8B-B14F-4D97-AF65-F5344CB8AC3E}">
        <p14:creationId xmlns:p14="http://schemas.microsoft.com/office/powerpoint/2010/main" val="890370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Compartir\Imapbuilder\CP_YB_TSA_data_SCBP\Cobertura\Cobertura-Area_5_Employment_big_key.tif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046" b="10341"/>
          <a:stretch/>
        </p:blipFill>
        <p:spPr bwMode="auto">
          <a:xfrm>
            <a:off x="0" y="928043"/>
            <a:ext cx="9144000" cy="479719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14313" y="171450"/>
            <a:ext cx="8682037" cy="461665"/>
          </a:xfrm>
          <a:prstGeom prst="rect">
            <a:avLst/>
          </a:prstGeom>
          <a:noFill/>
        </p:spPr>
        <p:txBody>
          <a:bodyPr wrap="square" rtlCol="0">
            <a:spAutoFit/>
          </a:bodyPr>
          <a:lstStyle/>
          <a:p>
            <a:pPr algn="ctr">
              <a:defRPr/>
            </a:pPr>
            <a:r>
              <a:rPr lang="en-GB" sz="2400" b="1" dirty="0" smtClean="0">
                <a:solidFill>
                  <a:srgbClr val="336699"/>
                </a:solidFill>
                <a:latin typeface="Arial" charset="0"/>
                <a:cs typeface="Arial" charset="0"/>
              </a:rPr>
              <a:t>Coverage: Employment</a:t>
            </a:r>
          </a:p>
        </p:txBody>
      </p:sp>
      <p:sp>
        <p:nvSpPr>
          <p:cNvPr id="19" name="Text Box 5"/>
          <p:cNvSpPr txBox="1"/>
          <p:nvPr/>
        </p:nvSpPr>
        <p:spPr>
          <a:xfrm>
            <a:off x="46720" y="3878232"/>
            <a:ext cx="1638777" cy="6258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ES" sz="900" b="1" dirty="0">
                <a:effectLst/>
                <a:latin typeface="Arial Narrow"/>
                <a:ea typeface="Times New Roman"/>
                <a:cs typeface="Times New Roman"/>
              </a:rPr>
              <a:t>KEY</a:t>
            </a:r>
            <a:endParaRPr lang="es-ES" sz="900" dirty="0">
              <a:effectLst/>
              <a:latin typeface="Arial Narrow"/>
              <a:ea typeface="Times New Roman"/>
              <a:cs typeface="Times New Roman"/>
            </a:endParaRPr>
          </a:p>
          <a:p>
            <a:pPr>
              <a:spcAft>
                <a:spcPts val="0"/>
              </a:spcAft>
            </a:pPr>
            <a:r>
              <a:rPr lang="es-ES" sz="900" b="1" dirty="0">
                <a:effectLst/>
                <a:latin typeface="Arial Narrow"/>
                <a:ea typeface="Times New Roman"/>
                <a:cs typeface="Times New Roman"/>
              </a:rPr>
              <a:t> </a:t>
            </a:r>
            <a:endParaRPr lang="es-ES" sz="900" dirty="0">
              <a:effectLst/>
              <a:latin typeface="Arial Narrow"/>
              <a:ea typeface="Times New Roman"/>
              <a:cs typeface="Times New Roman"/>
            </a:endParaRPr>
          </a:p>
          <a:p>
            <a:pPr>
              <a:spcAft>
                <a:spcPts val="0"/>
              </a:spcAft>
            </a:pPr>
            <a:r>
              <a:rPr lang="es-ES" sz="900" b="1" dirty="0" err="1" smtClean="0">
                <a:effectLst/>
                <a:latin typeface="Arial Narrow"/>
                <a:ea typeface="Times New Roman"/>
                <a:cs typeface="Times New Roman"/>
              </a:rPr>
              <a:t>Number</a:t>
            </a:r>
            <a:r>
              <a:rPr lang="es-ES" sz="900" b="1" dirty="0" smtClean="0">
                <a:effectLst/>
                <a:latin typeface="Arial Narrow"/>
                <a:ea typeface="Times New Roman"/>
                <a:cs typeface="Times New Roman"/>
              </a:rPr>
              <a:t> of </a:t>
            </a:r>
            <a:r>
              <a:rPr lang="es-ES" sz="900" b="1" dirty="0" err="1" smtClean="0">
                <a:effectLst/>
                <a:latin typeface="Arial Narrow"/>
                <a:ea typeface="Times New Roman"/>
                <a:cs typeface="Times New Roman"/>
              </a:rPr>
              <a:t>available</a:t>
            </a:r>
            <a:r>
              <a:rPr lang="es-ES" sz="900" b="1" dirty="0" smtClean="0">
                <a:effectLst/>
                <a:latin typeface="Arial Narrow"/>
                <a:ea typeface="Times New Roman"/>
                <a:cs typeface="Times New Roman"/>
              </a:rPr>
              <a:t> series</a:t>
            </a:r>
          </a:p>
          <a:p>
            <a:pPr>
              <a:spcAft>
                <a:spcPts val="0"/>
              </a:spcAft>
            </a:pPr>
            <a:r>
              <a:rPr lang="es-ES" sz="900" b="1" dirty="0" smtClean="0">
                <a:latin typeface="Arial Narrow"/>
                <a:ea typeface="Times New Roman"/>
                <a:cs typeface="Times New Roman"/>
              </a:rPr>
              <a:t>(17 series of total)</a:t>
            </a:r>
            <a:endParaRPr lang="es-ES" sz="900" dirty="0">
              <a:effectLst/>
              <a:latin typeface="Arial Narrow"/>
              <a:ea typeface="Times New Roman"/>
              <a:cs typeface="Times New Roman"/>
            </a:endParaRPr>
          </a:p>
        </p:txBody>
      </p:sp>
      <p:sp>
        <p:nvSpPr>
          <p:cNvPr id="20" name="Rectangle 19"/>
          <p:cNvSpPr/>
          <p:nvPr/>
        </p:nvSpPr>
        <p:spPr>
          <a:xfrm>
            <a:off x="69418" y="3841845"/>
            <a:ext cx="1622903" cy="13349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TextBox 1"/>
          <p:cNvSpPr txBox="1"/>
          <p:nvPr/>
        </p:nvSpPr>
        <p:spPr>
          <a:xfrm>
            <a:off x="1657350" y="5458996"/>
            <a:ext cx="7486650" cy="215444"/>
          </a:xfrm>
          <a:prstGeom prst="rect">
            <a:avLst/>
          </a:prstGeom>
          <a:noFill/>
        </p:spPr>
        <p:txBody>
          <a:bodyPr wrap="square" rtlCol="0">
            <a:spAutoFit/>
          </a:bodyPr>
          <a:lstStyle/>
          <a:p>
            <a:r>
              <a:rPr lang="en-US" sz="800" b="1" i="1" dirty="0">
                <a:latin typeface="Arial Narrow" pitchFamily="34" charset="0"/>
              </a:rPr>
              <a:t>Disclaimer:</a:t>
            </a:r>
            <a:r>
              <a:rPr lang="en-US" sz="800" i="1" dirty="0">
                <a:latin typeface="Arial Narrow" pitchFamily="34" charset="0"/>
              </a:rPr>
              <a:t> The maps elaborated by UNWTO are for reference only and do not imply any judgment on the legal status of any territory, or any endorsement or acceptance of such boundaries.</a:t>
            </a:r>
            <a:endParaRPr lang="es-ES" sz="800" dirty="0">
              <a:latin typeface="Arial Narrow" pitchFamily="34" charset="0"/>
            </a:endParaRPr>
          </a:p>
        </p:txBody>
      </p:sp>
    </p:spTree>
    <p:extLst>
      <p:ext uri="{BB962C8B-B14F-4D97-AF65-F5344CB8AC3E}">
        <p14:creationId xmlns:p14="http://schemas.microsoft.com/office/powerpoint/2010/main" val="134084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40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723900"/>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3200" dirty="0">
                <a:solidFill>
                  <a:srgbClr val="336699"/>
                </a:solidFill>
                <a:latin typeface="Arial Narrow Bold" charset="0"/>
              </a:rPr>
              <a:t>Overview</a:t>
            </a:r>
            <a:r>
              <a:rPr lang="es-ES" sz="3200" dirty="0">
                <a:solidFill>
                  <a:schemeClr val="bg1"/>
                </a:solidFill>
                <a:latin typeface="Arial Narrow Bold" charset="0"/>
              </a:rPr>
              <a:t> </a:t>
            </a:r>
            <a:endParaRPr lang="es-ES" sz="3200" dirty="0">
              <a:solidFill>
                <a:schemeClr val="bg1"/>
              </a:solidFill>
            </a:endParaRPr>
          </a:p>
        </p:txBody>
      </p:sp>
      <p:sp>
        <p:nvSpPr>
          <p:cNvPr id="4" name="TextBox 3"/>
          <p:cNvSpPr txBox="1"/>
          <p:nvPr/>
        </p:nvSpPr>
        <p:spPr>
          <a:xfrm>
            <a:off x="313901" y="1009911"/>
            <a:ext cx="8625385" cy="5262979"/>
          </a:xfrm>
          <a:prstGeom prst="rect">
            <a:avLst/>
          </a:prstGeom>
          <a:noFill/>
        </p:spPr>
        <p:txBody>
          <a:bodyPr wrap="square" rtlCol="0">
            <a:spAutoFit/>
          </a:bodyPr>
          <a:lstStyle/>
          <a:p>
            <a:r>
              <a:rPr lang="en-US" sz="2400" dirty="0" smtClean="0">
                <a:solidFill>
                  <a:srgbClr val="336699"/>
                </a:solidFill>
                <a:latin typeface="Arial Narrow Bold"/>
              </a:rPr>
              <a:t>UNWTO mandate</a:t>
            </a:r>
          </a:p>
          <a:p>
            <a:endParaRPr lang="en-US" sz="2400" dirty="0" smtClean="0">
              <a:solidFill>
                <a:srgbClr val="336699"/>
              </a:solidFill>
              <a:latin typeface="Arial Narrow Bold"/>
            </a:endParaRPr>
          </a:p>
          <a:p>
            <a:r>
              <a:rPr lang="en-US" sz="2400" dirty="0" smtClean="0">
                <a:solidFill>
                  <a:srgbClr val="336699"/>
                </a:solidFill>
                <a:latin typeface="Arial Narrow Bold"/>
              </a:rPr>
              <a:t>You manage what your measure! About measuring tourism</a:t>
            </a:r>
          </a:p>
          <a:p>
            <a:endParaRPr lang="en-US" sz="2400" dirty="0" smtClean="0">
              <a:solidFill>
                <a:srgbClr val="336699"/>
              </a:solidFill>
              <a:latin typeface="Arial Narrow Bold"/>
            </a:endParaRPr>
          </a:p>
          <a:p>
            <a:r>
              <a:rPr lang="en-US" sz="2400" dirty="0" smtClean="0">
                <a:solidFill>
                  <a:srgbClr val="336699"/>
                </a:solidFill>
                <a:latin typeface="Arial Narrow Bold"/>
              </a:rPr>
              <a:t>Measuring tourism:</a:t>
            </a:r>
          </a:p>
          <a:p>
            <a:pPr marL="342900" indent="-342900">
              <a:buFont typeface="Arial" pitchFamily="34" charset="0"/>
              <a:buChar char="•"/>
            </a:pPr>
            <a:r>
              <a:rPr lang="en-US" sz="2400" dirty="0" smtClean="0">
                <a:solidFill>
                  <a:srgbClr val="336699"/>
                </a:solidFill>
                <a:latin typeface="Arial Narrow Bold"/>
              </a:rPr>
              <a:t>“traditional” measures of tourism</a:t>
            </a:r>
          </a:p>
          <a:p>
            <a:pPr marL="342900" indent="-342900">
              <a:buFont typeface="Arial" pitchFamily="34" charset="0"/>
              <a:buChar char="•"/>
            </a:pPr>
            <a:r>
              <a:rPr lang="en-US" sz="2400" dirty="0" smtClean="0">
                <a:solidFill>
                  <a:srgbClr val="336699"/>
                </a:solidFill>
                <a:latin typeface="Arial Narrow Bold"/>
              </a:rPr>
              <a:t> the conceptual framework for measuring tourism: the </a:t>
            </a:r>
            <a:r>
              <a:rPr lang="en-US" sz="2400" i="1" dirty="0" smtClean="0">
                <a:solidFill>
                  <a:srgbClr val="336699"/>
                </a:solidFill>
                <a:latin typeface="Arial Narrow Bold"/>
              </a:rPr>
              <a:t>International Recommendations for Tourism Statistics </a:t>
            </a:r>
            <a:r>
              <a:rPr lang="en-US" sz="2400" i="1" dirty="0" smtClean="0">
                <a:solidFill>
                  <a:srgbClr val="336699"/>
                </a:solidFill>
                <a:latin typeface="Arial Narrow Bold"/>
              </a:rPr>
              <a:t>2008 and the Tourism Satellite Account</a:t>
            </a:r>
            <a:endParaRPr lang="en-US" sz="2400" i="1" dirty="0" smtClean="0">
              <a:solidFill>
                <a:srgbClr val="336699"/>
              </a:solidFill>
              <a:latin typeface="Arial Narrow Bold"/>
            </a:endParaRPr>
          </a:p>
          <a:p>
            <a:pPr marL="342900" indent="-342900">
              <a:buFont typeface="Arial" pitchFamily="34" charset="0"/>
              <a:buChar char="•"/>
            </a:pPr>
            <a:r>
              <a:rPr lang="en-US" sz="2400" dirty="0">
                <a:solidFill>
                  <a:srgbClr val="336699"/>
                </a:solidFill>
                <a:latin typeface="Arial Narrow Bold"/>
              </a:rPr>
              <a:t>t</a:t>
            </a:r>
            <a:r>
              <a:rPr lang="en-US" sz="2400" dirty="0" smtClean="0">
                <a:solidFill>
                  <a:srgbClr val="336699"/>
                </a:solidFill>
                <a:latin typeface="Arial Narrow Bold"/>
              </a:rPr>
              <a:t>he economic measurement of tourism: TSA</a:t>
            </a:r>
          </a:p>
          <a:p>
            <a:endParaRPr lang="en-US" sz="2400" dirty="0" smtClean="0">
              <a:solidFill>
                <a:srgbClr val="336699"/>
              </a:solidFill>
              <a:latin typeface="Arial Narrow Bold"/>
            </a:endParaRPr>
          </a:p>
          <a:p>
            <a:r>
              <a:rPr lang="en-US" sz="2400" dirty="0" smtClean="0">
                <a:solidFill>
                  <a:srgbClr val="336699"/>
                </a:solidFill>
                <a:latin typeface="Arial Narrow Bold"/>
              </a:rPr>
              <a:t>Enabling economic impact analysis: an added benefit of TSA</a:t>
            </a:r>
          </a:p>
          <a:p>
            <a:endParaRPr lang="en-US" sz="2400" dirty="0">
              <a:solidFill>
                <a:srgbClr val="336699"/>
              </a:solidFill>
              <a:latin typeface="Arial Narrow Bold"/>
            </a:endParaRPr>
          </a:p>
          <a:p>
            <a:r>
              <a:rPr lang="en-US" sz="2400" dirty="0" smtClean="0">
                <a:solidFill>
                  <a:srgbClr val="336699"/>
                </a:solidFill>
                <a:latin typeface="Arial Narrow Bold"/>
              </a:rPr>
              <a:t>Conclusion </a:t>
            </a:r>
          </a:p>
        </p:txBody>
      </p:sp>
    </p:spTree>
    <p:extLst>
      <p:ext uri="{BB962C8B-B14F-4D97-AF65-F5344CB8AC3E}">
        <p14:creationId xmlns:p14="http://schemas.microsoft.com/office/powerpoint/2010/main" val="918259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40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723900"/>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3200" dirty="0" err="1" smtClean="0">
                <a:solidFill>
                  <a:srgbClr val="336699"/>
                </a:solidFill>
                <a:latin typeface="Arial Narrow Bold" charset="0"/>
              </a:rPr>
              <a:t>Tourism</a:t>
            </a:r>
            <a:r>
              <a:rPr lang="es-ES" sz="3200" dirty="0" smtClean="0">
                <a:solidFill>
                  <a:srgbClr val="336699"/>
                </a:solidFill>
                <a:latin typeface="Arial Narrow Bold" charset="0"/>
              </a:rPr>
              <a:t> </a:t>
            </a:r>
            <a:r>
              <a:rPr lang="es-ES" sz="3200" dirty="0" err="1" smtClean="0">
                <a:solidFill>
                  <a:srgbClr val="336699"/>
                </a:solidFill>
                <a:latin typeface="Arial Narrow Bold" charset="0"/>
              </a:rPr>
              <a:t>Satellite</a:t>
            </a:r>
            <a:r>
              <a:rPr lang="es-ES" sz="3200" dirty="0" smtClean="0">
                <a:solidFill>
                  <a:srgbClr val="336699"/>
                </a:solidFill>
                <a:latin typeface="Arial Narrow Bold" charset="0"/>
              </a:rPr>
              <a:t> </a:t>
            </a:r>
            <a:r>
              <a:rPr lang="es-ES" sz="3200" dirty="0" err="1" smtClean="0">
                <a:solidFill>
                  <a:srgbClr val="336699"/>
                </a:solidFill>
                <a:latin typeface="Arial Narrow Bold" charset="0"/>
              </a:rPr>
              <a:t>Account</a:t>
            </a:r>
            <a:r>
              <a:rPr lang="es-ES" sz="3200" dirty="0" smtClean="0">
                <a:solidFill>
                  <a:srgbClr val="336699"/>
                </a:solidFill>
                <a:latin typeface="Arial Narrow Bold" charset="0"/>
              </a:rPr>
              <a:t>: </a:t>
            </a:r>
            <a:r>
              <a:rPr lang="es-ES" sz="3200" dirty="0" err="1" smtClean="0">
                <a:solidFill>
                  <a:srgbClr val="336699"/>
                </a:solidFill>
                <a:latin typeface="Arial Narrow Bold" charset="0"/>
              </a:rPr>
              <a:t>what</a:t>
            </a:r>
            <a:r>
              <a:rPr lang="es-ES" sz="3200" dirty="0" smtClean="0">
                <a:solidFill>
                  <a:srgbClr val="336699"/>
                </a:solidFill>
                <a:latin typeface="Arial Narrow Bold" charset="0"/>
              </a:rPr>
              <a:t> </a:t>
            </a:r>
            <a:r>
              <a:rPr lang="es-ES" sz="3200" dirty="0" err="1" smtClean="0">
                <a:solidFill>
                  <a:srgbClr val="336699"/>
                </a:solidFill>
                <a:latin typeface="Arial Narrow Bold" charset="0"/>
              </a:rPr>
              <a:t>is</a:t>
            </a:r>
            <a:r>
              <a:rPr lang="es-ES" sz="3200" dirty="0" smtClean="0">
                <a:solidFill>
                  <a:srgbClr val="336699"/>
                </a:solidFill>
                <a:latin typeface="Arial Narrow Bold" charset="0"/>
              </a:rPr>
              <a:t> </a:t>
            </a:r>
            <a:r>
              <a:rPr lang="es-ES" sz="3200" dirty="0" err="1" smtClean="0">
                <a:solidFill>
                  <a:srgbClr val="336699"/>
                </a:solidFill>
                <a:latin typeface="Arial Narrow Bold" charset="0"/>
              </a:rPr>
              <a:t>it</a:t>
            </a:r>
            <a:r>
              <a:rPr lang="es-ES" sz="3200" dirty="0" smtClean="0">
                <a:solidFill>
                  <a:srgbClr val="336699"/>
                </a:solidFill>
                <a:latin typeface="Arial Narrow Bold" charset="0"/>
              </a:rPr>
              <a:t>?</a:t>
            </a:r>
            <a:endParaRPr lang="es-ES" sz="3200" dirty="0">
              <a:solidFill>
                <a:srgbClr val="336699"/>
              </a:solidFill>
            </a:endParaRPr>
          </a:p>
        </p:txBody>
      </p:sp>
      <p:sp>
        <p:nvSpPr>
          <p:cNvPr id="6149" name="Text Box 7"/>
          <p:cNvSpPr txBox="1">
            <a:spLocks noChangeArrowheads="1"/>
          </p:cNvSpPr>
          <p:nvPr/>
        </p:nvSpPr>
        <p:spPr bwMode="auto">
          <a:xfrm>
            <a:off x="303212" y="779575"/>
            <a:ext cx="870431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sz="1600" b="1" i="1" u="sng" dirty="0" smtClean="0">
                <a:solidFill>
                  <a:schemeClr val="accent6">
                    <a:lumMod val="75000"/>
                  </a:schemeClr>
                </a:solidFill>
                <a:latin typeface="Verdana" pitchFamily="34" charset="0"/>
              </a:rPr>
              <a:t>Tourism</a:t>
            </a:r>
            <a:r>
              <a:rPr lang="en-US" sz="1600" i="1" dirty="0">
                <a:solidFill>
                  <a:srgbClr val="336699"/>
                </a:solidFill>
                <a:latin typeface="Verdana" pitchFamily="34" charset="0"/>
              </a:rPr>
              <a:t>: </a:t>
            </a:r>
            <a:r>
              <a:rPr lang="en-US" sz="1600" dirty="0">
                <a:solidFill>
                  <a:srgbClr val="336699"/>
                </a:solidFill>
                <a:latin typeface="Verdana" pitchFamily="34" charset="0"/>
              </a:rPr>
              <a:t>a TSA is about tourism and only tourism.  It observes the definitions of “visitor”, “trip”, “tourism</a:t>
            </a:r>
            <a:r>
              <a:rPr lang="en-US" sz="1600" dirty="0" smtClean="0">
                <a:solidFill>
                  <a:srgbClr val="336699"/>
                </a:solidFill>
                <a:latin typeface="Verdana" pitchFamily="34" charset="0"/>
              </a:rPr>
              <a:t>” in </a:t>
            </a:r>
            <a:r>
              <a:rPr lang="en-US" sz="1600" dirty="0">
                <a:solidFill>
                  <a:srgbClr val="336699"/>
                </a:solidFill>
                <a:latin typeface="Verdana" pitchFamily="34" charset="0"/>
              </a:rPr>
              <a:t>IRTS 2008. </a:t>
            </a:r>
            <a:endParaRPr lang="en-US" sz="1600" b="1" dirty="0" smtClean="0">
              <a:solidFill>
                <a:schemeClr val="accent6">
                  <a:lumMod val="75000"/>
                </a:schemeClr>
              </a:solidFill>
              <a:latin typeface="Verdana" pitchFamily="34" charset="0"/>
            </a:endParaRPr>
          </a:p>
          <a:p>
            <a:pPr eaLnBrk="1" hangingPunct="1">
              <a:spcBef>
                <a:spcPct val="50000"/>
              </a:spcBef>
            </a:pPr>
            <a:r>
              <a:rPr lang="en-US" sz="1600" b="1" i="1" u="sng" dirty="0" smtClean="0">
                <a:solidFill>
                  <a:schemeClr val="accent6">
                    <a:lumMod val="75000"/>
                  </a:schemeClr>
                </a:solidFill>
                <a:latin typeface="Verdana" pitchFamily="34" charset="0"/>
              </a:rPr>
              <a:t>Satellite</a:t>
            </a:r>
            <a:r>
              <a:rPr lang="en-US" sz="1600" dirty="0">
                <a:solidFill>
                  <a:srgbClr val="336699"/>
                </a:solidFill>
                <a:latin typeface="Verdana" pitchFamily="34" charset="0"/>
              </a:rPr>
              <a:t>: a TSA is satellite to a larger </a:t>
            </a:r>
            <a:r>
              <a:rPr lang="en-US" sz="1600" dirty="0" smtClean="0">
                <a:solidFill>
                  <a:srgbClr val="336699"/>
                </a:solidFill>
                <a:latin typeface="Verdana" pitchFamily="34" charset="0"/>
              </a:rPr>
              <a:t>body, </a:t>
            </a:r>
            <a:r>
              <a:rPr lang="en-US" sz="1600" dirty="0">
                <a:solidFill>
                  <a:srgbClr val="336699"/>
                </a:solidFill>
                <a:latin typeface="Verdana" pitchFamily="34" charset="0"/>
              </a:rPr>
              <a:t>the System of National Accounts (SNA</a:t>
            </a:r>
            <a:r>
              <a:rPr lang="en-US" sz="1600" dirty="0" smtClean="0">
                <a:solidFill>
                  <a:srgbClr val="336699"/>
                </a:solidFill>
                <a:latin typeface="Verdana" pitchFamily="34" charset="0"/>
              </a:rPr>
              <a:t>), that enables “zooming in” on tourism.</a:t>
            </a:r>
            <a:r>
              <a:rPr lang="en-US" sz="1600" dirty="0">
                <a:solidFill>
                  <a:srgbClr val="336699"/>
                </a:solidFill>
                <a:latin typeface="Verdana" pitchFamily="34" charset="0"/>
              </a:rPr>
              <a:t>  I</a:t>
            </a:r>
            <a:r>
              <a:rPr lang="en-US" sz="1600" dirty="0" smtClean="0">
                <a:solidFill>
                  <a:srgbClr val="336699"/>
                </a:solidFill>
                <a:latin typeface="Verdana" pitchFamily="34" charset="0"/>
              </a:rPr>
              <a:t>t observes </a:t>
            </a:r>
            <a:r>
              <a:rPr lang="en-US" sz="1600" dirty="0">
                <a:solidFill>
                  <a:srgbClr val="336699"/>
                </a:solidFill>
                <a:latin typeface="Verdana" pitchFamily="34" charset="0"/>
              </a:rPr>
              <a:t>the concepts, definitions and relationships </a:t>
            </a:r>
            <a:r>
              <a:rPr lang="en-US" sz="1600" dirty="0" smtClean="0">
                <a:solidFill>
                  <a:srgbClr val="336699"/>
                </a:solidFill>
                <a:latin typeface="Verdana" pitchFamily="34" charset="0"/>
              </a:rPr>
              <a:t>of SNA,  so that its results are expressed in the same terms: </a:t>
            </a:r>
            <a:r>
              <a:rPr lang="en-US" sz="1600" dirty="0">
                <a:solidFill>
                  <a:srgbClr val="336699"/>
                </a:solidFill>
                <a:latin typeface="Verdana" pitchFamily="34" charset="0"/>
              </a:rPr>
              <a:t>Value </a:t>
            </a:r>
            <a:r>
              <a:rPr lang="en-US" sz="1600" dirty="0" smtClean="0">
                <a:solidFill>
                  <a:srgbClr val="336699"/>
                </a:solidFill>
                <a:latin typeface="Verdana" pitchFamily="34" charset="0"/>
              </a:rPr>
              <a:t>Added, Gross </a:t>
            </a:r>
            <a:r>
              <a:rPr lang="en-US" sz="1600" dirty="0">
                <a:solidFill>
                  <a:srgbClr val="336699"/>
                </a:solidFill>
                <a:latin typeface="Verdana" pitchFamily="34" charset="0"/>
              </a:rPr>
              <a:t>Domestic </a:t>
            </a:r>
            <a:r>
              <a:rPr lang="en-US" sz="1600" dirty="0" smtClean="0">
                <a:solidFill>
                  <a:srgbClr val="336699"/>
                </a:solidFill>
                <a:latin typeface="Verdana" pitchFamily="34" charset="0"/>
              </a:rPr>
              <a:t>Product, etc.</a:t>
            </a:r>
            <a:endParaRPr lang="en-US" sz="1600" dirty="0" smtClean="0">
              <a:solidFill>
                <a:schemeClr val="accent6">
                  <a:lumMod val="75000"/>
                </a:schemeClr>
              </a:solidFill>
              <a:latin typeface="Verdana" pitchFamily="34" charset="0"/>
            </a:endParaRPr>
          </a:p>
          <a:p>
            <a:pPr eaLnBrk="1" hangingPunct="1">
              <a:spcBef>
                <a:spcPct val="50000"/>
              </a:spcBef>
            </a:pPr>
            <a:r>
              <a:rPr lang="en-US" sz="1600" b="1" i="1" u="sng" dirty="0" smtClean="0">
                <a:solidFill>
                  <a:schemeClr val="accent6">
                    <a:lumMod val="75000"/>
                  </a:schemeClr>
                </a:solidFill>
                <a:latin typeface="Verdana" pitchFamily="34" charset="0"/>
              </a:rPr>
              <a:t>Account</a:t>
            </a:r>
            <a:r>
              <a:rPr lang="en-US" sz="1600" i="1" dirty="0">
                <a:solidFill>
                  <a:srgbClr val="336699"/>
                </a:solidFill>
                <a:latin typeface="Verdana" pitchFamily="34" charset="0"/>
              </a:rPr>
              <a:t>: </a:t>
            </a:r>
            <a:r>
              <a:rPr lang="en-US" sz="1600" dirty="0" smtClean="0">
                <a:solidFill>
                  <a:srgbClr val="336699"/>
                </a:solidFill>
                <a:latin typeface="Verdana" pitchFamily="34" charset="0"/>
              </a:rPr>
              <a:t>a TSA consists of </a:t>
            </a:r>
            <a:r>
              <a:rPr lang="en-US" sz="1600" dirty="0">
                <a:solidFill>
                  <a:srgbClr val="336699"/>
                </a:solidFill>
                <a:latin typeface="Verdana" pitchFamily="34" charset="0"/>
              </a:rPr>
              <a:t>a set of tables that record observations and counts of certain economic activities, such as values of products supplied by tourism industries, employment in these industries, and inbound visitor expenditures.  </a:t>
            </a:r>
            <a:endParaRPr lang="en-US" sz="1600" dirty="0" smtClean="0">
              <a:solidFill>
                <a:srgbClr val="336699"/>
              </a:solidFill>
              <a:latin typeface="Verdana" pitchFamily="34" charset="0"/>
            </a:endParaRPr>
          </a:p>
          <a:p>
            <a:pPr marL="285750" indent="-285750" eaLnBrk="1" hangingPunct="1">
              <a:spcBef>
                <a:spcPct val="50000"/>
              </a:spcBef>
              <a:buFont typeface="Arial" pitchFamily="34" charset="0"/>
              <a:buChar char="•"/>
            </a:pPr>
            <a:r>
              <a:rPr lang="en-US" sz="1600" dirty="0" smtClean="0">
                <a:solidFill>
                  <a:srgbClr val="336699"/>
                </a:solidFill>
                <a:latin typeface="Verdana" pitchFamily="34" charset="0"/>
              </a:rPr>
              <a:t>TSA ≠ </a:t>
            </a:r>
            <a:r>
              <a:rPr lang="en-US" sz="1600" dirty="0">
                <a:solidFill>
                  <a:srgbClr val="336699"/>
                </a:solidFill>
                <a:latin typeface="Verdana" pitchFamily="34" charset="0"/>
              </a:rPr>
              <a:t>“</a:t>
            </a:r>
            <a:r>
              <a:rPr lang="en-US" sz="1600" dirty="0" smtClean="0">
                <a:solidFill>
                  <a:srgbClr val="336699"/>
                </a:solidFill>
                <a:latin typeface="Verdana" pitchFamily="34" charset="0"/>
              </a:rPr>
              <a:t>model” (i.e. an approach to simulating visitor spending and deriving tourism receipts and employment over various industries)</a:t>
            </a:r>
          </a:p>
          <a:p>
            <a:pPr marL="285750" indent="-285750" eaLnBrk="1" hangingPunct="1">
              <a:spcBef>
                <a:spcPct val="50000"/>
              </a:spcBef>
              <a:buFont typeface="Arial" pitchFamily="34" charset="0"/>
              <a:buChar char="•"/>
            </a:pPr>
            <a:r>
              <a:rPr lang="en-US" sz="1600" dirty="0" smtClean="0">
                <a:solidFill>
                  <a:srgbClr val="336699"/>
                </a:solidFill>
                <a:latin typeface="Verdana" pitchFamily="34" charset="0"/>
              </a:rPr>
              <a:t>TSA produces measurements of the direct economic contribution, models can use TSA data to derive indirect, induced effects</a:t>
            </a:r>
          </a:p>
        </p:txBody>
      </p:sp>
      <p:pic>
        <p:nvPicPr>
          <p:cNvPr id="6" name="Picture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1830" y="4694263"/>
            <a:ext cx="1330089" cy="1724392"/>
          </a:xfrm>
          <a:prstGeom prst="rect">
            <a:avLst/>
          </a:prstGeom>
          <a:noFill/>
          <a:ln>
            <a:noFill/>
          </a:ln>
          <a:effectLst/>
          <a:scene3d>
            <a:camera prst="orthographicFront"/>
            <a:lightRig rig="threePt" dir="t"/>
          </a:scene3d>
          <a:sp3d prstMaterial="matte"/>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D:\Users\cvanderpol\Pictures\E-learning_Images\TSAtables.bm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95843" y="4648887"/>
            <a:ext cx="1624084" cy="2156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olumen_world_map_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69909" y="4694263"/>
            <a:ext cx="23812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2071407" y="5142706"/>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sz="2400" b="1" dirty="0">
                <a:solidFill>
                  <a:srgbClr val="002060"/>
                </a:solidFill>
                <a:latin typeface="Verdana" pitchFamily="34" charset="0"/>
              </a:rPr>
              <a:t>60 countries</a:t>
            </a:r>
          </a:p>
        </p:txBody>
      </p:sp>
      <p:sp>
        <p:nvSpPr>
          <p:cNvPr id="3" name="Curved Left Arrow 2"/>
          <p:cNvSpPr/>
          <p:nvPr/>
        </p:nvSpPr>
        <p:spPr>
          <a:xfrm rot="6203555">
            <a:off x="4335685" y="5400166"/>
            <a:ext cx="600502" cy="150106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9131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8871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3200" b="1" dirty="0">
                <a:solidFill>
                  <a:srgbClr val="336699"/>
                </a:solidFill>
                <a:latin typeface="Arial Narrow Bold" charset="0"/>
              </a:rPr>
              <a:t>Tourism </a:t>
            </a:r>
            <a:r>
              <a:rPr lang="es-ES" sz="3200" b="1" dirty="0" err="1">
                <a:solidFill>
                  <a:srgbClr val="336699"/>
                </a:solidFill>
                <a:latin typeface="Arial Narrow Bold" charset="0"/>
              </a:rPr>
              <a:t>Satellite</a:t>
            </a:r>
            <a:r>
              <a:rPr lang="es-ES" sz="3200" b="1" dirty="0">
                <a:solidFill>
                  <a:srgbClr val="336699"/>
                </a:solidFill>
                <a:latin typeface="Arial Narrow Bold" charset="0"/>
              </a:rPr>
              <a:t> </a:t>
            </a:r>
            <a:r>
              <a:rPr lang="es-ES" sz="3200" b="1" dirty="0" err="1">
                <a:solidFill>
                  <a:srgbClr val="336699"/>
                </a:solidFill>
                <a:latin typeface="Arial Narrow Bold" charset="0"/>
              </a:rPr>
              <a:t>Account</a:t>
            </a:r>
            <a:r>
              <a:rPr lang="es-ES" sz="3200" b="1" dirty="0">
                <a:solidFill>
                  <a:srgbClr val="336699"/>
                </a:solidFill>
                <a:latin typeface="Arial Narrow Bold" charset="0"/>
              </a:rPr>
              <a:t>: </a:t>
            </a:r>
            <a:r>
              <a:rPr lang="es-ES" sz="3200" b="1" dirty="0" err="1">
                <a:solidFill>
                  <a:srgbClr val="336699"/>
                </a:solidFill>
                <a:latin typeface="Arial Narrow Bold" charset="0"/>
              </a:rPr>
              <a:t>what</a:t>
            </a:r>
            <a:r>
              <a:rPr lang="es-ES" sz="3200" b="1" dirty="0">
                <a:solidFill>
                  <a:srgbClr val="336699"/>
                </a:solidFill>
                <a:latin typeface="Arial Narrow Bold" charset="0"/>
              </a:rPr>
              <a:t> </a:t>
            </a:r>
            <a:r>
              <a:rPr lang="es-ES" sz="3200" b="1" dirty="0" err="1">
                <a:solidFill>
                  <a:srgbClr val="336699"/>
                </a:solidFill>
                <a:latin typeface="Arial Narrow Bold" charset="0"/>
              </a:rPr>
              <a:t>is</a:t>
            </a:r>
            <a:r>
              <a:rPr lang="es-ES" sz="3200" b="1" dirty="0">
                <a:solidFill>
                  <a:srgbClr val="336699"/>
                </a:solidFill>
                <a:latin typeface="Arial Narrow Bold" charset="0"/>
              </a:rPr>
              <a:t> </a:t>
            </a:r>
            <a:r>
              <a:rPr lang="es-ES" sz="3200" b="1" dirty="0" err="1">
                <a:solidFill>
                  <a:srgbClr val="336699"/>
                </a:solidFill>
                <a:latin typeface="Arial Narrow Bold" charset="0"/>
              </a:rPr>
              <a:t>it</a:t>
            </a:r>
            <a:r>
              <a:rPr lang="es-ES" sz="3200" b="1" dirty="0" smtClean="0">
                <a:solidFill>
                  <a:srgbClr val="336699"/>
                </a:solidFill>
                <a:latin typeface="Arial Narrow Bold" charset="0"/>
              </a:rPr>
              <a:t>? (ii)</a:t>
            </a:r>
            <a:endParaRPr lang="es-ES" sz="3200" b="1" dirty="0">
              <a:solidFill>
                <a:srgbClr val="336699"/>
              </a:solidFill>
            </a:endParaRPr>
          </a:p>
        </p:txBody>
      </p:sp>
      <p:sp>
        <p:nvSpPr>
          <p:cNvPr id="5" name="TextBox 4"/>
          <p:cNvSpPr txBox="1"/>
          <p:nvPr/>
        </p:nvSpPr>
        <p:spPr>
          <a:xfrm>
            <a:off x="136477" y="887101"/>
            <a:ext cx="9007523" cy="1508105"/>
          </a:xfrm>
          <a:prstGeom prst="rect">
            <a:avLst/>
          </a:prstGeom>
          <a:noFill/>
        </p:spPr>
        <p:txBody>
          <a:bodyPr wrap="square" rtlCol="0">
            <a:spAutoFit/>
          </a:bodyPr>
          <a:lstStyle/>
          <a:p>
            <a:pPr marL="342900" indent="-342900" algn="just">
              <a:buFont typeface="Wingdings" pitchFamily="2" charset="2"/>
              <a:buChar char="Ø"/>
            </a:pPr>
            <a:r>
              <a:rPr lang="en-US" sz="2000" dirty="0" smtClean="0">
                <a:solidFill>
                  <a:srgbClr val="336699"/>
                </a:solidFill>
                <a:latin typeface="Arial" panose="020B0604020202020204" pitchFamily="34" charset="0"/>
                <a:cs typeface="Arial" panose="020B0604020202020204" pitchFamily="34" charset="0"/>
              </a:rPr>
              <a:t>a framework that enables measuring tourism in the same way as “traditional” economic activities (e.g. manufacturing, agriculture)</a:t>
            </a:r>
          </a:p>
          <a:p>
            <a:pPr lvl="1" algn="just"/>
            <a:endParaRPr lang="en-US" sz="1200" dirty="0" smtClean="0">
              <a:solidFill>
                <a:srgbClr val="336699"/>
              </a:solidFill>
              <a:latin typeface="Arial" panose="020B0604020202020204" pitchFamily="34" charset="0"/>
              <a:cs typeface="Arial" panose="020B0604020202020204" pitchFamily="34" charset="0"/>
            </a:endParaRPr>
          </a:p>
          <a:p>
            <a:pPr marL="342900" indent="-342900" algn="just">
              <a:buFont typeface="Wingdings" pitchFamily="2" charset="2"/>
              <a:buChar char="Ø"/>
            </a:pPr>
            <a:r>
              <a:rPr lang="en-US" sz="2000" dirty="0" smtClean="0">
                <a:solidFill>
                  <a:srgbClr val="336699"/>
                </a:solidFill>
                <a:latin typeface="Arial" panose="020B0604020202020204" pitchFamily="34" charset="0"/>
                <a:cs typeface="Arial" panose="020B0604020202020204" pitchFamily="34" charset="0"/>
              </a:rPr>
              <a:t>A statistical tool consisting of 10 tables, each representing a different aspect of tourism’s contribution to the economy :</a:t>
            </a:r>
            <a:endParaRPr lang="en-US" sz="2000" dirty="0">
              <a:solidFill>
                <a:srgbClr val="336699"/>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043415019"/>
              </p:ext>
            </p:extLst>
          </p:nvPr>
        </p:nvGraphicFramePr>
        <p:xfrm>
          <a:off x="470848" y="2579873"/>
          <a:ext cx="8502555" cy="3430401"/>
        </p:xfrm>
        <a:graphic>
          <a:graphicData uri="http://schemas.openxmlformats.org/drawingml/2006/table">
            <a:tbl>
              <a:tblPr firstCol="1" bandRow="1">
                <a:tableStyleId>{08FB837D-C827-4EFA-A057-4D05807E0F7C}</a:tableStyleId>
              </a:tblPr>
              <a:tblGrid>
                <a:gridCol w="8502555"/>
              </a:tblGrid>
              <a:tr h="424122">
                <a:tc>
                  <a:txBody>
                    <a:bodyPr/>
                    <a:lstStyle/>
                    <a:p>
                      <a:pPr algn="l">
                        <a:lnSpc>
                          <a:spcPct val="150000"/>
                        </a:lnSpc>
                        <a:spcAft>
                          <a:spcPts val="0"/>
                        </a:spcAft>
                      </a:pPr>
                      <a:r>
                        <a:rPr lang="en-US" sz="1400" dirty="0" smtClean="0">
                          <a:effectLst/>
                        </a:rPr>
                        <a:t>Tables 1-3:  Expenditure</a:t>
                      </a:r>
                      <a:r>
                        <a:rPr lang="en-US" sz="1400" baseline="0" dirty="0" smtClean="0">
                          <a:effectLst/>
                        </a:rPr>
                        <a:t> of </a:t>
                      </a:r>
                      <a:r>
                        <a:rPr lang="en-US" sz="1400" dirty="0" smtClean="0">
                          <a:effectLst/>
                        </a:rPr>
                        <a:t>Inbound</a:t>
                      </a:r>
                      <a:r>
                        <a:rPr lang="en-US" sz="1400" dirty="0">
                          <a:effectLst/>
                        </a:rPr>
                        <a:t>, Domestic tourism and Outbound </a:t>
                      </a:r>
                      <a:r>
                        <a:rPr lang="en-US" sz="1400" dirty="0" smtClean="0">
                          <a:effectLst/>
                        </a:rPr>
                        <a:t>tourism</a:t>
                      </a:r>
                      <a:endParaRPr lang="es-ES" sz="1400" dirty="0">
                        <a:solidFill>
                          <a:srgbClr val="336699"/>
                        </a:solidFill>
                        <a:effectLst/>
                        <a:latin typeface="Arial Narrow" pitchFamily="34" charset="0"/>
                        <a:ea typeface="Times New Roman"/>
                        <a:cs typeface="Times New Roman"/>
                      </a:endParaRPr>
                    </a:p>
                  </a:txBody>
                  <a:tcPr marL="28575" marR="28575" marT="28575" marB="28575" anchor="ctr"/>
                </a:tc>
              </a:tr>
              <a:tr h="424122">
                <a:tc>
                  <a:txBody>
                    <a:bodyPr/>
                    <a:lstStyle/>
                    <a:p>
                      <a:pPr algn="l">
                        <a:lnSpc>
                          <a:spcPct val="150000"/>
                        </a:lnSpc>
                        <a:spcAft>
                          <a:spcPts val="0"/>
                        </a:spcAft>
                      </a:pPr>
                      <a:r>
                        <a:rPr lang="es-ES" sz="1400" dirty="0" err="1" smtClean="0">
                          <a:effectLst/>
                        </a:rPr>
                        <a:t>Table</a:t>
                      </a:r>
                      <a:r>
                        <a:rPr lang="es-ES" sz="1400" dirty="0" smtClean="0">
                          <a:effectLst/>
                        </a:rPr>
                        <a:t> 4: </a:t>
                      </a:r>
                      <a:r>
                        <a:rPr lang="es-ES" sz="1400" dirty="0" err="1" smtClean="0">
                          <a:effectLst/>
                        </a:rPr>
                        <a:t>Consumption</a:t>
                      </a:r>
                      <a:endParaRPr lang="es-ES" sz="1400" dirty="0">
                        <a:solidFill>
                          <a:srgbClr val="336699"/>
                        </a:solidFill>
                        <a:effectLst/>
                        <a:latin typeface="Arial Narrow" pitchFamily="34" charset="0"/>
                        <a:ea typeface="Times New Roman"/>
                        <a:cs typeface="Times New Roman"/>
                      </a:endParaRPr>
                    </a:p>
                  </a:txBody>
                  <a:tcPr marL="28575" marR="28575" marT="28575" marB="28575" anchor="ctr"/>
                </a:tc>
              </a:tr>
              <a:tr h="424122">
                <a:tc>
                  <a:txBody>
                    <a:bodyPr/>
                    <a:lstStyle/>
                    <a:p>
                      <a:pPr algn="l">
                        <a:lnSpc>
                          <a:spcPct val="150000"/>
                        </a:lnSpc>
                        <a:spcAft>
                          <a:spcPts val="0"/>
                        </a:spcAft>
                      </a:pPr>
                      <a:r>
                        <a:rPr lang="en-US" sz="1400" dirty="0" smtClean="0">
                          <a:effectLst/>
                        </a:rPr>
                        <a:t>Table 5: Production (by </a:t>
                      </a:r>
                      <a:r>
                        <a:rPr lang="en-US" sz="1400" dirty="0">
                          <a:effectLst/>
                        </a:rPr>
                        <a:t>tourism </a:t>
                      </a:r>
                      <a:r>
                        <a:rPr lang="en-US" sz="1400" dirty="0" smtClean="0">
                          <a:effectLst/>
                        </a:rPr>
                        <a:t>industries)</a:t>
                      </a:r>
                      <a:endParaRPr lang="es-ES" sz="1400" dirty="0">
                        <a:solidFill>
                          <a:srgbClr val="336699"/>
                        </a:solidFill>
                        <a:effectLst/>
                        <a:latin typeface="Arial Narrow" pitchFamily="34" charset="0"/>
                        <a:ea typeface="Times New Roman"/>
                        <a:cs typeface="Times New Roman"/>
                      </a:endParaRPr>
                    </a:p>
                  </a:txBody>
                  <a:tcPr marL="28575" marR="28575" marT="28575" marB="28575" anchor="ctr"/>
                </a:tc>
              </a:tr>
              <a:tr h="461547">
                <a:tc>
                  <a:txBody>
                    <a:bodyPr/>
                    <a:lstStyle/>
                    <a:p>
                      <a:pPr algn="l">
                        <a:lnSpc>
                          <a:spcPct val="150000"/>
                        </a:lnSpc>
                        <a:spcAft>
                          <a:spcPts val="0"/>
                        </a:spcAft>
                      </a:pPr>
                      <a:r>
                        <a:rPr lang="en-US" sz="1400" dirty="0" smtClean="0">
                          <a:effectLst/>
                        </a:rPr>
                        <a:t>Table 6: Demand meets supply:</a:t>
                      </a:r>
                      <a:r>
                        <a:rPr lang="en-US" sz="1400" baseline="0" dirty="0" smtClean="0">
                          <a:effectLst/>
                        </a:rPr>
                        <a:t> </a:t>
                      </a:r>
                      <a:r>
                        <a:rPr lang="en-US" sz="1400" dirty="0" smtClean="0">
                          <a:effectLst/>
                        </a:rPr>
                        <a:t>Gross </a:t>
                      </a:r>
                      <a:r>
                        <a:rPr lang="en-US" sz="1400" dirty="0">
                          <a:effectLst/>
                        </a:rPr>
                        <a:t>Value Added (GVA</a:t>
                      </a:r>
                      <a:r>
                        <a:rPr lang="en-US" sz="1400" dirty="0" smtClean="0">
                          <a:effectLst/>
                        </a:rPr>
                        <a:t>), Gross </a:t>
                      </a:r>
                      <a:r>
                        <a:rPr lang="en-US" sz="1400" dirty="0">
                          <a:effectLst/>
                        </a:rPr>
                        <a:t>Domestic Product (GDP) attributable to </a:t>
                      </a:r>
                      <a:r>
                        <a:rPr lang="en-US" sz="1400" dirty="0" smtClean="0">
                          <a:effectLst/>
                        </a:rPr>
                        <a:t>tourism</a:t>
                      </a:r>
                      <a:endParaRPr lang="es-ES" sz="1400" dirty="0">
                        <a:solidFill>
                          <a:srgbClr val="336699"/>
                        </a:solidFill>
                        <a:effectLst/>
                        <a:latin typeface="Arial Narrow" pitchFamily="34" charset="0"/>
                        <a:ea typeface="Times New Roman"/>
                        <a:cs typeface="Times New Roman"/>
                      </a:endParaRPr>
                    </a:p>
                  </a:txBody>
                  <a:tcPr marL="28575" marR="28575" marT="28575" marB="28575" anchor="ctr"/>
                </a:tc>
              </a:tr>
              <a:tr h="424122">
                <a:tc>
                  <a:txBody>
                    <a:bodyPr/>
                    <a:lstStyle/>
                    <a:p>
                      <a:pPr algn="l">
                        <a:lnSpc>
                          <a:spcPct val="150000"/>
                        </a:lnSpc>
                        <a:spcAft>
                          <a:spcPts val="0"/>
                        </a:spcAft>
                      </a:pPr>
                      <a:r>
                        <a:rPr lang="es-ES" sz="1400" dirty="0" err="1" smtClean="0">
                          <a:effectLst/>
                        </a:rPr>
                        <a:t>Table</a:t>
                      </a:r>
                      <a:r>
                        <a:rPr lang="es-ES" sz="1400" dirty="0" smtClean="0">
                          <a:effectLst/>
                        </a:rPr>
                        <a:t> 7: </a:t>
                      </a:r>
                      <a:r>
                        <a:rPr lang="es-ES" sz="1400" dirty="0" err="1" smtClean="0">
                          <a:effectLst/>
                        </a:rPr>
                        <a:t>Employment</a:t>
                      </a:r>
                      <a:endParaRPr lang="es-ES" sz="1400" dirty="0">
                        <a:solidFill>
                          <a:srgbClr val="336699"/>
                        </a:solidFill>
                        <a:effectLst/>
                        <a:latin typeface="Arial Narrow" pitchFamily="34" charset="0"/>
                        <a:ea typeface="Times New Roman"/>
                        <a:cs typeface="Times New Roman"/>
                      </a:endParaRPr>
                    </a:p>
                  </a:txBody>
                  <a:tcPr marL="28575" marR="28575" marT="28575" marB="28575" anchor="ctr"/>
                </a:tc>
              </a:tr>
              <a:tr h="424122">
                <a:tc>
                  <a:txBody>
                    <a:bodyPr/>
                    <a:lstStyle/>
                    <a:p>
                      <a:pPr algn="l">
                        <a:lnSpc>
                          <a:spcPct val="150000"/>
                        </a:lnSpc>
                        <a:spcAft>
                          <a:spcPts val="0"/>
                        </a:spcAft>
                      </a:pPr>
                      <a:r>
                        <a:rPr lang="es-ES" sz="1400" dirty="0" err="1" smtClean="0">
                          <a:effectLst/>
                        </a:rPr>
                        <a:t>Table</a:t>
                      </a:r>
                      <a:r>
                        <a:rPr lang="es-ES" sz="1400" dirty="0" smtClean="0">
                          <a:effectLst/>
                        </a:rPr>
                        <a:t> 8: </a:t>
                      </a:r>
                      <a:r>
                        <a:rPr lang="en-US" sz="1400" noProof="0" dirty="0" smtClean="0">
                          <a:effectLst/>
                        </a:rPr>
                        <a:t>Investment</a:t>
                      </a:r>
                      <a:endParaRPr lang="en-US" sz="1400" noProof="0" dirty="0">
                        <a:solidFill>
                          <a:srgbClr val="336699"/>
                        </a:solidFill>
                        <a:effectLst/>
                        <a:latin typeface="Arial Narrow" pitchFamily="34" charset="0"/>
                        <a:ea typeface="Times New Roman"/>
                        <a:cs typeface="Times New Roman"/>
                      </a:endParaRPr>
                    </a:p>
                  </a:txBody>
                  <a:tcPr marL="28575" marR="28575" marT="28575" marB="28575" anchor="ctr"/>
                </a:tc>
              </a:tr>
              <a:tr h="424122">
                <a:tc>
                  <a:txBody>
                    <a:bodyPr/>
                    <a:lstStyle/>
                    <a:p>
                      <a:pPr algn="l">
                        <a:lnSpc>
                          <a:spcPct val="150000"/>
                        </a:lnSpc>
                        <a:spcAft>
                          <a:spcPts val="0"/>
                        </a:spcAft>
                      </a:pPr>
                      <a:r>
                        <a:rPr lang="es-ES" sz="1400" dirty="0" err="1" smtClean="0">
                          <a:effectLst/>
                        </a:rPr>
                        <a:t>Table</a:t>
                      </a:r>
                      <a:r>
                        <a:rPr lang="es-ES" sz="1400" dirty="0" smtClean="0">
                          <a:effectLst/>
                        </a:rPr>
                        <a:t> 9: </a:t>
                      </a:r>
                      <a:r>
                        <a:rPr lang="en-US" sz="1400" noProof="0" dirty="0" smtClean="0">
                          <a:effectLst/>
                        </a:rPr>
                        <a:t>Government consumption</a:t>
                      </a:r>
                      <a:endParaRPr lang="en-US" sz="1400" noProof="0" dirty="0">
                        <a:solidFill>
                          <a:srgbClr val="336699"/>
                        </a:solidFill>
                        <a:effectLst/>
                        <a:latin typeface="Arial Narrow" pitchFamily="34" charset="0"/>
                        <a:ea typeface="Times New Roman"/>
                        <a:cs typeface="Times New Roman"/>
                      </a:endParaRPr>
                    </a:p>
                  </a:txBody>
                  <a:tcPr marL="28575" marR="28575" marT="28575" marB="28575" anchor="ctr"/>
                </a:tc>
              </a:tr>
              <a:tr h="424122">
                <a:tc>
                  <a:txBody>
                    <a:bodyPr/>
                    <a:lstStyle/>
                    <a:p>
                      <a:pPr algn="l">
                        <a:lnSpc>
                          <a:spcPct val="150000"/>
                        </a:lnSpc>
                        <a:spcAft>
                          <a:spcPts val="0"/>
                        </a:spcAft>
                      </a:pPr>
                      <a:r>
                        <a:rPr lang="es-ES" sz="1400" dirty="0" err="1" smtClean="0">
                          <a:effectLst/>
                        </a:rPr>
                        <a:t>Table</a:t>
                      </a:r>
                      <a:r>
                        <a:rPr lang="es-ES" sz="1400" baseline="0" dirty="0" smtClean="0">
                          <a:effectLst/>
                        </a:rPr>
                        <a:t> 10: </a:t>
                      </a:r>
                      <a:r>
                        <a:rPr lang="en-US" sz="1400" noProof="0" dirty="0" smtClean="0">
                          <a:effectLst/>
                        </a:rPr>
                        <a:t>Non-monetary indicators</a:t>
                      </a:r>
                      <a:endParaRPr lang="en-US" sz="1400" noProof="0" dirty="0">
                        <a:solidFill>
                          <a:srgbClr val="336699"/>
                        </a:solidFill>
                        <a:effectLst/>
                        <a:latin typeface="Arial Narrow" pitchFamily="34" charset="0"/>
                        <a:ea typeface="Times New Roman"/>
                        <a:cs typeface="Times New Roman"/>
                      </a:endParaRPr>
                    </a:p>
                  </a:txBody>
                  <a:tcPr marL="28575" marR="28575" marT="28575" marB="28575" anchor="ctr"/>
                </a:tc>
              </a:tr>
            </a:tbl>
          </a:graphicData>
        </a:graphic>
      </p:graphicFrame>
    </p:spTree>
    <p:extLst>
      <p:ext uri="{BB962C8B-B14F-4D97-AF65-F5344CB8AC3E}">
        <p14:creationId xmlns:p14="http://schemas.microsoft.com/office/powerpoint/2010/main" val="3424585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229600" cy="4525963"/>
          </a:xfrm>
        </p:spPr>
        <p:txBody>
          <a:bodyPr/>
          <a:lstStyle/>
          <a:p>
            <a:pPr marL="285750" lvl="1" algn="just">
              <a:spcBef>
                <a:spcPct val="0"/>
              </a:spcBef>
              <a:buFont typeface="Wingdings" pitchFamily="2" charset="2"/>
              <a:buChar char="Ø"/>
              <a:defRPr/>
            </a:pPr>
            <a:r>
              <a:rPr lang="en-US" sz="1800" dirty="0">
                <a:solidFill>
                  <a:srgbClr val="336699"/>
                </a:solidFill>
                <a:latin typeface="Arial" panose="020B0604020202020204" pitchFamily="34" charset="0"/>
                <a:cs typeface="Arial" panose="020B0604020202020204" pitchFamily="34" charset="0"/>
              </a:rPr>
              <a:t>Developing a TSA is a complex process: </a:t>
            </a:r>
            <a:r>
              <a:rPr lang="es-ES" sz="1800" dirty="0" err="1">
                <a:solidFill>
                  <a:srgbClr val="336699"/>
                </a:solidFill>
                <a:latin typeface="Arial" panose="020B0604020202020204" pitchFamily="34" charset="0"/>
                <a:cs typeface="Arial" panose="020B0604020202020204" pitchFamily="34" charset="0"/>
              </a:rPr>
              <a:t>the</a:t>
            </a:r>
            <a:r>
              <a:rPr lang="es-ES" sz="1800" dirty="0">
                <a:solidFill>
                  <a:srgbClr val="336699"/>
                </a:solidFill>
                <a:latin typeface="Arial" panose="020B0604020202020204" pitchFamily="34" charset="0"/>
                <a:cs typeface="Arial" panose="020B0604020202020204" pitchFamily="34" charset="0"/>
              </a:rPr>
              <a:t> </a:t>
            </a:r>
            <a:r>
              <a:rPr lang="es-ES" sz="1800" dirty="0" err="1">
                <a:solidFill>
                  <a:srgbClr val="336699"/>
                </a:solidFill>
                <a:latin typeface="Arial" panose="020B0604020202020204" pitchFamily="34" charset="0"/>
                <a:cs typeface="Arial" panose="020B0604020202020204" pitchFamily="34" charset="0"/>
              </a:rPr>
              <a:t>elaboration</a:t>
            </a:r>
            <a:r>
              <a:rPr lang="es-ES" sz="1800" dirty="0">
                <a:solidFill>
                  <a:srgbClr val="336699"/>
                </a:solidFill>
                <a:latin typeface="Arial" panose="020B0604020202020204" pitchFamily="34" charset="0"/>
                <a:cs typeface="Arial" panose="020B0604020202020204" pitchFamily="34" charset="0"/>
              </a:rPr>
              <a:t> of a TSA </a:t>
            </a:r>
            <a:r>
              <a:rPr lang="en-US" sz="1800" dirty="0">
                <a:solidFill>
                  <a:srgbClr val="336699"/>
                </a:solidFill>
                <a:latin typeface="Arial" panose="020B0604020202020204" pitchFamily="34" charset="0"/>
                <a:cs typeface="Arial" panose="020B0604020202020204" pitchFamily="34" charset="0"/>
              </a:rPr>
              <a:t>is not feasible if the tourism statistics are not well developed before.</a:t>
            </a:r>
            <a:r>
              <a:rPr lang="en-US" altLang="es-ES" sz="1800" dirty="0">
                <a:solidFill>
                  <a:srgbClr val="336699"/>
                </a:solidFill>
                <a:latin typeface="Arial" panose="020B0604020202020204" pitchFamily="34" charset="0"/>
                <a:cs typeface="Arial" panose="020B0604020202020204" pitchFamily="34" charset="0"/>
              </a:rPr>
              <a:t> Both the </a:t>
            </a:r>
            <a:r>
              <a:rPr lang="en-US" altLang="es-ES" sz="1800" b="1" dirty="0">
                <a:solidFill>
                  <a:srgbClr val="336699"/>
                </a:solidFill>
                <a:latin typeface="Arial" panose="020B0604020202020204" pitchFamily="34" charset="0"/>
                <a:cs typeface="Arial" panose="020B0604020202020204" pitchFamily="34" charset="0"/>
              </a:rPr>
              <a:t>system of tourism statistics</a:t>
            </a:r>
            <a:r>
              <a:rPr lang="en-US" altLang="es-ES" sz="1800" dirty="0">
                <a:solidFill>
                  <a:srgbClr val="336699"/>
                </a:solidFill>
                <a:latin typeface="Arial" panose="020B0604020202020204" pitchFamily="34" charset="0"/>
                <a:cs typeface="Arial" panose="020B0604020202020204" pitchFamily="34" charset="0"/>
              </a:rPr>
              <a:t> (STS) and the country’s system of </a:t>
            </a:r>
            <a:r>
              <a:rPr lang="en-US" altLang="es-ES" sz="1800" b="1" dirty="0">
                <a:solidFill>
                  <a:srgbClr val="336699"/>
                </a:solidFill>
                <a:latin typeface="Arial" panose="020B0604020202020204" pitchFamily="34" charset="0"/>
                <a:cs typeface="Arial" panose="020B0604020202020204" pitchFamily="34" charset="0"/>
              </a:rPr>
              <a:t>national accounts</a:t>
            </a:r>
            <a:r>
              <a:rPr lang="en-US" altLang="es-ES" sz="1800" dirty="0">
                <a:solidFill>
                  <a:srgbClr val="336699"/>
                </a:solidFill>
                <a:latin typeface="Arial" panose="020B0604020202020204" pitchFamily="34" charset="0"/>
                <a:cs typeface="Arial" panose="020B0604020202020204" pitchFamily="34" charset="0"/>
              </a:rPr>
              <a:t> and related systems should be well described in statistical terms.</a:t>
            </a:r>
            <a:endParaRPr lang="en-US" sz="1800" dirty="0">
              <a:solidFill>
                <a:srgbClr val="336699"/>
              </a:solidFill>
              <a:latin typeface="Arial" panose="020B0604020202020204" pitchFamily="34" charset="0"/>
              <a:cs typeface="Arial" panose="020B0604020202020204" pitchFamily="34" charset="0"/>
            </a:endParaRPr>
          </a:p>
          <a:p>
            <a:pPr marL="285750" lvl="1" algn="just">
              <a:spcBef>
                <a:spcPct val="0"/>
              </a:spcBef>
              <a:buFont typeface="Wingdings" pitchFamily="2" charset="2"/>
              <a:buChar char="Ø"/>
              <a:defRPr/>
            </a:pPr>
            <a:endParaRPr lang="es-ES" sz="1800" dirty="0">
              <a:solidFill>
                <a:srgbClr val="336699"/>
              </a:solidFill>
              <a:latin typeface="Arial" panose="020B0604020202020204" pitchFamily="34" charset="0"/>
              <a:cs typeface="Arial" panose="020B0604020202020204" pitchFamily="34" charset="0"/>
            </a:endParaRPr>
          </a:p>
          <a:p>
            <a:pPr marL="285750" lvl="1" algn="just">
              <a:spcBef>
                <a:spcPct val="0"/>
              </a:spcBef>
              <a:buFont typeface="Wingdings" pitchFamily="2" charset="2"/>
              <a:buChar char="Ø"/>
              <a:defRPr/>
            </a:pPr>
            <a:r>
              <a:rPr lang="es-ES" sz="1800" dirty="0" err="1">
                <a:solidFill>
                  <a:srgbClr val="336699"/>
                </a:solidFill>
                <a:latin typeface="Arial" panose="020B0604020202020204" pitchFamily="34" charset="0"/>
                <a:cs typeface="Arial" panose="020B0604020202020204" pitchFamily="34" charset="0"/>
              </a:rPr>
              <a:t>Prerequisites</a:t>
            </a:r>
            <a:r>
              <a:rPr lang="es-ES" sz="1800" dirty="0">
                <a:solidFill>
                  <a:srgbClr val="336699"/>
                </a:solidFill>
                <a:latin typeface="Arial" panose="020B0604020202020204" pitchFamily="34" charset="0"/>
                <a:cs typeface="Arial" panose="020B0604020202020204" pitchFamily="34" charset="0"/>
              </a:rPr>
              <a:t> of a TSA </a:t>
            </a:r>
            <a:r>
              <a:rPr lang="es-ES" sz="1800" dirty="0" err="1">
                <a:solidFill>
                  <a:srgbClr val="336699"/>
                </a:solidFill>
                <a:latin typeface="Arial" panose="020B0604020202020204" pitchFamily="34" charset="0"/>
                <a:cs typeface="Arial" panose="020B0604020202020204" pitchFamily="34" charset="0"/>
              </a:rPr>
              <a:t>establishment</a:t>
            </a:r>
            <a:r>
              <a:rPr lang="es-ES" sz="1800" dirty="0">
                <a:solidFill>
                  <a:srgbClr val="336699"/>
                </a:solidFill>
                <a:latin typeface="Arial" panose="020B0604020202020204" pitchFamily="34" charset="0"/>
                <a:cs typeface="Arial" panose="020B0604020202020204" pitchFamily="34" charset="0"/>
              </a:rPr>
              <a:t>: </a:t>
            </a:r>
            <a:r>
              <a:rPr lang="es-ES" sz="1800" dirty="0" err="1">
                <a:solidFill>
                  <a:srgbClr val="336699"/>
                </a:solidFill>
                <a:latin typeface="Arial" panose="020B0604020202020204" pitchFamily="34" charset="0"/>
                <a:cs typeface="Arial" panose="020B0604020202020204" pitchFamily="34" charset="0"/>
              </a:rPr>
              <a:t>the</a:t>
            </a:r>
            <a:r>
              <a:rPr lang="es-ES" sz="1800" dirty="0">
                <a:solidFill>
                  <a:srgbClr val="336699"/>
                </a:solidFill>
                <a:latin typeface="Arial" panose="020B0604020202020204" pitchFamily="34" charset="0"/>
                <a:cs typeface="Arial" panose="020B0604020202020204" pitchFamily="34" charset="0"/>
              </a:rPr>
              <a:t> country </a:t>
            </a:r>
            <a:r>
              <a:rPr lang="es-ES" sz="1800" dirty="0" err="1">
                <a:solidFill>
                  <a:srgbClr val="336699"/>
                </a:solidFill>
                <a:latin typeface="Arial" panose="020B0604020202020204" pitchFamily="34" charset="0"/>
                <a:cs typeface="Arial" panose="020B0604020202020204" pitchFamily="34" charset="0"/>
              </a:rPr>
              <a:t>must</a:t>
            </a:r>
            <a:r>
              <a:rPr lang="es-ES" sz="1800" dirty="0">
                <a:solidFill>
                  <a:srgbClr val="336699"/>
                </a:solidFill>
                <a:latin typeface="Arial" panose="020B0604020202020204" pitchFamily="34" charset="0"/>
                <a:cs typeface="Arial" panose="020B0604020202020204" pitchFamily="34" charset="0"/>
              </a:rPr>
              <a:t> </a:t>
            </a:r>
            <a:r>
              <a:rPr lang="en-US" sz="1800" dirty="0">
                <a:solidFill>
                  <a:srgbClr val="336699"/>
                </a:solidFill>
                <a:latin typeface="Arial" panose="020B0604020202020204" pitchFamily="34" charset="0"/>
                <a:cs typeface="Arial" panose="020B0604020202020204" pitchFamily="34" charset="0"/>
              </a:rPr>
              <a:t>measure inbound, outbound and domestic visitors and their expenditures and consumption (in accordance with the </a:t>
            </a:r>
            <a:r>
              <a:rPr lang="en-US" sz="1800" b="1" dirty="0">
                <a:solidFill>
                  <a:srgbClr val="336699"/>
                </a:solidFill>
                <a:latin typeface="Arial" panose="020B0604020202020204" pitchFamily="34" charset="0"/>
                <a:cs typeface="Arial" panose="020B0604020202020204" pitchFamily="34" charset="0"/>
              </a:rPr>
              <a:t>international standards</a:t>
            </a:r>
            <a:r>
              <a:rPr lang="en-US" sz="1800" dirty="0">
                <a:solidFill>
                  <a:srgbClr val="336699"/>
                </a:solidFill>
                <a:latin typeface="Arial" panose="020B0604020202020204" pitchFamily="34" charset="0"/>
                <a:cs typeface="Arial" panose="020B0604020202020204" pitchFamily="34" charset="0"/>
              </a:rPr>
              <a:t>: </a:t>
            </a:r>
            <a:r>
              <a:rPr lang="en-US" sz="1800" dirty="0">
                <a:solidFill>
                  <a:srgbClr val="336699"/>
                </a:solidFill>
                <a:latin typeface="Arial" panose="020B0604020202020204" pitchFamily="34" charset="0"/>
                <a:cs typeface="Arial" panose="020B0604020202020204" pitchFamily="34" charset="0"/>
                <a:hlinkClick r:id="rId3"/>
              </a:rPr>
              <a:t>IRTS2008</a:t>
            </a:r>
            <a:r>
              <a:rPr lang="en-US" sz="1800" dirty="0">
                <a:solidFill>
                  <a:srgbClr val="336699"/>
                </a:solidFill>
                <a:latin typeface="Arial" panose="020B0604020202020204" pitchFamily="34" charset="0"/>
                <a:cs typeface="Arial" panose="020B0604020202020204" pitchFamily="34" charset="0"/>
              </a:rPr>
              <a:t> and </a:t>
            </a:r>
            <a:r>
              <a:rPr lang="en-US" sz="1800" dirty="0">
                <a:solidFill>
                  <a:srgbClr val="336699"/>
                </a:solidFill>
                <a:latin typeface="Arial" panose="020B0604020202020204" pitchFamily="34" charset="0"/>
                <a:cs typeface="Arial" panose="020B0604020202020204" pitchFamily="34" charset="0"/>
                <a:hlinkClick r:id="rId4"/>
              </a:rPr>
              <a:t>TSA:RMF2008</a:t>
            </a:r>
            <a:r>
              <a:rPr lang="en-US" sz="1800" dirty="0">
                <a:solidFill>
                  <a:srgbClr val="336699"/>
                </a:solidFill>
                <a:latin typeface="Arial" panose="020B0604020202020204" pitchFamily="34" charset="0"/>
                <a:cs typeface="Arial" panose="020B0604020202020204" pitchFamily="34" charset="0"/>
              </a:rPr>
              <a:t>), and must also set up an </a:t>
            </a:r>
            <a:r>
              <a:rPr lang="en-US" sz="1800" b="1" dirty="0">
                <a:solidFill>
                  <a:srgbClr val="336699"/>
                </a:solidFill>
                <a:latin typeface="Arial" panose="020B0604020202020204" pitchFamily="34" charset="0"/>
                <a:cs typeface="Arial" panose="020B0604020202020204" pitchFamily="34" charset="0"/>
              </a:rPr>
              <a:t>Inter-institutional Platform </a:t>
            </a:r>
            <a:r>
              <a:rPr lang="en-US" sz="1800" dirty="0">
                <a:solidFill>
                  <a:srgbClr val="336699"/>
                </a:solidFill>
                <a:latin typeface="Arial" panose="020B0604020202020204" pitchFamily="34" charset="0"/>
                <a:cs typeface="Arial" panose="020B0604020202020204" pitchFamily="34" charset="0"/>
              </a:rPr>
              <a:t>(pool of institutions involved in the production of Tourism Statistics: mainly NTA, NSO, Central Bank and Immigration Department that exchange their data and gather their knowledge). </a:t>
            </a:r>
          </a:p>
          <a:p>
            <a:pPr marL="285750" lvl="1" algn="just">
              <a:spcBef>
                <a:spcPct val="0"/>
              </a:spcBef>
              <a:buFont typeface="Wingdings" pitchFamily="2" charset="2"/>
              <a:buChar char="Ø"/>
              <a:defRPr/>
            </a:pPr>
            <a:endParaRPr lang="es-ES" sz="1800" dirty="0">
              <a:solidFill>
                <a:srgbClr val="336699"/>
              </a:solidFill>
              <a:latin typeface="Arial" panose="020B0604020202020204" pitchFamily="34" charset="0"/>
              <a:cs typeface="Arial" panose="020B0604020202020204" pitchFamily="34" charset="0"/>
            </a:endParaRPr>
          </a:p>
          <a:p>
            <a:pPr marL="285750" lvl="1" algn="just">
              <a:spcBef>
                <a:spcPct val="0"/>
              </a:spcBef>
              <a:buFont typeface="Wingdings" pitchFamily="2" charset="2"/>
              <a:buChar char="Ø"/>
              <a:defRPr/>
            </a:pPr>
            <a:r>
              <a:rPr lang="es-ES" sz="1800" dirty="0">
                <a:solidFill>
                  <a:srgbClr val="336699"/>
                </a:solidFill>
                <a:latin typeface="Arial" panose="020B0604020202020204" pitchFamily="34" charset="0"/>
                <a:cs typeface="Arial" panose="020B0604020202020204" pitchFamily="34" charset="0"/>
              </a:rPr>
              <a:t>A TSA </a:t>
            </a:r>
            <a:r>
              <a:rPr lang="es-ES" sz="1800" dirty="0" err="1">
                <a:solidFill>
                  <a:srgbClr val="336699"/>
                </a:solidFill>
                <a:latin typeface="Arial" panose="020B0604020202020204" pitchFamily="34" charset="0"/>
                <a:cs typeface="Arial" panose="020B0604020202020204" pitchFamily="34" charset="0"/>
              </a:rPr>
              <a:t>exercise</a:t>
            </a:r>
            <a:r>
              <a:rPr lang="es-ES" sz="1800" dirty="0">
                <a:solidFill>
                  <a:srgbClr val="336699"/>
                </a:solidFill>
                <a:latin typeface="Arial" panose="020B0604020202020204" pitchFamily="34" charset="0"/>
                <a:cs typeface="Arial" panose="020B0604020202020204" pitchFamily="34" charset="0"/>
              </a:rPr>
              <a:t> </a:t>
            </a:r>
            <a:r>
              <a:rPr lang="es-ES" sz="1800" dirty="0" err="1">
                <a:solidFill>
                  <a:srgbClr val="336699"/>
                </a:solidFill>
                <a:latin typeface="Arial" panose="020B0604020202020204" pitchFamily="34" charset="0"/>
                <a:cs typeface="Arial" panose="020B0604020202020204" pitchFamily="34" charset="0"/>
              </a:rPr>
              <a:t>demands</a:t>
            </a:r>
            <a:r>
              <a:rPr lang="es-ES" sz="1800" dirty="0">
                <a:solidFill>
                  <a:srgbClr val="336699"/>
                </a:solidFill>
                <a:latin typeface="Arial" panose="020B0604020202020204" pitchFamily="34" charset="0"/>
                <a:cs typeface="Arial" panose="020B0604020202020204" pitchFamily="34" charset="0"/>
              </a:rPr>
              <a:t> </a:t>
            </a:r>
            <a:r>
              <a:rPr lang="es-ES" sz="1800" dirty="0" err="1">
                <a:solidFill>
                  <a:srgbClr val="336699"/>
                </a:solidFill>
                <a:latin typeface="Arial" panose="020B0604020202020204" pitchFamily="34" charset="0"/>
                <a:cs typeface="Arial" panose="020B0604020202020204" pitchFamily="34" charset="0"/>
              </a:rPr>
              <a:t>the</a:t>
            </a:r>
            <a:r>
              <a:rPr lang="es-ES" sz="1800" dirty="0">
                <a:solidFill>
                  <a:srgbClr val="336699"/>
                </a:solidFill>
                <a:latin typeface="Arial" panose="020B0604020202020204" pitchFamily="34" charset="0"/>
                <a:cs typeface="Arial" panose="020B0604020202020204" pitchFamily="34" charset="0"/>
              </a:rPr>
              <a:t> </a:t>
            </a:r>
            <a:r>
              <a:rPr lang="es-ES" sz="1800" b="1" dirty="0" err="1">
                <a:solidFill>
                  <a:srgbClr val="336699"/>
                </a:solidFill>
                <a:latin typeface="Arial" panose="020B0604020202020204" pitchFamily="34" charset="0"/>
                <a:cs typeface="Arial" panose="020B0604020202020204" pitchFamily="34" charset="0"/>
              </a:rPr>
              <a:t>allocation</a:t>
            </a:r>
            <a:r>
              <a:rPr lang="es-ES" sz="1800" b="1" dirty="0">
                <a:solidFill>
                  <a:srgbClr val="336699"/>
                </a:solidFill>
                <a:latin typeface="Arial" panose="020B0604020202020204" pitchFamily="34" charset="0"/>
                <a:cs typeface="Arial" panose="020B0604020202020204" pitchFamily="34" charset="0"/>
              </a:rPr>
              <a:t> of </a:t>
            </a:r>
            <a:r>
              <a:rPr lang="es-ES" sz="1800" b="1" dirty="0" err="1">
                <a:solidFill>
                  <a:srgbClr val="336699"/>
                </a:solidFill>
                <a:latin typeface="Arial" panose="020B0604020202020204" pitchFamily="34" charset="0"/>
                <a:cs typeface="Arial" panose="020B0604020202020204" pitchFamily="34" charset="0"/>
              </a:rPr>
              <a:t>resources</a:t>
            </a:r>
            <a:r>
              <a:rPr lang="es-ES" sz="1800" dirty="0">
                <a:solidFill>
                  <a:srgbClr val="336699"/>
                </a:solidFill>
                <a:latin typeface="Arial" panose="020B0604020202020204" pitchFamily="34" charset="0"/>
                <a:cs typeface="Arial" panose="020B0604020202020204" pitchFamily="34" charset="0"/>
              </a:rPr>
              <a:t>: </a:t>
            </a:r>
            <a:r>
              <a:rPr lang="es-ES" sz="1800" dirty="0" err="1">
                <a:solidFill>
                  <a:srgbClr val="336699"/>
                </a:solidFill>
                <a:latin typeface="Arial" panose="020B0604020202020204" pitchFamily="34" charset="0"/>
                <a:cs typeface="Arial" panose="020B0604020202020204" pitchFamily="34" charset="0"/>
              </a:rPr>
              <a:t>principally</a:t>
            </a:r>
            <a:r>
              <a:rPr lang="es-ES" sz="1800" dirty="0">
                <a:solidFill>
                  <a:srgbClr val="336699"/>
                </a:solidFill>
                <a:latin typeface="Arial" panose="020B0604020202020204" pitchFamily="34" charset="0"/>
                <a:cs typeface="Arial" panose="020B0604020202020204" pitchFamily="34" charset="0"/>
              </a:rPr>
              <a:t> in </a:t>
            </a:r>
            <a:r>
              <a:rPr lang="es-ES" sz="1800" dirty="0" err="1">
                <a:solidFill>
                  <a:srgbClr val="336699"/>
                </a:solidFill>
                <a:latin typeface="Arial" panose="020B0604020202020204" pitchFamily="34" charset="0"/>
                <a:cs typeface="Arial" panose="020B0604020202020204" pitchFamily="34" charset="0"/>
              </a:rPr>
              <a:t>terms</a:t>
            </a:r>
            <a:r>
              <a:rPr lang="es-ES" sz="1800" dirty="0">
                <a:solidFill>
                  <a:srgbClr val="336699"/>
                </a:solidFill>
                <a:latin typeface="Arial" panose="020B0604020202020204" pitchFamily="34" charset="0"/>
                <a:cs typeface="Arial" panose="020B0604020202020204" pitchFamily="34" charset="0"/>
              </a:rPr>
              <a:t> of Human </a:t>
            </a:r>
            <a:r>
              <a:rPr lang="es-ES" sz="1800" dirty="0" err="1">
                <a:solidFill>
                  <a:srgbClr val="336699"/>
                </a:solidFill>
                <a:latin typeface="Arial" panose="020B0604020202020204" pitchFamily="34" charset="0"/>
                <a:cs typeface="Arial" panose="020B0604020202020204" pitchFamily="34" charset="0"/>
              </a:rPr>
              <a:t>Resources</a:t>
            </a:r>
            <a:r>
              <a:rPr lang="es-ES" sz="1800" dirty="0">
                <a:solidFill>
                  <a:srgbClr val="336699"/>
                </a:solidFill>
                <a:latin typeface="Arial" panose="020B0604020202020204" pitchFamily="34" charset="0"/>
                <a:cs typeface="Arial" panose="020B0604020202020204" pitchFamily="34" charset="0"/>
              </a:rPr>
              <a:t> and </a:t>
            </a:r>
            <a:r>
              <a:rPr lang="es-ES" sz="1800" dirty="0" err="1">
                <a:solidFill>
                  <a:srgbClr val="336699"/>
                </a:solidFill>
                <a:latin typeface="Arial" panose="020B0604020202020204" pitchFamily="34" charset="0"/>
                <a:cs typeface="Arial" panose="020B0604020202020204" pitchFamily="34" charset="0"/>
              </a:rPr>
              <a:t>finance</a:t>
            </a:r>
            <a:r>
              <a:rPr lang="es-ES" sz="1800" dirty="0">
                <a:solidFill>
                  <a:srgbClr val="336699"/>
                </a:solidFill>
                <a:latin typeface="Arial" panose="020B0604020202020204" pitchFamily="34" charset="0"/>
                <a:cs typeface="Arial" panose="020B0604020202020204" pitchFamily="34" charset="0"/>
              </a:rPr>
              <a:t>. </a:t>
            </a:r>
          </a:p>
          <a:p>
            <a:pPr marL="0" indent="0">
              <a:buFont typeface="Arial" charset="0"/>
              <a:buNone/>
              <a:defRPr/>
            </a:pPr>
            <a:endParaRPr lang="es-ES" sz="2000" dirty="0"/>
          </a:p>
        </p:txBody>
      </p:sp>
      <p:sp>
        <p:nvSpPr>
          <p:cNvPr id="10243" name="TextBox 2"/>
          <p:cNvSpPr txBox="1">
            <a:spLocks noChangeArrowheads="1"/>
          </p:cNvSpPr>
          <p:nvPr/>
        </p:nvSpPr>
        <p:spPr bwMode="auto">
          <a:xfrm>
            <a:off x="0" y="24694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S" sz="2800" b="1" dirty="0" smtClean="0">
                <a:solidFill>
                  <a:srgbClr val="336699"/>
                </a:solidFill>
                <a:latin typeface="Arial" charset="0"/>
                <a:cs typeface="Arial" charset="0"/>
              </a:rPr>
              <a:t>TSA: </a:t>
            </a:r>
            <a:r>
              <a:rPr lang="es-ES" altLang="es-ES" sz="2800" b="1" dirty="0" err="1" smtClean="0">
                <a:solidFill>
                  <a:srgbClr val="336699"/>
                </a:solidFill>
                <a:latin typeface="Arial" charset="0"/>
                <a:cs typeface="Arial" charset="0"/>
              </a:rPr>
              <a:t>determining</a:t>
            </a:r>
            <a:r>
              <a:rPr lang="es-ES" altLang="es-ES" sz="2800" b="1" dirty="0" smtClean="0">
                <a:solidFill>
                  <a:srgbClr val="336699"/>
                </a:solidFill>
                <a:latin typeface="Arial" charset="0"/>
                <a:cs typeface="Arial" charset="0"/>
              </a:rPr>
              <a:t> </a:t>
            </a:r>
            <a:r>
              <a:rPr lang="es-ES" altLang="es-ES" sz="2800" b="1" dirty="0" err="1" smtClean="0">
                <a:solidFill>
                  <a:srgbClr val="336699"/>
                </a:solidFill>
                <a:latin typeface="Arial" charset="0"/>
                <a:cs typeface="Arial" charset="0"/>
              </a:rPr>
              <a:t>factors</a:t>
            </a:r>
            <a:endParaRPr lang="es-ES" altLang="es-ES" sz="2800" b="1" dirty="0">
              <a:solidFill>
                <a:srgbClr val="336699"/>
              </a:solidFill>
              <a:latin typeface="Arial" charset="0"/>
              <a:cs typeface="Arial" charset="0"/>
            </a:endParaRPr>
          </a:p>
        </p:txBody>
      </p:sp>
    </p:spTree>
    <p:extLst>
      <p:ext uri="{BB962C8B-B14F-4D97-AF65-F5344CB8AC3E}">
        <p14:creationId xmlns:p14="http://schemas.microsoft.com/office/powerpoint/2010/main" val="3878722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8871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US" sz="3200" b="1" dirty="0" smtClean="0">
                <a:solidFill>
                  <a:srgbClr val="336699"/>
                </a:solidFill>
                <a:latin typeface="Arial Narrow Bold" charset="0"/>
              </a:rPr>
              <a:t>TSA: general benefits</a:t>
            </a:r>
            <a:endParaRPr lang="en-US" sz="3200" b="1" dirty="0">
              <a:solidFill>
                <a:srgbClr val="336699"/>
              </a:solidFill>
            </a:endParaRPr>
          </a:p>
        </p:txBody>
      </p:sp>
      <p:pic>
        <p:nvPicPr>
          <p:cNvPr id="2055" name="Picture 7" descr="d:\Users\cvanderpol\AppData\Local\Microsoft\Windows\Temporary Internet Files\Content.IE5\WRF4KZE2\meeting_wallpaper_dc66c[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49627" y="4754880"/>
            <a:ext cx="3394373" cy="2117442"/>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Box 3"/>
          <p:cNvSpPr txBox="1">
            <a:spLocks noChangeArrowheads="1"/>
          </p:cNvSpPr>
          <p:nvPr/>
        </p:nvSpPr>
        <p:spPr bwMode="auto">
          <a:xfrm>
            <a:off x="245660" y="1275611"/>
            <a:ext cx="8761862" cy="470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1" algn="just" eaLnBrk="1" hangingPunct="1">
              <a:buFont typeface="Arial" pitchFamily="34" charset="0"/>
              <a:buChar char="•"/>
            </a:pPr>
            <a:r>
              <a:rPr lang="en-AU" sz="2000" dirty="0" smtClean="0">
                <a:solidFill>
                  <a:srgbClr val="336699"/>
                </a:solidFill>
                <a:latin typeface="Arial" panose="020B0604020202020204" pitchFamily="34" charset="0"/>
                <a:cs typeface="Arial" panose="020B0604020202020204" pitchFamily="34" charset="0"/>
              </a:rPr>
              <a:t>1st </a:t>
            </a:r>
            <a:r>
              <a:rPr lang="en-AU" sz="2000" dirty="0">
                <a:solidFill>
                  <a:srgbClr val="336699"/>
                </a:solidFill>
                <a:latin typeface="Arial" panose="020B0604020202020204" pitchFamily="34" charset="0"/>
                <a:cs typeface="Arial" panose="020B0604020202020204" pitchFamily="34" charset="0"/>
              </a:rPr>
              <a:t>official, objective, </a:t>
            </a:r>
            <a:r>
              <a:rPr lang="en-AU" sz="2000" b="1" dirty="0">
                <a:solidFill>
                  <a:srgbClr val="336699"/>
                </a:solidFill>
                <a:latin typeface="Arial" panose="020B0604020202020204" pitchFamily="34" charset="0"/>
                <a:cs typeface="Arial" panose="020B0604020202020204" pitchFamily="34" charset="0"/>
              </a:rPr>
              <a:t>credible measure </a:t>
            </a:r>
            <a:r>
              <a:rPr lang="en-AU" sz="2000" dirty="0">
                <a:solidFill>
                  <a:srgbClr val="336699"/>
                </a:solidFill>
                <a:latin typeface="Arial" panose="020B0604020202020204" pitchFamily="34" charset="0"/>
                <a:cs typeface="Arial" panose="020B0604020202020204" pitchFamily="34" charset="0"/>
              </a:rPr>
              <a:t>of tourism’s economic contribution</a:t>
            </a:r>
            <a:endParaRPr lang="es-ES" sz="2000" dirty="0">
              <a:solidFill>
                <a:srgbClr val="336699"/>
              </a:solidFill>
              <a:latin typeface="Arial" panose="020B0604020202020204" pitchFamily="34" charset="0"/>
              <a:cs typeface="Arial" panose="020B0604020202020204" pitchFamily="34" charset="0"/>
            </a:endParaRPr>
          </a:p>
          <a:p>
            <a:pPr lvl="1" algn="just" eaLnBrk="1" hangingPunct="1">
              <a:buFont typeface="Arial" pitchFamily="34" charset="0"/>
              <a:buChar char="•"/>
            </a:pPr>
            <a:r>
              <a:rPr lang="en-AU" sz="2000" dirty="0">
                <a:solidFill>
                  <a:srgbClr val="336699"/>
                </a:solidFill>
                <a:latin typeface="Arial" panose="020B0604020202020204" pitchFamily="34" charset="0"/>
                <a:cs typeface="Arial" panose="020B0604020202020204" pitchFamily="34" charset="0"/>
              </a:rPr>
              <a:t>Helps </a:t>
            </a:r>
            <a:r>
              <a:rPr lang="en-AU" sz="2000" b="1" dirty="0">
                <a:solidFill>
                  <a:srgbClr val="336699"/>
                </a:solidFill>
                <a:latin typeface="Arial" panose="020B0604020202020204" pitchFamily="34" charset="0"/>
                <a:cs typeface="Arial" panose="020B0604020202020204" pitchFamily="34" charset="0"/>
              </a:rPr>
              <a:t>raise profile of tourism </a:t>
            </a:r>
            <a:r>
              <a:rPr lang="en-AU" sz="2000" dirty="0">
                <a:solidFill>
                  <a:srgbClr val="336699"/>
                </a:solidFill>
                <a:latin typeface="Arial" panose="020B0604020202020204" pitchFamily="34" charset="0"/>
                <a:cs typeface="Arial" panose="020B0604020202020204" pitchFamily="34" charset="0"/>
              </a:rPr>
              <a:t>and awareness of its economic importance by providing information not previously available</a:t>
            </a:r>
          </a:p>
          <a:p>
            <a:pPr lvl="1" algn="just" eaLnBrk="1" hangingPunct="1">
              <a:buFont typeface="Arial" pitchFamily="34" charset="0"/>
              <a:buChar char="•"/>
            </a:pPr>
            <a:r>
              <a:rPr lang="en-AU" sz="2000" dirty="0">
                <a:solidFill>
                  <a:srgbClr val="336699"/>
                </a:solidFill>
                <a:latin typeface="Arial" panose="020B0604020202020204" pitchFamily="34" charset="0"/>
                <a:cs typeface="Arial" panose="020B0604020202020204" pitchFamily="34" charset="0"/>
              </a:rPr>
              <a:t>Provides </a:t>
            </a:r>
            <a:r>
              <a:rPr lang="en-AU" sz="2000" b="1" dirty="0">
                <a:solidFill>
                  <a:srgbClr val="336699"/>
                </a:solidFill>
                <a:latin typeface="Arial" panose="020B0604020202020204" pitchFamily="34" charset="0"/>
                <a:cs typeface="Arial" panose="020B0604020202020204" pitchFamily="34" charset="0"/>
              </a:rPr>
              <a:t>comparable measures </a:t>
            </a:r>
            <a:r>
              <a:rPr lang="en-AU" sz="2000" dirty="0">
                <a:solidFill>
                  <a:srgbClr val="336699"/>
                </a:solidFill>
                <a:latin typeface="Arial" panose="020B0604020202020204" pitchFamily="34" charset="0"/>
                <a:cs typeface="Arial" panose="020B0604020202020204" pitchFamily="34" charset="0"/>
              </a:rPr>
              <a:t>between countries, over time, and to other economic sectors</a:t>
            </a:r>
          </a:p>
          <a:p>
            <a:pPr lvl="1" algn="just" eaLnBrk="1" hangingPunct="1">
              <a:buFont typeface="Arial" pitchFamily="34" charset="0"/>
              <a:buChar char="•"/>
            </a:pPr>
            <a:r>
              <a:rPr lang="en-AU" sz="2000" dirty="0">
                <a:solidFill>
                  <a:srgbClr val="336699"/>
                </a:solidFill>
                <a:latin typeface="Arial" panose="020B0604020202020204" pitchFamily="34" charset="0"/>
                <a:cs typeface="Arial" panose="020B0604020202020204" pitchFamily="34" charset="0"/>
              </a:rPr>
              <a:t>Provides government and private sector with powerful </a:t>
            </a:r>
            <a:r>
              <a:rPr lang="en-AU" sz="2000" b="1" dirty="0">
                <a:solidFill>
                  <a:srgbClr val="336699"/>
                </a:solidFill>
                <a:latin typeface="Arial" panose="020B0604020202020204" pitchFamily="34" charset="0"/>
                <a:cs typeface="Arial" panose="020B0604020202020204" pitchFamily="34" charset="0"/>
              </a:rPr>
              <a:t>advocacy tool</a:t>
            </a:r>
          </a:p>
          <a:p>
            <a:pPr lvl="1" algn="just" eaLnBrk="1" hangingPunct="1">
              <a:buFont typeface="Arial" pitchFamily="34" charset="0"/>
              <a:buChar char="•"/>
            </a:pPr>
            <a:r>
              <a:rPr lang="en-AU" sz="2000" dirty="0">
                <a:solidFill>
                  <a:srgbClr val="336699"/>
                </a:solidFill>
                <a:latin typeface="Arial" panose="020B0604020202020204" pitchFamily="34" charset="0"/>
                <a:cs typeface="Arial" panose="020B0604020202020204" pitchFamily="34" charset="0"/>
              </a:rPr>
              <a:t>Its production requires good quality data, and usually leads to </a:t>
            </a:r>
            <a:r>
              <a:rPr lang="en-AU" sz="2000" b="1" dirty="0">
                <a:solidFill>
                  <a:srgbClr val="336699"/>
                </a:solidFill>
                <a:latin typeface="Arial" panose="020B0604020202020204" pitchFamily="34" charset="0"/>
                <a:cs typeface="Arial" panose="020B0604020202020204" pitchFamily="34" charset="0"/>
              </a:rPr>
              <a:t>improvements in underlying or related statistics</a:t>
            </a:r>
            <a:endParaRPr lang="es-ES" sz="2000" b="1" dirty="0">
              <a:solidFill>
                <a:srgbClr val="336699"/>
              </a:solidFill>
              <a:latin typeface="Arial" panose="020B0604020202020204" pitchFamily="34" charset="0"/>
              <a:cs typeface="Arial" panose="020B0604020202020204" pitchFamily="34" charset="0"/>
            </a:endParaRPr>
          </a:p>
          <a:p>
            <a:pPr lvl="1" algn="just" eaLnBrk="1" hangingPunct="1">
              <a:buFont typeface="Arial" pitchFamily="34" charset="0"/>
              <a:buChar char="•"/>
            </a:pPr>
            <a:r>
              <a:rPr lang="en-AU" sz="2000" dirty="0">
                <a:solidFill>
                  <a:srgbClr val="336699"/>
                </a:solidFill>
                <a:latin typeface="Arial" panose="020B0604020202020204" pitchFamily="34" charset="0"/>
                <a:cs typeface="Arial" panose="020B0604020202020204" pitchFamily="34" charset="0"/>
              </a:rPr>
              <a:t>Requires </a:t>
            </a:r>
            <a:r>
              <a:rPr lang="en-AU" sz="2000" b="1" dirty="0">
                <a:solidFill>
                  <a:srgbClr val="336699"/>
                </a:solidFill>
                <a:latin typeface="Arial" panose="020B0604020202020204" pitchFamily="34" charset="0"/>
                <a:cs typeface="Arial" panose="020B0604020202020204" pitchFamily="34" charset="0"/>
              </a:rPr>
              <a:t>close working relations between </a:t>
            </a:r>
            <a:r>
              <a:rPr lang="en-AU" sz="2000" b="1" dirty="0" smtClean="0">
                <a:solidFill>
                  <a:srgbClr val="336699"/>
                </a:solidFill>
                <a:latin typeface="Arial" panose="020B0604020202020204" pitchFamily="34" charset="0"/>
                <a:cs typeface="Arial" panose="020B0604020202020204" pitchFamily="34" charset="0"/>
              </a:rPr>
              <a:t>key stakeholders</a:t>
            </a:r>
            <a:r>
              <a:rPr lang="en-AU" sz="2000" dirty="0">
                <a:solidFill>
                  <a:srgbClr val="336699"/>
                </a:solidFill>
                <a:latin typeface="Arial" panose="020B0604020202020204" pitchFamily="34" charset="0"/>
                <a:cs typeface="Arial" panose="020B0604020202020204" pitchFamily="34" charset="0"/>
              </a:rPr>
              <a:t>, thus can improve relationships and understanding</a:t>
            </a:r>
            <a:endParaRPr lang="es-ES" sz="2000" dirty="0">
              <a:solidFill>
                <a:srgbClr val="336699"/>
              </a:solidFill>
              <a:latin typeface="Arial" panose="020B0604020202020204" pitchFamily="34" charset="0"/>
              <a:cs typeface="Arial" panose="020B0604020202020204" pitchFamily="34" charset="0"/>
            </a:endParaRPr>
          </a:p>
          <a:p>
            <a:pPr lvl="1" algn="just" eaLnBrk="1" hangingPunct="1">
              <a:buFont typeface="Arial" pitchFamily="34" charset="0"/>
              <a:buChar char="•"/>
            </a:pPr>
            <a:r>
              <a:rPr lang="en-AU" sz="2000" dirty="0">
                <a:solidFill>
                  <a:srgbClr val="336699"/>
                </a:solidFill>
                <a:latin typeface="Arial" panose="020B0604020202020204" pitchFamily="34" charset="0"/>
                <a:cs typeface="Arial" panose="020B0604020202020204" pitchFamily="34" charset="0"/>
              </a:rPr>
              <a:t>Strong </a:t>
            </a:r>
            <a:r>
              <a:rPr lang="en-AU" sz="2000" b="1" dirty="0">
                <a:solidFill>
                  <a:srgbClr val="336699"/>
                </a:solidFill>
                <a:latin typeface="Arial" panose="020B0604020202020204" pitchFamily="34" charset="0"/>
                <a:cs typeface="Arial" panose="020B0604020202020204" pitchFamily="34" charset="0"/>
              </a:rPr>
              <a:t>foundation for further research</a:t>
            </a:r>
            <a:r>
              <a:rPr lang="en-AU" sz="2000" dirty="0">
                <a:solidFill>
                  <a:srgbClr val="336699"/>
                </a:solidFill>
                <a:latin typeface="Arial" panose="020B0604020202020204" pitchFamily="34" charset="0"/>
                <a:cs typeface="Arial" panose="020B0604020202020204" pitchFamily="34" charset="0"/>
              </a:rPr>
              <a:t>, e.g. calculating the indirect effects</a:t>
            </a:r>
          </a:p>
          <a:p>
            <a:pPr marL="0" indent="0" algn="just" eaLnBrk="1" hangingPunct="1"/>
            <a:endParaRPr lang="en-AU" sz="2000" dirty="0" smtClean="0">
              <a:solidFill>
                <a:srgbClr val="336699"/>
              </a:solidFill>
              <a:latin typeface="Arial" panose="020B0604020202020204" pitchFamily="34" charset="0"/>
              <a:cs typeface="Arial" panose="020B0604020202020204" pitchFamily="34" charset="0"/>
            </a:endParaRPr>
          </a:p>
          <a:p>
            <a:pPr marL="342900" indent="-342900" algn="just" eaLnBrk="1" hangingPunct="1">
              <a:buFont typeface="Wingdings" pitchFamily="2" charset="2"/>
              <a:buChar char="Ø"/>
            </a:pPr>
            <a:r>
              <a:rPr lang="en-AU" sz="2000" dirty="0" smtClean="0">
                <a:solidFill>
                  <a:srgbClr val="336699"/>
                </a:solidFill>
                <a:latin typeface="Arial" panose="020B0604020202020204" pitchFamily="34" charset="0"/>
                <a:cs typeface="Arial" panose="020B0604020202020204" pitchFamily="34" charset="0"/>
              </a:rPr>
              <a:t>Benefits </a:t>
            </a:r>
            <a:r>
              <a:rPr lang="en-AU" sz="2000" dirty="0">
                <a:solidFill>
                  <a:srgbClr val="336699"/>
                </a:solidFill>
                <a:latin typeface="Arial" panose="020B0604020202020204" pitchFamily="34" charset="0"/>
                <a:cs typeface="Arial" panose="020B0604020202020204" pitchFamily="34" charset="0"/>
              </a:rPr>
              <a:t>of TSA depend on the </a:t>
            </a:r>
            <a:r>
              <a:rPr lang="en-AU" sz="2000" dirty="0" smtClean="0">
                <a:solidFill>
                  <a:srgbClr val="336699"/>
                </a:solidFill>
                <a:latin typeface="Arial" panose="020B0604020202020204" pitchFamily="34" charset="0"/>
                <a:cs typeface="Arial" panose="020B0604020202020204" pitchFamily="34" charset="0"/>
              </a:rPr>
              <a:t>users</a:t>
            </a:r>
            <a:endParaRPr lang="es-ES" sz="2000" dirty="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721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8871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3200" dirty="0" smtClean="0">
                <a:solidFill>
                  <a:srgbClr val="336699"/>
                </a:solidFill>
                <a:latin typeface="Arial Narrow Bold"/>
              </a:rPr>
              <a:t>TSA: </a:t>
            </a:r>
            <a:r>
              <a:rPr lang="en-GB" sz="3200" dirty="0" smtClean="0">
                <a:solidFill>
                  <a:srgbClr val="336699"/>
                </a:solidFill>
                <a:latin typeface="Arial Narrow Bold"/>
              </a:rPr>
              <a:t>benefits to public </a:t>
            </a:r>
            <a:r>
              <a:rPr lang="es-ES" sz="3200" dirty="0" smtClean="0">
                <a:solidFill>
                  <a:srgbClr val="336699"/>
                </a:solidFill>
                <a:latin typeface="Arial Narrow Bold"/>
              </a:rPr>
              <a:t>sector</a:t>
            </a:r>
            <a:endParaRPr lang="es-ES" sz="3200" dirty="0">
              <a:solidFill>
                <a:srgbClr val="336699"/>
              </a:solidFill>
              <a:latin typeface="Arial Narrow Bold"/>
            </a:endParaRPr>
          </a:p>
        </p:txBody>
      </p:sp>
      <p:sp>
        <p:nvSpPr>
          <p:cNvPr id="4" name="Rectangle 3"/>
          <p:cNvSpPr/>
          <p:nvPr/>
        </p:nvSpPr>
        <p:spPr>
          <a:xfrm>
            <a:off x="109182" y="1337489"/>
            <a:ext cx="8911987" cy="4247317"/>
          </a:xfrm>
          <a:prstGeom prst="rect">
            <a:avLst/>
          </a:prstGeom>
        </p:spPr>
        <p:txBody>
          <a:bodyPr wrap="square">
            <a:spAutoFit/>
          </a:bodyPr>
          <a:lstStyle/>
          <a:p>
            <a:pPr algn="just"/>
            <a:r>
              <a:rPr lang="en-US" b="1" dirty="0">
                <a:solidFill>
                  <a:schemeClr val="accent1">
                    <a:lumMod val="75000"/>
                  </a:schemeClr>
                </a:solidFill>
                <a:latin typeface="Arial Narrow Bold"/>
              </a:rPr>
              <a:t>A</a:t>
            </a:r>
            <a:r>
              <a:rPr lang="en-US" b="1" dirty="0" smtClean="0">
                <a:solidFill>
                  <a:schemeClr val="accent1">
                    <a:lumMod val="75000"/>
                  </a:schemeClr>
                </a:solidFill>
                <a:latin typeface="Arial Narrow Bold"/>
              </a:rPr>
              <a:t>ccurate figures on which to base policy and decisions </a:t>
            </a:r>
          </a:p>
          <a:p>
            <a:pPr lvl="1" algn="just"/>
            <a:endParaRPr lang="en-US" b="1" u="sng" dirty="0" smtClean="0">
              <a:solidFill>
                <a:schemeClr val="accent1">
                  <a:lumMod val="75000"/>
                </a:schemeClr>
              </a:solidFill>
              <a:latin typeface="Arial Narrow Bold"/>
            </a:endParaRPr>
          </a:p>
          <a:p>
            <a:pPr marL="742950" lvl="1" indent="-285750" algn="just">
              <a:buFont typeface="Wingdings" pitchFamily="2" charset="2"/>
              <a:buChar char="Ø"/>
            </a:pPr>
            <a:r>
              <a:rPr lang="en-US" dirty="0" smtClean="0">
                <a:solidFill>
                  <a:srgbClr val="336699"/>
                </a:solidFill>
                <a:latin typeface="Arial Narrow Bold"/>
              </a:rPr>
              <a:t>Better understanding and monitoring of the </a:t>
            </a:r>
            <a:r>
              <a:rPr lang="en-US" dirty="0">
                <a:solidFill>
                  <a:srgbClr val="336699"/>
                </a:solidFill>
                <a:latin typeface="Arial Narrow Bold"/>
              </a:rPr>
              <a:t>sector from an “industrial” perspective </a:t>
            </a:r>
            <a:endParaRPr lang="en-US" dirty="0" smtClean="0">
              <a:solidFill>
                <a:srgbClr val="336699"/>
              </a:solidFill>
              <a:latin typeface="Arial Narrow Bold"/>
            </a:endParaRPr>
          </a:p>
          <a:p>
            <a:pPr lvl="1" algn="just"/>
            <a:endParaRPr lang="en-US" dirty="0" smtClean="0">
              <a:solidFill>
                <a:srgbClr val="336699"/>
              </a:solidFill>
              <a:latin typeface="Arial Narrow Bold"/>
            </a:endParaRPr>
          </a:p>
          <a:p>
            <a:pPr marL="742950" lvl="1" indent="-285750" algn="just">
              <a:buFont typeface="Wingdings" pitchFamily="2" charset="2"/>
              <a:buChar char="Ø"/>
            </a:pPr>
            <a:r>
              <a:rPr lang="en-US" dirty="0">
                <a:solidFill>
                  <a:srgbClr val="336699"/>
                </a:solidFill>
                <a:latin typeface="Arial Narrow Bold"/>
              </a:rPr>
              <a:t>Suggesting new approaches to destination </a:t>
            </a:r>
            <a:r>
              <a:rPr lang="en-US" dirty="0" smtClean="0">
                <a:solidFill>
                  <a:srgbClr val="336699"/>
                </a:solidFill>
                <a:latin typeface="Arial Narrow Bold"/>
              </a:rPr>
              <a:t>marketing</a:t>
            </a:r>
          </a:p>
          <a:p>
            <a:pPr lvl="1" algn="just"/>
            <a:endParaRPr lang="en-US" dirty="0" smtClean="0">
              <a:solidFill>
                <a:srgbClr val="336699"/>
              </a:solidFill>
              <a:latin typeface="Arial Narrow Bold"/>
            </a:endParaRPr>
          </a:p>
          <a:p>
            <a:pPr marL="742950" lvl="1" indent="-285750" algn="just">
              <a:buFont typeface="Wingdings" pitchFamily="2" charset="2"/>
              <a:buChar char="Ø"/>
            </a:pPr>
            <a:r>
              <a:rPr lang="en-US" dirty="0">
                <a:solidFill>
                  <a:srgbClr val="336699"/>
                </a:solidFill>
                <a:latin typeface="Arial Narrow Bold"/>
              </a:rPr>
              <a:t>Mainstreaming tourism policy within general evidence-based </a:t>
            </a:r>
            <a:r>
              <a:rPr lang="en-US" dirty="0" smtClean="0">
                <a:solidFill>
                  <a:srgbClr val="336699"/>
                </a:solidFill>
                <a:latin typeface="Arial Narrow Bold"/>
              </a:rPr>
              <a:t>economic policies</a:t>
            </a:r>
          </a:p>
          <a:p>
            <a:pPr lvl="1" algn="just"/>
            <a:endParaRPr lang="en-US" dirty="0">
              <a:solidFill>
                <a:srgbClr val="336699"/>
              </a:solidFill>
              <a:latin typeface="Arial Narrow Bold"/>
            </a:endParaRPr>
          </a:p>
          <a:p>
            <a:pPr marL="742950" lvl="1" indent="-285750" algn="just">
              <a:buFont typeface="Wingdings" pitchFamily="2" charset="2"/>
              <a:buChar char="Ø"/>
            </a:pPr>
            <a:r>
              <a:rPr lang="en-US" dirty="0">
                <a:solidFill>
                  <a:srgbClr val="336699"/>
                </a:solidFill>
                <a:latin typeface="Arial Narrow Bold"/>
              </a:rPr>
              <a:t>Opening new avenues of public-private sector cooperation and developing non-traditional partnerships </a:t>
            </a:r>
            <a:endParaRPr lang="en-US" dirty="0" smtClean="0">
              <a:solidFill>
                <a:srgbClr val="336699"/>
              </a:solidFill>
              <a:latin typeface="Arial Narrow Bold"/>
            </a:endParaRPr>
          </a:p>
          <a:p>
            <a:pPr lvl="1" algn="just"/>
            <a:endParaRPr lang="en-US" dirty="0" smtClean="0">
              <a:solidFill>
                <a:srgbClr val="336699"/>
              </a:solidFill>
              <a:latin typeface="Arial Narrow Bold"/>
            </a:endParaRPr>
          </a:p>
          <a:p>
            <a:pPr marL="742950" lvl="1" indent="-285750" algn="just">
              <a:buFont typeface="Wingdings" pitchFamily="2" charset="2"/>
              <a:buChar char="Ø"/>
            </a:pPr>
            <a:r>
              <a:rPr lang="en-US" dirty="0">
                <a:solidFill>
                  <a:srgbClr val="336699"/>
                </a:solidFill>
                <a:latin typeface="Arial Narrow Bold"/>
              </a:rPr>
              <a:t>Facilitating closer inter-departmental liaison and </a:t>
            </a:r>
            <a:r>
              <a:rPr lang="en-US" dirty="0" smtClean="0">
                <a:solidFill>
                  <a:srgbClr val="336699"/>
                </a:solidFill>
                <a:latin typeface="Arial Narrow Bold"/>
              </a:rPr>
              <a:t>cooperation</a:t>
            </a:r>
          </a:p>
          <a:p>
            <a:pPr lvl="1" algn="just"/>
            <a:endParaRPr lang="en-US" dirty="0" smtClean="0">
              <a:solidFill>
                <a:srgbClr val="336699"/>
              </a:solidFill>
              <a:latin typeface="Arial Narrow Bold"/>
            </a:endParaRPr>
          </a:p>
          <a:p>
            <a:pPr marL="742950" lvl="1" indent="-285750" algn="just">
              <a:buFont typeface="Wingdings" pitchFamily="2" charset="2"/>
              <a:buChar char="Ø"/>
            </a:pPr>
            <a:r>
              <a:rPr lang="en-US" dirty="0">
                <a:solidFill>
                  <a:srgbClr val="336699"/>
                </a:solidFill>
                <a:latin typeface="Arial Narrow Bold"/>
              </a:rPr>
              <a:t>TSA is a powerful </a:t>
            </a:r>
            <a:r>
              <a:rPr lang="en-US" dirty="0" smtClean="0">
                <a:solidFill>
                  <a:srgbClr val="336699"/>
                </a:solidFill>
                <a:latin typeface="Arial Narrow Bold"/>
              </a:rPr>
              <a:t>advocacy tool </a:t>
            </a:r>
            <a:r>
              <a:rPr lang="en-US" dirty="0">
                <a:solidFill>
                  <a:srgbClr val="336699"/>
                </a:solidFill>
                <a:latin typeface="Arial Narrow Bold"/>
              </a:rPr>
              <a:t>for National Tourism </a:t>
            </a:r>
            <a:r>
              <a:rPr lang="en-US" dirty="0" smtClean="0">
                <a:solidFill>
                  <a:srgbClr val="336699"/>
                </a:solidFill>
                <a:latin typeface="Arial Narrow Bold"/>
              </a:rPr>
              <a:t>Administrations</a:t>
            </a:r>
          </a:p>
        </p:txBody>
      </p:sp>
    </p:spTree>
    <p:extLst>
      <p:ext uri="{BB962C8B-B14F-4D97-AF65-F5344CB8AC3E}">
        <p14:creationId xmlns:p14="http://schemas.microsoft.com/office/powerpoint/2010/main" val="2128038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8871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3200" dirty="0" smtClean="0">
                <a:solidFill>
                  <a:srgbClr val="336699"/>
                </a:solidFill>
                <a:latin typeface="Arial Narrow Bold"/>
              </a:rPr>
              <a:t>TSA: </a:t>
            </a:r>
            <a:r>
              <a:rPr lang="en-GB" sz="3200" dirty="0" smtClean="0">
                <a:solidFill>
                  <a:srgbClr val="336699"/>
                </a:solidFill>
                <a:latin typeface="Arial Narrow Bold"/>
              </a:rPr>
              <a:t>benefits to </a:t>
            </a:r>
            <a:r>
              <a:rPr lang="en-US" sz="3200" dirty="0" smtClean="0">
                <a:solidFill>
                  <a:srgbClr val="336699"/>
                </a:solidFill>
                <a:latin typeface="Arial Narrow Bold"/>
              </a:rPr>
              <a:t>private</a:t>
            </a:r>
            <a:r>
              <a:rPr lang="es-ES" sz="3200" dirty="0" smtClean="0">
                <a:solidFill>
                  <a:srgbClr val="336699"/>
                </a:solidFill>
                <a:latin typeface="Arial Narrow Bold"/>
              </a:rPr>
              <a:t> sector</a:t>
            </a:r>
            <a:endParaRPr lang="es-ES" sz="3200" dirty="0">
              <a:solidFill>
                <a:srgbClr val="336699"/>
              </a:solidFill>
              <a:latin typeface="Arial Narrow Bold"/>
            </a:endParaRPr>
          </a:p>
        </p:txBody>
      </p:sp>
      <p:sp>
        <p:nvSpPr>
          <p:cNvPr id="8" name="Rectangle 4"/>
          <p:cNvSpPr txBox="1">
            <a:spLocks noChangeArrowheads="1"/>
          </p:cNvSpPr>
          <p:nvPr/>
        </p:nvSpPr>
        <p:spPr bwMode="auto">
          <a:xfrm>
            <a:off x="1801504" y="996287"/>
            <a:ext cx="7219665" cy="531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45E96"/>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eaLnBrk="1" hangingPunct="1">
              <a:lnSpc>
                <a:spcPct val="80000"/>
              </a:lnSpc>
            </a:pPr>
            <a:endParaRPr lang="en-US" sz="1900" dirty="0" smtClean="0">
              <a:solidFill>
                <a:srgbClr val="336699"/>
              </a:solidFill>
              <a:latin typeface="Arial Narrow" pitchFamily="34" charset="0"/>
            </a:endParaRPr>
          </a:p>
        </p:txBody>
      </p:sp>
      <p:sp>
        <p:nvSpPr>
          <p:cNvPr id="4" name="Rectangle 3"/>
          <p:cNvSpPr/>
          <p:nvPr/>
        </p:nvSpPr>
        <p:spPr>
          <a:xfrm>
            <a:off x="0" y="1228305"/>
            <a:ext cx="9021169" cy="4555093"/>
          </a:xfrm>
          <a:prstGeom prst="rect">
            <a:avLst/>
          </a:prstGeom>
        </p:spPr>
        <p:txBody>
          <a:bodyPr wrap="square">
            <a:spAutoFit/>
          </a:bodyPr>
          <a:lstStyle/>
          <a:p>
            <a:pPr marL="914400" lvl="1" indent="-457200" algn="just">
              <a:buFont typeface="Wingdings" pitchFamily="2" charset="2"/>
              <a:buChar char="Ø"/>
            </a:pPr>
            <a:r>
              <a:rPr lang="en-US" dirty="0" smtClean="0">
                <a:solidFill>
                  <a:srgbClr val="336699"/>
                </a:solidFill>
                <a:latin typeface="Arial Narrow Bold"/>
              </a:rPr>
              <a:t>Advocacy (for the first time a measure of tourism’s economic importance is objective and credible), especially vis-à-vis other sectors</a:t>
            </a:r>
          </a:p>
          <a:p>
            <a:pPr marL="914400" lvl="1" indent="-457200" algn="just">
              <a:buFont typeface="Wingdings" pitchFamily="2" charset="2"/>
              <a:buChar char="Ø"/>
            </a:pPr>
            <a:endParaRPr lang="en-US" dirty="0" smtClean="0">
              <a:solidFill>
                <a:srgbClr val="336699"/>
              </a:solidFill>
              <a:latin typeface="Arial Narrow Bold"/>
            </a:endParaRPr>
          </a:p>
          <a:p>
            <a:pPr marL="914400" lvl="1" indent="-457200" algn="just">
              <a:buFont typeface="Wingdings" pitchFamily="2" charset="2"/>
              <a:buChar char="Ø"/>
            </a:pPr>
            <a:r>
              <a:rPr lang="en-US" dirty="0" smtClean="0">
                <a:solidFill>
                  <a:srgbClr val="336699"/>
                </a:solidFill>
                <a:latin typeface="Arial Narrow Bold"/>
              </a:rPr>
              <a:t>Identifying the composition of the sector (what industries provide goods and services to visitors and to what extent)</a:t>
            </a:r>
          </a:p>
          <a:p>
            <a:pPr marL="914400" lvl="1" indent="-457200" algn="just">
              <a:buFont typeface="Wingdings" pitchFamily="2" charset="2"/>
              <a:buChar char="Ø"/>
            </a:pPr>
            <a:endParaRPr lang="en-US" dirty="0" smtClean="0">
              <a:solidFill>
                <a:srgbClr val="336699"/>
              </a:solidFill>
              <a:latin typeface="Arial Narrow Bold"/>
            </a:endParaRPr>
          </a:p>
          <a:p>
            <a:pPr marL="914400" lvl="1" indent="-457200" algn="just">
              <a:buFont typeface="Wingdings" pitchFamily="2" charset="2"/>
              <a:buChar char="Ø"/>
            </a:pPr>
            <a:r>
              <a:rPr lang="en-US" dirty="0" smtClean="0">
                <a:solidFill>
                  <a:srgbClr val="336699"/>
                </a:solidFill>
                <a:latin typeface="Arial Narrow Bold"/>
              </a:rPr>
              <a:t>Identifies </a:t>
            </a:r>
            <a:r>
              <a:rPr lang="en-US" dirty="0">
                <a:solidFill>
                  <a:srgbClr val="336699"/>
                </a:solidFill>
                <a:latin typeface="Arial Narrow Bold"/>
              </a:rPr>
              <a:t>component </a:t>
            </a:r>
            <a:r>
              <a:rPr lang="en-US" dirty="0" smtClean="0">
                <a:solidFill>
                  <a:srgbClr val="336699"/>
                </a:solidFill>
                <a:latin typeface="Arial Narrow Bold"/>
              </a:rPr>
              <a:t>industries’ dependence </a:t>
            </a:r>
            <a:r>
              <a:rPr lang="en-US" dirty="0">
                <a:solidFill>
                  <a:srgbClr val="336699"/>
                </a:solidFill>
                <a:latin typeface="Arial Narrow Bold"/>
              </a:rPr>
              <a:t>on </a:t>
            </a:r>
            <a:r>
              <a:rPr lang="en-US" dirty="0" smtClean="0">
                <a:solidFill>
                  <a:srgbClr val="336699"/>
                </a:solidFill>
                <a:latin typeface="Arial Narrow Bold"/>
              </a:rPr>
              <a:t>tourism</a:t>
            </a:r>
          </a:p>
          <a:p>
            <a:pPr marL="914400" lvl="1" indent="-457200" algn="just">
              <a:buFont typeface="Wingdings" pitchFamily="2" charset="2"/>
              <a:buChar char="Ø"/>
            </a:pPr>
            <a:endParaRPr lang="en-US" dirty="0" smtClean="0">
              <a:solidFill>
                <a:srgbClr val="336699"/>
              </a:solidFill>
              <a:latin typeface="Arial Narrow Bold"/>
            </a:endParaRPr>
          </a:p>
          <a:p>
            <a:pPr marL="914400" lvl="1" indent="-457200" algn="just">
              <a:buFont typeface="Wingdings" pitchFamily="2" charset="2"/>
              <a:buChar char="Ø"/>
            </a:pPr>
            <a:r>
              <a:rPr lang="en-US" dirty="0" smtClean="0">
                <a:solidFill>
                  <a:srgbClr val="336699"/>
                </a:solidFill>
                <a:latin typeface="Arial Narrow Bold"/>
              </a:rPr>
              <a:t>Helps understand how the market is evolving (by providing consistent time series that reflect the composition of demand and supply)</a:t>
            </a:r>
          </a:p>
          <a:p>
            <a:pPr marL="914400" lvl="1" indent="-457200" algn="just">
              <a:buFont typeface="Wingdings" pitchFamily="2" charset="2"/>
              <a:buChar char="Ø"/>
            </a:pPr>
            <a:endParaRPr lang="en-US" dirty="0">
              <a:solidFill>
                <a:srgbClr val="336699"/>
              </a:solidFill>
              <a:latin typeface="Arial Narrow Bold"/>
            </a:endParaRPr>
          </a:p>
          <a:p>
            <a:pPr marL="914400" lvl="1" indent="-457200" algn="just">
              <a:buFont typeface="Wingdings" pitchFamily="2" charset="2"/>
              <a:buChar char="Ø"/>
            </a:pPr>
            <a:r>
              <a:rPr lang="en-US" dirty="0" smtClean="0">
                <a:solidFill>
                  <a:srgbClr val="336699"/>
                </a:solidFill>
                <a:latin typeface="Arial Narrow Bold"/>
              </a:rPr>
              <a:t>Assists </a:t>
            </a:r>
            <a:r>
              <a:rPr lang="en-US" dirty="0">
                <a:solidFill>
                  <a:srgbClr val="336699"/>
                </a:solidFill>
                <a:latin typeface="Arial Narrow Bold"/>
              </a:rPr>
              <a:t>in redirecting marketing activities, demonstrating how the market is evolving and </a:t>
            </a:r>
            <a:r>
              <a:rPr lang="en-US" dirty="0" smtClean="0">
                <a:solidFill>
                  <a:srgbClr val="336699"/>
                </a:solidFill>
                <a:latin typeface="Arial Narrow Bold"/>
              </a:rPr>
              <a:t>changing</a:t>
            </a:r>
          </a:p>
          <a:p>
            <a:pPr marL="914400" lvl="1" indent="-457200" algn="just">
              <a:buFont typeface="Wingdings" pitchFamily="2" charset="2"/>
              <a:buChar char="Ø"/>
            </a:pPr>
            <a:endParaRPr lang="en-US" dirty="0">
              <a:solidFill>
                <a:srgbClr val="336699"/>
              </a:solidFill>
              <a:latin typeface="Arial Narrow Bold"/>
            </a:endParaRPr>
          </a:p>
          <a:p>
            <a:pPr marL="914400" lvl="1" indent="-457200" algn="just">
              <a:buFont typeface="Wingdings" pitchFamily="2" charset="2"/>
              <a:buChar char="Ø"/>
            </a:pPr>
            <a:r>
              <a:rPr lang="en-US" dirty="0" smtClean="0">
                <a:solidFill>
                  <a:srgbClr val="336699"/>
                </a:solidFill>
                <a:latin typeface="Arial Narrow Bold"/>
              </a:rPr>
              <a:t>Provides input to analysis </a:t>
            </a:r>
            <a:r>
              <a:rPr lang="en-US" dirty="0">
                <a:solidFill>
                  <a:srgbClr val="336699"/>
                </a:solidFill>
                <a:latin typeface="Arial Narrow Bold"/>
              </a:rPr>
              <a:t>of the </a:t>
            </a:r>
            <a:r>
              <a:rPr lang="en-US" dirty="0" smtClean="0">
                <a:solidFill>
                  <a:srgbClr val="336699"/>
                </a:solidFill>
                <a:latin typeface="Arial Narrow Bold"/>
              </a:rPr>
              <a:t>strengths, weaknesses, opportunities and threats, supporting </a:t>
            </a:r>
            <a:r>
              <a:rPr lang="en-US" dirty="0">
                <a:solidFill>
                  <a:srgbClr val="336699"/>
                </a:solidFill>
                <a:latin typeface="Arial Narrow Bold"/>
              </a:rPr>
              <a:t>better planning of </a:t>
            </a:r>
            <a:r>
              <a:rPr lang="en-US" dirty="0" smtClean="0">
                <a:solidFill>
                  <a:srgbClr val="336699"/>
                </a:solidFill>
                <a:latin typeface="Arial Narrow Bold"/>
              </a:rPr>
              <a:t>tourism development</a:t>
            </a:r>
            <a:endParaRPr lang="en-US" sz="2000" b="1" dirty="0">
              <a:solidFill>
                <a:srgbClr val="FF0000"/>
              </a:solidFill>
            </a:endParaRPr>
          </a:p>
        </p:txBody>
      </p:sp>
    </p:spTree>
    <p:extLst>
      <p:ext uri="{BB962C8B-B14F-4D97-AF65-F5344CB8AC3E}">
        <p14:creationId xmlns:p14="http://schemas.microsoft.com/office/powerpoint/2010/main" val="1762613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8871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s-ES" sz="3200" dirty="0" smtClean="0">
                <a:solidFill>
                  <a:srgbClr val="336699"/>
                </a:solidFill>
                <a:latin typeface="Arial Narrow Bold"/>
              </a:rPr>
              <a:t>TSA: </a:t>
            </a:r>
            <a:r>
              <a:rPr lang="en-GB" sz="3200" dirty="0" smtClean="0">
                <a:solidFill>
                  <a:srgbClr val="336699"/>
                </a:solidFill>
                <a:latin typeface="Arial Narrow Bold"/>
              </a:rPr>
              <a:t>benefits to data producers, researchers</a:t>
            </a:r>
            <a:endParaRPr lang="en-GB" sz="3200" dirty="0">
              <a:solidFill>
                <a:srgbClr val="336699"/>
              </a:solidFill>
              <a:latin typeface="Arial Narrow Bold"/>
            </a:endParaRPr>
          </a:p>
        </p:txBody>
      </p:sp>
      <p:sp>
        <p:nvSpPr>
          <p:cNvPr id="4" name="Rectangle 3"/>
          <p:cNvSpPr/>
          <p:nvPr/>
        </p:nvSpPr>
        <p:spPr>
          <a:xfrm>
            <a:off x="163773" y="887105"/>
            <a:ext cx="8434317" cy="5478423"/>
          </a:xfrm>
          <a:prstGeom prst="rect">
            <a:avLst/>
          </a:prstGeom>
        </p:spPr>
        <p:txBody>
          <a:bodyPr wrap="square">
            <a:spAutoFit/>
          </a:bodyPr>
          <a:lstStyle/>
          <a:p>
            <a:pPr algn="just"/>
            <a:r>
              <a:rPr lang="en-US" b="1" dirty="0" smtClean="0">
                <a:solidFill>
                  <a:srgbClr val="336699"/>
                </a:solidFill>
                <a:latin typeface="Arial Narrow Bold"/>
              </a:rPr>
              <a:t>Data producers:</a:t>
            </a:r>
          </a:p>
          <a:p>
            <a:pPr marL="800100" lvl="1" indent="-342900" algn="just">
              <a:buFont typeface="Wingdings" pitchFamily="2" charset="2"/>
              <a:buChar char="Ø"/>
            </a:pPr>
            <a:r>
              <a:rPr lang="en-US" dirty="0" smtClean="0">
                <a:solidFill>
                  <a:srgbClr val="336699"/>
                </a:solidFill>
                <a:latin typeface="Arial Narrow Bold"/>
              </a:rPr>
              <a:t>TSA implementation can strengthen </a:t>
            </a:r>
            <a:r>
              <a:rPr lang="en-US" dirty="0">
                <a:solidFill>
                  <a:srgbClr val="336699"/>
                </a:solidFill>
                <a:latin typeface="Arial Narrow Bold"/>
              </a:rPr>
              <a:t>the </a:t>
            </a:r>
            <a:r>
              <a:rPr lang="en-US" dirty="0" smtClean="0">
                <a:solidFill>
                  <a:srgbClr val="336699"/>
                </a:solidFill>
                <a:latin typeface="Arial Narrow Bold"/>
              </a:rPr>
              <a:t>overall national </a:t>
            </a:r>
            <a:r>
              <a:rPr lang="en-US" dirty="0">
                <a:solidFill>
                  <a:srgbClr val="336699"/>
                </a:solidFill>
                <a:latin typeface="Arial Narrow Bold"/>
              </a:rPr>
              <a:t>statistical </a:t>
            </a:r>
            <a:r>
              <a:rPr lang="en-US" dirty="0" smtClean="0">
                <a:solidFill>
                  <a:srgbClr val="336699"/>
                </a:solidFill>
                <a:latin typeface="Arial Narrow Bold"/>
              </a:rPr>
              <a:t>system through:</a:t>
            </a:r>
          </a:p>
          <a:p>
            <a:pPr marL="1257300" lvl="2" indent="-342900" algn="just">
              <a:buFont typeface="Wingdings" pitchFamily="2" charset="2"/>
              <a:buChar char="§"/>
            </a:pPr>
            <a:r>
              <a:rPr lang="en-US" dirty="0" smtClean="0">
                <a:solidFill>
                  <a:srgbClr val="336699"/>
                </a:solidFill>
                <a:latin typeface="Arial Narrow Bold"/>
              </a:rPr>
              <a:t>interagency cooperation</a:t>
            </a:r>
          </a:p>
          <a:p>
            <a:pPr marL="1257300" lvl="2" indent="-342900" algn="just">
              <a:buFont typeface="Wingdings" pitchFamily="2" charset="2"/>
              <a:buChar char="§"/>
            </a:pPr>
            <a:r>
              <a:rPr lang="en-US" dirty="0" smtClean="0">
                <a:solidFill>
                  <a:srgbClr val="336699"/>
                </a:solidFill>
                <a:latin typeface="Arial Narrow Bold"/>
              </a:rPr>
              <a:t>the building of capacity</a:t>
            </a:r>
          </a:p>
          <a:p>
            <a:pPr marL="1257300" lvl="2" indent="-342900" algn="just">
              <a:buFont typeface="Wingdings" pitchFamily="2" charset="2"/>
              <a:buChar char="§"/>
            </a:pPr>
            <a:r>
              <a:rPr lang="en-US" dirty="0">
                <a:solidFill>
                  <a:srgbClr val="336699"/>
                </a:solidFill>
                <a:latin typeface="Arial Narrow Bold"/>
              </a:rPr>
              <a:t>i</a:t>
            </a:r>
            <a:r>
              <a:rPr lang="en-US" dirty="0" smtClean="0">
                <a:solidFill>
                  <a:srgbClr val="336699"/>
                </a:solidFill>
                <a:latin typeface="Arial Narrow Bold"/>
              </a:rPr>
              <a:t>dentification of gaps or inconsistencies in underlying/related statistics and their improvement</a:t>
            </a:r>
          </a:p>
          <a:p>
            <a:pPr marL="1257300" lvl="2" indent="-342900" algn="just">
              <a:buFont typeface="Wingdings" pitchFamily="2" charset="2"/>
              <a:buChar char="§"/>
            </a:pPr>
            <a:r>
              <a:rPr lang="en-US" dirty="0" smtClean="0">
                <a:solidFill>
                  <a:srgbClr val="336699"/>
                </a:solidFill>
                <a:latin typeface="Arial Narrow Bold"/>
              </a:rPr>
              <a:t>standardization </a:t>
            </a:r>
            <a:r>
              <a:rPr lang="en-US" dirty="0">
                <a:solidFill>
                  <a:srgbClr val="336699"/>
                </a:solidFill>
                <a:latin typeface="Arial Narrow Bold"/>
              </a:rPr>
              <a:t>of </a:t>
            </a:r>
            <a:r>
              <a:rPr lang="en-US" dirty="0" smtClean="0">
                <a:solidFill>
                  <a:srgbClr val="336699"/>
                </a:solidFill>
                <a:latin typeface="Arial Narrow Bold"/>
              </a:rPr>
              <a:t>statistical methodology</a:t>
            </a:r>
          </a:p>
          <a:p>
            <a:pPr marL="1257300" lvl="2" indent="-342900" algn="just">
              <a:buFont typeface="Wingdings" pitchFamily="2" charset="2"/>
              <a:buChar char="§"/>
            </a:pPr>
            <a:r>
              <a:rPr lang="en-US" dirty="0">
                <a:solidFill>
                  <a:srgbClr val="336699"/>
                </a:solidFill>
                <a:latin typeface="Arial Narrow Bold"/>
              </a:rPr>
              <a:t>d</a:t>
            </a:r>
            <a:r>
              <a:rPr lang="en-US" dirty="0" smtClean="0">
                <a:solidFill>
                  <a:srgbClr val="336699"/>
                </a:solidFill>
                <a:latin typeface="Arial Narrow Bold"/>
              </a:rPr>
              <a:t>evelopment of statistical infrastructures (periodic surveys, etc.)</a:t>
            </a:r>
            <a:endParaRPr lang="en-US" dirty="0">
              <a:solidFill>
                <a:srgbClr val="336699"/>
              </a:solidFill>
              <a:latin typeface="Arial Narrow Bold"/>
            </a:endParaRPr>
          </a:p>
          <a:p>
            <a:pPr marL="1257300" lvl="2" indent="-342900" algn="just">
              <a:buFont typeface="Wingdings" pitchFamily="2" charset="2"/>
              <a:buChar char="§"/>
            </a:pPr>
            <a:r>
              <a:rPr lang="en-US" dirty="0" smtClean="0">
                <a:solidFill>
                  <a:srgbClr val="336699"/>
                </a:solidFill>
                <a:latin typeface="Arial Narrow Bold"/>
              </a:rPr>
              <a:t>strengthening international comparability</a:t>
            </a:r>
          </a:p>
          <a:p>
            <a:pPr lvl="1" algn="just"/>
            <a:endParaRPr lang="en-US" sz="1400" dirty="0" smtClean="0">
              <a:solidFill>
                <a:srgbClr val="336699"/>
              </a:solidFill>
              <a:latin typeface="Arial Narrow Bold"/>
            </a:endParaRPr>
          </a:p>
          <a:p>
            <a:pPr marL="800100" lvl="1" indent="-342900" algn="just">
              <a:buFont typeface="Wingdings" pitchFamily="2" charset="2"/>
              <a:buChar char="Ø"/>
            </a:pPr>
            <a:r>
              <a:rPr lang="en-US" dirty="0">
                <a:solidFill>
                  <a:srgbClr val="336699"/>
                </a:solidFill>
                <a:latin typeface="Arial Narrow Bold"/>
              </a:rPr>
              <a:t>Increased public recognition of the importance of tourism statistics and justification </a:t>
            </a:r>
            <a:r>
              <a:rPr lang="en-US" dirty="0" smtClean="0">
                <a:solidFill>
                  <a:srgbClr val="336699"/>
                </a:solidFill>
                <a:latin typeface="Arial Narrow Bold"/>
              </a:rPr>
              <a:t>for resources in this area</a:t>
            </a:r>
          </a:p>
          <a:p>
            <a:pPr lvl="1" algn="just"/>
            <a:endParaRPr lang="en-US" sz="1400" dirty="0" smtClean="0">
              <a:solidFill>
                <a:srgbClr val="336699"/>
              </a:solidFill>
              <a:latin typeface="Arial Narrow Bold"/>
            </a:endParaRPr>
          </a:p>
          <a:p>
            <a:pPr marL="800100" lvl="1" indent="-342900" algn="just">
              <a:buFont typeface="Wingdings" pitchFamily="2" charset="2"/>
              <a:buChar char="Ø"/>
            </a:pPr>
            <a:r>
              <a:rPr lang="en-US" dirty="0" smtClean="0">
                <a:solidFill>
                  <a:srgbClr val="336699"/>
                </a:solidFill>
                <a:latin typeface="Arial Narrow Bold"/>
              </a:rPr>
              <a:t>Raising the </a:t>
            </a:r>
            <a:r>
              <a:rPr lang="en-US" dirty="0">
                <a:solidFill>
                  <a:srgbClr val="336699"/>
                </a:solidFill>
                <a:latin typeface="Arial Narrow Bold"/>
              </a:rPr>
              <a:t>interest of </a:t>
            </a:r>
            <a:r>
              <a:rPr lang="en-US" dirty="0" smtClean="0">
                <a:solidFill>
                  <a:srgbClr val="336699"/>
                </a:solidFill>
                <a:latin typeface="Arial Narrow Bold"/>
              </a:rPr>
              <a:t>donor entities</a:t>
            </a:r>
          </a:p>
          <a:p>
            <a:pPr algn="just"/>
            <a:endParaRPr lang="en-US" sz="1400" dirty="0" smtClean="0">
              <a:solidFill>
                <a:srgbClr val="336699"/>
              </a:solidFill>
              <a:latin typeface="Arial Narrow Bold"/>
            </a:endParaRPr>
          </a:p>
          <a:p>
            <a:pPr algn="just"/>
            <a:r>
              <a:rPr lang="en-US" b="1" dirty="0" smtClean="0">
                <a:solidFill>
                  <a:srgbClr val="336699"/>
                </a:solidFill>
                <a:latin typeface="Arial Narrow Bold"/>
              </a:rPr>
              <a:t>Researchers:</a:t>
            </a:r>
          </a:p>
          <a:p>
            <a:pPr marL="742950" lvl="1" indent="-285750" algn="just">
              <a:buFont typeface="Wingdings" pitchFamily="2" charset="2"/>
              <a:buChar char="Ø"/>
            </a:pPr>
            <a:r>
              <a:rPr lang="en-US" dirty="0" smtClean="0">
                <a:solidFill>
                  <a:srgbClr val="336699"/>
                </a:solidFill>
                <a:latin typeface="Arial Narrow Bold"/>
              </a:rPr>
              <a:t>The </a:t>
            </a:r>
            <a:r>
              <a:rPr lang="en-US" dirty="0">
                <a:solidFill>
                  <a:srgbClr val="336699"/>
                </a:solidFill>
                <a:latin typeface="Arial Narrow Bold"/>
              </a:rPr>
              <a:t>quality of research produced can only be as good as the data it is based on</a:t>
            </a:r>
            <a:endParaRPr lang="en-US" sz="2000" b="1" dirty="0">
              <a:solidFill>
                <a:srgbClr val="FF0000"/>
              </a:solidFill>
            </a:endParaRPr>
          </a:p>
          <a:p>
            <a:pPr marL="742950" lvl="1" indent="-285750" algn="just">
              <a:buFont typeface="Wingdings" pitchFamily="2" charset="2"/>
              <a:buChar char="Ø"/>
            </a:pPr>
            <a:endParaRPr lang="en-US" dirty="0">
              <a:solidFill>
                <a:srgbClr val="336699"/>
              </a:solidFill>
              <a:latin typeface="Arial Narrow Bold"/>
            </a:endParaRPr>
          </a:p>
        </p:txBody>
      </p:sp>
    </p:spTree>
    <p:extLst>
      <p:ext uri="{BB962C8B-B14F-4D97-AF65-F5344CB8AC3E}">
        <p14:creationId xmlns:p14="http://schemas.microsoft.com/office/powerpoint/2010/main" val="190332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887104"/>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US" sz="3200" dirty="0" smtClean="0">
                <a:solidFill>
                  <a:srgbClr val="336699"/>
                </a:solidFill>
                <a:latin typeface="Arial Narrow Bold" charset="0"/>
              </a:rPr>
              <a:t>TSA: How to distinguish it?</a:t>
            </a:r>
            <a:endParaRPr lang="en-US" sz="3200" dirty="0">
              <a:solidFill>
                <a:srgbClr val="336699"/>
              </a:solidFill>
            </a:endParaRPr>
          </a:p>
        </p:txBody>
      </p:sp>
      <p:sp>
        <p:nvSpPr>
          <p:cNvPr id="3" name="TextBox 2"/>
          <p:cNvSpPr txBox="1"/>
          <p:nvPr/>
        </p:nvSpPr>
        <p:spPr>
          <a:xfrm>
            <a:off x="481780" y="898346"/>
            <a:ext cx="8259097"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336699"/>
                </a:solidFill>
                <a:latin typeface="Arial" panose="020B0604020202020204" pitchFamily="34" charset="0"/>
                <a:cs typeface="Arial" panose="020B0604020202020204" pitchFamily="34" charset="0"/>
              </a:rPr>
              <a:t>Observes UNWTO definitions (TSA:RMF 2008)</a:t>
            </a:r>
          </a:p>
          <a:p>
            <a:pPr marL="285750" indent="-285750">
              <a:buFont typeface="Wingdings" panose="05000000000000000000" pitchFamily="2" charset="2"/>
              <a:buChar char="Ø"/>
            </a:pPr>
            <a:endParaRPr lang="en-US" dirty="0" smtClean="0">
              <a:solidFill>
                <a:srgbClr val="336699"/>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rgbClr val="336699"/>
                </a:solidFill>
                <a:latin typeface="Arial" panose="020B0604020202020204" pitchFamily="34" charset="0"/>
                <a:cs typeface="Arial" panose="020B0604020202020204" pitchFamily="34" charset="0"/>
              </a:rPr>
              <a:t>Limited to direct economic contributions</a:t>
            </a:r>
          </a:p>
          <a:p>
            <a:pPr marL="285750" indent="-285750">
              <a:buFont typeface="Wingdings" panose="05000000000000000000" pitchFamily="2" charset="2"/>
              <a:buChar char="Ø"/>
            </a:pPr>
            <a:endParaRPr lang="en-US" dirty="0" smtClean="0">
              <a:solidFill>
                <a:srgbClr val="336699"/>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rgbClr val="336699"/>
                </a:solidFill>
                <a:latin typeface="Arial" panose="020B0604020202020204" pitchFamily="34" charset="0"/>
                <a:cs typeface="Arial" panose="020B0604020202020204" pitchFamily="34" charset="0"/>
              </a:rPr>
              <a:t>Measures ten Tourism </a:t>
            </a:r>
            <a:r>
              <a:rPr lang="en-US" dirty="0">
                <a:solidFill>
                  <a:srgbClr val="336699"/>
                </a:solidFill>
                <a:latin typeface="Arial" panose="020B0604020202020204" pitchFamily="34" charset="0"/>
                <a:cs typeface="Arial" panose="020B0604020202020204" pitchFamily="34" charset="0"/>
              </a:rPr>
              <a:t>C</a:t>
            </a:r>
            <a:r>
              <a:rPr lang="en-US" dirty="0" smtClean="0">
                <a:solidFill>
                  <a:srgbClr val="336699"/>
                </a:solidFill>
                <a:latin typeface="Arial" panose="020B0604020202020204" pitchFamily="34" charset="0"/>
                <a:cs typeface="Arial" panose="020B0604020202020204" pitchFamily="34" charset="0"/>
              </a:rPr>
              <a:t>haracteristic Products</a:t>
            </a:r>
          </a:p>
          <a:p>
            <a:pPr marL="285750" indent="-285750">
              <a:buFont typeface="Wingdings" panose="05000000000000000000" pitchFamily="2" charset="2"/>
              <a:buChar char="Ø"/>
            </a:pPr>
            <a:endParaRPr lang="en-US" dirty="0">
              <a:solidFill>
                <a:srgbClr val="336699"/>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rgbClr val="336699"/>
                </a:solidFill>
                <a:latin typeface="Arial" panose="020B0604020202020204" pitchFamily="34" charset="0"/>
                <a:cs typeface="Arial" panose="020B0604020202020204" pitchFamily="34" charset="0"/>
              </a:rPr>
              <a:t>Presents four main macroeconomic aggregates and one employment account:</a:t>
            </a:r>
          </a:p>
          <a:p>
            <a:pPr marL="742950" lvl="1" indent="-285750">
              <a:buFont typeface="Wingdings" panose="05000000000000000000" pitchFamily="2" charset="2"/>
              <a:buChar char="§"/>
            </a:pPr>
            <a:r>
              <a:rPr lang="en-US" dirty="0" smtClean="0">
                <a:solidFill>
                  <a:srgbClr val="336699"/>
                </a:solidFill>
                <a:latin typeface="Arial" panose="020B0604020202020204" pitchFamily="34" charset="0"/>
                <a:cs typeface="Arial" panose="020B0604020202020204" pitchFamily="34" charset="0"/>
              </a:rPr>
              <a:t>Internal tourism expenditure</a:t>
            </a:r>
          </a:p>
          <a:p>
            <a:pPr marL="742950" lvl="1" indent="-285750">
              <a:buFont typeface="Wingdings" panose="05000000000000000000" pitchFamily="2" charset="2"/>
              <a:buChar char="§"/>
            </a:pPr>
            <a:r>
              <a:rPr lang="en-US" dirty="0" smtClean="0">
                <a:solidFill>
                  <a:srgbClr val="336699"/>
                </a:solidFill>
                <a:latin typeface="Arial" panose="020B0604020202020204" pitchFamily="34" charset="0"/>
                <a:cs typeface="Arial" panose="020B0604020202020204" pitchFamily="34" charset="0"/>
              </a:rPr>
              <a:t>Internal tourism consumption</a:t>
            </a:r>
          </a:p>
          <a:p>
            <a:pPr marL="742950" lvl="1" indent="-285750">
              <a:buFont typeface="Wingdings" panose="05000000000000000000" pitchFamily="2" charset="2"/>
              <a:buChar char="§"/>
            </a:pPr>
            <a:r>
              <a:rPr lang="en-US" dirty="0" smtClean="0">
                <a:solidFill>
                  <a:srgbClr val="336699"/>
                </a:solidFill>
                <a:latin typeface="Arial" panose="020B0604020202020204" pitchFamily="34" charset="0"/>
                <a:cs typeface="Arial" panose="020B0604020202020204" pitchFamily="34" charset="0"/>
              </a:rPr>
              <a:t>Tourism direct gross value added</a:t>
            </a:r>
          </a:p>
          <a:p>
            <a:pPr marL="742950" lvl="1" indent="-285750">
              <a:buFont typeface="Wingdings" panose="05000000000000000000" pitchFamily="2" charset="2"/>
              <a:buChar char="§"/>
            </a:pPr>
            <a:r>
              <a:rPr lang="en-US" dirty="0" smtClean="0">
                <a:solidFill>
                  <a:srgbClr val="336699"/>
                </a:solidFill>
                <a:latin typeface="Arial" panose="020B0604020202020204" pitchFamily="34" charset="0"/>
                <a:cs typeface="Arial" panose="020B0604020202020204" pitchFamily="34" charset="0"/>
              </a:rPr>
              <a:t>Tourism gross domestic product</a:t>
            </a:r>
          </a:p>
          <a:p>
            <a:pPr marL="742950" lvl="1" indent="-285750">
              <a:buFont typeface="Wingdings" panose="05000000000000000000" pitchFamily="2" charset="2"/>
              <a:buChar char="§"/>
            </a:pPr>
            <a:r>
              <a:rPr lang="en-US" dirty="0" smtClean="0">
                <a:solidFill>
                  <a:srgbClr val="336699"/>
                </a:solidFill>
                <a:latin typeface="Arial" panose="020B0604020202020204" pitchFamily="34" charset="0"/>
                <a:cs typeface="Arial" panose="020B0604020202020204" pitchFamily="34" charset="0"/>
              </a:rPr>
              <a:t>Employment in the tourism industries</a:t>
            </a:r>
          </a:p>
        </p:txBody>
      </p:sp>
      <p:sp>
        <p:nvSpPr>
          <p:cNvPr id="4" name="TextBox 3"/>
          <p:cNvSpPr txBox="1"/>
          <p:nvPr/>
        </p:nvSpPr>
        <p:spPr>
          <a:xfrm>
            <a:off x="432616" y="4591665"/>
            <a:ext cx="8563897"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336699"/>
                </a:solidFill>
                <a:latin typeface="Arial" panose="020B0604020202020204" pitchFamily="34" charset="0"/>
                <a:cs typeface="Arial" panose="020B0604020202020204" pitchFamily="34" charset="0"/>
              </a:rPr>
              <a:t>TSA is an exhaustively detailed accounting system incorporating standard </a:t>
            </a:r>
            <a:r>
              <a:rPr lang="en-US" dirty="0" smtClean="0">
                <a:solidFill>
                  <a:srgbClr val="336699"/>
                </a:solidFill>
                <a:latin typeface="Arial" panose="020B0604020202020204" pitchFamily="34" charset="0"/>
                <a:cs typeface="Arial" panose="020B0604020202020204" pitchFamily="34" charset="0"/>
              </a:rPr>
              <a:t>definitions</a:t>
            </a:r>
          </a:p>
          <a:p>
            <a:endParaRPr lang="en-US" dirty="0">
              <a:solidFill>
                <a:srgbClr val="336699"/>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solidFill>
                  <a:srgbClr val="336699"/>
                </a:solidFill>
                <a:latin typeface="Arial" panose="020B0604020202020204" pitchFamily="34" charset="0"/>
                <a:cs typeface="Arial" panose="020B0604020202020204" pitchFamily="34" charset="0"/>
              </a:rPr>
              <a:t>Other economic impact estimation systems are models and simulations differing in definitions, coverage and outputs</a:t>
            </a:r>
          </a:p>
        </p:txBody>
      </p:sp>
    </p:spTree>
    <p:extLst>
      <p:ext uri="{BB962C8B-B14F-4D97-AF65-F5344CB8AC3E}">
        <p14:creationId xmlns:p14="http://schemas.microsoft.com/office/powerpoint/2010/main" val="283160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4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1"/>
            <a:ext cx="9144000" cy="1050879"/>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US" sz="3200" dirty="0" smtClean="0">
                <a:solidFill>
                  <a:srgbClr val="336699"/>
                </a:solidFill>
                <a:latin typeface="Arial Narrow Bold" charset="0"/>
              </a:rPr>
              <a:t>Enabling economic impact analysis: </a:t>
            </a:r>
          </a:p>
          <a:p>
            <a:pPr lvl="1" algn="ctr">
              <a:defRPr/>
            </a:pPr>
            <a:r>
              <a:rPr lang="en-US" sz="3200" dirty="0" smtClean="0">
                <a:solidFill>
                  <a:srgbClr val="336699"/>
                </a:solidFill>
                <a:latin typeface="Arial Narrow Bold" charset="0"/>
              </a:rPr>
              <a:t>an additional benefit of TSA</a:t>
            </a:r>
            <a:endParaRPr lang="en-US" sz="3200" dirty="0">
              <a:solidFill>
                <a:srgbClr val="336699"/>
              </a:solidFill>
            </a:endParaRPr>
          </a:p>
        </p:txBody>
      </p:sp>
      <p:sp>
        <p:nvSpPr>
          <p:cNvPr id="3" name="Rectangle 2"/>
          <p:cNvSpPr/>
          <p:nvPr/>
        </p:nvSpPr>
        <p:spPr>
          <a:xfrm>
            <a:off x="163773" y="1132767"/>
            <a:ext cx="8584442" cy="3330142"/>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en-GB" sz="2400" dirty="0" smtClean="0">
                <a:solidFill>
                  <a:srgbClr val="336699"/>
                </a:solidFill>
                <a:latin typeface="Arial Narrow" pitchFamily="34" charset="0"/>
              </a:rPr>
              <a:t>TSA, in itself, does not provide economic impacts but enables calculating them:</a:t>
            </a:r>
          </a:p>
          <a:p>
            <a:pPr marL="342900" indent="-342900" algn="just" eaLnBrk="1" hangingPunct="1">
              <a:lnSpc>
                <a:spcPct val="80000"/>
              </a:lnSpc>
              <a:buFont typeface="Wingdings" pitchFamily="2" charset="2"/>
              <a:buChar char="Ø"/>
            </a:pPr>
            <a:endParaRPr lang="en-GB" sz="2000" dirty="0" smtClean="0">
              <a:solidFill>
                <a:srgbClr val="336699"/>
              </a:solidFill>
              <a:latin typeface="Arial Narrow" pitchFamily="34" charset="0"/>
            </a:endParaRPr>
          </a:p>
          <a:p>
            <a:pPr marL="800100" lvl="1" indent="-342900" algn="just">
              <a:lnSpc>
                <a:spcPct val="80000"/>
              </a:lnSpc>
              <a:buFont typeface="Wingdings" pitchFamily="2" charset="2"/>
              <a:buChar char="v"/>
            </a:pPr>
            <a:r>
              <a:rPr lang="en-GB" sz="2000" dirty="0" smtClean="0">
                <a:solidFill>
                  <a:srgbClr val="336699"/>
                </a:solidFill>
                <a:latin typeface="Arial Narrow" pitchFamily="34" charset="0"/>
              </a:rPr>
              <a:t>Economic contribution of tourism: size and significance of the sector within the economy </a:t>
            </a:r>
          </a:p>
          <a:p>
            <a:pPr lvl="2" algn="just">
              <a:lnSpc>
                <a:spcPct val="80000"/>
              </a:lnSpc>
            </a:pPr>
            <a:r>
              <a:rPr lang="en-GB" sz="2000" dirty="0" smtClean="0">
                <a:solidFill>
                  <a:srgbClr val="336699"/>
                </a:solidFill>
                <a:latin typeface="Arial Narrow" pitchFamily="34" charset="0"/>
                <a:sym typeface="Wingdings" pitchFamily="2" charset="2"/>
              </a:rPr>
              <a:t> direct effect; provided by TSA</a:t>
            </a:r>
          </a:p>
          <a:p>
            <a:pPr marL="1257300" lvl="2" indent="-342900" algn="just">
              <a:lnSpc>
                <a:spcPct val="80000"/>
              </a:lnSpc>
              <a:buFont typeface="Wingdings" pitchFamily="2" charset="2"/>
              <a:buChar char="§"/>
            </a:pPr>
            <a:endParaRPr lang="en-GB" sz="2000" dirty="0" smtClean="0">
              <a:solidFill>
                <a:srgbClr val="336699"/>
              </a:solidFill>
              <a:latin typeface="Arial Narrow" pitchFamily="34" charset="0"/>
            </a:endParaRPr>
          </a:p>
          <a:p>
            <a:pPr marL="800100" lvl="1" indent="-342900" algn="just">
              <a:lnSpc>
                <a:spcPct val="80000"/>
              </a:lnSpc>
              <a:buFont typeface="Wingdings" pitchFamily="2" charset="2"/>
              <a:buChar char="v"/>
            </a:pPr>
            <a:r>
              <a:rPr lang="en-GB" sz="2000" dirty="0" smtClean="0">
                <a:solidFill>
                  <a:srgbClr val="336699"/>
                </a:solidFill>
                <a:latin typeface="Arial Narrow" pitchFamily="34" charset="0"/>
              </a:rPr>
              <a:t>Economic impact: refers to changes in the economy resulting from specific events or activities that comprise a “shock” to tourism demand or supply </a:t>
            </a:r>
          </a:p>
          <a:p>
            <a:pPr lvl="2" algn="just">
              <a:lnSpc>
                <a:spcPct val="80000"/>
              </a:lnSpc>
            </a:pPr>
            <a:r>
              <a:rPr lang="en-GB" sz="2000" dirty="0" smtClean="0">
                <a:solidFill>
                  <a:srgbClr val="336699"/>
                </a:solidFill>
                <a:latin typeface="Arial Narrow" pitchFamily="34" charset="0"/>
                <a:sym typeface="Wingdings" pitchFamily="2" charset="2"/>
              </a:rPr>
              <a:t> direct, indirect and induced effects; requires an economic model</a:t>
            </a:r>
            <a:endParaRPr lang="en-GB" sz="2000" dirty="0">
              <a:solidFill>
                <a:srgbClr val="336699"/>
              </a:solidFill>
              <a:latin typeface="Arial Narrow" pitchFamily="34" charset="0"/>
            </a:endParaRPr>
          </a:p>
          <a:p>
            <a:pPr marL="609600" indent="-609600" algn="just" eaLnBrk="1" hangingPunct="1"/>
            <a:endParaRPr lang="en-US" sz="2000" dirty="0" smtClean="0">
              <a:solidFill>
                <a:srgbClr val="336699"/>
              </a:solidFill>
              <a:latin typeface="Arial Narrow" pitchFamily="34" charset="0"/>
            </a:endParaRPr>
          </a:p>
          <a:p>
            <a:pPr marL="609600" indent="-609600" algn="just" eaLnBrk="1" hangingPunct="1">
              <a:buFont typeface="Wingdings" pitchFamily="2" charset="2"/>
              <a:buChar char="Ø"/>
            </a:pPr>
            <a:r>
              <a:rPr lang="en-US" sz="2400" dirty="0" smtClean="0">
                <a:solidFill>
                  <a:srgbClr val="336699"/>
                </a:solidFill>
                <a:latin typeface="Arial Narrow" pitchFamily="34" charset="0"/>
              </a:rPr>
              <a:t>Economic impact analysis:</a:t>
            </a:r>
            <a:endParaRPr lang="en-US" sz="2400" dirty="0">
              <a:solidFill>
                <a:srgbClr val="336699"/>
              </a:solidFill>
              <a:latin typeface="Arial Narrow" pitchFamily="34" charset="0"/>
            </a:endParaRPr>
          </a:p>
        </p:txBody>
      </p:sp>
      <p:grpSp>
        <p:nvGrpSpPr>
          <p:cNvPr id="5" name="Group 4"/>
          <p:cNvGrpSpPr/>
          <p:nvPr/>
        </p:nvGrpSpPr>
        <p:grpSpPr>
          <a:xfrm>
            <a:off x="641440" y="3807719"/>
            <a:ext cx="8229603" cy="2634020"/>
            <a:chOff x="736976" y="3807719"/>
            <a:chExt cx="8229603" cy="2634020"/>
          </a:xfrm>
        </p:grpSpPr>
        <p:sp>
          <p:nvSpPr>
            <p:cNvPr id="4" name="Rectangle 3"/>
            <p:cNvSpPr/>
            <p:nvPr/>
          </p:nvSpPr>
          <p:spPr>
            <a:xfrm>
              <a:off x="736976" y="4902998"/>
              <a:ext cx="1446664" cy="7062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chemeClr val="tx2"/>
                  </a:solidFill>
                </a:rPr>
                <a:t>TSA</a:t>
              </a:r>
              <a:endParaRPr lang="es-ES" b="1" dirty="0">
                <a:solidFill>
                  <a:schemeClr val="tx2"/>
                </a:solidFill>
              </a:endParaRPr>
            </a:p>
          </p:txBody>
        </p:sp>
        <p:sp>
          <p:nvSpPr>
            <p:cNvPr id="7" name="Rectangle 6"/>
            <p:cNvSpPr/>
            <p:nvPr/>
          </p:nvSpPr>
          <p:spPr>
            <a:xfrm>
              <a:off x="2561227" y="4720936"/>
              <a:ext cx="2263253" cy="106571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err="1" smtClean="0">
                  <a:solidFill>
                    <a:schemeClr val="tx2"/>
                  </a:solidFill>
                </a:rPr>
                <a:t>Economic</a:t>
              </a:r>
              <a:r>
                <a:rPr lang="es-ES" b="1" dirty="0" smtClean="0">
                  <a:solidFill>
                    <a:schemeClr val="tx2"/>
                  </a:solidFill>
                </a:rPr>
                <a:t> </a:t>
              </a:r>
              <a:r>
                <a:rPr lang="es-ES" b="1" dirty="0" err="1" smtClean="0">
                  <a:solidFill>
                    <a:schemeClr val="tx2"/>
                  </a:solidFill>
                </a:rPr>
                <a:t>modelling</a:t>
              </a:r>
              <a:endParaRPr lang="es-ES" b="1" dirty="0" smtClean="0">
                <a:solidFill>
                  <a:schemeClr val="tx2"/>
                </a:solidFill>
              </a:endParaRPr>
            </a:p>
            <a:p>
              <a:pPr algn="ctr"/>
              <a:r>
                <a:rPr lang="es-ES" b="1" dirty="0" smtClean="0">
                  <a:solidFill>
                    <a:schemeClr val="tx2"/>
                  </a:solidFill>
                </a:rPr>
                <a:t>(</a:t>
              </a:r>
              <a:r>
                <a:rPr lang="es-ES" b="1" dirty="0" err="1" smtClean="0">
                  <a:solidFill>
                    <a:schemeClr val="tx2"/>
                  </a:solidFill>
                </a:rPr>
                <a:t>like</a:t>
              </a:r>
              <a:r>
                <a:rPr lang="es-ES" b="1" dirty="0" smtClean="0">
                  <a:solidFill>
                    <a:schemeClr val="tx2"/>
                  </a:solidFill>
                </a:rPr>
                <a:t> Input-Output, CGE)</a:t>
              </a:r>
              <a:endParaRPr lang="es-ES" b="1" dirty="0">
                <a:solidFill>
                  <a:schemeClr val="tx2"/>
                </a:solidFill>
              </a:endParaRPr>
            </a:p>
          </p:txBody>
        </p:sp>
        <p:sp>
          <p:nvSpPr>
            <p:cNvPr id="9" name="Rectangle 8"/>
            <p:cNvSpPr/>
            <p:nvPr/>
          </p:nvSpPr>
          <p:spPr>
            <a:xfrm>
              <a:off x="5111085" y="3807719"/>
              <a:ext cx="3855494" cy="263402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err="1" smtClean="0">
                  <a:solidFill>
                    <a:schemeClr val="tx2"/>
                  </a:solidFill>
                </a:rPr>
                <a:t>Economic</a:t>
              </a:r>
              <a:r>
                <a:rPr lang="es-ES" b="1" dirty="0" smtClean="0">
                  <a:solidFill>
                    <a:schemeClr val="tx2"/>
                  </a:solidFill>
                </a:rPr>
                <a:t> </a:t>
              </a:r>
              <a:r>
                <a:rPr lang="es-ES" b="1" dirty="0" err="1" smtClean="0">
                  <a:solidFill>
                    <a:schemeClr val="tx2"/>
                  </a:solidFill>
                </a:rPr>
                <a:t>impact</a:t>
              </a:r>
              <a:r>
                <a:rPr lang="es-ES" b="1" dirty="0" smtClean="0">
                  <a:solidFill>
                    <a:schemeClr val="tx2"/>
                  </a:solidFill>
                </a:rPr>
                <a:t> </a:t>
              </a:r>
              <a:r>
                <a:rPr lang="es-ES" b="1" dirty="0" err="1" smtClean="0">
                  <a:solidFill>
                    <a:schemeClr val="tx2"/>
                  </a:solidFill>
                </a:rPr>
                <a:t>analysis</a:t>
              </a:r>
              <a:r>
                <a:rPr lang="es-ES" b="1" dirty="0" smtClean="0">
                  <a:solidFill>
                    <a:schemeClr val="tx2"/>
                  </a:solidFill>
                </a:rPr>
                <a:t>:</a:t>
              </a:r>
            </a:p>
            <a:p>
              <a:pPr marL="285750" indent="-285750">
                <a:buFont typeface="Arial" pitchFamily="34" charset="0"/>
                <a:buChar char="•"/>
              </a:pPr>
              <a:endParaRPr lang="es-ES" sz="1000" dirty="0" smtClean="0">
                <a:solidFill>
                  <a:schemeClr val="tx2"/>
                </a:solidFill>
              </a:endParaRPr>
            </a:p>
            <a:p>
              <a:pPr marL="285750" indent="-285750">
                <a:buFont typeface="Arial" pitchFamily="34" charset="0"/>
                <a:buChar char="•"/>
              </a:pPr>
              <a:r>
                <a:rPr lang="es-ES" dirty="0" err="1" smtClean="0">
                  <a:solidFill>
                    <a:schemeClr val="tx2"/>
                  </a:solidFill>
                </a:rPr>
                <a:t>Estimates</a:t>
              </a:r>
              <a:r>
                <a:rPr lang="es-ES" dirty="0" smtClean="0">
                  <a:solidFill>
                    <a:schemeClr val="tx2"/>
                  </a:solidFill>
                </a:rPr>
                <a:t> </a:t>
              </a:r>
              <a:r>
                <a:rPr lang="es-ES" dirty="0" err="1" smtClean="0">
                  <a:solidFill>
                    <a:schemeClr val="tx2"/>
                  </a:solidFill>
                </a:rPr>
                <a:t>changes</a:t>
              </a:r>
              <a:r>
                <a:rPr lang="es-ES" dirty="0" smtClean="0">
                  <a:solidFill>
                    <a:schemeClr val="tx2"/>
                  </a:solidFill>
                </a:rPr>
                <a:t> </a:t>
              </a:r>
              <a:r>
                <a:rPr lang="es-ES" dirty="0" err="1" smtClean="0">
                  <a:solidFill>
                    <a:schemeClr val="tx2"/>
                  </a:solidFill>
                </a:rPr>
                <a:t>to</a:t>
              </a:r>
              <a:r>
                <a:rPr lang="es-ES" dirty="0" smtClean="0">
                  <a:solidFill>
                    <a:schemeClr val="tx2"/>
                  </a:solidFill>
                </a:rPr>
                <a:t> </a:t>
              </a:r>
              <a:r>
                <a:rPr lang="es-ES" dirty="0" err="1" smtClean="0">
                  <a:solidFill>
                    <a:schemeClr val="tx2"/>
                  </a:solidFill>
                </a:rPr>
                <a:t>an</a:t>
              </a:r>
              <a:r>
                <a:rPr lang="es-ES" dirty="0" smtClean="0">
                  <a:solidFill>
                    <a:schemeClr val="tx2"/>
                  </a:solidFill>
                </a:rPr>
                <a:t> </a:t>
              </a:r>
              <a:r>
                <a:rPr lang="es-ES" dirty="0" err="1" smtClean="0">
                  <a:solidFill>
                    <a:schemeClr val="tx2"/>
                  </a:solidFill>
                </a:rPr>
                <a:t>economy</a:t>
              </a:r>
              <a:r>
                <a:rPr lang="es-ES" dirty="0" smtClean="0">
                  <a:solidFill>
                    <a:schemeClr val="tx2"/>
                  </a:solidFill>
                </a:rPr>
                <a:t> </a:t>
              </a:r>
              <a:r>
                <a:rPr lang="es-ES" dirty="0" err="1" smtClean="0">
                  <a:solidFill>
                    <a:schemeClr val="tx2"/>
                  </a:solidFill>
                </a:rPr>
                <a:t>from</a:t>
              </a:r>
              <a:r>
                <a:rPr lang="es-ES" dirty="0" smtClean="0">
                  <a:solidFill>
                    <a:schemeClr val="tx2"/>
                  </a:solidFill>
                </a:rPr>
                <a:t> a shock (</a:t>
              </a:r>
              <a:r>
                <a:rPr lang="es-ES" dirty="0" err="1" smtClean="0">
                  <a:solidFill>
                    <a:schemeClr val="tx2"/>
                  </a:solidFill>
                </a:rPr>
                <a:t>like</a:t>
              </a:r>
              <a:r>
                <a:rPr lang="es-ES" dirty="0" smtClean="0">
                  <a:solidFill>
                    <a:schemeClr val="tx2"/>
                  </a:solidFill>
                </a:rPr>
                <a:t> </a:t>
              </a:r>
              <a:r>
                <a:rPr lang="es-ES" dirty="0" err="1" smtClean="0">
                  <a:solidFill>
                    <a:schemeClr val="tx2"/>
                  </a:solidFill>
                </a:rPr>
                <a:t>an</a:t>
              </a:r>
              <a:r>
                <a:rPr lang="es-ES" dirty="0" smtClean="0">
                  <a:solidFill>
                    <a:schemeClr val="tx2"/>
                  </a:solidFill>
                </a:rPr>
                <a:t> </a:t>
              </a:r>
              <a:r>
                <a:rPr lang="es-ES" dirty="0" err="1" smtClean="0">
                  <a:solidFill>
                    <a:schemeClr val="tx2"/>
                  </a:solidFill>
                </a:rPr>
                <a:t>event</a:t>
              </a:r>
              <a:r>
                <a:rPr lang="es-ES" dirty="0" smtClean="0">
                  <a:solidFill>
                    <a:schemeClr val="tx2"/>
                  </a:solidFill>
                </a:rPr>
                <a:t>, </a:t>
              </a:r>
              <a:r>
                <a:rPr lang="es-ES" dirty="0" err="1" smtClean="0">
                  <a:solidFill>
                    <a:schemeClr val="tx2"/>
                  </a:solidFill>
                </a:rPr>
                <a:t>policy</a:t>
              </a:r>
              <a:r>
                <a:rPr lang="es-ES" dirty="0" smtClean="0">
                  <a:solidFill>
                    <a:schemeClr val="tx2"/>
                  </a:solidFill>
                </a:rPr>
                <a:t>)</a:t>
              </a:r>
            </a:p>
            <a:p>
              <a:pPr marL="285750" indent="-285750">
                <a:buFont typeface="Arial" pitchFamily="34" charset="0"/>
                <a:buChar char="•"/>
              </a:pPr>
              <a:endParaRPr lang="es-ES" sz="1000" dirty="0" smtClean="0">
                <a:solidFill>
                  <a:schemeClr val="tx2"/>
                </a:solidFill>
              </a:endParaRPr>
            </a:p>
            <a:p>
              <a:pPr marL="285750" indent="-285750">
                <a:buFont typeface="Arial" pitchFamily="34" charset="0"/>
                <a:buChar char="•"/>
              </a:pPr>
              <a:r>
                <a:rPr lang="es-ES" dirty="0" smtClean="0">
                  <a:solidFill>
                    <a:schemeClr val="tx2"/>
                  </a:solidFill>
                </a:rPr>
                <a:t>Traces </a:t>
              </a:r>
              <a:r>
                <a:rPr lang="es-ES" dirty="0" err="1" smtClean="0">
                  <a:solidFill>
                    <a:schemeClr val="tx2"/>
                  </a:solidFill>
                </a:rPr>
                <a:t>flows</a:t>
              </a:r>
              <a:r>
                <a:rPr lang="es-ES" dirty="0" smtClean="0">
                  <a:solidFill>
                    <a:schemeClr val="tx2"/>
                  </a:solidFill>
                </a:rPr>
                <a:t> of </a:t>
              </a:r>
              <a:r>
                <a:rPr lang="es-ES" dirty="0" err="1" smtClean="0">
                  <a:solidFill>
                    <a:schemeClr val="tx2"/>
                  </a:solidFill>
                </a:rPr>
                <a:t>spending</a:t>
              </a:r>
              <a:r>
                <a:rPr lang="es-ES" dirty="0" smtClean="0">
                  <a:solidFill>
                    <a:schemeClr val="tx2"/>
                  </a:solidFill>
                </a:rPr>
                <a:t> </a:t>
              </a:r>
              <a:r>
                <a:rPr lang="es-ES" dirty="0" err="1" smtClean="0">
                  <a:solidFill>
                    <a:schemeClr val="tx2"/>
                  </a:solidFill>
                </a:rPr>
                <a:t>associated</a:t>
              </a:r>
              <a:r>
                <a:rPr lang="es-ES" dirty="0" smtClean="0">
                  <a:solidFill>
                    <a:schemeClr val="tx2"/>
                  </a:solidFill>
                </a:rPr>
                <a:t> </a:t>
              </a:r>
              <a:r>
                <a:rPr lang="es-ES" dirty="0" err="1" smtClean="0">
                  <a:solidFill>
                    <a:schemeClr val="tx2"/>
                  </a:solidFill>
                </a:rPr>
                <a:t>with</a:t>
              </a:r>
              <a:r>
                <a:rPr lang="es-ES" dirty="0" smtClean="0">
                  <a:solidFill>
                    <a:schemeClr val="tx2"/>
                  </a:solidFill>
                </a:rPr>
                <a:t> </a:t>
              </a:r>
              <a:r>
                <a:rPr lang="es-ES" dirty="0" err="1" smtClean="0">
                  <a:solidFill>
                    <a:schemeClr val="tx2"/>
                  </a:solidFill>
                </a:rPr>
                <a:t>tourism</a:t>
              </a:r>
              <a:r>
                <a:rPr lang="es-ES" dirty="0" smtClean="0">
                  <a:solidFill>
                    <a:schemeClr val="tx2"/>
                  </a:solidFill>
                </a:rPr>
                <a:t> </a:t>
              </a:r>
              <a:r>
                <a:rPr lang="es-ES" dirty="0" err="1" smtClean="0">
                  <a:solidFill>
                    <a:schemeClr val="tx2"/>
                  </a:solidFill>
                </a:rPr>
                <a:t>to</a:t>
              </a:r>
              <a:r>
                <a:rPr lang="es-ES" dirty="0" smtClean="0">
                  <a:solidFill>
                    <a:schemeClr val="tx2"/>
                  </a:solidFill>
                </a:rPr>
                <a:t> </a:t>
              </a:r>
              <a:r>
                <a:rPr lang="es-ES" dirty="0" err="1" smtClean="0">
                  <a:solidFill>
                    <a:schemeClr val="tx2"/>
                  </a:solidFill>
                </a:rPr>
                <a:t>identify</a:t>
              </a:r>
              <a:r>
                <a:rPr lang="es-ES" dirty="0" smtClean="0">
                  <a:solidFill>
                    <a:schemeClr val="tx2"/>
                  </a:solidFill>
                </a:rPr>
                <a:t> </a:t>
              </a:r>
              <a:r>
                <a:rPr lang="es-ES" dirty="0" err="1" smtClean="0">
                  <a:solidFill>
                    <a:schemeClr val="tx2"/>
                  </a:solidFill>
                </a:rPr>
                <a:t>the</a:t>
              </a:r>
              <a:r>
                <a:rPr lang="es-ES" dirty="0" smtClean="0">
                  <a:solidFill>
                    <a:schemeClr val="tx2"/>
                  </a:solidFill>
                </a:rPr>
                <a:t> </a:t>
              </a:r>
              <a:r>
                <a:rPr lang="es-ES" dirty="0" err="1" smtClean="0">
                  <a:solidFill>
                    <a:schemeClr val="tx2"/>
                  </a:solidFill>
                </a:rPr>
                <a:t>resulting</a:t>
              </a:r>
              <a:r>
                <a:rPr lang="es-ES" dirty="0" smtClean="0">
                  <a:solidFill>
                    <a:schemeClr val="tx2"/>
                  </a:solidFill>
                </a:rPr>
                <a:t> </a:t>
              </a:r>
              <a:r>
                <a:rPr lang="es-ES" dirty="0" err="1" smtClean="0">
                  <a:solidFill>
                    <a:schemeClr val="tx2"/>
                  </a:solidFill>
                </a:rPr>
                <a:t>changes</a:t>
              </a:r>
              <a:r>
                <a:rPr lang="es-ES" dirty="0" smtClean="0">
                  <a:solidFill>
                    <a:schemeClr val="tx2"/>
                  </a:solidFill>
                </a:rPr>
                <a:t> in sales, output, </a:t>
              </a:r>
              <a:r>
                <a:rPr lang="es-ES" dirty="0" err="1" smtClean="0">
                  <a:solidFill>
                    <a:schemeClr val="tx2"/>
                  </a:solidFill>
                </a:rPr>
                <a:t>government</a:t>
              </a:r>
              <a:r>
                <a:rPr lang="es-ES" dirty="0" smtClean="0">
                  <a:solidFill>
                    <a:schemeClr val="tx2"/>
                  </a:solidFill>
                </a:rPr>
                <a:t> </a:t>
              </a:r>
              <a:r>
                <a:rPr lang="es-ES" dirty="0" err="1" smtClean="0">
                  <a:solidFill>
                    <a:schemeClr val="tx2"/>
                  </a:solidFill>
                </a:rPr>
                <a:t>tax</a:t>
              </a:r>
              <a:r>
                <a:rPr lang="es-ES" dirty="0" smtClean="0">
                  <a:solidFill>
                    <a:schemeClr val="tx2"/>
                  </a:solidFill>
                </a:rPr>
                <a:t> </a:t>
              </a:r>
              <a:r>
                <a:rPr lang="es-ES" dirty="0" err="1" smtClean="0">
                  <a:solidFill>
                    <a:schemeClr val="tx2"/>
                  </a:solidFill>
                </a:rPr>
                <a:t>revenues</a:t>
              </a:r>
              <a:r>
                <a:rPr lang="es-ES" dirty="0" smtClean="0">
                  <a:solidFill>
                    <a:schemeClr val="tx2"/>
                  </a:solidFill>
                </a:rPr>
                <a:t>, </a:t>
              </a:r>
              <a:r>
                <a:rPr lang="es-ES" dirty="0" err="1" smtClean="0">
                  <a:solidFill>
                    <a:schemeClr val="tx2"/>
                  </a:solidFill>
                </a:rPr>
                <a:t>household</a:t>
              </a:r>
              <a:r>
                <a:rPr lang="es-ES" dirty="0" smtClean="0">
                  <a:solidFill>
                    <a:schemeClr val="tx2"/>
                  </a:solidFill>
                </a:rPr>
                <a:t> </a:t>
              </a:r>
              <a:r>
                <a:rPr lang="es-ES" dirty="0" err="1" smtClean="0">
                  <a:solidFill>
                    <a:schemeClr val="tx2"/>
                  </a:solidFill>
                </a:rPr>
                <a:t>income</a:t>
              </a:r>
              <a:r>
                <a:rPr lang="es-ES" dirty="0" smtClean="0">
                  <a:solidFill>
                    <a:schemeClr val="tx2"/>
                  </a:solidFill>
                </a:rPr>
                <a:t>, </a:t>
              </a:r>
              <a:r>
                <a:rPr lang="es-ES" dirty="0" err="1" smtClean="0">
                  <a:solidFill>
                    <a:schemeClr val="tx2"/>
                  </a:solidFill>
                </a:rPr>
                <a:t>employment</a:t>
              </a:r>
              <a:r>
                <a:rPr lang="es-ES" dirty="0" smtClean="0">
                  <a:solidFill>
                    <a:schemeClr val="tx2"/>
                  </a:solidFill>
                </a:rPr>
                <a:t>…</a:t>
              </a:r>
              <a:endParaRPr lang="es-ES" dirty="0">
                <a:solidFill>
                  <a:schemeClr val="tx2"/>
                </a:solidFill>
              </a:endParaRPr>
            </a:p>
          </p:txBody>
        </p:sp>
        <p:sp>
          <p:nvSpPr>
            <p:cNvPr id="10" name="Rectangle 9"/>
            <p:cNvSpPr/>
            <p:nvPr/>
          </p:nvSpPr>
          <p:spPr>
            <a:xfrm>
              <a:off x="2008500" y="4973510"/>
              <a:ext cx="723332" cy="5538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chemeClr val="tx2"/>
                  </a:solidFill>
                </a:rPr>
                <a:t>+</a:t>
              </a:r>
            </a:p>
          </p:txBody>
        </p:sp>
        <p:sp>
          <p:nvSpPr>
            <p:cNvPr id="11" name="Rectangle 10"/>
            <p:cNvSpPr/>
            <p:nvPr/>
          </p:nvSpPr>
          <p:spPr>
            <a:xfrm>
              <a:off x="4585646" y="4923469"/>
              <a:ext cx="723332" cy="5538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chemeClr val="tx2"/>
                  </a:solidFill>
                </a:rPr>
                <a:t>=</a:t>
              </a:r>
              <a:endParaRPr lang="es-ES" b="1" dirty="0">
                <a:solidFill>
                  <a:schemeClr val="tx2"/>
                </a:solidFill>
              </a:endParaRPr>
            </a:p>
          </p:txBody>
        </p:sp>
      </p:grpSp>
    </p:spTree>
    <p:extLst>
      <p:ext uri="{BB962C8B-B14F-4D97-AF65-F5344CB8AC3E}">
        <p14:creationId xmlns:p14="http://schemas.microsoft.com/office/powerpoint/2010/main" val="155590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40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970689"/>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US" sz="3200" dirty="0" smtClean="0">
                <a:solidFill>
                  <a:srgbClr val="336699"/>
                </a:solidFill>
                <a:latin typeface="Arial Narrow Bold" charset="0"/>
              </a:rPr>
              <a:t>Conclusion</a:t>
            </a:r>
            <a:endParaRPr lang="en-US" sz="3200" dirty="0">
              <a:solidFill>
                <a:srgbClr val="336699"/>
              </a:solidFill>
              <a:latin typeface="Arial Narrow Bold" charset="0"/>
            </a:endParaRPr>
          </a:p>
        </p:txBody>
      </p:sp>
      <p:sp>
        <p:nvSpPr>
          <p:cNvPr id="4" name="TextBox 3"/>
          <p:cNvSpPr txBox="1"/>
          <p:nvPr/>
        </p:nvSpPr>
        <p:spPr>
          <a:xfrm>
            <a:off x="313899" y="955338"/>
            <a:ext cx="8652679" cy="5293757"/>
          </a:xfrm>
          <a:prstGeom prst="rect">
            <a:avLst/>
          </a:prstGeom>
          <a:noFill/>
        </p:spPr>
        <p:txBody>
          <a:bodyPr wrap="square" rtlCol="0">
            <a:spAutoFit/>
          </a:bodyPr>
          <a:lstStyle/>
          <a:p>
            <a:pPr marL="285750" indent="-285750">
              <a:buFont typeface="Arial" pitchFamily="34" charset="0"/>
              <a:buChar char="•"/>
            </a:pPr>
            <a:r>
              <a:rPr lang="en-US" sz="2200" dirty="0" smtClean="0">
                <a:solidFill>
                  <a:srgbClr val="336699"/>
                </a:solidFill>
                <a:latin typeface="Arial Narrow Bold"/>
              </a:rPr>
              <a:t>There are many reasons for adequately measuring and analyzing tourism</a:t>
            </a:r>
          </a:p>
          <a:p>
            <a:pPr marL="285750" indent="-285750">
              <a:buFont typeface="Arial" pitchFamily="34" charset="0"/>
              <a:buChar char="•"/>
            </a:pPr>
            <a:endParaRPr lang="en-US" sz="2200" dirty="0" smtClean="0">
              <a:solidFill>
                <a:srgbClr val="336699"/>
              </a:solidFill>
              <a:latin typeface="Arial Narrow Bold"/>
            </a:endParaRPr>
          </a:p>
          <a:p>
            <a:pPr marL="285750" indent="-285750">
              <a:buFont typeface="Arial" pitchFamily="34" charset="0"/>
              <a:buChar char="•"/>
            </a:pPr>
            <a:r>
              <a:rPr lang="en-US" sz="2200" dirty="0" smtClean="0">
                <a:solidFill>
                  <a:srgbClr val="336699"/>
                </a:solidFill>
                <a:latin typeface="Arial Narrow Bold"/>
              </a:rPr>
              <a:t>Though it is no panacea, the TSA is the most sophisticated expression of tourism measurement and has several benefits</a:t>
            </a:r>
          </a:p>
          <a:p>
            <a:pPr marL="285750" indent="-285750">
              <a:buFont typeface="Arial" pitchFamily="34" charset="0"/>
              <a:buChar char="•"/>
            </a:pPr>
            <a:endParaRPr lang="en-US" sz="1000" dirty="0" smtClean="0">
              <a:solidFill>
                <a:srgbClr val="336699"/>
              </a:solidFill>
              <a:latin typeface="Arial Narrow Bold"/>
            </a:endParaRPr>
          </a:p>
          <a:p>
            <a:pPr marL="285750" indent="-285750">
              <a:buFont typeface="Arial" pitchFamily="34" charset="0"/>
              <a:buChar char="•"/>
            </a:pPr>
            <a:r>
              <a:rPr lang="en-US" sz="2200" dirty="0" smtClean="0">
                <a:solidFill>
                  <a:srgbClr val="336699"/>
                </a:solidFill>
                <a:latin typeface="Arial Narrow Bold"/>
              </a:rPr>
              <a:t>TSA implementation is a continuous process striving for full integration into the System of National Accounts and, though its full results are often provided with a lag, it is possible to generate key TSA indicators on a more regular basis</a:t>
            </a:r>
          </a:p>
          <a:p>
            <a:pPr marL="285750" indent="-285750">
              <a:buFont typeface="Arial" pitchFamily="34" charset="0"/>
              <a:buChar char="•"/>
            </a:pPr>
            <a:endParaRPr lang="en-US" sz="1000" dirty="0" smtClean="0">
              <a:solidFill>
                <a:srgbClr val="336699"/>
              </a:solidFill>
              <a:latin typeface="Arial Narrow Bold"/>
            </a:endParaRPr>
          </a:p>
          <a:p>
            <a:pPr marL="285750" indent="-285750">
              <a:buFont typeface="Arial" pitchFamily="34" charset="0"/>
              <a:buChar char="•"/>
            </a:pPr>
            <a:r>
              <a:rPr lang="en-US" sz="2200" dirty="0" smtClean="0">
                <a:solidFill>
                  <a:srgbClr val="336699"/>
                </a:solidFill>
                <a:latin typeface="Arial Narrow Bold"/>
              </a:rPr>
              <a:t>Analysis of TSA data should be encouraged to:</a:t>
            </a:r>
          </a:p>
          <a:p>
            <a:pPr marL="742950" lvl="1" indent="-285750">
              <a:buFont typeface="Arial" pitchFamily="34" charset="0"/>
              <a:buChar char="•"/>
            </a:pPr>
            <a:r>
              <a:rPr lang="en-US" sz="2200" dirty="0" smtClean="0">
                <a:solidFill>
                  <a:srgbClr val="336699"/>
                </a:solidFill>
                <a:latin typeface="Arial Narrow Bold"/>
              </a:rPr>
              <a:t>expand our understanding of tourism beyond its direct effects: indirect and induced</a:t>
            </a:r>
          </a:p>
          <a:p>
            <a:pPr marL="742950" lvl="1" indent="-285750">
              <a:buFont typeface="Arial" pitchFamily="34" charset="0"/>
              <a:buChar char="•"/>
            </a:pPr>
            <a:r>
              <a:rPr lang="en-US" sz="2200" dirty="0" smtClean="0">
                <a:solidFill>
                  <a:srgbClr val="336699"/>
                </a:solidFill>
                <a:latin typeface="Arial Narrow Bold"/>
              </a:rPr>
              <a:t>understand the impacts of historical and future public (and private) sector actions</a:t>
            </a:r>
          </a:p>
          <a:p>
            <a:pPr marL="285750" indent="-285750">
              <a:buFont typeface="Arial" pitchFamily="34" charset="0"/>
              <a:buChar char="•"/>
            </a:pPr>
            <a:endParaRPr lang="en-US" sz="1000" dirty="0" smtClean="0">
              <a:solidFill>
                <a:srgbClr val="336699"/>
              </a:solidFill>
              <a:latin typeface="Arial Narrow Bold"/>
            </a:endParaRPr>
          </a:p>
        </p:txBody>
      </p:sp>
    </p:spTree>
    <p:extLst>
      <p:ext uri="{BB962C8B-B14F-4D97-AF65-F5344CB8AC3E}">
        <p14:creationId xmlns:p14="http://schemas.microsoft.com/office/powerpoint/2010/main" val="2056074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9050" y="25731"/>
            <a:ext cx="912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r>
              <a:rPr lang="en-GB" sz="3200" b="1" dirty="0" smtClean="0">
                <a:solidFill>
                  <a:srgbClr val="336699"/>
                </a:solidFill>
                <a:latin typeface="Arial" charset="0"/>
                <a:cs typeface="Arial" charset="0"/>
              </a:rPr>
              <a:t>UNWTO’s role in tourism statistics</a:t>
            </a:r>
            <a:endParaRPr lang="en-GB" sz="3200" b="1" dirty="0">
              <a:solidFill>
                <a:srgbClr val="336699"/>
              </a:solidFill>
              <a:latin typeface="Arial" charset="0"/>
              <a:cs typeface="Arial" charset="0"/>
            </a:endParaRPr>
          </a:p>
        </p:txBody>
      </p:sp>
      <p:graphicFrame>
        <p:nvGraphicFramePr>
          <p:cNvPr id="3" name="Diagram 2"/>
          <p:cNvGraphicFramePr/>
          <p:nvPr>
            <p:extLst>
              <p:ext uri="{D42A27DB-BD31-4B8C-83A1-F6EECF244321}">
                <p14:modId xmlns:p14="http://schemas.microsoft.com/office/powerpoint/2010/main" val="8244985"/>
              </p:ext>
            </p:extLst>
          </p:nvPr>
        </p:nvGraphicFramePr>
        <p:xfrm>
          <a:off x="210546" y="609931"/>
          <a:ext cx="8638606" cy="1519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278480851"/>
              </p:ext>
            </p:extLst>
          </p:nvPr>
        </p:nvGraphicFramePr>
        <p:xfrm>
          <a:off x="2251881" y="2161281"/>
          <a:ext cx="6597271"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2680270092"/>
              </p:ext>
            </p:extLst>
          </p:nvPr>
        </p:nvGraphicFramePr>
        <p:xfrm>
          <a:off x="210547" y="2174929"/>
          <a:ext cx="1945799" cy="40044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2053987" y="3439245"/>
            <a:ext cx="395785" cy="2729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Right Arrow 11"/>
          <p:cNvSpPr/>
          <p:nvPr/>
        </p:nvSpPr>
        <p:spPr>
          <a:xfrm>
            <a:off x="2053988" y="4560637"/>
            <a:ext cx="395785" cy="2729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3" name="Right Arrow 12"/>
          <p:cNvSpPr/>
          <p:nvPr/>
        </p:nvSpPr>
        <p:spPr>
          <a:xfrm>
            <a:off x="2053988" y="5536449"/>
            <a:ext cx="395785" cy="2729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4" name="Picture 2" descr="http://dtxtq4w60xqpw.cloudfront.net/sites/all/files/resize/images/stat_eng_banner_13_0-685x92.jpg"/>
          <p:cNvPicPr>
            <a:picLocks noChangeAspect="1" noChangeArrowheads="1"/>
          </p:cNvPicPr>
          <p:nvPr/>
        </p:nvPicPr>
        <p:blipFill rotWithShape="1">
          <a:blip r:embed="rId18">
            <a:extLst>
              <a:ext uri="{28A0092B-C50C-407E-A947-70E740481C1C}">
                <a14:useLocalDpi xmlns:a14="http://schemas.microsoft.com/office/drawing/2010/main" val="0"/>
              </a:ext>
            </a:extLst>
          </a:blip>
          <a:srcRect l="1196" t="9773" b="12591"/>
          <a:stretch/>
        </p:blipFill>
        <p:spPr bwMode="auto">
          <a:xfrm>
            <a:off x="272955" y="1173709"/>
            <a:ext cx="8535252" cy="90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38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128" r="21271"/>
          <a:stretch/>
        </p:blipFill>
        <p:spPr bwMode="auto">
          <a:xfrm flipH="1">
            <a:off x="0" y="9525"/>
            <a:ext cx="91440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0" y="2460580"/>
            <a:ext cx="9144000" cy="1566863"/>
          </a:xfrm>
          <a:prstGeom prst="rect">
            <a:avLst/>
          </a:prstGeom>
          <a:solidFill>
            <a:srgbClr val="D2D4E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s-ES" sz="3200" dirty="0">
                <a:solidFill>
                  <a:schemeClr val="bg1"/>
                </a:solidFill>
                <a:latin typeface="Arial Narrow Bold" charset="0"/>
              </a:rPr>
              <a:t> </a:t>
            </a:r>
            <a:endParaRPr lang="es-ES" sz="3200" dirty="0">
              <a:solidFill>
                <a:schemeClr val="bg1"/>
              </a:solidFill>
            </a:endParaRPr>
          </a:p>
        </p:txBody>
      </p:sp>
      <p:sp>
        <p:nvSpPr>
          <p:cNvPr id="16388" name="TextBox 3"/>
          <p:cNvSpPr txBox="1">
            <a:spLocks noChangeArrowheads="1"/>
          </p:cNvSpPr>
          <p:nvPr/>
        </p:nvSpPr>
        <p:spPr bwMode="auto">
          <a:xfrm>
            <a:off x="439738" y="2720136"/>
            <a:ext cx="8388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 sz="2800" b="1" dirty="0" err="1">
                <a:solidFill>
                  <a:schemeClr val="bg1"/>
                </a:solidFill>
                <a:latin typeface="Arial Narrow Bold" charset="0"/>
              </a:rPr>
              <a:t>Thank</a:t>
            </a:r>
            <a:r>
              <a:rPr lang="es-ES" sz="2800" b="1" dirty="0">
                <a:solidFill>
                  <a:schemeClr val="bg1"/>
                </a:solidFill>
                <a:latin typeface="Arial Narrow Bold" charset="0"/>
              </a:rPr>
              <a:t> </a:t>
            </a:r>
            <a:r>
              <a:rPr lang="es-ES" sz="2800" b="1" dirty="0" err="1">
                <a:solidFill>
                  <a:schemeClr val="bg1"/>
                </a:solidFill>
                <a:latin typeface="Arial Narrow Bold" charset="0"/>
              </a:rPr>
              <a:t>you</a:t>
            </a:r>
            <a:endParaRPr lang="es-ES" sz="2800" b="1" dirty="0">
              <a:solidFill>
                <a:schemeClr val="bg1"/>
              </a:solidFill>
              <a:latin typeface="Arial Narrow Bold" charset="0"/>
            </a:endParaRPr>
          </a:p>
          <a:p>
            <a:pPr algn="ctr" eaLnBrk="1" hangingPunct="1"/>
            <a:endParaRPr lang="es-ES" sz="1400" dirty="0">
              <a:solidFill>
                <a:srgbClr val="336699"/>
              </a:solidFill>
              <a:latin typeface="Arial Narrow Bold"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74147719"/>
              </p:ext>
            </p:extLst>
          </p:nvPr>
        </p:nvGraphicFramePr>
        <p:xfrm>
          <a:off x="457200" y="1419225"/>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7200" y="1028700"/>
            <a:ext cx="8229600" cy="390525"/>
          </a:xfrm>
          <a:prstGeom prst="rect">
            <a:avLst/>
          </a:prstGeom>
          <a:solidFill>
            <a:srgbClr val="745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smtClean="0">
                <a:latin typeface="Arial Narrow" pitchFamily="34" charset="0"/>
              </a:rPr>
              <a:t>Total tourist arrivals (‘000) in some African countries</a:t>
            </a:r>
            <a:endParaRPr lang="en-GB" sz="2000" b="1">
              <a:latin typeface="Arial Narrow" pitchFamily="34" charset="0"/>
            </a:endParaRPr>
          </a:p>
        </p:txBody>
      </p:sp>
      <p:sp>
        <p:nvSpPr>
          <p:cNvPr id="11" name="TextBox 10"/>
          <p:cNvSpPr txBox="1"/>
          <p:nvPr/>
        </p:nvSpPr>
        <p:spPr>
          <a:xfrm>
            <a:off x="238125" y="152400"/>
            <a:ext cx="8839200" cy="461665"/>
          </a:xfrm>
          <a:prstGeom prst="rect">
            <a:avLst/>
          </a:prstGeom>
          <a:noFill/>
        </p:spPr>
        <p:txBody>
          <a:bodyPr wrap="square" rtlCol="0">
            <a:spAutoFit/>
          </a:bodyPr>
          <a:lstStyle/>
          <a:p>
            <a:pPr algn="ctr"/>
            <a:r>
              <a:rPr lang="en-GB" sz="2400" b="1" dirty="0" smtClean="0">
                <a:solidFill>
                  <a:srgbClr val="336699"/>
                </a:solidFill>
                <a:latin typeface="Arial" pitchFamily="34" charset="0"/>
                <a:cs typeface="Arial" pitchFamily="34" charset="0"/>
              </a:rPr>
              <a:t>Analysis: Comparing arrivals in a group of countries</a:t>
            </a:r>
            <a:endParaRPr lang="en-GB" sz="2400" b="1" dirty="0">
              <a:solidFill>
                <a:srgbClr val="336699"/>
              </a:solidFill>
              <a:latin typeface="Arial" pitchFamily="34" charset="0"/>
              <a:cs typeface="Arial" pitchFamily="34" charset="0"/>
            </a:endParaRPr>
          </a:p>
        </p:txBody>
      </p:sp>
    </p:spTree>
    <p:extLst>
      <p:ext uri="{BB962C8B-B14F-4D97-AF65-F5344CB8AC3E}">
        <p14:creationId xmlns:p14="http://schemas.microsoft.com/office/powerpoint/2010/main" val="187005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p:cNvGraphicFramePr>
          <p:nvPr>
            <p:extLst>
              <p:ext uri="{D42A27DB-BD31-4B8C-83A1-F6EECF244321}">
                <p14:modId xmlns:p14="http://schemas.microsoft.com/office/powerpoint/2010/main" val="2512196113"/>
              </p:ext>
            </p:extLst>
          </p:nvPr>
        </p:nvGraphicFramePr>
        <p:xfrm>
          <a:off x="152400" y="1062038"/>
          <a:ext cx="8753475" cy="48244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7650" y="104775"/>
            <a:ext cx="8743950" cy="830997"/>
          </a:xfrm>
          <a:prstGeom prst="rect">
            <a:avLst/>
          </a:prstGeom>
          <a:noFill/>
        </p:spPr>
        <p:txBody>
          <a:bodyPr>
            <a:spAutoFit/>
          </a:bodyPr>
          <a:lstStyle/>
          <a:p>
            <a:pPr algn="ctr">
              <a:defRPr/>
            </a:pPr>
            <a:r>
              <a:rPr lang="en-GB" sz="2400" b="1" dirty="0" smtClean="0">
                <a:solidFill>
                  <a:srgbClr val="336699"/>
                </a:solidFill>
                <a:latin typeface="Arial" pitchFamily="34" charset="0"/>
                <a:cs typeface="Arial" pitchFamily="34" charset="0"/>
              </a:rPr>
              <a:t>Analysis: The length of foreign tourists’ stay across countries</a:t>
            </a:r>
            <a:endParaRPr lang="en-GB" sz="2400" b="1" dirty="0">
              <a:solidFill>
                <a:srgbClr val="336699"/>
              </a:solidFill>
              <a:latin typeface="Arial" pitchFamily="34" charset="0"/>
              <a:cs typeface="Arial" pitchFamily="34" charset="0"/>
            </a:endParaRPr>
          </a:p>
        </p:txBody>
      </p:sp>
    </p:spTree>
    <p:extLst>
      <p:ext uri="{BB962C8B-B14F-4D97-AF65-F5344CB8AC3E}">
        <p14:creationId xmlns:p14="http://schemas.microsoft.com/office/powerpoint/2010/main" val="312958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00358257"/>
              </p:ext>
            </p:extLst>
          </p:nvPr>
        </p:nvGraphicFramePr>
        <p:xfrm>
          <a:off x="533399" y="1066800"/>
          <a:ext cx="8280000" cy="496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0" y="180975"/>
            <a:ext cx="8715375" cy="461665"/>
          </a:xfrm>
          <a:prstGeom prst="rect">
            <a:avLst/>
          </a:prstGeom>
          <a:noFill/>
        </p:spPr>
        <p:txBody>
          <a:bodyPr wrap="square" rtlCol="0">
            <a:spAutoFit/>
          </a:bodyPr>
          <a:lstStyle/>
          <a:p>
            <a:pPr algn="ctr"/>
            <a:r>
              <a:rPr lang="en-GB" sz="2400" b="1" dirty="0" smtClean="0">
                <a:solidFill>
                  <a:srgbClr val="336699"/>
                </a:solidFill>
                <a:latin typeface="Arial" pitchFamily="34" charset="0"/>
                <a:cs typeface="Arial" pitchFamily="34" charset="0"/>
              </a:rPr>
              <a:t>Analysis: Establishments in the tourism industries</a:t>
            </a:r>
            <a:endParaRPr lang="en-GB" sz="2400" b="1" dirty="0">
              <a:solidFill>
                <a:srgbClr val="336699"/>
              </a:solidFill>
              <a:latin typeface="Arial" pitchFamily="34" charset="0"/>
              <a:cs typeface="Arial" pitchFamily="34" charset="0"/>
            </a:endParaRPr>
          </a:p>
        </p:txBody>
      </p:sp>
    </p:spTree>
    <p:extLst>
      <p:ext uri="{BB962C8B-B14F-4D97-AF65-F5344CB8AC3E}">
        <p14:creationId xmlns:p14="http://schemas.microsoft.com/office/powerpoint/2010/main" val="1911505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9150" y="1171575"/>
            <a:ext cx="7258049" cy="4415925"/>
          </a:xfrm>
          <a:ln w="25400" cmpd="sng">
            <a:solidFill>
              <a:schemeClr val="accent2">
                <a:lumMod val="75000"/>
              </a:schemeClr>
            </a:solidFill>
          </a:ln>
        </p:spPr>
      </p:pic>
      <p:sp>
        <p:nvSpPr>
          <p:cNvPr id="9" name="TextBox 8"/>
          <p:cNvSpPr txBox="1"/>
          <p:nvPr/>
        </p:nvSpPr>
        <p:spPr>
          <a:xfrm>
            <a:off x="0" y="133350"/>
            <a:ext cx="9077325" cy="523220"/>
          </a:xfrm>
          <a:prstGeom prst="rect">
            <a:avLst/>
          </a:prstGeom>
          <a:noFill/>
        </p:spPr>
        <p:txBody>
          <a:bodyPr wrap="square" rtlCol="0">
            <a:spAutoFit/>
          </a:bodyPr>
          <a:lstStyle/>
          <a:p>
            <a:pPr algn="ctr"/>
            <a:r>
              <a:rPr lang="en-US" sz="2800" dirty="0" smtClean="0">
                <a:latin typeface="Arial Narrow" panose="020B0606020202030204" pitchFamily="34" charset="0"/>
              </a:rPr>
              <a:t>Air Passenger </a:t>
            </a:r>
            <a:r>
              <a:rPr lang="en-US" sz="2800" dirty="0">
                <a:latin typeface="Arial Narrow" panose="020B0606020202030204" pitchFamily="34" charset="0"/>
              </a:rPr>
              <a:t>transport </a:t>
            </a:r>
            <a:r>
              <a:rPr lang="en-US" sz="2800" dirty="0" smtClean="0">
                <a:latin typeface="Arial Narrow" panose="020B0606020202030204" pitchFamily="34" charset="0"/>
              </a:rPr>
              <a:t>as a classified product and activity (industry)</a:t>
            </a:r>
          </a:p>
        </p:txBody>
      </p:sp>
      <p:sp>
        <p:nvSpPr>
          <p:cNvPr id="2" name="Oval 1"/>
          <p:cNvSpPr/>
          <p:nvPr/>
        </p:nvSpPr>
        <p:spPr>
          <a:xfrm>
            <a:off x="819150" y="3219450"/>
            <a:ext cx="3228975" cy="419099"/>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76750" y="3219449"/>
            <a:ext cx="3228975" cy="419099"/>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79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3" descr="CHAR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48" y="27296"/>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723900"/>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GB" sz="3200" dirty="0" smtClean="0">
                <a:solidFill>
                  <a:srgbClr val="336699"/>
                </a:solidFill>
                <a:latin typeface="Arial Narrow Bold" charset="0"/>
              </a:rPr>
              <a:t>You manage what you measure</a:t>
            </a:r>
            <a:r>
              <a:rPr lang="es-ES" sz="3200" dirty="0" smtClean="0">
                <a:solidFill>
                  <a:srgbClr val="336699"/>
                </a:solidFill>
                <a:latin typeface="Arial Narrow Bold" charset="0"/>
              </a:rPr>
              <a:t>!</a:t>
            </a:r>
            <a:r>
              <a:rPr lang="es-ES" sz="3200" dirty="0" smtClean="0">
                <a:solidFill>
                  <a:schemeClr val="bg1"/>
                </a:solidFill>
                <a:latin typeface="Arial Narrow Bold" charset="0"/>
              </a:rPr>
              <a:t> </a:t>
            </a:r>
            <a:endParaRPr lang="es-ES" sz="3200" dirty="0">
              <a:solidFill>
                <a:schemeClr val="bg1"/>
              </a:solidFill>
            </a:endParaRPr>
          </a:p>
        </p:txBody>
      </p:sp>
      <p:sp>
        <p:nvSpPr>
          <p:cNvPr id="5" name="Rectangle 3"/>
          <p:cNvSpPr txBox="1">
            <a:spLocks noChangeArrowheads="1"/>
          </p:cNvSpPr>
          <p:nvPr/>
        </p:nvSpPr>
        <p:spPr bwMode="auto">
          <a:xfrm>
            <a:off x="95534" y="4531056"/>
            <a:ext cx="8522364" cy="1305589"/>
          </a:xfrm>
          <a:prstGeom prst="rect">
            <a:avLst/>
          </a:prstGeom>
          <a:noFill/>
          <a:ln>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eaLnBrk="1" hangingPunct="1">
              <a:lnSpc>
                <a:spcPct val="90000"/>
              </a:lnSpc>
              <a:buFont typeface="Wingdings" pitchFamily="2" charset="2"/>
              <a:buNone/>
              <a:defRPr/>
            </a:pPr>
            <a:r>
              <a:rPr lang="en-US" sz="2000" i="1" dirty="0">
                <a:solidFill>
                  <a:srgbClr val="336699"/>
                </a:solidFill>
                <a:cs typeface="+mn-cs"/>
              </a:rPr>
              <a:t>“Statistics permeate modern life. </a:t>
            </a:r>
            <a:endParaRPr lang="en-US" sz="2000" i="1" dirty="0" smtClean="0">
              <a:solidFill>
                <a:srgbClr val="336699"/>
              </a:solidFill>
              <a:cs typeface="+mn-cs"/>
            </a:endParaRPr>
          </a:p>
          <a:p>
            <a:pPr algn="r" eaLnBrk="1" hangingPunct="1">
              <a:lnSpc>
                <a:spcPct val="90000"/>
              </a:lnSpc>
              <a:buFont typeface="Wingdings" pitchFamily="2" charset="2"/>
              <a:buNone/>
              <a:defRPr/>
            </a:pPr>
            <a:r>
              <a:rPr lang="en-US" sz="2000" i="1" dirty="0" smtClean="0">
                <a:solidFill>
                  <a:srgbClr val="336699"/>
                </a:solidFill>
                <a:cs typeface="+mn-cs"/>
              </a:rPr>
              <a:t>They </a:t>
            </a:r>
            <a:r>
              <a:rPr lang="en-US" sz="2000" i="1" dirty="0">
                <a:solidFill>
                  <a:srgbClr val="336699"/>
                </a:solidFill>
                <a:cs typeface="+mn-cs"/>
              </a:rPr>
              <a:t>are the basis for many governmental, business and community decisions” </a:t>
            </a:r>
          </a:p>
          <a:p>
            <a:pPr algn="r" eaLnBrk="1" hangingPunct="1">
              <a:lnSpc>
                <a:spcPct val="90000"/>
              </a:lnSpc>
              <a:buFont typeface="Wingdings" pitchFamily="2" charset="2"/>
              <a:buNone/>
              <a:defRPr/>
            </a:pPr>
            <a:r>
              <a:rPr lang="en-US" sz="1600" dirty="0" smtClean="0">
                <a:solidFill>
                  <a:srgbClr val="336699"/>
                </a:solidFill>
                <a:cs typeface="+mn-cs"/>
              </a:rPr>
              <a:t>Ban </a:t>
            </a:r>
            <a:r>
              <a:rPr lang="en-US" sz="1600" dirty="0">
                <a:solidFill>
                  <a:srgbClr val="336699"/>
                </a:solidFill>
                <a:cs typeface="+mn-cs"/>
              </a:rPr>
              <a:t>Ki-Moon, UN Secretary-General, on World Statistics Day (2010)</a:t>
            </a:r>
          </a:p>
        </p:txBody>
      </p:sp>
      <p:sp>
        <p:nvSpPr>
          <p:cNvPr id="4101" name="Text Box 4"/>
          <p:cNvSpPr txBox="1">
            <a:spLocks noChangeArrowheads="1"/>
          </p:cNvSpPr>
          <p:nvPr/>
        </p:nvSpPr>
        <p:spPr bwMode="auto">
          <a:xfrm>
            <a:off x="431006" y="1139031"/>
            <a:ext cx="8281987" cy="42473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90000"/>
              </a:lnSpc>
              <a:spcBef>
                <a:spcPct val="20000"/>
              </a:spcBef>
            </a:pPr>
            <a:r>
              <a:rPr lang="en-US" sz="2400" i="1" dirty="0">
                <a:solidFill>
                  <a:srgbClr val="336699"/>
                </a:solidFill>
              </a:rPr>
              <a:t>If you </a:t>
            </a:r>
            <a:r>
              <a:rPr lang="en-US" sz="2400" i="1" dirty="0" smtClean="0">
                <a:solidFill>
                  <a:srgbClr val="336699"/>
                </a:solidFill>
              </a:rPr>
              <a:t>can </a:t>
            </a:r>
            <a:r>
              <a:rPr lang="en-US" sz="2400" b="1" i="1" dirty="0">
                <a:solidFill>
                  <a:srgbClr val="336699"/>
                </a:solidFill>
              </a:rPr>
              <a:t>measure</a:t>
            </a:r>
            <a:r>
              <a:rPr lang="en-US" sz="2400" i="1" dirty="0">
                <a:solidFill>
                  <a:srgbClr val="336699"/>
                </a:solidFill>
              </a:rPr>
              <a:t> it, you </a:t>
            </a:r>
            <a:r>
              <a:rPr lang="en-US" sz="2400" i="1" dirty="0" smtClean="0">
                <a:solidFill>
                  <a:srgbClr val="336699"/>
                </a:solidFill>
              </a:rPr>
              <a:t>can </a:t>
            </a:r>
            <a:r>
              <a:rPr lang="en-US" sz="2400" b="1" i="1" dirty="0">
                <a:solidFill>
                  <a:srgbClr val="336699"/>
                </a:solidFill>
                <a:effectLst/>
              </a:rPr>
              <a:t>manage</a:t>
            </a:r>
            <a:r>
              <a:rPr lang="en-US" sz="2400" i="1" dirty="0">
                <a:solidFill>
                  <a:srgbClr val="336699"/>
                </a:solidFill>
                <a:effectLst>
                  <a:glow rad="228600">
                    <a:schemeClr val="accent3">
                      <a:satMod val="175000"/>
                      <a:alpha val="40000"/>
                    </a:schemeClr>
                  </a:glow>
                </a:effectLst>
              </a:rPr>
              <a:t> </a:t>
            </a:r>
            <a:r>
              <a:rPr lang="en-US" sz="2400" i="1" dirty="0" smtClean="0">
                <a:solidFill>
                  <a:srgbClr val="336699"/>
                </a:solidFill>
              </a:rPr>
              <a:t>and </a:t>
            </a:r>
            <a:r>
              <a:rPr lang="en-US" sz="2400" b="1" i="1" dirty="0">
                <a:solidFill>
                  <a:srgbClr val="336699"/>
                </a:solidFill>
                <a:effectLst/>
              </a:rPr>
              <a:t>improve</a:t>
            </a:r>
            <a:r>
              <a:rPr lang="en-US" sz="2400" i="1" dirty="0">
                <a:solidFill>
                  <a:srgbClr val="336699"/>
                </a:solidFill>
              </a:rPr>
              <a:t> it</a:t>
            </a:r>
            <a:r>
              <a:rPr lang="en-US" sz="2400" i="1" dirty="0" smtClean="0">
                <a:solidFill>
                  <a:srgbClr val="336699"/>
                </a:solidFill>
              </a:rPr>
              <a:t>!</a:t>
            </a:r>
            <a:endParaRPr lang="en-US" sz="2400" i="1" dirty="0">
              <a:solidFill>
                <a:srgbClr val="336699"/>
              </a:solidFill>
            </a:endParaRPr>
          </a:p>
        </p:txBody>
      </p:sp>
      <p:graphicFrame>
        <p:nvGraphicFramePr>
          <p:cNvPr id="3" name="Diagram 2"/>
          <p:cNvGraphicFramePr/>
          <p:nvPr>
            <p:extLst>
              <p:ext uri="{D42A27DB-BD31-4B8C-83A1-F6EECF244321}">
                <p14:modId xmlns:p14="http://schemas.microsoft.com/office/powerpoint/2010/main" val="2376037673"/>
              </p:ext>
            </p:extLst>
          </p:nvPr>
        </p:nvGraphicFramePr>
        <p:xfrm>
          <a:off x="1528549" y="1639923"/>
          <a:ext cx="6305265" cy="2762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rved Left Arrow 3"/>
          <p:cNvSpPr/>
          <p:nvPr/>
        </p:nvSpPr>
        <p:spPr>
          <a:xfrm rot="9336785">
            <a:off x="1042933" y="2953575"/>
            <a:ext cx="910381" cy="165073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156261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0247436"/>
              </p:ext>
            </p:extLst>
          </p:nvPr>
        </p:nvGraphicFramePr>
        <p:xfrm>
          <a:off x="0" y="295275"/>
          <a:ext cx="9144000" cy="656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p:cNvSpPr/>
          <p:nvPr/>
        </p:nvSpPr>
        <p:spPr>
          <a:xfrm>
            <a:off x="180975" y="266700"/>
            <a:ext cx="8829675" cy="899100"/>
          </a:xfrm>
          <a:prstGeom prst="leftRightArrow">
            <a:avLst/>
          </a:prstGeom>
          <a:solidFill>
            <a:srgbClr val="D2D4EA"/>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1"/>
          <p:cNvSpPr>
            <a:spLocks noChangeArrowheads="1"/>
          </p:cNvSpPr>
          <p:nvPr/>
        </p:nvSpPr>
        <p:spPr bwMode="auto">
          <a:xfrm>
            <a:off x="89647" y="409575"/>
            <a:ext cx="9054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a:r>
              <a:rPr lang="en-GB" sz="2800" b="1" dirty="0" smtClean="0">
                <a:solidFill>
                  <a:srgbClr val="336699"/>
                </a:solidFill>
                <a:latin typeface="Arial" charset="0"/>
                <a:cs typeface="Arial" charset="0"/>
              </a:rPr>
              <a:t>STSA key objectives and Programme of Work </a:t>
            </a:r>
            <a:endParaRPr lang="en-GB" sz="2800" b="1" dirty="0">
              <a:solidFill>
                <a:srgbClr val="336699"/>
              </a:solidFill>
              <a:latin typeface="Arial" charset="0"/>
              <a:cs typeface="Arial" charset="0"/>
            </a:endParaRPr>
          </a:p>
        </p:txBody>
      </p:sp>
    </p:spTree>
    <p:extLst>
      <p:ext uri="{BB962C8B-B14F-4D97-AF65-F5344CB8AC3E}">
        <p14:creationId xmlns:p14="http://schemas.microsoft.com/office/powerpoint/2010/main" val="276918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3" descr="CHAR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540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736979"/>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GB" sz="3200" dirty="0" smtClean="0">
                <a:solidFill>
                  <a:srgbClr val="336699"/>
                </a:solidFill>
                <a:latin typeface="Arial Narrow Bold" charset="0"/>
              </a:rPr>
              <a:t>About why </a:t>
            </a:r>
            <a:r>
              <a:rPr lang="en-GB" sz="3200" i="1" dirty="0" smtClean="0">
                <a:solidFill>
                  <a:srgbClr val="336699"/>
                </a:solidFill>
                <a:latin typeface="Arial Narrow Bold" charset="0"/>
              </a:rPr>
              <a:t>tourism</a:t>
            </a:r>
            <a:r>
              <a:rPr lang="en-GB" sz="3200" dirty="0" smtClean="0">
                <a:solidFill>
                  <a:srgbClr val="336699"/>
                </a:solidFill>
                <a:latin typeface="Arial Narrow Bold" charset="0"/>
              </a:rPr>
              <a:t> has to be measured</a:t>
            </a:r>
            <a:endParaRPr lang="en-GB" sz="3200" dirty="0">
              <a:solidFill>
                <a:schemeClr val="bg1"/>
              </a:solidFill>
            </a:endParaRPr>
          </a:p>
        </p:txBody>
      </p:sp>
      <p:sp>
        <p:nvSpPr>
          <p:cNvPr id="15364" name="TextBox 3"/>
          <p:cNvSpPr txBox="1">
            <a:spLocks noChangeArrowheads="1"/>
          </p:cNvSpPr>
          <p:nvPr/>
        </p:nvSpPr>
        <p:spPr bwMode="auto">
          <a:xfrm>
            <a:off x="150124" y="793265"/>
            <a:ext cx="9034819"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buFont typeface="Arial" pitchFamily="34" charset="0"/>
              <a:buChar char="•"/>
            </a:pPr>
            <a:r>
              <a:rPr lang="en-US" sz="2400" dirty="0" smtClean="0">
                <a:solidFill>
                  <a:srgbClr val="336699"/>
                </a:solidFill>
                <a:latin typeface="Arial Narrow" pitchFamily="34" charset="0"/>
              </a:rPr>
              <a:t>Can managers disregard the (economic) importance of tourism?</a:t>
            </a:r>
          </a:p>
          <a:p>
            <a:pPr lvl="0" eaLnBrk="1" hangingPunct="1">
              <a:buFont typeface="Arial" pitchFamily="34" charset="0"/>
              <a:buChar char="•"/>
            </a:pPr>
            <a:endParaRPr lang="en-US" sz="1600" dirty="0" smtClean="0">
              <a:solidFill>
                <a:srgbClr val="336699"/>
              </a:solidFill>
              <a:latin typeface="Arial Narrow" pitchFamily="34" charset="0"/>
            </a:endParaRPr>
          </a:p>
          <a:p>
            <a:pPr lvl="0" eaLnBrk="1" hangingPunct="1">
              <a:buFont typeface="Arial" pitchFamily="34" charset="0"/>
              <a:buChar char="•"/>
            </a:pPr>
            <a:r>
              <a:rPr lang="en-US" sz="2400" dirty="0" smtClean="0">
                <a:solidFill>
                  <a:srgbClr val="336699"/>
                </a:solidFill>
                <a:latin typeface="Arial Narrow" pitchFamily="34" charset="0"/>
              </a:rPr>
              <a:t>Understanding tourism is not straightforward: need to go beyond physical flows of visitors or accommodation data</a:t>
            </a:r>
          </a:p>
          <a:p>
            <a:pPr lvl="1" eaLnBrk="1" hangingPunct="1">
              <a:buFont typeface="Arial" pitchFamily="34" charset="0"/>
              <a:buChar char="•"/>
            </a:pPr>
            <a:endParaRPr lang="en-US" sz="1600" dirty="0" smtClean="0">
              <a:solidFill>
                <a:srgbClr val="336699"/>
              </a:solidFill>
              <a:latin typeface="Arial Narrow" pitchFamily="34" charset="0"/>
            </a:endParaRPr>
          </a:p>
          <a:p>
            <a:pPr lvl="0" eaLnBrk="1" hangingPunct="1">
              <a:buFont typeface="Arial" pitchFamily="34" charset="0"/>
              <a:buChar char="•"/>
            </a:pPr>
            <a:r>
              <a:rPr lang="en-US" sz="2400" dirty="0" smtClean="0">
                <a:solidFill>
                  <a:srgbClr val="336699"/>
                </a:solidFill>
                <a:latin typeface="Arial Narrow" pitchFamily="34" charset="0"/>
              </a:rPr>
              <a:t>Reasons:</a:t>
            </a:r>
          </a:p>
          <a:p>
            <a:pPr lvl="1" eaLnBrk="1" hangingPunct="1">
              <a:buFont typeface="Arial" pitchFamily="34" charset="0"/>
              <a:buChar char="•"/>
            </a:pPr>
            <a:r>
              <a:rPr lang="en-US" sz="2400" dirty="0" smtClean="0">
                <a:solidFill>
                  <a:srgbClr val="336699"/>
                </a:solidFill>
                <a:latin typeface="Arial Narrow" pitchFamily="34" charset="0"/>
              </a:rPr>
              <a:t>Tourism expenditure and relations to economic growth and jobs</a:t>
            </a:r>
          </a:p>
          <a:p>
            <a:pPr lvl="1" eaLnBrk="1" hangingPunct="1">
              <a:buFont typeface="Arial" pitchFamily="34" charset="0"/>
              <a:buChar char="•"/>
            </a:pPr>
            <a:r>
              <a:rPr lang="en-US" sz="2400" dirty="0" smtClean="0">
                <a:solidFill>
                  <a:srgbClr val="336699"/>
                </a:solidFill>
                <a:latin typeface="Arial Narrow" pitchFamily="34" charset="0"/>
              </a:rPr>
              <a:t>Tourism as an economic sector: establishments produce goods and services supplied to visitors</a:t>
            </a:r>
          </a:p>
          <a:p>
            <a:pPr lvl="1" eaLnBrk="1" hangingPunct="1">
              <a:buFont typeface="Arial" pitchFamily="34" charset="0"/>
              <a:buChar char="•"/>
            </a:pPr>
            <a:r>
              <a:rPr lang="en-US" sz="2400" dirty="0" smtClean="0">
                <a:solidFill>
                  <a:srgbClr val="336699"/>
                </a:solidFill>
                <a:latin typeface="Arial Narrow" pitchFamily="34" charset="0"/>
              </a:rPr>
              <a:t>Significant contributor to environmental, economic, and social changes</a:t>
            </a:r>
          </a:p>
          <a:p>
            <a:pPr lvl="0" eaLnBrk="1" hangingPunct="1">
              <a:buFont typeface="Arial" pitchFamily="34" charset="0"/>
              <a:buChar char="•"/>
            </a:pPr>
            <a:endParaRPr lang="en-US" sz="1600" dirty="0" smtClean="0">
              <a:solidFill>
                <a:srgbClr val="336699"/>
              </a:solidFill>
              <a:latin typeface="Arial Narrow" pitchFamily="34" charset="0"/>
            </a:endParaRPr>
          </a:p>
          <a:p>
            <a:pPr lvl="0" eaLnBrk="1" hangingPunct="1">
              <a:buFont typeface="Arial" pitchFamily="34" charset="0"/>
              <a:buChar char="•"/>
            </a:pPr>
            <a:r>
              <a:rPr lang="en-US" sz="2400" dirty="0" smtClean="0">
                <a:solidFill>
                  <a:srgbClr val="336699"/>
                </a:solidFill>
                <a:latin typeface="Arial Narrow" pitchFamily="34" charset="0"/>
              </a:rPr>
              <a:t>Understanding the importance of having to measure tourism are:</a:t>
            </a:r>
          </a:p>
          <a:p>
            <a:pPr lvl="1" eaLnBrk="1" hangingPunct="1">
              <a:buFont typeface="Arial" pitchFamily="34" charset="0"/>
              <a:buChar char="•"/>
            </a:pPr>
            <a:r>
              <a:rPr lang="en-US" sz="2400" dirty="0" smtClean="0">
                <a:solidFill>
                  <a:srgbClr val="336699"/>
                </a:solidFill>
                <a:latin typeface="Arial Narrow" pitchFamily="34" charset="0"/>
              </a:rPr>
              <a:t>NSOs, Central Banks and international trade negotiators, NTAs</a:t>
            </a:r>
          </a:p>
          <a:p>
            <a:pPr eaLnBrk="1" hangingPunct="1">
              <a:buFont typeface="Arial" pitchFamily="34" charset="0"/>
              <a:buChar char="•"/>
            </a:pPr>
            <a:endParaRPr lang="en-US" sz="1600" dirty="0" smtClean="0">
              <a:solidFill>
                <a:srgbClr val="336699"/>
              </a:solidFill>
              <a:latin typeface="Arial Narrow" pitchFamily="34" charset="0"/>
            </a:endParaRPr>
          </a:p>
        </p:txBody>
      </p:sp>
    </p:spTree>
    <p:extLst>
      <p:ext uri="{BB962C8B-B14F-4D97-AF65-F5344CB8AC3E}">
        <p14:creationId xmlns:p14="http://schemas.microsoft.com/office/powerpoint/2010/main" val="402496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descr="CH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540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723900"/>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lgn="ctr">
              <a:defRPr/>
            </a:pPr>
            <a:r>
              <a:rPr lang="en-US" sz="3200" dirty="0" smtClean="0">
                <a:solidFill>
                  <a:srgbClr val="336699"/>
                </a:solidFill>
                <a:latin typeface="Arial Narrow Bold"/>
              </a:rPr>
              <a:t>The “traditional” measures</a:t>
            </a:r>
            <a:endParaRPr lang="en-US" sz="3200" dirty="0">
              <a:solidFill>
                <a:srgbClr val="336699"/>
              </a:solidFill>
              <a:latin typeface="Arial Narrow Bold"/>
            </a:endParaRPr>
          </a:p>
        </p:txBody>
      </p:sp>
      <p:sp>
        <p:nvSpPr>
          <p:cNvPr id="6148" name="Rectangle 3"/>
          <p:cNvSpPr txBox="1">
            <a:spLocks noChangeArrowheads="1"/>
          </p:cNvSpPr>
          <p:nvPr/>
        </p:nvSpPr>
        <p:spPr bwMode="auto">
          <a:xfrm>
            <a:off x="303213" y="2770494"/>
            <a:ext cx="8608775" cy="331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algn="just" eaLnBrk="1" hangingPunct="1">
              <a:lnSpc>
                <a:spcPct val="80000"/>
              </a:lnSpc>
              <a:spcBef>
                <a:spcPct val="20000"/>
              </a:spcBef>
            </a:pPr>
            <a:endParaRPr lang="en-GB" u="sng" dirty="0" smtClean="0">
              <a:solidFill>
                <a:srgbClr val="336699"/>
              </a:solidFill>
            </a:endParaRPr>
          </a:p>
        </p:txBody>
      </p:sp>
      <p:sp>
        <p:nvSpPr>
          <p:cNvPr id="3" name="TextBox 2"/>
          <p:cNvSpPr txBox="1"/>
          <p:nvPr/>
        </p:nvSpPr>
        <p:spPr>
          <a:xfrm>
            <a:off x="303214" y="723901"/>
            <a:ext cx="8458650" cy="5170646"/>
          </a:xfrm>
          <a:prstGeom prst="rect">
            <a:avLst/>
          </a:prstGeom>
          <a:noFill/>
        </p:spPr>
        <p:txBody>
          <a:bodyPr wrap="square" rtlCol="0">
            <a:spAutoFit/>
          </a:bodyPr>
          <a:lstStyle/>
          <a:p>
            <a:pPr marL="285750" indent="-285750">
              <a:buFont typeface="Wingdings" pitchFamily="2" charset="2"/>
              <a:buChar char="Ø"/>
            </a:pPr>
            <a:r>
              <a:rPr lang="en-US" sz="2000" b="1" dirty="0" smtClean="0">
                <a:latin typeface="Arial Narrow" pitchFamily="34" charset="0"/>
              </a:rPr>
              <a:t>Physical flows</a:t>
            </a:r>
          </a:p>
          <a:p>
            <a:endParaRPr lang="en-US" dirty="0"/>
          </a:p>
          <a:p>
            <a:pPr marL="285750" indent="-285750">
              <a:buFont typeface="Wingdings" pitchFamily="2" charset="2"/>
              <a:buChar char="Ø"/>
            </a:pPr>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a:p>
            <a:endParaRPr lang="en-US" dirty="0"/>
          </a:p>
          <a:p>
            <a:endParaRPr lang="en-US" dirty="0" smtClean="0"/>
          </a:p>
          <a:p>
            <a:pPr marL="285750" indent="-285750">
              <a:buFont typeface="Wingdings" pitchFamily="2" charset="2"/>
              <a:buChar char="Ø"/>
            </a:pPr>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a:p>
            <a:pPr marL="285750" indent="-285750">
              <a:buFont typeface="Wingdings" pitchFamily="2" charset="2"/>
              <a:buChar char="Ø"/>
            </a:pPr>
            <a:endParaRPr lang="en-US" dirty="0"/>
          </a:p>
          <a:p>
            <a:pPr marL="285750" indent="-285750">
              <a:buFont typeface="Wingdings" pitchFamily="2" charset="2"/>
              <a:buChar char="Ø"/>
            </a:pPr>
            <a:endParaRPr lang="en-US" dirty="0" smtClean="0"/>
          </a:p>
          <a:p>
            <a:endParaRPr lang="en-US" dirty="0" smtClean="0"/>
          </a:p>
          <a:p>
            <a:pPr marL="285750" indent="-285750">
              <a:buFont typeface="Wingdings" pitchFamily="2" charset="2"/>
              <a:buChar char="Ø"/>
            </a:pPr>
            <a:endParaRPr lang="en-US" dirty="0" smtClean="0"/>
          </a:p>
          <a:p>
            <a:pPr marL="285750" indent="-285750">
              <a:buFont typeface="Wingdings" pitchFamily="2" charset="2"/>
              <a:buChar char="Ø"/>
            </a:pPr>
            <a:endParaRPr lang="en-US" sz="2000" b="1" dirty="0" smtClean="0">
              <a:latin typeface="Arial Narrow" pitchFamily="34" charset="0"/>
            </a:endParaRPr>
          </a:p>
          <a:p>
            <a:pPr marL="285750" indent="-285750">
              <a:buFont typeface="Wingdings" pitchFamily="2" charset="2"/>
              <a:buChar char="Ø"/>
            </a:pPr>
            <a:r>
              <a:rPr lang="en-US" sz="2000" b="1" dirty="0" smtClean="0">
                <a:latin typeface="Arial Narrow" pitchFamily="34" charset="0"/>
              </a:rPr>
              <a:t>Approximations from the Balance of Payments</a:t>
            </a:r>
          </a:p>
        </p:txBody>
      </p:sp>
      <p:graphicFrame>
        <p:nvGraphicFramePr>
          <p:cNvPr id="4" name="Object 3"/>
          <p:cNvGraphicFramePr>
            <a:graphicFrameLocks noChangeAspect="1"/>
          </p:cNvGraphicFramePr>
          <p:nvPr>
            <p:extLst>
              <p:ext uri="{D42A27DB-BD31-4B8C-83A1-F6EECF244321}">
                <p14:modId xmlns:p14="http://schemas.microsoft.com/office/powerpoint/2010/main" val="272672984"/>
              </p:ext>
            </p:extLst>
          </p:nvPr>
        </p:nvGraphicFramePr>
        <p:xfrm>
          <a:off x="150125" y="1064524"/>
          <a:ext cx="8898341" cy="4053385"/>
        </p:xfrm>
        <a:graphic>
          <a:graphicData uri="http://schemas.openxmlformats.org/presentationml/2006/ole">
            <mc:AlternateContent xmlns:mc="http://schemas.openxmlformats.org/markup-compatibility/2006">
              <mc:Choice xmlns:v="urn:schemas-microsoft-com:vml" Requires="v">
                <p:oleObj spid="_x0000_s1029" name="Gráfico" r:id="rId5" imgW="10553824" imgH="6276960" progId="MSGraph.Chart.8">
                  <p:embed followColorScheme="full"/>
                </p:oleObj>
              </mc:Choice>
              <mc:Fallback>
                <p:oleObj name="Gráfico" r:id="rId5" imgW="10553824" imgH="6276960" progId="MSGraph.Chart.8">
                  <p:embed followColorScheme="full"/>
                  <p:pic>
                    <p:nvPicPr>
                      <p:cNvPr id="0" name=""/>
                      <p:cNvPicPr>
                        <a:picLocks noChangeAspect="1" noChangeArrowheads="1"/>
                      </p:cNvPicPr>
                      <p:nvPr/>
                    </p:nvPicPr>
                    <p:blipFill>
                      <a:blip r:embed="rId6"/>
                      <a:srcRect/>
                      <a:stretch>
                        <a:fillRect/>
                      </a:stretch>
                    </p:blipFill>
                    <p:spPr bwMode="auto">
                      <a:xfrm>
                        <a:off x="150125" y="1064524"/>
                        <a:ext cx="8898341" cy="405338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68494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descr="CHAR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540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723900"/>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s-ES" sz="3200" dirty="0" err="1">
                <a:solidFill>
                  <a:srgbClr val="336699"/>
                </a:solidFill>
                <a:latin typeface="Arial Narrow Bold" charset="0"/>
              </a:rPr>
              <a:t>Setting</a:t>
            </a:r>
            <a:r>
              <a:rPr lang="es-ES" sz="3200" dirty="0">
                <a:solidFill>
                  <a:srgbClr val="336699"/>
                </a:solidFill>
                <a:latin typeface="Arial Narrow Bold" charset="0"/>
              </a:rPr>
              <a:t> </a:t>
            </a:r>
            <a:r>
              <a:rPr lang="es-ES" sz="3200" dirty="0" err="1">
                <a:solidFill>
                  <a:srgbClr val="336699"/>
                </a:solidFill>
                <a:latin typeface="Arial Narrow Bold" charset="0"/>
              </a:rPr>
              <a:t>the</a:t>
            </a:r>
            <a:r>
              <a:rPr lang="es-ES" sz="3200" dirty="0">
                <a:solidFill>
                  <a:srgbClr val="336699"/>
                </a:solidFill>
                <a:latin typeface="Arial Narrow Bold" charset="0"/>
              </a:rPr>
              <a:t> </a:t>
            </a:r>
            <a:r>
              <a:rPr lang="es-ES" sz="3200" dirty="0" err="1">
                <a:solidFill>
                  <a:srgbClr val="336699"/>
                </a:solidFill>
                <a:latin typeface="Arial Narrow Bold" charset="0"/>
              </a:rPr>
              <a:t>scene</a:t>
            </a:r>
            <a:endParaRPr lang="es-ES" sz="3200" dirty="0">
              <a:solidFill>
                <a:srgbClr val="336699"/>
              </a:solidFill>
            </a:endParaRPr>
          </a:p>
        </p:txBody>
      </p:sp>
      <p:sp>
        <p:nvSpPr>
          <p:cNvPr id="6149" name="Text Box 7"/>
          <p:cNvSpPr txBox="1">
            <a:spLocks noChangeArrowheads="1"/>
          </p:cNvSpPr>
          <p:nvPr/>
        </p:nvSpPr>
        <p:spPr bwMode="auto">
          <a:xfrm>
            <a:off x="303213" y="970647"/>
            <a:ext cx="65070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sz="1600" b="1" i="1" dirty="0">
                <a:solidFill>
                  <a:schemeClr val="accent6">
                    <a:lumMod val="75000"/>
                  </a:schemeClr>
                </a:solidFill>
                <a:latin typeface="Verdana" pitchFamily="34" charset="0"/>
              </a:rPr>
              <a:t>Tourism</a:t>
            </a:r>
            <a:r>
              <a:rPr lang="en-US" sz="1600" i="1" dirty="0">
                <a:solidFill>
                  <a:srgbClr val="336699"/>
                </a:solidFill>
                <a:latin typeface="Verdana" pitchFamily="34" charset="0"/>
              </a:rPr>
              <a:t>: a social, cultural and economic</a:t>
            </a:r>
            <a:r>
              <a:rPr lang="en-US" sz="1600" b="1" i="1" dirty="0">
                <a:solidFill>
                  <a:srgbClr val="336699"/>
                </a:solidFill>
                <a:latin typeface="Verdana" pitchFamily="34" charset="0"/>
              </a:rPr>
              <a:t> </a:t>
            </a:r>
            <a:r>
              <a:rPr lang="en-US" sz="1600" i="1" dirty="0">
                <a:solidFill>
                  <a:srgbClr val="336699"/>
                </a:solidFill>
                <a:latin typeface="Verdana" pitchFamily="34" charset="0"/>
              </a:rPr>
              <a:t>phenomenon which entails the movement of people to countries or places outside their usual environment </a:t>
            </a:r>
            <a:endParaRPr lang="en-US" sz="1600" i="1" dirty="0" smtClean="0">
              <a:solidFill>
                <a:srgbClr val="336699"/>
              </a:solidFill>
              <a:latin typeface="Verdana" pitchFamily="34" charset="0"/>
            </a:endParaRPr>
          </a:p>
          <a:p>
            <a:pPr eaLnBrk="1" hangingPunct="1">
              <a:spcBef>
                <a:spcPct val="50000"/>
              </a:spcBef>
            </a:pPr>
            <a:r>
              <a:rPr lang="en-GB" sz="1600" dirty="0" smtClean="0">
                <a:solidFill>
                  <a:srgbClr val="336699"/>
                </a:solidFill>
                <a:latin typeface="Verdana" pitchFamily="34" charset="0"/>
                <a:sym typeface="Wingdings" pitchFamily="2" charset="2"/>
              </a:rPr>
              <a:t> </a:t>
            </a:r>
            <a:r>
              <a:rPr lang="en-US" sz="1600" i="1" dirty="0" smtClean="0">
                <a:solidFill>
                  <a:srgbClr val="336699"/>
                </a:solidFill>
                <a:latin typeface="Verdana" pitchFamily="34" charset="0"/>
              </a:rPr>
              <a:t>for </a:t>
            </a:r>
            <a:r>
              <a:rPr lang="en-US" sz="1600" i="1" dirty="0">
                <a:solidFill>
                  <a:srgbClr val="336699"/>
                </a:solidFill>
                <a:latin typeface="Verdana" pitchFamily="34" charset="0"/>
              </a:rPr>
              <a:t>personal or </a:t>
            </a:r>
            <a:r>
              <a:rPr lang="en-US" sz="1600" i="1" dirty="0" err="1">
                <a:solidFill>
                  <a:srgbClr val="336699"/>
                </a:solidFill>
                <a:latin typeface="Verdana" pitchFamily="34" charset="0"/>
              </a:rPr>
              <a:t>busi</a:t>
            </a:r>
            <a:r>
              <a:rPr lang="en-GB" sz="1600" i="1" dirty="0">
                <a:solidFill>
                  <a:srgbClr val="336699"/>
                </a:solidFill>
                <a:latin typeface="Verdana" pitchFamily="34" charset="0"/>
              </a:rPr>
              <a:t>ness/professional purposes </a:t>
            </a:r>
            <a:endParaRPr lang="en-GB" sz="1600" i="1" dirty="0" smtClean="0">
              <a:solidFill>
                <a:srgbClr val="336699"/>
              </a:solidFill>
              <a:latin typeface="Verdana" pitchFamily="34" charset="0"/>
            </a:endParaRPr>
          </a:p>
          <a:p>
            <a:pPr eaLnBrk="1" hangingPunct="1">
              <a:spcBef>
                <a:spcPct val="50000"/>
              </a:spcBef>
            </a:pPr>
            <a:r>
              <a:rPr lang="en-GB" sz="1600" dirty="0" smtClean="0">
                <a:solidFill>
                  <a:srgbClr val="336699"/>
                </a:solidFill>
                <a:latin typeface="Verdana" pitchFamily="34" charset="0"/>
                <a:sym typeface="Wingdings" pitchFamily="2" charset="2"/>
              </a:rPr>
              <a:t> </a:t>
            </a:r>
            <a:r>
              <a:rPr lang="en-GB" sz="1600" i="1" dirty="0" smtClean="0">
                <a:solidFill>
                  <a:srgbClr val="336699"/>
                </a:solidFill>
                <a:latin typeface="Verdana" pitchFamily="34" charset="0"/>
                <a:sym typeface="Wingdings" pitchFamily="2" charset="2"/>
              </a:rPr>
              <a:t>activity </a:t>
            </a:r>
            <a:r>
              <a:rPr lang="en-GB" sz="1600" i="1" dirty="0">
                <a:solidFill>
                  <a:srgbClr val="336699"/>
                </a:solidFill>
                <a:latin typeface="Verdana" pitchFamily="34" charset="0"/>
                <a:sym typeface="Wingdings" pitchFamily="2" charset="2"/>
              </a:rPr>
              <a:t>of </a:t>
            </a:r>
            <a:r>
              <a:rPr lang="en-GB" sz="1600" b="1" dirty="0" smtClean="0">
                <a:solidFill>
                  <a:schemeClr val="accent6">
                    <a:lumMod val="75000"/>
                  </a:schemeClr>
                </a:solidFill>
                <a:latin typeface="Verdana" pitchFamily="34" charset="0"/>
                <a:sym typeface="Wingdings" pitchFamily="2" charset="2"/>
              </a:rPr>
              <a:t>visitors </a:t>
            </a:r>
            <a:r>
              <a:rPr lang="en-GB" sz="1600" i="1" dirty="0">
                <a:solidFill>
                  <a:srgbClr val="336699"/>
                </a:solidFill>
                <a:latin typeface="Verdana" pitchFamily="34" charset="0"/>
                <a:sym typeface="Wingdings" pitchFamily="2" charset="2"/>
              </a:rPr>
              <a:t>(both </a:t>
            </a:r>
            <a:r>
              <a:rPr lang="en-GB" sz="1600" b="1" dirty="0" smtClean="0">
                <a:solidFill>
                  <a:schemeClr val="accent6">
                    <a:lumMod val="75000"/>
                  </a:schemeClr>
                </a:solidFill>
                <a:latin typeface="Verdana" pitchFamily="34" charset="0"/>
                <a:sym typeface="Wingdings" pitchFamily="2" charset="2"/>
              </a:rPr>
              <a:t>tourists </a:t>
            </a:r>
            <a:r>
              <a:rPr lang="en-GB" sz="1600" i="1" dirty="0">
                <a:solidFill>
                  <a:srgbClr val="336699"/>
                </a:solidFill>
                <a:latin typeface="Verdana" pitchFamily="34" charset="0"/>
                <a:sym typeface="Wingdings" pitchFamily="2" charset="2"/>
              </a:rPr>
              <a:t>and</a:t>
            </a:r>
            <a:r>
              <a:rPr lang="en-GB" sz="1600" b="1" dirty="0" smtClean="0">
                <a:solidFill>
                  <a:schemeClr val="accent6">
                    <a:lumMod val="75000"/>
                  </a:schemeClr>
                </a:solidFill>
                <a:latin typeface="Verdana" pitchFamily="34" charset="0"/>
                <a:sym typeface="Wingdings" pitchFamily="2" charset="2"/>
              </a:rPr>
              <a:t> excursionists</a:t>
            </a:r>
            <a:r>
              <a:rPr lang="en-GB" sz="1600" i="1" dirty="0">
                <a:solidFill>
                  <a:srgbClr val="336699"/>
                </a:solidFill>
                <a:latin typeface="Verdana" pitchFamily="34" charset="0"/>
                <a:sym typeface="Wingdings" pitchFamily="2" charset="2"/>
              </a:rPr>
              <a:t>)</a:t>
            </a:r>
            <a:endParaRPr lang="en-US" sz="1600" i="1" dirty="0">
              <a:solidFill>
                <a:srgbClr val="336699"/>
              </a:solidFill>
              <a:latin typeface="Verdana" pitchFamily="34" charset="0"/>
            </a:endParaRPr>
          </a:p>
        </p:txBody>
      </p:sp>
      <p:pic>
        <p:nvPicPr>
          <p:cNvPr id="6151" name="Picture 5" descr="yves_guillou_me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564612" y="368487"/>
            <a:ext cx="2279175" cy="1870263"/>
          </a:xfrm>
          <a:prstGeom prst="rect">
            <a:avLst/>
          </a:prstGeom>
          <a:noFill/>
          <a:ln>
            <a:noFill/>
          </a:ln>
          <a:effectLst>
            <a:outerShdw blurRad="50800" dist="50800" dir="5400000" algn="ctr" rotWithShape="0">
              <a:srgbClr val="000000">
                <a:alpha val="2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txBox="1">
            <a:spLocks noChangeArrowheads="1"/>
          </p:cNvSpPr>
          <p:nvPr/>
        </p:nvSpPr>
        <p:spPr bwMode="auto">
          <a:xfrm>
            <a:off x="303213" y="2770494"/>
            <a:ext cx="8608775" cy="331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lnSpc>
                <a:spcPct val="80000"/>
              </a:lnSpc>
              <a:spcBef>
                <a:spcPct val="20000"/>
              </a:spcBef>
            </a:pPr>
            <a:r>
              <a:rPr lang="en-AU" sz="2000" dirty="0">
                <a:solidFill>
                  <a:srgbClr val="336699"/>
                </a:solidFill>
              </a:rPr>
              <a:t>Until recently, the absence of standards led people to develop </a:t>
            </a:r>
            <a:r>
              <a:rPr lang="en-AU" sz="2000" dirty="0" smtClean="0">
                <a:solidFill>
                  <a:srgbClr val="336699"/>
                </a:solidFill>
              </a:rPr>
              <a:t>their own </a:t>
            </a:r>
            <a:r>
              <a:rPr lang="en-AU" sz="2000" dirty="0">
                <a:solidFill>
                  <a:srgbClr val="336699"/>
                </a:solidFill>
              </a:rPr>
              <a:t>concepts, definitions, classifications: comparison not </a:t>
            </a:r>
            <a:r>
              <a:rPr lang="en-AU" sz="2000" dirty="0" smtClean="0">
                <a:solidFill>
                  <a:srgbClr val="336699"/>
                </a:solidFill>
              </a:rPr>
              <a:t>possible…</a:t>
            </a:r>
            <a:endParaRPr lang="en-GB" sz="2000" dirty="0">
              <a:solidFill>
                <a:srgbClr val="336699"/>
              </a:solidFill>
            </a:endParaRPr>
          </a:p>
          <a:p>
            <a:pPr eaLnBrk="1" hangingPunct="1">
              <a:lnSpc>
                <a:spcPct val="80000"/>
              </a:lnSpc>
              <a:spcBef>
                <a:spcPct val="20000"/>
              </a:spcBef>
              <a:buFont typeface="Arial" pitchFamily="34" charset="0"/>
              <a:buChar char="•"/>
            </a:pPr>
            <a:endParaRPr lang="en-GB" sz="1600" dirty="0">
              <a:solidFill>
                <a:srgbClr val="336699"/>
              </a:solidFill>
            </a:endParaRPr>
          </a:p>
          <a:p>
            <a:pPr marL="457200" indent="-457200" eaLnBrk="1" hangingPunct="1">
              <a:lnSpc>
                <a:spcPct val="80000"/>
              </a:lnSpc>
              <a:spcBef>
                <a:spcPct val="20000"/>
              </a:spcBef>
              <a:buFont typeface="+mj-lt"/>
              <a:buAutoNum type="arabicPeriod"/>
            </a:pPr>
            <a:r>
              <a:rPr lang="en-GB" sz="2000" dirty="0" smtClean="0">
                <a:solidFill>
                  <a:srgbClr val="336699"/>
                </a:solidFill>
              </a:rPr>
              <a:t>in order to be comparable between countries and over time, the measurement of tourism, like that of other (economic) activities required an </a:t>
            </a:r>
            <a:r>
              <a:rPr lang="en-GB" sz="2000" b="1" dirty="0">
                <a:solidFill>
                  <a:schemeClr val="accent3">
                    <a:lumMod val="75000"/>
                  </a:schemeClr>
                </a:solidFill>
              </a:rPr>
              <a:t>international </a:t>
            </a:r>
            <a:r>
              <a:rPr lang="en-GB" sz="2000" b="1" dirty="0" smtClean="0">
                <a:solidFill>
                  <a:schemeClr val="accent3">
                    <a:lumMod val="75000"/>
                  </a:schemeClr>
                </a:solidFill>
              </a:rPr>
              <a:t>consensus </a:t>
            </a:r>
            <a:r>
              <a:rPr lang="en-GB" sz="2000" dirty="0">
                <a:solidFill>
                  <a:srgbClr val="336699"/>
                </a:solidFill>
              </a:rPr>
              <a:t>(t</a:t>
            </a:r>
            <a:r>
              <a:rPr lang="en-GB" sz="2000" dirty="0" smtClean="0">
                <a:solidFill>
                  <a:srgbClr val="336699"/>
                </a:solidFill>
              </a:rPr>
              <a:t>o be meaningful and realistically applicable across countries) </a:t>
            </a:r>
          </a:p>
          <a:p>
            <a:pPr lvl="1" eaLnBrk="1" hangingPunct="1">
              <a:lnSpc>
                <a:spcPct val="80000"/>
              </a:lnSpc>
              <a:spcBef>
                <a:spcPct val="20000"/>
              </a:spcBef>
              <a:buFont typeface="Arial" pitchFamily="34" charset="0"/>
              <a:buChar char="–"/>
            </a:pPr>
            <a:r>
              <a:rPr lang="en-GB" dirty="0">
                <a:solidFill>
                  <a:srgbClr val="336699"/>
                </a:solidFill>
              </a:rPr>
              <a:t>This meant agreeing on </a:t>
            </a:r>
            <a:r>
              <a:rPr lang="en-GB" u="sng" dirty="0">
                <a:solidFill>
                  <a:srgbClr val="336699"/>
                </a:solidFill>
              </a:rPr>
              <a:t>concepts, definitions and classifications</a:t>
            </a:r>
          </a:p>
          <a:p>
            <a:pPr marL="457200" indent="-457200" eaLnBrk="1" hangingPunct="1">
              <a:lnSpc>
                <a:spcPct val="80000"/>
              </a:lnSpc>
              <a:spcBef>
                <a:spcPct val="20000"/>
              </a:spcBef>
              <a:buFont typeface="+mj-lt"/>
              <a:buAutoNum type="arabicPeriod"/>
            </a:pPr>
            <a:r>
              <a:rPr lang="en-GB" sz="2000" dirty="0" smtClean="0">
                <a:solidFill>
                  <a:srgbClr val="336699"/>
                </a:solidFill>
              </a:rPr>
              <a:t>In order to be credible as </a:t>
            </a:r>
            <a:r>
              <a:rPr lang="en-GB" sz="2000" dirty="0">
                <a:solidFill>
                  <a:srgbClr val="336699"/>
                </a:solidFill>
              </a:rPr>
              <a:t>an economic </a:t>
            </a:r>
            <a:r>
              <a:rPr lang="en-GB" sz="2000" dirty="0" smtClean="0">
                <a:solidFill>
                  <a:srgbClr val="336699"/>
                </a:solidFill>
              </a:rPr>
              <a:t>phenomenon and comparable to other economic sectors and industries, tourism needed a link to standard </a:t>
            </a:r>
            <a:r>
              <a:rPr lang="en-GB" sz="2000" b="1" dirty="0" smtClean="0">
                <a:solidFill>
                  <a:schemeClr val="accent3">
                    <a:lumMod val="75000"/>
                  </a:schemeClr>
                </a:solidFill>
              </a:rPr>
              <a:t>economic measurement</a:t>
            </a:r>
            <a:r>
              <a:rPr lang="en-GB" sz="2000" dirty="0">
                <a:solidFill>
                  <a:srgbClr val="336699"/>
                </a:solidFill>
              </a:rPr>
              <a:t> </a:t>
            </a:r>
            <a:r>
              <a:rPr lang="en-GB" sz="2000" dirty="0" smtClean="0">
                <a:solidFill>
                  <a:srgbClr val="336699"/>
                </a:solidFill>
              </a:rPr>
              <a:t>(i.e. System of National Accounts)</a:t>
            </a:r>
            <a:endParaRPr lang="en-GB" sz="2000" dirty="0">
              <a:solidFill>
                <a:srgbClr val="336699"/>
              </a:solidFill>
            </a:endParaRPr>
          </a:p>
          <a:p>
            <a:pPr lvl="1" eaLnBrk="1" hangingPunct="1">
              <a:lnSpc>
                <a:spcPct val="80000"/>
              </a:lnSpc>
              <a:spcBef>
                <a:spcPct val="20000"/>
              </a:spcBef>
              <a:buFont typeface="Arial" pitchFamily="34" charset="0"/>
              <a:buChar char="–"/>
            </a:pPr>
            <a:r>
              <a:rPr lang="en-GB" dirty="0" smtClean="0">
                <a:solidFill>
                  <a:srgbClr val="336699"/>
                </a:solidFill>
              </a:rPr>
              <a:t>This meant setting up a </a:t>
            </a:r>
            <a:r>
              <a:rPr lang="en-GB" u="sng" dirty="0" smtClean="0">
                <a:solidFill>
                  <a:srgbClr val="336699"/>
                </a:solidFill>
              </a:rPr>
              <a:t>Satellite Account framework for tourism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3" descr="CHART.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78" y="217796"/>
            <a:ext cx="9144001"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3648" y="0"/>
            <a:ext cx="9144000" cy="1066212"/>
          </a:xfrm>
          <a:prstGeom prst="rect">
            <a:avLst/>
          </a:prstGeom>
          <a:solidFill>
            <a:srgbClr val="D2D4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s-ES" sz="3200" dirty="0" err="1" smtClean="0">
                <a:solidFill>
                  <a:srgbClr val="336699"/>
                </a:solidFill>
                <a:latin typeface="Arial Narrow Bold" charset="0"/>
              </a:rPr>
              <a:t>The</a:t>
            </a:r>
            <a:r>
              <a:rPr lang="es-ES" sz="3200" dirty="0" smtClean="0">
                <a:solidFill>
                  <a:srgbClr val="336699"/>
                </a:solidFill>
                <a:latin typeface="Arial Narrow Bold" charset="0"/>
              </a:rPr>
              <a:t> 2008 </a:t>
            </a:r>
            <a:r>
              <a:rPr lang="es-ES" sz="3200" dirty="0" err="1" smtClean="0">
                <a:solidFill>
                  <a:srgbClr val="336699"/>
                </a:solidFill>
                <a:latin typeface="Arial Narrow Bold" charset="0"/>
              </a:rPr>
              <a:t>international</a:t>
            </a:r>
            <a:r>
              <a:rPr lang="es-ES" sz="3200" dirty="0" smtClean="0">
                <a:solidFill>
                  <a:srgbClr val="336699"/>
                </a:solidFill>
                <a:latin typeface="Arial Narrow Bold" charset="0"/>
              </a:rPr>
              <a:t> </a:t>
            </a:r>
            <a:r>
              <a:rPr lang="es-ES" sz="3200" dirty="0" err="1" smtClean="0">
                <a:solidFill>
                  <a:srgbClr val="336699"/>
                </a:solidFill>
                <a:latin typeface="Arial Narrow Bold" charset="0"/>
              </a:rPr>
              <a:t>consensus</a:t>
            </a:r>
            <a:endParaRPr lang="es-ES" sz="3200" dirty="0" smtClean="0">
              <a:solidFill>
                <a:srgbClr val="336699"/>
              </a:solidFill>
              <a:latin typeface="Arial Narrow Bold" charset="0"/>
            </a:endParaRPr>
          </a:p>
          <a:p>
            <a:pPr lvl="1">
              <a:defRPr/>
            </a:pPr>
            <a:endParaRPr lang="es-ES" sz="1400" dirty="0" smtClean="0">
              <a:solidFill>
                <a:srgbClr val="336699"/>
              </a:solidFill>
              <a:latin typeface="Arial Narrow Bold" charset="0"/>
            </a:endParaRPr>
          </a:p>
        </p:txBody>
      </p:sp>
      <p:sp>
        <p:nvSpPr>
          <p:cNvPr id="7172" name="Rectangle 3"/>
          <p:cNvSpPr txBox="1">
            <a:spLocks noChangeArrowheads="1"/>
          </p:cNvSpPr>
          <p:nvPr/>
        </p:nvSpPr>
        <p:spPr bwMode="auto">
          <a:xfrm>
            <a:off x="6000202" y="5118203"/>
            <a:ext cx="2365876" cy="13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1085850" indent="-34290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lnSpc>
                <a:spcPct val="80000"/>
              </a:lnSpc>
              <a:spcBef>
                <a:spcPct val="20000"/>
              </a:spcBef>
            </a:pPr>
            <a:r>
              <a:rPr lang="es-ES" sz="2400" b="1" dirty="0">
                <a:solidFill>
                  <a:srgbClr val="336699"/>
                </a:solidFill>
              </a:rPr>
              <a:t>Tourism as </a:t>
            </a:r>
            <a:r>
              <a:rPr lang="es-ES" sz="2400" b="1" dirty="0" err="1">
                <a:solidFill>
                  <a:srgbClr val="336699"/>
                </a:solidFill>
              </a:rPr>
              <a:t>an</a:t>
            </a:r>
            <a:r>
              <a:rPr lang="es-ES" sz="2400" b="1" dirty="0">
                <a:solidFill>
                  <a:srgbClr val="336699"/>
                </a:solidFill>
              </a:rPr>
              <a:t> </a:t>
            </a:r>
            <a:r>
              <a:rPr lang="es-ES" sz="2400" b="1" dirty="0" err="1">
                <a:solidFill>
                  <a:srgbClr val="336699"/>
                </a:solidFill>
              </a:rPr>
              <a:t>economic</a:t>
            </a:r>
            <a:r>
              <a:rPr lang="es-ES" sz="2400" b="1" dirty="0">
                <a:solidFill>
                  <a:srgbClr val="336699"/>
                </a:solidFill>
              </a:rPr>
              <a:t> </a:t>
            </a:r>
            <a:r>
              <a:rPr lang="es-ES" sz="2400" b="1" dirty="0" smtClean="0">
                <a:solidFill>
                  <a:srgbClr val="336699"/>
                </a:solidFill>
              </a:rPr>
              <a:t>sector (i.e. GDP, etc.)</a:t>
            </a:r>
            <a:endParaRPr lang="es-ES" sz="2400" b="1" dirty="0">
              <a:solidFill>
                <a:srgbClr val="336699"/>
              </a:solidFill>
            </a:endParaRPr>
          </a:p>
        </p:txBody>
      </p:sp>
      <p:pic>
        <p:nvPicPr>
          <p:cNvPr id="7177"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0379" y="1124813"/>
            <a:ext cx="2156154" cy="2786010"/>
          </a:xfrm>
          <a:prstGeom prst="rect">
            <a:avLst/>
          </a:prstGeom>
          <a:noFill/>
          <a:ln>
            <a:noFill/>
          </a:ln>
          <a:effectLst/>
          <a:scene3d>
            <a:camera prst="orthographicFront"/>
            <a:lightRig rig="threePt" dir="t"/>
          </a:scene3d>
          <a:sp3d prstMaterial="matte"/>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35773" y="1107156"/>
            <a:ext cx="2148955" cy="2786010"/>
          </a:xfrm>
          <a:prstGeom prst="rect">
            <a:avLst/>
          </a:prstGeom>
          <a:noFill/>
          <a:ln>
            <a:noFill/>
          </a:ln>
          <a:effectLst/>
          <a:scene3d>
            <a:camera prst="orthographicFront"/>
            <a:lightRig rig="threePt" dir="t"/>
          </a:scene3d>
          <a:sp3d prstMaterial="matte"/>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9" name="Text Box 18"/>
          <p:cNvSpPr txBox="1">
            <a:spLocks noChangeArrowheads="1"/>
          </p:cNvSpPr>
          <p:nvPr/>
        </p:nvSpPr>
        <p:spPr bwMode="auto">
          <a:xfrm>
            <a:off x="409433" y="661302"/>
            <a:ext cx="8734567"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GB" sz="1400" b="1" dirty="0" smtClean="0">
                <a:solidFill>
                  <a:srgbClr val="336699"/>
                </a:solidFill>
                <a:latin typeface="Verdana" pitchFamily="34" charset="0"/>
              </a:rPr>
              <a:t>supported </a:t>
            </a:r>
            <a:r>
              <a:rPr lang="en-GB" sz="1400" b="1" dirty="0">
                <a:solidFill>
                  <a:srgbClr val="336699"/>
                </a:solidFill>
                <a:latin typeface="Verdana" pitchFamily="34" charset="0"/>
              </a:rPr>
              <a:t>by </a:t>
            </a:r>
            <a:r>
              <a:rPr lang="en-GB" sz="1400" b="1" dirty="0" smtClean="0">
                <a:solidFill>
                  <a:srgbClr val="336699"/>
                </a:solidFill>
                <a:latin typeface="Verdana" pitchFamily="34" charset="0"/>
              </a:rPr>
              <a:t>all UN countries and ILO, </a:t>
            </a:r>
            <a:r>
              <a:rPr lang="en-GB" sz="1400" b="1" dirty="0">
                <a:solidFill>
                  <a:srgbClr val="336699"/>
                </a:solidFill>
                <a:latin typeface="Verdana" pitchFamily="34" charset="0"/>
              </a:rPr>
              <a:t>IMF, World Bank, </a:t>
            </a:r>
            <a:r>
              <a:rPr lang="en-GB" sz="1400" b="1" dirty="0" smtClean="0">
                <a:solidFill>
                  <a:srgbClr val="336699"/>
                </a:solidFill>
                <a:latin typeface="Verdana" pitchFamily="34" charset="0"/>
              </a:rPr>
              <a:t>WTO, European Commission</a:t>
            </a:r>
            <a:endParaRPr lang="en-US" sz="1400" b="1" dirty="0">
              <a:solidFill>
                <a:srgbClr val="336699"/>
              </a:solidFill>
              <a:latin typeface="Verdana" pitchFamily="34" charset="0"/>
            </a:endParaRPr>
          </a:p>
        </p:txBody>
      </p:sp>
      <p:pic>
        <p:nvPicPr>
          <p:cNvPr id="1126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7675228" y="1310189"/>
            <a:ext cx="1084082" cy="1419369"/>
          </a:xfrm>
          <a:prstGeom prst="rect">
            <a:avLst/>
          </a:prstGeom>
          <a:noFill/>
          <a:ln>
            <a:noFill/>
          </a:ln>
          <a:effectLst/>
          <a:scene3d>
            <a:camera prst="orthographicFront"/>
            <a:lightRig rig="threePt" dir="t"/>
          </a:scene3d>
          <a:sp3d prstMaterial="matte"/>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4097211344"/>
              </p:ext>
            </p:extLst>
          </p:nvPr>
        </p:nvGraphicFramePr>
        <p:xfrm>
          <a:off x="268284" y="2467531"/>
          <a:ext cx="8493899" cy="31595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AutoShape 8"/>
          <p:cNvSpPr>
            <a:spLocks noChangeAspect="1" noChangeArrowheads="1"/>
          </p:cNvSpPr>
          <p:nvPr/>
        </p:nvSpPr>
        <p:spPr bwMode="auto">
          <a:xfrm>
            <a:off x="6967598" y="1214376"/>
            <a:ext cx="707630" cy="611134"/>
          </a:xfrm>
          <a:prstGeom prst="leftArrow">
            <a:avLst>
              <a:gd name="adj1" fmla="val 50000"/>
              <a:gd name="adj2" fmla="val 50000"/>
            </a:avLst>
          </a:prstGeom>
          <a:solidFill>
            <a:srgbClr val="D2D4EA"/>
          </a:solidFill>
          <a:ln w="9525">
            <a:noFill/>
            <a:miter lim="800000"/>
            <a:headEnd/>
            <a:tailEnd/>
          </a:ln>
          <a:effectLst/>
          <a:extLst/>
        </p:spPr>
        <p:txBody>
          <a:bodyPr wrap="none" anchor="ctr"/>
          <a:lstStyle/>
          <a:p>
            <a:endParaRPr lang="es-ES"/>
          </a:p>
        </p:txBody>
      </p:sp>
      <p:sp>
        <p:nvSpPr>
          <p:cNvPr id="20" name="AutoShape 8"/>
          <p:cNvSpPr>
            <a:spLocks noChangeArrowheads="1"/>
          </p:cNvSpPr>
          <p:nvPr/>
        </p:nvSpPr>
        <p:spPr bwMode="auto">
          <a:xfrm rot="10800000">
            <a:off x="7257462" y="1827406"/>
            <a:ext cx="420427" cy="288000"/>
          </a:xfrm>
          <a:prstGeom prst="leftArrow">
            <a:avLst>
              <a:gd name="adj1" fmla="val 50000"/>
              <a:gd name="adj2" fmla="val 50000"/>
            </a:avLst>
          </a:prstGeom>
          <a:solidFill>
            <a:srgbClr val="D2D4EA"/>
          </a:solidFill>
          <a:ln w="9525">
            <a:noFill/>
            <a:miter lim="800000"/>
            <a:headEnd/>
            <a:tailEnd/>
          </a:ln>
          <a:effectLst/>
          <a:extLst/>
        </p:spPr>
        <p:txBody>
          <a:bodyPr wrap="none" anchor="ctr"/>
          <a:lstStyle/>
          <a:p>
            <a:endParaRPr lang="es-ES"/>
          </a:p>
        </p:txBody>
      </p:sp>
      <p:sp>
        <p:nvSpPr>
          <p:cNvPr id="10" name="Striped Right Arrow 9"/>
          <p:cNvSpPr/>
          <p:nvPr/>
        </p:nvSpPr>
        <p:spPr>
          <a:xfrm rot="1985412">
            <a:off x="1272121" y="5039310"/>
            <a:ext cx="1149590" cy="1132765"/>
          </a:xfrm>
          <a:prstGeom prst="stripedRightArrow">
            <a:avLst/>
          </a:prstGeom>
          <a:gradFill>
            <a:gsLst>
              <a:gs pos="0">
                <a:srgbClr val="336699"/>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Rectangle 3"/>
          <p:cNvSpPr txBox="1">
            <a:spLocks noChangeArrowheads="1"/>
          </p:cNvSpPr>
          <p:nvPr/>
        </p:nvSpPr>
        <p:spPr bwMode="auto">
          <a:xfrm>
            <a:off x="2321195" y="5080270"/>
            <a:ext cx="1755527" cy="106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1085850" indent="-34290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lnSpc>
                <a:spcPct val="80000"/>
              </a:lnSpc>
              <a:spcBef>
                <a:spcPct val="20000"/>
              </a:spcBef>
            </a:pPr>
            <a:r>
              <a:rPr lang="es-ES" sz="2400" b="1" dirty="0" err="1" smtClean="0">
                <a:solidFill>
                  <a:srgbClr val="336699"/>
                </a:solidFill>
              </a:rPr>
              <a:t>Credible</a:t>
            </a:r>
            <a:r>
              <a:rPr lang="es-ES" sz="2400" b="1" dirty="0">
                <a:solidFill>
                  <a:srgbClr val="336699"/>
                </a:solidFill>
              </a:rPr>
              <a:t>, comparable </a:t>
            </a:r>
            <a:r>
              <a:rPr lang="es-ES" sz="2400" b="1" dirty="0" err="1" smtClean="0">
                <a:solidFill>
                  <a:srgbClr val="336699"/>
                </a:solidFill>
              </a:rPr>
              <a:t>statistics</a:t>
            </a:r>
            <a:r>
              <a:rPr lang="es-ES" sz="2400" dirty="0" smtClean="0">
                <a:solidFill>
                  <a:srgbClr val="336699"/>
                </a:solidFill>
              </a:rPr>
              <a:t> </a:t>
            </a:r>
          </a:p>
        </p:txBody>
      </p:sp>
      <p:sp>
        <p:nvSpPr>
          <p:cNvPr id="29" name="Striped Right Arrow 28"/>
          <p:cNvSpPr/>
          <p:nvPr/>
        </p:nvSpPr>
        <p:spPr>
          <a:xfrm rot="1985412">
            <a:off x="4951770" y="5039310"/>
            <a:ext cx="1149590" cy="1132765"/>
          </a:xfrm>
          <a:prstGeom prst="stripedRightArrow">
            <a:avLst/>
          </a:prstGeom>
          <a:gradFill>
            <a:gsLst>
              <a:gs pos="0">
                <a:srgbClr val="336699"/>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018936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nRydWUsIlZlcnNpb24iOnsiJGlkIjoiMiIsIlZlcnNpb24iOiIzLjAuMSIsIk9yaWdpbmFsQXNzZW1ibHlWZXJzaW9uIjoiMS4wMC4wMC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zMSwiRyI6NzMsIkIiOjEyNX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MzQsIkciOjIyLCJCIjozMH19LCJBcHBlbmRZZWFyT25ZZWFyQ2hhbmdlIjp0cnVlLCJFbGFwc2VkVGltZUZvcm1hdCI6MiwiVG9kYXlNYXJrZXJQb3NpdGlvbiI6MiwiUXVpY2tQb3NpdGlvbiI6MywiQWJzb2x1dGVQb3NpdGlvbiI6MTk5Ljg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A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mYWxzZSwiSXNJdGFsaWMiOmZhbHNlLCJJc1VuZGVybGluZWQiOmZhbHNlLCJQYXJlbnRTdHlsZSI6bnVsbH0sIkF1dG9TaXplIjowLCJGb3JlZ3JvdW5kIjp7IiRpZCI6IjEwOSIsIkNvbG9yIjp7IiRpZCI6IjExMCIsIkEiOjI1NSwiUiI6MCwiRyI6MCwiQiI6MH19LCJNYXhXaWR0aCI6MjA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IsIkZvbnROYW1lIjoiQ2FsaWJyaSIsIklzQm9sZCI6ZmFsc2UsIklzSXRhbGljIjpmYWxzZSwiSXNVbmRlcmxpbmVkIjpmYWxzZSwiUGFyZW50U3R5bGUiOm51bGx9LCJBdXRvU2l6ZSI6MCwiRm9yZWdyb3VuZCI6eyIkaWQiOiIxMTYiLCJDb2xvciI6eyIkaWQiOiIxMTciLCJBIjoyNTUsIlIiOjI1NSwiRyI6MjU1LCJCIjoyNTV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wMS0wNVQwMDowMDowMFoiLCJFbmREYXRlIjoiMjAxNS0xMi0yMFQyMzo1OTo1OS45OTlaIiwiRm9ybWF0IjoiTU1NIiwiVHlwZSI6MiwiQXV0b0RhdGVSYW5nZSI6dHJ1ZSwiV29ya2luZ0RheXMiOjMxLCJUb2RheU1hcmtlclRleHQiOiJUb2RheSIsIkF1dG9TY2FsZVR5cGUiOnRydWV9LCJNaWxlc3RvbmVzIjpbeyIkaWQiOiIxMjMiLCJEYXRlIjoiMjAxNS0wM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E1NSwiRyI6MTg3LCJCIjo4OX19LCJMaW5lV2VpZ2h0IjoxLjAsIkxpbmVUeXBlIjowLCJQYXJlbnRTdHlsZSI6eyIkcmVmIjoiNTUifX0sIklzQmVsb3dUaW1lYmFuZCI6ZmFsc2UsIkhpZGVEYXRlIjpmYWxzZSwiU2hhcGVTaXplIjoxLCJTcGFjaW5nIjowLjAsIlBhZGRpbmciOnsiJGlkIjoiMTI4IiwiVG9wIjowLCJMZWZ0IjowLCJSaWdodCI6MCwiQm90dG9tIjowfSwiU2hhcGVTdHlsZSI6eyIkaWQiOiIxMjkiLCJNYXJnaW4iOnsiJHJlZiI6IjYwIn0sIlBhZGRpbmciOnsiJHJlZiI6IjYxIn0sIkJhY2tncm91bmQiOnsiJGlkIjoiMTMwIiwiQ29sb3IiOnsiJGlkIjoiMTMxIiwiQSI6MjU1LCJSIjoxNTUsIkciOjE4NywiQiI6ODl9fSwiSXNWaXNpYmxlIjp0cnVlLCJXaWR0aCI6MTMuMCwiSGVpZ2h0IjoxMy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ZmFsc2UsIklzSXRhbGljIjpmYWxzZSwiSXNVbmRlcmxpbmVkIjpmYWxzZSwiUGFyZW50U3R5bGUiOnsiJHJlZiI6IjY2In19LCJBdXRvU2l6ZSI6MCwiRm9yZWdyb3VuZCI6eyIkcmVmIjoiNjcifSwiTWF4V2lkdGgiOjU1LjM3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JGlkIjoiMTM5IiwiUmF0aW8iOjAuMCwiSXNDdXN0b20iOmZhbHNlfSwiSWQiOiI2YWUzMWM5OS1mNjg2LTRhYWUtODQwZC1lMTEwNTY2ZWE2M2QiLCJUaXRsZSI6Ik1pbGVzdG9uZSAxIiwiTm90ZSI6bnVsbCwiSHlwZXJsaW5rIjpudWxsLCJJc0NoYW5nZWQiOmZhbHNlLCJJc05ldyI6dHJ1ZX0seyIkaWQiOiIxNDAiLCJEYXRlIjoiMjAxNS0wMy0wN1QyMzo1OTo1OS45OTlaIiwiU3R5bGUiOnsiJGlkIjoiMTQxIiwiU2hhcGUiOjIsIkNvbm5lY3Rvck1hcmdpbiI6eyIkcmVmIjoiNTQifSwiQ29ubmVjdG9yU3R5bGUiOnsiJGlkIjoiMTQyIiwiTGluZUNvbG9yIjp7IiRpZCI6IjE0MyIsIiR0eXBlIjoiTkxSRS5Db21tb24uRG9tLlNvbGlkQ29sb3JCcnVzaCwgTkxSRS5Db21tb24iLCJDb2xvciI6eyIkaWQiOiIxNDQiLCJBIjoyNTUsIlIiOjIwMCwiRyI6ODAsIkIiOjgwfX0sIkxpbmVXZWlnaHQiOjEuMCwiTGluZVR5cGUiOjAsIlBhcmVudFN0eWxlIjp7IiRyZWYiOiI1NSJ9fSwiSXNCZWxvd1RpbWViYW5kIjpmYWxzZSwiSGlkZURhdGUiOmZhbHNlLCJTaGFwZVNpemUiOjEsIlNwYWNpbmciOjAuMCwiUGFkZGluZyI6eyIkaWQiOiIxNDUiLCJUb3AiOjAsIkxlZnQiOjAsIlJpZ2h0IjowLCJCb3R0b20iOjB9LCJTaGFwZVN0eWxlIjp7IiRpZCI6IjE0NiIsIk1hcmdpbiI6eyIkcmVmIjoiNjAifSwiUGFkZGluZyI6eyIkcmVmIjoiNjEifSwiQmFja2dyb3VuZCI6eyIkaWQiOiIxNDciLCJDb2xvciI6eyIkaWQiOiIxNDgiLCJBIjoyNTUsIlIiOjE5MiwiRyI6ODAsIkIiOjc3fX0sIklzVmlzaWJsZSI6dHJ1ZSwiV2lkdGgiOjEzLjAsIkhlaWdodCI6MTMuMCwiQm9yZGVyU3R5bGUiOnsiJGlkIjoiMTQ5IiwiTGluZUNvbG9yIjp7IiRyZWYiOiI2MyJ9LCJMaW5lV2VpZ2h0IjowLjAsIkxpbmVUeXBlIjowLCJQYXJlbnRTdHlsZSI6eyIkcmVmIjoiNjIifX0sIlBhcmVudFN0eWxlIjp7IiRyZWYiOiI1OSJ9fSwiVGl0bGVTdHlsZSI6eyIkaWQiOiIxNTAiLCJGb250U2V0dGluZ3MiOnsiJGlkIjoiMTUxIiwiRm9udFNpemUiOjExLCJGb250TmFtZSI6IkNhbGlicmkiLCJJc0JvbGQiOmZhbHNlLCJJc0l0YWxpYyI6ZmFsc2UsIklzVW5kZXJsaW5lZCI6ZmFsc2UsIlBhcmVudFN0eWxlIjp7IiRyZWYiOiI2NiJ9fSwiQXV0b1NpemUiOjAsIkZvcmVncm91bmQiOnsiJHJlZiI6IjY3In0sIk1heFdpZHRoIjo1NS4zNz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MiIsIkxpbmVDb2xvciI6bnVsbCwiTGluZVdlaWdodCI6MC4wLCJMaW5lVHlwZSI6MCwiUGFyZW50U3R5bGUiOm51bGx9LCJQYXJlbnRTdHlsZSI6eyIkcmVmIjoiNjUifX0sIkRhdGVTdHlsZSI6eyIkaWQiOiIxNTMiLCJGb250U2V0dGluZ3MiOnsiJGlkIjoiMTU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1IiwiTGluZUNvbG9yIjpudWxsLCJMaW5lV2VpZ2h0IjowLjAsIkxpbmVUeXBlIjowLCJQYXJlbnRTdHlsZSI6bnVsbH0sIlBhcmVudFN0eWxlIjp7IiRyZWYiOiI3MiJ9fSwiRGF0ZUZvcm1hdCI6eyIkcmVmIjoiNzkifSwiSXNWaXNpYmxlIjp0cnVlLCJQYXJlbnRTdHlsZSI6eyIkcmVmIjoiNTMifX0sIlBvc2l0aW9uIjp7IiRpZCI6IjE1NiIsIlJhdGlvIjowLjE3ODcyMjUyMjg3Njg4MDc5LCJJc0N1c3RvbSI6dHJ1ZX0sIklkIjoiOWIzOWZlZmEtZDgyMi00NDFmLWFhZWMtMjQ5ODAzM2Q4YmQxIiwiVGl0bGUiOiJNaWxlc3RvbmUgMiIsIk5vdGUiOm51bGwsIkh5cGVybGluayI6bnVsbCwiSXNDaGFuZ2VkIjpmYWxzZSwiSXNOZXciOnRydWV9LHsiJGlkIjoiMTU3IiwiRGF0ZSI6IjIwMTUtMDMtMTRUMjM6NTk6NTkuOTk5WiIsIlN0eWxlIjp7IiRpZCI6IjE1OCIsIlNoYXBlIjoyLCJDb25uZWN0b3JNYXJnaW4iOnsiJHJlZiI6IjU0In0sIkNvbm5lY3RvclN0eWxlIjp7IiRpZCI6IjE1OSIsIkxpbmVDb2xvciI6eyIkaWQiOiIxNjAiLCIkdHlwZSI6Ik5MUkUuQ29tbW9uLkRvbS5Tb2xpZENvbG9yQnJ1c2gsIE5MUkUuQ29tbW9uIiwiQ29sb3IiOnsiJGlkIjoiMTYxIiwiQSI6MjU1LCJSIjoyMDAsIkciOjgwLCJCIjo4MH19LCJMaW5lV2VpZ2h0IjoxLjAsIkxpbmVUeXBlIjowLCJQYXJlbnRTdHlsZSI6eyIkcmVmIjoiNTUifX0sIklzQmVsb3dUaW1lYmFuZCI6ZmFsc2UsIkhpZGVEYXRlIjpmYWxzZSwiU2hhcGVTaXplIjoxLCJTcGFjaW5nIjowLjAsIlBhZGRpbmciOnsiJGlkIjoiMTYyIiwiVG9wIjowLCJMZWZ0IjowLCJSaWdodCI6MCwiQm90dG9tIjowfSwiU2hhcGVTdHlsZSI6eyIkaWQiOiIxNjMiLCJNYXJnaW4iOnsiJHJlZiI6IjYwIn0sIlBhZGRpbmciOnsiJHJlZiI6IjYxIn0sIkJhY2tncm91bmQiOnsiJGlkIjoiMTY0IiwiQ29sb3IiOnsiJGlkIjoiMTY1IiwiQSI6MjU1LCJSIjoxOTIsIkciOjgwLCJCIjo3N319LCJJc1Zpc2libGUiOnRydWUsIldpZHRoIjoxMy4wLCJIZWlnaHQiOjEzLjAsIkJvcmRlclN0eWxlIjp7IiRpZCI6IjE2NiIsIkxpbmVDb2xvciI6eyIkcmVmIjoiNjMifSwiTGluZVdlaWdodCI6MC4wLCJMaW5lVHlwZSI6MCwiUGFyZW50U3R5bGUiOnsiJHJlZiI6IjYyIn19LCJQYXJlbnRTdHlsZSI6eyIkcmVmIjoiNTkifX0sIlRpdGxlU3R5bGUiOnsiJGlkIjoiMTY3IiwiRm9udFNldHRpbmdzIjp7IiRpZCI6IjE2OC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kiLCJMaW5lQ29sb3IiOm51bGwsIkxpbmVXZWlnaHQiOjAuMCwiTGluZVR5cGUiOjAsIlBhcmVudFN0eWxlIjpudWxsfSwiUGFyZW50U3R5bGUiOnsiJHJlZiI6IjY1In19LCJEYXRlU3R5bGUiOnsiJGlkIjoiMTcwIiwiRm9udFNldHRpbmdzIjp7IiRpZCI6IjE3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MiIsIkxpbmVDb2xvciI6bnVsbCwiTGluZVdlaWdodCI6MC4wLCJMaW5lVHlwZSI6MCwiUGFyZW50U3R5bGUiOm51bGx9LCJQYXJlbnRTdHlsZSI6eyIkcmVmIjoiNzIifX0sIkRhdGVGb3JtYXQiOnsiJHJlZiI6Ijc5In0sIklzVmlzaWJsZSI6dHJ1ZSwiUGFyZW50U3R5bGUiOnsiJHJlZiI6IjUzIn19LCJQb3NpdGlvbiI6eyIkaWQiOiIxNzMiLCJSYXRpbyI6MC4xMDkxNjcxMTMxMjc1MzE4MywiSXNDdXN0b20iOnRydWV9LCJJZCI6IjA0MDcyYjQzLTZiNDAtNDhjMC05ZDQ5LTI2NjU0OTVjNWRiNCIsIlRpdGxlIjoiTWlsZXN0b25lIDMiLCJOb3RlIjpudWxsLCJIeXBlcmxpbmsiOm51bGwsIklzQ2hhbmdlZCI6ZmFsc2UsIklzTmV3Ijp0cnVlfSx7IiRpZCI6IjE3NCIsIkRhdGUiOiIyMDE1LTA2LTI5VDIzOjU5OjU5Ljk5OVoiLCJTdHlsZSI6eyIkaWQiOiIxNzUiLCJTaGFwZSI6MSwiQ29ubmVjdG9yTWFyZ2luIjp7IiRyZWYiOiI1NCJ9LCJDb25uZWN0b3JTdHlsZSI6eyIkaWQiOiIxNzYiLCJMaW5lQ29sb3IiOnsiJHJlZiI6IjU2In0sIkxpbmVXZWlnaHQiOjEuMCwiTGluZVR5cGUiOjAsIlBhcmVudFN0eWxlIjp7IiRyZWYiOiI1NSJ9fSwiSXNCZWxvd1RpbWViYW5kIjpmYWxzZSwiSGlkZURhdGUiOmZhbHNlLCJTaGFwZVNpemUiOjEsIlNwYWNpbmciOjAuMCwiUGFkZGluZyI6eyIkaWQiOiIxNzciLCJUb3AiOjAsIkxlZnQiOjAsIlJpZ2h0IjowLCJCb3R0b20iOjB9LCJTaGFwZVN0eWxlIjp7IiRpZCI6IjE3OCIsIk1hcmdpbiI6eyIkcmVmIjoiNjAifSwiUGFkZGluZyI6eyIkcmVmIjoiNjEifSwiQmFja2dyb3VuZCI6eyIkaWQiOiIxNzkiLCJDb2xvciI6eyIkaWQiOiIxODAiLCJBIjoyNTUsIlIiOjc5LCJHIjoxMjksIkIiOjE4OX19LCJJc1Zpc2libGUiOnRydWUsIldpZHRoIjoxOC4wLCJIZWlnaHQiOjIwLjAsIkJvcmRlclN0eWxlIjp7IiRpZCI6IjE4MSIsIkxpbmVDb2xvciI6eyIkcmVmIjoiNjMifSwiTGluZVdlaWdodCI6MC4wLCJMaW5lVHlwZSI6MCwiUGFyZW50U3R5bGUiOnsiJHJlZiI6IjYyIn19LCJQYXJlbnRTdHlsZSI6eyIkcmVmIjoiNTkifX0sIlRpdGxlU3R5bGUiOnsiJGlkIjoiMTgyIiwiRm9udFNldHRpbmdzIjp7IiRpZCI6IjE4My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QiLCJMaW5lQ29sb3IiOm51bGwsIkxpbmVXZWlnaHQiOjAuMCwiTGluZVR5cGUiOjAsIlBhcmVudFN0eWxlIjpudWxsfSwiUGFyZW50U3R5bGUiOnsiJHJlZiI6IjY1In19LCJEYXRlU3R5bGUiOnsiJGlkIjoiMTg1IiwiRm9udFNldHRpbmdzIjp7IiRpZCI6IjE4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yIsIkxpbmVDb2xvciI6bnVsbCwiTGluZVdlaWdodCI6MC4wLCJMaW5lVHlwZSI6MCwiUGFyZW50U3R5bGUiOm51bGx9LCJQYXJlbnRTdHlsZSI6eyIkcmVmIjoiNzIifX0sIkRhdGVGb3JtYXQiOnsiJHJlZiI6Ijc5In0sIklzVmlzaWJsZSI6dHJ1ZSwiUGFyZW50U3R5bGUiOnsiJHJlZiI6IjUzIn19LCJQb3NpdGlvbiI6eyIkaWQiOiIxODgiLCJSYXRpbyI6MC4wODQ3NzgzNjg5MTQ1Njg4NzIsIklzQ3VzdG9tIjp0cnVlfSwiSWQiOiI2ZmNkOGM0OS1hMThjLTRjNWQtYWYyYi02NWZlNWE0ZmQwYzUiLCJUaXRsZSI6Ik1pbGVzdG9uZSA0IiwiTm90ZSI6bnVsbCwiSHlwZXJsaW5rIjpudWxsLCJJc0NoYW5nZWQiOmZhbHNlLCJJc05ldyI6dHJ1ZX0seyIkaWQiOiIxODkiLCJEYXRlIjoiMjAxNS0xMC0yMFQyMzo1OTo1OS45OTlaIiwiU3R5bGUiOnsiJGlkIjoiMTkwIiwiU2hhcGUiOjEsIkNvbm5lY3Rvck1hcmdpbiI6eyIkcmVmIjoiNTQifSwiQ29ubmVjdG9yU3R5bGUiOnsiJGlkIjoiMTkxIiwiTGluZUNvbG9yIjp7IiRpZCI6IjE5MiIsIiR0eXBlIjoiTkxSRS5Db21tb24uRG9tLlNvbGlkQ29sb3JCcnVzaCwgTkxSRS5Db21tb24iLCJDb2xvciI6eyIkaWQiOiIxOTMiLCJBIjoyNTUsIlIiOjE1NSwiRyI6MTg3LCJCIjo4OX19LCJMaW5lV2VpZ2h0IjoxLjAsIkxpbmVUeXBlIjowLCJQYXJlbnRTdHlsZSI6eyIkcmVmIjoiNTUifX0sIklzQmVsb3dUaW1lYmFuZCI6ZmFsc2UsIkhpZGVEYXRlIjpmYWxzZSwiU2hhcGVTaXplIjoxLCJTcGFjaW5nIjowLjAsIlBhZGRpbmciOnsiJGlkIjoiMTk0IiwiVG9wIjowLCJMZWZ0IjowLCJSaWdodCI6MCwiQm90dG9tIjowfSwiU2hhcGVTdHlsZSI6eyIkaWQiOiIxOTUiLCJNYXJnaW4iOnsiJHJlZiI6IjYwIn0sIlBhZGRpbmciOnsiJHJlZiI6IjYxIn0sIkJhY2tncm91bmQiOnsiJGlkIjoiMTk2IiwiQ29sb3IiOnsiJGlkIjoiMTk3IiwiQSI6MjU1LCJSIjoxNTUsIkciOjE4NywiQiI6ODl9fSwiSXNWaXNpYmxlIjp0cnVlLCJXaWR0aCI6MTguMCwiSGVpZ2h0IjoyMC4wLCJCb3JkZXJTdHlsZSI6eyIkaWQiOiIxOTgiLCJMaW5lQ29sb3IiOnsiJHJlZiI6IjYzIn0sIkxpbmVXZWlnaHQiOjAuMCwiTGluZVR5cGUiOjAsIlBhcmVudFN0eWxlIjp7IiRyZWYiOiI2MiJ9fSwiUGFyZW50U3R5bGUiOnsiJHJlZiI6IjU5In19LCJUaXRsZVN0eWxlIjp7IiRpZCI6IjE5OSIsIkZvbnRTZXR0aW5ncyI6eyIkaWQiOiIyMDAiLCJGb250U2l6ZSI6MTEsIkZvbnROYW1lIjoiQ2FsaWJyaSIsIklzQm9sZCI6ZmFsc2UsIklzSXRhbGljIjpmYWxzZSwiSXNVbmRlcmxpbmVkIjpmYWxzZSwiUGFyZW50U3R5bGUiOnsiJHJlZiI6IjY2In19LCJBdXRvU2l6ZSI6MCwiRm9yZWdyb3VuZCI6eyIkcmVmIjoiNjcifSwiTWF4V2lkdGgiOjU1LjM3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AxIiwiTGluZUNvbG9yIjpudWxsLCJMaW5lV2VpZ2h0IjowLjAsIkxpbmVUeXBlIjowLCJQYXJlbnRTdHlsZSI6bnVsbH0sIlBhcmVudFN0eWxlIjp7IiRyZWYiOiI2NSJ9fSwiRGF0ZVN0eWxlIjp7IiRpZCI6IjIwMiIsIkZvbnRTZXR0aW5ncyI6eyIkaWQiOiIyMDM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QiLCJMaW5lQ29sb3IiOm51bGwsIkxpbmVXZWlnaHQiOjAuMCwiTGluZVR5cGUiOjAsIlBhcmVudFN0eWxlIjpudWxsfSwiUGFyZW50U3R5bGUiOnsiJHJlZiI6IjcyIn19LCJEYXRlRm9ybWF0Ijp7IiRyZWYiOiI3OSJ9LCJJc1Zpc2libGUiOnRydWUsIlBhcmVudFN0eWxlIjp7IiRyZWYiOiI1MyJ9fSwiUG9zaXRpb24iOnsiJGlkIjoiMjA1IiwiUmF0aW8iOjAuMDg0Nzc4MzY4OTE0NTY4ODcyLCJJc0N1c3RvbSI6dHJ1ZX0sIklkIjoiNDZmYWU5YjEtMWEzNC00ZmQ3LTkxNWItNjMxZDllNzRiYWJiIiwiVGl0bGUiOiJNaWxlc3RvbmUgNSIsIk5vdGUiOm51bGwsIkh5cGVybGluayI6bnVsbCwiSXNDaGFuZ2VkIjpmYWxzZSwiSXNOZXciOnRydWV9LHsiJGlkIjoiMjA2IiwiRGF0ZSI6IjIwMTUtMTEtMzBUMjM6NTk6NTkuOTk5WiIsIlN0eWxlIjp7IiRpZCI6IjIwNyIsIlNoYXBlIjoyLCJDb25uZWN0b3JNYXJnaW4iOnsiJHJlZiI6IjU0In0sIkNvbm5lY3RvclN0eWxlIjp7IiRpZCI6IjIwOCIsIkxpbmVDb2xvciI6eyIkaWQiOiIyMDkiLCIkdHlwZSI6Ik5MUkUuQ29tbW9uLkRvbS5Tb2xpZENvbG9yQnJ1c2gsIE5MUkUuQ29tbW9uIiwiQ29sb3IiOnsiJGlkIjoiMjEwIiwiQSI6MjU1LCJSIjowLCJHIjowLCJCIjowfX0sIkxpbmVXZWlnaHQiOjEuMCwiTGluZVR5cGUiOjAsIlBhcmVudFN0eWxlIjp7IiRyZWYiOiI1NSJ9fSwiSXNCZWxvd1RpbWViYW5kIjpmYWxzZSwiSGlkZURhdGUiOmZhbHNlLCJTaGFwZVNpemUiOjEsIlNwYWNpbmciOjAuMCwiUGFkZGluZyI6eyIkaWQiOiIyMTEiLCJUb3AiOjAsIkxlZnQiOjAsIlJpZ2h0IjowLCJCb3R0b20iOjB9LCJTaGFwZVN0eWxlIjp7IiRpZCI6IjIxMiIsIk1hcmdpbiI6eyIkcmVmIjoiNjAifSwiUGFkZGluZyI6eyIkcmVmIjoiNjEifSwiQmFja2dyb3VuZCI6eyIkaWQiOiIyMTMiLCJDb2xvciI6eyIkaWQiOiIyMTQiLCJBIjoyNTUsIlIiOjAsIkciOjAsIkIiOjB9fSwiSXNWaXNpYmxlIjp0cnVlLCJXaWR0aCI6MTMuMCwiSGVpZ2h0IjoxMy4wLCJCb3JkZXJTdHlsZSI6eyIkaWQiOiIyMTUiLCJMaW5lQ29sb3IiOnsiJHJlZiI6IjYzIn0sIkxpbmVXZWlnaHQiOjAuMCwiTGluZVR5cGUiOjAsIlBhcmVudFN0eWxlIjp7IiRyZWYiOiI2MiJ9fSwiUGFyZW50U3R5bGUiOnsiJHJlZiI6IjU5In19LCJUaXRsZVN0eWxlIjp7IiRpZCI6IjIxNiIsIkZvbnRTZXR0aW5ncyI6eyIkaWQiOiIyMTciLCJGb250U2l6ZSI6MTEsIkZvbnROYW1lIjoiQ2FsaWJyaSIsIklzQm9sZCI6ZmFsc2UsIklzSXRhbGljIjpmYWxzZSwiSXNVbmRlcmxpbmVkIjpmYWxzZSwiUGFyZW50U3R5bGUiOnsiJHJlZiI6IjY2In19LCJBdXRvU2l6ZSI6MCwiRm9yZWdyb3VuZCI6eyIkcmVmIjoiNjcifSwiTWF4V2lkdGgiOjU1LjM3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E4IiwiTGluZUNvbG9yIjpudWxsLCJMaW5lV2VpZ2h0IjowLjAsIkxpbmVUeXBlIjowLCJQYXJlbnRTdHlsZSI6bnVsbH0sIlBhcmVudFN0eWxlIjp7IiRyZWYiOiI2NSJ9fSwiRGF0ZVN0eWxlIjp7IiRpZCI6IjIxOSIsIkZvbnRTZXR0aW5ncyI6eyIkaWQiOiIyMj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EiLCJMaW5lQ29sb3IiOm51bGwsIkxpbmVXZWlnaHQiOjAuMCwiTGluZVR5cGUiOjAsIlBhcmVudFN0eWxlIjpudWxsfSwiUGFyZW50U3R5bGUiOnsiJHJlZiI6IjcyIn19LCJEYXRlRm9ybWF0Ijp7IiRyZWYiOiI3OSJ9LCJJc1Zpc2libGUiOnRydWUsIlBhcmVudFN0eWxlIjp7IiRyZWYiOiI1MyJ9fSwiUG9zaXRpb24iOnsiJGlkIjoiMjIyIiwiUmF0aW8iOjAuMCwiSXNDdXN0b20iOmZhbHNlfSwiSWQiOiJjNDE0MWFmMy1hYzM4LTQ2NWMtYjUzZi1jYzdmN2E0YWE5ZjUiLCJUaXRsZSI6Ik1pbGVzdG9uZSA2IiwiTm90ZSI6bnVsbCwiSHlwZXJsaW5rIjpudWxsLCJJc0NoYW5nZWQiOmZhbHNlLCJJc05ldyI6dHJ1ZX1dLCJUYXNrcyI6W3siJGlkIjoiMjIzIiwiR3JvdXBOYW1lIjpudWxsLCJTdGFydERhdGUiOiIyMDE1LTAxLTA1VDAwOjAwOjAwWiIsIkVuZERhdGUiOiIyMDE1LTAzLTAxVDIzOjU5OjU5Ljk5OVoiLCJQZXJjZW50YWdlQ29tcGxldGUiOjEwMC4wLCJTdHlsZSI6eyIkaWQiOiIyMjQiLCJTaGFwZSI6MCwiU2hhcGVUaGlja25lc3MiOjM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pZCI6IjIzMCIsIkNvbG9yIjp7IiRpZCI6IjIz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iIsIkxpbmVDb2xvciI6bnVsbCwiTGluZVdlaWdodCI6MC4wLCJMaW5lVHlwZSI6MCwiUGFyZW50U3R5bGUiOm51bGx9LCJQYXJlbnRTdHlsZSI6eyIkcmVmIjoiODgifX0sIkhvcml6b250YWxDb25uZWN0b3JTdHlsZSI6eyIkaWQiOiIyMzMiLCJMaW5lQ29sb3IiOnsiJHJlZiI6Ijk2In0sIkxpbmVXZWlnaHQiOjEuMCwiTGluZVR5cGUiOjAsIlBhcmVudFN0eWxlIjp7IiRyZWYiOiI5NSJ9fSwiVmVydGljYWxDb25uZWN0b3JTdHlsZSI6eyIkaWQiOiIyMz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jM1IiwiTWFyZ2luIjp7IiRyZWYiOiIxMDIifSwiUGFkZGluZyI6eyIkcmVmIjoiMTAzIn0sIkJhY2tncm91bmQiOnsiJGlkIjoiMjM2IiwiQ29sb3IiOnsiJGlkIjoiMjM3IiwiQSI6MjU1LCJSIjoyNDcsIkciOjE1MCwiQiI6NzB9fSwiSXNWaXNpYmxlIjp0cnVlLCJXaWR0aCI6MC4wLCJIZWlnaHQiOjE2LjAsIkJvcmRlclN0eWxlIjp7IiRpZCI6IjIzOCIsIkxpbmVDb2xvciI6eyIkaWQiOiIyMzkiLCIkdHlwZSI6Ik5MUkUuQ29tbW9uLkRvbS5Tb2xpZENvbG9yQnJ1c2gsIE5MUkUuQ29tbW9uIiwiQ29sb3IiOnsiJGlkIjoiMjQwIiwiQSI6MjU1LCJSIjoyNTUsIkciOjAsIkIiOjB9fSwiTGluZVdlaWdodCI6MC4wLCJMaW5lVHlwZSI6MCwiUGFyZW50U3R5bGUiOm51bGx9LCJQYXJlbnRTdHlsZSI6eyIkcmVmIjoiMTAxIn19LCJUaXRsZVN0eWxlIjp7IiRpZCI6IjI0MSIsIkZvbnRTZXR0aW5ncyI6eyIkaWQiOiIyNDIiLCJGb250U2l6ZSI6MTEsIkZvbnROYW1lIjoiQ2FsaWJyaSIsIklzQm9sZCI6dHJ1ZSwiSXNJdGFsaWMiOmZhbHNlLCJJc1VuZGVybGluZWQiOmZhbHNlLCJQYXJlbnRTdHlsZSI6eyIkcmVmIjoiMTA4In19LCJBdXRvU2l6ZSI6MCwiRm9yZWdyb3VuZCI6eyIkcmVmIjoiMTA5In0sIk1heFdpZHRoIjoyOC45MDQ1Njc3MTg1MDU4NT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0MyIsIkxpbmVDb2xvciI6bnVsbCwiTGluZVdlaWdodCI6MC4wLCJMaW5lVHlwZSI6MCwiUGFyZW50U3R5bGUiOm51bGx9LCJQYXJlbnRTdHlsZSI6eyIkcmVmIjoiMTA3In19LCJEYXRlU3R5bGUiOnsiJGlkIjoiMjQ0IiwiRm9udFNldHRpbmdzIjp7IiRpZCI6IjI0NSIsIkZvbnRTaXplIjoxMCwiRm9udE5hbWUiOiJDYWxpYnJpIiwiSXNCb2xkIjpmYWxzZSwiSXNJdGFsaWMiOmZhbHNlLCJJc1VuZGVybGluZWQiOmZhbHNlLCJQYXJlbnRTdHlsZSI6eyIkcmVmIjoiMTE1In19LCJBdXRvU2l6ZSI6MCwiRm9yZWdyb3VuZCI6eyIkaWQiOiIyNDYiLCJDb2xvciI6eyIkaWQiOiIyNDciLCJBIjoyNTUsIlIiOjAsIkciOjAsIkIiOjB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aWQiOiIyNDkiLCJGb3JtYXRTdHJpbmciOiJNTU0gZCIsIlNlcGFyYXRvciI6Ii8iLCJVc2VJbnRlcm5hdGlvbmFsRGF0ZUZvcm1hdCI6ZmFsc2V9LCJJc1Zpc2libGUiOnRydWUsIlBhcmVudFN0eWxlIjp7IiRyZWYiOiI4MCJ9fSwiSW5kZXgiOjEsIklkIjoiMTFhNWZkMjAtMTY5YS00ZTVhLWEwYmUtZDA0OGRiYTA4ZmYyIiwiVGl0bGUiOiJUYXNrIDEiLCJOb3RlIjpudWxsLCJIeXBlcmxpbmsiOm51bGwsIklzQ2hhbmdlZCI6ZmFsc2UsIklzTmV3Ijp0cnVlfSx7IiRpZCI6IjI1MCIsIkdyb3VwTmFtZSI6bnVsbCwiU3RhcnREYXRlIjoiMjAxNS0wMi0wMlQwMDowMDowMFoiLCJFbmREYXRlIjoiMjAxNS0wMy0xNFQyMzo1OTo1OS45OTlaIiwiUGVyY2VudGFnZUNvbXBsZXRlIjo1MC4wLCJTdHlsZSI6eyIkaWQiOiIyNTEiLCJTaGFwZSI6MCwiU2hhcGVUaGlja25lc3MiOjMsIkR1cmF0aW9uRm9ybWF0IjowLCJJbmNsdWRlTm9uV29ya2luZ0RheXNJbkR1cmF0aW9uIjpmYWxzZSwiUGVyY2VudGFnZUNvbXBsZXRlU3R5bGUiOnsiJGlkIjoiMjUyIiwiRm9udFNldHRpbmdzIjp7IiRpZCI6IjI1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NCIsIkxpbmVDb2xvciI6bnVsbCwiTGluZVdlaWdodCI6MC4wLCJMaW5lVHlwZSI6MCwiUGFyZW50U3R5bGUiOm51bGx9LCJQYXJlbnRTdHlsZSI6eyIkcmVmIjoiODEifX0sIkR1cmF0aW9uU3R5bGUiOnsiJGlkIjoiMjU1IiwiRm9udFNldHRpbmdzIjp7IiRpZCI6IjI1NiIsIkZvbnRTaXplIjoxMCwiRm9udE5hbWUiOiJDYWxpYnJpIiwiSXNCb2xkIjpmYWxzZSwiSXNJdGFsaWMiOmZhbHNlLCJJc1VuZGVybGluZWQiOmZhbHNlLCJQYXJlbnRTdHlsZSI6eyIkcmVmIjoiODkifX0sIkF1dG9TaXplIjowLCJGb3JlZ3JvdW5kIjp7IiRpZCI6IjI1NyIsIkNvbG9yIjp7IiRpZCI6IjI1OC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OSIsIkxpbmVDb2xvciI6bnVsbCwiTGluZVdlaWdodCI6MC4wLCJMaW5lVHlwZSI6MCwiUGFyZW50U3R5bGUiOm51bGx9LCJQYXJlbnRTdHlsZSI6eyIkcmVmIjoiODgifX0sIkhvcml6b250YWxDb25uZWN0b3JTdHlsZSI6eyIkaWQiOiIyNjAiLCJMaW5lQ29sb3IiOnsiJHJlZiI6Ijk2In0sIkxpbmVXZWlnaHQiOjEuMCwiTGluZVR5cGUiOjAsIlBhcmVudFN0eWxlIjp7IiRyZWYiOiI5NSJ9fSwiVmVydGljYWxDb25uZWN0b3JTdHlsZSI6eyIkaWQiOiIyNjE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jYyIiwiTWFyZ2luIjp7IiRyZWYiOiIxMDIifSwiUGFkZGluZyI6eyIkcmVmIjoiMTAzIn0sIkJhY2tncm91bmQiOnsiJGlkIjoiMjYzIiwiQ29sb3IiOnsiJGlkIjoiMjY0IiwiQSI6MjU1LCJSIjo3NSwiRyI6MTcyLCJCIjoxOTh9fSwiSXNWaXNpYmxlIjp0cnVlLCJXaWR0aCI6MC4wLCJIZWlnaHQiOjE2LjAsIkJvcmRlclN0eWxlIjp7IiRpZCI6IjI2NSIsIkxpbmVDb2xvciI6eyIkaWQiOiIyNjYiLCIkdHlwZSI6Ik5MUkUuQ29tbW9uLkRvbS5Tb2xpZENvbG9yQnJ1c2gsIE5MUkUuQ29tbW9uIiwiQ29sb3IiOnsiJGlkIjoiMjY3IiwiQSI6MjU1LCJSIjoyNTUsIkciOjAsIkIiOjB9fSwiTGluZVdlaWdodCI6MC4wLCJMaW5lVHlwZSI6MCwiUGFyZW50U3R5bGUiOm51bGx9LCJQYXJlbnRTdHlsZSI6eyIkcmVmIjoiMTAxIn19LCJUaXRsZVN0eWxlIjp7IiRpZCI6IjI2OCIsIkZvbnRTZXR0aW5ncyI6eyIkaWQiOiIyNjkiLCJGb250U2l6ZSI6MTEsIkZvbnROYW1lIjoiQ2FsaWJyaSIsIklzQm9sZCI6dHJ1ZSwiSXNJdGFsaWMiOmZhbHNlLCJJc1VuZGVybGluZWQiOmZhbHNlLCJQYXJlbnRTdHlsZSI6eyIkcmVmIjoiMTA4In19LCJBdXRvU2l6ZSI6MCwiRm9yZWdyb3VuZCI6eyIkcmVmIjoiMTA5In0sIk1heFdpZHRoIjoyOC45MDQ1Njc3MTg1MDU4NT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MCIsIkxpbmVDb2xvciI6bnVsbCwiTGluZVdlaWdodCI6MC4wLCJMaW5lVHlwZSI6MCwiUGFyZW50U3R5bGUiOm51bGx9LCJQYXJlbnRTdHlsZSI6eyIkcmVmIjoiMTA3In19LCJEYXRlU3R5bGUiOnsiJGlkIjoiMjcxIiwiRm9udFNldHRpbmdzIjp7IiRpZCI6IjI3MiIsIkZvbnRTaXplIjoxMCwiRm9udE5hbWUiOiJDYWxpYnJpIiwiSXNCb2xkIjpmYWxzZSwiSXNJdGFsaWMiOmZhbHNlLCJJc1VuZGVybGluZWQiOmZhbHNlLCJQYXJlbnRTdHlsZSI6eyIkcmVmIjoiMTE1In19LCJBdXRvU2l6ZSI6MCwiRm9yZWdyb3VuZCI6eyIkaWQiOiIyNzMiLCJDb2xvciI6eyIkaWQiOiIyNzQiLCJBIjoyNTUsIlIiOjAsIkciOjAsIkIiOjB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zUiLCJMaW5lQ29sb3IiOm51bGwsIkxpbmVXZWlnaHQiOjAuMCwiTGluZVR5cGUiOjAsIlBhcmVudFN0eWxlIjpudWxsfSwiUGFyZW50U3R5bGUiOnsiJHJlZiI6IjExNCJ9fSwiRGF0ZUZvcm1hdCI6eyIkaWQiOiIyNzYiLCJGb3JtYXRTdHJpbmciOiJNTU0gZCIsIlNlcGFyYXRvciI6Ii8iLCJVc2VJbnRlcm5hdGlvbmFsRGF0ZUZvcm1hdCI6ZmFsc2V9LCJJc1Zpc2libGUiOnRydWUsIlBhcmVudFN0eWxlIjp7IiRyZWYiOiI4MCJ9fSwiSW5kZXgiOjIsIklkIjoiMjNjMTUyMzItN2QzMS00ZTk1LThlMTEtY2EyNTFmMzNmYjQ5IiwiVGl0bGUiOiJUYXNrIDIiLCJOb3RlIjpudWxsLCJIeXBlcmxpbmsiOm51bGwsIklzQ2hhbmdlZCI6ZmFsc2UsIklzTmV3Ijp0cnVlfSx7IiRpZCI6IjI3NyIsIkdyb3VwTmFtZSI6bnVsbCwiU3RhcnREYXRlIjoiMjAxNS0wMy0xNFQwMDowMDowMFoiLCJFbmREYXRlIjoiMjAxNS0wNS0wMlQyMzo1OTo1OS45OTlaIiwiUGVyY2VudGFnZUNvbXBsZXRlIjozOC4wLCJTdHlsZSI6eyIkaWQiOiIyNzgiLCJTaGFwZSI6MCwiU2hhcGVUaGlja25lc3MiOjMsIkR1cmF0aW9uRm9ybWF0IjowLCJJbmNsdWRlTm9uV29ya2luZ0RheXNJbkR1cmF0aW9uIjpmYWxzZSwiUGVyY2VudGFnZUNvbXBsZXRlU3R5bGUiOnsiJGlkIjoiMjc5IiwiRm9udFNldHRpbmdzIjp7IiRpZCI6IjI4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4MSIsIkxpbmVDb2xvciI6bnVsbCwiTGluZVdlaWdodCI6MC4wLCJMaW5lVHlwZSI6MCwiUGFyZW50U3R5bGUiOm51bGx9LCJQYXJlbnRTdHlsZSI6eyIkcmVmIjoiODEifX0sIkR1cmF0aW9uU3R5bGUiOnsiJGlkIjoiMjgyIiwiRm9udFNldHRpbmdzIjp7IiRpZCI6IjI4MyIsIkZvbnRTaXplIjoxMCwiRm9udE5hbWUiOiJDYWxpYnJpIiwiSXNCb2xkIjpmYWxzZSwiSXNJdGFsaWMiOmZhbHNlLCJJc1VuZGVybGluZWQiOmZhbHNlLCJQYXJlbnRTdHlsZSI6eyIkcmVmIjoiODkifX0sIkF1dG9TaXplIjowLCJGb3JlZ3JvdW5kIjp7IiRpZCI6IjI4NCIsIkNvbG9yIjp7IiRpZCI6IjI4N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4NiIsIkxpbmVDb2xvciI6bnVsbCwiTGluZVdlaWdodCI6MC4wLCJMaW5lVHlwZSI6MCwiUGFyZW50U3R5bGUiOm51bGx9LCJQYXJlbnRTdHlsZSI6eyIkcmVmIjoiODgifX0sIkhvcml6b250YWxDb25uZWN0b3JTdHlsZSI6eyIkaWQiOiIyODciLCJMaW5lQ29sb3IiOnsiJHJlZiI6Ijk2In0sIkxpbmVXZWlnaHQiOjEuMCwiTGluZVR5cGUiOjAsIlBhcmVudFN0eWxlIjp7IiRyZWYiOiI5NSJ9fSwiVmVydGljYWxDb25uZWN0b3JTdHlsZSI6eyIkaWQiOiIyODg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jg5IiwiTWFyZ2luIjp7IiRyZWYiOiIxMDIifSwiUGFkZGluZyI6eyIkcmVmIjoiMTAzIn0sIkJhY2tncm91bmQiOnsiJGlkIjoiMjkwIiwiQ29sb3IiOnsiJGlkIjoiMjkxIiwiQSI6MjU1LCJSIjoyNDcsIkciOjE1MCwiQiI6NzB9fSwiSXNWaXNpYmxlIjp0cnVlLCJXaWR0aCI6MC4wLCJIZWlnaHQiOjE2LjAsIkJvcmRlclN0eWxlIjp7IiRpZCI6IjI5MiIsIkxpbmVDb2xvciI6eyIkaWQiOiIyOTMiLCIkdHlwZSI6Ik5MUkUuQ29tbW9uLkRvbS5Tb2xpZENvbG9yQnJ1c2gsIE5MUkUuQ29tbW9uIiwiQ29sb3IiOnsiJGlkIjoiMjk0IiwiQSI6MjU1LCJSIjoyNTUsIkciOjAsIkIiOjB9fSwiTGluZVdlaWdodCI6MC4wLCJMaW5lVHlwZSI6MCwiUGFyZW50U3R5bGUiOm51bGx9LCJQYXJlbnRTdHlsZSI6eyIkcmVmIjoiMTAxIn19LCJUaXRsZVN0eWxlIjp7IiRpZCI6IjI5NSIsIkZvbnRTZXR0aW5ncyI6eyIkaWQiOiIyOTYiLCJGb250U2l6ZSI6MTEsIkZvbnROYW1lIjoiQ2FsaWJyaSIsIklzQm9sZCI6dHJ1ZSwiSXNJdGFsaWMiOmZhbHNlLCJJc1VuZGVybGluZWQiOmZhbHNlLCJQYXJlbnRTdHlsZSI6eyIkcmVmIjoiMTA4In19LCJBdXRvU2l6ZSI6MCwiRm9yZWdyb3VuZCI6eyIkcmVmIjoiMTA5In0sIk1heFdpZHRoIjoyOC45MDQ1Njc3MTg1MDU4NT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NyIsIkxpbmVDb2xvciI6bnVsbCwiTGluZVdlaWdodCI6MC4wLCJMaW5lVHlwZSI6MCwiUGFyZW50U3R5bGUiOm51bGx9LCJQYXJlbnRTdHlsZSI6eyIkcmVmIjoiMTA3In19LCJEYXRlU3R5bGUiOnsiJGlkIjoiMjk4IiwiRm9udFNldHRpbmdzIjp7IiRpZCI6IjI5OSIsIkZvbnRTaXplIjoxMCwiRm9udE5hbWUiOiJDYWxpYnJpIiwiSXNCb2xkIjpmYWxzZSwiSXNJdGFsaWMiOmZhbHNlLCJJc1VuZGVybGluZWQiOmZhbHNlLCJQYXJlbnRTdHlsZSI6eyIkcmVmIjoiMTE1In19LCJBdXRvU2l6ZSI6MCwiRm9yZWdyb3VuZCI6eyIkaWQiOiIzMDAiLCJDb2xvciI6eyIkaWQiOiIzMDEiLCJBIjoyNTUsIlIiOjAsIkciOjAsIkIiOjB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aWQiOiIzMDMiLCJGb3JtYXRTdHJpbmciOiJNTU0gZCIsIlNlcGFyYXRvciI6Ii8iLCJVc2VJbnRlcm5hdGlvbmFsRGF0ZUZvcm1hdCI6ZmFsc2V9LCJJc1Zpc2libGUiOnRydWUsIlBhcmVudFN0eWxlIjp7IiRyZWYiOiI4MCJ9fSwiSW5kZXgiOjMsIklkIjoiZjIzZTQ2MDUtMDVjMi00ZWU4LTgxNTktYjQyMWI4MTBiN2U0IiwiVGl0bGUiOiJUYXNrIDMiLCJOb3RlIjpudWxsLCJIeXBlcmxpbmsiOm51bGwsIklzQ2hhbmdlZCI6ZmFsc2UsIklzTmV3Ijp0cnVlfSx7IiRpZCI6IjMwNCIsIkdyb3VwTmFtZSI6bnVsbCwiU3RhcnREYXRlIjoiMjAxNS0wMy0yNVQwMDowMDowMFoiLCJFbmREYXRlIjoiMjAxNS0xMC0yMFQyMzo1OTo1OS45OTlaIiwiUGVyY2VudGFnZUNvbXBsZXRlIjo0MC4wLCJTdHlsZSI6eyIkaWQiOiIzMDUiLCJTaGFwZSI6MiwiU2hhcGVUaGlja25lc3MiOjMsIkR1cmF0aW9uRm9ybWF0IjowLCJJbmNsdWRlTm9uV29ya2luZ0RheXNJbkR1cmF0aW9uIjpmYWxzZSwiUGVyY2VudGFnZUNvbXBsZXRlU3R5bGUiOnsiJGlkIjoiMzA2IiwiRm9udFNldHRpbmdzIjp7IiRpZCI6IjMw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OCIsIkxpbmVDb2xvciI6bnVsbCwiTGluZVdlaWdodCI6MC4wLCJMaW5lVHlwZSI6MCwiUGFyZW50U3R5bGUiOm51bGx9LCJQYXJlbnRTdHlsZSI6eyIkcmVmIjoiODEifX0sIkR1cmF0aW9uU3R5bGUiOnsiJGlkIjoiMzA5IiwiRm9udFNldHRpbmdzIjp7IiRpZCI6IjMxMCIsIkZvbnRTaXplIjoxMCwiRm9udE5hbWUiOiJDYWxpYnJpIiwiSXNCb2xkIjpmYWxzZSwiSXNJdGFsaWMiOmZhbHNlLCJJc1VuZGVybGluZWQiOmZhbHNlLCJQYXJlbnRTdHlsZSI6eyIkcmVmIjoiODkifX0sIkF1dG9TaXplIjowLCJGb3JlZ3JvdW5kIjp7IiRpZCI6IjMxMSIsIkNvbG9yIjp7IiRpZCI6IjMxMiIsIkEiOjI1NSwiUiI6MCwiRyI6MCwiQiI6MH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yIsIkxpbmVDb2xvciI6bnVsbCwiTGluZVdlaWdodCI6MC4wLCJMaW5lVHlwZSI6MCwiUGFyZW50U3R5bGUiOm51bGx9LCJQYXJlbnRTdHlsZSI6eyIkcmVmIjoiODgifX0sIkhvcml6b250YWxDb25uZWN0b3JTdHlsZSI6eyIkaWQiOiIzMTQiLCJMaW5lQ29sb3IiOnsiJHJlZiI6Ijk2In0sIkxpbmVXZWlnaHQiOjEuMCwiTGluZVR5cGUiOjAsIlBhcmVudFN0eWxlIjp7IiRyZWYiOiI5NSJ9fSwiVmVydGljYWxDb25uZWN0b3JTdHlsZSI6eyIkaWQiOiIzMTU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E2IiwiTWFyZ2luIjp7IiRyZWYiOiIxMDIifSwiUGFkZGluZyI6eyIkcmVmIjoiMTAzIn0sIkJhY2tncm91bmQiOnsiJGlkIjoiMzE3IiwiQ29sb3IiOnsiJGlkIjoiMzE4IiwiQSI6MjU1LCJSIjowLCJHIjoxMTQsIkIiOjE4OH19LCJJc1Zpc2libGUiOnRydWUsIldpZHRoIjowLjAsIkhlaWdodCI6MTYuMCwiQm9yZGVyU3R5bGUiOnsiJGlkIjoiMzE5IiwiTGluZUNvbG9yIjp7IiRpZCI6IjMyMCIsIiR0eXBlIjoiTkxSRS5Db21tb24uRG9tLlNvbGlkQ29sb3JCcnVzaCwgTkxSRS5Db21tb24iLCJDb2xvciI6eyIkaWQiOiIzMjEiLCJBIjoyNTUsIlIiOjI1NSwiRyI6MCwiQiI6MH19LCJMaW5lV2VpZ2h0IjowLjAsIkxpbmVUeXBlIjowLCJQYXJlbnRTdHlsZSI6bnVsbH0sIlBhcmVudFN0eWxlIjp7IiRyZWYiOiIxMDEifX0sIlRpdGxlU3R5bGUiOnsiJGlkIjoiMzIyIiwiRm9udFNldHRpbmdzIjp7IiRpZCI6IjMyMy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I0IiwiTGluZUNvbG9yIjpudWxsLCJMaW5lV2VpZ2h0IjowLjAsIkxpbmVUeXBlIjowLCJQYXJlbnRTdHlsZSI6bnVsbH0sIlBhcmVudFN0eWxlIjp7IiRyZWYiOiIxMDcifX0sIkRhdGVTdHlsZSI6eyIkaWQiOiIzMjUiLCJGb250U2V0dGluZ3MiOnsiJGlkIjoiMzI2IiwiRm9udFNpemUiOjEwLCJGb250TmFtZSI6IkNhbGlicmkiLCJJc0JvbGQiOmZhbHNlLCJJc0l0YWxpYyI6ZmFsc2UsIklzVW5kZXJsaW5lZCI6ZmFsc2UsIlBhcmVudFN0eWxlIjp7IiRyZWYiOiIxMTUifX0sIkF1dG9TaXplIjowLCJGb3JlZ3JvdW5kIjp7IiRpZCI6IjMyNyIsIkNvbG9yIjp7IiRpZCI6IjMyOC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OSIsIkxpbmVDb2xvciI6bnVsbCwiTGluZVdlaWdodCI6MC4wLCJMaW5lVHlwZSI6MCwiUGFyZW50U3R5bGUiOm51bGx9LCJQYXJlbnRTdHlsZSI6eyIkcmVmIjoiMTE0In19LCJEYXRlRm9ybWF0Ijp7IiRpZCI6IjMzMCIsIkZvcm1hdFN0cmluZyI6Ik1NTSBkIiwiU2VwYXJhdG9yIjoiLyIsIlVzZUludGVybmF0aW9uYWxEYXRlRm9ybWF0IjpmYWxzZX0sIklzVmlzaWJsZSI6dHJ1ZSwiUGFyZW50U3R5bGUiOnsiJHJlZiI6IjgwIn19LCJJbmRleCI6NCwiSWQiOiI4MmQxYjdhYS1lNzdkLTQxYTItYmUxNC1kNjlmNWU1MDFiMWIiLCJUaXRsZSI6IlRhc2sgNCIsIk5vdGUiOm51bGwsIkh5cGVybGluayI6bnVsbCwiSXNDaGFuZ2VkIjpmYWxzZSwiSXNOZXciOnRydWV9LHsiJGlkIjoiMzMxIiwiR3JvdXBOYW1lIjpudWxsLCJTdGFydERhdGUiOiIyMDE1LTEwLTIxVDAwOjAwOjAwWiIsIkVuZERhdGUiOiIyMDE1LTExLTE1VDIzOjU5OjU5Ljk5OVoiLCJQZXJjZW50YWdlQ29tcGxldGUiOm51bGwsIlN0eWxlIjp7IiRpZCI6IjMzMiIsIlNoYXBlIjowLCJTaGFwZVRoaWNrbmVzcyI6MywiRHVyYXRpb25Gb3JtYXQiOjAsIkluY2x1ZGVOb25Xb3JraW5nRGF5c0luRHVyYXRpb24iOmZhbHNlLCJQZXJjZW50YWdlQ29tcGxldGVTdHlsZSI6eyIkaWQiOiIzMzMiLCJGb250U2V0dGluZ3MiOnsiJGlkIjoiMzM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M1IiwiTGluZUNvbG9yIjpudWxsLCJMaW5lV2VpZ2h0IjowLjAsIkxpbmVUeXBlIjowLCJQYXJlbnRTdHlsZSI6bnVsbH0sIlBhcmVudFN0eWxlIjp7IiRyZWYiOiI4MSJ9fSwiRHVyYXRpb25TdHlsZSI6eyIkaWQiOiIzMzYiLCJGb250U2V0dGluZ3MiOnsiJGlkIjoiMzM3IiwiRm9udFNpemUiOjEwLCJGb250TmFtZSI6IkNhbGlicmkiLCJJc0JvbGQiOmZhbHNlLCJJc0l0YWxpYyI6ZmFsc2UsIklzVW5kZXJsaW5lZCI6ZmFsc2UsIlBhcmVudFN0eWxlIjp7IiRyZWYiOiI4OSJ9fSwiQXV0b1NpemUiOjAsIkZvcmVncm91bmQiOnsiJGlkIjoiMzM4IiwiQ29sb3IiOnsiJGlkIjoiMzM5IiwiQSI6MjU1LCJSIjowLCJHIjowLCJCIjow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QwIiwiTGluZUNvbG9yIjpudWxsLCJMaW5lV2VpZ2h0IjowLjAsIkxpbmVUeXBlIjowLCJQYXJlbnRTdHlsZSI6bnVsbH0sIlBhcmVudFN0eWxlIjp7IiRyZWYiOiI4OCJ9fSwiSG9yaXpvbnRhbENvbm5lY3RvclN0eWxlIjp7IiRpZCI6IjM0MSIsIkxpbmVDb2xvciI6eyIkcmVmIjoiOTYifSwiTGluZVdlaWdodCI6MS4wLCJMaW5lVHlwZSI6MCwiUGFyZW50U3R5bGUiOnsiJHJlZiI6Ijk1In19LCJWZXJ0aWNhbENvbm5lY3RvclN0eWxlIjp7IiRpZCI6IjM0M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MTAsIklzQmVsb3dUaW1lYmFuZCI6dHJ1ZSwiUGVyY2VudGFnZUNvbXBsZXRlU2hhcGVPcGFjaXR5IjozNSwiU2hhcGVTdHlsZSI6eyIkaWQiOiIzNDMiLCJNYXJnaW4iOnsiJHJlZiI6IjEwMiJ9LCJQYWRkaW5nIjp7IiRyZWYiOiIxMDMifSwiQmFja2dyb3VuZCI6eyIkaWQiOiIzNDQiLCJDb2xvciI6eyIkaWQiOiIzNDUiLCJBIjoyNTUsIlIiOjAsIkciOjExNCwiQiI6MTg4fX0sIklzVmlzaWJsZSI6dHJ1ZSwiV2lkdGgiOjAuMCwiSGVpZ2h0IjoxNi4wLCJCb3JkZXJTdHlsZSI6eyIkaWQiOiIzNDYiLCJMaW5lQ29sb3IiOnsiJGlkIjoiMzQ3IiwiJHR5cGUiOiJOTFJFLkNvbW1vbi5Eb20uU29saWRDb2xvckJydXNoLCBOTFJFLkNvbW1vbiIsIkNvbG9yIjp7IiRpZCI6IjM0OCIsIkEiOjI1NSwiUiI6MjU1LCJHIjowLCJCIjowfX0sIkxpbmVXZWlnaHQiOjAuMCwiTGluZVR5cGUiOjAsIlBhcmVudFN0eWxlIjpudWxsfSwiUGFyZW50U3R5bGUiOnsiJHJlZiI6IjEwMSJ9fSwiVGl0bGVTdHlsZSI6eyIkaWQiOiIzNDkiLCJGb250U2V0dGluZ3MiOnsiJGlkIjoiMzUwIiwiRm9udFNpemUiOjExLCJGb250TmFtZSI6IkNhbGlicmkiLCJJc0JvbGQiOnRydWUsIklzSXRhbGljIjpmYWxzZSwiSXNVbmRlcmxpbmVkIjpmYWxzZSwiUGFyZW50U3R5bGUiOnsiJHJlZiI6IjEwOCJ9fSwiQXV0b1NpemUiOjAsIkZvcmVncm91bmQiOnsiJHJlZiI6IjEwOSJ9LCJNYXhXaWR0aCI6MjguOTA0NTY3NzE4NTA1ODU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EiLCJMaW5lQ29sb3IiOm51bGwsIkxpbmVXZWlnaHQiOjAuMCwiTGluZVR5cGUiOjAsIlBhcmVudFN0eWxlIjpudWxsfSwiUGFyZW50U3R5bGUiOnsiJHJlZiI6IjEwNyJ9fSwiRGF0ZVN0eWxlIjp7IiRpZCI6IjM1MiIsIkZvbnRTZXR0aW5ncyI6eyIkaWQiOiIzNTMiLCJGb250U2l6ZSI6MTAsIkZvbnROYW1lIjoiQ2FsaWJyaSIsIklzQm9sZCI6ZmFsc2UsIklzSXRhbGljIjpmYWxzZSwiSXNVbmRlcmxpbmVkIjpmYWxzZSwiUGFyZW50U3R5bGUiOnsiJHJlZiI6IjExNSJ9fSwiQXV0b1NpemUiOjAsIkZvcmVncm91bmQiOnsiJGlkIjoiMzU0IiwiQ29sb3IiOnsiJGlkIjoiMzU1IiwiQSI6MjU1LCJSIjowLCJHIjowLCJCIjow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U2IiwiTGluZUNvbG9yIjpudWxsLCJMaW5lV2VpZ2h0IjowLjAsIkxpbmVUeXBlIjowLCJQYXJlbnRTdHlsZSI6bnVsbH0sIlBhcmVudFN0eWxlIjp7IiRyZWYiOiIxMTQifX0sIkRhdGVGb3JtYXQiOnsiJGlkIjoiMzU3IiwiRm9ybWF0U3RyaW5nIjoiTU1NIGQiLCJTZXBhcmF0b3IiOiIvIiwiVXNlSW50ZXJuYXRpb25hbERhdGVGb3JtYXQiOmZhbHNlfSwiSXNWaXNpYmxlIjp0cnVlLCJQYXJlbnRTdHlsZSI6eyIkcmVmIjoiODAifX0sIkluZGV4Ijo1LCJJZCI6IjIzYjQyY2FkLWQ5YmMtNDM3Zi1iNzM5LWM2OGM2MjczN2MzYSIsIlRpdGxlIjoiVGFzayA0IiwiTm90ZSI6bnVsbCwiSHlwZXJsaW5rIjpudWxsLCJJc0NoYW5nZWQiOmZhbHNlLCJJc05ldyI6dHJ1ZX0seyIkaWQiOiIzNTgiLCJHcm91cE5hbWUiOm51bGwsIlN0YXJ0RGF0ZSI6IjIwMTUtMTEtMTZUMDA6MDA6MDBaIiwiRW5kRGF0ZSI6IjIwMTUtMTItMjBUMjM6NTk6NTkuOTk5WiIsIlBlcmNlbnRhZ2VDb21wbGV0ZSI6bnVsbCwiU3R5bGUiOnsiJGlkIjoiMzU5IiwiU2hhcGUiOjMsIlNoYXBlVGhpY2tuZXNzIjozLCJEdXJhdGlvbkZvcm1hdCI6MCwiSW5jbHVkZU5vbldvcmtpbmdEYXlzSW5EdXJhdGlvbiI6ZmFsc2UsIlBlcmNlbnRhZ2VDb21wbGV0ZVN0eWxlIjp7IiRpZCI6IjM2MCIsIkZvbnRTZXR0aW5ncyI6eyIkaWQiOiIzNj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IiLCJMaW5lQ29sb3IiOm51bGwsIkxpbmVXZWlnaHQiOjAuMCwiTGluZVR5cGUiOjAsIlBhcmVudFN0eWxlIjpudWxsfSwiUGFyZW50U3R5bGUiOnsiJHJlZiI6IjgxIn19LCJEdXJhdGlvblN0eWxlIjp7IiRpZCI6IjM2MyIsIkZvbnRTZXR0aW5ncyI6eyIkaWQiOiIzNjQiLCJGb250U2l6ZSI6MTAsIkZvbnROYW1lIjoiQ2FsaWJyaSIsIklzQm9sZCI6ZmFsc2UsIklzSXRhbGljIjpmYWxzZSwiSXNVbmRlcmxpbmVkIjpmYWxzZSwiUGFyZW50U3R5bGUiOnsiJHJlZiI6Ijg5In19LCJBdXRvU2l6ZSI6MCwiRm9yZWdyb3VuZCI6eyIkaWQiOiIzNjUiLCJDb2xvciI6eyIkaWQiOiIzNjY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jciLCJMaW5lQ29sb3IiOm51bGwsIkxpbmVXZWlnaHQiOjAuMCwiTGluZVR5cGUiOjAsIlBhcmVudFN0eWxlIjpudWxsfSwiUGFyZW50U3R5bGUiOnsiJHJlZiI6Ijg4In19LCJIb3Jpem9udGFsQ29ubmVjdG9yU3R5bGUiOnsiJGlkIjoiMzY4IiwiTGluZUNvbG9yIjp7IiRyZWYiOiI5NiJ9LCJMaW5lV2VpZ2h0IjoxLjAsIkxpbmVUeXBlIjowLCJQYXJlbnRTdHlsZSI6eyIkcmVmIjoiOTUifX0sIlZlcnRpY2FsQ29ubmVjdG9yU3R5bGUiOnsiJGlkIjoiMzY5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xMCwiSXNCZWxvd1RpbWViYW5kIjp0cnVlLCJQZXJjZW50YWdlQ29tcGxldGVTaGFwZU9wYWNpdHkiOjM1LCJTaGFwZVN0eWxlIjp7IiRpZCI6IjM3MCIsIk1hcmdpbiI6eyIkcmVmIjoiMTAyIn0sIlBhZGRpbmciOnsiJGlkIjoiMzcxIiwiVG9wIjowLCJMZWZ0IjowLCJSaWdodCI6MiwiQm90dG9tIjowfSwiQmFja2dyb3VuZCI6eyIkaWQiOiIzNzIiLCJDb2xvciI6eyIkaWQiOiIzNzMiLCJBIjoyNTUsIlIiOjE1NSwiRyI6MTg3LCJCIjo4OX19LCJJc1Zpc2libGUiOnRydWUsIldpZHRoIjowLjAsIkhlaWdodCI6MTYuMCwiQm9yZGVyU3R5bGUiOnsiJGlkIjoiMzc0IiwiTGluZUNvbG9yIjp7IiRpZCI6IjM3NSIsIiR0eXBlIjoiTkxSRS5Db21tb24uRG9tLlNvbGlkQ29sb3JCcnVzaCwgTkxSRS5Db21tb24iLCJDb2xvciI6eyIkaWQiOiIzNzYiLCJBIjoyNTUsIlIiOjI1NSwiRyI6MCwiQiI6MH19LCJMaW5lV2VpZ2h0IjowLjAsIkxpbmVUeXBlIjowLCJQYXJlbnRTdHlsZSI6bnVsbH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pZCI6IjM4MiIsIkNvbG9yIjp7IiRpZCI6IjM4My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4NCIsIkxpbmVDb2xvciI6bnVsbCwiTGluZVdlaWdodCI6MC4wLCJMaW5lVHlwZSI6MCwiUGFyZW50U3R5bGUiOm51bGx9LCJQYXJlbnRTdHlsZSI6eyIkcmVmIjoiMTE0In19LCJEYXRlRm9ybWF0Ijp7IiRpZCI6IjM4NSIsIkZvcm1hdFN0cmluZyI6Ik1NTSBkIiwiU2VwYXJhdG9yIjoiLyIsIlVzZUludGVybmF0aW9uYWxEYXRlRm9ybWF0IjpmYWxzZX0sIklzVmlzaWJsZSI6dHJ1ZSwiUGFyZW50U3R5bGUiOnsiJHJlZiI6IjgwIn19LCJJbmRleCI6NiwiSWQiOiJmZTgyYTA1NC1lYjcyLTQ4NTEtYTkzZi02YTYwNjQzMmJmYWMiLCJUaXRsZSI6IlRhc2sgNiIsIk5vdGUiOm51bGwsIkh5cGVybGluayI6bnVsbCwiSXNDaGFuZ2VkIjpmYWxzZSwiSXNOZXciOnRydWV9XSwiU2V0dGluZ3MiOnsiJGlkIjoiMzg2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3672</Words>
  <Application>Microsoft Office PowerPoint</Application>
  <PresentationFormat>On-screen Show (4:3)</PresentationFormat>
  <Paragraphs>490</Paragraphs>
  <Slides>34</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Tema de Office</vt:lpstr>
      <vt:lpstr>Gráfico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alberto</dc:creator>
  <cp:lastModifiedBy>Oliver Herrmann</cp:lastModifiedBy>
  <cp:revision>152</cp:revision>
  <cp:lastPrinted>2012-01-16T09:31:29Z</cp:lastPrinted>
  <dcterms:created xsi:type="dcterms:W3CDTF">2011-09-01T10:35:31Z</dcterms:created>
  <dcterms:modified xsi:type="dcterms:W3CDTF">2015-11-02T14:01:26Z</dcterms:modified>
</cp:coreProperties>
</file>