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3" r:id="rId2"/>
    <p:sldMasterId id="2147483679" r:id="rId3"/>
  </p:sldMasterIdLst>
  <p:notesMasterIdLst>
    <p:notesMasterId r:id="rId28"/>
  </p:notesMasterIdLst>
  <p:sldIdLst>
    <p:sldId id="283" r:id="rId4"/>
    <p:sldId id="257" r:id="rId5"/>
    <p:sldId id="258" r:id="rId6"/>
    <p:sldId id="281" r:id="rId7"/>
    <p:sldId id="282" r:id="rId8"/>
    <p:sldId id="261" r:id="rId9"/>
    <p:sldId id="262" r:id="rId10"/>
    <p:sldId id="291" r:id="rId11"/>
    <p:sldId id="265" r:id="rId12"/>
    <p:sldId id="292" r:id="rId13"/>
    <p:sldId id="267" r:id="rId14"/>
    <p:sldId id="268" r:id="rId15"/>
    <p:sldId id="269" r:id="rId16"/>
    <p:sldId id="270" r:id="rId17"/>
    <p:sldId id="286" r:id="rId18"/>
    <p:sldId id="289" r:id="rId19"/>
    <p:sldId id="287" r:id="rId20"/>
    <p:sldId id="288" r:id="rId21"/>
    <p:sldId id="285" r:id="rId22"/>
    <p:sldId id="294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s-CO" alt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1D5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3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s-CO" alt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C28833E5-1A4E-4131-8781-250690866F12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s-CO" alt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2CA1674A-1E60-41A2-A511-C52D99A96AB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878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altLang="es-ES" smtClean="0"/>
              <a:t>Haga clic para modificar el estilo de subtítulo del patrón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9085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6714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 numCol="1"/>
          <a:lstStyle/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8264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F53A6CA-5F74-4F09-BE3B-50095F5C89D4}" type="datetimeFigureOut">
              <a:rPr lang="es-CO" altLang="es-CO"/>
              <a:pPr>
                <a:defRPr/>
              </a:pPr>
              <a:t>11/3/15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11FBBE8-D8C7-49E5-8524-4A4B8C5B522E}" type="slidenum">
              <a:rPr lang="es-CO" altLang="es-CO"/>
              <a:pPr>
                <a:defRPr/>
              </a:pPr>
              <a:t>‹#›</a:t>
            </a:fld>
            <a:endParaRPr lang="es-CO" altLang="es-CO"/>
          </a:p>
        </p:txBody>
      </p:sp>
      <p:pic>
        <p:nvPicPr>
          <p:cNvPr id="10" name="10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27795" y="5953240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 userDrawn="1"/>
        </p:nvSpPr>
        <p:spPr>
          <a:xfrm>
            <a:off x="-56353" y="-26983"/>
            <a:ext cx="1946149" cy="6919905"/>
          </a:xfrm>
          <a:prstGeom prst="rect">
            <a:avLst/>
          </a:prstGeom>
          <a:solidFill>
            <a:srgbClr val="3C3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900"/>
          </a:p>
        </p:txBody>
      </p:sp>
      <p:sp>
        <p:nvSpPr>
          <p:cNvPr id="8" name="7 Rectángulo"/>
          <p:cNvSpPr/>
          <p:nvPr userDrawn="1"/>
        </p:nvSpPr>
        <p:spPr>
          <a:xfrm>
            <a:off x="1873128" y="-26984"/>
            <a:ext cx="142072" cy="59484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900"/>
          </a:p>
        </p:txBody>
      </p:sp>
      <p:sp>
        <p:nvSpPr>
          <p:cNvPr id="9" name="8 Rectángulo"/>
          <p:cNvSpPr/>
          <p:nvPr userDrawn="1"/>
        </p:nvSpPr>
        <p:spPr>
          <a:xfrm>
            <a:off x="1873128" y="5731800"/>
            <a:ext cx="142072" cy="1161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90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03987" y="5961177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28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9085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8559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27119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4740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5477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30541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8565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8559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41271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92336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67140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82640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95" y="5953240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56353" y="-26983"/>
            <a:ext cx="1946149" cy="6919905"/>
          </a:xfrm>
          <a:prstGeom prst="rect">
            <a:avLst/>
          </a:prstGeom>
          <a:solidFill>
            <a:srgbClr val="3C3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sp>
        <p:nvSpPr>
          <p:cNvPr id="8" name="7 Rectángulo"/>
          <p:cNvSpPr/>
          <p:nvPr/>
        </p:nvSpPr>
        <p:spPr>
          <a:xfrm>
            <a:off x="1873128" y="-26984"/>
            <a:ext cx="142072" cy="59484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sp>
        <p:nvSpPr>
          <p:cNvPr id="9" name="8 Rectángulo"/>
          <p:cNvSpPr/>
          <p:nvPr/>
        </p:nvSpPr>
        <p:spPr>
          <a:xfrm>
            <a:off x="1873128" y="5731800"/>
            <a:ext cx="142072" cy="1161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987" y="5961177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26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A6CA-5F74-4F09-BE3B-50095F5C89D4}" type="datetimeFigureOut">
              <a:rPr lang="es-CO" altLang="es-CO" smtClean="0"/>
              <a:pPr>
                <a:defRPr/>
              </a:pPr>
              <a:t>11/3/15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BBE8-D8C7-49E5-8524-4A4B8C5B522E}" type="slidenum">
              <a:rPr lang="es-CO" altLang="es-CO" smtClean="0"/>
              <a:pPr>
                <a:defRPr/>
              </a:pPr>
              <a:t>‹#›</a:t>
            </a:fld>
            <a:endParaRPr lang="es-CO" altLang="es-CO"/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95" y="5953240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56353" y="-26983"/>
            <a:ext cx="1946149" cy="6919905"/>
          </a:xfrm>
          <a:prstGeom prst="rect">
            <a:avLst/>
          </a:prstGeom>
          <a:solidFill>
            <a:srgbClr val="3C3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sp>
        <p:nvSpPr>
          <p:cNvPr id="8" name="7 Rectángulo"/>
          <p:cNvSpPr/>
          <p:nvPr/>
        </p:nvSpPr>
        <p:spPr>
          <a:xfrm>
            <a:off x="1873128" y="-26984"/>
            <a:ext cx="142072" cy="59484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sp>
        <p:nvSpPr>
          <p:cNvPr id="9" name="8 Rectángulo"/>
          <p:cNvSpPr/>
          <p:nvPr/>
        </p:nvSpPr>
        <p:spPr>
          <a:xfrm>
            <a:off x="1873128" y="5731800"/>
            <a:ext cx="142072" cy="1161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987" y="5961177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0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227795" y="5953240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6 Rectángulo"/>
          <p:cNvSpPr/>
          <p:nvPr userDrawn="1"/>
        </p:nvSpPr>
        <p:spPr>
          <a:xfrm>
            <a:off x="-56353" y="-26983"/>
            <a:ext cx="1946149" cy="6919905"/>
          </a:xfrm>
          <a:prstGeom prst="rect">
            <a:avLst/>
          </a:prstGeom>
          <a:solidFill>
            <a:srgbClr val="3C3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900"/>
          </a:p>
        </p:txBody>
      </p:sp>
      <p:sp>
        <p:nvSpPr>
          <p:cNvPr id="14" name="7 Rectángulo"/>
          <p:cNvSpPr/>
          <p:nvPr userDrawn="1"/>
        </p:nvSpPr>
        <p:spPr>
          <a:xfrm>
            <a:off x="1873128" y="-26984"/>
            <a:ext cx="142072" cy="59484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900"/>
          </a:p>
        </p:txBody>
      </p:sp>
      <p:sp>
        <p:nvSpPr>
          <p:cNvPr id="15" name="8 Rectángulo"/>
          <p:cNvSpPr/>
          <p:nvPr userDrawn="1"/>
        </p:nvSpPr>
        <p:spPr>
          <a:xfrm>
            <a:off x="1873128" y="5731800"/>
            <a:ext cx="142072" cy="1161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900"/>
          </a:p>
        </p:txBody>
      </p:sp>
      <p:pic>
        <p:nvPicPr>
          <p:cNvPr id="16" name="10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303987" y="5961177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28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90857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8559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271192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474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271192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54779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30541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85651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41271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92336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67140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82640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94" y="5953234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56353" y="-26983"/>
            <a:ext cx="1946149" cy="6919905"/>
          </a:xfrm>
          <a:prstGeom prst="rect">
            <a:avLst/>
          </a:prstGeom>
          <a:solidFill>
            <a:srgbClr val="3C3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sp>
        <p:nvSpPr>
          <p:cNvPr id="8" name="7 Rectángulo"/>
          <p:cNvSpPr/>
          <p:nvPr/>
        </p:nvSpPr>
        <p:spPr>
          <a:xfrm>
            <a:off x="1873128" y="-26984"/>
            <a:ext cx="142072" cy="59484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sp>
        <p:nvSpPr>
          <p:cNvPr id="9" name="8 Rectángulo"/>
          <p:cNvSpPr/>
          <p:nvPr/>
        </p:nvSpPr>
        <p:spPr>
          <a:xfrm>
            <a:off x="1873128" y="5731800"/>
            <a:ext cx="142072" cy="1161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987" y="5961171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26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A6CA-5F74-4F09-BE3B-50095F5C89D4}" type="datetimeFigureOut">
              <a:rPr lang="es-CO" altLang="es-CO" smtClean="0"/>
              <a:pPr>
                <a:defRPr/>
              </a:pPr>
              <a:t>11/3/15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BBE8-D8C7-49E5-8524-4A4B8C5B522E}" type="slidenum">
              <a:rPr lang="es-CO" altLang="es-CO" smtClean="0"/>
              <a:pPr>
                <a:defRPr/>
              </a:pPr>
              <a:t>‹#›</a:t>
            </a:fld>
            <a:endParaRPr lang="es-CO" altLang="es-CO"/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94" y="5953234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56353" y="-26983"/>
            <a:ext cx="1946149" cy="6919905"/>
          </a:xfrm>
          <a:prstGeom prst="rect">
            <a:avLst/>
          </a:prstGeom>
          <a:solidFill>
            <a:srgbClr val="3C3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sp>
        <p:nvSpPr>
          <p:cNvPr id="8" name="7 Rectángulo"/>
          <p:cNvSpPr/>
          <p:nvPr/>
        </p:nvSpPr>
        <p:spPr>
          <a:xfrm>
            <a:off x="1873128" y="-26984"/>
            <a:ext cx="142072" cy="59484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sp>
        <p:nvSpPr>
          <p:cNvPr id="9" name="8 Rectángulo"/>
          <p:cNvSpPr/>
          <p:nvPr/>
        </p:nvSpPr>
        <p:spPr>
          <a:xfrm>
            <a:off x="1873128" y="5731800"/>
            <a:ext cx="142072" cy="1161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90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987" y="5961171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0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227795" y="5953240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6 Rectángulo"/>
          <p:cNvSpPr/>
          <p:nvPr userDrawn="1"/>
        </p:nvSpPr>
        <p:spPr>
          <a:xfrm>
            <a:off x="-56353" y="-26983"/>
            <a:ext cx="1946149" cy="6919905"/>
          </a:xfrm>
          <a:prstGeom prst="rect">
            <a:avLst/>
          </a:prstGeom>
          <a:solidFill>
            <a:srgbClr val="3C3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900"/>
          </a:p>
        </p:txBody>
      </p:sp>
      <p:sp>
        <p:nvSpPr>
          <p:cNvPr id="14" name="7 Rectángulo"/>
          <p:cNvSpPr/>
          <p:nvPr userDrawn="1"/>
        </p:nvSpPr>
        <p:spPr>
          <a:xfrm>
            <a:off x="1873128" y="-26984"/>
            <a:ext cx="142072" cy="59484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900"/>
          </a:p>
        </p:txBody>
      </p:sp>
      <p:sp>
        <p:nvSpPr>
          <p:cNvPr id="15" name="8 Rectángulo"/>
          <p:cNvSpPr/>
          <p:nvPr userDrawn="1"/>
        </p:nvSpPr>
        <p:spPr>
          <a:xfrm>
            <a:off x="1873128" y="5731800"/>
            <a:ext cx="142072" cy="1161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900"/>
          </a:p>
        </p:txBody>
      </p:sp>
      <p:pic>
        <p:nvPicPr>
          <p:cNvPr id="16" name="10 Image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303987" y="5961177"/>
            <a:ext cx="1284204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28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4740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numCol="1"/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5477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3054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856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4127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alt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s-CO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923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s-ES" altLang="es-ES" smtClean="0"/>
              <a:t>Haga clic para modificar el estilo de título del patrón</a:t>
            </a:r>
            <a:endParaRPr lang="es-CO" alt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962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 alt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962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73FC-95E1-4031-80FF-A67C0050CFB3}" type="datetimeFigureOut">
              <a:rPr lang="es-CO" altLang="es-CO" smtClean="0"/>
              <a:t>11/3/15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5444-4BED-4C34-B6D7-F25EE1F084F5}" type="slidenum">
              <a:rPr lang="es-CO" altLang="es-CO" smtClean="0"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962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7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27.xml"/><Relationship Id="rId3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7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29526" cy="6858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43114" y="1902337"/>
            <a:ext cx="2422245" cy="272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>
          <a:xfrm>
            <a:off x="5666399" y="3091485"/>
            <a:ext cx="5579975" cy="347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algn="r" defTabSz="228554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228554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228554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228554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228554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228554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228554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228554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228554"/>
            <a:r>
              <a:rPr lang="en-US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 REY, Ph.D</a:t>
            </a:r>
            <a:r>
              <a:rPr lang="en-US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 defTabSz="228554"/>
            <a:r>
              <a:rPr lang="en-US" sz="20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Area</a:t>
            </a:r>
            <a:endParaRPr lang="en-US" sz="2000" i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28554"/>
            <a:endParaRPr lang="es-ES" altLang="es-ES" sz="2000" dirty="0">
              <a:solidFill>
                <a:schemeClr val="accent5">
                  <a:lumMod val="40000"/>
                  <a:lumOff val="60000"/>
                </a:schemeClr>
              </a:solidFill>
              <a:latin typeface="Myriad Pro" pitchFamily="34" charset="0"/>
            </a:endParaRPr>
          </a:p>
          <a:p>
            <a:pPr algn="ctr" defTabSz="228554"/>
            <a:endParaRPr lang="es-ES" altLang="es-ES" sz="1600" dirty="0">
              <a:solidFill>
                <a:srgbClr val="1F98C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82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7279" y="745674"/>
            <a:ext cx="8986246" cy="470898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000" dirty="0" smtClean="0">
                <a:latin typeface="+mj-lt"/>
              </a:rPr>
              <a:t>The Guide uses an </a:t>
            </a:r>
            <a:r>
              <a:rPr lang="es-ES_tradnl" sz="2000" dirty="0" err="1" smtClean="0">
                <a:latin typeface="+mj-lt"/>
              </a:rPr>
              <a:t>Internationally</a:t>
            </a:r>
            <a:r>
              <a:rPr lang="es-ES_tradnl" sz="2000" dirty="0" smtClean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Recongnisable</a:t>
            </a:r>
            <a:r>
              <a:rPr lang="es-ES_tradnl" sz="2000" dirty="0">
                <a:latin typeface="+mj-lt"/>
              </a:rPr>
              <a:t> Industrial </a:t>
            </a:r>
            <a:r>
              <a:rPr lang="es-ES_tradnl" sz="2000" dirty="0" err="1">
                <a:latin typeface="+mj-lt"/>
              </a:rPr>
              <a:t>Classification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System</a:t>
            </a:r>
            <a:r>
              <a:rPr lang="es-ES_tradnl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(IUIC) in its current version 4 and the Central Classification of Products (CCP), revision 2.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Frames of analysis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+mj-lt"/>
              </a:rPr>
              <a:t>Production accounts of the designated activities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latin typeface="+mj-lt"/>
              </a:rPr>
              <a:t>Equilibrium supply-demand of the specific products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latin typeface="+mj-lt"/>
              </a:rPr>
              <a:t>Structure of the productive sector and use of the designated activities 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sz="2000" dirty="0">
                <a:latin typeface="+mj-lt"/>
              </a:rPr>
              <a:t>National spending classified as per financier-beneficiary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Synthetic indicators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+mj-lt"/>
              </a:rPr>
              <a:t>National cultural spending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</a:rPr>
              <a:t>Added cultural value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7104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850" y="572858"/>
            <a:ext cx="9074799" cy="504753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es-ES_tradnl" altLang="es-ES_tradnl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Objectives</a:t>
            </a:r>
          </a:p>
          <a:p>
            <a:pPr lvl="0"/>
            <a:endParaRPr lang="es-ES_tradnl" altLang="es-ES_tradnl" dirty="0"/>
          </a:p>
          <a:p>
            <a:pPr marL="342900" lvl="0" indent="-342900">
              <a:buFont typeface="Arial"/>
              <a:buChar char="•"/>
            </a:pPr>
            <a:r>
              <a:rPr lang="es-ES_tradnl" altLang="es-ES_tradnl" sz="2000" dirty="0" smtClean="0">
                <a:latin typeface="+mj-lt"/>
              </a:rPr>
              <a:t>Characterize the cultural field, establishing its frontiers, limitations and taxonomy.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CO" altLang="es-CO" sz="2000" dirty="0">
                <a:latin typeface="+mj-lt"/>
              </a:rPr>
              <a:t>Identify cultural products, the activities which they generate, determine their uses, production, exchange and consumption mechanisms</a:t>
            </a:r>
            <a:r>
              <a:rPr lang="es-ES_tradnl" altLang="es-ES_tradnl" sz="2000" dirty="0">
                <a:latin typeface="+mj-lt"/>
              </a:rPr>
              <a:t>.</a:t>
            </a:r>
            <a:endParaRPr lang="en-US" sz="2000" dirty="0">
              <a:latin typeface="+mj-lt"/>
            </a:endParaRPr>
          </a:p>
          <a:p>
            <a:r>
              <a:rPr lang="es-ES_tradnl" altLang="es-ES_tradnl" sz="2000" dirty="0">
                <a:latin typeface="+mj-lt"/>
              </a:rPr>
              <a:t> 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altLang="es-ES_tradnl" sz="2000" dirty="0">
                <a:latin typeface="+mj-lt"/>
              </a:rPr>
              <a:t>Establish and analyse cultural expenditure and consumption according to its objective, nature and beneficiaries.</a:t>
            </a:r>
            <a:endParaRPr lang="en-US" sz="2000" dirty="0">
              <a:latin typeface="+mj-lt"/>
            </a:endParaRPr>
          </a:p>
          <a:p>
            <a:r>
              <a:rPr lang="es-ES_tradnl" altLang="es-ES_tradnl" sz="2000" dirty="0">
                <a:latin typeface="+mj-lt"/>
              </a:rPr>
              <a:t> 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altLang="es-ES_tradnl" sz="2000" dirty="0">
                <a:latin typeface="+mj-lt"/>
              </a:rPr>
              <a:t>Present the information based on the supply and demand of cultural products, incorporating both monetary and non-monetary information.</a:t>
            </a:r>
            <a:endParaRPr lang="en-US" sz="2000" dirty="0">
              <a:latin typeface="+mj-lt"/>
            </a:endParaRPr>
          </a:p>
          <a:p>
            <a:r>
              <a:rPr lang="es-ES_tradnl" altLang="es-ES_tradnl" sz="2000" dirty="0">
                <a:latin typeface="+mj-lt"/>
              </a:rPr>
              <a:t> 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altLang="es-ES_tradnl" sz="2000" dirty="0">
                <a:latin typeface="+mj-lt"/>
              </a:rPr>
              <a:t>Determine the economic trends of cultural products within foreign trade.</a:t>
            </a:r>
            <a:endParaRPr lang="en-US" sz="2000" dirty="0">
              <a:latin typeface="+mj-lt"/>
            </a:endParaRPr>
          </a:p>
          <a:p>
            <a:r>
              <a:rPr lang="es-ES_tradnl" altLang="es-ES_tradnl" sz="20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3698" y="538266"/>
            <a:ext cx="8886645" cy="566308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es-ES_tradnl" altLang="es-ES_tradnl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Objectives</a:t>
            </a:r>
            <a:r>
              <a:rPr lang="es-ES_tradnl" altLang="es-ES_tradnl" sz="2400" b="1" dirty="0">
                <a:solidFill>
                  <a:srgbClr val="0070C0"/>
                </a:solidFill>
              </a:rPr>
              <a:t> </a:t>
            </a:r>
          </a:p>
          <a:p>
            <a:r>
              <a:rPr lang="es-ES_tradnl" altLang="es-ES_tradnl" dirty="0"/>
              <a:t> 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s-ES_tradnl" altLang="es-ES_tradnl" sz="2000" dirty="0">
                <a:latin typeface="+mj-lt"/>
              </a:rPr>
              <a:t>Identify (complementary) monetary and non-monetary indicators which are relevant to explaining the economic variables established as part of the measurement techniques  within the cultural field.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s-ES_tradnl" altLang="es-ES_tradnl" sz="2000" dirty="0" smtClean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altLang="es-ES_tradnl" sz="2000" dirty="0" smtClean="0">
                <a:latin typeface="+mj-lt"/>
              </a:rPr>
              <a:t>Determine the evolution and contribution of cultural economy within the national economy. </a:t>
            </a:r>
            <a:endParaRPr lang="en-US" sz="2000" dirty="0">
              <a:latin typeface="+mj-lt"/>
            </a:endParaRPr>
          </a:p>
          <a:p>
            <a:r>
              <a:rPr lang="es-ES_tradnl" altLang="es-ES_tradnl" sz="2000" dirty="0">
                <a:latin typeface="+mj-lt"/>
              </a:rPr>
              <a:t> 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altLang="es-ES_tradnl" sz="2000" dirty="0">
                <a:latin typeface="+mj-lt"/>
              </a:rPr>
              <a:t>Promote the generation of basic statisitcs to strengthen measurement techniques within the cultural sector.</a:t>
            </a:r>
            <a:endParaRPr lang="en-US" sz="2000" dirty="0">
              <a:latin typeface="+mj-lt"/>
            </a:endParaRPr>
          </a:p>
          <a:p>
            <a:r>
              <a:rPr lang="es-ES_tradnl" altLang="es-ES_tradnl" sz="2000" dirty="0">
                <a:latin typeface="+mj-lt"/>
              </a:rPr>
              <a:t> 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altLang="es-ES_tradnl" sz="2000" dirty="0">
                <a:latin typeface="+mj-lt"/>
              </a:rPr>
              <a:t>Foster the intergration of economic calculations around culture within the central framework of national accounts on cultural information. </a:t>
            </a:r>
            <a:endParaRPr lang="en-US" sz="2000" dirty="0">
              <a:latin typeface="+mj-lt"/>
            </a:endParaRPr>
          </a:p>
          <a:p>
            <a:r>
              <a:rPr lang="es-ES_tradnl" altLang="es-ES_tradnl" sz="2000" dirty="0">
                <a:latin typeface="+mj-lt"/>
              </a:rPr>
              <a:t> 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altLang="es-ES_tradnl" sz="2000" dirty="0">
                <a:latin typeface="+mj-lt"/>
              </a:rPr>
              <a:t>Serve as a source of information for the development, monitoring and evaluation of public policies on cultural matters.</a:t>
            </a:r>
            <a:endParaRPr lang="en-US" sz="2000" dirty="0">
              <a:latin typeface="+mj-lt"/>
            </a:endParaRPr>
          </a:p>
          <a:p>
            <a:r>
              <a:rPr lang="es-ES_tradnl" altLang="es-ES_tradnl" sz="2000" dirty="0">
                <a:latin typeface="+mj-lt"/>
              </a:rPr>
              <a:t> 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5003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91197" y="273612"/>
            <a:ext cx="9384632" cy="692497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Tools set I: Conceptual and methodological aspects of the Cultural Satellite Accounts </a:t>
            </a:r>
          </a:p>
          <a:p>
            <a:pPr marL="457200" indent="-457200">
              <a:buAutoNum type="arabicPeriod"/>
            </a:pPr>
            <a:r>
              <a:rPr lang="es-ES" altLang="es-ES" sz="2000" dirty="0" smtClean="0">
                <a:latin typeface="+mj-lt"/>
              </a:rPr>
              <a:t>The dynamic relation between culture and economics.</a:t>
            </a:r>
          </a:p>
          <a:p>
            <a:pPr marL="457200" indent="-457200">
              <a:buAutoNum type="arabicPeriod"/>
            </a:pPr>
            <a:r>
              <a:rPr lang="es-ES" altLang="es-ES" sz="2000" dirty="0" smtClean="0">
                <a:latin typeface="+mj-lt"/>
              </a:rPr>
              <a:t>Concepts, scope and measurement framework of the CSAs.</a:t>
            </a:r>
          </a:p>
          <a:p>
            <a:pPr marL="457200" indent="-457200">
              <a:buAutoNum type="arabicPeriod"/>
            </a:pPr>
            <a:endParaRPr lang="es-ES" altLang="es-ES" sz="2000" dirty="0" smtClean="0"/>
          </a:p>
          <a:p>
            <a:r>
              <a:rPr lang="es-ES" altLang="es-E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Tool</a:t>
            </a:r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set II: Tools </a:t>
            </a:r>
            <a:r>
              <a:rPr lang="es-ES" altLang="es-E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to</a:t>
            </a:r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altLang="es-E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characterize</a:t>
            </a:r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es-ES" altLang="es-E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calculate</a:t>
            </a:r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altLang="es-E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</a:t>
            </a:r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Cultural </a:t>
            </a:r>
            <a:r>
              <a:rPr lang="es-ES" altLang="es-E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Satellite</a:t>
            </a:r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altLang="es-E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Accounts</a:t>
            </a:r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ES" altLang="es-ES" sz="2000" dirty="0" err="1" smtClean="0">
                <a:latin typeface="+mj-lt"/>
              </a:rPr>
              <a:t>Delimitation</a:t>
            </a:r>
            <a:r>
              <a:rPr lang="es-ES" altLang="es-ES" sz="2000" dirty="0" smtClean="0">
                <a:latin typeface="+mj-lt"/>
              </a:rPr>
              <a:t> </a:t>
            </a:r>
            <a:r>
              <a:rPr lang="es-ES" altLang="es-ES" sz="2000" dirty="0">
                <a:latin typeface="+mj-lt"/>
              </a:rPr>
              <a:t>and segmentation in the field of measurement.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ES" altLang="es-ES" sz="2000" dirty="0">
                <a:latin typeface="+mj-lt"/>
              </a:rPr>
              <a:t>Production accounts and accounts generating revenues of characteristic cultural activities.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ES" altLang="es-ES" sz="2000" dirty="0">
                <a:latin typeface="+mj-lt"/>
              </a:rPr>
              <a:t>Equilibrium of supply-utilisation of cultural products.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ES" altLang="es-ES" sz="2000" dirty="0">
                <a:latin typeface="+mj-lt"/>
              </a:rPr>
              <a:t>Analysis of cultural expenditure and its funding.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ES" altLang="es-ES" sz="2000" dirty="0">
                <a:latin typeface="+mj-lt"/>
              </a:rPr>
              <a:t>Analysis of the cultural job market.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ES" altLang="es-ES" sz="2000" dirty="0">
                <a:latin typeface="+mj-lt"/>
              </a:rPr>
              <a:t>Complementary indicators of the Cultural Satellite Accounts.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ES" altLang="es-ES" sz="2000" dirty="0">
                <a:latin typeface="+mj-lt"/>
              </a:rPr>
              <a:t>Source of information and preparation of data.</a:t>
            </a:r>
          </a:p>
          <a:p>
            <a:endParaRPr lang="es-ES" altLang="es-ES" sz="2000" dirty="0"/>
          </a:p>
          <a:p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Tools set III: Instruments to implement Cultural Satellite </a:t>
            </a:r>
            <a:r>
              <a:rPr lang="es-ES" altLang="es-E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Accounts</a:t>
            </a:r>
            <a:r>
              <a:rPr lang="es-ES" alt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es-CO" altLang="es-CO" sz="2000" b="1" dirty="0"/>
          </a:p>
          <a:p>
            <a:pPr marL="457200" indent="-457200">
              <a:buFont typeface="+mj-lt"/>
              <a:buAutoNum type="arabicPeriod" startAt="11"/>
            </a:pPr>
            <a:r>
              <a:rPr lang="es-ES" altLang="es-ES" sz="2000" dirty="0">
                <a:latin typeface="+mj-lt"/>
              </a:rPr>
              <a:t>Minimal conditions and recommended actions to design the CSA.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s-ES" altLang="es-ES" sz="2000" dirty="0">
                <a:latin typeface="+mj-lt"/>
              </a:rPr>
              <a:t>Road map to implement the Cultural Satellite Accounts. </a:t>
            </a:r>
            <a:endParaRPr lang="es-CO" altLang="es-ES" sz="2000" dirty="0">
              <a:latin typeface="+mj-lt"/>
            </a:endParaRPr>
          </a:p>
          <a:p>
            <a:pPr marL="457200" indent="-457200">
              <a:buFont typeface="+mj-lt"/>
              <a:buAutoNum type="arabicPeriod" startAt="11"/>
            </a:pPr>
            <a:r>
              <a:rPr lang="es-CO" altLang="es-CO" sz="2000" dirty="0" smtClean="0">
                <a:latin typeface="+mj-lt"/>
              </a:rPr>
              <a:t>Glossary</a:t>
            </a:r>
            <a:r>
              <a:rPr lang="es-CO" altLang="es-CO" sz="2000" dirty="0">
                <a:latin typeface="+mj-lt"/>
              </a:rPr>
              <a:t>.</a:t>
            </a:r>
            <a:endParaRPr lang="es-ES" altLang="es-ES" sz="2000" dirty="0">
              <a:latin typeface="+mj-lt"/>
            </a:endParaRPr>
          </a:p>
          <a:p>
            <a:pPr marL="457200" indent="-457200">
              <a:buFont typeface="+mj-lt"/>
              <a:buAutoNum type="arabicPeriod" startAt="3"/>
            </a:pPr>
            <a:endParaRPr lang="es-ES" altLang="es-ES" sz="2000" dirty="0"/>
          </a:p>
          <a:p>
            <a:pPr marL="457200" indent="-457200">
              <a:buAutoNum type="arabicPeriod"/>
            </a:pP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29117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69" y="2645396"/>
            <a:ext cx="10515600" cy="259448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sz="4000" dirty="0">
                <a:solidFill>
                  <a:schemeClr val="bg1"/>
                </a:solidFill>
              </a:rPr>
              <a:t>A look at how the countries using CSAs have progressed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71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0"/>
            <a:ext cx="10149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128996"/>
              </p:ext>
            </p:extLst>
          </p:nvPr>
        </p:nvGraphicFramePr>
        <p:xfrm>
          <a:off x="2504271" y="1130010"/>
          <a:ext cx="8533448" cy="538328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87242"/>
                <a:gridCol w="1552887"/>
                <a:gridCol w="1620403"/>
                <a:gridCol w="1782445"/>
                <a:gridCol w="1890471"/>
              </a:tblGrid>
              <a:tr h="643942"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 smtClean="0">
                          <a:effectLst/>
                        </a:rPr>
                        <a:t>Country</a:t>
                      </a:r>
                      <a:endParaRPr lang="es-CO" alt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 smtClean="0">
                          <a:effectLst/>
                        </a:rPr>
                        <a:t>Year Base</a:t>
                      </a:r>
                      <a:endParaRPr lang="es-CO" alt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 smtClean="0">
                          <a:effectLst/>
                        </a:rPr>
                        <a:t>Year Results</a:t>
                      </a:r>
                      <a:endParaRPr lang="es-CO" alt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 smtClean="0">
                          <a:effectLst/>
                        </a:rPr>
                        <a:t>Last Publication</a:t>
                      </a:r>
                      <a:endParaRPr lang="es-CO" alt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 smtClean="0">
                          <a:effectLst/>
                        </a:rPr>
                        <a:t>GDP</a:t>
                      </a:r>
                      <a:endParaRPr lang="es-CO" alt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789890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2000" u="none" strike="noStrike" dirty="0" smtClean="0">
                          <a:effectLst/>
                        </a:rPr>
                        <a:t>Argentina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1993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2004-2011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2012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>
                          <a:effectLst/>
                        </a:rPr>
                        <a:t>3.4%</a:t>
                      </a:r>
                      <a:endParaRPr lang="es-CO" alt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789890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2000" u="none" strike="noStrike" dirty="0" smtClean="0">
                          <a:effectLst/>
                        </a:rPr>
                        <a:t>Colombia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2005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2000-2010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2013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1.8%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789890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2000" u="none" strike="noStrike" dirty="0" smtClean="0">
                          <a:effectLst/>
                        </a:rPr>
                        <a:t>Costa </a:t>
                      </a:r>
                      <a:r>
                        <a:rPr lang="es-CO" altLang="es-CO" sz="2000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Rica</a:t>
                      </a:r>
                      <a:endParaRPr lang="es-CO" altLang="es-CO" sz="2000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>
                          <a:effectLst/>
                        </a:rPr>
                        <a:t>2011</a:t>
                      </a:r>
                      <a:endParaRPr lang="es-CO" alt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>
                          <a:effectLst/>
                        </a:rPr>
                        <a:t>2010-2012</a:t>
                      </a:r>
                      <a:endParaRPr lang="es-CO" alt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2013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1.4</a:t>
                      </a:r>
                      <a:r>
                        <a:rPr lang="es-CO" altLang="es-CO" sz="2000" u="none" strike="noStrike" dirty="0" smtClean="0">
                          <a:effectLst/>
                        </a:rPr>
                        <a:t>%</a:t>
                      </a:r>
                    </a:p>
                  </a:txBody>
                  <a:tcPr marL="0" marR="0" marT="0" marB="0" anchor="b"/>
                </a:tc>
              </a:tr>
              <a:tr h="78989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es-CO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Mexico</a:t>
                      </a:r>
                      <a:endParaRPr lang="en-US" altLang="es-CO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es-CO" altLang="es-CO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2008-2012</a:t>
                      </a:r>
                      <a:endParaRPr lang="es-CO" altLang="es-CO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es-CO" altLang="es-CO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2.7%</a:t>
                      </a:r>
                      <a:endParaRPr lang="es-CO" altLang="es-CO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898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strike="noStrike" dirty="0" smtClean="0"/>
                        <a:t>Spain</a:t>
                      </a:r>
                      <a:endParaRPr lang="en-US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2000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2000-2009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 smtClean="0">
                          <a:effectLst/>
                        </a:rPr>
                        <a:t>2012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altLang="es-CO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CO" altLang="es-CO" sz="2000" u="none" strike="noStrike" smtClean="0">
                          <a:effectLst/>
                        </a:rPr>
                        <a:t>2.5%</a:t>
                      </a:r>
                      <a:endParaRPr lang="es-CO" altLang="es-CO" sz="2000" u="none" strike="noStrike" dirty="0" smtClean="0">
                        <a:effectLst/>
                      </a:endParaRPr>
                    </a:p>
                  </a:txBody>
                  <a:tcPr marL="0" marR="0" marT="0" marB="0" anchor="b"/>
                </a:tc>
              </a:tr>
              <a:tr h="789890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2000" u="none" strike="noStrike" dirty="0" smtClean="0">
                          <a:effectLst/>
                        </a:rPr>
                        <a:t>Uruguay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2005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2005-2008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2009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dirty="0">
                          <a:effectLst/>
                        </a:rPr>
                        <a:t>1.9%</a:t>
                      </a:r>
                      <a:endParaRPr lang="es-CO" alt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131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16618"/>
              </p:ext>
            </p:extLst>
          </p:nvPr>
        </p:nvGraphicFramePr>
        <p:xfrm>
          <a:off x="2315933" y="1367806"/>
          <a:ext cx="8554743" cy="2806543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304778"/>
                <a:gridCol w="1181915"/>
                <a:gridCol w="481160"/>
                <a:gridCol w="889283"/>
                <a:gridCol w="1108716"/>
                <a:gridCol w="1330925"/>
                <a:gridCol w="1077922"/>
                <a:gridCol w="1180044"/>
              </a:tblGrid>
              <a:tr h="4640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altLang="es-CO" sz="1600" u="none" strike="noStrike" kern="1200" dirty="0">
                          <a:effectLst/>
                        </a:rPr>
                        <a:t>COUNTRY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CALCULATED INDICATORS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altLang="es-CO" sz="1600" u="none" strike="noStrike" kern="1200" dirty="0" smtClean="0">
                          <a:effectLst/>
                        </a:rPr>
                        <a:t>YEARS</a:t>
                      </a:r>
                      <a:r>
                        <a:rPr lang="es-CO" altLang="es-CO" sz="16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altLang="es-CO" sz="1600" u="none" strike="noStrike" kern="1200" dirty="0" smtClean="0">
                          <a:effectLst/>
                        </a:rPr>
                        <a:t>RESULTS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422391">
                <a:tc v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1600" u="none" strike="noStrike" kern="1200" dirty="0">
                          <a:effectLst/>
                        </a:rPr>
                        <a:t>PRODUCTION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1600" u="none" strike="noStrike" kern="1200">
                          <a:effectLst/>
                        </a:rPr>
                        <a:t>GDP</a:t>
                      </a:r>
                      <a:endParaRPr lang="es-CO" altLang="es-CO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1600" u="none" strike="noStrike" kern="1200" dirty="0">
                          <a:effectLst/>
                        </a:rPr>
                        <a:t>OFFER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1600" u="none" strike="noStrike" kern="1200" dirty="0">
                          <a:effectLst/>
                        </a:rPr>
                        <a:t>SPENDING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1600" u="none" strike="noStrike" kern="1200" dirty="0">
                          <a:effectLst/>
                        </a:rPr>
                        <a:t>EMPLOYMENT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1600" u="none" strike="noStrike" kern="1200" dirty="0">
                          <a:effectLst/>
                        </a:rPr>
                        <a:t>NON-MONETARY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</a:tr>
              <a:tr h="367296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2000" u="none" strike="noStrike" kern="1200" dirty="0" smtClean="0">
                          <a:effectLst/>
                        </a:rPr>
                        <a:t>Argentina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 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 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2004-2011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67296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2000" u="none" strike="noStrike" kern="1200" dirty="0" smtClean="0">
                          <a:effectLst/>
                        </a:rPr>
                        <a:t>Colombia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 </a:t>
                      </a:r>
                      <a:r>
                        <a:rPr lang="es-CO" altLang="es-CO" sz="2000" u="none" strike="noStrike" kern="1200" dirty="0" smtClean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 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2000-2010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67296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2000" u="none" strike="noStrike" kern="1200" dirty="0" smtClean="0">
                          <a:effectLst/>
                        </a:rPr>
                        <a:t>Costa Rica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2010-2012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67296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2000" u="none" strike="noStrike" kern="1200" dirty="0" smtClean="0">
                          <a:effectLst/>
                        </a:rPr>
                        <a:t>España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 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2000-2009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85661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2000" u="none" strike="noStrike" kern="1200" dirty="0" smtClean="0">
                          <a:effectLst/>
                        </a:rPr>
                        <a:t>Uruguay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X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 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>
                          <a:effectLst/>
                        </a:rPr>
                        <a:t> </a:t>
                      </a:r>
                      <a:endParaRPr lang="es-CO" altLang="es-CO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X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2005-2008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14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0587"/>
              </p:ext>
            </p:extLst>
          </p:nvPr>
        </p:nvGraphicFramePr>
        <p:xfrm>
          <a:off x="2100739" y="1621322"/>
          <a:ext cx="9171976" cy="2977307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071210"/>
                <a:gridCol w="838200"/>
                <a:gridCol w="624840"/>
                <a:gridCol w="1041765"/>
                <a:gridCol w="770748"/>
                <a:gridCol w="778779"/>
                <a:gridCol w="776771"/>
                <a:gridCol w="776771"/>
                <a:gridCol w="776771"/>
                <a:gridCol w="776771"/>
                <a:gridCol w="939350"/>
              </a:tblGrid>
              <a:tr h="4640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altLang="es-CO" sz="1400" u="none" strike="noStrike" kern="1200" dirty="0">
                          <a:effectLst/>
                        </a:rPr>
                        <a:t>COUNTRY</a:t>
                      </a:r>
                      <a:endParaRPr lang="es-CO" alt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O" altLang="es-CO" sz="2000" u="none" strike="noStrike" kern="1200" dirty="0">
                          <a:effectLst/>
                        </a:rPr>
                        <a:t>CALCULATED </a:t>
                      </a:r>
                      <a:r>
                        <a:rPr lang="es-CO" altLang="es-CO" sz="2000" u="none" strike="noStrike" kern="1200" dirty="0" smtClean="0">
                          <a:effectLst/>
                        </a:rPr>
                        <a:t>SECTORS</a:t>
                      </a:r>
                      <a:endParaRPr lang="es-CO" alt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sz="1400"/>
                        <a:t>Heritage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22391">
                <a:tc v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Creation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Design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Games  and Toy stores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Performing Arts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Visual Arts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s-CO" altLang="es-CO" sz="1400" dirty="0" smtClean="0"/>
                        <a:t>Music</a:t>
                      </a:r>
                      <a:endParaRPr lang="es-CO" altLang="es-CO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Audiovisual and radio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Books and publications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Cultural education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CO" altLang="es-CO"/>
                    </a:p>
                  </a:txBody>
                  <a:tcPr/>
                </a:tc>
              </a:tr>
              <a:tr h="367296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1600" u="none" strike="noStrike" kern="1200" dirty="0">
                          <a:effectLst/>
                        </a:rPr>
                        <a:t>COLOMBIA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aseline="0" dirty="0" smtClean="0"/>
                        <a:t>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7296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1600" u="none" strike="noStrike" kern="1200" dirty="0">
                          <a:effectLst/>
                        </a:rPr>
                        <a:t>COSTA RICA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7296">
                <a:tc>
                  <a:txBody>
                    <a:bodyPr/>
                    <a:lstStyle/>
                    <a:p>
                      <a:pPr algn="l" fontAlgn="b"/>
                      <a:r>
                        <a:rPr sz="1600" dirty="0"/>
                        <a:t>SPAIN</a:t>
                      </a:r>
                      <a:endParaRPr sz="16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85661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1600" u="none" strike="noStrike" kern="1200" dirty="0" smtClean="0">
                          <a:effectLst/>
                        </a:rPr>
                        <a:t>MEXICO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85661">
                <a:tc>
                  <a:txBody>
                    <a:bodyPr/>
                    <a:lstStyle/>
                    <a:p>
                      <a:pPr algn="l" fontAlgn="b"/>
                      <a:r>
                        <a:rPr lang="es-CO" altLang="es-CO" sz="1600" u="none" strike="noStrike" kern="1200" dirty="0">
                          <a:effectLst/>
                        </a:rPr>
                        <a:t>URUGUAY</a:t>
                      </a:r>
                      <a:endParaRPr lang="es-CO" altLang="es-CO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25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331315" y="501464"/>
            <a:ext cx="8710411" cy="473975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methodological trends and highlights</a:t>
            </a:r>
            <a:endParaRPr lang="es-CO" altLang="es-CO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t"/>
            <a:r>
              <a:rPr lang="en-US" dirty="0"/>
              <a:t> </a:t>
            </a:r>
            <a:endParaRPr lang="es-CO" altLang="es-CO" dirty="0"/>
          </a:p>
          <a:p>
            <a:r>
              <a:rPr lang="en-US" sz="2000" dirty="0">
                <a:latin typeface="+mj-lt"/>
              </a:rPr>
              <a:t>Years of economic base: 1993 (Argentina), with the longest </a:t>
            </a:r>
            <a:r>
              <a:rPr lang="en-US" sz="2000" dirty="0" smtClean="0">
                <a:latin typeface="+mj-lt"/>
              </a:rPr>
              <a:t>record. </a:t>
            </a:r>
            <a:r>
              <a:rPr lang="en-US" sz="2000" dirty="0">
                <a:latin typeface="+mj-lt"/>
              </a:rPr>
              <a:t>2011 (Costa Rica).</a:t>
            </a:r>
          </a:p>
          <a:p>
            <a:r>
              <a:rPr lang="en-US" sz="2000" dirty="0">
                <a:latin typeface="+mj-lt"/>
              </a:rPr>
              <a:t>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Not a single country listed has implemented all the methodology for the calculation of employment. </a:t>
            </a:r>
            <a:endParaRPr lang="es-CO" altLang="es-CO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 </a:t>
            </a:r>
            <a:endParaRPr lang="es-CO" altLang="es-CO" sz="2000" dirty="0" smtClean="0">
              <a:latin typeface="+mj-lt"/>
            </a:endParaRPr>
          </a:p>
          <a:p>
            <a:pPr fontAlgn="t"/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longest results are from Spain (2000-2011) and Colombia (2000-2010) and the shortest, have them </a:t>
            </a:r>
            <a:r>
              <a:rPr lang="en-US" sz="2000" dirty="0" smtClean="0">
                <a:latin typeface="+mj-lt"/>
              </a:rPr>
              <a:t>Mexico and Uruguay </a:t>
            </a:r>
            <a:r>
              <a:rPr lang="en-US" sz="2000" dirty="0">
                <a:latin typeface="+mj-lt"/>
              </a:rPr>
              <a:t>(2005-2008)</a:t>
            </a:r>
            <a:r>
              <a:rPr lang="en-US" sz="2000" dirty="0" smtClean="0">
                <a:latin typeface="+mj-lt"/>
              </a:rPr>
              <a:t>.</a:t>
            </a:r>
            <a:endParaRPr lang="es-CO" altLang="es-CO" sz="2000" dirty="0">
              <a:latin typeface="+mj-lt"/>
            </a:endParaRPr>
          </a:p>
          <a:p>
            <a:pPr fontAlgn="t"/>
            <a:r>
              <a:rPr lang="en-US" sz="2000" dirty="0">
                <a:latin typeface="+mj-lt"/>
              </a:rPr>
              <a:t> </a:t>
            </a:r>
            <a:endParaRPr lang="es-CO" altLang="es-CO" sz="2000" dirty="0">
              <a:latin typeface="+mj-lt"/>
            </a:endParaRPr>
          </a:p>
          <a:p>
            <a:pPr fontAlgn="t"/>
            <a:r>
              <a:rPr lang="en-US" sz="2000" dirty="0">
                <a:latin typeface="+mj-lt"/>
              </a:rPr>
              <a:t>Costa Rica decided to measure advertising as an economic sector. </a:t>
            </a:r>
            <a:endParaRPr lang="en-US" sz="2000" dirty="0" smtClean="0">
              <a:latin typeface="+mj-lt"/>
            </a:endParaRPr>
          </a:p>
          <a:p>
            <a:pPr fontAlgn="t"/>
            <a:r>
              <a:rPr lang="en-US" sz="2000" dirty="0">
                <a:latin typeface="+mj-lt"/>
              </a:rPr>
              <a:t> </a:t>
            </a:r>
            <a:endParaRPr lang="es-CO" altLang="es-CO" sz="2000" dirty="0">
              <a:latin typeface="+mj-lt"/>
            </a:endParaRPr>
          </a:p>
          <a:p>
            <a:pPr fontAlgn="t"/>
            <a:r>
              <a:rPr lang="en-US" sz="2000" dirty="0" smtClean="0">
                <a:latin typeface="+mj-lt"/>
              </a:rPr>
              <a:t>Chile carried </a:t>
            </a:r>
            <a:r>
              <a:rPr lang="en-US" sz="2000" dirty="0">
                <a:latin typeface="+mj-lt"/>
              </a:rPr>
              <a:t>out </a:t>
            </a:r>
            <a:r>
              <a:rPr lang="en-US" sz="2000" dirty="0" smtClean="0">
                <a:latin typeface="+mj-lt"/>
              </a:rPr>
              <a:t>some </a:t>
            </a:r>
            <a:r>
              <a:rPr lang="en-US" sz="2000" dirty="0">
                <a:latin typeface="+mj-lt"/>
              </a:rPr>
              <a:t>methodological modifications, and now they renamed the exercise as an exploratory statistical </a:t>
            </a:r>
            <a:r>
              <a:rPr lang="en-US" sz="2000" dirty="0" smtClean="0">
                <a:latin typeface="+mj-lt"/>
              </a:rPr>
              <a:t>operation. </a:t>
            </a:r>
            <a:endParaRPr lang="es-CO" altLang="es-C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234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014" y="365129"/>
            <a:ext cx="9496785" cy="1325563"/>
          </a:xfrm>
        </p:spPr>
        <p:txBody>
          <a:bodyPr numCol="1">
            <a:norm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Content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172" y="1825625"/>
            <a:ext cx="9007593" cy="4351338"/>
          </a:xfrm>
        </p:spPr>
        <p:txBody>
          <a:bodyPr numCol="1">
            <a:normAutofit/>
          </a:bodyPr>
          <a:lstStyle/>
          <a:p>
            <a:r>
              <a:rPr lang="en-US" sz="2000" dirty="0" smtClean="0">
                <a:latin typeface="+mj-lt"/>
              </a:rPr>
              <a:t>How did the manual come about and what was the process leading to this?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What measurement tools are used in the methodology of the Cultural Satellite Accounts?</a:t>
            </a: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A look at how the countries using CSAs have progressed.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What are the lessons learnt. 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Recommendations for an international manual.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271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6174" y="352262"/>
            <a:ext cx="769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isadvantages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relating to the measuring processes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0553" y="917912"/>
            <a:ext cx="90929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ES_tradnl" sz="2000" dirty="0" err="1">
                <a:latin typeface="+mj-lt"/>
              </a:rPr>
              <a:t>Lack</a:t>
            </a:r>
            <a:r>
              <a:rPr lang="es-ES_tradnl" sz="2000" dirty="0">
                <a:latin typeface="+mj-lt"/>
              </a:rPr>
              <a:t> of </a:t>
            </a:r>
            <a:r>
              <a:rPr lang="es-ES_tradnl" sz="2000" dirty="0" err="1">
                <a:latin typeface="+mj-lt"/>
              </a:rPr>
              <a:t>information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from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what</a:t>
            </a:r>
            <a:r>
              <a:rPr lang="es-ES_tradnl" sz="2000" dirty="0">
                <a:latin typeface="+mj-lt"/>
              </a:rPr>
              <a:t> can be </a:t>
            </a:r>
            <a:r>
              <a:rPr lang="es-ES_tradnl" sz="2000" dirty="0" err="1">
                <a:latin typeface="+mj-lt"/>
              </a:rPr>
              <a:t>classified</a:t>
            </a:r>
            <a:r>
              <a:rPr lang="es-ES_tradnl" sz="2000" dirty="0">
                <a:latin typeface="+mj-lt"/>
              </a:rPr>
              <a:t> as “informal </a:t>
            </a:r>
            <a:r>
              <a:rPr lang="es-ES_tradnl" sz="2000" dirty="0" err="1">
                <a:latin typeface="+mj-lt"/>
              </a:rPr>
              <a:t>economy</a:t>
            </a:r>
            <a:r>
              <a:rPr lang="es-ES_tradnl" sz="2000" dirty="0">
                <a:latin typeface="+mj-lt"/>
              </a:rPr>
              <a:t>” </a:t>
            </a:r>
            <a:r>
              <a:rPr lang="es-ES_tradnl" sz="2000" dirty="0" err="1">
                <a:latin typeface="+mj-lt"/>
              </a:rPr>
              <a:t>or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illegal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activities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which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take</a:t>
            </a:r>
            <a:r>
              <a:rPr lang="es-ES_tradnl" sz="2000" dirty="0">
                <a:latin typeface="+mj-lt"/>
              </a:rPr>
              <a:t> place in </a:t>
            </a:r>
            <a:r>
              <a:rPr lang="es-ES_tradnl" sz="2000" dirty="0" err="1">
                <a:latin typeface="+mj-lt"/>
              </a:rPr>
              <a:t>the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countries</a:t>
            </a:r>
            <a:r>
              <a:rPr lang="es-ES_tradnl" sz="2000" dirty="0">
                <a:latin typeface="+mj-lt"/>
              </a:rPr>
              <a:t> of </a:t>
            </a:r>
            <a:r>
              <a:rPr lang="es-ES_tradnl" sz="2000" dirty="0" err="1">
                <a:latin typeface="+mj-lt"/>
              </a:rPr>
              <a:t>that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region</a:t>
            </a:r>
            <a:r>
              <a:rPr lang="es-ES_tradnl" sz="2000" dirty="0" smtClean="0">
                <a:latin typeface="+mj-lt"/>
              </a:rPr>
              <a:t>.</a:t>
            </a:r>
          </a:p>
          <a:p>
            <a:pPr marL="342900" lvl="0" indent="-342900">
              <a:buFont typeface="Arial"/>
              <a:buChar char="•"/>
            </a:pP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sz="2000" dirty="0" err="1">
                <a:latin typeface="+mj-lt"/>
              </a:rPr>
              <a:t>The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difficulty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to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identify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what</a:t>
            </a:r>
            <a:r>
              <a:rPr lang="es-ES_tradnl" sz="2000" dirty="0">
                <a:latin typeface="+mj-lt"/>
              </a:rPr>
              <a:t> can be </a:t>
            </a:r>
            <a:r>
              <a:rPr lang="es-ES_tradnl" sz="2000" dirty="0" err="1">
                <a:latin typeface="+mj-lt"/>
              </a:rPr>
              <a:t>defined</a:t>
            </a:r>
            <a:r>
              <a:rPr lang="es-ES_tradnl" sz="2000" dirty="0">
                <a:latin typeface="+mj-lt"/>
              </a:rPr>
              <a:t> as </a:t>
            </a:r>
            <a:r>
              <a:rPr lang="es-ES_tradnl" sz="2000" dirty="0" err="1">
                <a:latin typeface="+mj-lt"/>
              </a:rPr>
              <a:t>those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working</a:t>
            </a:r>
            <a:r>
              <a:rPr lang="es-ES_tradnl" sz="2000" dirty="0">
                <a:latin typeface="+mj-lt"/>
              </a:rPr>
              <a:t> in </a:t>
            </a:r>
            <a:r>
              <a:rPr lang="es-ES_tradnl" sz="2000" dirty="0" err="1">
                <a:latin typeface="+mj-lt"/>
              </a:rPr>
              <a:t>the</a:t>
            </a:r>
            <a:r>
              <a:rPr lang="es-ES_tradnl" sz="2000" dirty="0">
                <a:latin typeface="+mj-lt"/>
              </a:rPr>
              <a:t> cultural </a:t>
            </a:r>
            <a:r>
              <a:rPr lang="es-ES_tradnl" sz="2000" dirty="0" smtClean="0">
                <a:latin typeface="+mj-lt"/>
              </a:rPr>
              <a:t>sector. 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sz="2000" dirty="0" err="1" smtClean="0">
                <a:latin typeface="+mj-lt"/>
              </a:rPr>
              <a:t>The</a:t>
            </a:r>
            <a:r>
              <a:rPr lang="es-ES_tradnl" sz="2000" dirty="0" smtClean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lack</a:t>
            </a:r>
            <a:r>
              <a:rPr lang="es-ES_tradnl" sz="2000" dirty="0">
                <a:latin typeface="+mj-lt"/>
              </a:rPr>
              <a:t> of data </a:t>
            </a:r>
            <a:r>
              <a:rPr lang="es-ES_tradnl" sz="2000" dirty="0" err="1">
                <a:latin typeface="+mj-lt"/>
              </a:rPr>
              <a:t>representing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activities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taking</a:t>
            </a:r>
            <a:r>
              <a:rPr lang="es-ES_tradnl" sz="2000" dirty="0">
                <a:latin typeface="+mj-lt"/>
              </a:rPr>
              <a:t> place in rural </a:t>
            </a:r>
            <a:r>
              <a:rPr lang="es-ES_tradnl" sz="2000" dirty="0" err="1" smtClean="0">
                <a:latin typeface="+mj-lt"/>
              </a:rPr>
              <a:t>areas</a:t>
            </a:r>
            <a:r>
              <a:rPr lang="es-ES_tradnl" sz="2000" dirty="0" smtClean="0">
                <a:latin typeface="+mj-lt"/>
              </a:rPr>
              <a:t>.  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endParaRPr lang="es-ES_tradnl" sz="2000" dirty="0" smtClean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sz="2000" dirty="0" err="1" smtClean="0">
                <a:latin typeface="+mj-lt"/>
              </a:rPr>
              <a:t>The</a:t>
            </a:r>
            <a:r>
              <a:rPr lang="es-ES_tradnl" sz="2000" dirty="0" smtClean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lack</a:t>
            </a:r>
            <a:r>
              <a:rPr lang="es-ES_tradnl" sz="2000" dirty="0">
                <a:latin typeface="+mj-lt"/>
              </a:rPr>
              <a:t> of </a:t>
            </a:r>
            <a:r>
              <a:rPr lang="es-ES_tradnl" sz="2000" dirty="0" err="1">
                <a:latin typeface="+mj-lt"/>
              </a:rPr>
              <a:t>sensitisation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on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behalf</a:t>
            </a:r>
            <a:r>
              <a:rPr lang="es-ES_tradnl" sz="2000" dirty="0">
                <a:latin typeface="+mj-lt"/>
              </a:rPr>
              <a:t> of cultural agencies </a:t>
            </a:r>
            <a:r>
              <a:rPr lang="es-ES_tradnl" sz="2000" dirty="0" err="1">
                <a:latin typeface="+mj-lt"/>
              </a:rPr>
              <a:t>on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the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importance</a:t>
            </a:r>
            <a:r>
              <a:rPr lang="es-ES_tradnl" sz="2000" dirty="0">
                <a:latin typeface="+mj-lt"/>
              </a:rPr>
              <a:t> of </a:t>
            </a:r>
            <a:r>
              <a:rPr lang="es-ES_tradnl" sz="2000" dirty="0" err="1">
                <a:latin typeface="+mj-lt"/>
              </a:rPr>
              <a:t>providing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the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 smtClean="0">
                <a:latin typeface="+mj-lt"/>
              </a:rPr>
              <a:t>information</a:t>
            </a:r>
            <a:r>
              <a:rPr lang="es-ES_tradnl" sz="2000" dirty="0" smtClean="0">
                <a:latin typeface="+mj-lt"/>
              </a:rPr>
              <a:t>. 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endParaRPr lang="es-ES_tradnl" sz="2000" dirty="0" smtClean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sz="2000" dirty="0" err="1" smtClean="0">
                <a:latin typeface="+mj-lt"/>
              </a:rPr>
              <a:t>The</a:t>
            </a:r>
            <a:r>
              <a:rPr lang="es-ES_tradnl" sz="2000" dirty="0" smtClean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difficulty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to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access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information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regarding</a:t>
            </a:r>
            <a:r>
              <a:rPr lang="es-ES_tradnl" sz="2000" dirty="0">
                <a:latin typeface="+mj-lt"/>
              </a:rPr>
              <a:t> cultural </a:t>
            </a:r>
            <a:r>
              <a:rPr lang="es-ES_tradnl" sz="2000" dirty="0" err="1">
                <a:latin typeface="+mj-lt"/>
              </a:rPr>
              <a:t>products</a:t>
            </a:r>
            <a:r>
              <a:rPr lang="es-ES_tradnl" sz="2000" dirty="0">
                <a:latin typeface="+mj-lt"/>
              </a:rPr>
              <a:t>, </a:t>
            </a:r>
            <a:r>
              <a:rPr lang="es-ES_tradnl" sz="2000" dirty="0" err="1">
                <a:latin typeface="+mj-lt"/>
              </a:rPr>
              <a:t>whose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processes</a:t>
            </a:r>
            <a:r>
              <a:rPr lang="es-ES_tradnl" sz="2000" dirty="0">
                <a:latin typeface="+mj-lt"/>
              </a:rPr>
              <a:t> of </a:t>
            </a:r>
            <a:r>
              <a:rPr lang="es-ES_tradnl" sz="2000" dirty="0" err="1">
                <a:latin typeface="+mj-lt"/>
              </a:rPr>
              <a:t>creation</a:t>
            </a:r>
            <a:r>
              <a:rPr lang="es-ES_tradnl" sz="2000" dirty="0">
                <a:latin typeface="+mj-lt"/>
              </a:rPr>
              <a:t> and </a:t>
            </a:r>
            <a:r>
              <a:rPr lang="es-ES_tradnl" sz="2000" dirty="0" err="1">
                <a:latin typeface="+mj-lt"/>
              </a:rPr>
              <a:t>production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go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beyond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the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traditional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national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frontiers</a:t>
            </a:r>
            <a:r>
              <a:rPr lang="es-ES_tradnl" sz="2000" dirty="0">
                <a:latin typeface="+mj-lt"/>
              </a:rPr>
              <a:t> and </a:t>
            </a:r>
            <a:r>
              <a:rPr lang="es-ES_tradnl" sz="2000" dirty="0" err="1">
                <a:latin typeface="+mj-lt"/>
              </a:rPr>
              <a:t>their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dissemination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channels</a:t>
            </a:r>
            <a:r>
              <a:rPr lang="es-ES_tradnl" sz="2000" dirty="0">
                <a:latin typeface="+mj-lt"/>
              </a:rPr>
              <a:t>, are </a:t>
            </a:r>
            <a:r>
              <a:rPr lang="es-ES_tradnl" sz="2000" dirty="0" err="1">
                <a:latin typeface="+mj-lt"/>
              </a:rPr>
              <a:t>therefore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often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not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captured</a:t>
            </a:r>
            <a:r>
              <a:rPr lang="es-ES_tradnl" sz="2000" dirty="0">
                <a:latin typeface="+mj-lt"/>
              </a:rPr>
              <a:t> in </a:t>
            </a:r>
            <a:r>
              <a:rPr lang="es-ES_tradnl" sz="2000" dirty="0" err="1">
                <a:latin typeface="+mj-lt"/>
              </a:rPr>
              <a:t>the</a:t>
            </a:r>
            <a:r>
              <a:rPr lang="es-ES_tradnl" sz="2000" dirty="0">
                <a:latin typeface="+mj-lt"/>
              </a:rPr>
              <a:t> more </a:t>
            </a:r>
            <a:r>
              <a:rPr lang="es-ES_tradnl" sz="2000" dirty="0" err="1">
                <a:latin typeface="+mj-lt"/>
              </a:rPr>
              <a:t>traditional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distribution</a:t>
            </a:r>
            <a:r>
              <a:rPr lang="es-ES_tradnl" sz="2000" dirty="0">
                <a:latin typeface="+mj-lt"/>
              </a:rPr>
              <a:t> </a:t>
            </a:r>
            <a:r>
              <a:rPr lang="es-ES_tradnl" sz="2000" dirty="0" err="1">
                <a:latin typeface="+mj-lt"/>
              </a:rPr>
              <a:t>channels</a:t>
            </a:r>
            <a:r>
              <a:rPr lang="es-ES_tradnl" sz="2000" dirty="0">
                <a:latin typeface="+mj-lt"/>
              </a:rPr>
              <a:t>.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508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80" y="1089267"/>
            <a:ext cx="10515600" cy="4351338"/>
          </a:xfrm>
        </p:spPr>
        <p:txBody>
          <a:bodyPr numCol="1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err="1">
                <a:solidFill>
                  <a:schemeClr val="bg1"/>
                </a:solidFill>
              </a:rPr>
              <a:t>What are the lessons learnt and recommendations for a possible international manual?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0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54764" y="676403"/>
            <a:ext cx="9457387" cy="680186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CO" altLang="es-CO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Minimal conditions  </a:t>
            </a:r>
          </a:p>
          <a:p>
            <a:pPr lvl="0"/>
            <a:endParaRPr lang="es-CO" altLang="es-CO" sz="2000" dirty="0" smtClean="0">
              <a:ea typeface="Calibri" panose="020F0502020204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CO" altLang="es-CO" sz="2000" dirty="0" smtClean="0">
                <a:latin typeface="+mj-lt"/>
              </a:rPr>
              <a:t>Rely </a:t>
            </a:r>
            <a:r>
              <a:rPr lang="es-CO" altLang="es-CO" sz="2000" dirty="0">
                <a:latin typeface="+mj-lt"/>
              </a:rPr>
              <a:t>on a consolidated System of National Accounts (SNA) which is framed in the SNA of the year 2008.</a:t>
            </a:r>
          </a:p>
          <a:p>
            <a:pPr marL="457200" lvl="0" indent="-457200">
              <a:buFont typeface="+mj-lt"/>
              <a:buAutoNum type="arabicPeriod"/>
            </a:pP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altLang="es-CO" sz="2000" dirty="0" smtClean="0">
                <a:latin typeface="+mj-lt"/>
              </a:rPr>
              <a:t>Develop </a:t>
            </a:r>
            <a:r>
              <a:rPr lang="es-CO" altLang="es-CO" sz="2000" dirty="0">
                <a:latin typeface="+mj-lt"/>
              </a:rPr>
              <a:t>a socioeconomic characterization of cultural sectors to be used as a type of economic measurement within the sector. </a:t>
            </a:r>
          </a:p>
          <a:p>
            <a:pPr marL="457200" lvl="0" indent="-457200">
              <a:buFont typeface="+mj-lt"/>
              <a:buAutoNum type="arabicPeriod"/>
            </a:pP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altLang="es-CO" sz="2000" dirty="0" smtClean="0">
                <a:latin typeface="+mj-lt"/>
              </a:rPr>
              <a:t>Foster </a:t>
            </a:r>
            <a:r>
              <a:rPr lang="es-CO" altLang="es-CO" sz="2000" dirty="0">
                <a:latin typeface="+mj-lt"/>
              </a:rPr>
              <a:t>exchange of information between agents and cultural institutions.</a:t>
            </a:r>
          </a:p>
          <a:p>
            <a:pPr lvl="0"/>
            <a:endParaRPr lang="es-CO" altLang="es-CO" sz="2000" b="1" dirty="0" smtClean="0">
              <a:solidFill>
                <a:srgbClr val="0070C0"/>
              </a:solidFill>
            </a:endParaRPr>
          </a:p>
          <a:p>
            <a:pPr lvl="0"/>
            <a:r>
              <a:rPr lang="es-CO" altLang="es-CO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Recommended actions </a:t>
            </a:r>
          </a:p>
          <a:p>
            <a:pPr lvl="0"/>
            <a:endParaRPr lang="es-CO" altLang="es-CO" sz="2000" dirty="0"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altLang="es-CO" sz="2000" dirty="0">
                <a:latin typeface="+mj-lt"/>
              </a:rPr>
              <a:t>Intergrate the proposals given by the Cultural Satellite Accounts within the Statistical Plans of each participatory country. </a:t>
            </a:r>
          </a:p>
          <a:p>
            <a:pPr marL="457200" indent="-457200">
              <a:buFont typeface="+mj-lt"/>
              <a:buAutoNum type="arabicPeriod"/>
            </a:pP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altLang="es-CO" sz="2000" dirty="0">
                <a:latin typeface="+mj-lt"/>
              </a:rPr>
              <a:t> Design a work plan to put in place the Cultural Satellite Account. </a:t>
            </a:r>
          </a:p>
          <a:p>
            <a:pPr marL="457200" indent="-457200">
              <a:buFont typeface="+mj-lt"/>
              <a:buAutoNum type="arabicPeriod"/>
            </a:pP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altLang="es-CO" sz="2000" dirty="0">
                <a:latin typeface="+mj-lt"/>
              </a:rPr>
              <a:t>Generate feedback between the Cultural Satellite Account proposals on measurement techniques and other related accounts. </a:t>
            </a:r>
          </a:p>
          <a:p>
            <a:endParaRPr lang="es-CO" altLang="es-CO" sz="2400" dirty="0">
              <a:ea typeface="Calibri" panose="020F0502020204030204" pitchFamily="34" charset="0"/>
            </a:endParaRPr>
          </a:p>
          <a:p>
            <a:pPr lvl="0"/>
            <a:endParaRPr lang="es-CO" altLang="es-CO" sz="24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43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2488" y="839448"/>
            <a:ext cx="9295593" cy="44627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es-ES_tradnl" altLang="es-ES_tradnl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Recommendation for the road map</a:t>
            </a:r>
          </a:p>
          <a:p>
            <a:pPr>
              <a:defRPr/>
            </a:pPr>
            <a:endParaRPr lang="es-CO" altLang="es-CO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s-CO" altLang="es-CO" sz="2000" dirty="0" smtClean="0">
                <a:latin typeface="+mj-lt"/>
              </a:rPr>
              <a:t>Create a map of the institutional and statistical framework. </a:t>
            </a: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CO" altLang="es-CO" sz="2000" dirty="0">
                <a:latin typeface="+mj-lt"/>
              </a:rPr>
              <a:t>Undertake interinstitutional actions</a:t>
            </a:r>
            <a:r>
              <a:rPr lang="es-CO" altLang="es-CO" sz="2000" dirty="0" smtClean="0">
                <a:latin typeface="+mj-lt"/>
              </a:rPr>
              <a:t>.</a:t>
            </a: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CO" altLang="es-CO" sz="2000" dirty="0">
                <a:latin typeface="+mj-lt"/>
              </a:rPr>
              <a:t>Conformation of an interdisciplinary team to measure the CSA and start of activities</a:t>
            </a:r>
            <a:r>
              <a:rPr lang="es-CO" altLang="es-CO" sz="2000" dirty="0" smtClean="0">
                <a:latin typeface="+mj-lt"/>
              </a:rPr>
              <a:t>.</a:t>
            </a: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CO" altLang="es-CO" sz="2000" dirty="0">
                <a:latin typeface="+mj-lt"/>
              </a:rPr>
              <a:t>Selection of the (statistical) universe and prioritisation of sectors</a:t>
            </a:r>
            <a:r>
              <a:rPr lang="es-CO" altLang="es-CO" sz="2000" dirty="0" smtClean="0">
                <a:latin typeface="+mj-lt"/>
              </a:rPr>
              <a:t>. </a:t>
            </a: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CO" altLang="es-CO" sz="2000" dirty="0">
                <a:latin typeface="+mj-lt"/>
              </a:rPr>
              <a:t>Apply the CAB methodology and proposed calculations</a:t>
            </a:r>
            <a:r>
              <a:rPr lang="es-CO" altLang="es-CO" sz="2000" dirty="0" smtClean="0">
                <a:latin typeface="+mj-lt"/>
              </a:rPr>
              <a:t>.</a:t>
            </a: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altLang="es-CO" sz="2000" dirty="0">
                <a:latin typeface="+mj-lt"/>
              </a:rPr>
              <a:t>Analyse and validate results</a:t>
            </a:r>
            <a:r>
              <a:rPr lang="es-CO" altLang="es-CO" sz="2000" dirty="0" smtClean="0">
                <a:latin typeface="+mj-lt"/>
              </a:rPr>
              <a:t>.</a:t>
            </a: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CO" altLang="es-CO" sz="2000" dirty="0">
                <a:latin typeface="+mj-lt"/>
              </a:rPr>
              <a:t>Divulge and make the results known socially</a:t>
            </a:r>
            <a:r>
              <a:rPr lang="es-CO" altLang="es-CO" sz="2000" dirty="0" smtClean="0">
                <a:latin typeface="+mj-lt"/>
              </a:rPr>
              <a:t>.</a:t>
            </a: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CO" altLang="es-CO" sz="2000" dirty="0">
                <a:latin typeface="+mj-lt"/>
              </a:rPr>
              <a:t>Monitor and evaluate results</a:t>
            </a:r>
            <a:r>
              <a:rPr lang="es-CO" altLang="es-CO" sz="2000" dirty="0" smtClean="0">
                <a:latin typeface="+mj-lt"/>
              </a:rPr>
              <a:t>.</a:t>
            </a: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CO" altLang="es-CO" sz="2000" dirty="0" smtClean="0">
                <a:latin typeface="+mj-lt"/>
              </a:rPr>
              <a:t>Establish alliances and resources to guarantee the continuity of the Cultural Satellite Accounts.</a:t>
            </a:r>
            <a:endParaRPr lang="es-CO" altLang="es-CO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CO" altLang="es-CO" sz="2000" dirty="0">
                <a:latin typeface="+mj-lt"/>
              </a:rPr>
              <a:t>Record experiences relating to measurement methods and techniques</a:t>
            </a:r>
            <a:r>
              <a:rPr lang="es-CO" altLang="es-CO" sz="2000" dirty="0" smtClean="0">
                <a:latin typeface="+mj-lt"/>
              </a:rPr>
              <a:t>.</a:t>
            </a:r>
            <a:endParaRPr lang="es-ES" altLang="es-ES" sz="2000" dirty="0">
              <a:solidFill>
                <a:srgbClr val="3333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4707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39971" y="-206983"/>
            <a:ext cx="12671941" cy="7235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s-CO" altLang="es-CO" sz="900"/>
          </a:p>
        </p:txBody>
      </p:sp>
      <p:pic>
        <p:nvPicPr>
          <p:cNvPr id="10242" name="Imagen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40009" y="1866263"/>
            <a:ext cx="2988123" cy="336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3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157" y="1361798"/>
            <a:ext cx="10515600" cy="4351338"/>
          </a:xfrm>
        </p:spPr>
        <p:txBody>
          <a:bodyPr numCol="1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How did the idea of the manual come about and what was the process leading to this?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0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Rectángulo"/>
          <p:cNvSpPr>
            <a:spLocks noChangeArrowheads="1"/>
          </p:cNvSpPr>
          <p:nvPr/>
        </p:nvSpPr>
        <p:spPr>
          <a:xfrm>
            <a:off x="3163512" y="1446053"/>
            <a:ext cx="564130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9pPr>
          </a:lstStyle>
          <a:p>
            <a:pPr eaLnBrk="1" hangingPunct="1"/>
            <a:r>
              <a:rPr lang="es-CO" altLang="es-CO" sz="2000" dirty="0" smtClean="0">
                <a:latin typeface="+mj-lt"/>
              </a:rPr>
              <a:t>Project - Economy and Culture. </a:t>
            </a:r>
          </a:p>
          <a:p>
            <a:pPr eaLnBrk="1" hangingPunct="1"/>
            <a:r>
              <a:rPr lang="es-CO" altLang="es-CO" sz="2000" dirty="0" smtClean="0">
                <a:latin typeface="+mj-lt"/>
              </a:rPr>
              <a:t>Ecuador, Chile, Colombia, Peru and Venezuela.</a:t>
            </a:r>
          </a:p>
          <a:p>
            <a:pPr eaLnBrk="1" hangingPunct="1"/>
            <a:endParaRPr lang="es-CO" altLang="es-CO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Impact of Cultural Industries in Colombia and Chile</a:t>
            </a:r>
          </a:p>
          <a:p>
            <a:endParaRPr lang="en-US" altLang="es-CO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Impact of Cultural Industries in Venezuela and Bolivia</a:t>
            </a:r>
          </a:p>
          <a:p>
            <a:endParaRPr lang="en-US" altLang="es-CO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Manual “C</a:t>
            </a:r>
            <a:r>
              <a:rPr lang="es-CO" altLang="es-CO" sz="2000" dirty="0" smtClean="0">
                <a:latin typeface="+mj-lt"/>
              </a:rPr>
              <a:t>ultural Satellite Account”</a:t>
            </a:r>
            <a:r>
              <a:rPr lang="en-US" sz="2000" dirty="0" smtClean="0">
                <a:latin typeface="+mj-lt"/>
              </a:rPr>
              <a:t> 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Initiation of the actualization process </a:t>
            </a:r>
          </a:p>
          <a:p>
            <a:endParaRPr lang="en-US" sz="2000" dirty="0" smtClean="0">
              <a:latin typeface="+mj-lt"/>
            </a:endParaRPr>
          </a:p>
          <a:p>
            <a:r>
              <a:rPr sz="2000" dirty="0" smtClean="0">
                <a:latin typeface="+mj-lt"/>
              </a:rPr>
              <a:t>Presentation of the Guide</a:t>
            </a:r>
            <a:endParaRPr lang="en-US" sz="2000" dirty="0" smtClean="0">
              <a:latin typeface="+mj-lt"/>
            </a:endParaRPr>
          </a:p>
        </p:txBody>
      </p:sp>
      <p:sp>
        <p:nvSpPr>
          <p:cNvPr id="3" name="20 Flecha derecha"/>
          <p:cNvSpPr/>
          <p:nvPr/>
        </p:nvSpPr>
        <p:spPr>
          <a:xfrm>
            <a:off x="2428630" y="1764344"/>
            <a:ext cx="652988" cy="100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numCol="1"/>
          <a:lstStyle/>
          <a:p>
            <a:pPr algn="ctr" eaLnBrk="1" hangingPunct="1">
              <a:defRPr/>
            </a:pPr>
            <a:endParaRPr lang="es-ES" altLang="es-ES" sz="1266" dirty="0">
              <a:latin typeface="Helvetica Light" charset="0"/>
              <a:ea typeface="ヒラギノ角ゴ ProN W3" charset="0"/>
              <a:sym typeface="Helvetica Light" charset="0"/>
            </a:endParaRPr>
          </a:p>
        </p:txBody>
      </p:sp>
      <p:sp>
        <p:nvSpPr>
          <p:cNvPr id="4" name="24 Flecha derecha"/>
          <p:cNvSpPr/>
          <p:nvPr/>
        </p:nvSpPr>
        <p:spPr>
          <a:xfrm>
            <a:off x="2428630" y="2568021"/>
            <a:ext cx="652988" cy="100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numCol="1"/>
          <a:lstStyle/>
          <a:p>
            <a:pPr algn="ctr" eaLnBrk="1" hangingPunct="1">
              <a:defRPr/>
            </a:pPr>
            <a:endParaRPr lang="es-ES" altLang="es-ES" sz="1266" dirty="0">
              <a:latin typeface="Helvetica Light" charset="0"/>
              <a:ea typeface="ヒラギノ角ゴ ProN W3" charset="0"/>
              <a:sym typeface="Helvetica Light" charset="0"/>
            </a:endParaRPr>
          </a:p>
        </p:txBody>
      </p:sp>
      <p:sp>
        <p:nvSpPr>
          <p:cNvPr id="6" name="40 Flecha derecha"/>
          <p:cNvSpPr/>
          <p:nvPr/>
        </p:nvSpPr>
        <p:spPr>
          <a:xfrm>
            <a:off x="2421862" y="3490402"/>
            <a:ext cx="602759" cy="100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numCol="1"/>
          <a:lstStyle/>
          <a:p>
            <a:pPr algn="ctr" eaLnBrk="1" hangingPunct="1">
              <a:defRPr/>
            </a:pPr>
            <a:endParaRPr lang="es-ES" altLang="es-ES" sz="1266" dirty="0">
              <a:latin typeface="Helvetica Light" charset="0"/>
              <a:ea typeface="ヒラギノ角ゴ ProN W3" charset="0"/>
              <a:sym typeface="Helvetica Light" charset="0"/>
            </a:endParaRPr>
          </a:p>
        </p:txBody>
      </p:sp>
      <p:sp>
        <p:nvSpPr>
          <p:cNvPr id="7" name="41 Flecha derecha"/>
          <p:cNvSpPr/>
          <p:nvPr/>
        </p:nvSpPr>
        <p:spPr>
          <a:xfrm>
            <a:off x="2428663" y="5000210"/>
            <a:ext cx="602759" cy="100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numCol="1"/>
          <a:lstStyle/>
          <a:p>
            <a:pPr algn="ctr" eaLnBrk="1" hangingPunct="1">
              <a:defRPr/>
            </a:pPr>
            <a:endParaRPr lang="es-ES" altLang="es-ES" sz="1266" dirty="0">
              <a:latin typeface="Helvetica Light" charset="0"/>
              <a:ea typeface="ヒラギノ角ゴ ProN W3" charset="0"/>
              <a:sym typeface="Helvetica Light" charset="0"/>
            </a:endParaRPr>
          </a:p>
        </p:txBody>
      </p:sp>
      <p:sp>
        <p:nvSpPr>
          <p:cNvPr id="8" name="18 Flecha derecha"/>
          <p:cNvSpPr/>
          <p:nvPr/>
        </p:nvSpPr>
        <p:spPr>
          <a:xfrm rot="5400000">
            <a:off x="76282" y="3765088"/>
            <a:ext cx="4604273" cy="1004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numCol="1"/>
          <a:lstStyle/>
          <a:p>
            <a:pPr algn="ctr" eaLnBrk="1" hangingPunct="1">
              <a:defRPr/>
            </a:pPr>
            <a:endParaRPr lang="es-ES" altLang="es-ES" sz="1266" dirty="0">
              <a:latin typeface="Helvetica Light" charset="0"/>
              <a:ea typeface="ヒラギノ角ゴ ProN W3" charset="0"/>
              <a:sym typeface="Helvetica Light" charset="0"/>
            </a:endParaRPr>
          </a:p>
        </p:txBody>
      </p:sp>
      <p:sp>
        <p:nvSpPr>
          <p:cNvPr id="9" name="40 Flecha derecha"/>
          <p:cNvSpPr/>
          <p:nvPr/>
        </p:nvSpPr>
        <p:spPr>
          <a:xfrm>
            <a:off x="2432535" y="4453599"/>
            <a:ext cx="602759" cy="100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numCol="1"/>
          <a:lstStyle/>
          <a:p>
            <a:pPr algn="ctr" eaLnBrk="1" hangingPunct="1">
              <a:defRPr/>
            </a:pPr>
            <a:endParaRPr lang="es-ES" altLang="es-ES" sz="1266" dirty="0">
              <a:latin typeface="Helvetica Light" charset="0"/>
              <a:ea typeface="ヒラギノ角ゴ ProN W3" charset="0"/>
              <a:sym typeface="Helvetica Light" charset="0"/>
            </a:endParaRPr>
          </a:p>
        </p:txBody>
      </p:sp>
      <p:sp>
        <p:nvSpPr>
          <p:cNvPr id="10" name="41 Flecha derecha"/>
          <p:cNvSpPr/>
          <p:nvPr/>
        </p:nvSpPr>
        <p:spPr>
          <a:xfrm>
            <a:off x="2452273" y="5603375"/>
            <a:ext cx="602759" cy="100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numCol="1"/>
          <a:lstStyle/>
          <a:p>
            <a:pPr algn="ctr" eaLnBrk="1" hangingPunct="1">
              <a:defRPr/>
            </a:pPr>
            <a:endParaRPr lang="es-ES" altLang="es-ES" sz="1266" dirty="0">
              <a:latin typeface="Helvetica Light" charset="0"/>
              <a:ea typeface="ヒラギノ角ゴ ProN W3" charset="0"/>
              <a:sym typeface="Helvetica Light" charset="0"/>
            </a:endParaRPr>
          </a:p>
        </p:txBody>
      </p:sp>
      <p:grpSp>
        <p:nvGrpSpPr>
          <p:cNvPr id="11" name="19 Grupo"/>
          <p:cNvGrpSpPr>
            <a:grpSpLocks/>
          </p:cNvGrpSpPr>
          <p:nvPr/>
        </p:nvGrpSpPr>
        <p:grpSpPr>
          <a:xfrm>
            <a:off x="9013272" y="-1996256"/>
            <a:ext cx="3286057" cy="7620328"/>
            <a:chOff x="215856" y="710486"/>
            <a:chExt cx="3692569" cy="8828800"/>
          </a:xfrm>
        </p:grpSpPr>
        <p:sp>
          <p:nvSpPr>
            <p:cNvPr id="12" name="Rectangle 6"/>
            <p:cNvSpPr>
              <a:spLocks/>
            </p:cNvSpPr>
            <p:nvPr/>
          </p:nvSpPr>
          <p:spPr>
            <a:xfrm>
              <a:off x="377825" y="1487488"/>
              <a:ext cx="3530600" cy="174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7000" tIns="76200" rIns="127000" bIns="76200" numCol="1"/>
            <a:lstStyle>
              <a:lvl1pPr defTabSz="457200" eaLnBrk="0" hangingPunct="0">
                <a:defRPr sz="3600">
                  <a:solidFill>
                    <a:schemeClr val="tx1"/>
                  </a:solidFill>
                  <a:latin typeface="Helvetica Light" pitchFamily="-84" charset="0"/>
                  <a:ea typeface="ヒラギノ角ゴ ProN W3" pitchFamily="-84" charset="-128"/>
                  <a:sym typeface="Helvetica Light" pitchFamily="-84" charset="0"/>
                </a:defRPr>
              </a:lvl1pPr>
              <a:lvl2pPr marL="742950" indent="-285750" defTabSz="457200" eaLnBrk="0" hangingPunct="0">
                <a:defRPr sz="3600">
                  <a:solidFill>
                    <a:schemeClr val="tx1"/>
                  </a:solidFill>
                  <a:latin typeface="Helvetica Light" pitchFamily="-84" charset="0"/>
                  <a:ea typeface="ヒラギノ角ゴ ProN W3" pitchFamily="-84" charset="-128"/>
                  <a:sym typeface="Helvetica Light" pitchFamily="-84" charset="0"/>
                </a:defRPr>
              </a:lvl2pPr>
              <a:lvl3pPr marL="1143000" indent="-228600" defTabSz="457200" eaLnBrk="0" hangingPunct="0">
                <a:defRPr sz="3600">
                  <a:solidFill>
                    <a:schemeClr val="tx1"/>
                  </a:solidFill>
                  <a:latin typeface="Helvetica Light" pitchFamily="-84" charset="0"/>
                  <a:ea typeface="ヒラギノ角ゴ ProN W3" pitchFamily="-84" charset="-128"/>
                  <a:sym typeface="Helvetica Light" pitchFamily="-84" charset="0"/>
                </a:defRPr>
              </a:lvl3pPr>
              <a:lvl4pPr marL="1600200" indent="-228600" defTabSz="457200" eaLnBrk="0" hangingPunct="0">
                <a:defRPr sz="3600">
                  <a:solidFill>
                    <a:schemeClr val="tx1"/>
                  </a:solidFill>
                  <a:latin typeface="Helvetica Light" pitchFamily="-84" charset="0"/>
                  <a:ea typeface="ヒラギノ角ゴ ProN W3" pitchFamily="-84" charset="-128"/>
                  <a:sym typeface="Helvetica Light" pitchFamily="-84" charset="0"/>
                </a:defRPr>
              </a:lvl4pPr>
              <a:lvl5pPr marL="2057400" indent="-228600" defTabSz="457200" eaLnBrk="0" hangingPunct="0">
                <a:defRPr sz="3600">
                  <a:solidFill>
                    <a:schemeClr val="tx1"/>
                  </a:solidFill>
                  <a:latin typeface="Helvetica Light" pitchFamily="-84" charset="0"/>
                  <a:ea typeface="ヒラギノ角ゴ ProN W3" pitchFamily="-84" charset="-128"/>
                  <a:sym typeface="Helvetica Light" pitchFamily="-8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pitchFamily="-84" charset="0"/>
                  <a:ea typeface="ヒラギノ角ゴ ProN W3" pitchFamily="-84" charset="-128"/>
                  <a:sym typeface="Helvetica Light" pitchFamily="-8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pitchFamily="-84" charset="0"/>
                  <a:ea typeface="ヒラギノ角ゴ ProN W3" pitchFamily="-84" charset="-128"/>
                  <a:sym typeface="Helvetica Light" pitchFamily="-8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pitchFamily="-84" charset="0"/>
                  <a:ea typeface="ヒラギノ角ゴ ProN W3" pitchFamily="-84" charset="-128"/>
                  <a:sym typeface="Helvetica Light" pitchFamily="-8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pitchFamily="-84" charset="0"/>
                  <a:ea typeface="ヒラギノ角ゴ ProN W3" pitchFamily="-84" charset="-128"/>
                  <a:sym typeface="Helvetica Light" pitchFamily="-84" charset="0"/>
                </a:defRPr>
              </a:lvl9pPr>
            </a:lstStyle>
            <a:p>
              <a:pPr algn="r" eaLnBrk="1" hangingPunct="1"/>
              <a:endParaRPr lang="es-ES" altLang="es-CO" sz="2800" b="1">
                <a:solidFill>
                  <a:srgbClr val="1F497D"/>
                </a:solidFill>
                <a:latin typeface="Gill Sans" pitchFamily="-84" charset="0"/>
                <a:sym typeface="Gill Sans" pitchFamily="-84" charset="0"/>
              </a:endParaRPr>
            </a:p>
          </p:txBody>
        </p:sp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73244" y="7448568"/>
              <a:ext cx="1657459" cy="2090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73243" y="5233990"/>
              <a:ext cx="1643075" cy="200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5856" y="5158048"/>
              <a:ext cx="1571636" cy="213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5856" y="7448568"/>
              <a:ext cx="1720053" cy="2090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5856" y="3162288"/>
              <a:ext cx="1643074" cy="191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5856" y="710486"/>
              <a:ext cx="1643074" cy="230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3084" y="3162288"/>
              <a:ext cx="1603234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17 CuadroTexto"/>
          <p:cNvSpPr txBox="1">
            <a:spLocks noChangeArrowheads="1"/>
          </p:cNvSpPr>
          <p:nvPr/>
        </p:nvSpPr>
        <p:spPr>
          <a:xfrm>
            <a:off x="2227748" y="1563444"/>
            <a:ext cx="954361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9pPr>
          </a:lstStyle>
          <a:p>
            <a:pPr algn="ctr" eaLnBrk="1" hangingPunct="1"/>
            <a:r>
              <a:rPr lang="es-ES" altLang="es-CO" sz="1266" b="1" dirty="0"/>
              <a:t>1999</a:t>
            </a:r>
          </a:p>
        </p:txBody>
      </p:sp>
      <p:sp>
        <p:nvSpPr>
          <p:cNvPr id="21" name="25 CuadroTexto"/>
          <p:cNvSpPr txBox="1">
            <a:spLocks noChangeArrowheads="1"/>
          </p:cNvSpPr>
          <p:nvPr/>
        </p:nvSpPr>
        <p:spPr>
          <a:xfrm>
            <a:off x="2227748" y="2316886"/>
            <a:ext cx="954361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9pPr>
          </a:lstStyle>
          <a:p>
            <a:pPr algn="ctr" eaLnBrk="1" hangingPunct="1"/>
            <a:r>
              <a:rPr lang="es-ES" altLang="es-CO" sz="1266" b="1" dirty="0" smtClean="0"/>
              <a:t>2003</a:t>
            </a:r>
            <a:endParaRPr lang="es-ES" altLang="es-CO" sz="1266" b="1" dirty="0"/>
          </a:p>
        </p:txBody>
      </p:sp>
      <p:sp>
        <p:nvSpPr>
          <p:cNvPr id="23" name="32 CuadroTexto"/>
          <p:cNvSpPr txBox="1">
            <a:spLocks noChangeArrowheads="1"/>
          </p:cNvSpPr>
          <p:nvPr/>
        </p:nvSpPr>
        <p:spPr>
          <a:xfrm>
            <a:off x="2203270" y="3235288"/>
            <a:ext cx="954361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9pPr>
          </a:lstStyle>
          <a:p>
            <a:pPr algn="ctr" eaLnBrk="1" hangingPunct="1"/>
            <a:r>
              <a:rPr lang="es-ES" altLang="es-CO" sz="1266" b="1" dirty="0" smtClean="0"/>
              <a:t>2005</a:t>
            </a:r>
            <a:endParaRPr lang="es-ES" altLang="es-CO" sz="1266" b="1" dirty="0"/>
          </a:p>
        </p:txBody>
      </p:sp>
      <p:sp>
        <p:nvSpPr>
          <p:cNvPr id="24" name="34 CuadroTexto"/>
          <p:cNvSpPr txBox="1">
            <a:spLocks noChangeArrowheads="1"/>
          </p:cNvSpPr>
          <p:nvPr/>
        </p:nvSpPr>
        <p:spPr>
          <a:xfrm>
            <a:off x="2227747" y="4166473"/>
            <a:ext cx="1004591" cy="28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9pPr>
          </a:lstStyle>
          <a:p>
            <a:pPr algn="ctr" eaLnBrk="1" hangingPunct="1"/>
            <a:r>
              <a:rPr lang="es-ES" altLang="es-CO" sz="1266" b="1" dirty="0" smtClean="0"/>
              <a:t>  2007-09</a:t>
            </a:r>
            <a:endParaRPr lang="es-ES" altLang="es-CO" sz="1266" b="1" dirty="0"/>
          </a:p>
        </p:txBody>
      </p:sp>
      <p:sp>
        <p:nvSpPr>
          <p:cNvPr id="25" name="34 CuadroTexto"/>
          <p:cNvSpPr txBox="1">
            <a:spLocks noChangeArrowheads="1"/>
          </p:cNvSpPr>
          <p:nvPr/>
        </p:nvSpPr>
        <p:spPr>
          <a:xfrm>
            <a:off x="2161799" y="4771800"/>
            <a:ext cx="1004591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9pPr>
          </a:lstStyle>
          <a:p>
            <a:pPr algn="ctr" eaLnBrk="1" hangingPunct="1"/>
            <a:r>
              <a:rPr lang="es-ES" altLang="es-CO" sz="1266" b="1" dirty="0" smtClean="0"/>
              <a:t>  2013</a:t>
            </a:r>
            <a:endParaRPr lang="es-ES" altLang="es-CO" sz="1266" b="1" dirty="0"/>
          </a:p>
        </p:txBody>
      </p:sp>
      <p:sp>
        <p:nvSpPr>
          <p:cNvPr id="26" name="34 CuadroTexto"/>
          <p:cNvSpPr txBox="1">
            <a:spLocks noChangeArrowheads="1"/>
          </p:cNvSpPr>
          <p:nvPr/>
        </p:nvSpPr>
        <p:spPr>
          <a:xfrm>
            <a:off x="2178065" y="5375639"/>
            <a:ext cx="1004591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itchFamily="-84" charset="0"/>
                <a:ea typeface="ヒラギノ角ゴ ProN W3" pitchFamily="-84" charset="-128"/>
                <a:sym typeface="Helvetica Light" pitchFamily="-84" charset="0"/>
              </a:defRPr>
            </a:lvl9pPr>
          </a:lstStyle>
          <a:p>
            <a:pPr algn="ctr" eaLnBrk="1" hangingPunct="1"/>
            <a:r>
              <a:rPr lang="es-ES" altLang="es-CO" sz="1266" b="1" dirty="0" smtClean="0"/>
              <a:t>  2015</a:t>
            </a:r>
            <a:endParaRPr lang="es-ES" altLang="es-CO" sz="1266" b="1" dirty="0"/>
          </a:p>
        </p:txBody>
      </p:sp>
    </p:spTree>
    <p:extLst>
      <p:ext uri="{BB962C8B-B14F-4D97-AF65-F5344CB8AC3E}">
        <p14:creationId xmlns:p14="http://schemas.microsoft.com/office/powerpoint/2010/main" val="273804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9881" y="1283294"/>
            <a:ext cx="8772797" cy="50167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CO" altLang="es-CO" sz="2000" dirty="0" smtClean="0">
                <a:latin typeface="+mj-lt"/>
              </a:rPr>
              <a:t>Declaration </a:t>
            </a:r>
            <a:r>
              <a:rPr lang="es-CO" altLang="es-CO" sz="2000" dirty="0">
                <a:latin typeface="+mj-lt"/>
              </a:rPr>
              <a:t>of the Ministry of Culture at the Conference on </a:t>
            </a:r>
            <a:r>
              <a:rPr lang="es-CO" altLang="es-CO" sz="2000" dirty="0" smtClean="0">
                <a:latin typeface="+mj-lt"/>
              </a:rPr>
              <a:t>Iberoamerican </a:t>
            </a:r>
            <a:r>
              <a:rPr lang="es-CO" altLang="es-CO" sz="2000" dirty="0">
                <a:latin typeface="+mj-lt"/>
              </a:rPr>
              <a:t>Culture. Spain, </a:t>
            </a:r>
            <a:r>
              <a:rPr lang="es-CO" altLang="es-CO" sz="2000" dirty="0" smtClean="0">
                <a:latin typeface="+mj-lt"/>
              </a:rPr>
              <a:t>2012</a:t>
            </a:r>
          </a:p>
          <a:p>
            <a:pPr marL="342900" lvl="0" indent="-342900">
              <a:buFont typeface="Arial"/>
              <a:buChar char="•"/>
            </a:pP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CO" altLang="es-CO" sz="2000" dirty="0">
                <a:latin typeface="+mj-lt"/>
              </a:rPr>
              <a:t>Decision 782 of 2013 from the Andean Community regarding the Programme on "Harmonizing Statistics and Cultural Satellite Accounts" Peru, 2013. 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endParaRPr lang="es-CO" altLang="es-CO" sz="2000" dirty="0" smtClean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CO" altLang="es-CO" sz="2000" dirty="0" smtClean="0">
                <a:latin typeface="+mj-lt"/>
              </a:rPr>
              <a:t>Declaration </a:t>
            </a:r>
            <a:r>
              <a:rPr lang="es-CO" altLang="es-CO" sz="2000" dirty="0">
                <a:latin typeface="+mj-lt"/>
              </a:rPr>
              <a:t>of the XLI Official meeting of the Heads of State and governments of countries belonging to the Central American intergration system. Costa Rica, 2013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endParaRPr lang="es-CO" altLang="es-CO" sz="2000" dirty="0" smtClean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CO" altLang="es-CO" sz="2000" dirty="0" smtClean="0">
                <a:latin typeface="+mj-lt"/>
              </a:rPr>
              <a:t>Declaration </a:t>
            </a:r>
            <a:r>
              <a:rPr lang="es-CO" altLang="es-CO" sz="2000" dirty="0">
                <a:latin typeface="+mj-lt"/>
              </a:rPr>
              <a:t>of the Meeting: “Withdrawal of ministers and high level authorities from Iberian-American Culture”, April,2014.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endParaRPr lang="es-CO" altLang="es-CO" sz="2000" dirty="0" smtClean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CO" altLang="es-CO" sz="2000" dirty="0" smtClean="0">
                <a:latin typeface="+mj-lt"/>
              </a:rPr>
              <a:t>Declaration </a:t>
            </a:r>
            <a:r>
              <a:rPr lang="es-CO" altLang="es-CO" sz="2000" dirty="0">
                <a:latin typeface="+mj-lt"/>
              </a:rPr>
              <a:t>of the XVII Conference on Iberian-American Culture. Mexico 2014.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074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0553" y="562740"/>
            <a:ext cx="9157007" cy="553997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_tradnl" altLang="es-ES_tradnl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Phase I: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_tradnl" sz="2000" dirty="0">
                <a:latin typeface="+mj-lt"/>
              </a:rPr>
              <a:t>Virtual work table for a technical needs diagnosis on the actualization of the CSC</a:t>
            </a:r>
            <a:r>
              <a:rPr lang="es-ES_tradnl" altLang="es-ES_tradnl" sz="2000" dirty="0" smtClean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_tradnl" sz="2000" dirty="0" smtClean="0">
                <a:latin typeface="+mj-lt"/>
              </a:rPr>
              <a:t>“Methological characterization for an economic valuation of Colombian Cultural Heritage"</a:t>
            </a:r>
            <a:r>
              <a:rPr lang="es-ES_tradnl" altLang="es-ES_tradnl" sz="2000" dirty="0">
                <a:latin typeface="+mj-lt"/>
              </a:rPr>
              <a:t>, financed by the Colombian Minister of Culture</a:t>
            </a:r>
            <a:r>
              <a:rPr lang="es-ES_tradnl" altLang="es-ES_tradnl" sz="2000" dirty="0" smtClean="0">
                <a:latin typeface="+mj-lt"/>
              </a:rPr>
              <a:t>.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r>
              <a:rPr lang="es-ES_tradnl" altLang="es-ES_tradnl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Phase II: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_tradnl" sz="2000" dirty="0">
                <a:latin typeface="+mj-lt"/>
              </a:rPr>
              <a:t>International meeting in Costa Rica with support from the Ministry of Culture and Youth. (11 countries and 7 </a:t>
            </a:r>
            <a:r>
              <a:rPr lang="es-ES_tradnl" altLang="es-ES_tradnl" sz="2000" dirty="0" err="1">
                <a:latin typeface="+mj-lt"/>
              </a:rPr>
              <a:t>cooperation</a:t>
            </a:r>
            <a:r>
              <a:rPr lang="es-ES_tradnl" altLang="es-ES_tradnl" sz="2000" dirty="0">
                <a:latin typeface="+mj-lt"/>
              </a:rPr>
              <a:t> </a:t>
            </a:r>
            <a:r>
              <a:rPr lang="es-ES_tradnl" altLang="es-ES_tradnl" sz="2000" dirty="0" err="1">
                <a:latin typeface="+mj-lt"/>
              </a:rPr>
              <a:t>bodies</a:t>
            </a:r>
            <a:r>
              <a:rPr lang="es-ES_tradnl" altLang="es-ES_tradnl" sz="2000" dirty="0">
                <a:latin typeface="+mj-lt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_tradnl" sz="2000" dirty="0">
                <a:latin typeface="+mj-lt"/>
              </a:rPr>
              <a:t>Conformation of the Actualization Committee (</a:t>
            </a:r>
            <a:r>
              <a:rPr lang="es-ES_tradnl" altLang="es-ES_tradnl" sz="2000" dirty="0" err="1">
                <a:latin typeface="+mj-lt"/>
              </a:rPr>
              <a:t>Dane</a:t>
            </a:r>
            <a:r>
              <a:rPr lang="es-ES_tradnl" altLang="es-ES_tradnl" sz="2000" dirty="0">
                <a:latin typeface="+mj-lt"/>
              </a:rPr>
              <a:t> – Colombia)</a:t>
            </a:r>
          </a:p>
          <a:p>
            <a:endParaRPr lang="es-ES_tradnl" altLang="es-ES_tradn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_tradnl" altLang="es-ES_tradnl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Phase III: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_tradnl" sz="2000" dirty="0">
                <a:latin typeface="+mj-lt"/>
              </a:rPr>
              <a:t>Technical revision of the Guide delivered by Marion </a:t>
            </a:r>
            <a:r>
              <a:rPr lang="es-ES_tradnl" altLang="es-ES_tradnl" sz="2000" dirty="0" err="1">
                <a:latin typeface="+mj-lt"/>
              </a:rPr>
              <a:t>Pinot</a:t>
            </a:r>
            <a:endParaRPr lang="es-ES" altLang="es-E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_tradnl" sz="2000" dirty="0" err="1" smtClean="0">
                <a:latin typeface="+mj-lt"/>
              </a:rPr>
              <a:t>Collectivisation</a:t>
            </a:r>
            <a:r>
              <a:rPr lang="es-ES_tradnl" altLang="es-ES_tradnl" sz="2000" dirty="0" smtClean="0">
                <a:latin typeface="+mj-lt"/>
              </a:rPr>
              <a:t> </a:t>
            </a:r>
            <a:r>
              <a:rPr lang="es-ES_tradnl" altLang="es-ES_tradnl" sz="2000" dirty="0">
                <a:latin typeface="+mj-lt"/>
              </a:rPr>
              <a:t>and feedback provided by Colombia, Costa Rica, Mexico and ECLA.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_tradnl" sz="2000" dirty="0">
                <a:latin typeface="+mj-lt"/>
              </a:rPr>
              <a:t>Regional workshop on the application of the Implementation Guide on the Cultural Satellite Accounts.  </a:t>
            </a:r>
          </a:p>
        </p:txBody>
      </p:sp>
    </p:spTree>
    <p:extLst>
      <p:ext uri="{BB962C8B-B14F-4D97-AF65-F5344CB8AC3E}">
        <p14:creationId xmlns:p14="http://schemas.microsoft.com/office/powerpoint/2010/main" val="3818928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9437" y="657764"/>
            <a:ext cx="9230111" cy="461665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s-ES_tradnl" altLang="es-ES_tradnl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From the Methodological Manual to the Implementation Guide</a:t>
            </a: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335" y="1484795"/>
            <a:ext cx="2961671" cy="3554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lecha derecha 13"/>
          <p:cNvSpPr/>
          <p:nvPr/>
        </p:nvSpPr>
        <p:spPr>
          <a:xfrm>
            <a:off x="5846097" y="2894101"/>
            <a:ext cx="1036040" cy="611952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s-CO" altLang="es-CO">
              <a:solidFill>
                <a:srgbClr val="00B0F0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6374" y="1484795"/>
            <a:ext cx="2696591" cy="3532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2084297" y="5601439"/>
            <a:ext cx="9471616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_tradnl" altLang="es-ES_tradnl" sz="2400" dirty="0" err="1" smtClean="0"/>
              <a:t>All</a:t>
            </a:r>
            <a:r>
              <a:rPr lang="es-ES_tradnl" altLang="es-ES_tradnl" sz="2400" dirty="0" smtClean="0"/>
              <a:t> the countries belonging to the Iberian-American </a:t>
            </a:r>
            <a:r>
              <a:rPr lang="es-ES_tradnl" altLang="es-ES_tradnl" sz="2400" dirty="0" err="1" smtClean="0"/>
              <a:t>region</a:t>
            </a:r>
            <a:r>
              <a:rPr lang="es-ES_tradnl" altLang="es-ES_tradnl" sz="2400" dirty="0" smtClean="0"/>
              <a:t>, and SEGIB, OEI, ECLA, OEA, BID, AECID y </a:t>
            </a:r>
            <a:r>
              <a:rPr lang="es-CO" altLang="es-CO" sz="2400" dirty="0" smtClean="0"/>
              <a:t>CECC-SICA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86273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2210878" y="1067708"/>
            <a:ext cx="9392993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Functional Definition of Cultural Field</a:t>
            </a:r>
            <a:endParaRPr lang="en-US" sz="2400" dirty="0" smtClean="0"/>
          </a:p>
          <a:p>
            <a:endParaRPr lang="en-US" sz="2400" dirty="0"/>
          </a:p>
          <a:p>
            <a:r>
              <a:rPr lang="es-CO" altLang="es-CO" sz="2400" i="1" dirty="0" smtClean="0">
                <a:latin typeface="+mj-lt"/>
              </a:rPr>
              <a:t>“</a:t>
            </a:r>
            <a:r>
              <a:rPr lang="es-CO" altLang="es-CO" sz="2400" dirty="0" smtClean="0">
                <a:latin typeface="+mj-lt"/>
              </a:rPr>
              <a:t>specific </a:t>
            </a:r>
            <a:r>
              <a:rPr lang="es-CO" altLang="es-CO" sz="2400" dirty="0">
                <a:latin typeface="+mj-lt"/>
              </a:rPr>
              <a:t>human activities and their </a:t>
            </a:r>
            <a:r>
              <a:rPr lang="es-CO" altLang="es-CO" sz="2400" dirty="0" smtClean="0">
                <a:latin typeface="+mj-lt"/>
              </a:rPr>
              <a:t>products </a:t>
            </a:r>
            <a:r>
              <a:rPr lang="es-CO" altLang="es-CO" sz="2400" dirty="0" smtClean="0">
                <a:latin typeface="+mj-lt"/>
              </a:rPr>
              <a:t>whose </a:t>
            </a:r>
            <a:r>
              <a:rPr lang="es-CO" altLang="es-CO" sz="2400" dirty="0">
                <a:latin typeface="+mj-lt"/>
              </a:rPr>
              <a:t>reason </a:t>
            </a:r>
            <a:r>
              <a:rPr lang="es-CO" altLang="es-CO" sz="2400" dirty="0" smtClean="0">
                <a:latin typeface="+mj-lt"/>
              </a:rPr>
              <a:t>d</a:t>
            </a:r>
            <a:r>
              <a:rPr lang="es-CO" altLang="es-CO" sz="2400" dirty="0" smtClean="0">
                <a:latin typeface="+mj-lt"/>
              </a:rPr>
              <a:t>´</a:t>
            </a:r>
            <a:r>
              <a:rPr lang="es-CO" altLang="es-CO" sz="2400" dirty="0" smtClean="0">
                <a:latin typeface="+mj-lt"/>
              </a:rPr>
              <a:t> </a:t>
            </a:r>
            <a:r>
              <a:rPr lang="es-CO" altLang="es-CO" sz="2400" dirty="0" smtClean="0">
                <a:latin typeface="+mj-lt"/>
              </a:rPr>
              <a:t>ê</a:t>
            </a:r>
            <a:r>
              <a:rPr lang="es-CO" altLang="es-CO" sz="2400" dirty="0" smtClean="0">
                <a:latin typeface="+mj-lt"/>
              </a:rPr>
              <a:t>tre is the </a:t>
            </a:r>
            <a:r>
              <a:rPr lang="es-CO" altLang="es-CO" sz="2400" dirty="0">
                <a:latin typeface="+mj-lt"/>
              </a:rPr>
              <a:t>creation, production, diffusion, transmission, consumption and appropriation of symbolic content relating to the arts and heritage".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181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26684"/>
              </p:ext>
            </p:extLst>
          </p:nvPr>
        </p:nvGraphicFramePr>
        <p:xfrm>
          <a:off x="2416210" y="602276"/>
          <a:ext cx="8885970" cy="574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756"/>
                <a:gridCol w="70972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Subsector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copy right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literary, musical and audiovisual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architectural, industrial or of products, graphic, textile, fashion, advertising, the web.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Games/toys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Traditional</a:t>
                      </a:r>
                      <a:r>
                        <a:rPr lang="en-US" sz="1400" baseline="0" dirty="0" smtClean="0"/>
                        <a:t> games and toys</a:t>
                      </a:r>
                      <a:endParaRPr lang="en-US" sz="1400" dirty="0"/>
                    </a:p>
                  </a:txBody>
                  <a:tcPr/>
                </a:tc>
              </a:tr>
              <a:tr h="647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Performing arts and artistic performances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theatre, dance, other forms of performing arts (circus, pantomime, narration, declamation etc.)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arts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Fine arts (including representations of mixed origin), photography, graphic arts and illustration.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 music performances, music editing, phonographic production.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Audiovisual and radio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cinema and video (including animation), radio, television, online games, video games.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Books and publications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books, periodical publications, libraries, other editorial products, music scores, postcards, posters and calendars)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 education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 cultural education (through the use of games and activities), formal cultural education (including basic primary and secondary education, higher education, education on fine arts, design and other,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curation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cultural management)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heritage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 cultural archives, other types of heritage relating to buildings (historical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historical monuments, archaeological heritage), other types heritage relating to property of furniture (antiquities, paintings etc..)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Non-material heritage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traditional festivals and customs, traditional food, handicrafts, language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52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id="{62F939B6-93AF-4DB8-9C6B-D6C7DFDC589F}" name="Office Theme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id="{62F939B6-93AF-4DB8-9C6B-D6C7DFDC589F}" name="Office Theme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3722</TotalTime>
  <Words>1464</Words>
  <Application>Microsoft Macintosh PowerPoint</Application>
  <PresentationFormat>Custom</PresentationFormat>
  <Paragraphs>333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Tema de Office</vt:lpstr>
      <vt:lpstr>1_Tema de Office</vt:lpstr>
      <vt:lpstr>2_Tema de Office</vt:lpstr>
      <vt:lpstr>          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Rey</dc:creator>
  <cp:lastModifiedBy>Diana Rey</cp:lastModifiedBy>
  <cp:revision>80</cp:revision>
  <dcterms:created xsi:type="dcterms:W3CDTF">2014-02-07T21:25:33Z</dcterms:created>
  <dcterms:modified xsi:type="dcterms:W3CDTF">2015-11-04T17:49:08Z</dcterms:modified>
</cp:coreProperties>
</file>