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sldIdLst>
    <p:sldId id="283" r:id="rId5"/>
    <p:sldId id="284" r:id="rId6"/>
    <p:sldId id="287" r:id="rId7"/>
    <p:sldId id="285" r:id="rId8"/>
    <p:sldId id="286" r:id="rId9"/>
    <p:sldId id="288" r:id="rId10"/>
    <p:sldId id="289" r:id="rId11"/>
    <p:sldId id="290" r:id="rId12"/>
    <p:sldId id="293" r:id="rId13"/>
    <p:sldId id="294" r:id="rId14"/>
    <p:sldId id="295" r:id="rId15"/>
    <p:sldId id="296" r:id="rId16"/>
    <p:sldId id="297" r:id="rId17"/>
    <p:sldId id="291" r:id="rId18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C3DF"/>
    <a:srgbClr val="1E5A8C"/>
    <a:srgbClr val="D2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700" autoAdjust="0"/>
  </p:normalViewPr>
  <p:slideViewPr>
    <p:cSldViewPr>
      <p:cViewPr>
        <p:scale>
          <a:sx n="107" d="100"/>
          <a:sy n="107" d="100"/>
        </p:scale>
        <p:origin x="-84" y="-6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04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Relationship Id="rId4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Relationship Id="rId4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860526538590378"/>
          <c:y val="0.12649995779753354"/>
          <c:w val="0.65996790730604193"/>
          <c:h val="0.7766039344783577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1E5A8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Sheet1!$A$32:$A$38</c:f>
              <c:strCache>
                <c:ptCount val="7"/>
                <c:pt idx="0">
                  <c:v>Promoters of performing arts </c:v>
                </c:pt>
                <c:pt idx="1">
                  <c:v>Printing</c:v>
                </c:pt>
                <c:pt idx="2">
                  <c:v>Other, non-ACPSA industries</c:v>
                </c:pt>
                <c:pt idx="3">
                  <c:v>Other information services</c:v>
                </c:pt>
                <c:pt idx="4">
                  <c:v>Publishing</c:v>
                </c:pt>
                <c:pt idx="5">
                  <c:v>Advertising agencies</c:v>
                </c:pt>
                <c:pt idx="6">
                  <c:v>Broadcasting</c:v>
                </c:pt>
              </c:strCache>
            </c:strRef>
          </c:cat>
          <c:val>
            <c:numRef>
              <c:f>Sheet1!$B$32:$B$38</c:f>
              <c:numCache>
                <c:formatCode>"$"#,##0</c:formatCode>
                <c:ptCount val="7"/>
                <c:pt idx="0">
                  <c:v>766</c:v>
                </c:pt>
                <c:pt idx="1">
                  <c:v>11897</c:v>
                </c:pt>
                <c:pt idx="2">
                  <c:v>27692</c:v>
                </c:pt>
                <c:pt idx="3">
                  <c:v>34369</c:v>
                </c:pt>
                <c:pt idx="4">
                  <c:v>35718</c:v>
                </c:pt>
                <c:pt idx="5">
                  <c:v>47022</c:v>
                </c:pt>
                <c:pt idx="6">
                  <c:v>81271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7"/>
        <c:axId val="62747776"/>
        <c:axId val="21397504"/>
      </c:barChart>
      <c:catAx>
        <c:axId val="62747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97504"/>
        <c:crosses val="autoZero"/>
        <c:auto val="1"/>
        <c:lblAlgn val="ctr"/>
        <c:lblOffset val="100"/>
        <c:noMultiLvlLbl val="0"/>
      </c:catAx>
      <c:valAx>
        <c:axId val="21397504"/>
        <c:scaling>
          <c:orientation val="minMax"/>
        </c:scaling>
        <c:delete val="1"/>
        <c:axPos val="b"/>
        <c:numFmt formatCode="&quot;$&quot;#,##0" sourceLinked="1"/>
        <c:majorTickMark val="none"/>
        <c:minorTickMark val="none"/>
        <c:tickLblPos val="nextTo"/>
        <c:crossAx val="6274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>
                <a:latin typeface="Cambria" panose="02040503050406030204" pitchFamily="18" charset="0"/>
              </a:defRPr>
            </a:pPr>
            <a:r>
              <a:rPr lang="en-US" sz="1400" b="1">
                <a:solidFill>
                  <a:srgbClr val="1E5A8C"/>
                </a:solidFill>
                <a:latin typeface="Cambria" panose="02040503050406030204" pitchFamily="18" charset="0"/>
              </a:rPr>
              <a:t>Value</a:t>
            </a:r>
            <a:r>
              <a:rPr lang="en-US" sz="1400" b="1" baseline="0">
                <a:solidFill>
                  <a:srgbClr val="1E5A8C"/>
                </a:solidFill>
                <a:latin typeface="Cambria" panose="02040503050406030204" pitchFamily="18" charset="0"/>
              </a:rPr>
              <a:t> Added to U.S. GDP by Sector, 2012</a:t>
            </a:r>
          </a:p>
          <a:p>
            <a:pPr>
              <a:defRPr b="1">
                <a:latin typeface="Cambria" panose="02040503050406030204" pitchFamily="18" charset="0"/>
              </a:defRPr>
            </a:pPr>
            <a:r>
              <a:rPr lang="en-US" sz="1200" b="1" baseline="0">
                <a:solidFill>
                  <a:srgbClr val="1E5A8C"/>
                </a:solidFill>
                <a:latin typeface="Cambria" panose="02040503050406030204" pitchFamily="18" charset="0"/>
              </a:rPr>
              <a:t>(in billions)</a:t>
            </a:r>
            <a:endParaRPr lang="en-US" sz="1200" b="1">
              <a:solidFill>
                <a:srgbClr val="1E5A8C"/>
              </a:solidFill>
              <a:latin typeface="Cambria" panose="02040503050406030204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5422310771045947"/>
          <c:y val="0.13169510807736082"/>
          <c:w val="0.66502319107823504"/>
          <c:h val="0.709278797488199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B3D4EF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2268A2"/>
              </a:solidFill>
            </c:spPr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[1]Other_Sectors!$A$2:$A$10</c:f>
              <c:strCache>
                <c:ptCount val="9"/>
                <c:pt idx="0">
                  <c:v>Agriculature, forestry, fishing, and hunting</c:v>
                </c:pt>
                <c:pt idx="1">
                  <c:v>Utilities</c:v>
                </c:pt>
                <c:pt idx="2">
                  <c:v>Mining and extraction</c:v>
                </c:pt>
                <c:pt idx="3">
                  <c:v>Travel and tourism</c:v>
                </c:pt>
                <c:pt idx="4">
                  <c:v>Transportation and warehousing</c:v>
                </c:pt>
                <c:pt idx="5">
                  <c:v>Construction</c:v>
                </c:pt>
                <c:pt idx="6">
                  <c:v>Arts and culture</c:v>
                </c:pt>
                <c:pt idx="7">
                  <c:v>Retail trade</c:v>
                </c:pt>
                <c:pt idx="8">
                  <c:v>Health care and social assistance</c:v>
                </c:pt>
              </c:strCache>
            </c:strRef>
          </c:cat>
          <c:val>
            <c:numRef>
              <c:f>[1]Other_Sectors!$B$2:$B$10</c:f>
              <c:numCache>
                <c:formatCode>General</c:formatCode>
                <c:ptCount val="9"/>
                <c:pt idx="0">
                  <c:v>195.3</c:v>
                </c:pt>
                <c:pt idx="1">
                  <c:v>264.60000000000002</c:v>
                </c:pt>
                <c:pt idx="2">
                  <c:v>406.7</c:v>
                </c:pt>
                <c:pt idx="3">
                  <c:v>428</c:v>
                </c:pt>
                <c:pt idx="4">
                  <c:v>464.1</c:v>
                </c:pt>
                <c:pt idx="5">
                  <c:v>586.70000000000005</c:v>
                </c:pt>
                <c:pt idx="6">
                  <c:v>698.7</c:v>
                </c:pt>
                <c:pt idx="7">
                  <c:v>932.6</c:v>
                </c:pt>
                <c:pt idx="8">
                  <c:v>1152.3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24805376"/>
        <c:axId val="24808448"/>
      </c:barChart>
      <c:catAx>
        <c:axId val="248053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en-US"/>
          </a:p>
        </c:txPr>
        <c:crossAx val="24808448"/>
        <c:crosses val="autoZero"/>
        <c:auto val="1"/>
        <c:lblAlgn val="ctr"/>
        <c:lblOffset val="100"/>
        <c:noMultiLvlLbl val="0"/>
      </c:catAx>
      <c:valAx>
        <c:axId val="24808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4805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39089130560213"/>
          <c:y val="0.15071134626690183"/>
          <c:w val="0.73283479948107355"/>
          <c:h val="0.7340623162845385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674B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Consumption!$A$15:$A$19</c:f>
              <c:strCache>
                <c:ptCount val="5"/>
                <c:pt idx="0">
                  <c:v>Exports</c:v>
                </c:pt>
                <c:pt idx="1">
                  <c:v>Investment</c:v>
                </c:pt>
                <c:pt idx="2">
                  <c:v>Government</c:v>
                </c:pt>
                <c:pt idx="3">
                  <c:v>Personal consumption</c:v>
                </c:pt>
                <c:pt idx="4">
                  <c:v>Intermediate expenditures</c:v>
                </c:pt>
              </c:strCache>
            </c:strRef>
          </c:cat>
          <c:val>
            <c:numRef>
              <c:f>Consumption!$B$15:$B$19</c:f>
              <c:numCache>
                <c:formatCode>0.0%</c:formatCode>
                <c:ptCount val="5"/>
                <c:pt idx="0">
                  <c:v>5.1473682221867274E-2</c:v>
                </c:pt>
                <c:pt idx="1">
                  <c:v>9.0571216094832277E-2</c:v>
                </c:pt>
                <c:pt idx="2">
                  <c:v>0.12162751674970675</c:v>
                </c:pt>
                <c:pt idx="3">
                  <c:v>0.31617229054923235</c:v>
                </c:pt>
                <c:pt idx="4">
                  <c:v>0.42015529438436133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48157056"/>
        <c:axId val="48159744"/>
      </c:barChart>
      <c:catAx>
        <c:axId val="48157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9744"/>
        <c:crosses val="autoZero"/>
        <c:auto val="1"/>
        <c:lblAlgn val="ctr"/>
        <c:lblOffset val="100"/>
        <c:noMultiLvlLbl val="0"/>
      </c:catAx>
      <c:valAx>
        <c:axId val="48159744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4815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720578846563076"/>
          <c:y val="0.16060765841769778"/>
          <c:w val="0.708671432518305"/>
          <c:h val="0.7045861454818147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2674B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[1]Exports!$A$2:$A$10</c:f>
              <c:strCache>
                <c:ptCount val="9"/>
                <c:pt idx="0">
                  <c:v>Performing arts and independent artists</c:v>
                </c:pt>
                <c:pt idx="1">
                  <c:v>Newspaper and periodical publishing</c:v>
                </c:pt>
                <c:pt idx="2">
                  <c:v>Book publishing</c:v>
                </c:pt>
                <c:pt idx="3">
                  <c:v>Architectural and design services</c:v>
                </c:pt>
                <c:pt idx="4">
                  <c:v>Advertising</c:v>
                </c:pt>
                <c:pt idx="5">
                  <c:v>Sound recording</c:v>
                </c:pt>
                <c:pt idx="6">
                  <c:v>Arts-related software publishing</c:v>
                </c:pt>
                <c:pt idx="7">
                  <c:v>Manufactured jewelry and silverware</c:v>
                </c:pt>
                <c:pt idx="8">
                  <c:v>Movies and TV shows</c:v>
                </c:pt>
              </c:strCache>
            </c:strRef>
          </c:cat>
          <c:val>
            <c:numRef>
              <c:f>[1]Exports!$B$2:$B$10</c:f>
              <c:numCache>
                <c:formatCode>"$"#,##0</c:formatCode>
                <c:ptCount val="9"/>
                <c:pt idx="0">
                  <c:v>1158</c:v>
                </c:pt>
                <c:pt idx="1">
                  <c:v>1915</c:v>
                </c:pt>
                <c:pt idx="2">
                  <c:v>1991</c:v>
                </c:pt>
                <c:pt idx="3">
                  <c:v>2430</c:v>
                </c:pt>
                <c:pt idx="4">
                  <c:v>3200</c:v>
                </c:pt>
                <c:pt idx="5">
                  <c:v>4920</c:v>
                </c:pt>
                <c:pt idx="6">
                  <c:v>9199</c:v>
                </c:pt>
                <c:pt idx="7">
                  <c:v>9230</c:v>
                </c:pt>
                <c:pt idx="8">
                  <c:v>16315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49105920"/>
        <c:axId val="49112960"/>
      </c:barChart>
      <c:catAx>
        <c:axId val="491059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9112960"/>
        <c:crosses val="autoZero"/>
        <c:auto val="1"/>
        <c:lblAlgn val="ctr"/>
        <c:lblOffset val="100"/>
        <c:noMultiLvlLbl val="0"/>
      </c:catAx>
      <c:valAx>
        <c:axId val="49112960"/>
        <c:scaling>
          <c:orientation val="minMax"/>
        </c:scaling>
        <c:delete val="1"/>
        <c:axPos val="b"/>
        <c:numFmt formatCode="&quot;$&quot;#,##0" sourceLinked="1"/>
        <c:majorTickMark val="out"/>
        <c:minorTickMark val="none"/>
        <c:tickLblPos val="none"/>
        <c:crossAx val="49105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+mn-lt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35209968222873"/>
          <c:y val="0.13900709219858157"/>
          <c:w val="0.83870710556259553"/>
          <c:h val="0.66992346376550271"/>
        </c:manualLayout>
      </c:layout>
      <c:scatterChart>
        <c:scatterStyle val="lineMarker"/>
        <c:varyColors val="0"/>
        <c:ser>
          <c:idx val="0"/>
          <c:order val="0"/>
          <c:tx>
            <c:v>Real arts and cultural value added</c:v>
          </c:tx>
          <c:spPr>
            <a:ln w="25400" cap="rnd">
              <a:solidFill>
                <a:srgbClr val="1E5A96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Sheet3!$A$3:$A$18</c:f>
              <c:numCache>
                <c:formatCode>General</c:formatCode>
                <c:ptCount val="1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</c:numCache>
            </c:numRef>
          </c:xVal>
          <c:yVal>
            <c:numRef>
              <c:f>Sheet3!$B$3:$B$18</c:f>
              <c:numCache>
                <c:formatCode>"$"#,##0</c:formatCode>
                <c:ptCount val="16"/>
                <c:pt idx="0">
                  <c:v>507893.65966113273</c:v>
                </c:pt>
                <c:pt idx="1">
                  <c:v>551141.3739477722</c:v>
                </c:pt>
                <c:pt idx="2">
                  <c:v>552743.3809750597</c:v>
                </c:pt>
                <c:pt idx="3">
                  <c:v>560751.62890259398</c:v>
                </c:pt>
                <c:pt idx="4">
                  <c:v>594015.29146548605</c:v>
                </c:pt>
                <c:pt idx="5">
                  <c:v>596410.59901556827</c:v>
                </c:pt>
                <c:pt idx="6">
                  <c:v>620439.95855647326</c:v>
                </c:pt>
                <c:pt idx="7">
                  <c:v>608759.60844451608</c:v>
                </c:pt>
                <c:pt idx="8">
                  <c:v>613332.03031220613</c:v>
                </c:pt>
                <c:pt idx="9">
                  <c:v>640719.44154233811</c:v>
                </c:pt>
                <c:pt idx="10">
                  <c:v>651432.73831989861</c:v>
                </c:pt>
                <c:pt idx="11">
                  <c:v>617486.80660077999</c:v>
                </c:pt>
                <c:pt idx="12">
                  <c:v>650431.79610196745</c:v>
                </c:pt>
                <c:pt idx="13">
                  <c:v>649039.65053694509</c:v>
                </c:pt>
                <c:pt idx="14">
                  <c:v>656432.48049254902</c:v>
                </c:pt>
                <c:pt idx="15">
                  <c:v>672911.72212993738</c:v>
                </c:pt>
              </c:numCache>
            </c:numRef>
          </c:yVal>
          <c:smooth val="0"/>
        </c:ser>
        <c:ser>
          <c:idx val="1"/>
          <c:order val="1"/>
          <c:tx>
            <c:v>Three-year moving average</c:v>
          </c:tx>
          <c:spPr>
            <a:ln w="25400" cap="rnd">
              <a:solidFill>
                <a:srgbClr val="5F9FDF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Sheet3!$A$5:$A$18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xVal>
          <c:yVal>
            <c:numRef>
              <c:f>Sheet3!$C$5:$C$18</c:f>
              <c:numCache>
                <c:formatCode>"$"#,##0</c:formatCode>
                <c:ptCount val="14"/>
                <c:pt idx="0">
                  <c:v>537259.47152798821</c:v>
                </c:pt>
                <c:pt idx="1">
                  <c:v>554878.79460847529</c:v>
                </c:pt>
                <c:pt idx="2">
                  <c:v>569170.10044771328</c:v>
                </c:pt>
                <c:pt idx="3">
                  <c:v>583725.83979454951</c:v>
                </c:pt>
                <c:pt idx="4">
                  <c:v>603621.94967917586</c:v>
                </c:pt>
                <c:pt idx="5">
                  <c:v>608536.7220055192</c:v>
                </c:pt>
                <c:pt idx="6">
                  <c:v>614177.19910439849</c:v>
                </c:pt>
                <c:pt idx="7">
                  <c:v>620937.0267663534</c:v>
                </c:pt>
                <c:pt idx="8">
                  <c:v>635161.40339148091</c:v>
                </c:pt>
                <c:pt idx="9">
                  <c:v>636546.32882100553</c:v>
                </c:pt>
                <c:pt idx="10">
                  <c:v>639783.78034088202</c:v>
                </c:pt>
                <c:pt idx="11">
                  <c:v>638986.08441323088</c:v>
                </c:pt>
                <c:pt idx="12">
                  <c:v>651967.97571048711</c:v>
                </c:pt>
                <c:pt idx="13">
                  <c:v>659461.28438647708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982016"/>
        <c:axId val="62983552"/>
      </c:scatterChart>
      <c:valAx>
        <c:axId val="62982016"/>
        <c:scaling>
          <c:orientation val="minMax"/>
          <c:max val="2012"/>
          <c:min val="1998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983552"/>
        <c:crosses val="autoZero"/>
        <c:crossBetween val="midCat"/>
      </c:valAx>
      <c:valAx>
        <c:axId val="62983552"/>
        <c:scaling>
          <c:orientation val="minMax"/>
          <c:min val="4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(Millions)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&quot;$&quot;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982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654589410626982"/>
          <c:y val="0.87052914187253316"/>
          <c:w val="0.70322256331695343"/>
          <c:h val="4.29694995022174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0.01826</cdr:x>
      <cdr:y>0.02028</cdr:y>
    </cdr:from>
    <cdr:to>
      <cdr:x>0.97955</cdr:x>
      <cdr:y>0.1295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9064" y="107422"/>
          <a:ext cx="6267450" cy="578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>
              <a:solidFill>
                <a:srgbClr val="2878BA"/>
              </a:solidFill>
              <a:latin typeface="Cambria" panose="02040503050406030204" pitchFamily="18" charset="0"/>
            </a:rPr>
            <a:t>Production of Creative Advertising</a:t>
          </a:r>
          <a:r>
            <a:rPr lang="en-US" sz="1400" b="1" baseline="0">
              <a:solidFill>
                <a:srgbClr val="2878BA"/>
              </a:solidFill>
              <a:latin typeface="Cambria" panose="02040503050406030204" pitchFamily="18" charset="0"/>
            </a:rPr>
            <a:t> by Leading Industries, 2012</a:t>
          </a:r>
        </a:p>
        <a:p xmlns:a="http://schemas.openxmlformats.org/drawingml/2006/main">
          <a:pPr algn="ctr"/>
          <a:r>
            <a:rPr lang="en-US" sz="1400" b="0" baseline="0">
              <a:latin typeface="Cambria" panose="02040503050406030204" pitchFamily="18" charset="0"/>
            </a:rPr>
            <a:t>(millions)</a:t>
          </a:r>
          <a:endParaRPr lang="en-US" sz="1400" b="0">
            <a:latin typeface="Cambria" panose="02040503050406030204" pitchFamily="18" charset="0"/>
          </a:endParaRPr>
        </a:p>
      </cdr:txBody>
    </cdr:sp>
  </cdr:relSizeAnchor>
  <cdr:relSizeAnchor xmlns:cdr="http://schemas.openxmlformats.org/drawingml/2006/chartDrawing">
    <cdr:from>
      <cdr:x>0.00804</cdr:x>
      <cdr:y>0.92986</cdr:y>
    </cdr:from>
    <cdr:to>
      <cdr:x>0.97224</cdr:x>
      <cdr:y>0.99281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389" y="4924425"/>
          <a:ext cx="628650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Data source: Arts and Cultural Production Satellite Account</a:t>
          </a:r>
          <a:r>
            <a:rPr lang="en-US" sz="1100" baseline="0"/>
            <a:t> (ACPSA), U.S. Bureau of Economic Analysis</a:t>
          </a:r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0.00404</cdr:x>
      <cdr:y>0.90381</cdr:y>
    </cdr:from>
    <cdr:to>
      <cdr:x>0.99192</cdr:x>
      <cdr:y>0.99834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576" y="5191125"/>
          <a:ext cx="699135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>
              <a:latin typeface="+mn-lt"/>
              <a:cs typeface="Arial" pitchFamily="34" charset="0"/>
            </a:rPr>
            <a:t>Data sources: Arts and Cultural Production Satellite Account (ACPSA),</a:t>
          </a:r>
          <a:r>
            <a:rPr lang="en-US" sz="900" baseline="0">
              <a:latin typeface="+mn-lt"/>
              <a:cs typeface="Arial" pitchFamily="34" charset="0"/>
            </a:rPr>
            <a:t> Travel and Tourism Satellite Account, and GDP by Industry, </a:t>
          </a:r>
        </a:p>
        <a:p xmlns:a="http://schemas.openxmlformats.org/drawingml/2006/main">
          <a:r>
            <a:rPr lang="en-US" sz="900" baseline="0">
              <a:latin typeface="+mn-lt"/>
              <a:cs typeface="Arial" pitchFamily="34" charset="0"/>
            </a:rPr>
            <a:t>U.S. Bureau of Economic Analysis.</a:t>
          </a:r>
          <a:endParaRPr lang="en-US" sz="900">
            <a:latin typeface="+mn-lt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0.00567</cdr:x>
      <cdr:y>0.03351</cdr:y>
    </cdr:from>
    <cdr:to>
      <cdr:x>1</cdr:x>
      <cdr:y>0.13051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2" y="180974"/>
          <a:ext cx="668655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>
              <a:latin typeface="Cambria" panose="02040503050406030204" pitchFamily="18" charset="0"/>
            </a:rPr>
            <a:t>Consumption of </a:t>
          </a:r>
          <a:r>
            <a:rPr lang="en-US" sz="1400" b="1" baseline="0">
              <a:latin typeface="Cambria" panose="02040503050406030204" pitchFamily="18" charset="0"/>
            </a:rPr>
            <a:t>Cultural Goods and Services, 2012</a:t>
          </a:r>
        </a:p>
        <a:p xmlns:a="http://schemas.openxmlformats.org/drawingml/2006/main">
          <a:pPr algn="ctr"/>
          <a:r>
            <a:rPr lang="en-US" sz="1400" b="1" baseline="0">
              <a:latin typeface="Cambria" panose="02040503050406030204" pitchFamily="18" charset="0"/>
            </a:rPr>
            <a:t>(Percent of Total Domestic Supply)</a:t>
          </a:r>
          <a:endParaRPr lang="en-US" sz="1400" b="1">
            <a:latin typeface="Cambria" panose="02040503050406030204" pitchFamily="18" charset="0"/>
          </a:endParaRPr>
        </a:p>
      </cdr:txBody>
    </cdr:sp>
  </cdr:relSizeAnchor>
  <cdr:relSizeAnchor xmlns:cdr="http://schemas.openxmlformats.org/drawingml/2006/chartDrawing">
    <cdr:from>
      <cdr:x>0.01133</cdr:x>
      <cdr:y>0.903</cdr:y>
    </cdr:from>
    <cdr:to>
      <cdr:x>0.97167</cdr:x>
      <cdr:y>0.98413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2" y="4876800"/>
          <a:ext cx="6457950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Data source: Arts</a:t>
          </a:r>
          <a:r>
            <a:rPr lang="en-US" sz="1100" baseline="0"/>
            <a:t> and Cultural Production Satellite Account (ACPSA), U.S. Bureau of Economic Analysis</a:t>
          </a:r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0.02353</cdr:x>
      <cdr:y>0.02555</cdr:y>
    </cdr:from>
    <cdr:to>
      <cdr:x>0.98378</cdr:x>
      <cdr:y>0.16071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1817" y="109026"/>
          <a:ext cx="6603687" cy="576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>
              <a:solidFill>
                <a:schemeClr val="tx1"/>
              </a:solidFill>
              <a:latin typeface="Cambria" panose="02040503050406030204" pitchFamily="18" charset="0"/>
              <a:cs typeface="Arial" pitchFamily="34" charset="0"/>
            </a:rPr>
            <a:t>Exports of Arts and Cultural Goods and Services, 2012</a:t>
          </a:r>
        </a:p>
        <a:p xmlns:a="http://schemas.openxmlformats.org/drawingml/2006/main">
          <a:pPr algn="ctr"/>
          <a:r>
            <a:rPr lang="en-US" sz="1400" b="0" dirty="0">
              <a:solidFill>
                <a:schemeClr val="tx1"/>
              </a:solidFill>
              <a:latin typeface="Cambria" panose="02040503050406030204" pitchFamily="18" charset="0"/>
              <a:cs typeface="Arial" pitchFamily="34" charset="0"/>
            </a:rPr>
            <a:t>(in millions)</a:t>
          </a:r>
        </a:p>
      </cdr:txBody>
    </cdr:sp>
  </cdr:relSizeAnchor>
  <cdr:relSizeAnchor xmlns:cdr="http://schemas.openxmlformats.org/drawingml/2006/chartDrawing">
    <cdr:from>
      <cdr:x>0.00405</cdr:x>
      <cdr:y>0.93526</cdr:y>
    </cdr:from>
    <cdr:to>
      <cdr:x>0.92297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575" y="5229224"/>
          <a:ext cx="6477000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>
              <a:latin typeface="Arial" pitchFamily="34" charset="0"/>
              <a:cs typeface="Arial" pitchFamily="34" charset="0"/>
            </a:rPr>
            <a:t>Source: Arts and Cultural Production Satellite</a:t>
          </a:r>
          <a:r>
            <a:rPr lang="en-US" sz="900" baseline="0">
              <a:latin typeface="Arial" pitchFamily="34" charset="0"/>
              <a:cs typeface="Arial" pitchFamily="34" charset="0"/>
            </a:rPr>
            <a:t> Account, U.S. Bureau of Economic Analysis</a:t>
          </a:r>
          <a:endParaRPr lang="en-US" sz="90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0.03064</cdr:x>
      <cdr:y>0.02099</cdr:y>
    </cdr:from>
    <cdr:to>
      <cdr:x>0.95915</cdr:x>
      <cdr:y>0.10878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5739" y="104775"/>
          <a:ext cx="5629275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>
              <a:latin typeface="Cambria" panose="02040503050406030204" pitchFamily="18" charset="0"/>
            </a:rPr>
            <a:t>Real Arts and Cultural Value Added: 1998-2013</a:t>
          </a:r>
        </a:p>
      </cdr:txBody>
    </cdr:sp>
  </cdr:relSizeAnchor>
  <cdr:relSizeAnchor xmlns:cdr="http://schemas.openxmlformats.org/drawingml/2006/chartDrawing">
    <cdr:from>
      <cdr:x>0.00864</cdr:x>
      <cdr:y>0.92931</cdr:y>
    </cdr:from>
    <cdr:to>
      <cdr:x>0.989</cdr:x>
      <cdr:y>0.98954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389" y="5133974"/>
          <a:ext cx="5943600" cy="3327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/>
            <a:t>Source: Arts and Cultural Production Satellite Account (ACPSA), U.S. Bureau</a:t>
          </a:r>
          <a:r>
            <a:rPr lang="en-US" sz="900" baseline="0"/>
            <a:t> of Economic Analysis, Embargoed</a:t>
          </a:r>
          <a:endParaRPr lang="en-US" sz="9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AD6240-C311-4B00-8937-6FC5097BD721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287BCA-15CF-4F23-8825-8422A82C93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56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step was to develop partnership with the Bureau of Economic Analysis. De-centralized statistics in U.S..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87BCA-15CF-4F23-8825-8422A82C93C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20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examples, we looked to a number of frameworks for arts and cultural</a:t>
            </a:r>
            <a:r>
              <a:rPr lang="en-US" baseline="0" dirty="0" smtClean="0"/>
              <a:t> satellite accounts: Canadian, Australian, UNESCO, among others.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87BCA-15CF-4F23-8825-8422A82C93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79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87BCA-15CF-4F23-8825-8422A82C93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4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4.32%</a:t>
            </a:r>
            <a:r>
              <a:rPr lang="en-US" baseline="0" dirty="0" smtClean="0"/>
              <a:t> of U.S. GDP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87BCA-15CF-4F23-8825-8422A82C93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41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Arts</a:t>
            </a:r>
            <a:r>
              <a:rPr lang="en-US" baseline="0" dirty="0" smtClean="0"/>
              <a:t> and cultural production accounts for half of the creative economy. </a:t>
            </a:r>
            <a:r>
              <a:rPr lang="en-US" dirty="0" smtClean="0"/>
              <a:t>Adjustment for non-compliance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87BCA-15CF-4F23-8825-8422A82C93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31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 userDrawn="1"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 b="1"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324350"/>
            <a:ext cx="9144000" cy="723165"/>
            <a:chOff x="0" y="4393407"/>
            <a:chExt cx="9144000" cy="723165"/>
          </a:xfrm>
        </p:grpSpPr>
        <p:pic>
          <p:nvPicPr>
            <p:cNvPr id="11" name="Picture 10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1613" r="1613"/>
            <a:stretch>
              <a:fillRect/>
            </a:stretch>
          </p:blipFill>
          <p:spPr bwMode="auto">
            <a:xfrm>
              <a:off x="0" y="4393407"/>
              <a:ext cx="9144000" cy="692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nea-lockup.eps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162800" y="4629150"/>
              <a:ext cx="1754719" cy="48742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out header or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4324350"/>
            <a:ext cx="9144000" cy="723165"/>
            <a:chOff x="0" y="4393407"/>
            <a:chExt cx="9144000" cy="723165"/>
          </a:xfrm>
        </p:grpSpPr>
        <p:pic>
          <p:nvPicPr>
            <p:cNvPr id="9" name="Picture 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1613" r="1613"/>
            <a:stretch>
              <a:fillRect/>
            </a:stretch>
          </p:blipFill>
          <p:spPr bwMode="auto">
            <a:xfrm>
              <a:off x="0" y="4393407"/>
              <a:ext cx="9144000" cy="692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nea-lockup.eps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162800" y="4629150"/>
              <a:ext cx="1754719" cy="48742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out header, with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4324350"/>
            <a:ext cx="9144000" cy="723165"/>
            <a:chOff x="0" y="4393407"/>
            <a:chExt cx="9144000" cy="723165"/>
          </a:xfrm>
        </p:grpSpPr>
        <p:pic>
          <p:nvPicPr>
            <p:cNvPr id="10" name="Picture 9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1613" r="1613"/>
            <a:stretch>
              <a:fillRect/>
            </a:stretch>
          </p:blipFill>
          <p:spPr bwMode="auto">
            <a:xfrm>
              <a:off x="0" y="4393407"/>
              <a:ext cx="9144000" cy="692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nea-lockup.eps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162800" y="4629150"/>
              <a:ext cx="1754719" cy="48742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 b="1"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4324350"/>
            <a:ext cx="9144000" cy="723165"/>
            <a:chOff x="0" y="4393407"/>
            <a:chExt cx="9144000" cy="723165"/>
          </a:xfrm>
        </p:grpSpPr>
        <p:pic>
          <p:nvPicPr>
            <p:cNvPr id="18" name="Picture 17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1613" r="1613"/>
            <a:stretch>
              <a:fillRect/>
            </a:stretch>
          </p:blipFill>
          <p:spPr bwMode="auto">
            <a:xfrm>
              <a:off x="0" y="4393407"/>
              <a:ext cx="9144000" cy="692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nea-lockup.eps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7162800" y="4629150"/>
              <a:ext cx="1754719" cy="48742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0" name="Straight Connector 9"/>
          <p:cNvCxnSpPr/>
          <p:nvPr userDrawn="1"/>
        </p:nvCxnSpPr>
        <p:spPr>
          <a:xfrm>
            <a:off x="457200" y="742950"/>
            <a:ext cx="8229600" cy="0"/>
          </a:xfrm>
          <a:prstGeom prst="line">
            <a:avLst/>
          </a:prstGeom>
          <a:ln w="12700">
            <a:solidFill>
              <a:srgbClr val="1E5A8C">
                <a:alpha val="75000"/>
              </a:srgb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6286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100000"/>
              <a:buFont typeface="Calibri" pitchFamily="34" charset="0"/>
              <a:buChar char="-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6286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buSzPct val="100000"/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buSzPct val="100000"/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6286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latin typeface="Cambr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200"/>
            </a:lvl1pPr>
            <a:lvl2pPr>
              <a:buSzPct val="100000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latin typeface="Cambria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200"/>
            </a:lvl1pPr>
            <a:lvl2pPr>
              <a:buSzPct val="100000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6286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53665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53666"/>
            <a:ext cx="5111750" cy="3704035"/>
          </a:xfrm>
        </p:spPr>
        <p:txBody>
          <a:bodyPr/>
          <a:lstStyle>
            <a:lvl1pPr>
              <a:defRPr sz="2400"/>
            </a:lvl1pPr>
            <a:lvl2pPr>
              <a:buSzPct val="100000"/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25204"/>
            <a:ext cx="3008313" cy="29686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7721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227903"/>
            <a:ext cx="4114800" cy="48290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857250"/>
            <a:ext cx="4114800" cy="685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4324350"/>
            <a:ext cx="9144000" cy="723165"/>
            <a:chOff x="0" y="4393407"/>
            <a:chExt cx="9144000" cy="723165"/>
          </a:xfrm>
        </p:grpSpPr>
        <p:pic>
          <p:nvPicPr>
            <p:cNvPr id="16" name="Picture 15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 l="1613" r="1613"/>
            <a:stretch>
              <a:fillRect/>
            </a:stretch>
          </p:blipFill>
          <p:spPr bwMode="auto">
            <a:xfrm>
              <a:off x="0" y="4393407"/>
              <a:ext cx="9144000" cy="692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nea-lockup.eps"/>
            <p:cNvPicPr>
              <a:picLocks noChangeAspect="1"/>
            </p:cNvPicPr>
            <p:nvPr userDrawn="1"/>
          </p:nvPicPr>
          <p:blipFill>
            <a:blip r:embed="rId15" cstate="print"/>
            <a:stretch>
              <a:fillRect/>
            </a:stretch>
          </p:blipFill>
          <p:spPr>
            <a:xfrm>
              <a:off x="7162800" y="4629150"/>
              <a:ext cx="1754719" cy="487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742950"/>
            <a:ext cx="8229600" cy="0"/>
          </a:xfrm>
          <a:prstGeom prst="line">
            <a:avLst/>
          </a:prstGeom>
          <a:ln w="12700">
            <a:solidFill>
              <a:srgbClr val="1E5A8C">
                <a:alpha val="75000"/>
              </a:srgb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2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alibri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14350"/>
            <a:ext cx="9144000" cy="1354217"/>
          </a:xfrm>
          <a:prstGeom prst="rect">
            <a:avLst/>
          </a:prstGeom>
          <a:solidFill>
            <a:srgbClr val="ABC3D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mbria" panose="02040503050406030204" pitchFamily="18" charset="0"/>
              </a:rPr>
              <a:t>UNESCO Institute for Statistics</a:t>
            </a:r>
          </a:p>
          <a:p>
            <a:pPr algn="ctr"/>
            <a:r>
              <a:rPr lang="en-US" sz="3200" b="1" dirty="0" smtClean="0">
                <a:latin typeface="Cambria" panose="02040503050406030204" pitchFamily="18" charset="0"/>
              </a:rPr>
              <a:t>Cultural Satellite Experts Meeting</a:t>
            </a:r>
          </a:p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2876550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Bonnie Nichols</a:t>
            </a:r>
          </a:p>
          <a:p>
            <a:pPr algn="ctr"/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Office of Research &amp; Analysis</a:t>
            </a:r>
          </a:p>
          <a:p>
            <a:pPr algn="ctr"/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National Endowment for the Arts</a:t>
            </a:r>
          </a:p>
          <a:p>
            <a:pPr algn="ctr"/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November 2015</a:t>
            </a:r>
            <a:endParaRPr lang="en-US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441478"/>
              </p:ext>
            </p:extLst>
          </p:nvPr>
        </p:nvGraphicFramePr>
        <p:xfrm>
          <a:off x="1209674" y="57150"/>
          <a:ext cx="6181726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961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107825"/>
              </p:ext>
            </p:extLst>
          </p:nvPr>
        </p:nvGraphicFramePr>
        <p:xfrm>
          <a:off x="895350" y="133350"/>
          <a:ext cx="687705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741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9151"/>
            <a:ext cx="7772400" cy="76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Obstacles</a:t>
            </a:r>
            <a:br>
              <a:rPr lang="en-US" sz="2000" dirty="0" smtClean="0"/>
            </a:br>
            <a:endParaRPr lang="en-US" sz="2000" dirty="0">
              <a:solidFill>
                <a:srgbClr val="1E5A8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352550"/>
            <a:ext cx="7391400" cy="2895600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215968"/>
                </a:solidFill>
              </a:rPr>
              <a:t>Large responsibility for the NEA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rgbClr val="215968"/>
                </a:solidFill>
              </a:rPr>
              <a:t>Creative economy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endParaRPr lang="en-US" sz="1400" dirty="0">
              <a:solidFill>
                <a:srgbClr val="215968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215968"/>
                </a:solidFill>
              </a:rPr>
              <a:t>Misunderstandings about the ACPSA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200" dirty="0" smtClean="0">
                <a:solidFill>
                  <a:srgbClr val="215968"/>
                </a:solidFill>
              </a:rPr>
              <a:t>Multiplier caveats ($1.69)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en-US" sz="1200" dirty="0" smtClean="0">
                <a:solidFill>
                  <a:srgbClr val="215968"/>
                </a:solidFill>
              </a:rPr>
              <a:t>Self-employed workers (Schedule C)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endParaRPr lang="en-US" sz="1200" dirty="0">
              <a:solidFill>
                <a:srgbClr val="215968"/>
              </a:solidFill>
            </a:endParaRPr>
          </a:p>
          <a:p>
            <a:pPr marL="283464" lvl="1" indent="-285750" algn="l">
              <a:buFont typeface="Wingdings" panose="05000000000000000000" pitchFamily="2" charset="2"/>
              <a:buChar char="v"/>
            </a:pPr>
            <a:r>
              <a:rPr lang="en-US" sz="1600" b="1" dirty="0" smtClean="0">
                <a:solidFill>
                  <a:srgbClr val="215968"/>
                </a:solidFill>
              </a:rPr>
              <a:t>State-Level Estimates</a:t>
            </a:r>
          </a:p>
          <a:p>
            <a:pPr marL="740664" lvl="2" indent="-285750" algn="l">
              <a:buFont typeface="Courier New" panose="02070309020205020404" pitchFamily="49" charset="0"/>
              <a:buChar char="o"/>
            </a:pPr>
            <a:r>
              <a:rPr lang="en-US" sz="1200" dirty="0" smtClean="0">
                <a:solidFill>
                  <a:srgbClr val="215968"/>
                </a:solidFill>
              </a:rPr>
              <a:t>Data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endParaRPr lang="en-US" sz="1200" dirty="0">
              <a:solidFill>
                <a:srgbClr val="215968"/>
              </a:solidFill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endParaRPr lang="en-US" sz="1200" dirty="0" smtClean="0">
              <a:solidFill>
                <a:srgbClr val="215968"/>
              </a:solidFill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endParaRPr lang="en-US" sz="1200" dirty="0">
              <a:solidFill>
                <a:srgbClr val="215968"/>
              </a:solidFill>
            </a:endParaRP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endParaRPr lang="en-US" sz="1200" dirty="0" smtClean="0">
              <a:solidFill>
                <a:srgbClr val="215968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7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09550"/>
            <a:ext cx="685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Lessons Learned </a:t>
            </a:r>
            <a:endParaRPr lang="en-US" dirty="0">
              <a:latin typeface="Cambria" panose="02040503050406030204" pitchFamily="18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879866"/>
              </p:ext>
            </p:extLst>
          </p:nvPr>
        </p:nvGraphicFramePr>
        <p:xfrm>
          <a:off x="1060846" y="819150"/>
          <a:ext cx="5955507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806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09551"/>
            <a:ext cx="731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Cambria" pitchFamily="18" charset="0"/>
              </a:rPr>
              <a:t>National Archive of Data on Arts &amp; Culture</a:t>
            </a:r>
            <a:endParaRPr lang="en-US" sz="2200" b="1" dirty="0"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2704" r="943" b="10053"/>
          <a:stretch>
            <a:fillRect/>
          </a:stretch>
        </p:blipFill>
        <p:spPr bwMode="auto">
          <a:xfrm>
            <a:off x="571500" y="825916"/>
            <a:ext cx="8001000" cy="342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226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77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Arts and Cultural Production Satellite Account (ACPSA)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90600" y="2571750"/>
            <a:ext cx="7239000" cy="1466850"/>
          </a:xfrm>
        </p:spPr>
        <p:txBody>
          <a:bodyPr>
            <a:normAutofit lnSpcReduction="10000"/>
          </a:bodyPr>
          <a:lstStyle/>
          <a:p>
            <a:r>
              <a:rPr lang="en-US" b="0" dirty="0" smtClean="0"/>
              <a:t>Produced by the U.S. Bureau of Economic Analysis in Partnership with the National Endowment for the Arts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2531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28600" y="1809750"/>
            <a:ext cx="8686800" cy="2209800"/>
          </a:xfrm>
        </p:spPr>
        <p:txBody>
          <a:bodyPr>
            <a:normAutofit/>
          </a:bodyPr>
          <a:lstStyle/>
          <a:p>
            <a:r>
              <a:rPr lang="en-US" sz="2800" b="0" dirty="0" smtClean="0"/>
              <a:t>ACPSA production is defined as production intended chiefly as a function of creative or cultural engagement, or whose goods and services are intended primarily to facilitate public access to such output.</a:t>
            </a:r>
            <a:endParaRPr lang="en-US" sz="28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89535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mbria" panose="02040503050406030204" pitchFamily="18" charset="0"/>
              </a:rPr>
              <a:t>Guide</a:t>
            </a:r>
            <a:endParaRPr lang="en-US" sz="4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5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7750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Concentric Circles Model of Cultural Industries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647950"/>
            <a:ext cx="7315200" cy="1314450"/>
          </a:xfrm>
        </p:spPr>
        <p:txBody>
          <a:bodyPr/>
          <a:lstStyle/>
          <a:p>
            <a:pPr marL="0" lvl="2"/>
            <a:r>
              <a:rPr lang="en-US" dirty="0"/>
              <a:t>David Throsby, Macquarie University, Sydney Australia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55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981200" y="819150"/>
            <a:ext cx="4724400" cy="4038600"/>
          </a:xfrm>
          <a:prstGeom prst="ellipse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90800" y="1276350"/>
            <a:ext cx="3581400" cy="32766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24200" y="1657350"/>
            <a:ext cx="2667000" cy="2438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19500" y="2038495"/>
            <a:ext cx="16002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1E5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3635" y="258565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Core creative arts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3424407"/>
            <a:ext cx="182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Other core creative industries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503382" y="1383772"/>
            <a:ext cx="1832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Wider cultural industries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619500" y="971550"/>
            <a:ext cx="1489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Related industries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671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819150"/>
            <a:ext cx="8153400" cy="3505200"/>
          </a:xfrm>
        </p:spPr>
        <p:txBody>
          <a:bodyPr>
            <a:normAutofit/>
          </a:bodyPr>
          <a:lstStyle/>
          <a:p>
            <a:pPr algn="l"/>
            <a:r>
              <a:rPr lang="en-US" sz="2000" b="0" i="1" dirty="0" smtClean="0">
                <a:solidFill>
                  <a:srgbClr val="1E5A8C"/>
                </a:solidFill>
              </a:rPr>
              <a:t>Core creative arts</a:t>
            </a:r>
            <a:r>
              <a:rPr lang="en-US" sz="2000" b="0" dirty="0" smtClean="0"/>
              <a:t>—performing arts; independent artists; promoters and agents.</a:t>
            </a:r>
          </a:p>
          <a:p>
            <a:pPr algn="l">
              <a:spcBef>
                <a:spcPts val="1200"/>
              </a:spcBef>
            </a:pPr>
            <a:r>
              <a:rPr lang="en-US" sz="2000" b="0" i="1" dirty="0" smtClean="0">
                <a:solidFill>
                  <a:srgbClr val="1E5A8C"/>
                </a:solidFill>
              </a:rPr>
              <a:t>Other core creative</a:t>
            </a:r>
            <a:r>
              <a:rPr lang="en-US" sz="2000" b="0" dirty="0" smtClean="0"/>
              <a:t>—architectural and design services; photography services; arts educational services.</a:t>
            </a:r>
          </a:p>
          <a:p>
            <a:pPr algn="l">
              <a:spcBef>
                <a:spcPts val="1200"/>
              </a:spcBef>
            </a:pPr>
            <a:r>
              <a:rPr lang="en-US" sz="2000" b="0" i="1" dirty="0" smtClean="0">
                <a:solidFill>
                  <a:srgbClr val="1E5A8C"/>
                </a:solidFill>
              </a:rPr>
              <a:t>Wider cultural production</a:t>
            </a:r>
            <a:r>
              <a:rPr lang="en-US" sz="2000" b="0" dirty="0" smtClean="0"/>
              <a:t>—motion picture/TV; sound recording; publishing. </a:t>
            </a:r>
          </a:p>
          <a:p>
            <a:pPr algn="l">
              <a:spcBef>
                <a:spcPts val="1200"/>
              </a:spcBef>
            </a:pPr>
            <a:r>
              <a:rPr lang="en-US" sz="2000" b="0" i="1" dirty="0" smtClean="0">
                <a:solidFill>
                  <a:srgbClr val="1E5A8C"/>
                </a:solidFill>
              </a:rPr>
              <a:t>Related production</a:t>
            </a:r>
            <a:r>
              <a:rPr lang="en-US" sz="2000" b="0" dirty="0" smtClean="0"/>
              <a:t>—manufacturing (jewelry, musical instruments); construction (new theaters, libraries); and retail sales (art galleries, book stores).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19889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9150"/>
            <a:ext cx="7772400" cy="110251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ACPSA Production is Estimated from the Ground Up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1E5A8C"/>
                </a:solidFill>
              </a:rPr>
              <a:t>Items/Commodities/Industries</a:t>
            </a:r>
            <a:endParaRPr lang="en-US" sz="2000" dirty="0">
              <a:solidFill>
                <a:srgbClr val="1E5A8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33550"/>
            <a:ext cx="7924800" cy="2590800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rgbClr val="215968"/>
                </a:solidFill>
              </a:rPr>
              <a:t>Items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600" dirty="0"/>
              <a:t>“Advertising agencies”; radio, TV, and cable advertising; newspaper advertising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600" dirty="0"/>
              <a:t>Excludes public relations, media buying, and distribution </a:t>
            </a:r>
          </a:p>
          <a:p>
            <a:pPr algn="l"/>
            <a:endParaRPr lang="en-US" sz="1600" dirty="0" smtClean="0">
              <a:solidFill>
                <a:srgbClr val="215968"/>
              </a:solidFill>
            </a:endParaRPr>
          </a:p>
          <a:p>
            <a:pPr algn="l"/>
            <a:r>
              <a:rPr lang="en-US" sz="1800" dirty="0" smtClean="0">
                <a:solidFill>
                  <a:srgbClr val="215968"/>
                </a:solidFill>
              </a:rPr>
              <a:t>Commodity</a:t>
            </a:r>
            <a:endParaRPr lang="en-US" sz="1800" dirty="0">
              <a:solidFill>
                <a:srgbClr val="215968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en-US" sz="1600" dirty="0"/>
              <a:t>“Creative” advertising</a:t>
            </a:r>
          </a:p>
          <a:p>
            <a:pPr lvl="1" algn="l"/>
            <a:r>
              <a:rPr lang="en-US" sz="1600" dirty="0"/>
              <a:t>(Nearly $</a:t>
            </a:r>
            <a:r>
              <a:rPr lang="en-US" sz="1600" dirty="0" smtClean="0"/>
              <a:t>240 </a:t>
            </a:r>
            <a:r>
              <a:rPr lang="en-US" sz="1600" dirty="0"/>
              <a:t>billion in </a:t>
            </a:r>
            <a:r>
              <a:rPr lang="en-US" sz="1600" dirty="0" smtClean="0"/>
              <a:t>2013)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53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072230"/>
              </p:ext>
            </p:extLst>
          </p:nvPr>
        </p:nvGraphicFramePr>
        <p:xfrm>
          <a:off x="1312068" y="0"/>
          <a:ext cx="6519864" cy="508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818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1664777"/>
              </p:ext>
            </p:extLst>
          </p:nvPr>
        </p:nvGraphicFramePr>
        <p:xfrm>
          <a:off x="747712" y="57150"/>
          <a:ext cx="7786688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562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E2066AA029554E91A9D899293CA127" ma:contentTypeVersion="" ma:contentTypeDescription="Create a new document." ma:contentTypeScope="" ma:versionID="b5c0ca89e9aff1b199c46b5f1536fc1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F10C8D-C2E4-4F4E-A478-69FCB97BE2DD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2B07B26-F4ED-4766-89CC-921C27689A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68A2E7-0406-4C68-AD6A-5C960C28EE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31605</TotalTime>
  <Words>488</Words>
  <Application>Microsoft Office PowerPoint</Application>
  <PresentationFormat>On-screen Show (16:9)</PresentationFormat>
  <Paragraphs>69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Arts and Cultural Production Satellite Account (ACPSA)</vt:lpstr>
      <vt:lpstr>PowerPoint Presentation</vt:lpstr>
      <vt:lpstr>Concentric Circles Model of Cultural Industries</vt:lpstr>
      <vt:lpstr>PowerPoint Presentation</vt:lpstr>
      <vt:lpstr>PowerPoint Presentation</vt:lpstr>
      <vt:lpstr>ACPSA Production is Estimated from the Ground Up Items/Commodities/Industries</vt:lpstr>
      <vt:lpstr>PowerPoint Presentation</vt:lpstr>
      <vt:lpstr>PowerPoint Presentation</vt:lpstr>
      <vt:lpstr>PowerPoint Presentation</vt:lpstr>
      <vt:lpstr>PowerPoint Presentation</vt:lpstr>
      <vt:lpstr>Obstacles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Kelli Rogowski</dc:creator>
  <cp:lastModifiedBy>Biron, Dominic</cp:lastModifiedBy>
  <cp:revision>259</cp:revision>
  <dcterms:created xsi:type="dcterms:W3CDTF">2014-12-12T22:29:16Z</dcterms:created>
  <dcterms:modified xsi:type="dcterms:W3CDTF">2015-11-04T17:50:30Z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0x010100AAE2066AA029554E91A9D899293CA127</vt:lpwstr>
  </property>
</Properties>
</file>