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5" r:id="rId2"/>
    <p:sldId id="313" r:id="rId3"/>
    <p:sldId id="329" r:id="rId4"/>
    <p:sldId id="294" r:id="rId5"/>
    <p:sldId id="293" r:id="rId6"/>
    <p:sldId id="347" r:id="rId7"/>
    <p:sldId id="335" r:id="rId8"/>
    <p:sldId id="350" r:id="rId9"/>
    <p:sldId id="351" r:id="rId10"/>
    <p:sldId id="318" r:id="rId11"/>
    <p:sldId id="348" r:id="rId12"/>
    <p:sldId id="352" r:id="rId13"/>
    <p:sldId id="337" r:id="rId14"/>
    <p:sldId id="273" r:id="rId15"/>
    <p:sldId id="326" r:id="rId16"/>
    <p:sldId id="324" r:id="rId17"/>
    <p:sldId id="321" r:id="rId18"/>
    <p:sldId id="261" r:id="rId19"/>
    <p:sldId id="353" r:id="rId20"/>
    <p:sldId id="354" r:id="rId21"/>
    <p:sldId id="323" r:id="rId2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33FF"/>
    <a:srgbClr val="0000CC"/>
    <a:srgbClr val="000099"/>
    <a:srgbClr val="336600"/>
    <a:srgbClr val="000066"/>
    <a:srgbClr val="663300"/>
    <a:srgbClr val="0099CC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42B61-DA19-4ABA-A350-5A4467EA5C49}" type="doc">
      <dgm:prSet loTypeId="urn:microsoft.com/office/officeart/2005/8/layout/gear1" loCatId="process" qsTypeId="urn:microsoft.com/office/officeart/2005/8/quickstyle/3d1" qsCatId="3D" csTypeId="urn:microsoft.com/office/officeart/2005/8/colors/accent6_4" csCatId="accent6" phldr="1"/>
      <dgm:spPr/>
    </dgm:pt>
    <dgm:pt modelId="{8D7ACD25-E15B-4501-BCCF-09CC439A75DF}">
      <dgm:prSet phldrT="[Texto]"/>
      <dgm:spPr/>
      <dgm:t>
        <a:bodyPr/>
        <a:lstStyle/>
        <a:p>
          <a:r>
            <a:rPr lang="es-MX" dirty="0" err="1" smtClean="0"/>
            <a:t>Goods</a:t>
          </a:r>
          <a:r>
            <a:rPr lang="es-MX" dirty="0" smtClean="0"/>
            <a:t> and </a:t>
          </a:r>
          <a:r>
            <a:rPr lang="es-MX" dirty="0" err="1" smtClean="0"/>
            <a:t>services</a:t>
          </a:r>
          <a:r>
            <a:rPr lang="es-MX" dirty="0" smtClean="0"/>
            <a:t> </a:t>
          </a:r>
          <a:r>
            <a:rPr lang="es-MX" dirty="0" err="1" smtClean="0"/>
            <a:t>Account</a:t>
          </a:r>
          <a:endParaRPr lang="es-MX" dirty="0"/>
        </a:p>
      </dgm:t>
    </dgm:pt>
    <dgm:pt modelId="{EF0B2C0F-5C27-4F6A-81D7-A68333A8579F}" type="parTrans" cxnId="{B2BCE120-1E9C-46CD-B48E-3DFDA4BD5D51}">
      <dgm:prSet/>
      <dgm:spPr/>
      <dgm:t>
        <a:bodyPr/>
        <a:lstStyle/>
        <a:p>
          <a:endParaRPr lang="es-MX"/>
        </a:p>
      </dgm:t>
    </dgm:pt>
    <dgm:pt modelId="{DD7430B7-C9AC-484A-AA32-706EE11B3E37}" type="sibTrans" cxnId="{B2BCE120-1E9C-46CD-B48E-3DFDA4BD5D51}">
      <dgm:prSet/>
      <dgm:spPr/>
      <dgm:t>
        <a:bodyPr/>
        <a:lstStyle/>
        <a:p>
          <a:endParaRPr lang="es-MX"/>
        </a:p>
      </dgm:t>
    </dgm:pt>
    <dgm:pt modelId="{2A28BE44-B3F8-4F13-8B56-71D99A00BBF1}">
      <dgm:prSet phldrT="[Texto]"/>
      <dgm:spPr/>
      <dgm:t>
        <a:bodyPr/>
        <a:lstStyle/>
        <a:p>
          <a:r>
            <a:rPr lang="es-MX" dirty="0" smtClean="0"/>
            <a:t>Price</a:t>
          </a:r>
        </a:p>
        <a:p>
          <a:r>
            <a:rPr lang="es-MX" dirty="0" err="1" smtClean="0"/>
            <a:t>index</a:t>
          </a:r>
          <a:endParaRPr lang="es-MX" dirty="0"/>
        </a:p>
      </dgm:t>
    </dgm:pt>
    <dgm:pt modelId="{4E9E8717-A210-4B52-BB8E-E9614A014B03}" type="parTrans" cxnId="{A7B5F439-A349-47FF-8399-F3EE5EBB168F}">
      <dgm:prSet/>
      <dgm:spPr/>
      <dgm:t>
        <a:bodyPr/>
        <a:lstStyle/>
        <a:p>
          <a:endParaRPr lang="es-MX"/>
        </a:p>
      </dgm:t>
    </dgm:pt>
    <dgm:pt modelId="{5196B63C-20FA-4C27-A318-D94B4EBBECE7}" type="sibTrans" cxnId="{A7B5F439-A349-47FF-8399-F3EE5EBB168F}">
      <dgm:prSet/>
      <dgm:spPr/>
      <dgm:t>
        <a:bodyPr/>
        <a:lstStyle/>
        <a:p>
          <a:endParaRPr lang="es-MX"/>
        </a:p>
      </dgm:t>
    </dgm:pt>
    <dgm:pt modelId="{EA9147D7-F8EA-4C2A-A3B2-C766C242BF56}">
      <dgm:prSet phldrT="[Texto]" custT="1"/>
      <dgm:spPr/>
      <dgm:t>
        <a:bodyPr/>
        <a:lstStyle/>
        <a:p>
          <a:r>
            <a:rPr lang="es-MX" sz="2100" b="1" dirty="0" err="1" smtClean="0"/>
            <a:t>Surveys</a:t>
          </a:r>
          <a:endParaRPr lang="es-MX" sz="2100" b="1" dirty="0"/>
        </a:p>
      </dgm:t>
    </dgm:pt>
    <dgm:pt modelId="{D2CBC83B-4E57-4736-8E93-568C0453A78F}" type="parTrans" cxnId="{424F8BA0-D780-4BDF-89B8-AA058B357DA7}">
      <dgm:prSet/>
      <dgm:spPr/>
      <dgm:t>
        <a:bodyPr/>
        <a:lstStyle/>
        <a:p>
          <a:endParaRPr lang="es-MX"/>
        </a:p>
      </dgm:t>
    </dgm:pt>
    <dgm:pt modelId="{ED61886A-4291-4BB3-872D-202158DAFA33}" type="sibTrans" cxnId="{424F8BA0-D780-4BDF-89B8-AA058B357DA7}">
      <dgm:prSet/>
      <dgm:spPr/>
      <dgm:t>
        <a:bodyPr/>
        <a:lstStyle/>
        <a:p>
          <a:endParaRPr lang="es-MX"/>
        </a:p>
      </dgm:t>
    </dgm:pt>
    <dgm:pt modelId="{2905091C-AC3B-47D8-BBE2-08F268094172}" type="pres">
      <dgm:prSet presAssocID="{0A542B61-DA19-4ABA-A350-5A4467EA5C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A185FD9-66AD-47F8-B9A9-0A8825F6555C}" type="pres">
      <dgm:prSet presAssocID="{8D7ACD25-E15B-4501-BCCF-09CC439A75D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846902-CCCD-48CD-9B73-018810007120}" type="pres">
      <dgm:prSet presAssocID="{8D7ACD25-E15B-4501-BCCF-09CC439A75DF}" presName="gear1srcNode" presStyleLbl="node1" presStyleIdx="0" presStyleCnt="3"/>
      <dgm:spPr/>
      <dgm:t>
        <a:bodyPr/>
        <a:lstStyle/>
        <a:p>
          <a:endParaRPr lang="es-MX"/>
        </a:p>
      </dgm:t>
    </dgm:pt>
    <dgm:pt modelId="{53E86227-2C25-47E9-BACB-7AF99AF1FFAC}" type="pres">
      <dgm:prSet presAssocID="{8D7ACD25-E15B-4501-BCCF-09CC439A75DF}" presName="gear1dstNode" presStyleLbl="node1" presStyleIdx="0" presStyleCnt="3"/>
      <dgm:spPr/>
      <dgm:t>
        <a:bodyPr/>
        <a:lstStyle/>
        <a:p>
          <a:endParaRPr lang="es-MX"/>
        </a:p>
      </dgm:t>
    </dgm:pt>
    <dgm:pt modelId="{993BC793-8498-48CF-8A13-77D7B3CFD902}" type="pres">
      <dgm:prSet presAssocID="{2A28BE44-B3F8-4F13-8B56-71D99A00BBF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F69277-85CC-4641-939B-8866CE558869}" type="pres">
      <dgm:prSet presAssocID="{2A28BE44-B3F8-4F13-8B56-71D99A00BBF1}" presName="gear2srcNode" presStyleLbl="node1" presStyleIdx="1" presStyleCnt="3"/>
      <dgm:spPr/>
      <dgm:t>
        <a:bodyPr/>
        <a:lstStyle/>
        <a:p>
          <a:endParaRPr lang="es-MX"/>
        </a:p>
      </dgm:t>
    </dgm:pt>
    <dgm:pt modelId="{45F6208B-B1E2-484F-8C97-2ADF288DEDFC}" type="pres">
      <dgm:prSet presAssocID="{2A28BE44-B3F8-4F13-8B56-71D99A00BBF1}" presName="gear2dstNode" presStyleLbl="node1" presStyleIdx="1" presStyleCnt="3"/>
      <dgm:spPr/>
      <dgm:t>
        <a:bodyPr/>
        <a:lstStyle/>
        <a:p>
          <a:endParaRPr lang="es-MX"/>
        </a:p>
      </dgm:t>
    </dgm:pt>
    <dgm:pt modelId="{8FDA18AD-60F4-4A3E-8747-97B7C6C117E2}" type="pres">
      <dgm:prSet presAssocID="{EA9147D7-F8EA-4C2A-A3B2-C766C242BF56}" presName="gear3" presStyleLbl="node1" presStyleIdx="2" presStyleCnt="3"/>
      <dgm:spPr/>
      <dgm:t>
        <a:bodyPr/>
        <a:lstStyle/>
        <a:p>
          <a:endParaRPr lang="es-MX"/>
        </a:p>
      </dgm:t>
    </dgm:pt>
    <dgm:pt modelId="{F90B0082-13A3-4951-B8B3-2081BEF7A942}" type="pres">
      <dgm:prSet presAssocID="{EA9147D7-F8EA-4C2A-A3B2-C766C242BF5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65EC2D-C3C9-45AC-BF0E-2C19A7F2495E}" type="pres">
      <dgm:prSet presAssocID="{EA9147D7-F8EA-4C2A-A3B2-C766C242BF56}" presName="gear3srcNode" presStyleLbl="node1" presStyleIdx="2" presStyleCnt="3"/>
      <dgm:spPr/>
      <dgm:t>
        <a:bodyPr/>
        <a:lstStyle/>
        <a:p>
          <a:endParaRPr lang="es-MX"/>
        </a:p>
      </dgm:t>
    </dgm:pt>
    <dgm:pt modelId="{59921D9F-70D5-4DA0-8C81-F1030326CAD0}" type="pres">
      <dgm:prSet presAssocID="{EA9147D7-F8EA-4C2A-A3B2-C766C242BF56}" presName="gear3dstNode" presStyleLbl="node1" presStyleIdx="2" presStyleCnt="3"/>
      <dgm:spPr/>
      <dgm:t>
        <a:bodyPr/>
        <a:lstStyle/>
        <a:p>
          <a:endParaRPr lang="es-MX"/>
        </a:p>
      </dgm:t>
    </dgm:pt>
    <dgm:pt modelId="{198275DC-F449-47CB-A7EE-1FD314071E99}" type="pres">
      <dgm:prSet presAssocID="{DD7430B7-C9AC-484A-AA32-706EE11B3E37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E5D2439F-60C7-4C05-A53F-D2FF77287914}" type="pres">
      <dgm:prSet presAssocID="{5196B63C-20FA-4C27-A318-D94B4EBBECE7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6966EE8F-9337-4E9A-9868-4C5574C0F87A}" type="pres">
      <dgm:prSet presAssocID="{ED61886A-4291-4BB3-872D-202158DAFA33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D6F260F8-448C-42EF-A28F-FD1D792E831A}" type="presOf" srcId="{0A542B61-DA19-4ABA-A350-5A4467EA5C49}" destId="{2905091C-AC3B-47D8-BBE2-08F268094172}" srcOrd="0" destOrd="0" presId="urn:microsoft.com/office/officeart/2005/8/layout/gear1"/>
    <dgm:cxn modelId="{00ADACD5-947F-4A73-99AD-B6A713179707}" type="presOf" srcId="{2A28BE44-B3F8-4F13-8B56-71D99A00BBF1}" destId="{0BF69277-85CC-4641-939B-8866CE558869}" srcOrd="1" destOrd="0" presId="urn:microsoft.com/office/officeart/2005/8/layout/gear1"/>
    <dgm:cxn modelId="{B215A073-8E2B-4313-821C-308453FEFFC3}" type="presOf" srcId="{EA9147D7-F8EA-4C2A-A3B2-C766C242BF56}" destId="{F90B0082-13A3-4951-B8B3-2081BEF7A942}" srcOrd="1" destOrd="0" presId="urn:microsoft.com/office/officeart/2005/8/layout/gear1"/>
    <dgm:cxn modelId="{6418441D-2FE3-43F8-A354-87A23F60DF53}" type="presOf" srcId="{8D7ACD25-E15B-4501-BCCF-09CC439A75DF}" destId="{82846902-CCCD-48CD-9B73-018810007120}" srcOrd="1" destOrd="0" presId="urn:microsoft.com/office/officeart/2005/8/layout/gear1"/>
    <dgm:cxn modelId="{424F8BA0-D780-4BDF-89B8-AA058B357DA7}" srcId="{0A542B61-DA19-4ABA-A350-5A4467EA5C49}" destId="{EA9147D7-F8EA-4C2A-A3B2-C766C242BF56}" srcOrd="2" destOrd="0" parTransId="{D2CBC83B-4E57-4736-8E93-568C0453A78F}" sibTransId="{ED61886A-4291-4BB3-872D-202158DAFA33}"/>
    <dgm:cxn modelId="{E1623DAB-6B44-4D50-B9DF-DCE2C6A2D84B}" type="presOf" srcId="{8D7ACD25-E15B-4501-BCCF-09CC439A75DF}" destId="{53E86227-2C25-47E9-BACB-7AF99AF1FFAC}" srcOrd="2" destOrd="0" presId="urn:microsoft.com/office/officeart/2005/8/layout/gear1"/>
    <dgm:cxn modelId="{0593686E-C714-42C7-A5BB-C9BA9C37D43F}" type="presOf" srcId="{ED61886A-4291-4BB3-872D-202158DAFA33}" destId="{6966EE8F-9337-4E9A-9868-4C5574C0F87A}" srcOrd="0" destOrd="0" presId="urn:microsoft.com/office/officeart/2005/8/layout/gear1"/>
    <dgm:cxn modelId="{CEE65B9F-04D9-42E5-B436-D692396A3847}" type="presOf" srcId="{2A28BE44-B3F8-4F13-8B56-71D99A00BBF1}" destId="{993BC793-8498-48CF-8A13-77D7B3CFD902}" srcOrd="0" destOrd="0" presId="urn:microsoft.com/office/officeart/2005/8/layout/gear1"/>
    <dgm:cxn modelId="{E07EC7CD-0209-424B-A17A-0717BA5A80B3}" type="presOf" srcId="{EA9147D7-F8EA-4C2A-A3B2-C766C242BF56}" destId="{1165EC2D-C3C9-45AC-BF0E-2C19A7F2495E}" srcOrd="2" destOrd="0" presId="urn:microsoft.com/office/officeart/2005/8/layout/gear1"/>
    <dgm:cxn modelId="{3930A3E4-3214-4B0A-B1D0-F0E2A76AE96E}" type="presOf" srcId="{DD7430B7-C9AC-484A-AA32-706EE11B3E37}" destId="{198275DC-F449-47CB-A7EE-1FD314071E99}" srcOrd="0" destOrd="0" presId="urn:microsoft.com/office/officeart/2005/8/layout/gear1"/>
    <dgm:cxn modelId="{B0FBBFA8-7F43-42E3-95CF-BD3A98AA4E16}" type="presOf" srcId="{EA9147D7-F8EA-4C2A-A3B2-C766C242BF56}" destId="{8FDA18AD-60F4-4A3E-8747-97B7C6C117E2}" srcOrd="0" destOrd="0" presId="urn:microsoft.com/office/officeart/2005/8/layout/gear1"/>
    <dgm:cxn modelId="{B2BCE120-1E9C-46CD-B48E-3DFDA4BD5D51}" srcId="{0A542B61-DA19-4ABA-A350-5A4467EA5C49}" destId="{8D7ACD25-E15B-4501-BCCF-09CC439A75DF}" srcOrd="0" destOrd="0" parTransId="{EF0B2C0F-5C27-4F6A-81D7-A68333A8579F}" sibTransId="{DD7430B7-C9AC-484A-AA32-706EE11B3E37}"/>
    <dgm:cxn modelId="{70B6FE13-CB77-45A1-A069-C5CF8E689C31}" type="presOf" srcId="{8D7ACD25-E15B-4501-BCCF-09CC439A75DF}" destId="{BA185FD9-66AD-47F8-B9A9-0A8825F6555C}" srcOrd="0" destOrd="0" presId="urn:microsoft.com/office/officeart/2005/8/layout/gear1"/>
    <dgm:cxn modelId="{A7B5F439-A349-47FF-8399-F3EE5EBB168F}" srcId="{0A542B61-DA19-4ABA-A350-5A4467EA5C49}" destId="{2A28BE44-B3F8-4F13-8B56-71D99A00BBF1}" srcOrd="1" destOrd="0" parTransId="{4E9E8717-A210-4B52-BB8E-E9614A014B03}" sibTransId="{5196B63C-20FA-4C27-A318-D94B4EBBECE7}"/>
    <dgm:cxn modelId="{896EF7F2-7519-4BC8-B239-E6E7778F201C}" type="presOf" srcId="{5196B63C-20FA-4C27-A318-D94B4EBBECE7}" destId="{E5D2439F-60C7-4C05-A53F-D2FF77287914}" srcOrd="0" destOrd="0" presId="urn:microsoft.com/office/officeart/2005/8/layout/gear1"/>
    <dgm:cxn modelId="{B25E43E9-65BC-48BB-828A-2D4F9BA35665}" type="presOf" srcId="{2A28BE44-B3F8-4F13-8B56-71D99A00BBF1}" destId="{45F6208B-B1E2-484F-8C97-2ADF288DEDFC}" srcOrd="2" destOrd="0" presId="urn:microsoft.com/office/officeart/2005/8/layout/gear1"/>
    <dgm:cxn modelId="{10F53B51-02F5-4C2E-85B6-1D088FB3D70A}" type="presOf" srcId="{EA9147D7-F8EA-4C2A-A3B2-C766C242BF56}" destId="{59921D9F-70D5-4DA0-8C81-F1030326CAD0}" srcOrd="3" destOrd="0" presId="urn:microsoft.com/office/officeart/2005/8/layout/gear1"/>
    <dgm:cxn modelId="{87C53FA1-9370-4C5A-A5B7-B7D9ADB4A84B}" type="presParOf" srcId="{2905091C-AC3B-47D8-BBE2-08F268094172}" destId="{BA185FD9-66AD-47F8-B9A9-0A8825F6555C}" srcOrd="0" destOrd="0" presId="urn:microsoft.com/office/officeart/2005/8/layout/gear1"/>
    <dgm:cxn modelId="{ED2130DE-9C23-4DE5-97FF-3A5F29C21A70}" type="presParOf" srcId="{2905091C-AC3B-47D8-BBE2-08F268094172}" destId="{82846902-CCCD-48CD-9B73-018810007120}" srcOrd="1" destOrd="0" presId="urn:microsoft.com/office/officeart/2005/8/layout/gear1"/>
    <dgm:cxn modelId="{28BB3D01-0AE4-4205-BC9D-A8E8F3BEEFE4}" type="presParOf" srcId="{2905091C-AC3B-47D8-BBE2-08F268094172}" destId="{53E86227-2C25-47E9-BACB-7AF99AF1FFAC}" srcOrd="2" destOrd="0" presId="urn:microsoft.com/office/officeart/2005/8/layout/gear1"/>
    <dgm:cxn modelId="{3C93CF27-96C8-4B23-AD09-8F17C5357B18}" type="presParOf" srcId="{2905091C-AC3B-47D8-BBE2-08F268094172}" destId="{993BC793-8498-48CF-8A13-77D7B3CFD902}" srcOrd="3" destOrd="0" presId="urn:microsoft.com/office/officeart/2005/8/layout/gear1"/>
    <dgm:cxn modelId="{034070F2-5676-436E-A196-6D6676284D21}" type="presParOf" srcId="{2905091C-AC3B-47D8-BBE2-08F268094172}" destId="{0BF69277-85CC-4641-939B-8866CE558869}" srcOrd="4" destOrd="0" presId="urn:microsoft.com/office/officeart/2005/8/layout/gear1"/>
    <dgm:cxn modelId="{AAFE394C-2080-45BF-98E3-672CD2482FE0}" type="presParOf" srcId="{2905091C-AC3B-47D8-BBE2-08F268094172}" destId="{45F6208B-B1E2-484F-8C97-2ADF288DEDFC}" srcOrd="5" destOrd="0" presId="urn:microsoft.com/office/officeart/2005/8/layout/gear1"/>
    <dgm:cxn modelId="{B0BB53C3-38A9-48D0-AC80-63F8645E94AE}" type="presParOf" srcId="{2905091C-AC3B-47D8-BBE2-08F268094172}" destId="{8FDA18AD-60F4-4A3E-8747-97B7C6C117E2}" srcOrd="6" destOrd="0" presId="urn:microsoft.com/office/officeart/2005/8/layout/gear1"/>
    <dgm:cxn modelId="{48CEF7DB-015C-48F2-8BD3-26D9FE37E9E8}" type="presParOf" srcId="{2905091C-AC3B-47D8-BBE2-08F268094172}" destId="{F90B0082-13A3-4951-B8B3-2081BEF7A942}" srcOrd="7" destOrd="0" presId="urn:microsoft.com/office/officeart/2005/8/layout/gear1"/>
    <dgm:cxn modelId="{888FAA8B-ED51-4F15-B61D-36069012E2F8}" type="presParOf" srcId="{2905091C-AC3B-47D8-BBE2-08F268094172}" destId="{1165EC2D-C3C9-45AC-BF0E-2C19A7F2495E}" srcOrd="8" destOrd="0" presId="urn:microsoft.com/office/officeart/2005/8/layout/gear1"/>
    <dgm:cxn modelId="{0DB04AEB-E455-49A3-B470-87C069810D7F}" type="presParOf" srcId="{2905091C-AC3B-47D8-BBE2-08F268094172}" destId="{59921D9F-70D5-4DA0-8C81-F1030326CAD0}" srcOrd="9" destOrd="0" presId="urn:microsoft.com/office/officeart/2005/8/layout/gear1"/>
    <dgm:cxn modelId="{B0880D77-E2D6-44C7-AEBA-7DA39EEDC0CD}" type="presParOf" srcId="{2905091C-AC3B-47D8-BBE2-08F268094172}" destId="{198275DC-F449-47CB-A7EE-1FD314071E99}" srcOrd="10" destOrd="0" presId="urn:microsoft.com/office/officeart/2005/8/layout/gear1"/>
    <dgm:cxn modelId="{B35CF775-0471-45C2-96A8-9002E1F6BE4F}" type="presParOf" srcId="{2905091C-AC3B-47D8-BBE2-08F268094172}" destId="{E5D2439F-60C7-4C05-A53F-D2FF77287914}" srcOrd="11" destOrd="0" presId="urn:microsoft.com/office/officeart/2005/8/layout/gear1"/>
    <dgm:cxn modelId="{35E71C23-2F52-435B-A84B-1CABD6DC8D37}" type="presParOf" srcId="{2905091C-AC3B-47D8-BBE2-08F268094172}" destId="{6966EE8F-9337-4E9A-9868-4C5574C0F87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3966B-B77E-4B23-AE03-9F60CB1B022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1FF30E22-B558-4799-AD19-07624A15E9E1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accent6">
                  <a:lumMod val="75000"/>
                </a:schemeClr>
              </a:solidFill>
            </a:rPr>
            <a:t>103</a:t>
          </a:r>
          <a:r>
            <a:rPr lang="es-MX" sz="24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MX" sz="2400" b="1" dirty="0" smtClean="0"/>
            <a:t> </a:t>
          </a:r>
          <a:r>
            <a:rPr lang="es-MX" sz="2400" b="1" dirty="0" err="1" smtClean="0"/>
            <a:t>National</a:t>
          </a:r>
          <a:r>
            <a:rPr lang="es-MX" sz="2400" b="1" dirty="0" smtClean="0"/>
            <a:t> </a:t>
          </a:r>
          <a:r>
            <a:rPr lang="es-MX" sz="2400" b="1" dirty="0" err="1" smtClean="0"/>
            <a:t>industries</a:t>
          </a:r>
          <a:endParaRPr lang="es-MX" sz="2400" b="1" dirty="0"/>
        </a:p>
      </dgm:t>
    </dgm:pt>
    <dgm:pt modelId="{FBD9A10A-532E-4C00-9923-5F21499A2375}" type="parTrans" cxnId="{6D3FB8FF-3DA3-4982-8C4C-D1DD250B4C7B}">
      <dgm:prSet/>
      <dgm:spPr/>
      <dgm:t>
        <a:bodyPr/>
        <a:lstStyle/>
        <a:p>
          <a:endParaRPr lang="es-MX"/>
        </a:p>
      </dgm:t>
    </dgm:pt>
    <dgm:pt modelId="{D3E48557-AF2E-4595-9AFD-9FADC985E6BC}" type="sibTrans" cxnId="{6D3FB8FF-3DA3-4982-8C4C-D1DD250B4C7B}">
      <dgm:prSet/>
      <dgm:spPr/>
      <dgm:t>
        <a:bodyPr/>
        <a:lstStyle/>
        <a:p>
          <a:endParaRPr lang="es-MX"/>
        </a:p>
      </dgm:t>
    </dgm:pt>
    <dgm:pt modelId="{6DD334E6-052A-4258-9182-836D17BF0584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accent3">
                  <a:lumMod val="75000"/>
                </a:schemeClr>
              </a:solidFill>
            </a:rPr>
            <a:t>1,049</a:t>
          </a:r>
          <a:r>
            <a:rPr lang="es-MX" sz="2400" b="1" dirty="0" smtClean="0"/>
            <a:t> </a:t>
          </a:r>
          <a:r>
            <a:rPr lang="es-MX" sz="2400" b="1" dirty="0" err="1" smtClean="0"/>
            <a:t>National</a:t>
          </a:r>
          <a:r>
            <a:rPr lang="es-MX" sz="2400" b="1" dirty="0" smtClean="0"/>
            <a:t> </a:t>
          </a:r>
          <a:r>
            <a:rPr lang="es-MX" sz="2400" b="1" dirty="0" err="1" smtClean="0"/>
            <a:t>industries</a:t>
          </a:r>
          <a:endParaRPr lang="es-MX" sz="2400" b="1" dirty="0"/>
        </a:p>
      </dgm:t>
    </dgm:pt>
    <dgm:pt modelId="{D0138AAF-AA64-4B40-BBE2-D97E64A2B839}" type="sibTrans" cxnId="{43FC37F3-64A6-46AD-80E6-513242C131F1}">
      <dgm:prSet/>
      <dgm:spPr/>
      <dgm:t>
        <a:bodyPr/>
        <a:lstStyle/>
        <a:p>
          <a:endParaRPr lang="es-MX"/>
        </a:p>
      </dgm:t>
    </dgm:pt>
    <dgm:pt modelId="{367FDF4A-5704-4499-A78C-1692C438F833}" type="parTrans" cxnId="{43FC37F3-64A6-46AD-80E6-513242C131F1}">
      <dgm:prSet/>
      <dgm:spPr/>
      <dgm:t>
        <a:bodyPr/>
        <a:lstStyle/>
        <a:p>
          <a:endParaRPr lang="es-MX"/>
        </a:p>
      </dgm:t>
    </dgm:pt>
    <dgm:pt modelId="{89DB5BCD-426F-4903-9B33-FC5E8FFAF9B2}" type="pres">
      <dgm:prSet presAssocID="{0373966B-B77E-4B23-AE03-9F60CB1B0229}" presName="composite" presStyleCnt="0">
        <dgm:presLayoutVars>
          <dgm:chMax val="5"/>
          <dgm:dir/>
          <dgm:resizeHandles val="exact"/>
        </dgm:presLayoutVars>
      </dgm:prSet>
      <dgm:spPr/>
    </dgm:pt>
    <dgm:pt modelId="{0E6E96E5-DF5A-4254-87EE-5500A9DE5219}" type="pres">
      <dgm:prSet presAssocID="{1FF30E22-B558-4799-AD19-07624A15E9E1}" presName="circle1" presStyleLbl="lnNode1" presStyleIdx="0" presStyleCnt="2"/>
      <dgm:spPr>
        <a:solidFill>
          <a:schemeClr val="accent6">
            <a:lumMod val="75000"/>
          </a:schemeClr>
        </a:solidFill>
      </dgm:spPr>
    </dgm:pt>
    <dgm:pt modelId="{823025F3-C676-4DA2-A327-E7FE94366C95}" type="pres">
      <dgm:prSet presAssocID="{1FF30E22-B558-4799-AD19-07624A15E9E1}" presName="text1" presStyleLbl="revTx" presStyleIdx="0" presStyleCnt="2" custScaleX="130546" custLinFactNeighborX="-18641" custLinFactNeighborY="453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8EBC64-2090-481B-A2A9-A2EE4BA90C78}" type="pres">
      <dgm:prSet presAssocID="{1FF30E22-B558-4799-AD19-07624A15E9E1}" presName="line1" presStyleLbl="callout" presStyleIdx="0" presStyleCnt="4"/>
      <dgm:spPr>
        <a:ln>
          <a:solidFill>
            <a:schemeClr val="tx1"/>
          </a:solidFill>
        </a:ln>
      </dgm:spPr>
    </dgm:pt>
    <dgm:pt modelId="{B1C0AA6C-8F8C-4267-BD8F-282084BE89AE}" type="pres">
      <dgm:prSet presAssocID="{1FF30E22-B558-4799-AD19-07624A15E9E1}" presName="d1" presStyleLbl="callout" presStyleIdx="1" presStyleCnt="4"/>
      <dgm:spPr>
        <a:ln>
          <a:solidFill>
            <a:schemeClr val="tx1"/>
          </a:solidFill>
        </a:ln>
      </dgm:spPr>
    </dgm:pt>
    <dgm:pt modelId="{ACC5FEF9-8D84-435A-B4D8-367A7868CBFA}" type="pres">
      <dgm:prSet presAssocID="{6DD334E6-052A-4258-9182-836D17BF0584}" presName="circle2" presStyleLbl="lnNode1" presStyleIdx="1" presStyleCnt="2" custScaleX="80289" custScaleY="81385"/>
      <dgm:spPr>
        <a:solidFill>
          <a:srgbClr val="000099"/>
        </a:solidFill>
      </dgm:spPr>
    </dgm:pt>
    <dgm:pt modelId="{C841F32F-11CA-4086-977A-EBA8F8B39891}" type="pres">
      <dgm:prSet presAssocID="{6DD334E6-052A-4258-9182-836D17BF0584}" presName="text2" presStyleLbl="revTx" presStyleIdx="1" presStyleCnt="2" custScaleX="120011" custLinFactNeighborX="-23366" custLinFactNeighborY="644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A535BE-9211-417C-B272-6369F7F03EFC}" type="pres">
      <dgm:prSet presAssocID="{6DD334E6-052A-4258-9182-836D17BF0584}" presName="line2" presStyleLbl="callout" presStyleIdx="2" presStyleCnt="4"/>
      <dgm:spPr>
        <a:ln>
          <a:solidFill>
            <a:schemeClr val="tx1"/>
          </a:solidFill>
        </a:ln>
      </dgm:spPr>
    </dgm:pt>
    <dgm:pt modelId="{E4936504-8695-4763-A480-241E7B2ADC31}" type="pres">
      <dgm:prSet presAssocID="{6DD334E6-052A-4258-9182-836D17BF0584}" presName="d2" presStyleLbl="callout" presStyleIdx="3" presStyleCnt="4"/>
      <dgm:spPr>
        <a:ln>
          <a:solidFill>
            <a:schemeClr val="tx1"/>
          </a:solidFill>
        </a:ln>
      </dgm:spPr>
    </dgm:pt>
  </dgm:ptLst>
  <dgm:cxnLst>
    <dgm:cxn modelId="{638CAF84-93C0-405C-8DCD-2807333DBD88}" type="presOf" srcId="{0373966B-B77E-4B23-AE03-9F60CB1B0229}" destId="{89DB5BCD-426F-4903-9B33-FC5E8FFAF9B2}" srcOrd="0" destOrd="0" presId="urn:microsoft.com/office/officeart/2005/8/layout/target1"/>
    <dgm:cxn modelId="{43FC37F3-64A6-46AD-80E6-513242C131F1}" srcId="{0373966B-B77E-4B23-AE03-9F60CB1B0229}" destId="{6DD334E6-052A-4258-9182-836D17BF0584}" srcOrd="1" destOrd="0" parTransId="{367FDF4A-5704-4499-A78C-1692C438F833}" sibTransId="{D0138AAF-AA64-4B40-BBE2-D97E64A2B839}"/>
    <dgm:cxn modelId="{6D3FB8FF-3DA3-4982-8C4C-D1DD250B4C7B}" srcId="{0373966B-B77E-4B23-AE03-9F60CB1B0229}" destId="{1FF30E22-B558-4799-AD19-07624A15E9E1}" srcOrd="0" destOrd="0" parTransId="{FBD9A10A-532E-4C00-9923-5F21499A2375}" sibTransId="{D3E48557-AF2E-4595-9AFD-9FADC985E6BC}"/>
    <dgm:cxn modelId="{ACD6E400-DF3C-4E6A-A4DC-C82F27EEA434}" type="presOf" srcId="{6DD334E6-052A-4258-9182-836D17BF0584}" destId="{C841F32F-11CA-4086-977A-EBA8F8B39891}" srcOrd="0" destOrd="0" presId="urn:microsoft.com/office/officeart/2005/8/layout/target1"/>
    <dgm:cxn modelId="{41D1B0D0-5705-47AB-BD9E-B2222707CBA5}" type="presOf" srcId="{1FF30E22-B558-4799-AD19-07624A15E9E1}" destId="{823025F3-C676-4DA2-A327-E7FE94366C95}" srcOrd="0" destOrd="0" presId="urn:microsoft.com/office/officeart/2005/8/layout/target1"/>
    <dgm:cxn modelId="{43F1151F-82BE-4CC0-B8BA-66960A4C6B81}" type="presParOf" srcId="{89DB5BCD-426F-4903-9B33-FC5E8FFAF9B2}" destId="{0E6E96E5-DF5A-4254-87EE-5500A9DE5219}" srcOrd="0" destOrd="0" presId="urn:microsoft.com/office/officeart/2005/8/layout/target1"/>
    <dgm:cxn modelId="{F63930A2-DCB1-4D20-800B-D5A4323D64DF}" type="presParOf" srcId="{89DB5BCD-426F-4903-9B33-FC5E8FFAF9B2}" destId="{823025F3-C676-4DA2-A327-E7FE94366C95}" srcOrd="1" destOrd="0" presId="urn:microsoft.com/office/officeart/2005/8/layout/target1"/>
    <dgm:cxn modelId="{70F541F6-BFCD-4901-8055-6FFFF187847D}" type="presParOf" srcId="{89DB5BCD-426F-4903-9B33-FC5E8FFAF9B2}" destId="{898EBC64-2090-481B-A2A9-A2EE4BA90C78}" srcOrd="2" destOrd="0" presId="urn:microsoft.com/office/officeart/2005/8/layout/target1"/>
    <dgm:cxn modelId="{178C74CD-F61F-4347-A7E7-270DF62BE052}" type="presParOf" srcId="{89DB5BCD-426F-4903-9B33-FC5E8FFAF9B2}" destId="{B1C0AA6C-8F8C-4267-BD8F-282084BE89AE}" srcOrd="3" destOrd="0" presId="urn:microsoft.com/office/officeart/2005/8/layout/target1"/>
    <dgm:cxn modelId="{032CEDFF-4F18-47B2-BF05-510594987E39}" type="presParOf" srcId="{89DB5BCD-426F-4903-9B33-FC5E8FFAF9B2}" destId="{ACC5FEF9-8D84-435A-B4D8-367A7868CBFA}" srcOrd="4" destOrd="0" presId="urn:microsoft.com/office/officeart/2005/8/layout/target1"/>
    <dgm:cxn modelId="{15435850-767B-431D-B4B6-878470D42F0C}" type="presParOf" srcId="{89DB5BCD-426F-4903-9B33-FC5E8FFAF9B2}" destId="{C841F32F-11CA-4086-977A-EBA8F8B39891}" srcOrd="5" destOrd="0" presId="urn:microsoft.com/office/officeart/2005/8/layout/target1"/>
    <dgm:cxn modelId="{0F19CA61-C7B4-4061-9F0C-7BA0AB5204BB}" type="presParOf" srcId="{89DB5BCD-426F-4903-9B33-FC5E8FFAF9B2}" destId="{30A535BE-9211-417C-B272-6369F7F03EFC}" srcOrd="6" destOrd="0" presId="urn:microsoft.com/office/officeart/2005/8/layout/target1"/>
    <dgm:cxn modelId="{26231540-5A2D-49F0-B10F-C45F00F33550}" type="presParOf" srcId="{89DB5BCD-426F-4903-9B33-FC5E8FFAF9B2}" destId="{E4936504-8695-4763-A480-241E7B2ADC31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3966B-B77E-4B23-AE03-9F60CB1B022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1FF30E22-B558-4799-AD19-07624A15E9E1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accent6">
                  <a:lumMod val="75000"/>
                </a:schemeClr>
              </a:solidFill>
            </a:rPr>
            <a:t>56</a:t>
          </a:r>
          <a:r>
            <a:rPr lang="es-MX" sz="2800" b="1" dirty="0" smtClean="0"/>
            <a:t> </a:t>
          </a:r>
          <a:r>
            <a:rPr lang="es-MX" sz="2800" b="1" dirty="0" err="1" smtClean="0"/>
            <a:t>Classes</a:t>
          </a:r>
          <a:endParaRPr lang="es-MX" sz="2800" b="1" dirty="0"/>
        </a:p>
      </dgm:t>
    </dgm:pt>
    <dgm:pt modelId="{FBD9A10A-532E-4C00-9923-5F21499A2375}" type="parTrans" cxnId="{6D3FB8FF-3DA3-4982-8C4C-D1DD250B4C7B}">
      <dgm:prSet/>
      <dgm:spPr/>
      <dgm:t>
        <a:bodyPr/>
        <a:lstStyle/>
        <a:p>
          <a:endParaRPr lang="es-MX"/>
        </a:p>
      </dgm:t>
    </dgm:pt>
    <dgm:pt modelId="{D3E48557-AF2E-4595-9AFD-9FADC985E6BC}" type="sibTrans" cxnId="{6D3FB8FF-3DA3-4982-8C4C-D1DD250B4C7B}">
      <dgm:prSet/>
      <dgm:spPr/>
      <dgm:t>
        <a:bodyPr/>
        <a:lstStyle/>
        <a:p>
          <a:endParaRPr lang="es-MX"/>
        </a:p>
      </dgm:t>
    </dgm:pt>
    <dgm:pt modelId="{6DD334E6-052A-4258-9182-836D17BF0584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accent3">
                  <a:lumMod val="75000"/>
                </a:schemeClr>
              </a:solidFill>
            </a:rPr>
            <a:t>419</a:t>
          </a:r>
          <a:r>
            <a:rPr lang="es-MX" sz="2800" b="1" dirty="0" smtClean="0"/>
            <a:t> </a:t>
          </a:r>
          <a:r>
            <a:rPr lang="es-MX" sz="2800" b="1" dirty="0" err="1" smtClean="0"/>
            <a:t>Classes</a:t>
          </a:r>
          <a:endParaRPr lang="es-MX" sz="2800" b="1" dirty="0"/>
        </a:p>
      </dgm:t>
    </dgm:pt>
    <dgm:pt modelId="{D0138AAF-AA64-4B40-BBE2-D97E64A2B839}" type="sibTrans" cxnId="{43FC37F3-64A6-46AD-80E6-513242C131F1}">
      <dgm:prSet/>
      <dgm:spPr/>
      <dgm:t>
        <a:bodyPr/>
        <a:lstStyle/>
        <a:p>
          <a:endParaRPr lang="es-MX"/>
        </a:p>
      </dgm:t>
    </dgm:pt>
    <dgm:pt modelId="{367FDF4A-5704-4499-A78C-1692C438F833}" type="parTrans" cxnId="{43FC37F3-64A6-46AD-80E6-513242C131F1}">
      <dgm:prSet/>
      <dgm:spPr/>
      <dgm:t>
        <a:bodyPr/>
        <a:lstStyle/>
        <a:p>
          <a:endParaRPr lang="es-MX"/>
        </a:p>
      </dgm:t>
    </dgm:pt>
    <dgm:pt modelId="{89DB5BCD-426F-4903-9B33-FC5E8FFAF9B2}" type="pres">
      <dgm:prSet presAssocID="{0373966B-B77E-4B23-AE03-9F60CB1B0229}" presName="composite" presStyleCnt="0">
        <dgm:presLayoutVars>
          <dgm:chMax val="5"/>
          <dgm:dir/>
          <dgm:resizeHandles val="exact"/>
        </dgm:presLayoutVars>
      </dgm:prSet>
      <dgm:spPr/>
    </dgm:pt>
    <dgm:pt modelId="{0E6E96E5-DF5A-4254-87EE-5500A9DE5219}" type="pres">
      <dgm:prSet presAssocID="{1FF30E22-B558-4799-AD19-07624A15E9E1}" presName="circle1" presStyleLbl="lnNode1" presStyleIdx="0" presStyleCnt="2"/>
      <dgm:spPr>
        <a:solidFill>
          <a:schemeClr val="accent6">
            <a:lumMod val="75000"/>
          </a:schemeClr>
        </a:solidFill>
      </dgm:spPr>
    </dgm:pt>
    <dgm:pt modelId="{823025F3-C676-4DA2-A327-E7FE94366C95}" type="pres">
      <dgm:prSet presAssocID="{1FF30E22-B558-4799-AD19-07624A15E9E1}" presName="text1" presStyleLbl="revTx" presStyleIdx="0" presStyleCnt="2" custLinFactNeighborX="-18641" custLinFactNeighborY="453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8EBC64-2090-481B-A2A9-A2EE4BA90C78}" type="pres">
      <dgm:prSet presAssocID="{1FF30E22-B558-4799-AD19-07624A15E9E1}" presName="line1" presStyleLbl="callout" presStyleIdx="0" presStyleCnt="4"/>
      <dgm:spPr>
        <a:ln>
          <a:solidFill>
            <a:schemeClr val="tx1"/>
          </a:solidFill>
        </a:ln>
      </dgm:spPr>
    </dgm:pt>
    <dgm:pt modelId="{B1C0AA6C-8F8C-4267-BD8F-282084BE89AE}" type="pres">
      <dgm:prSet presAssocID="{1FF30E22-B558-4799-AD19-07624A15E9E1}" presName="d1" presStyleLbl="callout" presStyleIdx="1" presStyleCnt="4"/>
      <dgm:spPr>
        <a:ln>
          <a:solidFill>
            <a:schemeClr val="tx1"/>
          </a:solidFill>
        </a:ln>
      </dgm:spPr>
    </dgm:pt>
    <dgm:pt modelId="{ACC5FEF9-8D84-435A-B4D8-367A7868CBFA}" type="pres">
      <dgm:prSet presAssocID="{6DD334E6-052A-4258-9182-836D17BF0584}" presName="circle2" presStyleLbl="lnNode1" presStyleIdx="1" presStyleCnt="2" custScaleX="78976" custScaleY="78441"/>
      <dgm:spPr>
        <a:solidFill>
          <a:srgbClr val="000099"/>
        </a:solidFill>
      </dgm:spPr>
    </dgm:pt>
    <dgm:pt modelId="{C841F32F-11CA-4086-977A-EBA8F8B39891}" type="pres">
      <dgm:prSet presAssocID="{6DD334E6-052A-4258-9182-836D17BF0584}" presName="text2" presStyleLbl="revTx" presStyleIdx="1" presStyleCnt="2" custLinFactNeighborX="-23366" custLinFactNeighborY="644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A535BE-9211-417C-B272-6369F7F03EFC}" type="pres">
      <dgm:prSet presAssocID="{6DD334E6-052A-4258-9182-836D17BF0584}" presName="line2" presStyleLbl="callout" presStyleIdx="2" presStyleCnt="4"/>
      <dgm:spPr>
        <a:ln>
          <a:solidFill>
            <a:schemeClr val="tx1"/>
          </a:solidFill>
        </a:ln>
      </dgm:spPr>
    </dgm:pt>
    <dgm:pt modelId="{E4936504-8695-4763-A480-241E7B2ADC31}" type="pres">
      <dgm:prSet presAssocID="{6DD334E6-052A-4258-9182-836D17BF0584}" presName="d2" presStyleLbl="callout" presStyleIdx="3" presStyleCnt="4"/>
      <dgm:spPr>
        <a:ln>
          <a:solidFill>
            <a:schemeClr val="tx1"/>
          </a:solidFill>
        </a:ln>
      </dgm:spPr>
    </dgm:pt>
  </dgm:ptLst>
  <dgm:cxnLst>
    <dgm:cxn modelId="{43FC37F3-64A6-46AD-80E6-513242C131F1}" srcId="{0373966B-B77E-4B23-AE03-9F60CB1B0229}" destId="{6DD334E6-052A-4258-9182-836D17BF0584}" srcOrd="1" destOrd="0" parTransId="{367FDF4A-5704-4499-A78C-1692C438F833}" sibTransId="{D0138AAF-AA64-4B40-BBE2-D97E64A2B839}"/>
    <dgm:cxn modelId="{E087EA0D-0FDC-4359-AF50-0317F363E6CD}" type="presOf" srcId="{0373966B-B77E-4B23-AE03-9F60CB1B0229}" destId="{89DB5BCD-426F-4903-9B33-FC5E8FFAF9B2}" srcOrd="0" destOrd="0" presId="urn:microsoft.com/office/officeart/2005/8/layout/target1"/>
    <dgm:cxn modelId="{341D7E39-E9A1-4DA7-B40C-8B445CA0B849}" type="presOf" srcId="{1FF30E22-B558-4799-AD19-07624A15E9E1}" destId="{823025F3-C676-4DA2-A327-E7FE94366C95}" srcOrd="0" destOrd="0" presId="urn:microsoft.com/office/officeart/2005/8/layout/target1"/>
    <dgm:cxn modelId="{688C608D-59FC-4B71-B179-1FDC3A25F688}" type="presOf" srcId="{6DD334E6-052A-4258-9182-836D17BF0584}" destId="{C841F32F-11CA-4086-977A-EBA8F8B39891}" srcOrd="0" destOrd="0" presId="urn:microsoft.com/office/officeart/2005/8/layout/target1"/>
    <dgm:cxn modelId="{6D3FB8FF-3DA3-4982-8C4C-D1DD250B4C7B}" srcId="{0373966B-B77E-4B23-AE03-9F60CB1B0229}" destId="{1FF30E22-B558-4799-AD19-07624A15E9E1}" srcOrd="0" destOrd="0" parTransId="{FBD9A10A-532E-4C00-9923-5F21499A2375}" sibTransId="{D3E48557-AF2E-4595-9AFD-9FADC985E6BC}"/>
    <dgm:cxn modelId="{3AE71390-62D2-4B2B-AB0B-677B3A9186F3}" type="presParOf" srcId="{89DB5BCD-426F-4903-9B33-FC5E8FFAF9B2}" destId="{0E6E96E5-DF5A-4254-87EE-5500A9DE5219}" srcOrd="0" destOrd="0" presId="urn:microsoft.com/office/officeart/2005/8/layout/target1"/>
    <dgm:cxn modelId="{E288FF9A-C381-46B6-8DF1-49C9E81D23E6}" type="presParOf" srcId="{89DB5BCD-426F-4903-9B33-FC5E8FFAF9B2}" destId="{823025F3-C676-4DA2-A327-E7FE94366C95}" srcOrd="1" destOrd="0" presId="urn:microsoft.com/office/officeart/2005/8/layout/target1"/>
    <dgm:cxn modelId="{41327A1E-D3F1-430C-AAE8-98E63081BF89}" type="presParOf" srcId="{89DB5BCD-426F-4903-9B33-FC5E8FFAF9B2}" destId="{898EBC64-2090-481B-A2A9-A2EE4BA90C78}" srcOrd="2" destOrd="0" presId="urn:microsoft.com/office/officeart/2005/8/layout/target1"/>
    <dgm:cxn modelId="{60769B8B-9BD9-4156-8077-18A2854BCD1B}" type="presParOf" srcId="{89DB5BCD-426F-4903-9B33-FC5E8FFAF9B2}" destId="{B1C0AA6C-8F8C-4267-BD8F-282084BE89AE}" srcOrd="3" destOrd="0" presId="urn:microsoft.com/office/officeart/2005/8/layout/target1"/>
    <dgm:cxn modelId="{FDF19F77-2E1A-44E6-98E2-8D28EF5F9F36}" type="presParOf" srcId="{89DB5BCD-426F-4903-9B33-FC5E8FFAF9B2}" destId="{ACC5FEF9-8D84-435A-B4D8-367A7868CBFA}" srcOrd="4" destOrd="0" presId="urn:microsoft.com/office/officeart/2005/8/layout/target1"/>
    <dgm:cxn modelId="{CF1A5F3F-0925-402B-8330-F1C92399B5F9}" type="presParOf" srcId="{89DB5BCD-426F-4903-9B33-FC5E8FFAF9B2}" destId="{C841F32F-11CA-4086-977A-EBA8F8B39891}" srcOrd="5" destOrd="0" presId="urn:microsoft.com/office/officeart/2005/8/layout/target1"/>
    <dgm:cxn modelId="{8028D775-29D0-4C37-8840-B0DBFA1B8AD4}" type="presParOf" srcId="{89DB5BCD-426F-4903-9B33-FC5E8FFAF9B2}" destId="{30A535BE-9211-417C-B272-6369F7F03EFC}" srcOrd="6" destOrd="0" presId="urn:microsoft.com/office/officeart/2005/8/layout/target1"/>
    <dgm:cxn modelId="{FA3FEA11-5A13-4CF8-9934-CED97EA2F216}" type="presParOf" srcId="{89DB5BCD-426F-4903-9B33-FC5E8FFAF9B2}" destId="{E4936504-8695-4763-A480-241E7B2ADC31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5FD9-66AD-47F8-B9A9-0A8825F6555C}">
      <dsp:nvSpPr>
        <dsp:cNvPr id="0" name=""/>
        <dsp:cNvSpPr/>
      </dsp:nvSpPr>
      <dsp:spPr>
        <a:xfrm>
          <a:off x="2850727" y="1886507"/>
          <a:ext cx="2305732" cy="2305732"/>
        </a:xfrm>
        <a:prstGeom prst="gear9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err="1" smtClean="0"/>
            <a:t>Goods</a:t>
          </a:r>
          <a:r>
            <a:rPr lang="es-MX" sz="2300" kern="1200" dirty="0" smtClean="0"/>
            <a:t> and </a:t>
          </a:r>
          <a:r>
            <a:rPr lang="es-MX" sz="2300" kern="1200" dirty="0" err="1" smtClean="0"/>
            <a:t>services</a:t>
          </a:r>
          <a:r>
            <a:rPr lang="es-MX" sz="2300" kern="1200" dirty="0" smtClean="0"/>
            <a:t> </a:t>
          </a:r>
          <a:r>
            <a:rPr lang="es-MX" sz="2300" kern="1200" dirty="0" err="1" smtClean="0"/>
            <a:t>Account</a:t>
          </a:r>
          <a:endParaRPr lang="es-MX" sz="2300" kern="1200" dirty="0"/>
        </a:p>
      </dsp:txBody>
      <dsp:txXfrm>
        <a:off x="3314282" y="2426614"/>
        <a:ext cx="1378622" cy="1185194"/>
      </dsp:txXfrm>
    </dsp:sp>
    <dsp:sp modelId="{993BC793-8498-48CF-8A13-77D7B3CFD902}">
      <dsp:nvSpPr>
        <dsp:cNvPr id="0" name=""/>
        <dsp:cNvSpPr/>
      </dsp:nvSpPr>
      <dsp:spPr>
        <a:xfrm>
          <a:off x="1509211" y="1341516"/>
          <a:ext cx="1676896" cy="1676896"/>
        </a:xfrm>
        <a:prstGeom prst="gear6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Price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err="1" smtClean="0"/>
            <a:t>index</a:t>
          </a:r>
          <a:endParaRPr lang="es-MX" sz="2300" kern="1200" dirty="0"/>
        </a:p>
      </dsp:txBody>
      <dsp:txXfrm>
        <a:off x="1931375" y="1766231"/>
        <a:ext cx="832568" cy="827466"/>
      </dsp:txXfrm>
    </dsp:sp>
    <dsp:sp modelId="{8FDA18AD-60F4-4A3E-8747-97B7C6C117E2}">
      <dsp:nvSpPr>
        <dsp:cNvPr id="0" name=""/>
        <dsp:cNvSpPr/>
      </dsp:nvSpPr>
      <dsp:spPr>
        <a:xfrm rot="20700000">
          <a:off x="2448444" y="184629"/>
          <a:ext cx="1643015" cy="1643015"/>
        </a:xfrm>
        <a:prstGeom prst="gear6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err="1" smtClean="0"/>
            <a:t>Surveys</a:t>
          </a:r>
          <a:endParaRPr lang="es-MX" sz="2100" b="1" kern="1200" dirty="0"/>
        </a:p>
      </dsp:txBody>
      <dsp:txXfrm rot="-20700000">
        <a:off x="2808805" y="544991"/>
        <a:ext cx="922292" cy="922292"/>
      </dsp:txXfrm>
    </dsp:sp>
    <dsp:sp modelId="{198275DC-F449-47CB-A7EE-1FD314071E99}">
      <dsp:nvSpPr>
        <dsp:cNvPr id="0" name=""/>
        <dsp:cNvSpPr/>
      </dsp:nvSpPr>
      <dsp:spPr>
        <a:xfrm>
          <a:off x="2673410" y="1538590"/>
          <a:ext cx="2951336" cy="2951336"/>
        </a:xfrm>
        <a:prstGeom prst="circularArrow">
          <a:avLst>
            <a:gd name="adj1" fmla="val 4688"/>
            <a:gd name="adj2" fmla="val 299029"/>
            <a:gd name="adj3" fmla="val 2516197"/>
            <a:gd name="adj4" fmla="val 15861210"/>
            <a:gd name="adj5" fmla="val 5469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2439F-60C7-4C05-A53F-D2FF77287914}">
      <dsp:nvSpPr>
        <dsp:cNvPr id="0" name=""/>
        <dsp:cNvSpPr/>
      </dsp:nvSpPr>
      <dsp:spPr>
        <a:xfrm>
          <a:off x="1212236" y="970492"/>
          <a:ext cx="2144330" cy="21443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shade val="90000"/>
                <a:hueOff val="-321816"/>
                <a:satOff val="4375"/>
                <a:lumOff val="1848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21816"/>
                <a:satOff val="4375"/>
                <a:lumOff val="1848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21816"/>
                <a:satOff val="4375"/>
                <a:lumOff val="184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6EE8F-9337-4E9A-9868-4C5574C0F87A}">
      <dsp:nvSpPr>
        <dsp:cNvPr id="0" name=""/>
        <dsp:cNvSpPr/>
      </dsp:nvSpPr>
      <dsp:spPr>
        <a:xfrm>
          <a:off x="2068397" y="-175243"/>
          <a:ext cx="2312020" cy="23120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6">
                <a:shade val="90000"/>
                <a:hueOff val="-321816"/>
                <a:satOff val="4375"/>
                <a:lumOff val="1848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21816"/>
                <a:satOff val="4375"/>
                <a:lumOff val="1848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21816"/>
                <a:satOff val="4375"/>
                <a:lumOff val="184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FEF9-8D84-435A-B4D8-367A7868CBFA}">
      <dsp:nvSpPr>
        <dsp:cNvPr id="0" name=""/>
        <dsp:cNvSpPr/>
      </dsp:nvSpPr>
      <dsp:spPr>
        <a:xfrm>
          <a:off x="57050" y="1364913"/>
          <a:ext cx="2317126" cy="2348756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E96E5-DF5A-4254-87EE-5500A9DE5219}">
      <dsp:nvSpPr>
        <dsp:cNvPr id="0" name=""/>
        <dsp:cNvSpPr/>
      </dsp:nvSpPr>
      <dsp:spPr>
        <a:xfrm>
          <a:off x="734617" y="2058294"/>
          <a:ext cx="961994" cy="96199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025F3-C676-4DA2-A327-E7FE94366C95}">
      <dsp:nvSpPr>
        <dsp:cNvPr id="0" name=""/>
        <dsp:cNvSpPr/>
      </dsp:nvSpPr>
      <dsp:spPr>
        <a:xfrm>
          <a:off x="2650226" y="679744"/>
          <a:ext cx="1883767" cy="120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accent6">
                  <a:lumMod val="75000"/>
                </a:schemeClr>
              </a:solidFill>
            </a:rPr>
            <a:t>103</a:t>
          </a:r>
          <a:r>
            <a:rPr lang="es-MX" sz="24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MX" sz="2400" b="1" kern="1200" dirty="0" smtClean="0"/>
            <a:t> </a:t>
          </a:r>
          <a:r>
            <a:rPr lang="es-MX" sz="2400" b="1" kern="1200" dirty="0" err="1" smtClean="0"/>
            <a:t>National</a:t>
          </a:r>
          <a:r>
            <a:rPr lang="es-MX" sz="2400" b="1" kern="1200" dirty="0" smtClean="0"/>
            <a:t> </a:t>
          </a:r>
          <a:r>
            <a:rPr lang="es-MX" sz="2400" b="1" kern="1200" dirty="0" err="1" smtClean="0"/>
            <a:t>industries</a:t>
          </a:r>
          <a:endParaRPr lang="es-MX" sz="2400" b="1" kern="1200" dirty="0"/>
        </a:p>
      </dsp:txBody>
      <dsp:txXfrm>
        <a:off x="2650226" y="679744"/>
        <a:ext cx="1883767" cy="1202492"/>
      </dsp:txXfrm>
    </dsp:sp>
    <dsp:sp modelId="{898EBC64-2090-481B-A2A9-A2EE4BA90C78}">
      <dsp:nvSpPr>
        <dsp:cNvPr id="0" name=""/>
        <dsp:cNvSpPr/>
      </dsp:nvSpPr>
      <dsp:spPr>
        <a:xfrm>
          <a:off x="2778854" y="735552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0AA6C-8F8C-4267-BD8F-282084BE89AE}">
      <dsp:nvSpPr>
        <dsp:cNvPr id="0" name=""/>
        <dsp:cNvSpPr/>
      </dsp:nvSpPr>
      <dsp:spPr>
        <a:xfrm rot="5400000">
          <a:off x="1094282" y="855922"/>
          <a:ext cx="1804700" cy="15620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1F32F-11CA-4086-977A-EBA8F8B39891}">
      <dsp:nvSpPr>
        <dsp:cNvPr id="0" name=""/>
        <dsp:cNvSpPr/>
      </dsp:nvSpPr>
      <dsp:spPr>
        <a:xfrm>
          <a:off x="2658054" y="2111540"/>
          <a:ext cx="1731747" cy="120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accent3">
                  <a:lumMod val="75000"/>
                </a:schemeClr>
              </a:solidFill>
            </a:rPr>
            <a:t>1,049</a:t>
          </a:r>
          <a:r>
            <a:rPr lang="es-MX" sz="2400" b="1" kern="1200" dirty="0" smtClean="0"/>
            <a:t> </a:t>
          </a:r>
          <a:r>
            <a:rPr lang="es-MX" sz="2400" b="1" kern="1200" dirty="0" err="1" smtClean="0"/>
            <a:t>National</a:t>
          </a:r>
          <a:r>
            <a:rPr lang="es-MX" sz="2400" b="1" kern="1200" dirty="0" smtClean="0"/>
            <a:t> </a:t>
          </a:r>
          <a:r>
            <a:rPr lang="es-MX" sz="2400" b="1" kern="1200" dirty="0" err="1" smtClean="0"/>
            <a:t>industries</a:t>
          </a:r>
          <a:endParaRPr lang="es-MX" sz="2400" b="1" kern="1200" dirty="0"/>
        </a:p>
      </dsp:txBody>
      <dsp:txXfrm>
        <a:off x="2658054" y="2111540"/>
        <a:ext cx="1731747" cy="1202492"/>
      </dsp:txXfrm>
    </dsp:sp>
    <dsp:sp modelId="{30A535BE-9211-417C-B272-6369F7F03EFC}">
      <dsp:nvSpPr>
        <dsp:cNvPr id="0" name=""/>
        <dsp:cNvSpPr/>
      </dsp:nvSpPr>
      <dsp:spPr>
        <a:xfrm>
          <a:off x="2778854" y="1938045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36504-8695-4763-A480-241E7B2ADC31}">
      <dsp:nvSpPr>
        <dsp:cNvPr id="0" name=""/>
        <dsp:cNvSpPr/>
      </dsp:nvSpPr>
      <dsp:spPr>
        <a:xfrm rot="5400000">
          <a:off x="1709501" y="2134917"/>
          <a:ext cx="1263290" cy="87300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FEF9-8D84-435A-B4D8-367A7868CBFA}">
      <dsp:nvSpPr>
        <dsp:cNvPr id="0" name=""/>
        <dsp:cNvSpPr/>
      </dsp:nvSpPr>
      <dsp:spPr>
        <a:xfrm>
          <a:off x="176718" y="1428635"/>
          <a:ext cx="2279233" cy="2263793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E96E5-DF5A-4254-87EE-5500A9DE5219}">
      <dsp:nvSpPr>
        <dsp:cNvPr id="0" name=""/>
        <dsp:cNvSpPr/>
      </dsp:nvSpPr>
      <dsp:spPr>
        <a:xfrm>
          <a:off x="835337" y="2079535"/>
          <a:ext cx="961994" cy="96199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025F3-C676-4DA2-A327-E7FE94366C95}">
      <dsp:nvSpPr>
        <dsp:cNvPr id="0" name=""/>
        <dsp:cNvSpPr/>
      </dsp:nvSpPr>
      <dsp:spPr>
        <a:xfrm>
          <a:off x="2971334" y="700985"/>
          <a:ext cx="1442991" cy="120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accent6">
                  <a:lumMod val="75000"/>
                </a:schemeClr>
              </a:solidFill>
            </a:rPr>
            <a:t>56</a:t>
          </a:r>
          <a:r>
            <a:rPr lang="es-MX" sz="2800" b="1" kern="1200" dirty="0" smtClean="0"/>
            <a:t> </a:t>
          </a:r>
          <a:r>
            <a:rPr lang="es-MX" sz="2800" b="1" kern="1200" dirty="0" err="1" smtClean="0"/>
            <a:t>Classes</a:t>
          </a:r>
          <a:endParaRPr lang="es-MX" sz="2800" b="1" kern="1200" dirty="0"/>
        </a:p>
      </dsp:txBody>
      <dsp:txXfrm>
        <a:off x="2971334" y="700985"/>
        <a:ext cx="1442991" cy="1202492"/>
      </dsp:txXfrm>
    </dsp:sp>
    <dsp:sp modelId="{898EBC64-2090-481B-A2A9-A2EE4BA90C78}">
      <dsp:nvSpPr>
        <dsp:cNvPr id="0" name=""/>
        <dsp:cNvSpPr/>
      </dsp:nvSpPr>
      <dsp:spPr>
        <a:xfrm>
          <a:off x="2879575" y="756793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0AA6C-8F8C-4267-BD8F-282084BE89AE}">
      <dsp:nvSpPr>
        <dsp:cNvPr id="0" name=""/>
        <dsp:cNvSpPr/>
      </dsp:nvSpPr>
      <dsp:spPr>
        <a:xfrm rot="5400000">
          <a:off x="1195003" y="877162"/>
          <a:ext cx="1804700" cy="15620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1F32F-11CA-4086-977A-EBA8F8B39891}">
      <dsp:nvSpPr>
        <dsp:cNvPr id="0" name=""/>
        <dsp:cNvSpPr/>
      </dsp:nvSpPr>
      <dsp:spPr>
        <a:xfrm>
          <a:off x="2903153" y="2132781"/>
          <a:ext cx="1442991" cy="120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accent3">
                  <a:lumMod val="75000"/>
                </a:schemeClr>
              </a:solidFill>
            </a:rPr>
            <a:t>419</a:t>
          </a:r>
          <a:r>
            <a:rPr lang="es-MX" sz="2800" b="1" kern="1200" dirty="0" smtClean="0"/>
            <a:t> </a:t>
          </a:r>
          <a:r>
            <a:rPr lang="es-MX" sz="2800" b="1" kern="1200" dirty="0" err="1" smtClean="0"/>
            <a:t>Classes</a:t>
          </a:r>
          <a:endParaRPr lang="es-MX" sz="2800" b="1" kern="1200" dirty="0"/>
        </a:p>
      </dsp:txBody>
      <dsp:txXfrm>
        <a:off x="2903153" y="2132781"/>
        <a:ext cx="1442991" cy="1202492"/>
      </dsp:txXfrm>
    </dsp:sp>
    <dsp:sp modelId="{30A535BE-9211-417C-B272-6369F7F03EFC}">
      <dsp:nvSpPr>
        <dsp:cNvPr id="0" name=""/>
        <dsp:cNvSpPr/>
      </dsp:nvSpPr>
      <dsp:spPr>
        <a:xfrm>
          <a:off x="2879575" y="1959285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36504-8695-4763-A480-241E7B2ADC31}">
      <dsp:nvSpPr>
        <dsp:cNvPr id="0" name=""/>
        <dsp:cNvSpPr/>
      </dsp:nvSpPr>
      <dsp:spPr>
        <a:xfrm rot="5400000">
          <a:off x="1810222" y="2156158"/>
          <a:ext cx="1263290" cy="87300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B2120D-0C93-46AA-91D7-10CFBB52D895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6D0561-5F32-4633-B4F8-8B37A1130A8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64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F6D47A-7352-4398-B9B0-0AAE7D4C3B42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13C1A9-6A21-40F7-B832-B026149A58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4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B3494-1314-4DF6-9754-A85303881AA2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5C24-0104-4B10-AA82-8140503EE2D4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79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5C24-0104-4B10-AA82-8140503EE2D4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77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5C24-0104-4B10-AA82-8140503EE2D4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5A29-3848-4B33-B5AE-58511FB7193A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C1A9-6A21-40F7-B832-B026149A58B6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5A29-3848-4B33-B5AE-58511FB7193A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5A29-3848-4B33-B5AE-58511FB7193A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5A29-3848-4B33-B5AE-58511FB7193A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sali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1880" y="4789599"/>
            <a:ext cx="2359858" cy="1303697"/>
          </a:xfrm>
          <a:prstGeom prst="rect">
            <a:avLst/>
          </a:prstGeom>
        </p:spPr>
      </p:pic>
      <p:sp>
        <p:nvSpPr>
          <p:cNvPr id="13" name="12 CuadroTexto"/>
          <p:cNvSpPr txBox="1"/>
          <p:nvPr userDrawn="1"/>
        </p:nvSpPr>
        <p:spPr>
          <a:xfrm>
            <a:off x="1929476" y="162880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1800" b="1" kern="1500" spc="0" baseline="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2" name="21 Grupo"/>
          <p:cNvGrpSpPr/>
          <p:nvPr userDrawn="1"/>
        </p:nvGrpSpPr>
        <p:grpSpPr>
          <a:xfrm>
            <a:off x="1331640" y="3717032"/>
            <a:ext cx="2808312" cy="562825"/>
            <a:chOff x="1331640" y="4725144"/>
            <a:chExt cx="2808312" cy="562825"/>
          </a:xfrm>
        </p:grpSpPr>
        <p:pic>
          <p:nvPicPr>
            <p:cNvPr id="12" name="11 Imagen" descr="twitt.png"/>
            <p:cNvPicPr>
              <a:picLocks noChangeAspect="1"/>
            </p:cNvPicPr>
            <p:nvPr userDrawn="1"/>
          </p:nvPicPr>
          <p:blipFill>
            <a:blip r:embed="rId4" cstate="print">
              <a:lum contrast="10000"/>
            </a:blip>
            <a:stretch>
              <a:fillRect/>
            </a:stretch>
          </p:blipFill>
          <p:spPr>
            <a:xfrm>
              <a:off x="1331640" y="4725144"/>
              <a:ext cx="566777" cy="562825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 userDrawn="1"/>
          </p:nvSpPr>
          <p:spPr>
            <a:xfrm>
              <a:off x="1835696" y="485827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</a:t>
              </a:r>
              <a:r>
                <a:rPr lang="es-MX" sz="1800" b="1" kern="1500" spc="0" baseline="0" dirty="0" err="1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inegi_informa</a:t>
              </a:r>
              <a:endPara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22 Grupo"/>
          <p:cNvGrpSpPr/>
          <p:nvPr userDrawn="1"/>
        </p:nvGrpSpPr>
        <p:grpSpPr>
          <a:xfrm>
            <a:off x="5652120" y="3717032"/>
            <a:ext cx="2897898" cy="562825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5" cstate="print">
              <a:lum bright="-10000" contras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6245762" y="48473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0C15-53D2-429B-BC13-9052EB1C61DA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D450-AC89-4934-B289-C30AEFFA01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png"/><Relationship Id="rId18" Type="http://schemas.openxmlformats.org/officeDocument/2006/relationships/image" Target="../media/image45.wmf"/><Relationship Id="rId3" Type="http://schemas.openxmlformats.org/officeDocument/2006/relationships/image" Target="../media/image34.png"/><Relationship Id="rId21" Type="http://schemas.openxmlformats.org/officeDocument/2006/relationships/image" Target="../media/image48.wmf"/><Relationship Id="rId7" Type="http://schemas.openxmlformats.org/officeDocument/2006/relationships/image" Target="../media/image38.wmf"/><Relationship Id="rId12" Type="http://schemas.openxmlformats.org/officeDocument/2006/relationships/image" Target="../media/image43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wmf"/><Relationship Id="rId15" Type="http://schemas.openxmlformats.org/officeDocument/2006/relationships/image" Target="../media/image16.png"/><Relationship Id="rId10" Type="http://schemas.openxmlformats.org/officeDocument/2006/relationships/image" Target="../media/image41.png"/><Relationship Id="rId19" Type="http://schemas.openxmlformats.org/officeDocument/2006/relationships/image" Target="../media/image46.wmf"/><Relationship Id="rId4" Type="http://schemas.openxmlformats.org/officeDocument/2006/relationships/image" Target="../media/image35.wmf"/><Relationship Id="rId9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wmf"/><Relationship Id="rId18" Type="http://schemas.openxmlformats.org/officeDocument/2006/relationships/image" Target="../media/image64.png"/><Relationship Id="rId3" Type="http://schemas.openxmlformats.org/officeDocument/2006/relationships/image" Target="../media/image50.png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7.png"/><Relationship Id="rId7" Type="http://schemas.openxmlformats.org/officeDocument/2006/relationships/image" Target="../media/image43.jpeg"/><Relationship Id="rId12" Type="http://schemas.openxmlformats.org/officeDocument/2006/relationships/image" Target="../media/image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69.png"/><Relationship Id="rId5" Type="http://schemas.openxmlformats.org/officeDocument/2006/relationships/image" Target="../media/image42.png"/><Relationship Id="rId10" Type="http://schemas.openxmlformats.org/officeDocument/2006/relationships/image" Target="../media/image41.png"/><Relationship Id="rId4" Type="http://schemas.openxmlformats.org/officeDocument/2006/relationships/image" Target="../media/image39.gif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1.jpeg"/><Relationship Id="rId18" Type="http://schemas.openxmlformats.org/officeDocument/2006/relationships/image" Target="../media/image76.png"/><Relationship Id="rId3" Type="http://schemas.openxmlformats.org/officeDocument/2006/relationships/image" Target="../media/image20.png"/><Relationship Id="rId21" Type="http://schemas.openxmlformats.org/officeDocument/2006/relationships/image" Target="../media/image79.jpe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4.png"/><Relationship Id="rId20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0.jpeg"/><Relationship Id="rId5" Type="http://schemas.openxmlformats.org/officeDocument/2006/relationships/image" Target="../media/image22.jpeg"/><Relationship Id="rId15" Type="http://schemas.openxmlformats.org/officeDocument/2006/relationships/image" Target="../media/image73.jpeg"/><Relationship Id="rId23" Type="http://schemas.openxmlformats.org/officeDocument/2006/relationships/image" Target="../media/image81.png"/><Relationship Id="rId10" Type="http://schemas.openxmlformats.org/officeDocument/2006/relationships/image" Target="../media/image23.png"/><Relationship Id="rId19" Type="http://schemas.openxmlformats.org/officeDocument/2006/relationships/image" Target="../media/image77.jpeg"/><Relationship Id="rId4" Type="http://schemas.openxmlformats.org/officeDocument/2006/relationships/image" Target="../media/image21.png"/><Relationship Id="rId9" Type="http://schemas.openxmlformats.org/officeDocument/2006/relationships/image" Target="../media/image18.png"/><Relationship Id="rId14" Type="http://schemas.openxmlformats.org/officeDocument/2006/relationships/image" Target="../media/image72.jpeg"/><Relationship Id="rId22" Type="http://schemas.openxmlformats.org/officeDocument/2006/relationships/image" Target="../media/image8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png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6.jpe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12" y="1052736"/>
            <a:ext cx="5182344" cy="3456384"/>
          </a:xfrm>
        </p:spPr>
        <p:txBody>
          <a:bodyPr>
            <a:noAutofit/>
          </a:bodyPr>
          <a:lstStyle/>
          <a:p>
            <a:r>
              <a:rPr lang="es-MX" sz="7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es-MX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7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</a:t>
            </a:r>
            <a:r>
              <a:rPr lang="es-MX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7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</a:t>
            </a:r>
            <a:r>
              <a:rPr lang="es-MX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sz="7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</a:t>
            </a:r>
            <a:endParaRPr lang="es-MX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" descr="image0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476672"/>
            <a:ext cx="3995936" cy="460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733256"/>
            <a:ext cx="1606600" cy="103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sco magnético 36"/>
          <p:cNvSpPr/>
          <p:nvPr/>
        </p:nvSpPr>
        <p:spPr>
          <a:xfrm>
            <a:off x="2313332" y="4261614"/>
            <a:ext cx="5227873" cy="2047706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Household</a:t>
            </a:r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production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sco magnético 35"/>
          <p:cNvSpPr/>
          <p:nvPr/>
        </p:nvSpPr>
        <p:spPr>
          <a:xfrm>
            <a:off x="2267744" y="2819028"/>
            <a:ext cx="5328592" cy="1815229"/>
          </a:xfrm>
          <a:prstGeom prst="flowChartMagneticDisk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i="1" dirty="0" err="1" smtClean="0">
                <a:latin typeface="Arial" pitchFamily="34" charset="0"/>
                <a:cs typeface="Arial" pitchFamily="34" charset="0"/>
              </a:rPr>
              <a:t>Government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sco magnético 2"/>
          <p:cNvSpPr/>
          <p:nvPr/>
        </p:nvSpPr>
        <p:spPr>
          <a:xfrm>
            <a:off x="2275997" y="1162844"/>
            <a:ext cx="5300890" cy="181522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Market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production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7607721" y="2799978"/>
            <a:ext cx="348655" cy="339642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7956376" y="412736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</a:t>
            </a:r>
            <a:r>
              <a:rPr lang="es-MX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</a:t>
            </a:r>
            <a:r>
              <a:rPr lang="es-MX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</a:t>
            </a:r>
            <a:endParaRPr lang="es-MX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07504" y="692696"/>
            <a:ext cx="72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3" descr="C:\Users\miroslava.gonzalez\AppData\Local\Microsoft\Windows\Temporary Internet Files\Content.IE5\BY8TGFXT\MC90043385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26105" y="4880366"/>
            <a:ext cx="1107014" cy="1107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98 Grupo"/>
          <p:cNvGrpSpPr/>
          <p:nvPr/>
        </p:nvGrpSpPr>
        <p:grpSpPr>
          <a:xfrm>
            <a:off x="323528" y="1605053"/>
            <a:ext cx="1512168" cy="1141967"/>
            <a:chOff x="2411760" y="1628800"/>
            <a:chExt cx="1944216" cy="1496873"/>
          </a:xfrm>
        </p:grpSpPr>
        <p:pic>
          <p:nvPicPr>
            <p:cNvPr id="18" name="Picture 4" descr="C:\Users\miroslava.gonzalez\AppData\Local\Microsoft\Windows\Temporary Internet Files\Content.IE5\QV6L2X29\MC900303597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1844824"/>
              <a:ext cx="1214030" cy="1119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8" descr="C:\Users\miroslava.gonzalez\AppData\Local\Microsoft\Windows\Temporary Internet Files\Content.IE5\QV6L2X29\MC900297985[1].wm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86282" y="1628800"/>
              <a:ext cx="1669694" cy="1496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30 Grupo"/>
          <p:cNvGrpSpPr/>
          <p:nvPr/>
        </p:nvGrpSpPr>
        <p:grpSpPr>
          <a:xfrm>
            <a:off x="431540" y="3026900"/>
            <a:ext cx="1296144" cy="1304296"/>
            <a:chOff x="4283968" y="833333"/>
            <a:chExt cx="1242194" cy="1520320"/>
          </a:xfrm>
        </p:grpSpPr>
        <p:pic>
          <p:nvPicPr>
            <p:cNvPr id="21" name="Imagen 2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r="14286"/>
            <a:stretch>
              <a:fillRect/>
            </a:stretch>
          </p:blipFill>
          <p:spPr>
            <a:xfrm>
              <a:off x="4283968" y="833333"/>
              <a:ext cx="1242194" cy="1520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10" descr="C:\Users\miroslava.gonzalez\AppData\Local\Microsoft\Windows\Temporary Internet Files\Content.IE5\BY8TGFXT\MC900300259[1].wm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99992" y="863767"/>
              <a:ext cx="835077" cy="8186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Picture 8" descr="\\ECOCNA022826L\Carpeta Pública\R E S P A L D O\2012\PRESENTACIONES\BD IMÁGENES\Iconos\Cómo-leer-partituras.gi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6136" y="1954932"/>
            <a:ext cx="1087148" cy="859536"/>
          </a:xfrm>
          <a:prstGeom prst="rect">
            <a:avLst/>
          </a:prstGeom>
          <a:noFill/>
        </p:spPr>
      </p:pic>
      <p:grpSp>
        <p:nvGrpSpPr>
          <p:cNvPr id="11" name="16 Grupo"/>
          <p:cNvGrpSpPr/>
          <p:nvPr/>
        </p:nvGrpSpPr>
        <p:grpSpPr>
          <a:xfrm>
            <a:off x="2339752" y="1810915"/>
            <a:ext cx="851643" cy="576064"/>
            <a:chOff x="2843808" y="3429000"/>
            <a:chExt cx="1862518" cy="1147741"/>
          </a:xfrm>
        </p:grpSpPr>
        <p:pic>
          <p:nvPicPr>
            <p:cNvPr id="25" name="24 Imagen" descr="1357862040_tv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43808" y="3501009"/>
              <a:ext cx="1219201" cy="1075732"/>
            </a:xfrm>
            <a:prstGeom prst="rect">
              <a:avLst/>
            </a:prstGeom>
          </p:spPr>
        </p:pic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91880" y="3429000"/>
              <a:ext cx="1214446" cy="101520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" name="Picture 9" descr="\\ECOCNA022826L\Carpeta Pública\R E S P A L D O\2012\PRESENTACIONES\BD IMÁGENES\Iconos\024815-blue-jelly-icon-culture-books3-stacked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0232" y="1738908"/>
            <a:ext cx="905133" cy="905133"/>
          </a:xfrm>
          <a:prstGeom prst="rect">
            <a:avLst/>
          </a:prstGeom>
          <a:noFill/>
        </p:spPr>
      </p:pic>
      <p:grpSp>
        <p:nvGrpSpPr>
          <p:cNvPr id="12" name="17 Grupo"/>
          <p:cNvGrpSpPr/>
          <p:nvPr/>
        </p:nvGrpSpPr>
        <p:grpSpPr>
          <a:xfrm>
            <a:off x="2627784" y="2098948"/>
            <a:ext cx="1467679" cy="766961"/>
            <a:chOff x="44933" y="3117026"/>
            <a:chExt cx="2142253" cy="1343025"/>
          </a:xfrm>
        </p:grpSpPr>
        <p:pic>
          <p:nvPicPr>
            <p:cNvPr id="29" name="Picture 20" descr="main_design_icon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953308">
              <a:off x="44933" y="3117026"/>
              <a:ext cx="1590675" cy="1343025"/>
            </a:xfrm>
            <a:prstGeom prst="rect">
              <a:avLst/>
            </a:prstGeom>
            <a:noFill/>
          </p:spPr>
        </p:pic>
        <p:pic>
          <p:nvPicPr>
            <p:cNvPr id="30" name="Picture 21" descr="Web Design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15616" y="3282134"/>
              <a:ext cx="1071570" cy="1071570"/>
            </a:xfrm>
            <a:prstGeom prst="rect">
              <a:avLst/>
            </a:prstGeom>
            <a:noFill/>
          </p:spPr>
        </p:pic>
      </p:grpSp>
      <p:pic>
        <p:nvPicPr>
          <p:cNvPr id="31" name="Picture 2"/>
          <p:cNvPicPr/>
          <p:nvPr/>
        </p:nvPicPr>
        <p:blipFill>
          <a:blip r:embed="rId14" cstate="print">
            <a:lum bright="70000" contrast="-70000"/>
          </a:blip>
          <a:srcRect r="54808" b="4722"/>
          <a:stretch>
            <a:fillRect/>
          </a:stretch>
        </p:blipFill>
        <p:spPr>
          <a:xfrm>
            <a:off x="6732240" y="3467100"/>
            <a:ext cx="720080" cy="465956"/>
          </a:xfrm>
          <a:prstGeom prst="rect">
            <a:avLst/>
          </a:prstGeom>
        </p:spPr>
      </p:pic>
      <p:pic>
        <p:nvPicPr>
          <p:cNvPr id="32" name="Picture 4"/>
          <p:cNvPicPr/>
          <p:nvPr/>
        </p:nvPicPr>
        <p:blipFill>
          <a:blip r:embed="rId15" cstate="print">
            <a:lum bright="70000" contrast="-70000"/>
          </a:blip>
          <a:srcRect l="14815" r="55774" b="17969"/>
          <a:stretch>
            <a:fillRect/>
          </a:stretch>
        </p:blipFill>
        <p:spPr>
          <a:xfrm>
            <a:off x="2915816" y="3717032"/>
            <a:ext cx="720080" cy="720080"/>
          </a:xfrm>
          <a:prstGeom prst="rect">
            <a:avLst/>
          </a:prstGeom>
        </p:spPr>
      </p:pic>
      <p:pic>
        <p:nvPicPr>
          <p:cNvPr id="33" name="Picture 6"/>
          <p:cNvPicPr/>
          <p:nvPr/>
        </p:nvPicPr>
        <p:blipFill>
          <a:blip r:embed="rId16" cstate="print">
            <a:lum bright="70000" contrast="-70000"/>
          </a:blip>
          <a:srcRect r="59132" b="-2083"/>
          <a:stretch>
            <a:fillRect/>
          </a:stretch>
        </p:blipFill>
        <p:spPr>
          <a:xfrm>
            <a:off x="2195736" y="3356992"/>
            <a:ext cx="792088" cy="648072"/>
          </a:xfrm>
          <a:prstGeom prst="rect">
            <a:avLst/>
          </a:prstGeom>
        </p:spPr>
      </p:pic>
      <p:pic>
        <p:nvPicPr>
          <p:cNvPr id="34" name="Picture 16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156176" y="3933056"/>
            <a:ext cx="569313" cy="504056"/>
          </a:xfrm>
          <a:prstGeom prst="rect">
            <a:avLst/>
          </a:prstGeom>
        </p:spPr>
      </p:pic>
      <p:pic>
        <p:nvPicPr>
          <p:cNvPr id="35" name="Picture 21" descr="C:\Users\carlos.pelestor\AppData\Local\Microsoft\Windows\Temporary Internet Files\Content.IE5\4KHB4C5O\MC900334054[1].wmf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25014" y="5051276"/>
            <a:ext cx="1368458" cy="970011"/>
          </a:xfrm>
          <a:prstGeom prst="rect">
            <a:avLst/>
          </a:prstGeom>
          <a:noFill/>
        </p:spPr>
      </p:pic>
      <p:grpSp>
        <p:nvGrpSpPr>
          <p:cNvPr id="13" name="38 Grupo"/>
          <p:cNvGrpSpPr/>
          <p:nvPr/>
        </p:nvGrpSpPr>
        <p:grpSpPr>
          <a:xfrm>
            <a:off x="2411760" y="5157192"/>
            <a:ext cx="1512168" cy="902196"/>
            <a:chOff x="2152575" y="4005064"/>
            <a:chExt cx="3176479" cy="2016224"/>
          </a:xfrm>
        </p:grpSpPr>
        <p:pic>
          <p:nvPicPr>
            <p:cNvPr id="36" name="Picture 19" descr="C:\Users\carlos.pelestor\AppData\Local\Microsoft\Windows\Temporary Internet Files\Content.IE5\07WAA1L9\MC900397330[1].wmf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95936" y="4077072"/>
              <a:ext cx="1333118" cy="1211129"/>
            </a:xfrm>
            <a:prstGeom prst="rect">
              <a:avLst/>
            </a:prstGeom>
            <a:noFill/>
          </p:spPr>
        </p:pic>
        <p:pic>
          <p:nvPicPr>
            <p:cNvPr id="37" name="Picture 20" descr="C:\Users\carlos.pelestor\AppData\Local\Microsoft\Windows\Temporary Internet Files\Content.IE5\07WAA1L9\MC900088846[1].wmf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52575" y="4201632"/>
              <a:ext cx="1438351" cy="1819656"/>
            </a:xfrm>
            <a:prstGeom prst="rect">
              <a:avLst/>
            </a:prstGeom>
            <a:noFill/>
          </p:spPr>
        </p:pic>
        <p:pic>
          <p:nvPicPr>
            <p:cNvPr id="38" name="Picture 29" descr="C:\Users\carlos.pelestor\AppData\Local\Microsoft\Windows\Temporary Internet Files\Content.IE5\2QRA3YBG\MC900240341[1].wmf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99792" y="4005064"/>
              <a:ext cx="1822399" cy="1335938"/>
            </a:xfrm>
            <a:prstGeom prst="rect">
              <a:avLst/>
            </a:prstGeom>
            <a:noFill/>
          </p:spPr>
        </p:pic>
      </p:grpSp>
      <p:sp>
        <p:nvSpPr>
          <p:cNvPr id="39" name="38 CuadroTexto"/>
          <p:cNvSpPr txBox="1"/>
          <p:nvPr/>
        </p:nvSpPr>
        <p:spPr>
          <a:xfrm>
            <a:off x="3848" y="169476"/>
            <a:ext cx="91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Culture </a:t>
            </a:r>
            <a:r>
              <a:rPr lang="es-MX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Satellite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Account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39567" t="11438" r="24460" b="6250"/>
          <a:stretch>
            <a:fillRect/>
          </a:stretch>
        </p:blipFill>
        <p:spPr bwMode="auto">
          <a:xfrm>
            <a:off x="3491880" y="4221088"/>
            <a:ext cx="1944216" cy="250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stomShape 2"/>
          <p:cNvSpPr/>
          <p:nvPr/>
        </p:nvSpPr>
        <p:spPr>
          <a:xfrm>
            <a:off x="20520" y="116640"/>
            <a:ext cx="9123480" cy="72007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marL="514350" indent="-514350">
              <a:lnSpc>
                <a:spcPct val="100000"/>
              </a:lnSpc>
            </a:pP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Contributions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from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other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satellite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accounts</a:t>
            </a:r>
            <a:endParaRPr dirty="0"/>
          </a:p>
        </p:txBody>
      </p:sp>
      <p:sp>
        <p:nvSpPr>
          <p:cNvPr id="18" name="Line 4"/>
          <p:cNvSpPr/>
          <p:nvPr/>
        </p:nvSpPr>
        <p:spPr>
          <a:xfrm flipV="1">
            <a:off x="107504" y="597288"/>
            <a:ext cx="6264000" cy="234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cxnSp>
        <p:nvCxnSpPr>
          <p:cNvPr id="31" name="30 Conector recto"/>
          <p:cNvCxnSpPr/>
          <p:nvPr/>
        </p:nvCxnSpPr>
        <p:spPr>
          <a:xfrm flipH="1">
            <a:off x="611560" y="3068960"/>
            <a:ext cx="2136020" cy="2592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5635297" y="3063069"/>
            <a:ext cx="1600999" cy="195010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7892826" y="3063069"/>
            <a:ext cx="279574" cy="166207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42 Forma"/>
          <p:cNvCxnSpPr>
            <a:stCxn id="60" idx="2"/>
          </p:cNvCxnSpPr>
          <p:nvPr/>
        </p:nvCxnSpPr>
        <p:spPr>
          <a:xfrm rot="5400000">
            <a:off x="6481412" y="4726855"/>
            <a:ext cx="537158" cy="2627778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179512" y="6165304"/>
            <a:ext cx="3312368" cy="432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1" descr="image0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5" y="836712"/>
            <a:ext cx="161842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 descr="http://www.inegi.org.mx/prod_serv/contenidos/espanol/img/702825004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836712"/>
            <a:ext cx="165618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6016" y="836712"/>
            <a:ext cx="1656184" cy="217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 descr="D:\Mis imágenes\SCNM_sin_lucro_08_10_v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32240" y="836712"/>
            <a:ext cx="1800200" cy="37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57 CuadroTexto"/>
          <p:cNvSpPr txBox="1"/>
          <p:nvPr/>
        </p:nvSpPr>
        <p:spPr>
          <a:xfrm>
            <a:off x="0" y="56612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accent4">
                    <a:lumMod val="75000"/>
                  </a:schemeClr>
                </a:solidFill>
              </a:rPr>
              <a:t>Market</a:t>
            </a:r>
            <a:endParaRPr lang="es-MX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475656" y="483954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accent1">
                    <a:lumMod val="75000"/>
                  </a:schemeClr>
                </a:solidFill>
              </a:rPr>
              <a:t>Government</a:t>
            </a: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6983760" y="494116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accent3">
                    <a:lumMod val="50000"/>
                  </a:schemeClr>
                </a:solidFill>
              </a:rPr>
              <a:t>Household</a:t>
            </a:r>
            <a:endParaRPr lang="es-MX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MX" sz="2400" b="1" dirty="0" err="1" smtClean="0">
                <a:solidFill>
                  <a:schemeClr val="accent3">
                    <a:lumMod val="50000"/>
                  </a:schemeClr>
                </a:solidFill>
              </a:rPr>
              <a:t>production</a:t>
            </a:r>
            <a:endParaRPr lang="es-MX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33" name="432 Conector recto"/>
          <p:cNvCxnSpPr/>
          <p:nvPr/>
        </p:nvCxnSpPr>
        <p:spPr>
          <a:xfrm flipH="1">
            <a:off x="251520" y="2924944"/>
            <a:ext cx="456450" cy="266429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5" name="434 Conector recto"/>
          <p:cNvCxnSpPr/>
          <p:nvPr/>
        </p:nvCxnSpPr>
        <p:spPr>
          <a:xfrm flipH="1">
            <a:off x="2627784" y="3068960"/>
            <a:ext cx="1440160" cy="165618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4" name="473 Conector recto de flecha"/>
          <p:cNvCxnSpPr/>
          <p:nvPr/>
        </p:nvCxnSpPr>
        <p:spPr>
          <a:xfrm>
            <a:off x="2051720" y="5589240"/>
            <a:ext cx="1368152" cy="432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1275662" y="2636912"/>
            <a:ext cx="787395" cy="33855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Health</a:t>
            </a:r>
            <a:endParaRPr lang="es-E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350106" y="2636912"/>
            <a:ext cx="905889" cy="338554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Tourism</a:t>
            </a:r>
            <a:endParaRPr lang="es-ES" sz="1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209456" y="2492896"/>
            <a:ext cx="1225913" cy="58477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Non-</a:t>
            </a:r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profit</a:t>
            </a:r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institutions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364686" y="2494637"/>
            <a:ext cx="1212190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Household </a:t>
            </a: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production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839419" y="6237312"/>
            <a:ext cx="116705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Culture</a:t>
            </a:r>
            <a:endParaRPr lang="es-E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2"/>
          <p:cNvSpPr/>
          <p:nvPr/>
        </p:nvSpPr>
        <p:spPr>
          <a:xfrm>
            <a:off x="20520" y="116640"/>
            <a:ext cx="9123480" cy="72007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marL="514350" indent="-514350">
              <a:lnSpc>
                <a:spcPct val="100000"/>
              </a:lnSpc>
            </a:pP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The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mexican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case</a:t>
            </a:r>
            <a:endParaRPr dirty="0"/>
          </a:p>
        </p:txBody>
      </p:sp>
      <p:sp>
        <p:nvSpPr>
          <p:cNvPr id="18" name="Line 4"/>
          <p:cNvSpPr/>
          <p:nvPr/>
        </p:nvSpPr>
        <p:spPr>
          <a:xfrm flipV="1">
            <a:off x="107504" y="692696"/>
            <a:ext cx="8712000" cy="234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pic>
        <p:nvPicPr>
          <p:cNvPr id="1026" name="Imagen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0" y="836712"/>
            <a:ext cx="2661219" cy="151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90 Grupo"/>
          <p:cNvGrpSpPr/>
          <p:nvPr/>
        </p:nvGrpSpPr>
        <p:grpSpPr>
          <a:xfrm>
            <a:off x="329824" y="2204864"/>
            <a:ext cx="2433032" cy="2592288"/>
            <a:chOff x="6288934" y="4098896"/>
            <a:chExt cx="2838602" cy="2967552"/>
          </a:xfrm>
        </p:grpSpPr>
        <p:grpSp>
          <p:nvGrpSpPr>
            <p:cNvPr id="3" name="79 Grupo"/>
            <p:cNvGrpSpPr/>
            <p:nvPr/>
          </p:nvGrpSpPr>
          <p:grpSpPr>
            <a:xfrm rot="2434576">
              <a:off x="6288934" y="4098896"/>
              <a:ext cx="2031667" cy="2967552"/>
              <a:chOff x="235784" y="620688"/>
              <a:chExt cx="2825716" cy="4928459"/>
            </a:xfrm>
          </p:grpSpPr>
          <p:grpSp>
            <p:nvGrpSpPr>
              <p:cNvPr id="4" name="48 Grupo"/>
              <p:cNvGrpSpPr/>
              <p:nvPr/>
            </p:nvGrpSpPr>
            <p:grpSpPr>
              <a:xfrm rot="18264089">
                <a:off x="38676" y="2038160"/>
                <a:ext cx="3236075" cy="2103326"/>
                <a:chOff x="1403648" y="1454980"/>
                <a:chExt cx="1930148" cy="1487614"/>
              </a:xfrm>
            </p:grpSpPr>
            <p:pic>
              <p:nvPicPr>
                <p:cNvPr id="81" name="40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403648" y="2132856"/>
                  <a:ext cx="390580" cy="809738"/>
                </a:xfrm>
                <a:prstGeom prst="rect">
                  <a:avLst/>
                </a:prstGeom>
              </p:spPr>
            </p:pic>
            <p:pic>
              <p:nvPicPr>
                <p:cNvPr id="82" name="41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621340" y="2043198"/>
                  <a:ext cx="390580" cy="809738"/>
                </a:xfrm>
                <a:prstGeom prst="rect">
                  <a:avLst/>
                </a:prstGeom>
              </p:spPr>
            </p:pic>
            <p:pic>
              <p:nvPicPr>
                <p:cNvPr id="83" name="42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835696" y="1934482"/>
                  <a:ext cx="390580" cy="809738"/>
                </a:xfrm>
                <a:prstGeom prst="rect">
                  <a:avLst/>
                </a:prstGeom>
              </p:spPr>
            </p:pic>
            <p:pic>
              <p:nvPicPr>
                <p:cNvPr id="84" name="43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53388" y="1844824"/>
                  <a:ext cx="390580" cy="809738"/>
                </a:xfrm>
                <a:prstGeom prst="rect">
                  <a:avLst/>
                </a:prstGeom>
              </p:spPr>
            </p:pic>
            <p:pic>
              <p:nvPicPr>
                <p:cNvPr id="85" name="44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280144" y="1732526"/>
                  <a:ext cx="390580" cy="809738"/>
                </a:xfrm>
                <a:prstGeom prst="rect">
                  <a:avLst/>
                </a:prstGeom>
              </p:spPr>
            </p:pic>
            <p:pic>
              <p:nvPicPr>
                <p:cNvPr id="86" name="45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497836" y="1642868"/>
                  <a:ext cx="390580" cy="809738"/>
                </a:xfrm>
                <a:prstGeom prst="rect">
                  <a:avLst/>
                </a:prstGeom>
              </p:spPr>
            </p:pic>
            <p:pic>
              <p:nvPicPr>
                <p:cNvPr id="87" name="46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725524" y="1544638"/>
                  <a:ext cx="390580" cy="809738"/>
                </a:xfrm>
                <a:prstGeom prst="rect">
                  <a:avLst/>
                </a:prstGeom>
              </p:spPr>
            </p:pic>
            <p:pic>
              <p:nvPicPr>
                <p:cNvPr id="88" name="47 Imagen" descr="sca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943216" y="1454980"/>
                  <a:ext cx="390580" cy="809738"/>
                </a:xfrm>
                <a:prstGeom prst="rect">
                  <a:avLst/>
                </a:prstGeom>
              </p:spPr>
            </p:pic>
          </p:grpSp>
          <p:grpSp>
            <p:nvGrpSpPr>
              <p:cNvPr id="5" name="68 Grupo"/>
              <p:cNvGrpSpPr/>
              <p:nvPr/>
            </p:nvGrpSpPr>
            <p:grpSpPr>
              <a:xfrm>
                <a:off x="1371516" y="620688"/>
                <a:ext cx="1689984" cy="1055763"/>
                <a:chOff x="1403648" y="-257778"/>
                <a:chExt cx="2254911" cy="1488797"/>
              </a:xfrm>
            </p:grpSpPr>
            <p:pic>
              <p:nvPicPr>
                <p:cNvPr id="73" name="Picture 42" descr="C:\Users\carlos.pelestor\AppData\Local\Microsoft\Windows\Temporary Internet Files\Content.IE5\2P5K2GS3\MC900441351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1852"/>
                <a:stretch>
                  <a:fillRect/>
                </a:stretch>
              </p:blipFill>
              <p:spPr bwMode="auto">
                <a:xfrm rot="18106025">
                  <a:off x="2470427" y="42887"/>
                  <a:ext cx="936104" cy="144016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" name="67 Grupo"/>
                <p:cNvGrpSpPr/>
                <p:nvPr/>
              </p:nvGrpSpPr>
              <p:grpSpPr>
                <a:xfrm>
                  <a:off x="1403648" y="-257778"/>
                  <a:ext cx="2038887" cy="1347503"/>
                  <a:chOff x="1403648" y="-271846"/>
                  <a:chExt cx="2038887" cy="1347503"/>
                </a:xfrm>
              </p:grpSpPr>
              <p:pic>
                <p:nvPicPr>
                  <p:cNvPr id="75" name="Picture 42" descr="C:\Users\carlos.pelestor\AppData\Local\Microsoft\Windows\Temporary Internet Files\Content.IE5\2P5K2GS3\MC900441351[1]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51852"/>
                  <a:stretch>
                    <a:fillRect/>
                  </a:stretch>
                </p:blipFill>
                <p:spPr bwMode="auto">
                  <a:xfrm rot="18106025">
                    <a:off x="2254403" y="-112475"/>
                    <a:ext cx="936104" cy="144016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7" name="66 Grupo"/>
                  <p:cNvGrpSpPr/>
                  <p:nvPr/>
                </p:nvGrpSpPr>
                <p:grpSpPr>
                  <a:xfrm>
                    <a:off x="1403648" y="-271846"/>
                    <a:ext cx="1828336" cy="1180566"/>
                    <a:chOff x="1398175" y="-264661"/>
                    <a:chExt cx="1828336" cy="1180566"/>
                  </a:xfrm>
                </p:grpSpPr>
                <p:grpSp>
                  <p:nvGrpSpPr>
                    <p:cNvPr id="8" name="65 Grupo"/>
                    <p:cNvGrpSpPr/>
                    <p:nvPr/>
                  </p:nvGrpSpPr>
                  <p:grpSpPr>
                    <a:xfrm>
                      <a:off x="1586063" y="-164517"/>
                      <a:ext cx="1640448" cy="1080422"/>
                      <a:chOff x="1586063" y="-164517"/>
                      <a:chExt cx="1640448" cy="1080422"/>
                    </a:xfrm>
                  </p:grpSpPr>
                  <p:pic>
                    <p:nvPicPr>
                      <p:cNvPr id="79" name="Picture 42" descr="C:\Users\carlos.pelestor\AppData\Local\Microsoft\Windows\Temporary Internet Files\Content.IE5\2P5K2GS3\MC900441351[1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 l="51852"/>
                      <a:stretch>
                        <a:fillRect/>
                      </a:stretch>
                    </p:blipFill>
                    <p:spPr bwMode="auto">
                      <a:xfrm rot="18106025">
                        <a:off x="2038379" y="-272227"/>
                        <a:ext cx="936104" cy="1440160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80" name="Picture 42" descr="C:\Users\carlos.pelestor\AppData\Local\Microsoft\Windows\Temporary Internet Files\Content.IE5\2P5K2GS3\MC900441351[1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 l="51852"/>
                      <a:stretch>
                        <a:fillRect/>
                      </a:stretch>
                    </p:blipFill>
                    <p:spPr bwMode="auto">
                      <a:xfrm rot="18106025">
                        <a:off x="1838091" y="-416545"/>
                        <a:ext cx="936104" cy="1440160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78" name="Picture 42" descr="C:\Users\carlos.pelestor\AppData\Local\Microsoft\Windows\Temporary Internet Files\Content.IE5\2P5K2GS3\MC90044135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51852"/>
                    <a:stretch>
                      <a:fillRect/>
                    </a:stretch>
                  </p:blipFill>
                  <p:spPr bwMode="auto">
                    <a:xfrm rot="18106025">
                      <a:off x="1650203" y="-516689"/>
                      <a:ext cx="936104" cy="1440160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</p:grpSp>
          <p:grpSp>
            <p:nvGrpSpPr>
              <p:cNvPr id="9" name="69 Grupo"/>
              <p:cNvGrpSpPr/>
              <p:nvPr/>
            </p:nvGrpSpPr>
            <p:grpSpPr>
              <a:xfrm rot="10800000">
                <a:off x="235784" y="4493384"/>
                <a:ext cx="1689984" cy="1055763"/>
                <a:chOff x="1403648" y="-257778"/>
                <a:chExt cx="2254911" cy="1488797"/>
              </a:xfrm>
            </p:grpSpPr>
            <p:pic>
              <p:nvPicPr>
                <p:cNvPr id="65" name="Picture 42" descr="C:\Users\carlos.pelestor\AppData\Local\Microsoft\Windows\Temporary Internet Files\Content.IE5\2P5K2GS3\MC900441351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1852"/>
                <a:stretch>
                  <a:fillRect/>
                </a:stretch>
              </p:blipFill>
              <p:spPr bwMode="auto">
                <a:xfrm rot="18106025">
                  <a:off x="2470427" y="42887"/>
                  <a:ext cx="936104" cy="144016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" name="67 Grupo"/>
                <p:cNvGrpSpPr/>
                <p:nvPr/>
              </p:nvGrpSpPr>
              <p:grpSpPr>
                <a:xfrm>
                  <a:off x="1403648" y="-257778"/>
                  <a:ext cx="2038887" cy="1347503"/>
                  <a:chOff x="1403648" y="-271846"/>
                  <a:chExt cx="2038887" cy="1347503"/>
                </a:xfrm>
              </p:grpSpPr>
              <p:pic>
                <p:nvPicPr>
                  <p:cNvPr id="67" name="Picture 42" descr="C:\Users\carlos.pelestor\AppData\Local\Microsoft\Windows\Temporary Internet Files\Content.IE5\2P5K2GS3\MC900441351[1]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51852"/>
                  <a:stretch>
                    <a:fillRect/>
                  </a:stretch>
                </p:blipFill>
                <p:spPr bwMode="auto">
                  <a:xfrm rot="18106025">
                    <a:off x="2254403" y="-112475"/>
                    <a:ext cx="936104" cy="144016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11" name="66 Grupo"/>
                  <p:cNvGrpSpPr/>
                  <p:nvPr/>
                </p:nvGrpSpPr>
                <p:grpSpPr>
                  <a:xfrm>
                    <a:off x="1403648" y="-271846"/>
                    <a:ext cx="1828336" cy="1180566"/>
                    <a:chOff x="1398175" y="-264661"/>
                    <a:chExt cx="1828336" cy="1180566"/>
                  </a:xfrm>
                </p:grpSpPr>
                <p:grpSp>
                  <p:nvGrpSpPr>
                    <p:cNvPr id="12" name="65 Grupo"/>
                    <p:cNvGrpSpPr/>
                    <p:nvPr/>
                  </p:nvGrpSpPr>
                  <p:grpSpPr>
                    <a:xfrm>
                      <a:off x="1586063" y="-164517"/>
                      <a:ext cx="1640448" cy="1080422"/>
                      <a:chOff x="1586063" y="-164517"/>
                      <a:chExt cx="1640448" cy="1080422"/>
                    </a:xfrm>
                  </p:grpSpPr>
                  <p:pic>
                    <p:nvPicPr>
                      <p:cNvPr id="71" name="Picture 42" descr="C:\Users\carlos.pelestor\AppData\Local\Microsoft\Windows\Temporary Internet Files\Content.IE5\2P5K2GS3\MC900441351[1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 l="51852"/>
                      <a:stretch>
                        <a:fillRect/>
                      </a:stretch>
                    </p:blipFill>
                    <p:spPr bwMode="auto">
                      <a:xfrm rot="18106025">
                        <a:off x="2038379" y="-272227"/>
                        <a:ext cx="936104" cy="1440160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72" name="Picture 42" descr="C:\Users\carlos.pelestor\AppData\Local\Microsoft\Windows\Temporary Internet Files\Content.IE5\2P5K2GS3\MC900441351[1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 l="51852"/>
                      <a:stretch>
                        <a:fillRect/>
                      </a:stretch>
                    </p:blipFill>
                    <p:spPr bwMode="auto">
                      <a:xfrm rot="18106025">
                        <a:off x="1838091" y="-416545"/>
                        <a:ext cx="936104" cy="1440160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70" name="Picture 42" descr="C:\Users\carlos.pelestor\AppData\Local\Microsoft\Windows\Temporary Internet Files\Content.IE5\2P5K2GS3\MC90044135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51852"/>
                    <a:stretch>
                      <a:fillRect/>
                    </a:stretch>
                  </p:blipFill>
                  <p:spPr bwMode="auto">
                    <a:xfrm rot="18106025">
                      <a:off x="1650203" y="-516689"/>
                      <a:ext cx="936104" cy="1440160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</p:grpSp>
        </p:grpSp>
        <p:pic>
          <p:nvPicPr>
            <p:cNvPr id="89" name="Picture 29" descr="C:\Users\carlos.pelestor\AppData\Local\Microsoft\Windows\Temporary Internet Files\Content.IE5\G8IFN0VU\MC90040449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93313" y="5478493"/>
              <a:ext cx="1834223" cy="1340768"/>
            </a:xfrm>
            <a:prstGeom prst="rect">
              <a:avLst/>
            </a:prstGeom>
            <a:noFill/>
          </p:spPr>
        </p:pic>
      </p:grpSp>
      <p:grpSp>
        <p:nvGrpSpPr>
          <p:cNvPr id="13" name="92 Grupo"/>
          <p:cNvGrpSpPr/>
          <p:nvPr/>
        </p:nvGrpSpPr>
        <p:grpSpPr>
          <a:xfrm>
            <a:off x="3275856" y="4725144"/>
            <a:ext cx="2952328" cy="2132856"/>
            <a:chOff x="4283968" y="885544"/>
            <a:chExt cx="4248472" cy="2839203"/>
          </a:xfrm>
        </p:grpSpPr>
        <p:grpSp>
          <p:nvGrpSpPr>
            <p:cNvPr id="14" name="91 Grupo"/>
            <p:cNvGrpSpPr/>
            <p:nvPr/>
          </p:nvGrpSpPr>
          <p:grpSpPr>
            <a:xfrm>
              <a:off x="5004048" y="1268760"/>
              <a:ext cx="2520280" cy="1771005"/>
              <a:chOff x="4860032" y="1268760"/>
              <a:chExt cx="2520280" cy="1771005"/>
            </a:xfrm>
          </p:grpSpPr>
          <p:pic>
            <p:nvPicPr>
              <p:cNvPr id="26" name="Picture 2" descr="C:\Users\carlos.pelestor\AppData\Local\Microsoft\Windows\Temporary Internet Files\Content.IE5\YJXMRJFL\MC90043418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1666" t="10872" r="6673"/>
              <a:stretch>
                <a:fillRect/>
              </a:stretch>
            </p:blipFill>
            <p:spPr bwMode="auto">
              <a:xfrm>
                <a:off x="4860032" y="1268760"/>
                <a:ext cx="2520280" cy="1771005"/>
              </a:xfrm>
              <a:prstGeom prst="rect">
                <a:avLst/>
              </a:prstGeom>
              <a:noFill/>
            </p:spPr>
          </p:pic>
          <p:pic>
            <p:nvPicPr>
              <p:cNvPr id="27" name="Picture 32" descr="C:\Users\carlos.pelestor\AppData\Local\Microsoft\Windows\Temporary Internet Files\Content.IE5\2QRA3YBG\MC900439809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48894" y="2708920"/>
                <a:ext cx="127656" cy="144016"/>
              </a:xfrm>
              <a:prstGeom prst="rect">
                <a:avLst/>
              </a:prstGeom>
              <a:noFill/>
            </p:spPr>
          </p:pic>
          <p:pic>
            <p:nvPicPr>
              <p:cNvPr id="28" name="73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76549" y="2348880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29" name="74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159516" y="2420888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30" name="75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94604" y="2203843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32" name="76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478655" y="2708920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33" name="77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478655" y="2420888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34" name="78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73772" y="2458166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36" name="79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70139" y="2276872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37" name="80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87172" y="2708920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38" name="81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85066" y="2564904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40" name="82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12722" y="2564904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42" name="83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542483" y="2132856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44" name="85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840377" y="2636912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46" name="86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840377" y="2492896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48" name="87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6351000" y="2276872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49" name="88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6095689" y="2204864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0" name="89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6478655" y="2564904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1" name="90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393582" y="2420888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2" name="91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6805226" y="2429272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3" name="92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6159516" y="2636912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4" name="93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720153" y="2717304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5" name="94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776549" y="2780928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6" name="95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648894" y="2492896"/>
                <a:ext cx="116591" cy="145037"/>
              </a:xfrm>
              <a:prstGeom prst="rect">
                <a:avLst/>
              </a:prstGeom>
            </p:spPr>
          </p:pic>
          <p:pic>
            <p:nvPicPr>
              <p:cNvPr id="57" name="96 Imagen" descr="jugador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521238" y="2852936"/>
                <a:ext cx="116591" cy="145037"/>
              </a:xfrm>
              <a:prstGeom prst="rect">
                <a:avLst/>
              </a:prstGeom>
            </p:spPr>
          </p:pic>
        </p:grpSp>
        <p:pic>
          <p:nvPicPr>
            <p:cNvPr id="60" name="Picture 12" descr="http://www.edemx.com/Ivan/mex70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83968" y="885544"/>
              <a:ext cx="1872208" cy="14633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59" name="58 Imagen" descr="boeldeo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4248" y="1988840"/>
              <a:ext cx="1728192" cy="17359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15" name="107 Grupo"/>
          <p:cNvGrpSpPr/>
          <p:nvPr/>
        </p:nvGrpSpPr>
        <p:grpSpPr>
          <a:xfrm>
            <a:off x="0" y="5201816"/>
            <a:ext cx="2462014" cy="1656184"/>
            <a:chOff x="323528" y="4509120"/>
            <a:chExt cx="2462014" cy="1656184"/>
          </a:xfrm>
        </p:grpSpPr>
        <p:pic>
          <p:nvPicPr>
            <p:cNvPr id="107" name="Picture 14" descr="C:\Users\carlos.pelestor\AppData\Local\Microsoft\Windows\Temporary Internet Files\Content.IE5\26G9DZVE\MC900297887[1].wmf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23528" y="4509120"/>
              <a:ext cx="1914456" cy="1252174"/>
            </a:xfrm>
            <a:prstGeom prst="rect">
              <a:avLst/>
            </a:prstGeom>
            <a:noFill/>
          </p:spPr>
        </p:pic>
        <p:pic>
          <p:nvPicPr>
            <p:cNvPr id="106" name="Imagen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5003254"/>
              <a:ext cx="1885950" cy="1162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Picture 6" descr="http://punchmobilite.com/wp-content/uploads/2013/06/Marketing-Using-Mobile-Phone-Apps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059" y="4585673"/>
            <a:ext cx="2243941" cy="2272327"/>
          </a:xfrm>
          <a:prstGeom prst="rect">
            <a:avLst/>
          </a:prstGeom>
          <a:noFill/>
        </p:spPr>
      </p:pic>
      <p:sp>
        <p:nvSpPr>
          <p:cNvPr id="112" name="111 CuadroTexto"/>
          <p:cNvSpPr txBox="1"/>
          <p:nvPr/>
        </p:nvSpPr>
        <p:spPr>
          <a:xfrm>
            <a:off x="2795896" y="1082716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Festive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events</a:t>
            </a:r>
            <a:r>
              <a:rPr lang="es-MX" sz="2400" b="1" dirty="0" smtClean="0"/>
              <a:t> </a:t>
            </a:r>
            <a:r>
              <a:rPr lang="es-MX" sz="2400" dirty="0" smtClean="0"/>
              <a:t>(</a:t>
            </a:r>
            <a:r>
              <a:rPr lang="es-MX" sz="2400" dirty="0" err="1" smtClean="0"/>
              <a:t>household</a:t>
            </a:r>
            <a:r>
              <a:rPr lang="es-MX" sz="2400" dirty="0" smtClean="0"/>
              <a:t> </a:t>
            </a:r>
            <a:r>
              <a:rPr lang="es-MX" sz="2400" dirty="0" err="1" smtClean="0"/>
              <a:t>production</a:t>
            </a:r>
            <a:r>
              <a:rPr lang="es-MX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Handcrafts</a:t>
            </a:r>
            <a:r>
              <a:rPr lang="es-MX" sz="2400" b="1" dirty="0" smtClean="0"/>
              <a:t> </a:t>
            </a:r>
            <a:r>
              <a:rPr lang="es-MX" sz="2400" dirty="0" smtClean="0"/>
              <a:t>(output </a:t>
            </a:r>
            <a:r>
              <a:rPr lang="es-MX" sz="2400" dirty="0" err="1" smtClean="0"/>
              <a:t>for</a:t>
            </a:r>
            <a:r>
              <a:rPr lang="es-MX" sz="2400" dirty="0" smtClean="0"/>
              <a:t> </a:t>
            </a:r>
            <a:r>
              <a:rPr lang="es-MX" sz="2400" dirty="0" err="1" smtClean="0"/>
              <a:t>own</a:t>
            </a:r>
            <a:r>
              <a:rPr lang="es-MX" sz="2400" dirty="0" smtClean="0"/>
              <a:t> final use)</a:t>
            </a:r>
          </a:p>
          <a:p>
            <a:pPr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Traditional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toys</a:t>
            </a: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Sports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events</a:t>
            </a: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Software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design</a:t>
            </a: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Street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commerce</a:t>
            </a: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Street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performances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</p:txBody>
      </p:sp>
      <p:pic>
        <p:nvPicPr>
          <p:cNvPr id="113" name="112 Imagen" descr="mimo pobre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2000" r="20000"/>
          <a:stretch>
            <a:fillRect/>
          </a:stretch>
        </p:blipFill>
        <p:spPr>
          <a:xfrm>
            <a:off x="7596336" y="2708920"/>
            <a:ext cx="1124573" cy="1872208"/>
          </a:xfrm>
          <a:prstGeom prst="rect">
            <a:avLst/>
          </a:prstGeom>
        </p:spPr>
      </p:pic>
      <p:grpSp>
        <p:nvGrpSpPr>
          <p:cNvPr id="16" name="63 Grupo"/>
          <p:cNvGrpSpPr/>
          <p:nvPr/>
        </p:nvGrpSpPr>
        <p:grpSpPr>
          <a:xfrm>
            <a:off x="6804248" y="908720"/>
            <a:ext cx="2376263" cy="1563300"/>
            <a:chOff x="-145032" y="515338"/>
            <a:chExt cx="2604969" cy="2481614"/>
          </a:xfrm>
        </p:grpSpPr>
        <p:pic>
          <p:nvPicPr>
            <p:cNvPr id="116" name="60 Imagen" descr="mercado.pn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58" t="22491"/>
            <a:stretch>
              <a:fillRect/>
            </a:stretch>
          </p:blipFill>
          <p:spPr>
            <a:xfrm>
              <a:off x="-145032" y="515338"/>
              <a:ext cx="2604969" cy="2481614"/>
            </a:xfrm>
            <a:prstGeom prst="rect">
              <a:avLst/>
            </a:prstGeom>
          </p:spPr>
        </p:pic>
        <p:grpSp>
          <p:nvGrpSpPr>
            <p:cNvPr id="19" name="55 Grupo"/>
            <p:cNvGrpSpPr/>
            <p:nvPr/>
          </p:nvGrpSpPr>
          <p:grpSpPr>
            <a:xfrm>
              <a:off x="219988" y="1282414"/>
              <a:ext cx="1950848" cy="1570522"/>
              <a:chOff x="229122" y="836712"/>
              <a:chExt cx="2686694" cy="1995748"/>
            </a:xfrm>
          </p:grpSpPr>
          <p:pic>
            <p:nvPicPr>
              <p:cNvPr id="120" name="Picture 21" descr="C:\Users\carlos.pelestor\AppData\Local\Microsoft\Windows\Temporary Internet Files\Content.IE5\4KHB4C5O\MC900334054[1].wmf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95536" y="836712"/>
                <a:ext cx="2520280" cy="1995748"/>
              </a:xfrm>
              <a:prstGeom prst="rect">
                <a:avLst/>
              </a:prstGeom>
              <a:noFill/>
            </p:spPr>
          </p:pic>
          <p:pic>
            <p:nvPicPr>
              <p:cNvPr id="121" name="Picture 4" descr="C:\Users\manuel.perezt\AppData\Local\Microsoft\Windows\Temporary Internet Files\Content.IE5\RGIZUDYZ\MC900432645[1]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8580149">
                <a:off x="229122" y="1512845"/>
                <a:ext cx="567680" cy="567680"/>
              </a:xfrm>
              <a:prstGeom prst="rect">
                <a:avLst/>
              </a:prstGeom>
              <a:noFill/>
            </p:spPr>
          </p:pic>
        </p:grpSp>
        <p:pic>
          <p:nvPicPr>
            <p:cNvPr id="118" name="40 Imagen" descr="llanta.pn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9712" y="2580670"/>
              <a:ext cx="216024" cy="216024"/>
            </a:xfrm>
            <a:prstGeom prst="rect">
              <a:avLst/>
            </a:prstGeom>
          </p:spPr>
        </p:pic>
        <p:pic>
          <p:nvPicPr>
            <p:cNvPr id="119" name="43 Imagen" descr="llanta.pn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2116" y="2580670"/>
              <a:ext cx="216024" cy="2160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20520" y="116640"/>
            <a:ext cx="9123480" cy="72007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marL="514350" indent="-514350"/>
            <a:r>
              <a:rPr lang="es-MX" sz="3200" spc="-100" dirty="0" err="1" smtClean="0">
                <a:solidFill>
                  <a:srgbClr val="000000"/>
                </a:solidFill>
                <a:latin typeface="Aharoni"/>
              </a:rPr>
              <a:t>Functional</a:t>
            </a:r>
            <a:r>
              <a:rPr lang="es-MX" sz="3200" spc="-1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spc="-100" dirty="0" err="1" smtClean="0">
                <a:solidFill>
                  <a:srgbClr val="000000"/>
                </a:solidFill>
                <a:latin typeface="Aharoni"/>
              </a:rPr>
              <a:t>classification</a:t>
            </a:r>
            <a:r>
              <a:rPr lang="es-MX" sz="3200" spc="-100" dirty="0" smtClean="0">
                <a:solidFill>
                  <a:srgbClr val="000000"/>
                </a:solidFill>
                <a:latin typeface="Aharoni"/>
              </a:rPr>
              <a:t> (</a:t>
            </a:r>
            <a:r>
              <a:rPr lang="es-MX" sz="3200" spc="-100" dirty="0" err="1" smtClean="0">
                <a:solidFill>
                  <a:srgbClr val="000000"/>
                </a:solidFill>
                <a:latin typeface="Aharoni"/>
              </a:rPr>
              <a:t>percentage</a:t>
            </a:r>
            <a:r>
              <a:rPr lang="es-MX" sz="3200" spc="-1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spc="-100" dirty="0" err="1" smtClean="0">
                <a:solidFill>
                  <a:srgbClr val="000000"/>
                </a:solidFill>
                <a:latin typeface="Aharoni"/>
              </a:rPr>
              <a:t>distribution</a:t>
            </a:r>
            <a:r>
              <a:rPr lang="es-MX" sz="3200" spc="-100" dirty="0" smtClean="0">
                <a:solidFill>
                  <a:srgbClr val="000000"/>
                </a:solidFill>
                <a:latin typeface="Aharoni"/>
              </a:rPr>
              <a:t>)</a:t>
            </a:r>
            <a:endParaRPr lang="es-MX" sz="3200" spc="-100" dirty="0" smtClean="0"/>
          </a:p>
          <a:p>
            <a:pPr marL="514350" indent="-514350">
              <a:lnSpc>
                <a:spcPct val="100000"/>
              </a:lnSpc>
            </a:pPr>
            <a:endParaRPr dirty="0"/>
          </a:p>
        </p:txBody>
      </p:sp>
      <p:pic>
        <p:nvPicPr>
          <p:cNvPr id="80" name="79 Imagen" descr="mayan 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1152128" cy="1152128"/>
          </a:xfrm>
          <a:prstGeom prst="rect">
            <a:avLst/>
          </a:prstGeom>
        </p:spPr>
      </p:pic>
      <p:sp>
        <p:nvSpPr>
          <p:cNvPr id="81" name="80 CuadroTexto"/>
          <p:cNvSpPr txBox="1"/>
          <p:nvPr/>
        </p:nvSpPr>
        <p:spPr>
          <a:xfrm>
            <a:off x="6992112" y="299403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2912" y="2299460"/>
            <a:ext cx="1075830" cy="10758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3" name="Picture 8" descr="\\ECOCNA022826L\Carpeta Pública\R E S P A L D O\2012\PRESENTACIONES\BD IMÁGENES\Iconos\Cómo-leer-partitura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348880"/>
            <a:ext cx="1173420" cy="927745"/>
          </a:xfrm>
          <a:prstGeom prst="rect">
            <a:avLst/>
          </a:prstGeom>
          <a:noFill/>
        </p:spPr>
      </p:pic>
      <p:pic>
        <p:nvPicPr>
          <p:cNvPr id="84" name="Picture 9" descr="\\ECOCNA022826L\Carpeta Pública\R E S P A L D O\2012\PRESENTACIONES\BD IMÁGENES\Iconos\024815-blue-jelly-icon-culture-books3-stack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501008"/>
            <a:ext cx="1440160" cy="1440160"/>
          </a:xfrm>
          <a:prstGeom prst="rect">
            <a:avLst/>
          </a:prstGeom>
          <a:noFill/>
        </p:spPr>
      </p:pic>
      <p:pic>
        <p:nvPicPr>
          <p:cNvPr id="85" name="Picture 19" descr="701415_97594268-425x28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15635"/>
            <a:ext cx="1619672" cy="107851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2" name="85 Grupo"/>
          <p:cNvGrpSpPr/>
          <p:nvPr/>
        </p:nvGrpSpPr>
        <p:grpSpPr>
          <a:xfrm>
            <a:off x="2051720" y="2348880"/>
            <a:ext cx="1368151" cy="1064113"/>
            <a:chOff x="44933" y="3117026"/>
            <a:chExt cx="2142253" cy="1343025"/>
          </a:xfrm>
        </p:grpSpPr>
        <p:pic>
          <p:nvPicPr>
            <p:cNvPr id="87" name="Picture 20" descr="main_design_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53308">
              <a:off x="44933" y="3117026"/>
              <a:ext cx="1590675" cy="13430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8" name="Picture 21" descr="Web Desig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3282134"/>
              <a:ext cx="1071570" cy="107157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88 Grupo"/>
          <p:cNvGrpSpPr/>
          <p:nvPr/>
        </p:nvGrpSpPr>
        <p:grpSpPr>
          <a:xfrm>
            <a:off x="1187624" y="3573016"/>
            <a:ext cx="1262490" cy="1075184"/>
            <a:chOff x="2843808" y="3429000"/>
            <a:chExt cx="1862518" cy="1291208"/>
          </a:xfrm>
        </p:grpSpPr>
        <p:pic>
          <p:nvPicPr>
            <p:cNvPr id="90" name="89 Imagen" descr="1357862040_tv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3501008"/>
              <a:ext cx="1219200" cy="1219200"/>
            </a:xfrm>
            <a:prstGeom prst="rect">
              <a:avLst/>
            </a:prstGeom>
          </p:spPr>
        </p:pic>
        <p:pic>
          <p:nvPicPr>
            <p:cNvPr id="91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3429000"/>
              <a:ext cx="1214446" cy="101520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" name="91 Imagen" descr="palet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0722" y="3573016"/>
            <a:ext cx="1228320" cy="1228320"/>
          </a:xfrm>
          <a:prstGeom prst="rect">
            <a:avLst/>
          </a:prstGeom>
        </p:spPr>
      </p:pic>
      <p:sp>
        <p:nvSpPr>
          <p:cNvPr id="101" name="Rectángulo 39"/>
          <p:cNvSpPr/>
          <p:nvPr/>
        </p:nvSpPr>
        <p:spPr>
          <a:xfrm>
            <a:off x="219987" y="4897281"/>
            <a:ext cx="1200767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ED7D31"/>
                </a:solidFill>
                <a:latin typeface="Calibri" panose="020F0502020204030204"/>
              </a:rPr>
              <a:t>3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3.9%</a:t>
            </a:r>
          </a:p>
        </p:txBody>
      </p:sp>
      <p:sp>
        <p:nvSpPr>
          <p:cNvPr id="102" name="Rectángulo 41"/>
          <p:cNvSpPr/>
          <p:nvPr/>
        </p:nvSpPr>
        <p:spPr>
          <a:xfrm>
            <a:off x="1243866" y="1682879"/>
            <a:ext cx="122413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25.3%</a:t>
            </a:r>
          </a:p>
        </p:txBody>
      </p:sp>
      <p:sp>
        <p:nvSpPr>
          <p:cNvPr id="103" name="Rectángulo 42"/>
          <p:cNvSpPr/>
          <p:nvPr/>
        </p:nvSpPr>
        <p:spPr>
          <a:xfrm>
            <a:off x="2164204" y="4897281"/>
            <a:ext cx="122413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ED7D31"/>
                </a:solidFill>
                <a:latin typeface="Calibri" panose="020F0502020204030204"/>
              </a:rPr>
              <a:t>12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.5%</a:t>
            </a:r>
          </a:p>
        </p:txBody>
      </p:sp>
      <p:sp>
        <p:nvSpPr>
          <p:cNvPr id="104" name="Rectángulo 43"/>
          <p:cNvSpPr/>
          <p:nvPr/>
        </p:nvSpPr>
        <p:spPr>
          <a:xfrm>
            <a:off x="3253268" y="1682879"/>
            <a:ext cx="1080120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ED7D31"/>
                </a:solidFill>
                <a:latin typeface="Calibri" panose="020F0502020204030204"/>
              </a:rPr>
              <a:t>12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.2%</a:t>
            </a:r>
          </a:p>
        </p:txBody>
      </p:sp>
      <p:sp>
        <p:nvSpPr>
          <p:cNvPr id="105" name="Rectángulo 44"/>
          <p:cNvSpPr/>
          <p:nvPr/>
        </p:nvSpPr>
        <p:spPr>
          <a:xfrm>
            <a:off x="4243492" y="4897281"/>
            <a:ext cx="122413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11.4%</a:t>
            </a:r>
          </a:p>
        </p:txBody>
      </p:sp>
      <p:sp>
        <p:nvSpPr>
          <p:cNvPr id="106" name="Rectángulo 46"/>
          <p:cNvSpPr/>
          <p:nvPr/>
        </p:nvSpPr>
        <p:spPr>
          <a:xfrm>
            <a:off x="5413508" y="1682879"/>
            <a:ext cx="956020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ED7D31"/>
                </a:solidFill>
                <a:latin typeface="Calibri" panose="020F0502020204030204"/>
              </a:rPr>
              <a:t>1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.7%</a:t>
            </a:r>
          </a:p>
        </p:txBody>
      </p:sp>
      <p:sp>
        <p:nvSpPr>
          <p:cNvPr id="107" name="Rectángulo 47"/>
          <p:cNvSpPr/>
          <p:nvPr/>
        </p:nvSpPr>
        <p:spPr>
          <a:xfrm>
            <a:off x="6844724" y="4897281"/>
            <a:ext cx="956020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1.6%</a:t>
            </a:r>
          </a:p>
        </p:txBody>
      </p:sp>
      <p:sp>
        <p:nvSpPr>
          <p:cNvPr id="108" name="Rectángulo 48"/>
          <p:cNvSpPr/>
          <p:nvPr/>
        </p:nvSpPr>
        <p:spPr>
          <a:xfrm>
            <a:off x="7834948" y="1682879"/>
            <a:ext cx="956020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ED7D31"/>
                </a:solidFill>
                <a:latin typeface="Calibri" panose="020F0502020204030204"/>
              </a:rPr>
              <a:t>1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.4%</a:t>
            </a:r>
          </a:p>
        </p:txBody>
      </p:sp>
      <p:cxnSp>
        <p:nvCxnSpPr>
          <p:cNvPr id="109" name="108 Conector recto"/>
          <p:cNvCxnSpPr/>
          <p:nvPr/>
        </p:nvCxnSpPr>
        <p:spPr>
          <a:xfrm>
            <a:off x="107504" y="692696"/>
            <a:ext cx="72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>
            <a:off x="799310" y="3507830"/>
            <a:ext cx="752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 de flecha"/>
          <p:cNvCxnSpPr/>
          <p:nvPr/>
        </p:nvCxnSpPr>
        <p:spPr>
          <a:xfrm>
            <a:off x="827584" y="3512302"/>
            <a:ext cx="0" cy="133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2771800" y="3512302"/>
            <a:ext cx="0" cy="133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4860032" y="3512302"/>
            <a:ext cx="0" cy="133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/>
          <p:nvPr/>
        </p:nvCxnSpPr>
        <p:spPr>
          <a:xfrm>
            <a:off x="7308304" y="3512302"/>
            <a:ext cx="0" cy="133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 de flecha"/>
          <p:cNvCxnSpPr/>
          <p:nvPr/>
        </p:nvCxnSpPr>
        <p:spPr>
          <a:xfrm flipV="1">
            <a:off x="1842518" y="2292774"/>
            <a:ext cx="0" cy="1224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 de flecha"/>
          <p:cNvCxnSpPr/>
          <p:nvPr/>
        </p:nvCxnSpPr>
        <p:spPr>
          <a:xfrm flipV="1">
            <a:off x="3786734" y="2292774"/>
            <a:ext cx="0" cy="1224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 de flecha"/>
          <p:cNvCxnSpPr/>
          <p:nvPr/>
        </p:nvCxnSpPr>
        <p:spPr>
          <a:xfrm flipV="1">
            <a:off x="5874966" y="2292774"/>
            <a:ext cx="0" cy="1224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 de flecha"/>
          <p:cNvCxnSpPr/>
          <p:nvPr/>
        </p:nvCxnSpPr>
        <p:spPr>
          <a:xfrm flipV="1">
            <a:off x="8323238" y="2292774"/>
            <a:ext cx="0" cy="1224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164329" y="776898"/>
            <a:ext cx="829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GDP, general and </a:t>
            </a:r>
            <a:r>
              <a:rPr lang="es-MX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2012</a:t>
            </a:r>
            <a:r>
              <a:rPr lang="es-MX" sz="2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24" name="123 CuadroTexto"/>
          <p:cNvSpPr txBox="1"/>
          <p:nvPr/>
        </p:nvSpPr>
        <p:spPr>
          <a:xfrm>
            <a:off x="0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aseline="30000" dirty="0" smtClean="0"/>
              <a:t>P</a:t>
            </a:r>
            <a:r>
              <a:rPr lang="es-MX" dirty="0" smtClean="0"/>
              <a:t> </a:t>
            </a:r>
            <a:r>
              <a:rPr lang="es-MX" dirty="0" err="1" smtClean="0"/>
              <a:t>Preliminary</a:t>
            </a:r>
            <a:endParaRPr lang="es-MX" dirty="0"/>
          </a:p>
        </p:txBody>
      </p:sp>
      <p:pic>
        <p:nvPicPr>
          <p:cNvPr id="36" name="35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ángulo 41"/>
          <p:cNvSpPr/>
          <p:nvPr/>
        </p:nvSpPr>
        <p:spPr>
          <a:xfrm>
            <a:off x="107504" y="1510355"/>
            <a:ext cx="122413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Handcrafts</a:t>
            </a:r>
            <a:r>
              <a:rPr kumimoji="0" lang="es-MX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 and </a:t>
            </a:r>
            <a:r>
              <a:rPr kumimoji="0" lang="es-MX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traditina</a:t>
            </a:r>
            <a:r>
              <a:rPr lang="es-MX" kern="0" dirty="0" smtClean="0">
                <a:solidFill>
                  <a:srgbClr val="ED7D31"/>
                </a:solidFill>
                <a:latin typeface="Calibri" panose="020F0502020204030204"/>
              </a:rPr>
              <a:t>l </a:t>
            </a:r>
            <a:r>
              <a:rPr lang="es-MX" kern="0" dirty="0" err="1" smtClean="0">
                <a:solidFill>
                  <a:srgbClr val="ED7D31"/>
                </a:solidFill>
                <a:latin typeface="Calibri" panose="020F0502020204030204"/>
              </a:rPr>
              <a:t>toys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38" name="Rectángulo 41"/>
          <p:cNvSpPr/>
          <p:nvPr/>
        </p:nvSpPr>
        <p:spPr>
          <a:xfrm>
            <a:off x="1059374" y="5355245"/>
            <a:ext cx="135238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0" dirty="0" smtClean="0">
                <a:solidFill>
                  <a:srgbClr val="ED7D31"/>
                </a:solidFill>
                <a:latin typeface="Calibri" panose="020F0502020204030204"/>
              </a:rPr>
              <a:t>Audiovisual media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39" name="Rectángulo 41"/>
          <p:cNvSpPr/>
          <p:nvPr/>
        </p:nvSpPr>
        <p:spPr>
          <a:xfrm>
            <a:off x="3075598" y="5373216"/>
            <a:ext cx="135238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0" dirty="0" smtClean="0">
                <a:solidFill>
                  <a:srgbClr val="ED7D31"/>
                </a:solidFill>
                <a:latin typeface="Calibri" panose="020F0502020204030204"/>
              </a:rPr>
              <a:t>Publishing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41" name="Rectángulo 41"/>
          <p:cNvSpPr/>
          <p:nvPr/>
        </p:nvSpPr>
        <p:spPr>
          <a:xfrm>
            <a:off x="5379854" y="5373216"/>
            <a:ext cx="135238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0" dirty="0" err="1" smtClean="0">
                <a:solidFill>
                  <a:srgbClr val="ED7D31"/>
                </a:solidFill>
                <a:latin typeface="Calibri" panose="020F0502020204030204"/>
              </a:rPr>
              <a:t>Heritage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7726488" y="5229200"/>
            <a:ext cx="138201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0" dirty="0" smtClean="0">
                <a:solidFill>
                  <a:srgbClr val="ED7D31"/>
                </a:solidFill>
                <a:latin typeface="Calibri" panose="020F0502020204030204"/>
              </a:rPr>
              <a:t>Visual </a:t>
            </a:r>
            <a:r>
              <a:rPr lang="es-MX" kern="0" dirty="0" err="1" smtClean="0">
                <a:solidFill>
                  <a:srgbClr val="ED7D31"/>
                </a:solidFill>
                <a:latin typeface="Calibri" panose="020F0502020204030204"/>
              </a:rPr>
              <a:t>arts</a:t>
            </a:r>
            <a:r>
              <a:rPr lang="es-MX" kern="0" dirty="0" smtClean="0">
                <a:solidFill>
                  <a:srgbClr val="ED7D31"/>
                </a:solidFill>
                <a:latin typeface="Calibri" panose="020F0502020204030204"/>
              </a:rPr>
              <a:t> and </a:t>
            </a:r>
            <a:r>
              <a:rPr lang="es-MX" kern="0" dirty="0" err="1" smtClean="0">
                <a:solidFill>
                  <a:srgbClr val="ED7D31"/>
                </a:solidFill>
                <a:latin typeface="Calibri" panose="020F0502020204030204"/>
              </a:rPr>
              <a:t>photography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43" name="Rectángulo 41"/>
          <p:cNvSpPr/>
          <p:nvPr/>
        </p:nvSpPr>
        <p:spPr>
          <a:xfrm>
            <a:off x="6516216" y="1556792"/>
            <a:ext cx="138201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0" dirty="0" err="1" smtClean="0">
                <a:solidFill>
                  <a:srgbClr val="ED7D31"/>
                </a:solidFill>
                <a:latin typeface="Calibri" panose="020F0502020204030204"/>
              </a:rPr>
              <a:t>Music</a:t>
            </a:r>
            <a:r>
              <a:rPr lang="es-MX" kern="0" dirty="0" smtClean="0">
                <a:solidFill>
                  <a:srgbClr val="ED7D31"/>
                </a:solidFill>
                <a:latin typeface="Calibri" panose="020F0502020204030204"/>
              </a:rPr>
              <a:t> and </a:t>
            </a:r>
            <a:r>
              <a:rPr lang="es-MX" kern="0" dirty="0" err="1" smtClean="0">
                <a:solidFill>
                  <a:srgbClr val="ED7D31"/>
                </a:solidFill>
                <a:latin typeface="Calibri" panose="020F0502020204030204"/>
              </a:rPr>
              <a:t>concerts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45" name="Rectángulo 41"/>
          <p:cNvSpPr/>
          <p:nvPr/>
        </p:nvSpPr>
        <p:spPr>
          <a:xfrm>
            <a:off x="2195736" y="1484784"/>
            <a:ext cx="122413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Design</a:t>
            </a:r>
            <a:r>
              <a:rPr kumimoji="0" lang="es-MX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 and </a:t>
            </a:r>
            <a:r>
              <a:rPr kumimoji="0" lang="es-MX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creative</a:t>
            </a:r>
            <a:r>
              <a:rPr kumimoji="0" lang="es-MX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 </a:t>
            </a:r>
            <a:r>
              <a:rPr kumimoji="0" lang="es-MX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services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46" name="Rectángulo 41"/>
          <p:cNvSpPr/>
          <p:nvPr/>
        </p:nvSpPr>
        <p:spPr>
          <a:xfrm>
            <a:off x="4283968" y="1484784"/>
            <a:ext cx="1224136" cy="522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Performing</a:t>
            </a:r>
            <a:r>
              <a:rPr kumimoji="0" lang="es-MX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 </a:t>
            </a:r>
            <a:r>
              <a:rPr kumimoji="0" lang="es-MX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</a:rPr>
              <a:t>arts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5"/>
          <p:cNvSpPr/>
          <p:nvPr/>
        </p:nvSpPr>
        <p:spPr>
          <a:xfrm>
            <a:off x="-36512" y="-163376"/>
            <a:ext cx="9143280" cy="928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MX" sz="2400" dirty="0" smtClean="0">
                <a:solidFill>
                  <a:srgbClr val="000000"/>
                </a:solidFill>
                <a:latin typeface="Aharoni"/>
              </a:rPr>
              <a:t>Non-</a:t>
            </a:r>
            <a:r>
              <a:rPr lang="es-MX" sz="2400" dirty="0" err="1" smtClean="0">
                <a:solidFill>
                  <a:srgbClr val="000000"/>
                </a:solidFill>
                <a:latin typeface="Aharoni"/>
              </a:rPr>
              <a:t>market</a:t>
            </a:r>
            <a:r>
              <a:rPr lang="es-MX" sz="24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2400" dirty="0" err="1" smtClean="0">
                <a:solidFill>
                  <a:srgbClr val="000000"/>
                </a:solidFill>
                <a:latin typeface="Aharoni"/>
              </a:rPr>
              <a:t>valuation</a:t>
            </a:r>
            <a:r>
              <a:rPr lang="es-MX" sz="2400" dirty="0" smtClean="0">
                <a:solidFill>
                  <a:srgbClr val="000000"/>
                </a:solidFill>
                <a:latin typeface="Aharoni"/>
              </a:rPr>
              <a:t>: </a:t>
            </a:r>
            <a:r>
              <a:rPr lang="es-MX" sz="2400" dirty="0" err="1" smtClean="0">
                <a:solidFill>
                  <a:srgbClr val="000000"/>
                </a:solidFill>
                <a:latin typeface="Aharoni"/>
              </a:rPr>
              <a:t>Government</a:t>
            </a:r>
            <a:endParaRPr lang="es-MX" sz="2400" dirty="0">
              <a:solidFill>
                <a:srgbClr val="000000"/>
              </a:solidFill>
              <a:latin typeface="Aharoni"/>
            </a:endParaRPr>
          </a:p>
        </p:txBody>
      </p:sp>
      <p:sp>
        <p:nvSpPr>
          <p:cNvPr id="31" name="AutoShape 24" descr="data:image/jpeg;base64,/9j/4AAQSkZJRgABAQAAAQABAAD/2wCEAAkGBxMSEhUUExQWFBUWGBUXFxYXFRQUFRcYGBgaGhgXGBceHCggGB0pGxQXITEhJSkrLi4uFx8zODMsNygtLisBCgoKDg0OGxAQGywhHh8wMSwsMDQwLS0sLSwrLCwsLiwsLC0sLCwsLCwsLCwsLCwsNDQsLCwsLCwsLCwsNywsK//AABEIAKUA6QMBIgACEQEDEQH/xAAcAAEAAQUBAQAAAAAAAAAAAAAABgMEBQcIAgH/xABJEAABAwEEBAYPBQcEAwEAAAABAAIDEQQFEiEGMUFRBxNxcpGyFhciMjQ1QlNVYXOBk6TSI1JUobEUFSQzlNHwYmPB4YKSoyX/xAAaAQEAAgMBAAAAAAAAAAAAAAAAAwQBAgUG/8QALREBAAIBAgQEBgEFAAAAAAAAAAECAwQRBRIhMRMyQVEVIjNScZFhFIGhwfD/2gAMAwEAAhEDEQA/AL3g84Mbttd3wTzROdI9pLiJZGg5kagaBSPtNXR5h/x5fqV/wP8Aiiy809YqZINfdpq6PMP+PL9Sdpq6PMP+PL9S2CiDX3aaujzD/jy/UnaaujzD/jy/Utgog192mro8w/48v1J2mro8w/48v1LYKINfdpq6PMP+PL9Sdpu6PMP+PL9S2ASoxe+kRa4tipUa3HPP1KDPqKYa810uHDfLO1WF7Td0eYf8eX6l97Td0eYf8eX6lU/fs/3/AMgn78n+/wDkFQ+L4faV34Xl94U+03dHmH/Hl+pO03dHmH/Hl+pVP37P9/8AJP35P9/9E+L4faT4Xm94U+03dHmH/Hl+pO03dHmH/Hl+pVP37P8Af/IL62+5zqcTyBZji+KfSWJ4ZljvMKXabujzD/jy/UvnabujzD/jy/UshFa7Y7UHdFFdsZbKVdI1g3khTU13P2pKK2jmve0ML2m7o8w/48v1J2mro8w/48v1LJT35FF/Nt8YprDcLirV3CTYo6DHJLn3wYrNMu/eNkf9Lknyxv8A2lb9pq6PMP8Ajy/UnaaujzD/AI8v1Kd2W0NkY17DVrgCDvBVZTK/Zr7tNXR5h/x5fqTtNXR5h/x5fqWwUQa+7TV0eYf8eX6k7TV0eYf8eX6lsFEGvu01dHmH/Hl+pO01dHmH/Hl+pbBRBq+/+CS64rNNIyF4cyN7mnjpTQhpIyxZrm7EV2Xpb4FafYydUrjJB1jwP+KLLzT1ipkobwP+KLLzT1ipkgIiICIiAiIgoWx1GOP+k/otb4lse3fy38136KE2G5ZZNmEbzl+S4nFcd8l61pG7rcNyUpW02nZjl6jYXZAEn1ZqXWPRmNvfkvPQFk8MULSThY0ayaAdJVfFwjJbredv8p8nE6RO1I3Q6zXFO/ycPrOSycGiv339A/5WMv3hJgiq2BvHOG3Uzp2+5QO99L7Xaah0hY0+QzuR06yrddFpsff5pS4sWu1HXyRLZNsnu6y/zJGlw8nFid0BYG3cJULMrNZ8R2OdRg6BmtbYELVLFqV8lYhfpwivfLabJJeXCBbpcg9sQ3MaK9Jqo1bLdLL/ADJHv5ziV8IXktTxLT6rVdHix+WsQti1fKKs5qpEJu2mNuzevBXMXXdFXyS9o5A40UvUM4JvFzOfJ1ipmujTyw8TqY2zW/MiIi2QCIiAiIgxOlvgVp9jJ1SuMl2bpb4FafYydUrjJB1jwP8Aiiy809YqZKG8D/iiy809YqZICIiAiIgIiIPJCL6Vr/hD01NnrZ4D9qR3TvuA7v8AUtbTFY3lLgw3zX5K92T0s03hslWNpJNsYDkOcdi1Rfd/2i1urM+o2MGTB7tqxRcSSSSSdZOZJO0le2j/ADYqOTNa3bs9fouHYdPETPW3u9Bq9gI0L2FXmXbrSHnCvmFVKoQsby2msQolqpOCuHBUyFtCHJEQoOCpOCrlUnLeFa0N28E3i9nPk6xUyUN4J/F7OfJ1ipkulTyw8LqvrX/MiIi2VxERAREQYnS3wK0+xk6pXGS7N0t8CtPsZOqVxkg6x4H/ABRZeaesVMlDeB/xRZeaesVMkBERAREQEREFpeloMcMjxraxzh7hVc3z2h0jnSPNXPOIn1n/AALorSHwWf2UnVK5wj1KrqfR6DgdfPPq29oJoTC2Fk07eMkeA4B2bWg6stpWctV7XbG8xPdCHDIjCMjuJpQLxoHfsdpszGggSRtDXt2im2m5R/Sbg7c+R8tnfUuJcWP3ncf7qTblr8kbqm8ZdRaupvNfZZ8IkVjayN0DWY3muJhFMI5FR4MbHHJNIJGNeA0EAitM1Fbwu6WzuwTMcwjVXUR6jqKmPBOft5eYP1VWs82aN42egzY4w8NtFb8387phadF7G2QzvY1tAMjQRim2m/8Asrixy2KbuI+JeRsGEnoUd4WJCIogCQC41Gw0G1QTReQttkBaaHjGjdkdYU1ssUvyxDl6fh2TU6WdRbJO8RO0fhtC1aDWN0gkLKAa2A0YfWQq0Fqu5ruKabOHasPca9yr6YyFtinLSQQw5jWtDuO3br96zkyRjnaIRaHSZNbjm18k/L0huLS3QqC0RudEwRygVaWigd6iPWtKytIJB1gkHlC6H0dmL7JA52ZdGwk8oWhL+bS0TD/cf+pWuesdJWOEZr73xWnfZt7go8Xs58nWKmSh3BR4vZz5OsVMVZp5YcPVfWv+ZERFsriIiAiIgxOlvgVp9jJ1SuMl2bpb4FafYydUrjJB1jwP+KLLzT1ipkobwP8Aiiy809YqZICIiAiIgIiIMdpD4NP7KTqlc3RLpHSHwWf2UnVK5sYclV1HeHoeCT0uv7FapInCSNzmEHJzajPd/wBLYeiPCFK6RkNpAeHkNEgFHAnViG1ZDQRl3vsbYS6KRxq6Rr6B2I+o5+8blm7Jovd8LxK1jA5pqCX1AO8AmgSmO1dtpY1msw5OamTHO/pKrptdjJrJLiHdMaXNO4tzUL4JXfby8xv6lZTTzTKEQvgheJHvGFxaataDrz30WE4KbSxk8uNwbVg1kDalpr4sGnx5a8PyRbfae0M3wtn7OHnO/RQTRs/xdn9qxTPhYtbHxw4HtdRxrQg7FB9HJALXASaASNqdgUWX6rp8NmY4dNf4s3Jpr4DaOYf+FoZ5yW8NNLfEbFOBI0ksNAHAnYtGOK21PmhW4HvXDff3/wBOgtFPArP7JnVWh9Ij/FT+0f8AqVu7Ra8YhY7ODIwERMBBcK6gtG6QPBtMxBqDI+nSVvm8sKvC4mM+SZ/7q3FwT+L2c+TrFTJQ3gm8Xs58nWKmSsU8sONqvrW/MiIi2QCIiAiIgxOlvgVp9jJ1SuMl2bpb4FafYydUrjJB1jwP+KLLzT1ipkobwP8Aiiy809YqZICIiAiIgIiIMdpB4NP7KTqlc1M1BdQ2qEPY5p1OBaeQii500kuGSxTOje04a9w7yXN2UO9VtRWZ6u5wbLWs2rM9ZY1jlW407z0lWwK9ByqvQfLM9YXAK9VVAPXrEsbJot0VqoXKjjTEmzPPCpVeHOXkuXguTZrzRHZ9cVTK+kqtYbHJM8RxNL3uNABn07gtojfogtatYmZ6N2cE3i5nPk6xUyWH0Uun9lssUOstHdHe45n8yswuhWNoh4rPaLZLWj1kREWyIREQEREGJ0t8CtPsZOqVxkuzdLfArT7GTqlcZIOseB/xRZeaesVMlDeB/wAUWXmnrFTJAREQEREBERB8VtbrvjmbhlY17dzgCFdIjMTMTvCOnQmwfho+iidhFg/DR9CkSLXlj2SePk+6f2jvYTYPw0fQV97CbB+Gj6CpCiclfY8fL90/tHuwqwfho+gp2FWD8NH0FSFE5a+x4+X7p/aO9hNg/DR9CdhFg/DR9BUiROWPY8fL90/tHewiwfho+hZK7bmgs4pDEyPmtA/NZBFnlhrbLe0bTMvgC+oiy0EREBERAREQYnS3wK0+xk6pXGS7N0t8CtPsZOqVxkg6x4H/ABRZeaesVMlDeB/xRZeaesVMkBWN83m2zxmRwLsw1rRrc5xo1o5SVfLDaUPgENLQCY3ua0uFe4JOTyR3tDtQUf33NG5nH2csY9zWB7XiTC52QDwMxnt1LLQ2hxe8Obha3DhdUHFUVJprFPWotbzLZAx8dqM7C9jeJkwvc4ONO4eO6rmvFtYHPvFrpOKBNnGM1wgluQNNhOR5UEwbaGkEhwIGuhBora67zZPGJGd6a66VFCRnu1KN3c1sdobFLZ42Olje1roXVie1ozxs2a8jmsSGhl3wiINAfO1s2eEEYyML3DMDUEGxI5mu70g8hBTjm1AxCp2VFehROyWV0dqZlBCDHJijieSZGgZOw4QMjtWKkuyMXY2Wn2pew8ZU4xilpk7WBQnJBsFkzTUAg010IK+ce2tMQruqK9CjM1ljs9tiMbcDTBOX4fKw4SCRtIzz9awF4tb+x8cyKONpc1zJXyF1ocS4Z1A1+olBshzqAlYXRjSNtsbIQwsMbsJaSDUbHD1LLVqz/wAf+FA7otLbJFBaTkyRkkb+cHOdGfeat96CTQaRNfa5LK1hJjZiL6ihOVWjpCylntBLA54EZIqQXA09+pRG7bKY7THi799mmkfvxPeCejIe5Urua2T93xy5xGKR2EnuXSDUDvyrQFBK7zvRsLGvpjDnsZkR5bgK19VVeMmaa0INNdDWnKoZf9ks/FyRREis9m4xjScDS5wHc7GkjM0KvbVYmQWyHiGBhdFOCG5BxaAW1G012lBJuPbXDiFd1RXoSSZrc3EDlIChENmgN2umdTjsLnOlr9qJqnIO1gg5AKu9/HStaYWzTMgiMnHPwxMxiuTaGp3miCYiQUrUU37F8jma7vSDyEH9Fr2yS/whYXARftuB+BxwCPFm0HXhxUHvWftzbHZnPc2sbuJeSyKoqweVQCmLcf1QSJtoaTQOaTuqK9CSTtbrcBykBa/tseCOzPbFFCDLDgcJMU7g4+UQKGo11JWZsV2RTWu2mVgfR0bQHZgAxtJoNhqdaCUukAFSRTfsSOUOFQQRvBBUCu4h8dhjmJMJfaAQ49y5zHOEbXHaKDUdyzNgiZHeDo4KBhhxSsb3geHAMNNTSRi6EEnREQYnS3wK0+xk6pXGS7N0t8CtPsZOqVxkg6x4H/FFl5p6xUyUM4ID/wDkWXmnrFTKqD6qU8TXgtc0OaciCKgjkVSqxd63sYnsijjMssgJDQ4NAa3W5zjqCD7Zbgs0Tg9kLGuGo01cm73K6dYIzjqxp4wDHUA46Cgxb8lG7vvssltss7XxtiEVWEh1DQ97TI1yV/DpA8OjE0JibKQ1jsbX90dQcB3tUGQsV0QwnFHG1pIpUDOm6u71Iy6IGh4ETAJDV4wijjvI2qhpVIW2O0OaSCIpCCDQg4TQgqLsksAhaf2iUSFgphlmLy4t8ltczXYgl9iumCEkxxtaTkSBmRuqc6epVDd8XF8XgbgFKMplkajLlzWIu632hllg4yJ8s78qZN5HSO1NypX1qrZtIc5mzs4p0LBI6jg9pYa5gjb3JyQZZ9mYXB5aC5oIDqZgHWBy0Csho/Zc/sI861GGoz10Gz3LAX1fM7mQEwvibJPBhfjaThLxk8DNtRszWSffEcJtTyH1ZJG0iuLG9zW4Wsb5NajJBngwUps1e5WxuyEsEZjZgBBDcIwgg1BpvrmrCC+niRkc8Ji43JjsbXtLqVwOp3rqBXl8XkLOwSFpLcTWuI8kONMR9QqEFw6ysLsZaC7CW4qZ4TrHIqMt1wujEbo2ljdTaZCm7cvMl5ATshALi5rnkjU1oyFeU6uReL2ulk4q8vBaDTBI9mvfQ5oKkN0wtYGNiYGhwdSgpiBqHctRrVw+ztLg8tBc0ENdTMA6wD7lC9H44obI21yumc9rngDjXuxHGWNbhJodiz1mvx3GMjmi4oy14sh7XguArhdTvTQILp1x2cv4wwsx1rWm3fTUT617td0QSuDpI2ucBSpGdN2WsepYO6754qzNLg6WSSeaONtc3HjHUFTqAA/JXsd/uBfHJCWytjMjWB7XiRo14Xb65UQZFt2QhrmCNga/vm4RhdyjVsXmyXTBEHBkTG4hR2WsbjXWPUreS/WcXA9oLjO5jWNBz7rMn3AGvIsbHfzIY5HNY9xNpfEGufrfXXiOTG+pBlY9H7K3VCzYdVaUNRSurPcr2KzMa5zg0Bz6YiBm6goK78gsRLebzHPx0LmBkZdVrw5r208l41OVvNepdHHBAx7pJIWv78NMbCKBznnbsQZl91wmPijGwx1rhwila1ry1XqwXdFCCImNZXXQZnlO1YJmkTYLM8mJ4fZzHG+IuDn1cQAQ7yq4q1V5Zr7k45kU0DouNDjG7G19cIqQ4DvTTNBnEREGJ0t8CtPsZOqVxkuzdLfArT7GTqlcZIOjuDZj32CzNDy0NirlX72erlUqFheRlIe9cdbs6GlFA9GReFkgZZ3WPumMDD9szugTX102dCyj9I7fHT+D1ZCkzN9d2/8ARRWnqu15uWNk2uSN7JHMe/F3IdrJzrTavl7WSVtojtMTOMwsdG9lQ1xaSCC0nKtdih11aTXiXuc27zIaAfz4xQV/7KyvZPevon5mJSV7K+aJi3Vcz3NaLSLZxjGx8c2Pixixd5UgOp69dN69WS6nOfF/Bxx4HAve5+MZauLAOuu0q07KL19E/MxJ2UXr6K+ZiWUST6RWV0tlnjYKufG9rRWlSRQZqhbbkbNZmxOGF7WtwvHfMe0CjgeUKP8AZRevon5mJOyi9fRPzMSC8tVmtckdn41hdgLhPGyTAZMqNeHVFRtpUa1Qg0de59o+ybBHNAI20djIcCc39KpdlF6+ifmYk7KL19E/MxILy2Q2uZkERgDeLlhdI8yAghjgSWDXs2r3brjmf+0luEOdNDNFU5O4sNyO6pBCsOyi9fRPzMSdlF6+ifmYkGWkhntMsBfFxLIX8Y6rmuc5wBADQNmdalZq8rO2SJ7H965pBr6xrUP7KL19E/MxKhbr7vGZhjkufE00qDaY6fkgzGg8D3MfPKQ57/s2O/24u5b0mpUmkFQeRQaHSO82NDW3RRoFABaYgABsC99lF6+ivmYkF0NHpHXeIHBoka8yAE9yaSFwBI1Aj9VVu+7SZo3CxshDKlznPxurQgCMA+vWVYdlF6+ivmYl87KL19E/MxIK8ujspgiqxr3RTzSGMuoHse52Vdho4FX9y3cRMZP2ZkDAzCKuxykk57aBqxPZRevok/1MSdlF6eifmYkGRua45Y7S4vpxEWM2cVz+1NXVGylSByqmy6pmwzNMMcofaZJDG8ju43HItOprlZdlF6eifmYk7KL19E/MxIK9muWb7fi43QRPhexsLpMdZDqcMyGCmWvarmCwT2d8czY+NrZ44ZGBwa5pZmHNJyIqSCsf2UXp6J+ZiTsovX0T8zEguLbctoljnkcwNkmks5EeIHCyJzdbtVaAnJZq8rE99osr2irYzIXmurEyg/NR3sovX0Sf6mJOyi9fRPzMSCchfVBeym9fRR/qYk7Kb19FH+piQSTS3wK0+xk6pXGS6fva/L1nhli/deHjGOZX9piNMQpWi0v2pr2/Df8A0j+pB0vabuZI7EcQOqrXFtaaq71RNzM+9J/7lEWNuqSt7bR1VrBd7Iq4AanWSalXaIstLTMz1EREYEREBERAREQEREBERAREQeJm1GRpqzHKqBgd993+D/PyREB0bq9+d/R/dfGxGgOM7ERB9EJ++f8AAfWvjoDrxnZ/beiIPfEkeUT07+X3LwIHUoHkZD9OVEQfXROr352/5rXp0bvvHZv/AL+v8kRB7hjI2k8qqoiD/9k="/>
          <p:cNvSpPr>
            <a:spLocks noChangeAspect="1" noChangeArrowheads="1"/>
          </p:cNvSpPr>
          <p:nvPr/>
        </p:nvSpPr>
        <p:spPr bwMode="auto">
          <a:xfrm>
            <a:off x="155575" y="-5456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AutoShape 26" descr="data:image/jpeg;base64,/9j/4AAQSkZJRgABAQAAAQABAAD/2wCEAAkGBxMSEhUUExQWFBUWGBUXFxYXFRQUFRcYGBgaGhgXGBceHCggGB0pGxQXITEhJSkrLi4uFx8zODMsNygtLisBCgoKDg0OGxAQGywhHh8wMSwsMDQwLS0sLSwrLCwsLiwsLC0sLCwsLCwsLCwsLCwsNDQsLCwsLCwsLCwsNywsK//AABEIAKUA6QMBIgACEQEDEQH/xAAcAAEAAQUBAQAAAAAAAAAAAAAABgMEBQcIAgH/xABJEAABAwEEBAYPBQcEAwEAAAABAAIDEQQFEiEGMUFRBxNxcpGyFhciMjQ1QlNVYXOBk6TSI1JUobEUFSQzlNHwYmPB4YKSoyX/xAAaAQEAAgMBAAAAAAAAAAAAAAAAAwQBAgUG/8QALREBAAIBAgQEBgEFAAAAAAAAAAECAwQRBRIhMRMyQVEVIjNScZFhFIGhwfD/2gAMAwEAAhEDEQA/AL3g84Mbttd3wTzROdI9pLiJZGg5kagaBSPtNXR5h/x5fqV/wP8Aiiy809YqZINfdpq6PMP+PL9Sdpq6PMP+PL9S2CiDX3aaujzD/jy/UnaaujzD/jy/Utgog192mro8w/48v1J2mro8w/48v1LYKINfdpq6PMP+PL9Sdpu6PMP+PL9S2ASoxe+kRa4tipUa3HPP1KDPqKYa810uHDfLO1WF7Td0eYf8eX6l97Td0eYf8eX6lU/fs/3/AMgn78n+/wDkFQ+L4faV34Xl94U+03dHmH/Hl+pO03dHmH/Hl+pVP37P9/8AJP35P9/9E+L4faT4Xm94U+03dHmH/Hl+pO03dHmH/Hl+pVP37P8Af/IL62+5zqcTyBZji+KfSWJ4ZljvMKXabujzD/jy/UvnabujzD/jy/UshFa7Y7UHdFFdsZbKVdI1g3khTU13P2pKK2jmve0ML2m7o8w/48v1J2mro8w/48v1LJT35FF/Nt8YprDcLirV3CTYo6DHJLn3wYrNMu/eNkf9Lknyxv8A2lb9pq6PMP8Ajy/UnaaujzD/AI8v1Kd2W0NkY17DVrgCDvBVZTK/Zr7tNXR5h/x5fqTtNXR5h/x5fqWwUQa+7TV0eYf8eX6k7TV0eYf8eX6lsFEGvu01dHmH/Hl+pO01dHmH/Hl+pbBRBq+/+CS64rNNIyF4cyN7mnjpTQhpIyxZrm7EV2Xpb4FafYydUrjJB1jwP+KLLzT1ipkobwP+KLLzT1ipkgIiICIiAiIgoWx1GOP+k/otb4lse3fy38136KE2G5ZZNmEbzl+S4nFcd8l61pG7rcNyUpW02nZjl6jYXZAEn1ZqXWPRmNvfkvPQFk8MULSThY0ayaAdJVfFwjJbredv8p8nE6RO1I3Q6zXFO/ycPrOSycGiv339A/5WMv3hJgiq2BvHOG3Uzp2+5QO99L7Xaah0hY0+QzuR06yrddFpsff5pS4sWu1HXyRLZNsnu6y/zJGlw8nFid0BYG3cJULMrNZ8R2OdRg6BmtbYELVLFqV8lYhfpwivfLabJJeXCBbpcg9sQ3MaK9Jqo1bLdLL/ADJHv5ziV8IXktTxLT6rVdHix+WsQti1fKKs5qpEJu2mNuzevBXMXXdFXyS9o5A40UvUM4JvFzOfJ1ipmujTyw8TqY2zW/MiIi2QCIiAiIgxOlvgVp9jJ1SuMl2bpb4FafYydUrjJB1jwP8Aiiy809YqZKG8D/iiy809YqZICIiAiIgIiIPJCL6Vr/hD01NnrZ4D9qR3TvuA7v8AUtbTFY3lLgw3zX5K92T0s03hslWNpJNsYDkOcdi1Rfd/2i1urM+o2MGTB7tqxRcSSSSSdZOZJO0le2j/ADYqOTNa3bs9fouHYdPETPW3u9Bq9gI0L2FXmXbrSHnCvmFVKoQsby2msQolqpOCuHBUyFtCHJEQoOCpOCrlUnLeFa0N28E3i9nPk6xUyUN4J/F7OfJ1ipkulTyw8LqvrX/MiIi2VxERAREQYnS3wK0+xk6pXGS7N0t8CtPsZOqVxkg6x4H/ABRZeaesVMlDeB/xRZeaesVMkBERAREQEREFpeloMcMjxraxzh7hVc3z2h0jnSPNXPOIn1n/AALorSHwWf2UnVK5wj1KrqfR6DgdfPPq29oJoTC2Fk07eMkeA4B2bWg6stpWctV7XbG8xPdCHDIjCMjuJpQLxoHfsdpszGggSRtDXt2im2m5R/Sbg7c+R8tnfUuJcWP3ncf7qTblr8kbqm8ZdRaupvNfZZ8IkVjayN0DWY3muJhFMI5FR4MbHHJNIJGNeA0EAitM1Fbwu6WzuwTMcwjVXUR6jqKmPBOft5eYP1VWs82aN42egzY4w8NtFb8387phadF7G2QzvY1tAMjQRim2m/8Asrixy2KbuI+JeRsGEnoUd4WJCIogCQC41Gw0G1QTReQttkBaaHjGjdkdYU1ssUvyxDl6fh2TU6WdRbJO8RO0fhtC1aDWN0gkLKAa2A0YfWQq0Fqu5ruKabOHasPca9yr6YyFtinLSQQw5jWtDuO3br96zkyRjnaIRaHSZNbjm18k/L0huLS3QqC0RudEwRygVaWigd6iPWtKytIJB1gkHlC6H0dmL7JA52ZdGwk8oWhL+bS0TD/cf+pWuesdJWOEZr73xWnfZt7go8Xs58nWKmSh3BR4vZz5OsVMVZp5YcPVfWv+ZERFsriIiAiIgxOlvgVp9jJ1SuMl2bpb4FafYydUrjJB1jwP+KLLzT1ipkobwP8Aiiy809YqZICIiAiIgIiIMdpD4NP7KTqlc3RLpHSHwWf2UnVK5sYclV1HeHoeCT0uv7FapInCSNzmEHJzajPd/wBLYeiPCFK6RkNpAeHkNEgFHAnViG1ZDQRl3vsbYS6KRxq6Rr6B2I+o5+8blm7Jovd8LxK1jA5pqCX1AO8AmgSmO1dtpY1msw5OamTHO/pKrptdjJrJLiHdMaXNO4tzUL4JXfby8xv6lZTTzTKEQvgheJHvGFxaataDrz30WE4KbSxk8uNwbVg1kDalpr4sGnx5a8PyRbfae0M3wtn7OHnO/RQTRs/xdn9qxTPhYtbHxw4HtdRxrQg7FB9HJALXASaASNqdgUWX6rp8NmY4dNf4s3Jpr4DaOYf+FoZ5yW8NNLfEbFOBI0ksNAHAnYtGOK21PmhW4HvXDff3/wBOgtFPArP7JnVWh9Ij/FT+0f8AqVu7Ra8YhY7ODIwERMBBcK6gtG6QPBtMxBqDI+nSVvm8sKvC4mM+SZ/7q3FwT+L2c+TrFTJQ3gm8Xs58nWKmSsU8sONqvrW/MiIi2QCIiAiIgxOlvgVp9jJ1SuMl2bpb4FafYydUrjJB1jwP+KLLzT1ipkobwP8Aiiy809YqZICIiAiIgIiIMdpB4NP7KTqlc1M1BdQ2qEPY5p1OBaeQii500kuGSxTOje04a9w7yXN2UO9VtRWZ6u5wbLWs2rM9ZY1jlW407z0lWwK9ByqvQfLM9YXAK9VVAPXrEsbJot0VqoXKjjTEmzPPCpVeHOXkuXguTZrzRHZ9cVTK+kqtYbHJM8RxNL3uNABn07gtojfogtatYmZ6N2cE3i5nPk6xUyWH0Uun9lssUOstHdHe45n8yswuhWNoh4rPaLZLWj1kREWyIREQEREGJ0t8CtPsZOqVxkuzdLfArT7GTqlcZIOseB/xRZeaesVMlDeB/wAUWXmnrFTJAREQEREBERB8VtbrvjmbhlY17dzgCFdIjMTMTvCOnQmwfho+iidhFg/DR9CkSLXlj2SePk+6f2jvYTYPw0fQV97CbB+Gj6CpCiclfY8fL90/tHuwqwfho+gp2FWD8NH0FSFE5a+x4+X7p/aO9hNg/DR9CdhFg/DR9BUiROWPY8fL90/tHewiwfho+hZK7bmgs4pDEyPmtA/NZBFnlhrbLe0bTMvgC+oiy0EREBERAREQYnS3wK0+xk6pXGS7N0t8CtPsZOqVxkg6x4H/ABRZeaesVMlDeB/xRZeaesVMkBWN83m2zxmRwLsw1rRrc5xo1o5SVfLDaUPgENLQCY3ua0uFe4JOTyR3tDtQUf33NG5nH2csY9zWB7XiTC52QDwMxnt1LLQ2hxe8Obha3DhdUHFUVJprFPWotbzLZAx8dqM7C9jeJkwvc4ONO4eO6rmvFtYHPvFrpOKBNnGM1wgluQNNhOR5UEwbaGkEhwIGuhBora67zZPGJGd6a66VFCRnu1KN3c1sdobFLZ42Olje1roXVie1ozxs2a8jmsSGhl3wiINAfO1s2eEEYyML3DMDUEGxI5mu70g8hBTjm1AxCp2VFehROyWV0dqZlBCDHJijieSZGgZOw4QMjtWKkuyMXY2Wn2pew8ZU4xilpk7WBQnJBsFkzTUAg010IK+ce2tMQruqK9CjM1ljs9tiMbcDTBOX4fKw4SCRtIzz9awF4tb+x8cyKONpc1zJXyF1ocS4Z1A1+olBshzqAlYXRjSNtsbIQwsMbsJaSDUbHD1LLVqz/wAf+FA7otLbJFBaTkyRkkb+cHOdGfeat96CTQaRNfa5LK1hJjZiL6ihOVWjpCylntBLA54EZIqQXA09+pRG7bKY7THi799mmkfvxPeCejIe5Urua2T93xy5xGKR2EnuXSDUDvyrQFBK7zvRsLGvpjDnsZkR5bgK19VVeMmaa0INNdDWnKoZf9ks/FyRREis9m4xjScDS5wHc7GkjM0KvbVYmQWyHiGBhdFOCG5BxaAW1G012lBJuPbXDiFd1RXoSSZrc3EDlIChENmgN2umdTjsLnOlr9qJqnIO1gg5AKu9/HStaYWzTMgiMnHPwxMxiuTaGp3miCYiQUrUU37F8jma7vSDyEH9Fr2yS/whYXARftuB+BxwCPFm0HXhxUHvWftzbHZnPc2sbuJeSyKoqweVQCmLcf1QSJtoaTQOaTuqK9CSTtbrcBykBa/tseCOzPbFFCDLDgcJMU7g4+UQKGo11JWZsV2RTWu2mVgfR0bQHZgAxtJoNhqdaCUukAFSRTfsSOUOFQQRvBBUCu4h8dhjmJMJfaAQ49y5zHOEbXHaKDUdyzNgiZHeDo4KBhhxSsb3geHAMNNTSRi6EEnREQYnS3wK0+xk6pXGS7N0t8CtPsZOqVxkg6x4H/FFl5p6xUyUM4ID/wDkWXmnrFTKqD6qU8TXgtc0OaciCKgjkVSqxd63sYnsijjMssgJDQ4NAa3W5zjqCD7Zbgs0Tg9kLGuGo01cm73K6dYIzjqxp4wDHUA46Cgxb8lG7vvssltss7XxtiEVWEh1DQ97TI1yV/DpA8OjE0JibKQ1jsbX90dQcB3tUGQsV0QwnFHG1pIpUDOm6u71Iy6IGh4ETAJDV4wijjvI2qhpVIW2O0OaSCIpCCDQg4TQgqLsksAhaf2iUSFgphlmLy4t8ltczXYgl9iumCEkxxtaTkSBmRuqc6epVDd8XF8XgbgFKMplkajLlzWIu632hllg4yJ8s78qZN5HSO1NypX1qrZtIc5mzs4p0LBI6jg9pYa5gjb3JyQZZ9mYXB5aC5oIDqZgHWBy0Csho/Zc/sI861GGoz10Gz3LAX1fM7mQEwvibJPBhfjaThLxk8DNtRszWSffEcJtTyH1ZJG0iuLG9zW4Wsb5NajJBngwUps1e5WxuyEsEZjZgBBDcIwgg1BpvrmrCC+niRkc8Ji43JjsbXtLqVwOp3rqBXl8XkLOwSFpLcTWuI8kONMR9QqEFw6ysLsZaC7CW4qZ4TrHIqMt1wujEbo2ljdTaZCm7cvMl5ATshALi5rnkjU1oyFeU6uReL2ulk4q8vBaDTBI9mvfQ5oKkN0wtYGNiYGhwdSgpiBqHctRrVw+ztLg8tBc0ENdTMA6wD7lC9H44obI21yumc9rngDjXuxHGWNbhJodiz1mvx3GMjmi4oy14sh7XguArhdTvTQILp1x2cv4wwsx1rWm3fTUT617td0QSuDpI2ucBSpGdN2WsepYO6754qzNLg6WSSeaONtc3HjHUFTqAA/JXsd/uBfHJCWytjMjWB7XiRo14Xb65UQZFt2QhrmCNga/vm4RhdyjVsXmyXTBEHBkTG4hR2WsbjXWPUreS/WcXA9oLjO5jWNBz7rMn3AGvIsbHfzIY5HNY9xNpfEGufrfXXiOTG+pBlY9H7K3VCzYdVaUNRSurPcr2KzMa5zg0Bz6YiBm6goK78gsRLebzHPx0LmBkZdVrw5r208l41OVvNepdHHBAx7pJIWv78NMbCKBznnbsQZl91wmPijGwx1rhwila1ry1XqwXdFCCImNZXXQZnlO1YJmkTYLM8mJ4fZzHG+IuDn1cQAQ7yq4q1V5Zr7k45kU0DouNDjG7G19cIqQ4DvTTNBnEREGJ0t8CtPsZOqVxkuzdLfArT7GTqlcZIOjuDZj32CzNDy0NirlX72erlUqFheRlIe9cdbs6GlFA9GReFkgZZ3WPumMDD9szugTX102dCyj9I7fHT+D1ZCkzN9d2/8ARRWnqu15uWNk2uSN7JHMe/F3IdrJzrTavl7WSVtojtMTOMwsdG9lQ1xaSCC0nKtdih11aTXiXuc27zIaAfz4xQV/7KyvZPevon5mJSV7K+aJi3Vcz3NaLSLZxjGx8c2Pixixd5UgOp69dN69WS6nOfF/Bxx4HAve5+MZauLAOuu0q07KL19E/MxJ2UXr6K+ZiWUST6RWV0tlnjYKufG9rRWlSRQZqhbbkbNZmxOGF7WtwvHfMe0CjgeUKP8AZRevon5mJOyi9fRPzMSC8tVmtckdn41hdgLhPGyTAZMqNeHVFRtpUa1Qg0de59o+ybBHNAI20djIcCc39KpdlF6+ifmYk7KL19E/MxILy2Q2uZkERgDeLlhdI8yAghjgSWDXs2r3brjmf+0luEOdNDNFU5O4sNyO6pBCsOyi9fRPzMSdlF6+ifmYkGWkhntMsBfFxLIX8Y6rmuc5wBADQNmdalZq8rO2SJ7H965pBr6xrUP7KL19E/MxKhbr7vGZhjkufE00qDaY6fkgzGg8D3MfPKQ57/s2O/24u5b0mpUmkFQeRQaHSO82NDW3RRoFABaYgABsC99lF6+ivmYkF0NHpHXeIHBoka8yAE9yaSFwBI1Aj9VVu+7SZo3CxshDKlznPxurQgCMA+vWVYdlF6+ivmYl87KL19E/MxIK8ujspgiqxr3RTzSGMuoHse52Vdho4FX9y3cRMZP2ZkDAzCKuxykk57aBqxPZRevok/1MSdlF6eifmYkGRua45Y7S4vpxEWM2cVz+1NXVGylSByqmy6pmwzNMMcofaZJDG8ju43HItOprlZdlF6eifmYk7KL19E/MxIK9muWb7fi43QRPhexsLpMdZDqcMyGCmWvarmCwT2d8czY+NrZ44ZGBwa5pZmHNJyIqSCsf2UXp6J+ZiTsovX0T8zEguLbctoljnkcwNkmks5EeIHCyJzdbtVaAnJZq8rE99osr2irYzIXmurEyg/NR3sovX0Sf6mJOyi9fRPzMSCchfVBeym9fRR/qYk7Kb19FH+piQSTS3wK0+xk6pXGS6fva/L1nhli/deHjGOZX9piNMQpWi0v2pr2/Df8A0j+pB0vabuZI7EcQOqrXFtaaq71RNzM+9J/7lEWNuqSt7bR1VrBd7Iq4AanWSalXaIstLTMz1EREYEREBERAREQEREBERAREQeJm1GRpqzHKqBgd993+D/PyREB0bq9+d/R/dfGxGgOM7ERB9EJ++f8AAfWvjoDrxnZ/beiIPfEkeUT07+X3LwIHUoHkZD9OVEQfXROr352/5rXp0bvvHZv/AL+v8kRB7hjI2k8qqoiD/9k="/>
          <p:cNvSpPr>
            <a:spLocks noChangeAspect="1" noChangeArrowheads="1"/>
          </p:cNvSpPr>
          <p:nvPr/>
        </p:nvSpPr>
        <p:spPr bwMode="auto">
          <a:xfrm>
            <a:off x="155575" y="-5456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AutoShape 28" descr="data:image/jpeg;base64,/9j/4AAQSkZJRgABAQAAAQABAAD/2wCEAAkGBxMSEhUUExQWFBUWGBUXFxYXFRQUFRcYGBgaGhgXGBceHCggGB0pGxQXITEhJSkrLi4uFx8zODMsNygtLisBCgoKDg0OGxAQGywhHh8wMSwsMDQwLS0sLSwrLCwsLiwsLC0sLCwsLCwsLCwsLCwsNDQsLCwsLCwsLCwsNywsK//AABEIAKUA6QMBIgACEQEDEQH/xAAcAAEAAQUBAQAAAAAAAAAAAAAABgMEBQcIAgH/xABJEAABAwEEBAYPBQcEAwEAAAABAAIDEQQFEiEGMUFRBxNxcpGyFhciMjQ1QlNVYXOBk6TSI1JUobEUFSQzlNHwYmPB4YKSoyX/xAAaAQEAAgMBAAAAAAAAAAAAAAAAAwQBAgUG/8QALREBAAIBAgQEBgEFAAAAAAAAAAECAwQRBRIhMRMyQVEVIjNScZFhFIGhwfD/2gAMAwEAAhEDEQA/AL3g84Mbttd3wTzROdI9pLiJZGg5kagaBSPtNXR5h/x5fqV/wP8Aiiy809YqZINfdpq6PMP+PL9Sdpq6PMP+PL9S2CiDX3aaujzD/jy/UnaaujzD/jy/Utgog192mro8w/48v1J2mro8w/48v1LYKINfdpq6PMP+PL9Sdpu6PMP+PL9S2ASoxe+kRa4tipUa3HPP1KDPqKYa810uHDfLO1WF7Td0eYf8eX6l97Td0eYf8eX6lU/fs/3/AMgn78n+/wDkFQ+L4faV34Xl94U+03dHmH/Hl+pO03dHmH/Hl+pVP37P9/8AJP35P9/9E+L4faT4Xm94U+03dHmH/Hl+pO03dHmH/Hl+pVP37P8Af/IL62+5zqcTyBZji+KfSWJ4ZljvMKXabujzD/jy/UvnabujzD/jy/UshFa7Y7UHdFFdsZbKVdI1g3khTU13P2pKK2jmve0ML2m7o8w/48v1J2mro8w/48v1LJT35FF/Nt8YprDcLirV3CTYo6DHJLn3wYrNMu/eNkf9Lknyxv8A2lb9pq6PMP8Ajy/UnaaujzD/AI8v1Kd2W0NkY17DVrgCDvBVZTK/Zr7tNXR5h/x5fqTtNXR5h/x5fqWwUQa+7TV0eYf8eX6k7TV0eYf8eX6lsFEGvu01dHmH/Hl+pO01dHmH/Hl+pbBRBq+/+CS64rNNIyF4cyN7mnjpTQhpIyxZrm7EV2Xpb4FafYydUrjJB1jwP+KLLzT1ipkobwP+KLLzT1ipkgIiICIiAiIgoWx1GOP+k/otb4lse3fy38136KE2G5ZZNmEbzl+S4nFcd8l61pG7rcNyUpW02nZjl6jYXZAEn1ZqXWPRmNvfkvPQFk8MULSThY0ayaAdJVfFwjJbredv8p8nE6RO1I3Q6zXFO/ycPrOSycGiv339A/5WMv3hJgiq2BvHOG3Uzp2+5QO99L7Xaah0hY0+QzuR06yrddFpsff5pS4sWu1HXyRLZNsnu6y/zJGlw8nFid0BYG3cJULMrNZ8R2OdRg6BmtbYELVLFqV8lYhfpwivfLabJJeXCBbpcg9sQ3MaK9Jqo1bLdLL/ADJHv5ziV8IXktTxLT6rVdHix+WsQti1fKKs5qpEJu2mNuzevBXMXXdFXyS9o5A40UvUM4JvFzOfJ1ipmujTyw8TqY2zW/MiIi2QCIiAiIgxOlvgVp9jJ1SuMl2bpb4FafYydUrjJB1jwP8Aiiy809YqZKG8D/iiy809YqZICIiAiIgIiIPJCL6Vr/hD01NnrZ4D9qR3TvuA7v8AUtbTFY3lLgw3zX5K92T0s03hslWNpJNsYDkOcdi1Rfd/2i1urM+o2MGTB7tqxRcSSSSSdZOZJO0le2j/ADYqOTNa3bs9fouHYdPETPW3u9Bq9gI0L2FXmXbrSHnCvmFVKoQsby2msQolqpOCuHBUyFtCHJEQoOCpOCrlUnLeFa0N28E3i9nPk6xUyUN4J/F7OfJ1ipkulTyw8LqvrX/MiIi2VxERAREQYnS3wK0+xk6pXGS7N0t8CtPsZOqVxkg6x4H/ABRZeaesVMlDeB/xRZeaesVMkBERAREQEREFpeloMcMjxraxzh7hVc3z2h0jnSPNXPOIn1n/AALorSHwWf2UnVK5wj1KrqfR6DgdfPPq29oJoTC2Fk07eMkeA4B2bWg6stpWctV7XbG8xPdCHDIjCMjuJpQLxoHfsdpszGggSRtDXt2im2m5R/Sbg7c+R8tnfUuJcWP3ncf7qTblr8kbqm8ZdRaupvNfZZ8IkVjayN0DWY3muJhFMI5FR4MbHHJNIJGNeA0EAitM1Fbwu6WzuwTMcwjVXUR6jqKmPBOft5eYP1VWs82aN42egzY4w8NtFb8387phadF7G2QzvY1tAMjQRim2m/8Asrixy2KbuI+JeRsGEnoUd4WJCIogCQC41Gw0G1QTReQttkBaaHjGjdkdYU1ssUvyxDl6fh2TU6WdRbJO8RO0fhtC1aDWN0gkLKAa2A0YfWQq0Fqu5ruKabOHasPca9yr6YyFtinLSQQw5jWtDuO3br96zkyRjnaIRaHSZNbjm18k/L0huLS3QqC0RudEwRygVaWigd6iPWtKytIJB1gkHlC6H0dmL7JA52ZdGwk8oWhL+bS0TD/cf+pWuesdJWOEZr73xWnfZt7go8Xs58nWKmSh3BR4vZz5OsVMVZp5YcPVfWv+ZERFsriIiAiIgxOlvgVp9jJ1SuMl2bpb4FafYydUrjJB1jwP+KLLzT1ipkobwP8Aiiy809YqZICIiAiIgIiIMdpD4NP7KTqlc3RLpHSHwWf2UnVK5sYclV1HeHoeCT0uv7FapInCSNzmEHJzajPd/wBLYeiPCFK6RkNpAeHkNEgFHAnViG1ZDQRl3vsbYS6KRxq6Rr6B2I+o5+8blm7Jovd8LxK1jA5pqCX1AO8AmgSmO1dtpY1msw5OamTHO/pKrptdjJrJLiHdMaXNO4tzUL4JXfby8xv6lZTTzTKEQvgheJHvGFxaataDrz30WE4KbSxk8uNwbVg1kDalpr4sGnx5a8PyRbfae0M3wtn7OHnO/RQTRs/xdn9qxTPhYtbHxw4HtdRxrQg7FB9HJALXASaASNqdgUWX6rp8NmY4dNf4s3Jpr4DaOYf+FoZ5yW8NNLfEbFOBI0ksNAHAnYtGOK21PmhW4HvXDff3/wBOgtFPArP7JnVWh9Ij/FT+0f8AqVu7Ra8YhY7ODIwERMBBcK6gtG6QPBtMxBqDI+nSVvm8sKvC4mM+SZ/7q3FwT+L2c+TrFTJQ3gm8Xs58nWKmSsU8sONqvrW/MiIi2QCIiAiIgxOlvgVp9jJ1SuMl2bpb4FafYydUrjJB1jwP+KLLzT1ipkobwP8Aiiy809YqZICIiAiIgIiIMdpB4NP7KTqlc1M1BdQ2qEPY5p1OBaeQii500kuGSxTOje04a9w7yXN2UO9VtRWZ6u5wbLWs2rM9ZY1jlW407z0lWwK9ByqvQfLM9YXAK9VVAPXrEsbJot0VqoXKjjTEmzPPCpVeHOXkuXguTZrzRHZ9cVTK+kqtYbHJM8RxNL3uNABn07gtojfogtatYmZ6N2cE3i5nPk6xUyWH0Uun9lssUOstHdHe45n8yswuhWNoh4rPaLZLWj1kREWyIREQEREGJ0t8CtPsZOqVxkuzdLfArT7GTqlcZIOseB/xRZeaesVMlDeB/wAUWXmnrFTJAREQEREBERB8VtbrvjmbhlY17dzgCFdIjMTMTvCOnQmwfho+iidhFg/DR9CkSLXlj2SePk+6f2jvYTYPw0fQV97CbB+Gj6CpCiclfY8fL90/tHuwqwfho+gp2FWD8NH0FSFE5a+x4+X7p/aO9hNg/DR9CdhFg/DR9BUiROWPY8fL90/tHewiwfho+hZK7bmgs4pDEyPmtA/NZBFnlhrbLe0bTMvgC+oiy0EREBERAREQYnS3wK0+xk6pXGS7N0t8CtPsZOqVxkg6x4H/ABRZeaesVMlDeB/xRZeaesVMkBWN83m2zxmRwLsw1rRrc5xo1o5SVfLDaUPgENLQCY3ua0uFe4JOTyR3tDtQUf33NG5nH2csY9zWB7XiTC52QDwMxnt1LLQ2hxe8Obha3DhdUHFUVJprFPWotbzLZAx8dqM7C9jeJkwvc4ONO4eO6rmvFtYHPvFrpOKBNnGM1wgluQNNhOR5UEwbaGkEhwIGuhBora67zZPGJGd6a66VFCRnu1KN3c1sdobFLZ42Olje1roXVie1ozxs2a8jmsSGhl3wiINAfO1s2eEEYyML3DMDUEGxI5mu70g8hBTjm1AxCp2VFehROyWV0dqZlBCDHJijieSZGgZOw4QMjtWKkuyMXY2Wn2pew8ZU4xilpk7WBQnJBsFkzTUAg010IK+ce2tMQruqK9CjM1ljs9tiMbcDTBOX4fKw4SCRtIzz9awF4tb+x8cyKONpc1zJXyF1ocS4Z1A1+olBshzqAlYXRjSNtsbIQwsMbsJaSDUbHD1LLVqz/wAf+FA7otLbJFBaTkyRkkb+cHOdGfeat96CTQaRNfa5LK1hJjZiL6ihOVWjpCylntBLA54EZIqQXA09+pRG7bKY7THi799mmkfvxPeCejIe5Urua2T93xy5xGKR2EnuXSDUDvyrQFBK7zvRsLGvpjDnsZkR5bgK19VVeMmaa0INNdDWnKoZf9ks/FyRREis9m4xjScDS5wHc7GkjM0KvbVYmQWyHiGBhdFOCG5BxaAW1G012lBJuPbXDiFd1RXoSSZrc3EDlIChENmgN2umdTjsLnOlr9qJqnIO1gg5AKu9/HStaYWzTMgiMnHPwxMxiuTaGp3miCYiQUrUU37F8jma7vSDyEH9Fr2yS/whYXARftuB+BxwCPFm0HXhxUHvWftzbHZnPc2sbuJeSyKoqweVQCmLcf1QSJtoaTQOaTuqK9CSTtbrcBykBa/tseCOzPbFFCDLDgcJMU7g4+UQKGo11JWZsV2RTWu2mVgfR0bQHZgAxtJoNhqdaCUukAFSRTfsSOUOFQQRvBBUCu4h8dhjmJMJfaAQ49y5zHOEbXHaKDUdyzNgiZHeDo4KBhhxSsb3geHAMNNTSRi6EEnREQYnS3wK0+xk6pXGS7N0t8CtPsZOqVxkg6x4H/FFl5p6xUyUM4ID/wDkWXmnrFTKqD6qU8TXgtc0OaciCKgjkVSqxd63sYnsijjMssgJDQ4NAa3W5zjqCD7Zbgs0Tg9kLGuGo01cm73K6dYIzjqxp4wDHUA46Cgxb8lG7vvssltss7XxtiEVWEh1DQ97TI1yV/DpA8OjE0JibKQ1jsbX90dQcB3tUGQsV0QwnFHG1pIpUDOm6u71Iy6IGh4ETAJDV4wijjvI2qhpVIW2O0OaSCIpCCDQg4TQgqLsksAhaf2iUSFgphlmLy4t8ltczXYgl9iumCEkxxtaTkSBmRuqc6epVDd8XF8XgbgFKMplkajLlzWIu632hllg4yJ8s78qZN5HSO1NypX1qrZtIc5mzs4p0LBI6jg9pYa5gjb3JyQZZ9mYXB5aC5oIDqZgHWBy0Csho/Zc/sI861GGoz10Gz3LAX1fM7mQEwvibJPBhfjaThLxk8DNtRszWSffEcJtTyH1ZJG0iuLG9zW4Wsb5NajJBngwUps1e5WxuyEsEZjZgBBDcIwgg1BpvrmrCC+niRkc8Ji43JjsbXtLqVwOp3rqBXl8XkLOwSFpLcTWuI8kONMR9QqEFw6ysLsZaC7CW4qZ4TrHIqMt1wujEbo2ljdTaZCm7cvMl5ATshALi5rnkjU1oyFeU6uReL2ulk4q8vBaDTBI9mvfQ5oKkN0wtYGNiYGhwdSgpiBqHctRrVw+ztLg8tBc0ENdTMA6wD7lC9H44obI21yumc9rngDjXuxHGWNbhJodiz1mvx3GMjmi4oy14sh7XguArhdTvTQILp1x2cv4wwsx1rWm3fTUT617td0QSuDpI2ucBSpGdN2WsepYO6754qzNLg6WSSeaONtc3HjHUFTqAA/JXsd/uBfHJCWytjMjWB7XiRo14Xb65UQZFt2QhrmCNga/vm4RhdyjVsXmyXTBEHBkTG4hR2WsbjXWPUreS/WcXA9oLjO5jWNBz7rMn3AGvIsbHfzIY5HNY9xNpfEGufrfXXiOTG+pBlY9H7K3VCzYdVaUNRSurPcr2KzMa5zg0Bz6YiBm6goK78gsRLebzHPx0LmBkZdVrw5r208l41OVvNepdHHBAx7pJIWv78NMbCKBznnbsQZl91wmPijGwx1rhwila1ry1XqwXdFCCImNZXXQZnlO1YJmkTYLM8mJ4fZzHG+IuDn1cQAQ7yq4q1V5Zr7k45kU0DouNDjG7G19cIqQ4DvTTNBnEREGJ0t8CtPsZOqVxkuzdLfArT7GTqlcZIOjuDZj32CzNDy0NirlX72erlUqFheRlIe9cdbs6GlFA9GReFkgZZ3WPumMDD9szugTX102dCyj9I7fHT+D1ZCkzN9d2/8ARRWnqu15uWNk2uSN7JHMe/F3IdrJzrTavl7WSVtojtMTOMwsdG9lQ1xaSCC0nKtdih11aTXiXuc27zIaAfz4xQV/7KyvZPevon5mJSV7K+aJi3Vcz3NaLSLZxjGx8c2Pixixd5UgOp69dN69WS6nOfF/Bxx4HAve5+MZauLAOuu0q07KL19E/MxJ2UXr6K+ZiWUST6RWV0tlnjYKufG9rRWlSRQZqhbbkbNZmxOGF7WtwvHfMe0CjgeUKP8AZRevon5mJOyi9fRPzMSC8tVmtckdn41hdgLhPGyTAZMqNeHVFRtpUa1Qg0de59o+ybBHNAI20djIcCc39KpdlF6+ifmYk7KL19E/MxILy2Q2uZkERgDeLlhdI8yAghjgSWDXs2r3brjmf+0luEOdNDNFU5O4sNyO6pBCsOyi9fRPzMSdlF6+ifmYkGWkhntMsBfFxLIX8Y6rmuc5wBADQNmdalZq8rO2SJ7H965pBr6xrUP7KL19E/MxKhbr7vGZhjkufE00qDaY6fkgzGg8D3MfPKQ57/s2O/24u5b0mpUmkFQeRQaHSO82NDW3RRoFABaYgABsC99lF6+ivmYkF0NHpHXeIHBoka8yAE9yaSFwBI1Aj9VVu+7SZo3CxshDKlznPxurQgCMA+vWVYdlF6+ivmYl87KL19E/MxIK8ujspgiqxr3RTzSGMuoHse52Vdho4FX9y3cRMZP2ZkDAzCKuxykk57aBqxPZRevok/1MSdlF6eifmYkGRua45Y7S4vpxEWM2cVz+1NXVGylSByqmy6pmwzNMMcofaZJDG8ju43HItOprlZdlF6eifmYk7KL19E/MxIK9muWb7fi43QRPhexsLpMdZDqcMyGCmWvarmCwT2d8czY+NrZ44ZGBwa5pZmHNJyIqSCsf2UXp6J+ZiTsovX0T8zEguLbctoljnkcwNkmks5EeIHCyJzdbtVaAnJZq8rE99osr2irYzIXmurEyg/NR3sovX0Sf6mJOyi9fRPzMSCchfVBeym9fRR/qYk7Kb19FH+piQSTS3wK0+xk6pXGS6fva/L1nhli/deHjGOZX9piNMQpWi0v2pr2/Df8A0j+pB0vabuZI7EcQOqrXFtaaq71RNzM+9J/7lEWNuqSt7bR1VrBd7Iq4AanWSalXaIstLTMz1EREYEREBERAREQEREBERAREQeJm1GRpqzHKqBgd993+D/PyREB0bq9+d/R/dfGxGgOM7ERB9EJ++f8AAfWvjoDrxnZ/beiIPfEkeUT07+X3LwIHUoHkZD9OVEQfXROr352/5rXp0bvvHZv/AL+v8kRB7hjI2k8qqoiD/9k="/>
          <p:cNvSpPr>
            <a:spLocks noChangeAspect="1" noChangeArrowheads="1"/>
          </p:cNvSpPr>
          <p:nvPr/>
        </p:nvSpPr>
        <p:spPr bwMode="auto">
          <a:xfrm>
            <a:off x="155575" y="-5456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AutoShape 34" descr="data:image/jpeg;base64,/9j/4AAQSkZJRgABAQAAAQABAAD/2wCEAAkGBxQSEhUUExQUFRUXFR4XFRgWGBwYFxwYHRocHB8XHx0YHCggGBolHRgUIjEhJSkrLi4uFx8zODMsNygtLisBCgoKDg0OGxAQGywkHCQsLCwsLCwsLCwsLCwsLSwsLCwsLCwsLCwsLCwsLCwsLCwsLCwsLCwsLCwsLCwsLCwsLP/AABEIALQBGQMBIgACEQEDEQH/xAAcAAEAAgIDAQAAAAAAAAAAAAAABgcBBQMECAL/xABFEAABAwIEBAMEBwUFBwUAAAABAAIDBBEFBhIhBzFBURNhcSIygbEUUnKRocHwJTNCc9EXI2Lh8RU0NTaSotIkU2NklP/EABgBAQADAQAAAAAAAAAAAAAAAAABAgME/8QAIxEBAQEBAAMAAgICAwAAAAAAAAECEQMhMRJBIjITUUJhgf/aAAwDAQACEQMRAD8AvFERAREQEREGEWSvglEPtFrIMcifUSUzXXljaHOHkVsQU5U9fSL5uvpAREQEREBERAREQEREBERAREQEREBERAREQEREBERAREQEREBEWEGCVVGeuKJhkdBSAFzdnyHlfsO5VhZsqnR0c72+82NxH3Ly3qvud7knzuTzWvizL9ZeTXG0pMxVMU7qhkrhM8e07v6qx8mcU3ulbDVhpDjZsje579lUpQnztve/Y3W28TjHOrK9btdyt8PNfa0mTqoy0VO83uYxf7rLdrk5yuqX0IiIkRFi6DKLCygIiICIiAiIgIiICIiAiIgIiICIiAiIgIiICIiAsFYLlG825xp6BpMjrv8A4Y2n2j/QJJ1Fsja49SGanljHN7C0fELyzNEY3FhBDmuII9CpjmDiVW1JIY4QM6Nbzt5lQ18hcS4kknmT3XT4s2fXP5L18lfMnbvsskLN/wBfFas3p3JsGiip29oh8lvF5hwbN9ZSkeHM6w5Ndu30srYydxRhqSIqj+5lPuk+4749D5Ll1iujG5xYwWVxiTr0PJfepZtXwfNQ/O2doaWGQRSsNRpsxo9qx7/Bari9mp9LE2CF2mSW+p3UN8lR3W5JJ53PMnv5rXHj7O1jvfPUXjkHiNHNC1lXMxk4da52Dh37BWHDIHAFpBaeRBuvJZbft+vyVmcGsyvbP9Ee4ujeLxA76XDmB2Cnfi/0jHl/VXcgWLoFi3ZREQEREBERAREQEREBERAREQEREBERBglYBWXLhkmABJOwBJ8h3RFvEZz/AJubh8BI9qZ4Ijb8fePkF55r62SaR0kri97jck/IeS22dMedW1kkpvpBLYx2aNr/AB5rQgeq6sY5HPvV6z+v0URFpzilYKIiIE/X+fkUWUStXhXnx2oUlS8uBsIXnmD9Q91cQXkhshYQ4GzmkFp8wvTmVMYbPTQvL263MFxcX1bXXL5ccbePao+Nrr1zB2iFlX6sjjjDaridy1R/K6rYBb+P+rPX9qytjl6pljqoXQC8ocAwd72B/Ba5SDh8f2jT3+sfkra+KZ+vScDnFoLhZxAuPPsuYIEC4nYyiIiRERAREQEREBERAREQEREBERAREQYK8/cUMVlbiUrWSvaA3TZriARbcEL0CVU3GvBImxNqWtAlc/S89xZXx9Z+SelPAbLKLC63NBERSCdvP7kVx8LsHp6rDnNnYxw8QjUbA+W6prX4rTPVOffb9fgsnmrCxHhNU/SXMhc0wncPcd7dluIOGNJTND66qvbmLho/qVX/ACp/BUjBc2ALj2G6nXDnL1Z9Mhm8KVsTH3cXG23kCt7NnTDKIaaOmbI4cnEbfed1G8V4m101w1zYWnkGDf7+YUXuiekl48x+1TO6gOB3VUELs1mISzEGWR0n2ze3p2XVV8TkRq9rK22U5tFbTuJsBIN/ULU2WFN9xE9PWcVUx3uvae1nA/Jc1915Opq+WM3ZI9p8nFS7AeJ9ZTkCQidnZ3P71z3xVvPI9CBZUOyvxEpKyzdXhSfUftf0PVTAFZ2caS9ZRY1LGpVS+kXyHL6UgiIgIiICIiAiIgIiICL4WUH0q941svQX7PCsElQXjI2+HP8AJzVbH1TfxQCxZZWF2OUREQZsrJy88jL9SWkgh1wRzBuNwq2Vi5fd+wKv7f5hU2tloIOINeyIRCb2QNnWu+3qtBW10kztcsjpHH6xuus3l8PyX1dWkiL3pZFhFPBkLCIkQysFEQFn9BYRSM9dr378iFKMM4gV0ERhbLdpGznbvHoVFkVLmVM1YvLg7jtTVRyid2trCNLzzJ6gqwKypbFG6R50taLuJ6BVrwGf/wCnnH/yD5LfcWqR0mHS6X6Qyz3D6zR/CubU/lx0Zv8AHrgyTxAbXVMsNg0C5hP1mjqp4F5eyXHK6tpxCS1+sfd1v5L06y9hc79U3nhjXXIixZZWbRhLrhnmDGlziA1rbk+XdVbUcXmtrNIjvTe6Xj3+2odxforSWq3XFsouvQ1TZWNkjcHMcAWuHULnUJ6yiIiRERBTHEfOtZS4hJDDJpYGMIFr7kb81G/7S8R/97/tH9FycXx+1JP5bPkVDF1YzmxzbuppL/7S8Rv++H/SF0cYzrWVURimk1MJudgOXoo8gKtMT6p+d+UWERWQIiIF1YmXT+waz7Q+YVdqeZeqWDBathc0OLhZu1yqbWiBN5D0WUHT0RXiKIiIgREQEKIVIIhWbKACbf1C7FDQyzu0wxukdfkB+fJTXDsiR09pcTmZCwb+ED7Z8jZVu+LSJTwJhe2CdxaQ1zwWk7A7cx5Lk4pZzpjTy0rHeJI4WOncNPmfgtTmHiVTildTUTHMu3S13IBvUjzVVg/P9FZZxbrtX1vmW+yNjzKGqbNKwvaGkG3QkcwvQeXcwQVsXiQuuOoOxB8wvLy3GVsxy0EwkiNwf3jTs1w9Oitvx9RnfHqBpWVWuE8X6WQgTMfF3PNt1PsOxOKoaHwyNe073ab7LnubG81K0vEaJzsOqAw76Dy7dV5sZ6evqvRedc10kDJIJpLPdGRpsd7juvOZHwNzuPMrbxfGPlvau3gdWyPppGOuY2Pswnpt7qs0KqeG+d6KCmip3nwnge0XDYnvf7laUE7XgOa4OB5EbhZ7+tcWccqLF1lUXEREHnfi/wD8Uk/ls+Shl1aGa8uHEMdfCDZojY6Q/wCHsPNSOowDBYXimkEYkItdx9q/mehXRnySZ45tYt0o0IFIM0YCyDEPo0JJYXtDbm59pWDnbh/TQ0DpYoyJWNaSQefdX/yREzVPBYBUq4d5WGITkPJEbBeQjYnsB2VhyYVgb3mlHhiTlfcG/wBrqVGvIZwpNLrdjBQcR+iMuW+OGeenbqp7xOyRT01GJqdha5rgHW3uDspu+ekfj32qY/iskb8j9+xQnb9dl2aHDpZiWwxueQNw0XIVvURPbrX699reSLt1uFzw28WGSMHq5pAHndfVDhFRMNUUL5ADa7RcX7KPyhyuishdytwmeD99E+O/LWLXPb0XTCv2IYRdo4fMIxKY3CI7CS3sn4rrNaTt35W337KvYMIu3W4bNDpMsT4w73dYtddX8lPQJt5FTjIWQH1xE02plOPg5/p2Hmtdw/yq7EKgNIIhj9qV3ff3B6qccS86CmZ9Bo7NIbpe5v8AALe6PNZa175F5P2xmfOVPhrTS4exhkAs543A+PVyqiurZJnl8z3SOPV3yXD1v3P3nuvkK+cyItERFZURETiWSfS/RbHBMbno5A+B7mG+7eYd8FrSspzv06uvC8Wo8dh8Goa1lQBt0N+7T1HcKsM2ZZmoJiyQFzT7j+jh5+a00E7o3Nexxa9pu1w5gq68tY1DjdI6mqQBO1u/5PasbLi+vjSc1FI/iPxt6qV5GztLQSBpcX05PtNP8I8lqMy4FJRVD4ZBuD7Djyc1au/6/JXsmozl/F6vw6tZNG2Rhu14uCu2qh4H5gJ10jze13x37dQrdC5tTldWb2MoiKqyI4XABiVdJ1EcY/7SV5/xypMtTLI7cmQ7/JXlh2ItbjdXA4/vIY3N+AIPxVfZi4cVn0x4hj1xvfqa+9g2/O/otcMdNdw8p31WJweI4u0Xfc7+6NgrejxVtXLX0hsdDbD4t2/FRvhvlkUVXVFx1CNgBf8A4v4reVlvMt5rw6areynt48hOs297Tfr1Tfu+kYnIg/BnEGQVM9PIQ1zrhpOwJabEb9Vu808J45C+aleY5HOL9J5F3PY8wtFi2QZZ6utMDtL2PDmt5B2oX2PQqScL6bE4pHtq9QgDLAvNzqHY35KL/tP/AEiPCzC3OxRxlHtQh2sE39q1gSrBmxBuIU2IRc/Ce5rfgLj8brjyj4bZ8RrNvDMhGryaN12spZlw+okfHSgBzwXOsLX53S67ekzyceeLEbHmBZWZwSeRPUkW/dXHqFCc00Bgq54+zyR6HcKacFBeao/lFa33nrPP3je5TzT/ALVdUUdVG0+y7Q4Dpv8AiFy8PIp4MPqmwND5mTvDGnlfstVwwwCaCqnq52GKNjXAatr3v+C2WU8Qldh9dPTg+IZ3uZYXueSyacQziFiWISNibXRMjF7s09TyKhJO33qRZrrq+bwzXBwsf7vU3Tuo8TsVvn+rK337WdjH/LsP8wfmoZkmh8atp2EXHiBxHkN1O6uhkmy/EyJjnu1g2HPmV1eEeCSRVcks7DGI4v4tve2vusu+l+N5xihbPRiSPfwJdLj67KmoYnPcGsF3Os1vqdlez8PpZaGshp5vG1apHdbO/wBQqZy3i5o52TCMSOZtpPLla6vi+ldcW1iVS3A8NbGy30mQdPrHm70F1SkjySXOJc527iet1v8AOeaX4hK2R7dAYLNaDy3UeAU4x+6jV56jPVYWbbotVQLFlmyWUAsLICwpGUQhFALt4ViUlNM2aI6Xs3FuRHZdNZslnZ7R+115mp48Zw0VEQAmjbq8wQN23VKXI8v1uFvsq5rnw8v8IBzZBZzXe7fv6rSzP1vc6wBc4uIHIX6DyVMSyr6vY22Sq/wK6B99hIGn7J6L0811wvJVM6z2kfXH4FerKKqaY2OuN2jqOwWXmz7a+Ku2i4vpLfrN+8LkWNbdefeKlS+LGHyRuLHtZGQ4ehX2zizWhmk+He1tZG/rZSjFspivxubxARDHHGXf4jY7XWwqJsEEv0QsiDhtfTsD9rutZZxhqXqs6bP9XG2Vmpp8YkvJG5uLbdtlpMIxF9NMyaPZ7dwehv5K1Mm5WpXVNfG6JsjI3/3Zd7W1uhUIyVQxy4o2F7A6PW8aTysCbK8/FX+T7/tFrPGM4cwOLdLgB7JA7+a7WJcUa2aMsBbEHAgub73+S31dgNOMdigETBEWXLLeyTbmoxxRw6Knr3RwsaxvhtNh3IO6Sy09ujSZxqI6R1I0tEbr6jb2jq5roYBjMlHMJoS0PDSBq5G6sTIcmFOp4mVDY3Tvdb2hvdSnHcOwejLRPDEwuF23HP8AFRdSXnEzNs6pDHcYfVTOnl063AareluS7mXMzTYe9z4S27tvbHS6sPDcCpJcMqJ2xMJ9ssfbe3SyjvB/CYamokbPG2QCO9juL3Vvy9KSNZjvECsqovDke1sZ2OkWLvI+XJfOWc81FDGYodGkku3FzcqXZNwCmlxWtifE10bHWY0jYWUlgwnB6mZ9KxkYlbzDdnfA9VTsk4vzX1U+Z841GINYybTZpuNIsb2Ueced/mtznHBvodXLADdoN2nuCFbeVsjUzsOYZIWmV0ZOo+9ci4Wl1JFfxtqusF4h1dLA2GMM0N90kb/6LkreJtZIyRrvDAe3Q4hqiE0eh7mnm1xB+BUi4bUMc9fHHK0PYWu9k8r2TWZJ1Et+NflzMctCXmEt/vG6XhwuOv3LWTP1OLuVySRy3PZXviGF4O2YUz44myutYcufLe/Pkq54iZOGHyxujuYJHWaT0PVn3KudyJ1moVqQHzv6K/KzB8KpaeGSpiiYHAAEjmSFXfEipw97YvoIYLE+Jo/BWz5O3hrP7Qm36usN3/yUgyLSMmr4o5GhzHEhw6FTLjBlWGnjingiawa9Lw3YWtcKbvl4jirb/wCiyrq4fZKp3UAkqIWvfIC67huB0t2UNyFlBtdWTaxaCGTcDa56BV/yJ/BBrpf/ACV8RRYPPK+iayMSDbYAG47O7qvqjKjaXF4qZ41QudqaD1aTy8ypnkLlBy8c/v3uvoDqr9xTDcHgmZBLFC2R49kW+fZV7xQylFRTRPhFopXAFp6Ov8ionl6XFQLUO/wWQfP81flbhOFUsMb6iKJupoFyPJQnMjsNmqaJlG1hDptMoaOYSb6XHIrm99xv3Q27/krB4w4PBTTQiCNsepm4btvcrpcMPobp3R1bQ8yWbGCLi6t+frqJn3xCw7pfzAHTzXZGIy2t40g8tRACtLijQYfSwGKONsc7vaZpHRa7g9lqKq8aSojDw0gN1bhR+fZ0/G9Q/LldK6spgZJCDOy41G3vL0/b0VC5owVtLjVO2NuiN8sb2jp71rK+1ju9bYnGqrmCNlRK33nMufg02XlyZxc4uN7ucSXfEr0fS4w19fVUbzv4bHMB6tIN1WdXwnq/pRazT4BfcPJ3APl3U+OzM9o8ktvpuOCMhc2qJJJ6kqJ5AH7Zb/Nk+ZU24ZRR0tdW0QdfSRpJ5u2BK4Mp8PqmnxQzyafBa5zmuB3dqvsR0tdT3lMxz4h/zJF/L/JQ/jGf2k7+Wz5FSZ1c2XMjdBuGN0kjuBuFycQcg1VZWOmi0aCwDfY3F/JM3lRqWxV+Wx/6un5fvm/NWDx3/e0/2Tf0UMo8LfS4jDDJbUydoNiplx2B8Wn+yVe8ulJ2ZbLJp/YEv2XBaTgV/vUv8r81vuF1qnCpqYOAfu30uNiuXhfk2fD3zS1Glo02bY3u0bl3lyWer7q+Z6j4yEP2ziP2v6LY4JkU0+IS18krdPtFrQLWBG5K0vDKrEuKV0jTdriSD5LuZOzPrr6yhqHamuefD1crcjH+KrVor7M9a2vxS8dyx0jWN9ORKuObGPAr6WjHuuhI8ri1vwCg2CZMNPjmnT/ctBljPSx6fA3UnxLiFRRVfhPjJla8M8QtGxPY8wpvuGfVVVxGw/wMRmbawc7WPiuzwnP7Si+y75KQ8c6C0kFQ3+JhaT8lHuE//EogPqu+S173DP8A5uTjBtiTnDYhoII53U2z8fFwaCR3vDwyL99guPOnD2orcQEoc1sJA1H+LY7/ABXW4vYpHHFT0MZuQ5pdbo1uwB8yVlKvxMcdwekqaSBtY5rWNDS0lwbvbzVRcRsHo6Z8Qo3teCDrs4O5eisnPmWZq+ipmQadTdJOrlawVSZoyjPh4YZ9NnmzdJ69QreP6rv47PDc/tODzJV0Y9A3EBUUT9i3S4el+apbhv8A8Tg9SpnmfNH+zsYkk0l7XxBrgD8fmm5/JObOLCwyqaHSUzOUETWn1LVEeGbdFHWvb7xlk/C9lxcK8TNTJXzuvd7tgegty+S6/CTEmF9bSPO7pXOYD1Bvfn1uq84nvVZ5enLa2GTr4979bk73VwZ5jH+0sOf11EHv3UfwPhhUR4gHyafo7H6w4Hd3Ztl3c14s2bG6OJhB8I7kfW7Kbe30fI3mcchurqyGfxGtZGBqFtzY35qHcZcZZLUQQRm/hOBf66hYfNSbNeaH0WLQBzj4Ekel46C5971Cj3GDLGiaOsib7EjmiW241XFnfFVz9Tr4nuPYRSVNNA2seGtDQW6nBtzbzVZ47hFJS4jRNo3BwMoL7OBHPyU3z/laavpKdkOm7bE6ttrKuWZQqKCsozNp9ucBuk35FWyjU/be8dj/AH9P9g/NQnJX+/0/80K2OKGTqiulidBpsxljqNt7qG5cyLVw4hE1zWkRkPeb8geytnU/Hius3rs8cnWqofKMrd5bnOHYF41iHvdqHf2iLLr8ZMvzTSwytaDGLMcb73JUox7H6bDKenhqGF4LQA0AO90Duq97ORfnLbWk4gU3iT4XVDrNGHH1sR+KtJQx9RFidHBLA2zRPG8C27dL99lMbrOxfNefOLFW+HF3SRuLXtbHYg78ithV56rfoerxdztew7dOyItdT1GXfdQOLFZmStqGyOEpNy++5KneMZ7rfoTHCUBztiQBfkiK+pOqRBMHxaWGUTxutJz1HfdSE8TcRtfxh/0hZRRuQxWgrMXlkqRUOdeXWDqt1HVdnHcxT1jmmd+rTsNrd0RX58HDg2MzUkzXQPLCTY9jy5jqpbnHOVW+NrDLZrh7WkWP3hEVNz2tPiL4Ljk1E9zqd2klgvtf5rouxaX6R4+q0niatQ790RaST8az7fTfjiViGrV4ouDpvpHJR2SrfLI6R5u5z7k9zfmsoqZi2vrbY1maoqomRzP1NafZFvJa7CsUkpphJCdLwNjzRFb9H7b2o4j4g5ljNz7ABR2WodJqle4uf7xcTc3G6Iq5k6m/Enj4i17GMAlFtI/hC1mPZmqK0MFQ/UGi7drdERJEOlhla+CRs0Z0va7YrnxjE5KqZ0kztTtPPl0RFfU9q/py4JmKeja/wH6ddtW17rWtr5I3mdji2TVfUNt0RRqLT6nuJZ9rRQseJQHO9kkDe39fNdbhRl2HEKmoNT4jjG1rmOD3NcHOc65uDfoiLHX9f/Wmfqyp+FmHyG8jJZDawL5pHG3bdy5H8M6Jw0u+kOb9UzyFvltqtsiLFtx9f2d0g2Dqrb/7En/kvmbhlQvILxO4t90unkJae4udisIoORyf2e0v16r/APTL/wCSj+ecnwUdFPVQPqGzRgFr/HkJ99osbncb8kRTCxW9VxArpm6ZJAQ11wNI5i66GN5gnrC1079RaLDa1kRdckjmv1usi5mqIJIKeN9onTAFtr7E/gvRawix39aZ+P/Z"/>
          <p:cNvSpPr>
            <a:spLocks noChangeAspect="1" noChangeArrowheads="1"/>
          </p:cNvSpPr>
          <p:nvPr/>
        </p:nvSpPr>
        <p:spPr bwMode="auto">
          <a:xfrm>
            <a:off x="155575" y="-5456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0" name="8 Tabla"/>
          <p:cNvGraphicFramePr>
            <a:graphicFrameLocks noGrp="1"/>
          </p:cNvGraphicFramePr>
          <p:nvPr>
            <p:extLst/>
          </p:nvPr>
        </p:nvGraphicFramePr>
        <p:xfrm>
          <a:off x="179512" y="737521"/>
          <a:ext cx="8568952" cy="50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509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err="1" smtClean="0"/>
                        <a:t>Specialized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units</a:t>
                      </a:r>
                      <a:endParaRPr lang="es-MX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9 Tabla"/>
          <p:cNvGraphicFramePr>
            <a:graphicFrameLocks noGrp="1"/>
          </p:cNvGraphicFramePr>
          <p:nvPr>
            <p:extLst/>
          </p:nvPr>
        </p:nvGraphicFramePr>
        <p:xfrm>
          <a:off x="179512" y="1351939"/>
          <a:ext cx="4248472" cy="50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502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smtClean="0"/>
                        <a:t>Federal</a:t>
                      </a:r>
                      <a:endParaRPr lang="es-MX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10 Tabla"/>
          <p:cNvGraphicFramePr>
            <a:graphicFrameLocks noGrp="1"/>
          </p:cNvGraphicFramePr>
          <p:nvPr>
            <p:extLst/>
          </p:nvPr>
        </p:nvGraphicFramePr>
        <p:xfrm>
          <a:off x="179512" y="5349776"/>
          <a:ext cx="8568952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68952"/>
              </a:tblGrid>
              <a:tr h="141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Non-</a:t>
                      </a:r>
                      <a:r>
                        <a:rPr lang="es-MX" sz="1800" dirty="0" err="1" smtClean="0"/>
                        <a:t>specialized</a:t>
                      </a:r>
                      <a:r>
                        <a:rPr lang="es-MX" sz="1800" dirty="0" smtClean="0"/>
                        <a:t> federal </a:t>
                      </a:r>
                      <a:r>
                        <a:rPr lang="es-MX" sz="1800" dirty="0" err="1" smtClean="0"/>
                        <a:t>units</a:t>
                      </a:r>
                      <a:endParaRPr lang="es-MX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pic>
        <p:nvPicPr>
          <p:cNvPr id="44" name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5805264"/>
            <a:ext cx="648072" cy="864096"/>
          </a:xfrm>
          <a:prstGeom prst="rect">
            <a:avLst/>
          </a:prstGeom>
        </p:spPr>
      </p:pic>
      <p:pic>
        <p:nvPicPr>
          <p:cNvPr id="45" name="Picture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36" y="5949280"/>
            <a:ext cx="1151544" cy="576064"/>
          </a:xfrm>
          <a:prstGeom prst="rect">
            <a:avLst/>
          </a:prstGeom>
        </p:spPr>
      </p:pic>
      <p:pic>
        <p:nvPicPr>
          <p:cNvPr id="46" name="Picture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3648" y="5805264"/>
            <a:ext cx="804216" cy="864096"/>
          </a:xfrm>
          <a:prstGeom prst="rect">
            <a:avLst/>
          </a:prstGeom>
        </p:spPr>
      </p:pic>
      <p:graphicFrame>
        <p:nvGraphicFramePr>
          <p:cNvPr id="47" name="34 Tabla"/>
          <p:cNvGraphicFramePr>
            <a:graphicFrameLocks noGrp="1"/>
          </p:cNvGraphicFramePr>
          <p:nvPr>
            <p:extLst/>
          </p:nvPr>
        </p:nvGraphicFramePr>
        <p:xfrm>
          <a:off x="4490367" y="1351939"/>
          <a:ext cx="4248472" cy="50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502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err="1" smtClean="0"/>
                        <a:t>States</a:t>
                      </a:r>
                      <a:endParaRPr lang="es-MX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cxnSp>
        <p:nvCxnSpPr>
          <p:cNvPr id="48" name="40 Conector recto"/>
          <p:cNvCxnSpPr/>
          <p:nvPr/>
        </p:nvCxnSpPr>
        <p:spPr>
          <a:xfrm>
            <a:off x="4456859" y="1484784"/>
            <a:ext cx="0" cy="38884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6" y="1844824"/>
            <a:ext cx="1872208" cy="648072"/>
          </a:xfrm>
          <a:prstGeom prst="rect">
            <a:avLst/>
          </a:prstGeom>
        </p:spPr>
      </p:pic>
      <p:pic>
        <p:nvPicPr>
          <p:cNvPr id="50" name="Picture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0928" y="1950022"/>
            <a:ext cx="2160240" cy="936104"/>
          </a:xfrm>
          <a:prstGeom prst="rect">
            <a:avLst/>
          </a:prstGeom>
        </p:spPr>
      </p:pic>
      <p:pic>
        <p:nvPicPr>
          <p:cNvPr id="51" name="Picture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7975" y="2701135"/>
            <a:ext cx="1979712" cy="720080"/>
          </a:xfrm>
          <a:prstGeom prst="rect">
            <a:avLst/>
          </a:prstGeom>
        </p:spPr>
      </p:pic>
      <p:pic>
        <p:nvPicPr>
          <p:cNvPr id="52" name="Picture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84651" y="2991472"/>
            <a:ext cx="1656184" cy="558784"/>
          </a:xfrm>
          <a:prstGeom prst="rect">
            <a:avLst/>
          </a:prstGeom>
        </p:spPr>
      </p:pic>
      <p:pic>
        <p:nvPicPr>
          <p:cNvPr id="53" name="Picture 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45946" y="3839335"/>
            <a:ext cx="1728192" cy="524552"/>
          </a:xfrm>
          <a:prstGeom prst="rect">
            <a:avLst/>
          </a:prstGeom>
        </p:spPr>
      </p:pic>
      <p:pic>
        <p:nvPicPr>
          <p:cNvPr id="54" name="Picture 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9977" y="3719401"/>
            <a:ext cx="1719400" cy="494584"/>
          </a:xfrm>
          <a:prstGeom prst="rect">
            <a:avLst/>
          </a:prstGeom>
        </p:spPr>
      </p:pic>
      <p:pic>
        <p:nvPicPr>
          <p:cNvPr id="55" name="Picture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52035" y="4566970"/>
            <a:ext cx="1475656" cy="720080"/>
          </a:xfrm>
          <a:prstGeom prst="rect">
            <a:avLst/>
          </a:prstGeom>
        </p:spPr>
      </p:pic>
      <p:pic>
        <p:nvPicPr>
          <p:cNvPr id="56" name="Picture 2" descr="http://t0.gstatic.com/images?q=tbn:ANd9GcQtBXXvVa9HH7v_K0-6x9RYZ_tIJhdIEeYZ1RBkwpxSzN-1ofFC"/>
          <p:cNvPicPr>
            <a:picLocks noChangeAspect="1" noChangeArrowheads="1"/>
          </p:cNvPicPr>
          <p:nvPr/>
        </p:nvPicPr>
        <p:blipFill rotWithShape="1">
          <a:blip r:embed="rId13" cstate="print"/>
          <a:srcRect r="48247"/>
          <a:stretch/>
        </p:blipFill>
        <p:spPr bwMode="auto">
          <a:xfrm>
            <a:off x="395536" y="4513837"/>
            <a:ext cx="631182" cy="722572"/>
          </a:xfrm>
          <a:prstGeom prst="rect">
            <a:avLst/>
          </a:prstGeom>
          <a:noFill/>
        </p:spPr>
      </p:pic>
      <p:pic>
        <p:nvPicPr>
          <p:cNvPr id="57" name="Picture 6" descr="http://www.emsavalles.com/CGI-BIN/fotos/secretaria%20de%20cultura%20.jpg"/>
          <p:cNvPicPr>
            <a:picLocks noChangeAspect="1" noChangeArrowheads="1"/>
          </p:cNvPicPr>
          <p:nvPr/>
        </p:nvPicPr>
        <p:blipFill>
          <a:blip r:embed="rId14" cstate="print"/>
          <a:srcRect t="12096" b="15329"/>
          <a:stretch>
            <a:fillRect/>
          </a:stretch>
        </p:blipFill>
        <p:spPr bwMode="auto">
          <a:xfrm>
            <a:off x="4572000" y="2777758"/>
            <a:ext cx="1512168" cy="795258"/>
          </a:xfrm>
          <a:prstGeom prst="rect">
            <a:avLst/>
          </a:prstGeom>
          <a:noFill/>
        </p:spPr>
      </p:pic>
      <p:pic>
        <p:nvPicPr>
          <p:cNvPr id="58" name="Picture 8" descr="http://beanztech.com/wp-content/uploads/2011/01/image0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36" y="1916832"/>
            <a:ext cx="1994545" cy="699840"/>
          </a:xfrm>
          <a:prstGeom prst="rect">
            <a:avLst/>
          </a:prstGeom>
          <a:noFill/>
        </p:spPr>
      </p:pic>
      <p:pic>
        <p:nvPicPr>
          <p:cNvPr id="59" name="Picture 10" descr="http://avantgardefestival.files.wordpress.com/2010/02/icy.png?w=150&amp;h=1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1916832"/>
            <a:ext cx="1053776" cy="864096"/>
          </a:xfrm>
          <a:prstGeom prst="rect">
            <a:avLst/>
          </a:prstGeom>
          <a:noFill/>
        </p:spPr>
      </p:pic>
      <p:pic>
        <p:nvPicPr>
          <p:cNvPr id="60" name="Picture 14" descr="http://www.debate.com.mx/eldebate/librerias/dameimagenminiatura.asp?IdArt=13323746&amp;IdCat=17030&amp;IdImg=69359876"/>
          <p:cNvPicPr>
            <a:picLocks noChangeAspect="1" noChangeArrowheads="1"/>
          </p:cNvPicPr>
          <p:nvPr/>
        </p:nvPicPr>
        <p:blipFill>
          <a:blip r:embed="rId17" cstate="print"/>
          <a:srcRect t="10216" b="8055"/>
          <a:stretch>
            <a:fillRect/>
          </a:stretch>
        </p:blipFill>
        <p:spPr bwMode="auto">
          <a:xfrm>
            <a:off x="7511216" y="2502063"/>
            <a:ext cx="1322462" cy="720553"/>
          </a:xfrm>
          <a:prstGeom prst="rect">
            <a:avLst/>
          </a:prstGeom>
          <a:noFill/>
        </p:spPr>
      </p:pic>
      <p:pic>
        <p:nvPicPr>
          <p:cNvPr id="61" name="Picture 16" descr="http://www.entiemporealmx.com/wp-content/uploads/2014/04/CONECULT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99992" y="3617301"/>
            <a:ext cx="1584176" cy="819811"/>
          </a:xfrm>
          <a:prstGeom prst="rect">
            <a:avLst/>
          </a:prstGeom>
          <a:noFill/>
        </p:spPr>
      </p:pic>
      <p:pic>
        <p:nvPicPr>
          <p:cNvPr id="62" name="Picture 20" descr="http://www.conaculta.gob.mx/recursos/sala_prensa/comunicados/201303/hidalg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30807" y="4482884"/>
            <a:ext cx="1444402" cy="748395"/>
          </a:xfrm>
          <a:prstGeom prst="rect">
            <a:avLst/>
          </a:prstGeom>
          <a:noFill/>
        </p:spPr>
      </p:pic>
      <p:pic>
        <p:nvPicPr>
          <p:cNvPr id="63" name="Picture 30" descr="http://www.fimich.org/fotos/mini/76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192" y="2780928"/>
            <a:ext cx="1043608" cy="739818"/>
          </a:xfrm>
          <a:prstGeom prst="rect">
            <a:avLst/>
          </a:prstGeom>
          <a:noFill/>
        </p:spPr>
      </p:pic>
      <p:pic>
        <p:nvPicPr>
          <p:cNvPr id="64" name="Picture 22" descr="http://www.nl.gob.mx/pics/pages/d_television_base/Logo-N_TVNL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68115" y="4566970"/>
            <a:ext cx="1239410" cy="720080"/>
          </a:xfrm>
          <a:prstGeom prst="rect">
            <a:avLst/>
          </a:prstGeom>
          <a:noFill/>
        </p:spPr>
      </p:pic>
      <p:pic>
        <p:nvPicPr>
          <p:cNvPr id="65" name="Picture 36" descr="http://www.moreliainvita.com/paginas/Archivos/4221Foto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00192" y="3645024"/>
            <a:ext cx="1002482" cy="643338"/>
          </a:xfrm>
          <a:prstGeom prst="rect">
            <a:avLst/>
          </a:prstGeom>
          <a:noFill/>
        </p:spPr>
      </p:pic>
      <p:pic>
        <p:nvPicPr>
          <p:cNvPr id="66" name="Picture 32" descr="http://seeklogo.com/images/C/casa-de-la-cultura-oaxaquena-logo-6AB0E618AB-seeklogo.com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11811" y="3389596"/>
            <a:ext cx="921271" cy="921271"/>
          </a:xfrm>
          <a:prstGeom prst="rect">
            <a:avLst/>
          </a:prstGeom>
          <a:noFill/>
        </p:spPr>
      </p:pic>
      <p:cxnSp>
        <p:nvCxnSpPr>
          <p:cNvPr id="67" name="38 Conector recto"/>
          <p:cNvCxnSpPr/>
          <p:nvPr/>
        </p:nvCxnSpPr>
        <p:spPr>
          <a:xfrm>
            <a:off x="107504" y="548680"/>
            <a:ext cx="792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8" name="Picture 2" descr="http://t0.gstatic.com/images?q=tbn:ANd9GcQtBXXvVa9HH7v_K0-6x9RYZ_tIJhdIEeYZ1RBkwpxSzN-1ofFC"/>
          <p:cNvPicPr>
            <a:picLocks noChangeAspect="1" noChangeArrowheads="1"/>
          </p:cNvPicPr>
          <p:nvPr/>
        </p:nvPicPr>
        <p:blipFill rotWithShape="1">
          <a:blip r:embed="rId13" cstate="print"/>
          <a:srcRect l="52101"/>
          <a:stretch/>
        </p:blipFill>
        <p:spPr bwMode="auto">
          <a:xfrm>
            <a:off x="1577012" y="4467309"/>
            <a:ext cx="584177" cy="722572"/>
          </a:xfrm>
          <a:prstGeom prst="rect">
            <a:avLst/>
          </a:prstGeom>
          <a:noFill/>
        </p:spPr>
      </p:pic>
      <p:sp>
        <p:nvSpPr>
          <p:cNvPr id="36" name="35 Elipse"/>
          <p:cNvSpPr/>
          <p:nvPr/>
        </p:nvSpPr>
        <p:spPr>
          <a:xfrm>
            <a:off x="8028384" y="44624"/>
            <a:ext cx="936104" cy="792088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147</a:t>
            </a:r>
            <a:endParaRPr lang="es-MX" sz="2400" b="1" dirty="0"/>
          </a:p>
        </p:txBody>
      </p:sp>
      <p:sp>
        <p:nvSpPr>
          <p:cNvPr id="37" name="36 Elipse"/>
          <p:cNvSpPr/>
          <p:nvPr/>
        </p:nvSpPr>
        <p:spPr>
          <a:xfrm>
            <a:off x="8207896" y="1225811"/>
            <a:ext cx="936104" cy="7920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103</a:t>
            </a:r>
            <a:endParaRPr lang="es-MX" sz="2400" b="1" dirty="0"/>
          </a:p>
        </p:txBody>
      </p:sp>
      <p:sp>
        <p:nvSpPr>
          <p:cNvPr id="38" name="37 Elipse"/>
          <p:cNvSpPr/>
          <p:nvPr/>
        </p:nvSpPr>
        <p:spPr>
          <a:xfrm>
            <a:off x="3635896" y="1225811"/>
            <a:ext cx="936104" cy="792088"/>
          </a:xfrm>
          <a:prstGeom prst="ellipse">
            <a:avLst/>
          </a:prstGeom>
          <a:solidFill>
            <a:srgbClr val="3333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31</a:t>
            </a:r>
            <a:endParaRPr lang="es-MX" sz="2400" b="1" dirty="0"/>
          </a:p>
        </p:txBody>
      </p:sp>
      <p:sp>
        <p:nvSpPr>
          <p:cNvPr id="39" name="38 Elipse"/>
          <p:cNvSpPr/>
          <p:nvPr/>
        </p:nvSpPr>
        <p:spPr>
          <a:xfrm>
            <a:off x="8172400" y="5159419"/>
            <a:ext cx="936104" cy="792088"/>
          </a:xfrm>
          <a:prstGeom prst="ellipse">
            <a:avLst/>
          </a:prstGeom>
          <a:solidFill>
            <a:srgbClr val="0000C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13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12160" y="3092767"/>
            <a:ext cx="2901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expenditure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adquisition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600" i="1" dirty="0" smtClean="0">
                <a:latin typeface="Arial" pitchFamily="34" charset="0"/>
                <a:cs typeface="Arial" pitchFamily="34" charset="0"/>
              </a:rPr>
              <a:t>cultural </a:t>
            </a:r>
            <a:r>
              <a:rPr lang="es-MX" sz="1600" i="1" dirty="0" err="1" smtClean="0">
                <a:latin typeface="Arial" pitchFamily="34" charset="0"/>
                <a:cs typeface="Arial" pitchFamily="34" charset="0"/>
              </a:rPr>
              <a:t>goods</a:t>
            </a:r>
            <a:r>
              <a:rPr lang="es-MX" sz="16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1600" i="1" dirty="0" err="1" smtClean="0">
                <a:latin typeface="Arial" pitchFamily="34" charset="0"/>
                <a:cs typeface="Arial" pitchFamily="34" charset="0"/>
              </a:rPr>
              <a:t>services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households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48 Grupo"/>
          <p:cNvGrpSpPr>
            <a:grpSpLocks noChangeAspect="1"/>
          </p:cNvGrpSpPr>
          <p:nvPr/>
        </p:nvGrpSpPr>
        <p:grpSpPr>
          <a:xfrm>
            <a:off x="4799308" y="3140968"/>
            <a:ext cx="1240560" cy="1254160"/>
            <a:chOff x="6372200" y="1556792"/>
            <a:chExt cx="1890000" cy="1890000"/>
          </a:xfrm>
        </p:grpSpPr>
        <p:sp>
          <p:nvSpPr>
            <p:cNvPr id="4" name="3 Elipse"/>
            <p:cNvSpPr/>
            <p:nvPr/>
          </p:nvSpPr>
          <p:spPr>
            <a:xfrm>
              <a:off x="6372200" y="1556792"/>
              <a:ext cx="1890000" cy="1890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>
                <a:solidFill>
                  <a:srgbClr val="FFFF00"/>
                </a:solidFill>
              </a:endParaRPr>
            </a:p>
          </p:txBody>
        </p:sp>
        <p:pic>
          <p:nvPicPr>
            <p:cNvPr id="5" name="Picture 4" descr="https://encrypted-tbn1.gstatic.com/images?q=tbn:ANd9GcQ0AXVOQ6_uGZz2QYVghMdnM2EHcaXyvZ9KBD23CrRbXfI736Ye8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0000" contrast="40000"/>
            </a:blip>
            <a:srcRect l="25200" t="12128" r="21601" b="15103"/>
            <a:stretch>
              <a:fillRect/>
            </a:stretch>
          </p:blipFill>
          <p:spPr bwMode="auto">
            <a:xfrm>
              <a:off x="6516216" y="1700808"/>
              <a:ext cx="1656184" cy="1584176"/>
            </a:xfrm>
            <a:prstGeom prst="rect">
              <a:avLst/>
            </a:prstGeom>
            <a:noFill/>
          </p:spPr>
        </p:pic>
      </p:grpSp>
      <p:grpSp>
        <p:nvGrpSpPr>
          <p:cNvPr id="33" name="32 Grupo"/>
          <p:cNvGrpSpPr/>
          <p:nvPr/>
        </p:nvGrpSpPr>
        <p:grpSpPr>
          <a:xfrm>
            <a:off x="6719906" y="4523664"/>
            <a:ext cx="2316590" cy="2145696"/>
            <a:chOff x="6504002" y="3443544"/>
            <a:chExt cx="2316590" cy="2145696"/>
          </a:xfrm>
        </p:grpSpPr>
        <p:grpSp>
          <p:nvGrpSpPr>
            <p:cNvPr id="6" name="53 Grupo"/>
            <p:cNvGrpSpPr/>
            <p:nvPr/>
          </p:nvGrpSpPr>
          <p:grpSpPr>
            <a:xfrm>
              <a:off x="6542314" y="4293096"/>
              <a:ext cx="2206269" cy="1171070"/>
              <a:chOff x="476672" y="3978993"/>
              <a:chExt cx="4680520" cy="1673127"/>
            </a:xfrm>
          </p:grpSpPr>
          <p:pic>
            <p:nvPicPr>
              <p:cNvPr id="7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485056" y="397899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8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980728" y="433903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9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1456329" y="397899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0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1952001" y="433903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1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2477834" y="397899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2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2973506" y="433903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3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3449107" y="397899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4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3944779" y="433903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5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4437112" y="397899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6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476672" y="469907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7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972344" y="505911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8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1447945" y="469907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19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1943617" y="505911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20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2469450" y="469907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21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2965122" y="505911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22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3440723" y="469907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23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3936395" y="505911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  <p:pic>
            <p:nvPicPr>
              <p:cNvPr id="24" name="Picture 12" descr="http://1.bp.blogspot.com/-QI3VRZG6GAE/UKhTvnmcudI/AAAAAAAACpg/qn-b0PlDGLY/s1600/sign-26288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 contrast="-30000"/>
              </a:blip>
              <a:srcRect l="25687" r="25794" b="60043"/>
              <a:stretch>
                <a:fillRect/>
              </a:stretch>
            </p:blipFill>
            <p:spPr bwMode="auto">
              <a:xfrm>
                <a:off x="4428728" y="4699073"/>
                <a:ext cx="720080" cy="593007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</p:pic>
        </p:grpSp>
        <p:sp>
          <p:nvSpPr>
            <p:cNvPr id="25" name="24 Rectángulo"/>
            <p:cNvSpPr/>
            <p:nvPr/>
          </p:nvSpPr>
          <p:spPr>
            <a:xfrm>
              <a:off x="6504002" y="3470840"/>
              <a:ext cx="23165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Volunteer</a:t>
              </a: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participation</a:t>
              </a:r>
              <a:endPara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6548162" y="3443544"/>
              <a:ext cx="2200421" cy="2145696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27" name="26 Conector recto"/>
          <p:cNvCxnSpPr/>
          <p:nvPr/>
        </p:nvCxnSpPr>
        <p:spPr>
          <a:xfrm>
            <a:off x="107504" y="692696"/>
            <a:ext cx="6876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644008" y="836712"/>
            <a:ext cx="424847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Gather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household</a:t>
            </a:r>
            <a:r>
              <a:rPr lang="es-MX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s-MX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’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expenditure</a:t>
            </a:r>
            <a:r>
              <a:rPr lang="es-MX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cultural </a:t>
            </a:r>
            <a:r>
              <a:rPr lang="es-MX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field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so as to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quantify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economic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aspects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associated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lang="es-MX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Culture.</a:t>
            </a:r>
            <a:endParaRPr kumimoji="0" lang="es-MX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79 Rectángulo"/>
          <p:cNvSpPr/>
          <p:nvPr/>
        </p:nvSpPr>
        <p:spPr>
          <a:xfrm>
            <a:off x="4901405" y="4665330"/>
            <a:ext cx="2046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Handcraft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production</a:t>
            </a: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 descr="http://behance.vo.llnwd.net/profiles22/822451/projects/3458431/7f12c30218bf73f0320bd088f74725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068" y="5327851"/>
            <a:ext cx="1365400" cy="1359981"/>
          </a:xfrm>
          <a:prstGeom prst="rect">
            <a:avLst/>
          </a:prstGeom>
          <a:noFill/>
        </p:spPr>
      </p:pic>
      <p:sp>
        <p:nvSpPr>
          <p:cNvPr id="31" name="30 CuadroTexto"/>
          <p:cNvSpPr txBox="1"/>
          <p:nvPr/>
        </p:nvSpPr>
        <p:spPr>
          <a:xfrm>
            <a:off x="3848" y="169476"/>
            <a:ext cx="91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National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Survey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of Cultural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Consumption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2" name="31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980728"/>
            <a:ext cx="3629689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232" y="851390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err="1" smtClean="0">
                <a:latin typeface="Aharoni" pitchFamily="2" charset="-79"/>
                <a:cs typeface="Aharoni" pitchFamily="2" charset="-79"/>
              </a:rPr>
              <a:t>Main</a:t>
            </a:r>
            <a:r>
              <a:rPr lang="es-MX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b="1" dirty="0" err="1" smtClean="0">
                <a:latin typeface="Aharoni" pitchFamily="2" charset="-79"/>
                <a:cs typeface="Aharoni" pitchFamily="2" charset="-79"/>
              </a:rPr>
              <a:t>results</a:t>
            </a:r>
            <a:r>
              <a:rPr lang="es-MX" sz="2800" b="1" dirty="0" smtClean="0">
                <a:latin typeface="Aharoni" pitchFamily="2" charset="-79"/>
                <a:cs typeface="Aharoni" pitchFamily="2" charset="-79"/>
              </a:rPr>
              <a:t>:</a:t>
            </a:r>
            <a:endParaRPr lang="es-MX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156845" y="1419741"/>
            <a:ext cx="3711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Households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expenditure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purchasing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i="1" dirty="0" smtClean="0">
                <a:latin typeface="Arial" pitchFamily="34" charset="0"/>
                <a:cs typeface="Arial" pitchFamily="34" charset="0"/>
              </a:rPr>
              <a:t>cultural </a:t>
            </a:r>
            <a:r>
              <a:rPr lang="es-MX" sz="1600" i="1" dirty="0" err="1" smtClean="0">
                <a:latin typeface="Arial" pitchFamily="34" charset="0"/>
                <a:cs typeface="Arial" pitchFamily="34" charset="0"/>
              </a:rPr>
              <a:t>goods</a:t>
            </a:r>
            <a:r>
              <a:rPr lang="es-MX" sz="1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s-MX" sz="1600" i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s-MX" sz="1600" i="1" dirty="0" err="1" smtClean="0">
                <a:latin typeface="Arial" pitchFamily="34" charset="0"/>
                <a:cs typeface="Arial" pitchFamily="34" charset="0"/>
              </a:rPr>
              <a:t>services</a:t>
            </a:r>
            <a:r>
              <a:rPr lang="es-MX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amounted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to</a:t>
            </a:r>
          </a:p>
          <a:p>
            <a:pPr algn="r"/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122,269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million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pesos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3.8%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total </a:t>
            </a:r>
            <a:r>
              <a:rPr lang="es-MX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expenditure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2012.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81 Rectángulo"/>
          <p:cNvSpPr/>
          <p:nvPr/>
        </p:nvSpPr>
        <p:spPr>
          <a:xfrm>
            <a:off x="6730334" y="3123466"/>
            <a:ext cx="991546" cy="5862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5" name="82 CuadroTexto"/>
          <p:cNvSpPr txBox="1"/>
          <p:nvPr/>
        </p:nvSpPr>
        <p:spPr>
          <a:xfrm>
            <a:off x="6347476" y="2210668"/>
            <a:ext cx="26890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i="1" dirty="0" err="1" smtClean="0">
                <a:latin typeface="Arial" pitchFamily="34" charset="0"/>
                <a:cs typeface="Arial" pitchFamily="34" charset="0"/>
              </a:rPr>
              <a:t>attendance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cultural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events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equivalent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389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times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capacity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Azteca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Stadium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http://www.inking.com.mx/wp/wp-content/uploads/2013/03/estadio-620x380.jpg"/>
          <p:cNvPicPr>
            <a:picLocks noChangeAspect="1" noChangeArrowheads="1"/>
          </p:cNvPicPr>
          <p:nvPr/>
        </p:nvPicPr>
        <p:blipFill>
          <a:blip r:embed="rId3" cstate="print"/>
          <a:srcRect l="22984" t="11842" r="27419" b="60526"/>
          <a:stretch>
            <a:fillRect/>
          </a:stretch>
        </p:blipFill>
        <p:spPr bwMode="auto">
          <a:xfrm>
            <a:off x="6512053" y="4473248"/>
            <a:ext cx="2524443" cy="1131381"/>
          </a:xfrm>
          <a:prstGeom prst="rect">
            <a:avLst/>
          </a:prstGeom>
          <a:noFill/>
        </p:spPr>
      </p:pic>
      <p:grpSp>
        <p:nvGrpSpPr>
          <p:cNvPr id="6" name="48 Grupo"/>
          <p:cNvGrpSpPr>
            <a:grpSpLocks noChangeAspect="1"/>
          </p:cNvGrpSpPr>
          <p:nvPr/>
        </p:nvGrpSpPr>
        <p:grpSpPr>
          <a:xfrm>
            <a:off x="322750" y="1570311"/>
            <a:ext cx="1767307" cy="1786681"/>
            <a:chOff x="6372200" y="1556792"/>
            <a:chExt cx="1890000" cy="1890000"/>
          </a:xfrm>
        </p:grpSpPr>
        <p:sp>
          <p:nvSpPr>
            <p:cNvPr id="16" name="15 Elipse"/>
            <p:cNvSpPr/>
            <p:nvPr/>
          </p:nvSpPr>
          <p:spPr>
            <a:xfrm>
              <a:off x="6372200" y="1556792"/>
              <a:ext cx="1890000" cy="1890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>
                <a:solidFill>
                  <a:srgbClr val="FFFF00"/>
                </a:solidFill>
              </a:endParaRPr>
            </a:p>
          </p:txBody>
        </p:sp>
        <p:pic>
          <p:nvPicPr>
            <p:cNvPr id="17" name="Picture 4" descr="https://encrypted-tbn1.gstatic.com/images?q=tbn:ANd9GcQ0AXVOQ6_uGZz2QYVghMdnM2EHcaXyvZ9KBD23CrRbXfI736Ye8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0000" contrast="40000"/>
            </a:blip>
            <a:srcRect l="25200" t="12128" r="21601" b="15103"/>
            <a:stretch>
              <a:fillRect/>
            </a:stretch>
          </p:blipFill>
          <p:spPr bwMode="auto">
            <a:xfrm>
              <a:off x="6516216" y="1700808"/>
              <a:ext cx="1656184" cy="1584176"/>
            </a:xfrm>
            <a:prstGeom prst="rect">
              <a:avLst/>
            </a:prstGeom>
            <a:noFill/>
          </p:spPr>
        </p:pic>
      </p:grpSp>
      <p:cxnSp>
        <p:nvCxnSpPr>
          <p:cNvPr id="18" name="17 Conector recto"/>
          <p:cNvCxnSpPr/>
          <p:nvPr/>
        </p:nvCxnSpPr>
        <p:spPr>
          <a:xfrm>
            <a:off x="107504" y="692696"/>
            <a:ext cx="66247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848" y="169476"/>
            <a:ext cx="91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latin typeface="Aharoni" pitchFamily="2" charset="-79"/>
                <a:cs typeface="Aharoni" pitchFamily="2" charset="-79"/>
              </a:rPr>
              <a:t>National</a:t>
            </a:r>
            <a:r>
              <a:rPr lang="es-MX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>
                <a:latin typeface="Aharoni" pitchFamily="2" charset="-79"/>
                <a:cs typeface="Aharoni" pitchFamily="2" charset="-79"/>
              </a:rPr>
              <a:t>Survey</a:t>
            </a:r>
            <a:r>
              <a:rPr lang="es-MX" sz="2800" dirty="0">
                <a:latin typeface="Aharoni" pitchFamily="2" charset="-79"/>
                <a:cs typeface="Aharoni" pitchFamily="2" charset="-79"/>
              </a:rPr>
              <a:t> of Cultural </a:t>
            </a:r>
            <a:r>
              <a:rPr lang="es-MX" sz="2800" dirty="0" err="1">
                <a:latin typeface="Aharoni" pitchFamily="2" charset="-79"/>
                <a:cs typeface="Aharoni" pitchFamily="2" charset="-79"/>
              </a:rPr>
              <a:t>Consumption</a:t>
            </a:r>
            <a:endParaRPr lang="es-MX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" name="30 Grupo"/>
          <p:cNvGrpSpPr/>
          <p:nvPr/>
        </p:nvGrpSpPr>
        <p:grpSpPr>
          <a:xfrm>
            <a:off x="251520" y="4330519"/>
            <a:ext cx="1260000" cy="1260000"/>
            <a:chOff x="6372200" y="188640"/>
            <a:chExt cx="2520280" cy="2520000"/>
          </a:xfrm>
        </p:grpSpPr>
        <p:sp>
          <p:nvSpPr>
            <p:cNvPr id="21" name="103 Rectángulo redondeado"/>
            <p:cNvSpPr/>
            <p:nvPr/>
          </p:nvSpPr>
          <p:spPr>
            <a:xfrm>
              <a:off x="6372200" y="188640"/>
              <a:ext cx="2520280" cy="25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pic>
          <p:nvPicPr>
            <p:cNvPr id="22" name="Picture 4" descr="http://www.alumni.uni-heidelberg.de/bilder/service/061932-firey-orange-jelly-icon-people-things-people-audience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0000"/>
            </a:blip>
            <a:srcRect l="15316" t="13576" r="12279" b="12628"/>
            <a:stretch>
              <a:fillRect/>
            </a:stretch>
          </p:blipFill>
          <p:spPr bwMode="auto">
            <a:xfrm flipH="1">
              <a:off x="6372200" y="188640"/>
              <a:ext cx="2448272" cy="2448273"/>
            </a:xfrm>
            <a:prstGeom prst="rect">
              <a:avLst/>
            </a:prstGeom>
            <a:noFill/>
          </p:spPr>
        </p:pic>
      </p:grpSp>
      <p:sp>
        <p:nvSpPr>
          <p:cNvPr id="23" name="22 Rectángulo"/>
          <p:cNvSpPr/>
          <p:nvPr/>
        </p:nvSpPr>
        <p:spPr>
          <a:xfrm>
            <a:off x="1648870" y="4051486"/>
            <a:ext cx="14829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00B0F0"/>
                </a:solidFill>
              </a:rPr>
              <a:t>24</a:t>
            </a:r>
            <a:r>
              <a:rPr lang="es-MX" sz="3200" b="1" dirty="0" smtClean="0">
                <a:solidFill>
                  <a:srgbClr val="00B0F0"/>
                </a:solidFill>
              </a:rPr>
              <a:t>.</a:t>
            </a:r>
            <a:r>
              <a:rPr lang="es-MX" sz="4800" b="1" dirty="0" smtClean="0">
                <a:solidFill>
                  <a:srgbClr val="00B0F0"/>
                </a:solidFill>
              </a:rPr>
              <a:t>8</a:t>
            </a:r>
            <a:r>
              <a:rPr lang="es-MX" sz="2800" b="1" dirty="0" smtClean="0">
                <a:solidFill>
                  <a:srgbClr val="00B0F0"/>
                </a:solidFill>
              </a:rPr>
              <a:t>%</a:t>
            </a:r>
            <a:r>
              <a:rPr lang="es-MX" sz="1600" dirty="0" smtClean="0"/>
              <a:t> </a:t>
            </a:r>
            <a:endParaRPr lang="es-MX" sz="1000" dirty="0" smtClean="0"/>
          </a:p>
          <a:p>
            <a:pPr algn="ctr"/>
            <a:r>
              <a:rPr lang="es-MX" sz="1200" dirty="0" err="1" smtClean="0"/>
              <a:t>is</a:t>
            </a:r>
            <a:r>
              <a:rPr lang="es-MX" sz="1200" dirty="0" smtClean="0"/>
              <a:t> </a:t>
            </a:r>
            <a:r>
              <a:rPr lang="es-MX" sz="1200" dirty="0" err="1" smtClean="0"/>
              <a:t>spent</a:t>
            </a:r>
            <a:r>
              <a:rPr lang="es-MX" sz="1200" dirty="0" smtClean="0"/>
              <a:t> to </a:t>
            </a:r>
            <a:r>
              <a:rPr lang="es-MX" sz="1200" dirty="0" err="1" smtClean="0"/>
              <a:t>access</a:t>
            </a:r>
            <a:r>
              <a:rPr lang="es-MX" sz="1200" dirty="0" smtClean="0"/>
              <a:t>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</a:t>
            </a:r>
            <a:r>
              <a:rPr lang="es-MX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endParaRPr lang="es-MX" sz="1200" dirty="0"/>
          </a:p>
        </p:txBody>
      </p:sp>
      <p:sp>
        <p:nvSpPr>
          <p:cNvPr id="24" name="23 Rectángulo"/>
          <p:cNvSpPr/>
          <p:nvPr/>
        </p:nvSpPr>
        <p:spPr>
          <a:xfrm>
            <a:off x="4724518" y="4050938"/>
            <a:ext cx="15036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FF0000"/>
                </a:solidFill>
              </a:rPr>
              <a:t>6</a:t>
            </a:r>
            <a:r>
              <a:rPr lang="es-MX" sz="4000" b="1" dirty="0" smtClean="0">
                <a:solidFill>
                  <a:srgbClr val="FF0000"/>
                </a:solidFill>
              </a:rPr>
              <a:t>.</a:t>
            </a:r>
            <a:r>
              <a:rPr lang="es-MX" sz="4800" b="1" dirty="0" smtClean="0">
                <a:solidFill>
                  <a:srgbClr val="FF0000"/>
                </a:solidFill>
              </a:rPr>
              <a:t>7</a:t>
            </a:r>
            <a:r>
              <a:rPr lang="es-MX" sz="2800" b="1" dirty="0" smtClean="0">
                <a:solidFill>
                  <a:srgbClr val="FF0000"/>
                </a:solidFill>
              </a:rPr>
              <a:t>%</a:t>
            </a:r>
            <a:endParaRPr lang="es-MX" sz="1000" dirty="0" smtClean="0">
              <a:solidFill>
                <a:srgbClr val="FF0000"/>
              </a:solidFill>
            </a:endParaRPr>
          </a:p>
          <a:p>
            <a:pPr algn="ctr"/>
            <a:r>
              <a:rPr lang="es-MX" sz="1200" dirty="0" err="1" smtClean="0"/>
              <a:t>is</a:t>
            </a:r>
            <a:r>
              <a:rPr lang="es-MX" sz="1200" dirty="0" smtClean="0"/>
              <a:t> </a:t>
            </a:r>
            <a:r>
              <a:rPr lang="es-MX" sz="1200" dirty="0" err="1" smtClean="0"/>
              <a:t>spent</a:t>
            </a:r>
            <a:r>
              <a:rPr lang="es-MX" sz="1200" dirty="0" smtClean="0"/>
              <a:t> </a:t>
            </a:r>
            <a:r>
              <a:rPr lang="es-MX" sz="1200" dirty="0" err="1" smtClean="0"/>
              <a:t>on</a:t>
            </a:r>
            <a:r>
              <a:rPr lang="es-MX" sz="1200" dirty="0" smtClean="0"/>
              <a:t>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</a:t>
            </a:r>
            <a:r>
              <a:rPr lang="es-MX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workshops.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24 Grupo"/>
          <p:cNvGrpSpPr/>
          <p:nvPr/>
        </p:nvGrpSpPr>
        <p:grpSpPr>
          <a:xfrm>
            <a:off x="3419872" y="4338970"/>
            <a:ext cx="1260000" cy="1260000"/>
            <a:chOff x="2571736" y="1000108"/>
            <a:chExt cx="2520000" cy="2520000"/>
          </a:xfrm>
        </p:grpSpPr>
        <p:sp>
          <p:nvSpPr>
            <p:cNvPr id="26" name="25 Rectángulo redondeado"/>
            <p:cNvSpPr/>
            <p:nvPr/>
          </p:nvSpPr>
          <p:spPr>
            <a:xfrm>
              <a:off x="2571736" y="1000108"/>
              <a:ext cx="2520000" cy="252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7" name="Picture 4" descr="http://1.bp.blogspot.com/_yebBWqvPcH8/TM1aROeNkHI/AAAAAAAAAAM/EqpaRp0OyX8/S220/icon_student_lge.gi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/>
            <a:stretch>
              <a:fillRect/>
            </a:stretch>
          </p:blipFill>
          <p:spPr bwMode="auto">
            <a:xfrm>
              <a:off x="2786050" y="1142984"/>
              <a:ext cx="2214578" cy="2214578"/>
            </a:xfrm>
            <a:prstGeom prst="rect">
              <a:avLst/>
            </a:prstGeom>
            <a:noFill/>
          </p:spPr>
        </p:pic>
      </p:grpSp>
      <p:sp>
        <p:nvSpPr>
          <p:cNvPr id="28" name="27 CuadroTexto"/>
          <p:cNvSpPr txBox="1"/>
          <p:nvPr/>
        </p:nvSpPr>
        <p:spPr>
          <a:xfrm>
            <a:off x="-36512" y="5796553"/>
            <a:ext cx="9188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*</a:t>
            </a:r>
            <a:r>
              <a:rPr lang="es-MX" sz="1600" dirty="0" err="1" smtClean="0"/>
              <a:t>Sources</a:t>
            </a:r>
            <a:r>
              <a:rPr lang="es-MX" sz="1600" dirty="0" smtClean="0"/>
              <a:t>: </a:t>
            </a:r>
            <a:r>
              <a:rPr lang="es-MX" sz="1600" dirty="0" err="1" smtClean="0"/>
              <a:t>National</a:t>
            </a:r>
            <a:r>
              <a:rPr lang="es-MX" sz="1600" dirty="0" smtClean="0"/>
              <a:t> </a:t>
            </a:r>
            <a:r>
              <a:rPr lang="es-MX" sz="1600" dirty="0" err="1" smtClean="0"/>
              <a:t>Survey</a:t>
            </a:r>
            <a:r>
              <a:rPr lang="es-MX" sz="1600" dirty="0" smtClean="0"/>
              <a:t> of </a:t>
            </a:r>
            <a:r>
              <a:rPr lang="es-MX" sz="1600" dirty="0" err="1" smtClean="0"/>
              <a:t>households</a:t>
            </a:r>
            <a:r>
              <a:rPr lang="es-MX" sz="1600" dirty="0" smtClean="0"/>
              <a:t>’ </a:t>
            </a:r>
            <a:r>
              <a:rPr lang="es-MX" sz="1600" dirty="0" err="1" smtClean="0"/>
              <a:t>Income</a:t>
            </a:r>
            <a:r>
              <a:rPr lang="es-MX" sz="1600" dirty="0" smtClean="0"/>
              <a:t> and </a:t>
            </a:r>
            <a:r>
              <a:rPr lang="es-MX" sz="1600" dirty="0" err="1" smtClean="0"/>
              <a:t>expenditure</a:t>
            </a:r>
            <a:r>
              <a:rPr lang="es-MX" sz="1600" dirty="0" smtClean="0"/>
              <a:t>. </a:t>
            </a:r>
            <a:r>
              <a:rPr lang="es-MX" sz="1600" dirty="0" err="1" smtClean="0"/>
              <a:t>National</a:t>
            </a:r>
            <a:r>
              <a:rPr lang="es-MX" sz="1600" dirty="0" smtClean="0"/>
              <a:t> </a:t>
            </a:r>
            <a:r>
              <a:rPr lang="es-MX" sz="1600" dirty="0" err="1" smtClean="0"/>
              <a:t>Survey</a:t>
            </a:r>
            <a:r>
              <a:rPr lang="es-MX" sz="1600" dirty="0" smtClean="0"/>
              <a:t> of Cultural </a:t>
            </a:r>
            <a:r>
              <a:rPr lang="es-MX" sz="1600" dirty="0" err="1" smtClean="0"/>
              <a:t>Consumption</a:t>
            </a:r>
            <a:endParaRPr lang="es-MX" sz="1600" dirty="0"/>
          </a:p>
        </p:txBody>
      </p:sp>
      <p:pic>
        <p:nvPicPr>
          <p:cNvPr id="25" name="24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548680"/>
            <a:ext cx="4536504" cy="595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788024" y="3717032"/>
            <a:ext cx="435597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Main</a:t>
            </a:r>
            <a:r>
              <a:rPr kumimoji="0" lang="es-MX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results</a:t>
            </a:r>
            <a:r>
              <a:rPr kumimoji="0" lang="es-MX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s-MX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5076056" y="326740"/>
            <a:ext cx="3710832" cy="3318284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MX" sz="4800" b="1" dirty="0" smtClean="0">
                <a:solidFill>
                  <a:schemeClr val="tx2"/>
                </a:solidFill>
                <a:latin typeface="Calibri"/>
              </a:rPr>
              <a:t>Culture </a:t>
            </a:r>
            <a:r>
              <a:rPr lang="es-MX" sz="4800" b="1" dirty="0" err="1" smtClean="0">
                <a:solidFill>
                  <a:schemeClr val="tx2"/>
                </a:solidFill>
                <a:latin typeface="Calibri"/>
              </a:rPr>
              <a:t>Satellite</a:t>
            </a:r>
            <a:r>
              <a:rPr lang="es-MX" sz="4800" b="1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es-MX" sz="4800" b="1" dirty="0" err="1" smtClean="0">
                <a:solidFill>
                  <a:schemeClr val="tx2"/>
                </a:solidFill>
                <a:latin typeface="Calibri"/>
              </a:rPr>
              <a:t>Account</a:t>
            </a:r>
            <a:endParaRPr lang="es-MX" sz="4800" b="1" dirty="0" smtClean="0">
              <a:solidFill>
                <a:schemeClr val="tx2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5640" y="44640"/>
            <a:ext cx="896400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Main</a:t>
            </a: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</a:t>
            </a: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results</a:t>
            </a: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</a:t>
            </a: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for</a:t>
            </a: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2012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2"/>
          <p:cNvSpPr/>
          <p:nvPr/>
        </p:nvSpPr>
        <p:spPr>
          <a:xfrm flipV="1">
            <a:off x="132480" y="548680"/>
            <a:ext cx="6012000" cy="752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43" name="CustomShape 3"/>
          <p:cNvSpPr/>
          <p:nvPr/>
        </p:nvSpPr>
        <p:spPr>
          <a:xfrm>
            <a:off x="-352254" y="991515"/>
            <a:ext cx="3312000" cy="5027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4000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es-MX" sz="4000" dirty="0" smtClean="0">
              <a:solidFill>
                <a:srgbClr val="1024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4000" dirty="0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GDP</a:t>
            </a:r>
            <a:r>
              <a:rPr lang="es-MX" sz="3600" dirty="0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: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dirty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405,997</a:t>
            </a:r>
            <a:r>
              <a:rPr lang="es-MX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endParaRPr sz="1600" baseline="30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3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million</a:t>
            </a:r>
            <a:endParaRPr lang="es-MX" sz="32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3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pesos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2381317" y="905326"/>
            <a:ext cx="2808000" cy="1465798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400" b="1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Market</a:t>
            </a:r>
            <a:endParaRPr lang="es-MX" sz="2400" b="1" dirty="0" smtClean="0">
              <a:solidFill>
                <a:srgbClr val="1024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2400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economic</a:t>
            </a:r>
            <a:endParaRPr lang="es-MX" sz="2400" dirty="0" smtClean="0">
              <a:solidFill>
                <a:srgbClr val="1024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2400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valuation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2465002" y="2407820"/>
            <a:ext cx="2645280" cy="143117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400" b="1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Government</a:t>
            </a:r>
            <a:r>
              <a:rPr lang="es-MX" sz="2400" b="1" dirty="0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economic</a:t>
            </a:r>
            <a:endParaRPr lang="es-MX" sz="2400" dirty="0" smtClean="0">
              <a:solidFill>
                <a:srgbClr val="1024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2400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valuation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2395172" y="4058155"/>
            <a:ext cx="2763050" cy="17666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400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Household</a:t>
            </a:r>
            <a:endParaRPr lang="es-MX" sz="2400" dirty="0" smtClean="0">
              <a:solidFill>
                <a:srgbClr val="1024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2400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production</a:t>
            </a:r>
            <a:endParaRPr lang="es-MX" sz="2400" dirty="0" smtClean="0">
              <a:solidFill>
                <a:srgbClr val="1024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2800" dirty="0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2400" b="1" dirty="0" err="1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survey</a:t>
            </a:r>
            <a:r>
              <a:rPr lang="es-MX" sz="2800" dirty="0" smtClean="0">
                <a:solidFill>
                  <a:srgbClr val="10243E"/>
                </a:solidFill>
                <a:latin typeface="Arial" pitchFamily="34" charset="0"/>
                <a:cs typeface="Arial" pitchFamily="34" charset="0"/>
              </a:rPr>
              <a:t>)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-64494" y="4073139"/>
            <a:ext cx="2808000" cy="21614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4800" b="1" u="sng" dirty="0" smtClean="0">
                <a:solidFill>
                  <a:srgbClr val="C00000"/>
                </a:solidFill>
                <a:latin typeface="Calibri"/>
              </a:rPr>
              <a:t>2.7% of </a:t>
            </a:r>
            <a:r>
              <a:rPr lang="es-MX" sz="4800" b="1" u="sng" dirty="0" err="1" smtClean="0">
                <a:solidFill>
                  <a:srgbClr val="C00000"/>
                </a:solidFill>
                <a:latin typeface="Calibri"/>
              </a:rPr>
              <a:t>the</a:t>
            </a:r>
            <a:r>
              <a:rPr lang="es-MX" sz="4800" b="1" u="sng" dirty="0" smtClean="0">
                <a:solidFill>
                  <a:srgbClr val="C00000"/>
                </a:solidFill>
                <a:latin typeface="Calibri"/>
              </a:rPr>
              <a:t> GDP</a:t>
            </a:r>
            <a:endParaRPr dirty="0"/>
          </a:p>
        </p:txBody>
      </p:sp>
      <p:sp>
        <p:nvSpPr>
          <p:cNvPr id="48" name="CustomShape 8"/>
          <p:cNvSpPr/>
          <p:nvPr/>
        </p:nvSpPr>
        <p:spPr>
          <a:xfrm>
            <a:off x="70200" y="913843"/>
            <a:ext cx="2557584" cy="4960696"/>
          </a:xfrm>
          <a:prstGeom prst="roundRect">
            <a:avLst>
              <a:gd name="adj" fmla="val 16667"/>
            </a:avLst>
          </a:prstGeom>
          <a:ln w="25560">
            <a:solidFill>
              <a:schemeClr val="accent6">
                <a:lumMod val="75000"/>
              </a:schemeClr>
            </a:solidFill>
            <a:custDash>
              <a:ds d="71000" sp="213000"/>
              <a:ds d="284000" sp="213000"/>
            </a:custDash>
            <a:round/>
          </a:ln>
        </p:spPr>
      </p:sp>
      <p:sp>
        <p:nvSpPr>
          <p:cNvPr id="49" name="CustomShape 9"/>
          <p:cNvSpPr/>
          <p:nvPr/>
        </p:nvSpPr>
        <p:spPr>
          <a:xfrm>
            <a:off x="2768078" y="898003"/>
            <a:ext cx="2012888" cy="1304128"/>
          </a:xfrm>
          <a:prstGeom prst="roundRect">
            <a:avLst>
              <a:gd name="adj" fmla="val 16667"/>
            </a:avLst>
          </a:prstGeom>
          <a:ln w="25560">
            <a:solidFill>
              <a:schemeClr val="accent4">
                <a:lumMod val="75000"/>
              </a:schemeClr>
            </a:solidFill>
            <a:round/>
          </a:ln>
        </p:spPr>
      </p:sp>
      <p:sp>
        <p:nvSpPr>
          <p:cNvPr id="50" name="CustomShape 10"/>
          <p:cNvSpPr/>
          <p:nvPr/>
        </p:nvSpPr>
        <p:spPr>
          <a:xfrm>
            <a:off x="2783918" y="2322701"/>
            <a:ext cx="2012888" cy="1391598"/>
          </a:xfrm>
          <a:prstGeom prst="roundRect">
            <a:avLst>
              <a:gd name="adj" fmla="val 16667"/>
            </a:avLst>
          </a:prstGeom>
          <a:ln w="25560">
            <a:solidFill>
              <a:schemeClr val="accent1"/>
            </a:solidFill>
            <a:round/>
          </a:ln>
        </p:spPr>
      </p:sp>
      <p:sp>
        <p:nvSpPr>
          <p:cNvPr id="51" name="CustomShape 11"/>
          <p:cNvSpPr/>
          <p:nvPr/>
        </p:nvSpPr>
        <p:spPr>
          <a:xfrm>
            <a:off x="2769878" y="3858539"/>
            <a:ext cx="2012888" cy="2016000"/>
          </a:xfrm>
          <a:prstGeom prst="roundRect">
            <a:avLst>
              <a:gd name="adj" fmla="val 16667"/>
            </a:avLst>
          </a:prstGeom>
          <a:ln w="25560">
            <a:solidFill>
              <a:srgbClr val="92D050"/>
            </a:solidFill>
            <a:round/>
          </a:ln>
        </p:spPr>
      </p:sp>
      <p:sp>
        <p:nvSpPr>
          <p:cNvPr id="52" name="CustomShape 12"/>
          <p:cNvSpPr/>
          <p:nvPr/>
        </p:nvSpPr>
        <p:spPr>
          <a:xfrm>
            <a:off x="4886405" y="885763"/>
            <a:ext cx="2016121" cy="1316368"/>
          </a:xfrm>
          <a:prstGeom prst="roundRect">
            <a:avLst>
              <a:gd name="adj" fmla="val 16667"/>
            </a:avLst>
          </a:prstGeom>
          <a:ln w="25560">
            <a:solidFill>
              <a:schemeClr val="accent4">
                <a:lumMod val="75000"/>
              </a:schemeClr>
            </a:solidFill>
            <a:custDash>
              <a:ds d="213000" sp="71000"/>
            </a:custDash>
            <a:round/>
          </a:ln>
        </p:spPr>
      </p:sp>
      <p:sp>
        <p:nvSpPr>
          <p:cNvPr id="53" name="CustomShape 13"/>
          <p:cNvSpPr/>
          <p:nvPr/>
        </p:nvSpPr>
        <p:spPr>
          <a:xfrm>
            <a:off x="4901885" y="2346147"/>
            <a:ext cx="2016121" cy="1409015"/>
          </a:xfrm>
          <a:prstGeom prst="roundRect">
            <a:avLst>
              <a:gd name="adj" fmla="val 16667"/>
            </a:avLst>
          </a:prstGeom>
          <a:ln w="25560">
            <a:solidFill>
              <a:schemeClr val="accent1"/>
            </a:solidFill>
            <a:custDash>
              <a:ds d="213000" sp="71000"/>
            </a:custDash>
            <a:round/>
          </a:ln>
        </p:spPr>
      </p:sp>
      <p:sp>
        <p:nvSpPr>
          <p:cNvPr id="54" name="CustomShape 14"/>
          <p:cNvSpPr/>
          <p:nvPr/>
        </p:nvSpPr>
        <p:spPr>
          <a:xfrm>
            <a:off x="4887845" y="3858539"/>
            <a:ext cx="2016121" cy="2016000"/>
          </a:xfrm>
          <a:prstGeom prst="roundRect">
            <a:avLst>
              <a:gd name="adj" fmla="val 16667"/>
            </a:avLst>
          </a:prstGeom>
          <a:ln w="25560">
            <a:solidFill>
              <a:srgbClr val="92D050"/>
            </a:solidFill>
            <a:custDash>
              <a:ds d="213000" sp="71000"/>
            </a:custDash>
            <a:round/>
          </a:ln>
        </p:spPr>
      </p:sp>
      <p:sp>
        <p:nvSpPr>
          <p:cNvPr id="55" name="CustomShape 15"/>
          <p:cNvSpPr/>
          <p:nvPr/>
        </p:nvSpPr>
        <p:spPr>
          <a:xfrm>
            <a:off x="5149328" y="914901"/>
            <a:ext cx="1473585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2.0%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ustomShape 16"/>
          <p:cNvSpPr/>
          <p:nvPr/>
        </p:nvSpPr>
        <p:spPr>
          <a:xfrm>
            <a:off x="5149328" y="2490163"/>
            <a:ext cx="1473585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0.1%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ustomShape 18"/>
          <p:cNvSpPr/>
          <p:nvPr/>
        </p:nvSpPr>
        <p:spPr>
          <a:xfrm>
            <a:off x="5076056" y="1706901"/>
            <a:ext cx="139896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s-MX" sz="240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GDP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ustomShape 19"/>
          <p:cNvSpPr/>
          <p:nvPr/>
        </p:nvSpPr>
        <p:spPr>
          <a:xfrm>
            <a:off x="5117256" y="3134342"/>
            <a:ext cx="139896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s-MX" sz="240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GDP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ustomShape 16"/>
          <p:cNvSpPr/>
          <p:nvPr/>
        </p:nvSpPr>
        <p:spPr>
          <a:xfrm>
            <a:off x="5277216" y="4261486"/>
            <a:ext cx="1267865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0.6%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ustomShape 19"/>
          <p:cNvSpPr/>
          <p:nvPr/>
        </p:nvSpPr>
        <p:spPr>
          <a:xfrm>
            <a:off x="5148064" y="5141555"/>
            <a:ext cx="139896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s-MX" sz="240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GDP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ustomShape 12"/>
          <p:cNvSpPr/>
          <p:nvPr/>
        </p:nvSpPr>
        <p:spPr>
          <a:xfrm>
            <a:off x="7020272" y="892132"/>
            <a:ext cx="2016121" cy="131636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62" name="CustomShape 13"/>
          <p:cNvSpPr/>
          <p:nvPr/>
        </p:nvSpPr>
        <p:spPr>
          <a:xfrm>
            <a:off x="7035752" y="2352516"/>
            <a:ext cx="2016121" cy="140901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63" name="CustomShape 14"/>
          <p:cNvSpPr/>
          <p:nvPr/>
        </p:nvSpPr>
        <p:spPr>
          <a:xfrm>
            <a:off x="7021712" y="3864908"/>
            <a:ext cx="2016121" cy="2016000"/>
          </a:xfrm>
          <a:prstGeom prst="roundRect">
            <a:avLst>
              <a:gd name="adj" fmla="val 16667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64" name="CustomShape 15"/>
          <p:cNvSpPr/>
          <p:nvPr/>
        </p:nvSpPr>
        <p:spPr>
          <a:xfrm>
            <a:off x="7283195" y="921270"/>
            <a:ext cx="1473585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3.7%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CustomShape 16"/>
          <p:cNvSpPr/>
          <p:nvPr/>
        </p:nvSpPr>
        <p:spPr>
          <a:xfrm>
            <a:off x="7283195" y="2496532"/>
            <a:ext cx="1473585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0.9%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CustomShape 16"/>
          <p:cNvSpPr/>
          <p:nvPr/>
        </p:nvSpPr>
        <p:spPr>
          <a:xfrm>
            <a:off x="7411083" y="4267855"/>
            <a:ext cx="1267865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5.0%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ustomShape 19"/>
          <p:cNvSpPr/>
          <p:nvPr/>
        </p:nvSpPr>
        <p:spPr>
          <a:xfrm>
            <a:off x="7380312" y="5147924"/>
            <a:ext cx="139896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400" dirty="0" smtClean="0">
                <a:solidFill>
                  <a:srgbClr val="262626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s-MX" sz="240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year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uadroTexto 12"/>
          <p:cNvSpPr txBox="1"/>
          <p:nvPr/>
        </p:nvSpPr>
        <p:spPr>
          <a:xfrm>
            <a:off x="323528" y="6309320"/>
            <a:ext cx="901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es-MX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stomShape 19"/>
          <p:cNvSpPr/>
          <p:nvPr/>
        </p:nvSpPr>
        <p:spPr>
          <a:xfrm>
            <a:off x="7380312" y="3212976"/>
            <a:ext cx="139896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400" dirty="0" smtClean="0">
                <a:solidFill>
                  <a:srgbClr val="262626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s-MX" sz="240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year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ustomShape 19"/>
          <p:cNvSpPr/>
          <p:nvPr/>
        </p:nvSpPr>
        <p:spPr>
          <a:xfrm>
            <a:off x="7380312" y="1628800"/>
            <a:ext cx="139896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400" dirty="0" smtClean="0">
                <a:solidFill>
                  <a:srgbClr val="262626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s-MX" sz="24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s-MX" sz="240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year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31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07504" y="548680"/>
            <a:ext cx="601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33506" y="908720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Culture GDP: Annual growth rate, 2008 - 2012</a:t>
            </a:r>
            <a:endParaRPr lang="es-MX" sz="2400" b="1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(2008 </a:t>
            </a:r>
            <a:r>
              <a:rPr lang="es-MX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prices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MX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n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0" t="1222" r="951" b="3540"/>
          <a:stretch>
            <a:fillRect/>
          </a:stretch>
        </p:blipFill>
        <p:spPr>
          <a:xfrm>
            <a:off x="1043608" y="1916832"/>
            <a:ext cx="7272808" cy="4320480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35640" y="44640"/>
            <a:ext cx="896400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Main</a:t>
            </a: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</a:t>
            </a: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results</a:t>
            </a: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</a:t>
            </a: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for</a:t>
            </a: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2012:  </a:t>
            </a: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constant</a:t>
            </a: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</a:t>
            </a:r>
            <a:r>
              <a:rPr lang="es-MX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prices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43808" y="5877272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 smtClean="0">
                <a:solidFill>
                  <a:schemeClr val="tx1"/>
                </a:solidFill>
              </a:rPr>
              <a:t>Culture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51086" y="5877272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Total </a:t>
            </a:r>
            <a:r>
              <a:rPr lang="es-MX" sz="2000" b="1" dirty="0" err="1" smtClean="0">
                <a:solidFill>
                  <a:schemeClr val="tx1"/>
                </a:solidFill>
              </a:rPr>
              <a:t>economy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-507" y="3725998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 smtClean="0">
                <a:solidFill>
                  <a:schemeClr val="tx1"/>
                </a:solidFill>
              </a:rPr>
              <a:t>Growth</a:t>
            </a:r>
            <a:r>
              <a:rPr lang="es-MX" sz="2000" b="1" dirty="0" smtClean="0">
                <a:solidFill>
                  <a:schemeClr val="tx1"/>
                </a:solidFill>
              </a:rPr>
              <a:t>   %</a:t>
            </a:r>
            <a:endParaRPr lang="es-MX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35496" y="4176464"/>
            <a:ext cx="6589966" cy="20608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0" indent="-457200">
              <a:buNone/>
            </a:pPr>
            <a:endParaRPr lang="es-MX" sz="1800" b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None/>
            </a:pPr>
            <a:r>
              <a:rPr lang="es-MX" sz="24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Developing</a:t>
            </a:r>
            <a:r>
              <a:rPr lang="es-MX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s-MX" sz="700" b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Environmental - economic accounts of ecosystems</a:t>
            </a:r>
            <a:endParaRPr lang="es-MX" sz="1800" b="1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s-MX" sz="1800" b="1" i="1" dirty="0" smtClean="0">
                <a:solidFill>
                  <a:schemeClr val="bg1">
                    <a:lumMod val="50000"/>
                  </a:schemeClr>
                </a:solidFill>
              </a:rPr>
              <a:t>Green </a:t>
            </a:r>
            <a:r>
              <a:rPr lang="es-MX" sz="1800" b="1" i="1" dirty="0" err="1" smtClean="0">
                <a:solidFill>
                  <a:schemeClr val="bg1">
                    <a:lumMod val="50000"/>
                  </a:schemeClr>
                </a:solidFill>
              </a:rPr>
              <a:t>Growth</a:t>
            </a:r>
            <a:r>
              <a:rPr lang="es-MX" sz="1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800" b="1" i="1" dirty="0" err="1" smtClean="0">
                <a:solidFill>
                  <a:schemeClr val="bg1">
                    <a:lumMod val="50000"/>
                  </a:schemeClr>
                </a:solidFill>
              </a:rPr>
              <a:t>Indicators</a:t>
            </a:r>
            <a:endParaRPr lang="es-MX" sz="1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s-MX" sz="18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b="1" i="1" dirty="0" err="1" smtClean="0">
                <a:solidFill>
                  <a:schemeClr val="bg1">
                    <a:lumMod val="50000"/>
                  </a:schemeClr>
                </a:solidFill>
              </a:rPr>
              <a:t>mpact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 of mining on the economy, society and environment</a:t>
            </a:r>
            <a:endParaRPr lang="es-MX" sz="1800" b="1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8" name="AutoShape 4" descr="Ver PROPUESTA...jpg en presentación"/>
          <p:cNvSpPr>
            <a:spLocks noChangeAspect="1" noChangeArrowheads="1"/>
          </p:cNvSpPr>
          <p:nvPr/>
        </p:nvSpPr>
        <p:spPr bwMode="auto">
          <a:xfrm>
            <a:off x="63500" y="-731838"/>
            <a:ext cx="11715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28" y="908720"/>
            <a:ext cx="1515536" cy="199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 descr="Sceem 2011 i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9390" y="2348880"/>
            <a:ext cx="1484418" cy="190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1" descr="image00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1052736"/>
            <a:ext cx="1548795" cy="193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" descr="image00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65846" y="2420888"/>
            <a:ext cx="1458482" cy="19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D:\Mis imágenes\SCNM_sin_lucro_08_10_v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55776" y="1052736"/>
            <a:ext cx="1584176" cy="2666552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218" name="Picture 2" descr="http://www.inegi.org.mx/prod_serv/contenidos/espanol/img/70282500406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491880" y="2420888"/>
            <a:ext cx="1440816" cy="181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" descr="image00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06006" y="1052736"/>
            <a:ext cx="1458482" cy="193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14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4"/>
          <p:cNvSpPr/>
          <p:nvPr/>
        </p:nvSpPr>
        <p:spPr>
          <a:xfrm flipV="1">
            <a:off x="115909" y="656894"/>
            <a:ext cx="6012000" cy="234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18" name="CustomShape 2"/>
          <p:cNvSpPr/>
          <p:nvPr/>
        </p:nvSpPr>
        <p:spPr>
          <a:xfrm>
            <a:off x="20520" y="116640"/>
            <a:ext cx="6423688" cy="577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The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satellite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accounts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in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Mexico</a:t>
            </a:r>
            <a:endParaRPr dirty="0"/>
          </a:p>
        </p:txBody>
      </p:sp>
      <p:sp>
        <p:nvSpPr>
          <p:cNvPr id="19" name="18 Rectángulo"/>
          <p:cNvSpPr/>
          <p:nvPr/>
        </p:nvSpPr>
        <p:spPr>
          <a:xfrm>
            <a:off x="5724128" y="1794302"/>
            <a:ext cx="787395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66FF33"/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Health</a:t>
            </a:r>
            <a:endParaRPr lang="es-E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43808" y="3090446"/>
            <a:ext cx="905889" cy="338554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Tourism</a:t>
            </a:r>
            <a:endParaRPr lang="es-ES" sz="1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051720" y="1412776"/>
            <a:ext cx="1225913" cy="58477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Non-</a:t>
            </a:r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profit</a:t>
            </a:r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institutions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55576" y="1692097"/>
            <a:ext cx="1212190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Household </a:t>
            </a: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production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380312" y="3356992"/>
            <a:ext cx="116705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Culture</a:t>
            </a:r>
            <a:endParaRPr lang="es-E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2946430"/>
            <a:ext cx="1350755" cy="338554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Environment</a:t>
            </a:r>
            <a:endParaRPr lang="es-ES" sz="1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732240" y="1484784"/>
            <a:ext cx="92044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Housing</a:t>
            </a:r>
            <a:endParaRPr lang="es-ES" sz="1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27 CuadroTexto"/>
          <p:cNvSpPr txBox="1"/>
          <p:nvPr/>
        </p:nvSpPr>
        <p:spPr>
          <a:xfrm>
            <a:off x="251520" y="692696"/>
            <a:ext cx="831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s-MX" sz="20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GDP. International </a:t>
            </a:r>
            <a:r>
              <a:rPr lang="es-MX" sz="20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comparative</a:t>
            </a:r>
            <a:endParaRPr lang="es-MX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35 Grupo"/>
          <p:cNvGrpSpPr/>
          <p:nvPr/>
        </p:nvGrpSpPr>
        <p:grpSpPr>
          <a:xfrm>
            <a:off x="-36512" y="1793282"/>
            <a:ext cx="9145014" cy="4248472"/>
            <a:chOff x="1901041" y="1900556"/>
            <a:chExt cx="8298676" cy="3357248"/>
          </a:xfrm>
        </p:grpSpPr>
        <p:pic>
          <p:nvPicPr>
            <p:cNvPr id="37" name="Picture 2" descr="https://upload.wikimedia.org/wikipedia/commons/6/63/Mapa_Mundi_Detalle_Max_2008.png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14603" y="1948563"/>
              <a:ext cx="7545070" cy="3309241"/>
            </a:xfrm>
            <a:prstGeom prst="rect">
              <a:avLst/>
            </a:prstGeom>
            <a:noFill/>
          </p:spPr>
        </p:pic>
        <p:sp>
          <p:nvSpPr>
            <p:cNvPr id="38" name="Rectángulo 31"/>
            <p:cNvSpPr/>
            <p:nvPr/>
          </p:nvSpPr>
          <p:spPr>
            <a:xfrm>
              <a:off x="2619824" y="3201482"/>
              <a:ext cx="618581" cy="4332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MEX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(2012</a:t>
              </a:r>
              <a:r>
                <a:rPr lang="es-MX" sz="1200" kern="0" baseline="300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</a:t>
              </a: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)</a:t>
              </a:r>
              <a:endParaRPr lang="es-MX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Rectángulo 31"/>
            <p:cNvSpPr/>
            <p:nvPr/>
          </p:nvSpPr>
          <p:spPr>
            <a:xfrm>
              <a:off x="3534322" y="3582482"/>
              <a:ext cx="649061" cy="37230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CR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(2013)</a:t>
              </a:r>
              <a:endParaRPr lang="es-MX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Rectángulo 31"/>
            <p:cNvSpPr/>
            <p:nvPr/>
          </p:nvSpPr>
          <p:spPr>
            <a:xfrm>
              <a:off x="5024032" y="3334832"/>
              <a:ext cx="622391" cy="437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COL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(2007)</a:t>
              </a:r>
              <a:endParaRPr lang="es-MX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Rectángulo 31"/>
            <p:cNvSpPr/>
            <p:nvPr/>
          </p:nvSpPr>
          <p:spPr>
            <a:xfrm>
              <a:off x="3564802" y="4390202"/>
              <a:ext cx="618581" cy="50184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CHI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(2007)</a:t>
              </a:r>
              <a:endParaRPr lang="es-MX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Rectángulo 31"/>
            <p:cNvSpPr/>
            <p:nvPr/>
          </p:nvSpPr>
          <p:spPr>
            <a:xfrm>
              <a:off x="5222152" y="2744282"/>
              <a:ext cx="595721" cy="36468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SPA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(2012)</a:t>
              </a:r>
              <a:endParaRPr lang="es-MX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Rectángulo 31"/>
            <p:cNvSpPr/>
            <p:nvPr/>
          </p:nvSpPr>
          <p:spPr>
            <a:xfrm>
              <a:off x="5740312" y="2005142"/>
              <a:ext cx="637631" cy="3837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FIN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(2012)</a:t>
              </a:r>
              <a:endParaRPr lang="es-MX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Rectángulo 31"/>
            <p:cNvSpPr/>
            <p:nvPr/>
          </p:nvSpPr>
          <p:spPr>
            <a:xfrm>
              <a:off x="6281332" y="2523302"/>
              <a:ext cx="645251" cy="3913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CZR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(2010)</a:t>
              </a:r>
              <a:endParaRPr lang="es-MX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Rectángulo 31"/>
            <p:cNvSpPr/>
            <p:nvPr/>
          </p:nvSpPr>
          <p:spPr>
            <a:xfrm>
              <a:off x="9439822" y="3738692"/>
              <a:ext cx="607151" cy="3532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AUS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(2009)</a:t>
              </a:r>
              <a:endParaRPr lang="es-MX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Rectángulo 31"/>
            <p:cNvSpPr/>
            <p:nvPr/>
          </p:nvSpPr>
          <p:spPr>
            <a:xfrm>
              <a:off x="3774352" y="2165162"/>
              <a:ext cx="603341" cy="4180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CAN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(2010)</a:t>
              </a:r>
              <a:endParaRPr lang="es-MX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12 Elipse"/>
            <p:cNvSpPr>
              <a:spLocks noChangeAspect="1"/>
            </p:cNvSpPr>
            <p:nvPr/>
          </p:nvSpPr>
          <p:spPr>
            <a:xfrm>
              <a:off x="5775110" y="2639380"/>
              <a:ext cx="632073" cy="540000"/>
            </a:xfrm>
            <a:prstGeom prst="ellipse">
              <a:avLst/>
            </a:prstGeom>
            <a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MX" kern="0">
                <a:solidFill>
                  <a:prstClr val="white"/>
                </a:solidFill>
              </a:endParaRPr>
            </a:p>
          </p:txBody>
        </p:sp>
        <p:sp>
          <p:nvSpPr>
            <p:cNvPr id="48" name="12 Elipse"/>
            <p:cNvSpPr>
              <a:spLocks noChangeAspect="1"/>
            </p:cNvSpPr>
            <p:nvPr/>
          </p:nvSpPr>
          <p:spPr>
            <a:xfrm>
              <a:off x="6310242" y="1947966"/>
              <a:ext cx="615554" cy="540000"/>
            </a:xfrm>
            <a:prstGeom prst="ellipse">
              <a:avLst/>
            </a:prstGeom>
            <a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MX" kern="0">
                <a:solidFill>
                  <a:prstClr val="white"/>
                </a:solidFill>
              </a:endParaRPr>
            </a:p>
          </p:txBody>
        </p:sp>
        <p:sp>
          <p:nvSpPr>
            <p:cNvPr id="49" name="44 Elipse"/>
            <p:cNvSpPr>
              <a:spLocks noChangeAspect="1"/>
            </p:cNvSpPr>
            <p:nvPr/>
          </p:nvSpPr>
          <p:spPr>
            <a:xfrm>
              <a:off x="8870597" y="4036394"/>
              <a:ext cx="582915" cy="540000"/>
            </a:xfrm>
            <a:prstGeom prst="ellipse">
              <a:avLst/>
            </a:prstGeom>
            <a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s-MX" sz="1200" kern="0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12 Elipse"/>
            <p:cNvSpPr>
              <a:spLocks noChangeAspect="1"/>
            </p:cNvSpPr>
            <p:nvPr/>
          </p:nvSpPr>
          <p:spPr>
            <a:xfrm>
              <a:off x="4111310" y="4380533"/>
              <a:ext cx="610380" cy="540000"/>
            </a:xfrm>
            <a:prstGeom prst="ellipse">
              <a:avLst/>
            </a:prstGeom>
            <a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MX" kern="0">
                <a:solidFill>
                  <a:prstClr val="white"/>
                </a:solidFill>
              </a:endParaRPr>
            </a:p>
          </p:txBody>
        </p:sp>
        <p:pic>
          <p:nvPicPr>
            <p:cNvPr id="51" name="Picture 2" descr="http://www.uimunicipalistas.org/act/images/Banderas/costa%20rica.png"/>
            <p:cNvPicPr preferRelativeResize="0">
              <a:picLocks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477" y="3241143"/>
              <a:ext cx="61356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49 Elipse"/>
            <p:cNvSpPr>
              <a:spLocks noChangeAspect="1"/>
            </p:cNvSpPr>
            <p:nvPr/>
          </p:nvSpPr>
          <p:spPr>
            <a:xfrm>
              <a:off x="3461301" y="2583874"/>
              <a:ext cx="612123" cy="540000"/>
            </a:xfrm>
            <a:prstGeom prst="ellipse">
              <a:avLst/>
            </a:prstGeom>
            <a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s-MX" sz="14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52 Elipse"/>
            <p:cNvSpPr>
              <a:spLocks noChangeAspect="1"/>
            </p:cNvSpPr>
            <p:nvPr/>
          </p:nvSpPr>
          <p:spPr>
            <a:xfrm>
              <a:off x="4591582" y="3497584"/>
              <a:ext cx="583896" cy="503410"/>
            </a:xfrm>
            <a:prstGeom prst="ellipse">
              <a:avLst/>
            </a:prstGeom>
            <a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54" name="53 Elipse"/>
            <p:cNvSpPr>
              <a:spLocks noChangeAspect="1"/>
            </p:cNvSpPr>
            <p:nvPr/>
          </p:nvSpPr>
          <p:spPr>
            <a:xfrm>
              <a:off x="4324353" y="2141224"/>
              <a:ext cx="591818" cy="504920"/>
            </a:xfrm>
            <a:prstGeom prst="ellipse">
              <a:avLst/>
            </a:prstGeom>
            <a:blipFill>
              <a:blip r:embed="rId11" cstate="print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55" name="54 Elipse"/>
            <p:cNvSpPr>
              <a:spLocks noChangeAspect="1"/>
            </p:cNvSpPr>
            <p:nvPr/>
          </p:nvSpPr>
          <p:spPr>
            <a:xfrm>
              <a:off x="3101343" y="3154213"/>
              <a:ext cx="647947" cy="508069"/>
            </a:xfrm>
            <a:prstGeom prst="ellipse">
              <a:avLst/>
            </a:prstGeom>
            <a:blipFill>
              <a:blip r:embed="rId12" cstate="print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56" name="Rectángulo 5"/>
            <p:cNvSpPr/>
            <p:nvPr/>
          </p:nvSpPr>
          <p:spPr>
            <a:xfrm>
              <a:off x="2193294" y="2577609"/>
              <a:ext cx="886644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4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4.3%</a:t>
              </a:r>
              <a:endParaRPr lang="es-MX" sz="24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7" name="Rectángulo 6"/>
            <p:cNvSpPr/>
            <p:nvPr/>
          </p:nvSpPr>
          <p:spPr>
            <a:xfrm>
              <a:off x="1901041" y="3136220"/>
              <a:ext cx="980159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8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2.7%</a:t>
              </a:r>
              <a:endParaRPr lang="es-MX" sz="28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8" name="Rectángulo 7"/>
            <p:cNvSpPr/>
            <p:nvPr/>
          </p:nvSpPr>
          <p:spPr>
            <a:xfrm>
              <a:off x="4881257" y="2055091"/>
              <a:ext cx="744388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4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3.1%</a:t>
              </a:r>
              <a:endParaRPr lang="es-MX" sz="24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9" name="Rectángulo 8"/>
            <p:cNvSpPr/>
            <p:nvPr/>
          </p:nvSpPr>
          <p:spPr>
            <a:xfrm>
              <a:off x="4355263" y="2957462"/>
              <a:ext cx="812974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0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1.4%</a:t>
              </a:r>
              <a:endParaRPr lang="es-MX" sz="20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Rectángulo 9"/>
            <p:cNvSpPr/>
            <p:nvPr/>
          </p:nvSpPr>
          <p:spPr>
            <a:xfrm>
              <a:off x="3030138" y="4406412"/>
              <a:ext cx="765876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0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1.3%</a:t>
              </a:r>
              <a:endParaRPr lang="es-MX" sz="20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1" name="Rectángulo 10"/>
            <p:cNvSpPr/>
            <p:nvPr/>
          </p:nvSpPr>
          <p:spPr>
            <a:xfrm>
              <a:off x="6832390" y="1900556"/>
              <a:ext cx="818916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4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3.2%</a:t>
              </a:r>
              <a:endParaRPr lang="es-MX" sz="24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2" name="Rectángulo 11"/>
            <p:cNvSpPr/>
            <p:nvPr/>
          </p:nvSpPr>
          <p:spPr>
            <a:xfrm>
              <a:off x="5058896" y="3656520"/>
              <a:ext cx="828124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0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1.8%</a:t>
              </a:r>
              <a:endParaRPr lang="es-MX" sz="20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3" name="Rectángulo 12"/>
            <p:cNvSpPr/>
            <p:nvPr/>
          </p:nvSpPr>
          <p:spPr>
            <a:xfrm>
              <a:off x="5725242" y="3036064"/>
              <a:ext cx="816875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4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2.5%</a:t>
              </a:r>
              <a:endParaRPr lang="es-MX" sz="24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Rectángulo 13"/>
            <p:cNvSpPr/>
            <p:nvPr/>
          </p:nvSpPr>
          <p:spPr>
            <a:xfrm>
              <a:off x="7385039" y="2420153"/>
              <a:ext cx="825858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4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1.7%</a:t>
              </a:r>
              <a:endParaRPr lang="es-MX" sz="24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Rectángulo 14"/>
            <p:cNvSpPr/>
            <p:nvPr/>
          </p:nvSpPr>
          <p:spPr>
            <a:xfrm>
              <a:off x="9427489" y="4005087"/>
              <a:ext cx="772228" cy="5220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24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4.0%</a:t>
              </a:r>
              <a:endParaRPr lang="es-MX" sz="2400" b="1" kern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Rectángulo 31"/>
            <p:cNvSpPr/>
            <p:nvPr/>
          </p:nvSpPr>
          <p:spPr>
            <a:xfrm>
              <a:off x="2818042" y="2614742"/>
              <a:ext cx="645251" cy="4599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4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USA</a:t>
              </a:r>
            </a:p>
            <a:p>
              <a:pPr algn="ctr">
                <a:defRPr/>
              </a:pPr>
              <a:r>
                <a:rPr lang="es-MX" sz="1200" kern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(2012)</a:t>
              </a:r>
              <a:endParaRPr lang="es-MX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7" name="66 Elipse"/>
          <p:cNvSpPr/>
          <p:nvPr/>
        </p:nvSpPr>
        <p:spPr>
          <a:xfrm>
            <a:off x="5429256" y="2522482"/>
            <a:ext cx="642942" cy="642942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68 CuadroTexto"/>
          <p:cNvSpPr txBox="1"/>
          <p:nvPr/>
        </p:nvSpPr>
        <p:spPr>
          <a:xfrm>
            <a:off x="125177" y="116633"/>
            <a:ext cx="890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Culture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Satellite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Account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: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international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comparative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076056" y="5859269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2.2%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valuation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0.6%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households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cultural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7864" y="958242"/>
            <a:ext cx="2314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MX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MX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s-MX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91880" y="4725144"/>
            <a:ext cx="237626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6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869160"/>
            <a:ext cx="1356221" cy="8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20520" y="116640"/>
            <a:ext cx="9123480" cy="72007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marL="514350" indent="-514350">
              <a:lnSpc>
                <a:spcPct val="100000"/>
              </a:lnSpc>
            </a:pP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Information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sources</a:t>
            </a:r>
            <a:endParaRPr dirty="0"/>
          </a:p>
        </p:txBody>
      </p:sp>
      <p:sp>
        <p:nvSpPr>
          <p:cNvPr id="5" name="Line 4"/>
          <p:cNvSpPr/>
          <p:nvPr/>
        </p:nvSpPr>
        <p:spPr>
          <a:xfrm flipV="1">
            <a:off x="107504" y="692696"/>
            <a:ext cx="8712000" cy="234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139" t="12422" r="34422" b="20641"/>
          <a:stretch>
            <a:fillRect/>
          </a:stretch>
        </p:blipFill>
        <p:spPr bwMode="auto">
          <a:xfrm>
            <a:off x="1043608" y="1916832"/>
            <a:ext cx="2592288" cy="32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20 Diagrama"/>
          <p:cNvGraphicFramePr/>
          <p:nvPr/>
        </p:nvGraphicFramePr>
        <p:xfrm>
          <a:off x="3419872" y="1685032"/>
          <a:ext cx="612068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28" t="54921" r="56088" b="34250"/>
          <a:stretch>
            <a:fillRect/>
          </a:stretch>
        </p:blipFill>
        <p:spPr bwMode="auto">
          <a:xfrm>
            <a:off x="6117320" y="3053184"/>
            <a:ext cx="28083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1475656" y="9615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Base </a:t>
            </a:r>
            <a:r>
              <a:rPr lang="es-MX" sz="2800" b="1" dirty="0" err="1" smtClean="0"/>
              <a:t>year</a:t>
            </a:r>
            <a:endParaRPr lang="es-MX" sz="28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523106" y="961564"/>
            <a:ext cx="344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/>
              <a:t>Intercensal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years</a:t>
            </a:r>
            <a:endParaRPr lang="es-MX" sz="2800" b="1" dirty="0"/>
          </a:p>
        </p:txBody>
      </p:sp>
      <p:pic>
        <p:nvPicPr>
          <p:cNvPr id="9" name="8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899592" y="514848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</a:t>
            </a:r>
            <a:endParaRPr lang="es-MX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</p:spPr>
      </p:sp>
      <p:sp>
        <p:nvSpPr>
          <p:cNvPr id="5" name="CustomShape 3"/>
          <p:cNvSpPr/>
          <p:nvPr/>
        </p:nvSpPr>
        <p:spPr>
          <a:xfrm>
            <a:off x="72856" y="836712"/>
            <a:ext cx="8963640" cy="10801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just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consulting group was established to provide technical support to the CSA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endParaRPr sz="7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MX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Participants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2349720"/>
            <a:ext cx="2051592" cy="792088"/>
          </a:xfrm>
          <a:prstGeom prst="rect">
            <a:avLst/>
          </a:prstGeom>
        </p:spPr>
      </p:pic>
      <p:pic>
        <p:nvPicPr>
          <p:cNvPr id="7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72" y="2205704"/>
            <a:ext cx="2375640" cy="1079280"/>
          </a:xfrm>
          <a:prstGeom prst="rect">
            <a:avLst/>
          </a:prstGeom>
        </p:spPr>
      </p:pic>
      <p:pic>
        <p:nvPicPr>
          <p:cNvPr id="8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8184" y="2205704"/>
            <a:ext cx="2123944" cy="86409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5896" y="3933056"/>
            <a:ext cx="1872208" cy="648072"/>
          </a:xfrm>
          <a:prstGeom prst="rect">
            <a:avLst/>
          </a:prstGeom>
        </p:spPr>
      </p:pic>
      <p:pic>
        <p:nvPicPr>
          <p:cNvPr id="10" name="Picture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88224" y="3834792"/>
            <a:ext cx="1924114" cy="746336"/>
          </a:xfrm>
          <a:prstGeom prst="rect">
            <a:avLst/>
          </a:prstGeom>
        </p:spPr>
      </p:pic>
      <p:pic>
        <p:nvPicPr>
          <p:cNvPr id="11" name="Picture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54808" y="4941168"/>
            <a:ext cx="777232" cy="1152128"/>
          </a:xfrm>
          <a:prstGeom prst="rect">
            <a:avLst/>
          </a:prstGeom>
        </p:spPr>
      </p:pic>
      <p:pic>
        <p:nvPicPr>
          <p:cNvPr id="12" name="Picture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64672" y="5013176"/>
            <a:ext cx="1799616" cy="864096"/>
          </a:xfrm>
          <a:prstGeom prst="rect">
            <a:avLst/>
          </a:prstGeom>
        </p:spPr>
      </p:pic>
      <p:pic>
        <p:nvPicPr>
          <p:cNvPr id="13" name="Picture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5656" y="4941168"/>
            <a:ext cx="1020240" cy="1145520"/>
          </a:xfrm>
          <a:prstGeom prst="rect">
            <a:avLst/>
          </a:prstGeom>
        </p:spPr>
      </p:pic>
      <p:sp>
        <p:nvSpPr>
          <p:cNvPr id="14" name="Line 4"/>
          <p:cNvSpPr/>
          <p:nvPr/>
        </p:nvSpPr>
        <p:spPr>
          <a:xfrm flipV="1">
            <a:off x="115909" y="656894"/>
            <a:ext cx="4896000" cy="234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pic>
        <p:nvPicPr>
          <p:cNvPr id="15" name="Picture 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1520" y="3984568"/>
            <a:ext cx="1828800" cy="596560"/>
          </a:xfrm>
          <a:prstGeom prst="rect">
            <a:avLst/>
          </a:prstGeom>
        </p:spPr>
      </p:pic>
      <p:pic>
        <p:nvPicPr>
          <p:cNvPr id="18" name="Picture 2" descr="http://www.guiadeposgrados.com/wp-content/uploads/2009/08/ita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84805" y="5013176"/>
            <a:ext cx="1407675" cy="857238"/>
          </a:xfrm>
          <a:prstGeom prst="rect">
            <a:avLst/>
          </a:prstGeom>
          <a:noFill/>
        </p:spPr>
      </p:pic>
      <p:pic>
        <p:nvPicPr>
          <p:cNvPr id="20" name="19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stomShape 2"/>
          <p:cNvSpPr/>
          <p:nvPr/>
        </p:nvSpPr>
        <p:spPr>
          <a:xfrm>
            <a:off x="20520" y="116640"/>
            <a:ext cx="5292360" cy="577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3200" dirty="0" err="1">
                <a:solidFill>
                  <a:srgbClr val="000000"/>
                </a:solidFill>
                <a:latin typeface="Aharoni"/>
              </a:rPr>
              <a:t>Technical</a:t>
            </a:r>
            <a:r>
              <a:rPr lang="es-MX" sz="3200" dirty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>
                <a:solidFill>
                  <a:srgbClr val="000000"/>
                </a:solidFill>
                <a:latin typeface="Aharoni"/>
              </a:rPr>
              <a:t>Working</a:t>
            </a:r>
            <a:r>
              <a:rPr lang="es-MX" sz="3200" dirty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>
                <a:solidFill>
                  <a:srgbClr val="000000"/>
                </a:solidFill>
                <a:latin typeface="Aharoni"/>
              </a:rPr>
              <a:t>Group</a:t>
            </a:r>
            <a:endParaRPr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7504" y="52292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</a:t>
            </a:r>
            <a:endParaRPr lang="es-MX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843808" y="182566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</a:t>
            </a:r>
            <a:r>
              <a:rPr lang="es-MX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institutions</a:t>
            </a:r>
            <a:endParaRPr lang="es-MX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79512" y="34290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Handcrafts</a:t>
            </a:r>
            <a:endParaRPr lang="es-MX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03848" y="34290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Cinematography</a:t>
            </a:r>
            <a:endParaRPr lang="es-MX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588224" y="342900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</a:t>
            </a:r>
            <a:endParaRPr lang="es-MX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496" y="4564285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Conceptual</a:t>
            </a:r>
          </a:p>
          <a:p>
            <a:pPr algn="just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</a:t>
            </a:r>
          </a:p>
        </p:txBody>
      </p:sp>
      <p:pic>
        <p:nvPicPr>
          <p:cNvPr id="6" name="Picture 2" descr="http://makanaka.files.wordpress.com/2011/01/unctad-gcf2011-unctad-logo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373216"/>
            <a:ext cx="1080120" cy="10801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http://www.telemprendedores.org/wp-content/uploads/2009/09/wip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127030"/>
            <a:ext cx="1102170" cy="11021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http://radioamlo.org/wp-content/uploads/2012/11/UNES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8567" y="4221088"/>
            <a:ext cx="1137769" cy="864096"/>
          </a:xfrm>
          <a:prstGeom prst="rect">
            <a:avLst/>
          </a:prstGeom>
          <a:noFill/>
        </p:spPr>
      </p:pic>
      <p:pic>
        <p:nvPicPr>
          <p:cNvPr id="9" name="Picture 4" descr="http://mre.cancilleria.gov.co/wps/wcm/connect/b240f4004a3313689c1a9fef11cbee87/andresbello.png?MOD=AJPERES&amp;CACHEID=b240f4004a3313689c1a9fef11cbee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2694" y="5373216"/>
            <a:ext cx="929684" cy="102727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563888" y="76470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</a:t>
            </a:r>
            <a:endPara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t2.gstatic.com/images?q=tbn:ANd9GcR1D-5RN4E3oAGGbCHGXqgC_k6f6f_2om6ppqhHFNNUnofWtlQ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933056"/>
            <a:ext cx="2132202" cy="2759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4" name="13 Conector recto"/>
          <p:cNvCxnSpPr/>
          <p:nvPr/>
        </p:nvCxnSpPr>
        <p:spPr>
          <a:xfrm>
            <a:off x="107504" y="638378"/>
            <a:ext cx="428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13642" y="3815367"/>
            <a:ext cx="82089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3568" y="814178"/>
            <a:ext cx="2160240" cy="28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 l="32844" t="11610" r="31183" b="6688"/>
          <a:stretch>
            <a:fillRect/>
          </a:stretch>
        </p:blipFill>
        <p:spPr bwMode="auto">
          <a:xfrm>
            <a:off x="4668600" y="4221088"/>
            <a:ext cx="1631592" cy="1971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987824" y="1412777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To identify and measure the economic flows generated by the activities and products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conforming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cultural sector.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48" y="169476"/>
            <a:ext cx="91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Culture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Satellite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Account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19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20000"/>
          </a:blip>
          <a:srcRect t="29375" r="18182"/>
          <a:stretch>
            <a:fillRect/>
          </a:stretch>
        </p:blipFill>
        <p:spPr bwMode="auto">
          <a:xfrm>
            <a:off x="2403618" y="620688"/>
            <a:ext cx="4574626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13 Conector recto"/>
          <p:cNvCxnSpPr/>
          <p:nvPr/>
        </p:nvCxnSpPr>
        <p:spPr>
          <a:xfrm>
            <a:off x="107504" y="638378"/>
            <a:ext cx="428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251520" y="112474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sector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culture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defined as a set of products and social activities based on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creative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and symbolic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aspects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which are transformed,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through a process of creation, production, transmission, consumption, conservation and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formation, into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goods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services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9512" y="429309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Consists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quantifying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value of the economic activity, acknowledging that the reality of the cultural phenomenon has other dimensions and manifestations not considered in this satellite account.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48" y="169476"/>
            <a:ext cx="91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Culture </a:t>
            </a:r>
            <a:r>
              <a:rPr lang="es-MX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Satellite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Account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</a:t>
            </a:r>
            <a:r>
              <a:rPr lang="es-MX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Definition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6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20520" y="44624"/>
            <a:ext cx="9123480" cy="72007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marL="514350" indent="-514350">
              <a:lnSpc>
                <a:spcPct val="100000"/>
              </a:lnSpc>
            </a:pP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Characteristic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or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related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3200" dirty="0" err="1" smtClean="0">
                <a:solidFill>
                  <a:srgbClr val="000000"/>
                </a:solidFill>
                <a:latin typeface="Aharoni"/>
              </a:rPr>
              <a:t>activities</a:t>
            </a:r>
            <a:r>
              <a:rPr lang="es-MX" sz="3200" dirty="0" smtClean="0">
                <a:solidFill>
                  <a:srgbClr val="000000"/>
                </a:solidFill>
                <a:latin typeface="Aharoni"/>
              </a:rPr>
              <a:t> </a:t>
            </a:r>
            <a:r>
              <a:rPr lang="es-MX" sz="4400" dirty="0" smtClean="0">
                <a:solidFill>
                  <a:srgbClr val="000000"/>
                </a:solidFill>
                <a:latin typeface="Aharoni"/>
              </a:rPr>
              <a:t>¿?</a:t>
            </a:r>
            <a:endParaRPr dirty="0"/>
          </a:p>
        </p:txBody>
      </p:sp>
      <p:sp>
        <p:nvSpPr>
          <p:cNvPr id="5" name="Line 4"/>
          <p:cNvSpPr/>
          <p:nvPr/>
        </p:nvSpPr>
        <p:spPr>
          <a:xfrm flipV="1">
            <a:off x="107504" y="692696"/>
            <a:ext cx="7200000" cy="234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6" name="5 Llamada de nube"/>
          <p:cNvSpPr/>
          <p:nvPr/>
        </p:nvSpPr>
        <p:spPr>
          <a:xfrm>
            <a:off x="179512" y="836712"/>
            <a:ext cx="3528392" cy="266429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err="1" smtClean="0"/>
              <a:t>Is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culture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the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reason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to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be</a:t>
            </a:r>
            <a:r>
              <a:rPr lang="es-MX" sz="3200" b="1" dirty="0" smtClean="0"/>
              <a:t> of </a:t>
            </a:r>
            <a:r>
              <a:rPr lang="es-MX" sz="3200" b="1" dirty="0" err="1" smtClean="0"/>
              <a:t>this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activity</a:t>
            </a:r>
            <a:r>
              <a:rPr lang="es-MX" sz="3200" b="1" dirty="0" smtClean="0"/>
              <a:t>?</a:t>
            </a:r>
            <a:endParaRPr lang="es-MX" sz="3200" b="1" dirty="0"/>
          </a:p>
        </p:txBody>
      </p:sp>
      <p:pic>
        <p:nvPicPr>
          <p:cNvPr id="8" name="7 Imagen" descr="df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1224136" cy="1793101"/>
          </a:xfrm>
          <a:prstGeom prst="rect">
            <a:avLst/>
          </a:prstGeom>
        </p:spPr>
      </p:pic>
      <p:sp>
        <p:nvSpPr>
          <p:cNvPr id="9" name="8 Decisión"/>
          <p:cNvSpPr/>
          <p:nvPr/>
        </p:nvSpPr>
        <p:spPr>
          <a:xfrm>
            <a:off x="3971226" y="1581502"/>
            <a:ext cx="983402" cy="936104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Proceso"/>
          <p:cNvSpPr/>
          <p:nvPr/>
        </p:nvSpPr>
        <p:spPr>
          <a:xfrm>
            <a:off x="5220072" y="1588324"/>
            <a:ext cx="2520280" cy="1120596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</a:rPr>
              <a:t>Is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</a:rPr>
              <a:t>culture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</a:rPr>
              <a:t>feasible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</a:rPr>
              <a:t>without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</a:rPr>
              <a:t>this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</a:rPr>
              <a:t>activity</a:t>
            </a:r>
            <a:r>
              <a:rPr lang="es-MX" sz="2400" b="1" dirty="0" smtClean="0">
                <a:solidFill>
                  <a:schemeClr val="bg1"/>
                </a:solidFill>
              </a:rPr>
              <a:t>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1" name="10 Decisión"/>
          <p:cNvSpPr/>
          <p:nvPr/>
        </p:nvSpPr>
        <p:spPr>
          <a:xfrm>
            <a:off x="7981086" y="3284984"/>
            <a:ext cx="983402" cy="936104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Proceso"/>
          <p:cNvSpPr/>
          <p:nvPr/>
        </p:nvSpPr>
        <p:spPr>
          <a:xfrm>
            <a:off x="6516216" y="5229200"/>
            <a:ext cx="2520280" cy="936104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</a:rPr>
              <a:t>Not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</a:rPr>
              <a:t>included</a:t>
            </a:r>
            <a:endParaRPr lang="es-MX" sz="2400" b="1" dirty="0">
              <a:solidFill>
                <a:schemeClr val="bg1"/>
              </a:solidFill>
            </a:endParaRPr>
          </a:p>
        </p:txBody>
      </p:sp>
      <p:cxnSp>
        <p:nvCxnSpPr>
          <p:cNvPr id="23" name="22 Forma"/>
          <p:cNvCxnSpPr>
            <a:stCxn id="10" idx="3"/>
            <a:endCxn id="11" idx="0"/>
          </p:cNvCxnSpPr>
          <p:nvPr/>
        </p:nvCxnSpPr>
        <p:spPr>
          <a:xfrm>
            <a:off x="7740352" y="2148622"/>
            <a:ext cx="732435" cy="1136362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1" idx="2"/>
          </p:cNvCxnSpPr>
          <p:nvPr/>
        </p:nvCxnSpPr>
        <p:spPr>
          <a:xfrm flipH="1">
            <a:off x="8460432" y="4221088"/>
            <a:ext cx="12355" cy="1008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11" idx="1"/>
          </p:cNvCxnSpPr>
          <p:nvPr/>
        </p:nvCxnSpPr>
        <p:spPr>
          <a:xfrm rot="10800000" flipV="1">
            <a:off x="4499992" y="3753036"/>
            <a:ext cx="3481094" cy="19082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9" idx="2"/>
          </p:cNvCxnSpPr>
          <p:nvPr/>
        </p:nvCxnSpPr>
        <p:spPr>
          <a:xfrm flipH="1">
            <a:off x="2915816" y="2517606"/>
            <a:ext cx="1547111" cy="22795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4959136" y="2060848"/>
            <a:ext cx="25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308678" y="248949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Yes</a:t>
            </a:r>
            <a:endParaRPr lang="es-MX" sz="16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8143825" y="44179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Yes</a:t>
            </a:r>
            <a:endParaRPr lang="es-MX" sz="16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572000" y="105273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No</a:t>
            </a:r>
            <a:endParaRPr lang="es-MX" sz="16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7452320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No</a:t>
            </a:r>
            <a:endParaRPr lang="es-MX" sz="1600" b="1" dirty="0"/>
          </a:p>
        </p:txBody>
      </p:sp>
      <p:cxnSp>
        <p:nvCxnSpPr>
          <p:cNvPr id="39" name="38 Conector recto"/>
          <p:cNvCxnSpPr/>
          <p:nvPr/>
        </p:nvCxnSpPr>
        <p:spPr>
          <a:xfrm>
            <a:off x="3728170" y="2060848"/>
            <a:ext cx="25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2195736" y="471643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err="1" smtClean="0"/>
              <a:t>Characteristic</a:t>
            </a:r>
            <a:endParaRPr lang="es-MX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075598" y="5348739"/>
            <a:ext cx="156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err="1" smtClean="0"/>
              <a:t>Related</a:t>
            </a:r>
            <a:endParaRPr lang="es-MX" dirty="0"/>
          </a:p>
        </p:txBody>
      </p:sp>
      <p:pic>
        <p:nvPicPr>
          <p:cNvPr id="22" name="21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9" y="1582921"/>
            <a:ext cx="69001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MX" sz="4400" b="1" dirty="0" smtClean="0">
                <a:latin typeface="Arial" pitchFamily="34" charset="0"/>
                <a:cs typeface="Arial" pitchFamily="34" charset="0"/>
              </a:rPr>
              <a:t>103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3200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es-MX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latin typeface="Arial" pitchFamily="34" charset="0"/>
                <a:cs typeface="Arial" pitchFamily="34" charset="0"/>
              </a:rPr>
              <a:t>industries</a:t>
            </a:r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s-MX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MX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es-MX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MX" sz="32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characteristic</a:t>
            </a:r>
            <a:r>
              <a:rPr lang="es-MX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es-MX" sz="32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s-MX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s-MX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es-MX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es-MX" sz="32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2890166" cy="3731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8" name="7 Conector recto"/>
          <p:cNvCxnSpPr/>
          <p:nvPr/>
        </p:nvCxnSpPr>
        <p:spPr>
          <a:xfrm>
            <a:off x="107504" y="501382"/>
            <a:ext cx="72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848" y="44624"/>
            <a:ext cx="91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Culture </a:t>
            </a:r>
            <a:r>
              <a:rPr lang="es-MX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Satellite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Account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8 Imagen" descr="d:\Mis documentos\Mis imágenes\LOGOTIPOS\oficiales 2010\CUADRADO COLOR 72d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197" y="6128360"/>
            <a:ext cx="10712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976373"/>
            <a:ext cx="2592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NAICS 2007</a:t>
            </a:r>
            <a:endParaRPr kumimoji="0" lang="es-MX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35 Diagrama"/>
          <p:cNvGraphicFramePr/>
          <p:nvPr/>
        </p:nvGraphicFramePr>
        <p:xfrm>
          <a:off x="0" y="1340768"/>
          <a:ext cx="486003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36 Diagrama"/>
          <p:cNvGraphicFramePr/>
          <p:nvPr/>
        </p:nvGraphicFramePr>
        <p:xfrm>
          <a:off x="4716016" y="1382796"/>
          <a:ext cx="486003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8" name="37 Bisel"/>
          <p:cNvSpPr/>
          <p:nvPr/>
        </p:nvSpPr>
        <p:spPr>
          <a:xfrm>
            <a:off x="1403648" y="5301208"/>
            <a:ext cx="1800200" cy="72008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</a:rPr>
              <a:t>10%</a:t>
            </a:r>
            <a:endParaRPr lang="es-MX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38 Bisel"/>
          <p:cNvSpPr/>
          <p:nvPr/>
        </p:nvSpPr>
        <p:spPr>
          <a:xfrm>
            <a:off x="6516216" y="5301208"/>
            <a:ext cx="1800200" cy="72008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</a:rPr>
              <a:t>13%</a:t>
            </a:r>
            <a:endParaRPr lang="es-MX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5724128" y="980728"/>
            <a:ext cx="2592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ISIC 4</a:t>
            </a:r>
            <a:endParaRPr kumimoji="0" lang="es-MX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07504" y="501382"/>
            <a:ext cx="72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848" y="44624"/>
            <a:ext cx="91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Culture </a:t>
            </a:r>
            <a:r>
              <a:rPr lang="es-MX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Satellite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Account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708</Words>
  <Application>Microsoft Office PowerPoint</Application>
  <PresentationFormat>Presentación en pantalla (4:3)</PresentationFormat>
  <Paragraphs>230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Culture satellite account of Mexico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INEGI</dc:creator>
  <cp:lastModifiedBy>ely</cp:lastModifiedBy>
  <cp:revision>181</cp:revision>
  <dcterms:created xsi:type="dcterms:W3CDTF">2014-07-04T14:39:41Z</dcterms:created>
  <dcterms:modified xsi:type="dcterms:W3CDTF">2015-11-04T12:43:22Z</dcterms:modified>
</cp:coreProperties>
</file>