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52" r:id="rId1"/>
  </p:sldMasterIdLst>
  <p:notesMasterIdLst>
    <p:notesMasterId r:id="rId13"/>
  </p:notesMasterIdLst>
  <p:handoutMasterIdLst>
    <p:handoutMasterId r:id="rId14"/>
  </p:handoutMasterIdLst>
  <p:sldIdLst>
    <p:sldId id="282" r:id="rId2"/>
    <p:sldId id="302" r:id="rId3"/>
    <p:sldId id="308" r:id="rId4"/>
    <p:sldId id="300" r:id="rId5"/>
    <p:sldId id="307" r:id="rId6"/>
    <p:sldId id="305" r:id="rId7"/>
    <p:sldId id="298" r:id="rId8"/>
    <p:sldId id="303" r:id="rId9"/>
    <p:sldId id="304" r:id="rId10"/>
    <p:sldId id="309" r:id="rId11"/>
    <p:sldId id="310" r:id="rId12"/>
  </p:sldIdLst>
  <p:sldSz cx="9906000" cy="6858000" type="A4"/>
  <p:notesSz cx="6794500" cy="9931400"/>
  <p:custDataLst>
    <p:tags r:id="rId15"/>
  </p:custDataLst>
  <p:defaultTextStyle>
    <a:defPPr>
      <a:defRPr lang="fi-FI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E28546"/>
    <a:srgbClr val="BEEB3A"/>
    <a:srgbClr val="A6BCEA"/>
    <a:srgbClr val="1668B1"/>
    <a:srgbClr val="EF99A7"/>
    <a:srgbClr val="FFDC8D"/>
    <a:srgbClr val="66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34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976" y="36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Taul1_en!$A$4</c:f>
              <c:strCache>
                <c:ptCount val="1"/>
                <c:pt idx="0">
                  <c:v>Employment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Taul1_en!$B$3:$G$3</c:f>
              <c:numCache>
                <c:formatCode>0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 formatCode="General">
                  <c:v>2013</c:v>
                </c:pt>
              </c:numCache>
            </c:numRef>
          </c:cat>
          <c:val>
            <c:numRef>
              <c:f>Taul1_en!$B$4:$G$4</c:f>
              <c:numCache>
                <c:formatCode>0.0</c:formatCode>
                <c:ptCount val="6"/>
                <c:pt idx="0">
                  <c:v>4.1712280138692588</c:v>
                </c:pt>
                <c:pt idx="1">
                  <c:v>4.229368109185101</c:v>
                </c:pt>
                <c:pt idx="2">
                  <c:v>4.2106649335723372</c:v>
                </c:pt>
                <c:pt idx="3">
                  <c:v>4.1835940458633178</c:v>
                </c:pt>
                <c:pt idx="4">
                  <c:v>4.1029268382759536</c:v>
                </c:pt>
                <c:pt idx="5">
                  <c:v>3.9505230727739837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Taul1_en!$A$5</c:f>
              <c:strCache>
                <c:ptCount val="1"/>
                <c:pt idx="0">
                  <c:v>Value added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Taul1_en!$B$3:$G$3</c:f>
              <c:numCache>
                <c:formatCode>0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 formatCode="General">
                  <c:v>2013</c:v>
                </c:pt>
              </c:numCache>
            </c:numRef>
          </c:cat>
          <c:val>
            <c:numRef>
              <c:f>Taul1_en!$B$5:$G$5</c:f>
              <c:numCache>
                <c:formatCode>0.0</c:formatCode>
                <c:ptCount val="6"/>
                <c:pt idx="0">
                  <c:v>3.5698933140348728</c:v>
                </c:pt>
                <c:pt idx="1">
                  <c:v>3.6257453692511614</c:v>
                </c:pt>
                <c:pt idx="2">
                  <c:v>3.2730762379706091</c:v>
                </c:pt>
                <c:pt idx="3">
                  <c:v>3.2025011787991837</c:v>
                </c:pt>
                <c:pt idx="4">
                  <c:v>3.1834036436639979</c:v>
                </c:pt>
                <c:pt idx="5">
                  <c:v>2.9555009602730298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889784"/>
        <c:axId val="222886648"/>
      </c:lineChart>
      <c:lineChart>
        <c:grouping val="standard"/>
        <c:varyColors val="0"/>
        <c:ser>
          <c:idx val="2"/>
          <c:order val="2"/>
          <c:tx>
            <c:strRef>
              <c:f>Taul1_en!$A$6</c:f>
              <c:strCache>
                <c:ptCount val="1"/>
                <c:pt idx="0">
                  <c:v>Output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Taul1_en!$B$3:$G$3</c:f>
              <c:numCache>
                <c:formatCode>0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 formatCode="General">
                  <c:v>2013</c:v>
                </c:pt>
              </c:numCache>
            </c:numRef>
          </c:cat>
          <c:val>
            <c:numRef>
              <c:f>Taul1_en!$B$6:$G$6</c:f>
              <c:numCache>
                <c:formatCode>0.0</c:formatCode>
                <c:ptCount val="6"/>
                <c:pt idx="0">
                  <c:v>3.03</c:v>
                </c:pt>
                <c:pt idx="1">
                  <c:v>3.15</c:v>
                </c:pt>
                <c:pt idx="2">
                  <c:v>3.11</c:v>
                </c:pt>
                <c:pt idx="3">
                  <c:v>3.03</c:v>
                </c:pt>
                <c:pt idx="4">
                  <c:v>3</c:v>
                </c:pt>
                <c:pt idx="5">
                  <c:v>2.92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890960"/>
        <c:axId val="222890568"/>
      </c:lineChart>
      <c:catAx>
        <c:axId val="22288978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22886648"/>
        <c:crosses val="autoZero"/>
        <c:auto val="1"/>
        <c:lblAlgn val="ctr"/>
        <c:lblOffset val="100"/>
        <c:noMultiLvlLbl val="0"/>
      </c:catAx>
      <c:valAx>
        <c:axId val="222886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22889784"/>
        <c:crosses val="autoZero"/>
        <c:crossBetween val="between"/>
        <c:majorUnit val="1"/>
      </c:valAx>
      <c:valAx>
        <c:axId val="222890568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222890960"/>
        <c:crosses val="max"/>
        <c:crossBetween val="between"/>
      </c:valAx>
      <c:catAx>
        <c:axId val="222890960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2228905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020840385606004"/>
          <c:y val="0.72471608544875965"/>
          <c:w val="0.58462992125984248"/>
          <c:h val="6.1224927059107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Taul2_en!$A$4</c:f>
              <c:strCache>
                <c:ptCount val="1"/>
                <c:pt idx="0">
                  <c:v>Private consumption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Taul2_en!$B$3:$G$3</c:f>
              <c:numCache>
                <c:formatCode>0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 formatCode="General">
                  <c:v>2013</c:v>
                </c:pt>
              </c:numCache>
            </c:numRef>
          </c:cat>
          <c:val>
            <c:numRef>
              <c:f>Taul2_en!$B$4:$G$4</c:f>
              <c:numCache>
                <c:formatCode>0.0</c:formatCode>
                <c:ptCount val="6"/>
                <c:pt idx="0">
                  <c:v>7.46</c:v>
                </c:pt>
                <c:pt idx="1">
                  <c:v>7.19</c:v>
                </c:pt>
                <c:pt idx="2">
                  <c:v>7.09</c:v>
                </c:pt>
                <c:pt idx="3">
                  <c:v>6.84</c:v>
                </c:pt>
                <c:pt idx="4">
                  <c:v>6.63</c:v>
                </c:pt>
                <c:pt idx="5">
                  <c:v>6.1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Taul2_en!$A$5</c:f>
              <c:strCache>
                <c:ptCount val="1"/>
                <c:pt idx="0">
                  <c:v>Consumption, total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Taul2_en!$B$3:$G$3</c:f>
              <c:numCache>
                <c:formatCode>0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 formatCode="General">
                  <c:v>2013</c:v>
                </c:pt>
              </c:numCache>
            </c:numRef>
          </c:cat>
          <c:val>
            <c:numRef>
              <c:f>Taul2_en!$B$5:$G$5</c:f>
              <c:numCache>
                <c:formatCode>#,##0.0</c:formatCode>
                <c:ptCount val="6"/>
                <c:pt idx="0">
                  <c:v>5.5765148566473517</c:v>
                </c:pt>
                <c:pt idx="1">
                  <c:v>5.3110979885074974</c:v>
                </c:pt>
                <c:pt idx="2">
                  <c:v>5.2793207486643938</c:v>
                </c:pt>
                <c:pt idx="3">
                  <c:v>5.1586255710287094</c:v>
                </c:pt>
                <c:pt idx="4">
                  <c:v>4.9797114116510208</c:v>
                </c:pt>
                <c:pt idx="5">
                  <c:v>4.9345637629548884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887432"/>
        <c:axId val="261592104"/>
      </c:lineChart>
      <c:lineChart>
        <c:grouping val="standard"/>
        <c:varyColors val="0"/>
        <c:ser>
          <c:idx val="2"/>
          <c:order val="2"/>
          <c:tx>
            <c:strRef>
              <c:f>Taul2_en!$A$6</c:f>
              <c:strCache>
                <c:ptCount val="1"/>
                <c:pt idx="0">
                  <c:v>Government consumption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Taul2_en!$B$3:$G$3</c:f>
              <c:numCache>
                <c:formatCode>0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 formatCode="General">
                  <c:v>2013</c:v>
                </c:pt>
              </c:numCache>
            </c:numRef>
          </c:cat>
          <c:val>
            <c:numRef>
              <c:f>Taul2_en!$B$6:$G$6</c:f>
              <c:numCache>
                <c:formatCode>#,##0.0</c:formatCode>
                <c:ptCount val="6"/>
                <c:pt idx="0">
                  <c:v>1.46</c:v>
                </c:pt>
                <c:pt idx="1">
                  <c:v>1.45</c:v>
                </c:pt>
                <c:pt idx="2">
                  <c:v>1.46</c:v>
                </c:pt>
                <c:pt idx="3">
                  <c:v>1.51</c:v>
                </c:pt>
                <c:pt idx="4">
                  <c:v>1.45</c:v>
                </c:pt>
                <c:pt idx="5">
                  <c:v>2.39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1591712"/>
        <c:axId val="261589360"/>
      </c:lineChart>
      <c:catAx>
        <c:axId val="22288743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61592104"/>
        <c:crosses val="autoZero"/>
        <c:auto val="1"/>
        <c:lblAlgn val="ctr"/>
        <c:lblOffset val="100"/>
        <c:noMultiLvlLbl val="0"/>
      </c:catAx>
      <c:valAx>
        <c:axId val="261592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22887432"/>
        <c:crosses val="autoZero"/>
        <c:crossBetween val="between"/>
        <c:majorUnit val="1"/>
      </c:valAx>
      <c:valAx>
        <c:axId val="261589360"/>
        <c:scaling>
          <c:orientation val="minMax"/>
        </c:scaling>
        <c:delete val="1"/>
        <c:axPos val="r"/>
        <c:numFmt formatCode="#,##0.0" sourceLinked="1"/>
        <c:majorTickMark val="out"/>
        <c:minorTickMark val="none"/>
        <c:tickLblPos val="nextTo"/>
        <c:crossAx val="261591712"/>
        <c:crosses val="max"/>
        <c:crossBetween val="between"/>
      </c:valAx>
      <c:catAx>
        <c:axId val="261591712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2615893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3074447469767207E-2"/>
          <c:y val="0.91439625452223883"/>
          <c:w val="0.83883552873647804"/>
          <c:h val="6.71933035397602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'Sort&amp;kuvio_2013_eng'!$H$2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Pt>
            <c:idx val="15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'Sort&amp;kuvio_2013_eng'!$B$3:$B$26</c:f>
              <c:strCache>
                <c:ptCount val="24"/>
                <c:pt idx="0">
                  <c:v>Manufacture of textiles and wearing apparel</c:v>
                </c:pt>
                <c:pt idx="1">
                  <c:v>Mining and quarrying</c:v>
                </c:pt>
                <c:pt idx="2">
                  <c:v>Manufacture of transport equipment</c:v>
                </c:pt>
                <c:pt idx="3">
                  <c:v>Sport, amusement and recreation activities</c:v>
                </c:pt>
                <c:pt idx="4">
                  <c:v>Woodworking industry</c:v>
                </c:pt>
                <c:pt idx="5">
                  <c:v>Water supply and waste management</c:v>
                </c:pt>
                <c:pt idx="6">
                  <c:v>Agriculture and hunting</c:v>
                </c:pt>
                <c:pt idx="7">
                  <c:v>Telecommunications</c:v>
                </c:pt>
                <c:pt idx="8">
                  <c:v>Trade and repair of motor vehicles, etc.</c:v>
                </c:pt>
                <c:pt idx="9">
                  <c:v>Manufacture of food products and beverages</c:v>
                </c:pt>
                <c:pt idx="10">
                  <c:v>Paper industry</c:v>
                </c:pt>
                <c:pt idx="11">
                  <c:v>Accommodation and food service activities</c:v>
                </c:pt>
                <c:pt idx="12">
                  <c:v>Forestry</c:v>
                </c:pt>
                <c:pt idx="13">
                  <c:v>Electronics industry</c:v>
                </c:pt>
                <c:pt idx="14">
                  <c:v>Electricity, gas, steam and air conditioning supply</c:v>
                </c:pt>
                <c:pt idx="15">
                  <c:v>CULTURE</c:v>
                </c:pt>
                <c:pt idx="16">
                  <c:v>Retail trade (excl. motor vehicles, etc.)</c:v>
                </c:pt>
                <c:pt idx="17">
                  <c:v>Social work activities</c:v>
                </c:pt>
                <c:pt idx="18">
                  <c:v>Wholesale trade (excl. motor vehicles, etc.)</c:v>
                </c:pt>
                <c:pt idx="19">
                  <c:v>Public administration</c:v>
                </c:pt>
                <c:pt idx="20">
                  <c:v>Professional, scientific and technical activities</c:v>
                </c:pt>
                <c:pt idx="21">
                  <c:v>Human health activities</c:v>
                </c:pt>
                <c:pt idx="22">
                  <c:v>Education</c:v>
                </c:pt>
                <c:pt idx="23">
                  <c:v>Construction</c:v>
                </c:pt>
              </c:strCache>
            </c:strRef>
          </c:cat>
          <c:val>
            <c:numRef>
              <c:f>'Sort&amp;kuvio_2013_eng'!$H$3:$H$26</c:f>
              <c:numCache>
                <c:formatCode>0.00</c:formatCode>
                <c:ptCount val="24"/>
                <c:pt idx="0">
                  <c:v>0.18290550264610939</c:v>
                </c:pt>
                <c:pt idx="1">
                  <c:v>0.34058266009965199</c:v>
                </c:pt>
                <c:pt idx="2">
                  <c:v>0.5200479338558659</c:v>
                </c:pt>
                <c:pt idx="3">
                  <c:v>0.64389617389210296</c:v>
                </c:pt>
                <c:pt idx="4">
                  <c:v>0.66625766167642353</c:v>
                </c:pt>
                <c:pt idx="5">
                  <c:v>0.94720968768455394</c:v>
                </c:pt>
                <c:pt idx="6">
                  <c:v>1.0435360966016272</c:v>
                </c:pt>
                <c:pt idx="7">
                  <c:v>1.2728846892613255</c:v>
                </c:pt>
                <c:pt idx="8">
                  <c:v>1.5274616271135906</c:v>
                </c:pt>
                <c:pt idx="9">
                  <c:v>1.5412225426731725</c:v>
                </c:pt>
                <c:pt idx="10">
                  <c:v>1.577344946017075</c:v>
                </c:pt>
                <c:pt idx="11">
                  <c:v>1.5974129478747985</c:v>
                </c:pt>
                <c:pt idx="12">
                  <c:v>1.8795117168462276</c:v>
                </c:pt>
                <c:pt idx="13">
                  <c:v>2.2711244388126621</c:v>
                </c:pt>
                <c:pt idx="14">
                  <c:v>2.3250213580876915</c:v>
                </c:pt>
                <c:pt idx="15">
                  <c:v>2.96</c:v>
                </c:pt>
                <c:pt idx="16">
                  <c:v>3.7681973773988431</c:v>
                </c:pt>
                <c:pt idx="17">
                  <c:v>4.4361751535202147</c:v>
                </c:pt>
                <c:pt idx="18">
                  <c:v>4.5640369939279957</c:v>
                </c:pt>
                <c:pt idx="19">
                  <c:v>4.666097117661562</c:v>
                </c:pt>
                <c:pt idx="20">
                  <c:v>5.1190605881644657</c:v>
                </c:pt>
                <c:pt idx="21">
                  <c:v>5.5737441731123178</c:v>
                </c:pt>
                <c:pt idx="22">
                  <c:v>5.8483891128223071</c:v>
                </c:pt>
                <c:pt idx="23">
                  <c:v>6.4372416244760826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1592888"/>
        <c:axId val="261588576"/>
      </c:barChart>
      <c:catAx>
        <c:axId val="2615928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61588576"/>
        <c:crosses val="autoZero"/>
        <c:auto val="1"/>
        <c:lblAlgn val="ctr"/>
        <c:lblOffset val="100"/>
        <c:noMultiLvlLbl val="0"/>
      </c:catAx>
      <c:valAx>
        <c:axId val="261588576"/>
        <c:scaling>
          <c:orientation val="minMax"/>
        </c:scaling>
        <c:delete val="0"/>
        <c:axPos val="b"/>
        <c:majorGridlines/>
        <c:numFmt formatCode="0.0" sourceLinked="0"/>
        <c:majorTickMark val="out"/>
        <c:minorTickMark val="none"/>
        <c:tickLblPos val="nextTo"/>
        <c:crossAx val="261592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228" cy="460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5036" y="0"/>
            <a:ext cx="2922228" cy="460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069"/>
            <a:ext cx="2922228" cy="460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5036" y="9445069"/>
            <a:ext cx="2922228" cy="460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6336A4-3619-4B6A-ACD3-4073BB6AB7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41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657" cy="495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27" tIns="45814" rIns="91627" bIns="45814" numCol="1" anchor="t" anchorCtr="0" compatLnSpc="1">
            <a:prstTxWarp prst="textNoShape">
              <a:avLst/>
            </a:prstTxWarp>
          </a:bodyPr>
          <a:lstStyle>
            <a:lvl1pPr algn="l" defTabSz="915587">
              <a:defRPr sz="1200" noProof="1"/>
            </a:lvl1pPr>
          </a:lstStyle>
          <a:p>
            <a:endParaRPr lang="en-GB" noProof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44" y="1"/>
            <a:ext cx="2944657" cy="495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27" tIns="45814" rIns="91627" bIns="45814" numCol="1" anchor="t" anchorCtr="0" compatLnSpc="1">
            <a:prstTxWarp prst="textNoShape">
              <a:avLst/>
            </a:prstTxWarp>
          </a:bodyPr>
          <a:lstStyle>
            <a:lvl1pPr algn="r" defTabSz="915587">
              <a:defRPr sz="1200" noProof="1"/>
            </a:lvl1pPr>
          </a:lstStyle>
          <a:p>
            <a:endParaRPr lang="en-GB" noProof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4538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86" y="4716136"/>
            <a:ext cx="4984128" cy="4471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27" tIns="45814" rIns="91627" bIns="458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Muokkaa tekstin perustyylejä napsauttamalla</a:t>
            </a:r>
          </a:p>
          <a:p>
            <a:pPr lvl="1"/>
            <a:r>
              <a:rPr lang="en-GB" noProof="0" smtClean="0"/>
              <a:t>toinen taso</a:t>
            </a:r>
          </a:p>
          <a:p>
            <a:pPr lvl="2"/>
            <a:r>
              <a:rPr lang="en-GB" noProof="0" smtClean="0"/>
              <a:t>kolmas taso</a:t>
            </a:r>
          </a:p>
          <a:p>
            <a:pPr lvl="3"/>
            <a:r>
              <a:rPr lang="en-GB" noProof="0" smtClean="0"/>
              <a:t>neljäs taso</a:t>
            </a:r>
          </a:p>
          <a:p>
            <a:pPr lvl="4"/>
            <a:r>
              <a:rPr lang="en-GB" noProof="0" smtClean="0"/>
              <a:t>viides taso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5470"/>
            <a:ext cx="2944657" cy="495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27" tIns="45814" rIns="91627" bIns="45814" numCol="1" anchor="b" anchorCtr="0" compatLnSpc="1">
            <a:prstTxWarp prst="textNoShape">
              <a:avLst/>
            </a:prstTxWarp>
          </a:bodyPr>
          <a:lstStyle>
            <a:lvl1pPr algn="l" defTabSz="915587">
              <a:defRPr sz="1200" noProof="1"/>
            </a:lvl1pPr>
          </a:lstStyle>
          <a:p>
            <a:endParaRPr lang="en-GB" noProof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44" y="9435470"/>
            <a:ext cx="2944657" cy="495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27" tIns="45814" rIns="91627" bIns="45814" numCol="1" anchor="b" anchorCtr="0" compatLnSpc="1">
            <a:prstTxWarp prst="textNoShape">
              <a:avLst/>
            </a:prstTxWarp>
          </a:bodyPr>
          <a:lstStyle>
            <a:lvl1pPr algn="r" defTabSz="915587">
              <a:defRPr sz="1200" noProof="1"/>
            </a:lvl1pPr>
          </a:lstStyle>
          <a:p>
            <a:fld id="{1CC46C3B-0571-40A6-B182-410B4A75D3AD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9154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3675" indent="-193675" algn="l" rtl="0" eaLnBrk="0" fontAlgn="base" hangingPunct="0">
      <a:spcBef>
        <a:spcPct val="30000"/>
      </a:spcBef>
      <a:spcAft>
        <a:spcPct val="0"/>
      </a:spcAft>
      <a:buChar char="–"/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565150" indent="-10795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6C3B-0571-40A6-B182-410B4A75D3AD}" type="slidenum">
              <a:rPr lang="en-GB" noProof="0" smtClean="0"/>
              <a:pPr/>
              <a:t>1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244423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6C3B-0571-40A6-B182-410B4A75D3AD}" type="slidenum">
              <a:rPr lang="en-GB" noProof="0" smtClean="0"/>
              <a:pPr/>
              <a:t>10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73745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6C3B-0571-40A6-B182-410B4A75D3AD}" type="slidenum">
              <a:rPr lang="en-GB" noProof="0" smtClean="0"/>
              <a:pPr/>
              <a:t>11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22656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6C3B-0571-40A6-B182-410B4A75D3AD}" type="slidenum">
              <a:rPr lang="en-GB" noProof="0" smtClean="0"/>
              <a:pPr/>
              <a:t>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31947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6C3B-0571-40A6-B182-410B4A75D3AD}" type="slidenum">
              <a:rPr lang="en-GB" noProof="0" smtClean="0"/>
              <a:pPr/>
              <a:t>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643432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6C3B-0571-40A6-B182-410B4A75D3AD}" type="slidenum">
              <a:rPr lang="en-GB" noProof="0" smtClean="0"/>
              <a:pPr/>
              <a:t>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037432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6C3B-0571-40A6-B182-410B4A75D3AD}" type="slidenum">
              <a:rPr lang="en-GB" noProof="0" smtClean="0"/>
              <a:pPr/>
              <a:t>5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8675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6C3B-0571-40A6-B182-410B4A75D3AD}" type="slidenum">
              <a:rPr lang="en-GB" noProof="0" smtClean="0"/>
              <a:pPr/>
              <a:t>6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124973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6C3B-0571-40A6-B182-410B4A75D3AD}" type="slidenum">
              <a:rPr lang="en-GB" noProof="0" smtClean="0"/>
              <a:pPr/>
              <a:t>7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005122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6C3B-0571-40A6-B182-410B4A75D3AD}" type="slidenum">
              <a:rPr lang="en-GB" noProof="0" smtClean="0"/>
              <a:pPr/>
              <a:t>8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9971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6C3B-0571-40A6-B182-410B4A75D3AD}" type="slidenum">
              <a:rPr lang="en-GB" noProof="0" smtClean="0"/>
              <a:pPr/>
              <a:t>9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44205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440269" y="-100217"/>
            <a:ext cx="9565894" cy="6380550"/>
          </a:xfrm>
          <a:custGeom>
            <a:avLst/>
            <a:gdLst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7166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88043 w 8747675"/>
              <a:gd name="connsiteY5" fmla="*/ 716643 h 5733143"/>
              <a:gd name="connsiteX6" fmla="*/ 488043 w 8747675"/>
              <a:gd name="connsiteY6" fmla="*/ 2875188 h 5733143"/>
              <a:gd name="connsiteX7" fmla="*/ 8744585 w 8747675"/>
              <a:gd name="connsiteY7" fmla="*/ 2884459 h 5733143"/>
              <a:gd name="connsiteX8" fmla="*/ 8677656 w 8747675"/>
              <a:gd name="connsiteY8" fmla="*/ 716642 h 5733143"/>
              <a:gd name="connsiteX9" fmla="*/ 488043 w 8747675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716643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303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303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10050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10050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10849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3954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399145 h 5733143"/>
              <a:gd name="connsiteX9" fmla="*/ 411843 w 8753856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6868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823875"/>
              <a:gd name="connsiteY0" fmla="*/ 0 h 5733143"/>
              <a:gd name="connsiteX1" fmla="*/ 8763000 w 8823875"/>
              <a:gd name="connsiteY1" fmla="*/ 0 h 5733143"/>
              <a:gd name="connsiteX2" fmla="*/ 8763000 w 8823875"/>
              <a:gd name="connsiteY2" fmla="*/ 5733143 h 5733143"/>
              <a:gd name="connsiteX3" fmla="*/ 0 w 8823875"/>
              <a:gd name="connsiteY3" fmla="*/ 5733143 h 5733143"/>
              <a:gd name="connsiteX4" fmla="*/ 0 w 8823875"/>
              <a:gd name="connsiteY4" fmla="*/ 0 h 5733143"/>
              <a:gd name="connsiteX5" fmla="*/ 411843 w 8823875"/>
              <a:gd name="connsiteY5" fmla="*/ 395442 h 5733143"/>
              <a:gd name="connsiteX6" fmla="*/ 411843 w 8823875"/>
              <a:gd name="connsiteY6" fmla="*/ 3027588 h 5733143"/>
              <a:gd name="connsiteX7" fmla="*/ 8820785 w 8823875"/>
              <a:gd name="connsiteY7" fmla="*/ 3036859 h 5733143"/>
              <a:gd name="connsiteX8" fmla="*/ 8753856 w 8823875"/>
              <a:gd name="connsiteY8" fmla="*/ 399145 h 5733143"/>
              <a:gd name="connsiteX9" fmla="*/ 411843 w 8823875"/>
              <a:gd name="connsiteY9" fmla="*/ 395442 h 5733143"/>
              <a:gd name="connsiteX0" fmla="*/ 0 w 8830056"/>
              <a:gd name="connsiteY0" fmla="*/ 0 h 5733143"/>
              <a:gd name="connsiteX1" fmla="*/ 8763000 w 8830056"/>
              <a:gd name="connsiteY1" fmla="*/ 0 h 5733143"/>
              <a:gd name="connsiteX2" fmla="*/ 8763000 w 8830056"/>
              <a:gd name="connsiteY2" fmla="*/ 5733143 h 5733143"/>
              <a:gd name="connsiteX3" fmla="*/ 0 w 8830056"/>
              <a:gd name="connsiteY3" fmla="*/ 5733143 h 5733143"/>
              <a:gd name="connsiteX4" fmla="*/ 0 w 8830056"/>
              <a:gd name="connsiteY4" fmla="*/ 0 h 5733143"/>
              <a:gd name="connsiteX5" fmla="*/ 411843 w 8830056"/>
              <a:gd name="connsiteY5" fmla="*/ 395442 h 5733143"/>
              <a:gd name="connsiteX6" fmla="*/ 411843 w 8830056"/>
              <a:gd name="connsiteY6" fmla="*/ 3027588 h 5733143"/>
              <a:gd name="connsiteX7" fmla="*/ 8820785 w 8830056"/>
              <a:gd name="connsiteY7" fmla="*/ 3036859 h 5733143"/>
              <a:gd name="connsiteX8" fmla="*/ 8830056 w 8830056"/>
              <a:gd name="connsiteY8" fmla="*/ 399145 h 5733143"/>
              <a:gd name="connsiteX9" fmla="*/ 411843 w 8830056"/>
              <a:gd name="connsiteY9" fmla="*/ 395442 h 5733143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119072 h 5824627"/>
              <a:gd name="connsiteX7" fmla="*/ 8820785 w 8830056"/>
              <a:gd name="connsiteY7" fmla="*/ 3128343 h 5824627"/>
              <a:gd name="connsiteX8" fmla="*/ 8830056 w 8830056"/>
              <a:gd name="connsiteY8" fmla="*/ 490629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119072 h 5824627"/>
              <a:gd name="connsiteX7" fmla="*/ 8820785 w 8830056"/>
              <a:gd name="connsiteY7" fmla="*/ 3128343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128343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337025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337025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830056" h="5824627">
                <a:moveTo>
                  <a:pt x="0" y="91484"/>
                </a:moveTo>
                <a:lnTo>
                  <a:pt x="8763000" y="91484"/>
                </a:lnTo>
                <a:lnTo>
                  <a:pt x="8763000" y="5824627"/>
                </a:lnTo>
                <a:lnTo>
                  <a:pt x="0" y="5824627"/>
                </a:lnTo>
                <a:lnTo>
                  <a:pt x="0" y="91484"/>
                </a:lnTo>
                <a:close/>
                <a:moveTo>
                  <a:pt x="411843" y="0"/>
                </a:moveTo>
                <a:lnTo>
                  <a:pt x="411843" y="3327754"/>
                </a:lnTo>
                <a:lnTo>
                  <a:pt x="8820785" y="3337025"/>
                </a:lnTo>
                <a:cubicBezTo>
                  <a:pt x="8823875" y="1903739"/>
                  <a:pt x="8826966" y="1436989"/>
                  <a:pt x="8830056" y="3703"/>
                </a:cubicBezTo>
                <a:lnTo>
                  <a:pt x="41184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07363" y="4136566"/>
            <a:ext cx="5567546" cy="338554"/>
          </a:xfrm>
        </p:spPr>
        <p:txBody>
          <a:bodyPr lIns="0">
            <a:spAutoFit/>
          </a:bodyPr>
          <a:lstStyle>
            <a:lvl1pPr>
              <a:defRPr sz="2200" b="0" baseline="0"/>
            </a:lvl1pPr>
          </a:lstStyle>
          <a:p>
            <a:r>
              <a:rPr lang="fi-FI" noProof="0" dirty="0" smtClean="0"/>
              <a:t>Otsikko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07362" y="5459962"/>
            <a:ext cx="5567547" cy="430887"/>
          </a:xfrm>
        </p:spPr>
        <p:txBody>
          <a:bodyPr lIns="0">
            <a:spAutoFit/>
          </a:bodyPr>
          <a:lstStyle>
            <a:lvl1pPr marL="0" indent="0" algn="l">
              <a:buNone/>
              <a:defRPr sz="1400" baseline="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dirty="0" smtClean="0"/>
              <a:t>Etunimi Sukunimi xx </a:t>
            </a:r>
            <a:r>
              <a:rPr lang="fi-FI" noProof="0" dirty="0" err="1" smtClean="0"/>
              <a:t>Month</a:t>
            </a:r>
            <a:r>
              <a:rPr lang="fi-FI" noProof="0" dirty="0" smtClean="0"/>
              <a:t> xxxx</a:t>
            </a:r>
            <a:br>
              <a:rPr lang="fi-FI" noProof="0" dirty="0" smtClean="0"/>
            </a:br>
            <a:r>
              <a:rPr lang="fi-FI" noProof="0" dirty="0" smtClean="0"/>
              <a:t>Seminaari/tapahtuma</a:t>
            </a:r>
            <a:endParaRPr lang="en-GB" noProof="0" dirty="0"/>
          </a:p>
        </p:txBody>
      </p:sp>
      <p:pic>
        <p:nvPicPr>
          <p:cNvPr id="7" name="Picture 6" descr="TK_SE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908" y="3924169"/>
            <a:ext cx="2577192" cy="48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3707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petu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440269" y="-100217"/>
            <a:ext cx="9565894" cy="6380550"/>
          </a:xfrm>
          <a:custGeom>
            <a:avLst/>
            <a:gdLst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7166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88043 w 8747675"/>
              <a:gd name="connsiteY5" fmla="*/ 716643 h 5733143"/>
              <a:gd name="connsiteX6" fmla="*/ 488043 w 8747675"/>
              <a:gd name="connsiteY6" fmla="*/ 2875188 h 5733143"/>
              <a:gd name="connsiteX7" fmla="*/ 8744585 w 8747675"/>
              <a:gd name="connsiteY7" fmla="*/ 2884459 h 5733143"/>
              <a:gd name="connsiteX8" fmla="*/ 8677656 w 8747675"/>
              <a:gd name="connsiteY8" fmla="*/ 716642 h 5733143"/>
              <a:gd name="connsiteX9" fmla="*/ 488043 w 8747675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716643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303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303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10050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10050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10849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3954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399145 h 5733143"/>
              <a:gd name="connsiteX9" fmla="*/ 411843 w 8753856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6868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823875"/>
              <a:gd name="connsiteY0" fmla="*/ 0 h 5733143"/>
              <a:gd name="connsiteX1" fmla="*/ 8763000 w 8823875"/>
              <a:gd name="connsiteY1" fmla="*/ 0 h 5733143"/>
              <a:gd name="connsiteX2" fmla="*/ 8763000 w 8823875"/>
              <a:gd name="connsiteY2" fmla="*/ 5733143 h 5733143"/>
              <a:gd name="connsiteX3" fmla="*/ 0 w 8823875"/>
              <a:gd name="connsiteY3" fmla="*/ 5733143 h 5733143"/>
              <a:gd name="connsiteX4" fmla="*/ 0 w 8823875"/>
              <a:gd name="connsiteY4" fmla="*/ 0 h 5733143"/>
              <a:gd name="connsiteX5" fmla="*/ 411843 w 8823875"/>
              <a:gd name="connsiteY5" fmla="*/ 395442 h 5733143"/>
              <a:gd name="connsiteX6" fmla="*/ 411843 w 8823875"/>
              <a:gd name="connsiteY6" fmla="*/ 3027588 h 5733143"/>
              <a:gd name="connsiteX7" fmla="*/ 8820785 w 8823875"/>
              <a:gd name="connsiteY7" fmla="*/ 3036859 h 5733143"/>
              <a:gd name="connsiteX8" fmla="*/ 8753856 w 8823875"/>
              <a:gd name="connsiteY8" fmla="*/ 399145 h 5733143"/>
              <a:gd name="connsiteX9" fmla="*/ 411843 w 8823875"/>
              <a:gd name="connsiteY9" fmla="*/ 395442 h 5733143"/>
              <a:gd name="connsiteX0" fmla="*/ 0 w 8830056"/>
              <a:gd name="connsiteY0" fmla="*/ 0 h 5733143"/>
              <a:gd name="connsiteX1" fmla="*/ 8763000 w 8830056"/>
              <a:gd name="connsiteY1" fmla="*/ 0 h 5733143"/>
              <a:gd name="connsiteX2" fmla="*/ 8763000 w 8830056"/>
              <a:gd name="connsiteY2" fmla="*/ 5733143 h 5733143"/>
              <a:gd name="connsiteX3" fmla="*/ 0 w 8830056"/>
              <a:gd name="connsiteY3" fmla="*/ 5733143 h 5733143"/>
              <a:gd name="connsiteX4" fmla="*/ 0 w 8830056"/>
              <a:gd name="connsiteY4" fmla="*/ 0 h 5733143"/>
              <a:gd name="connsiteX5" fmla="*/ 411843 w 8830056"/>
              <a:gd name="connsiteY5" fmla="*/ 395442 h 5733143"/>
              <a:gd name="connsiteX6" fmla="*/ 411843 w 8830056"/>
              <a:gd name="connsiteY6" fmla="*/ 3027588 h 5733143"/>
              <a:gd name="connsiteX7" fmla="*/ 8820785 w 8830056"/>
              <a:gd name="connsiteY7" fmla="*/ 3036859 h 5733143"/>
              <a:gd name="connsiteX8" fmla="*/ 8830056 w 8830056"/>
              <a:gd name="connsiteY8" fmla="*/ 399145 h 5733143"/>
              <a:gd name="connsiteX9" fmla="*/ 411843 w 8830056"/>
              <a:gd name="connsiteY9" fmla="*/ 395442 h 5733143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119072 h 5824627"/>
              <a:gd name="connsiteX7" fmla="*/ 8820785 w 8830056"/>
              <a:gd name="connsiteY7" fmla="*/ 3128343 h 5824627"/>
              <a:gd name="connsiteX8" fmla="*/ 8830056 w 8830056"/>
              <a:gd name="connsiteY8" fmla="*/ 490629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119072 h 5824627"/>
              <a:gd name="connsiteX7" fmla="*/ 8820785 w 8830056"/>
              <a:gd name="connsiteY7" fmla="*/ 3128343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128343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337025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337025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830056" h="5824627">
                <a:moveTo>
                  <a:pt x="0" y="91484"/>
                </a:moveTo>
                <a:lnTo>
                  <a:pt x="8763000" y="91484"/>
                </a:lnTo>
                <a:lnTo>
                  <a:pt x="8763000" y="5824627"/>
                </a:lnTo>
                <a:lnTo>
                  <a:pt x="0" y="5824627"/>
                </a:lnTo>
                <a:lnTo>
                  <a:pt x="0" y="91484"/>
                </a:lnTo>
                <a:close/>
                <a:moveTo>
                  <a:pt x="411843" y="0"/>
                </a:moveTo>
                <a:lnTo>
                  <a:pt x="411843" y="3327754"/>
                </a:lnTo>
                <a:lnTo>
                  <a:pt x="8820785" y="3337025"/>
                </a:lnTo>
                <a:cubicBezTo>
                  <a:pt x="8823875" y="1903739"/>
                  <a:pt x="8826966" y="1436989"/>
                  <a:pt x="8830056" y="3703"/>
                </a:cubicBezTo>
                <a:lnTo>
                  <a:pt x="41184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880532" y="4148157"/>
            <a:ext cx="5567546" cy="384721"/>
          </a:xfrm>
        </p:spPr>
        <p:txBody>
          <a:bodyPr>
            <a:spAutoFit/>
          </a:bodyPr>
          <a:lstStyle>
            <a:lvl1pPr>
              <a:defRPr sz="2500" b="1" baseline="0"/>
            </a:lvl1pPr>
          </a:lstStyle>
          <a:p>
            <a:r>
              <a:rPr lang="fi-FI" noProof="0" dirty="0" err="1" smtClean="0"/>
              <a:t>Thank</a:t>
            </a:r>
            <a:r>
              <a:rPr lang="fi-FI" noProof="0" dirty="0" smtClean="0"/>
              <a:t> </a:t>
            </a:r>
            <a:r>
              <a:rPr lang="fi-FI" noProof="0" dirty="0" err="1" smtClean="0"/>
              <a:t>You</a:t>
            </a:r>
            <a:r>
              <a:rPr lang="fi-FI" noProof="0" dirty="0" smtClean="0"/>
              <a:t>!</a:t>
            </a:r>
            <a:endParaRPr lang="en-GB" noProof="0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80530" y="5025332"/>
            <a:ext cx="5567547" cy="430887"/>
          </a:xfrm>
        </p:spPr>
        <p:txBody>
          <a:bodyPr>
            <a:sp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dirty="0" smtClean="0"/>
              <a:t>Etunimi Sukunimi</a:t>
            </a:r>
            <a:br>
              <a:rPr lang="fi-FI" noProof="0" dirty="0" smtClean="0"/>
            </a:br>
            <a:r>
              <a:rPr lang="fi-FI" noProof="0" dirty="0" smtClean="0"/>
              <a:t>Seminaari/tapahtuma</a:t>
            </a:r>
            <a:endParaRPr lang="en-GB" noProof="0" dirty="0"/>
          </a:p>
        </p:txBody>
      </p:sp>
      <p:pic>
        <p:nvPicPr>
          <p:cNvPr id="12" name="Picture 11" descr="TK_SE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5865" y="3962401"/>
            <a:ext cx="2659978" cy="50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00427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282000"/>
            <a:ext cx="7721999" cy="576000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315" y="369085"/>
            <a:ext cx="8379370" cy="430887"/>
          </a:xfrm>
        </p:spPr>
        <p:txBody>
          <a:bodyPr wrap="square">
            <a:spAutoFit/>
          </a:bodyPr>
          <a:lstStyle/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>
          <a:xfrm>
            <a:off x="763315" y="1600199"/>
            <a:ext cx="8378825" cy="4411663"/>
          </a:xfrm>
        </p:spPr>
        <p:txBody>
          <a:bodyPr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63314" y="6356351"/>
            <a:ext cx="138833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endParaRPr lang="en-GB" noProof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1647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GB" noProof="0" smtClean="0"/>
              <a:t>Finnish Culture Satellite</a:t>
            </a:r>
            <a:endParaRPr lang="en-GB" noProof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1"/>
            <a:ext cx="76331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DD303E0B-4109-415A-BF94-AB899F112BC9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9" name="Picture 8" descr="TK_EN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2670" y="6392549"/>
            <a:ext cx="1613795" cy="3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8233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leh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440265" y="-15195"/>
            <a:ext cx="9045534" cy="6305927"/>
          </a:xfrm>
          <a:custGeom>
            <a:avLst/>
            <a:gdLst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7166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88043 w 8747675"/>
              <a:gd name="connsiteY5" fmla="*/ 716643 h 5733143"/>
              <a:gd name="connsiteX6" fmla="*/ 488043 w 8747675"/>
              <a:gd name="connsiteY6" fmla="*/ 2875188 h 5733143"/>
              <a:gd name="connsiteX7" fmla="*/ 8744585 w 8747675"/>
              <a:gd name="connsiteY7" fmla="*/ 2884459 h 5733143"/>
              <a:gd name="connsiteX8" fmla="*/ 8677656 w 8747675"/>
              <a:gd name="connsiteY8" fmla="*/ 716642 h 5733143"/>
              <a:gd name="connsiteX9" fmla="*/ 488043 w 8747675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716643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303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303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10050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10050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10849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3954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399145 h 5733143"/>
              <a:gd name="connsiteX9" fmla="*/ 411843 w 8753856"/>
              <a:gd name="connsiteY9" fmla="*/ 395442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11843 w 8747675"/>
              <a:gd name="connsiteY5" fmla="*/ 395442 h 5733143"/>
              <a:gd name="connsiteX6" fmla="*/ 411843 w 8747675"/>
              <a:gd name="connsiteY6" fmla="*/ 3027588 h 5733143"/>
              <a:gd name="connsiteX7" fmla="*/ 8744585 w 8747675"/>
              <a:gd name="connsiteY7" fmla="*/ 3036859 h 5733143"/>
              <a:gd name="connsiteX8" fmla="*/ 8288866 w 8747675"/>
              <a:gd name="connsiteY8" fmla="*/ 399145 h 5733143"/>
              <a:gd name="connsiteX9" fmla="*/ 411843 w 8747675"/>
              <a:gd name="connsiteY9" fmla="*/ 395442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11843 w 8686800"/>
              <a:gd name="connsiteY5" fmla="*/ 395442 h 5733143"/>
              <a:gd name="connsiteX6" fmla="*/ 411843 w 8686800"/>
              <a:gd name="connsiteY6" fmla="*/ 3027588 h 5733143"/>
              <a:gd name="connsiteX7" fmla="*/ 8285777 w 8686800"/>
              <a:gd name="connsiteY7" fmla="*/ 3036859 h 5733143"/>
              <a:gd name="connsiteX8" fmla="*/ 8288866 w 8686800"/>
              <a:gd name="connsiteY8" fmla="*/ 399145 h 5733143"/>
              <a:gd name="connsiteX9" fmla="*/ 411843 w 8686800"/>
              <a:gd name="connsiteY9" fmla="*/ 395442 h 5733143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10635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10635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595356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299048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286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300311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12636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748336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964561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686800" h="5964561">
                <a:moveTo>
                  <a:pt x="0" y="15193"/>
                </a:moveTo>
                <a:lnTo>
                  <a:pt x="8686800" y="15193"/>
                </a:lnTo>
                <a:lnTo>
                  <a:pt x="8686800" y="5964561"/>
                </a:lnTo>
                <a:lnTo>
                  <a:pt x="0" y="5964561"/>
                </a:lnTo>
                <a:lnTo>
                  <a:pt x="0" y="15193"/>
                </a:lnTo>
                <a:close/>
                <a:moveTo>
                  <a:pt x="411843" y="4764"/>
                </a:moveTo>
                <a:lnTo>
                  <a:pt x="411843" y="3627389"/>
                </a:lnTo>
                <a:lnTo>
                  <a:pt x="8285777" y="3612636"/>
                </a:lnTo>
                <a:cubicBezTo>
                  <a:pt x="8288867" y="2179350"/>
                  <a:pt x="8285776" y="1433286"/>
                  <a:pt x="8288866" y="0"/>
                </a:cubicBezTo>
                <a:lnTo>
                  <a:pt x="411843" y="47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71357" y="4278367"/>
            <a:ext cx="8195567" cy="43088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/>
            </a:lvl1pPr>
          </a:lstStyle>
          <a:p>
            <a:r>
              <a:rPr lang="fi-FI" noProof="0" dirty="0" smtClean="0"/>
              <a:t>Väliotsikko</a:t>
            </a:r>
            <a:endParaRPr lang="en-GB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871357" y="5458662"/>
            <a:ext cx="5258607" cy="3889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 err="1" smtClean="0"/>
              <a:t>Alaotsikko</a:t>
            </a:r>
            <a:endParaRPr lang="en-GB" noProof="0" dirty="0" smtClean="0"/>
          </a:p>
        </p:txBody>
      </p:sp>
      <p:pic>
        <p:nvPicPr>
          <p:cNvPr id="8" name="Picture 7" descr="TK_EN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3129" y="5723292"/>
            <a:ext cx="1613795" cy="3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12227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282000"/>
            <a:ext cx="7721999" cy="576000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743" y="369085"/>
            <a:ext cx="8354457" cy="430887"/>
          </a:xfrm>
        </p:spPr>
        <p:txBody>
          <a:bodyPr wrap="square">
            <a:spAutoFit/>
          </a:bodyPr>
          <a:lstStyle/>
          <a:p>
            <a:r>
              <a:rPr lang="fi-FI" noProof="0" smtClean="0"/>
              <a:t>Muokkaa perustyyl. napsautt.</a:t>
            </a:r>
            <a:endParaRPr lang="en-GB" noProof="0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5"/>
          </p:nvPr>
        </p:nvSpPr>
        <p:spPr>
          <a:xfrm>
            <a:off x="763587" y="1600199"/>
            <a:ext cx="4067308" cy="4411133"/>
          </a:xfrm>
        </p:spPr>
        <p:txBody>
          <a:bodyPr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/>
          </a:p>
        </p:txBody>
      </p:sp>
      <p:sp>
        <p:nvSpPr>
          <p:cNvPr id="16" name="Content Placeholder 14"/>
          <p:cNvSpPr>
            <a:spLocks noGrp="1"/>
          </p:cNvSpPr>
          <p:nvPr>
            <p:ph sz="quarter" idx="16"/>
          </p:nvPr>
        </p:nvSpPr>
        <p:spPr>
          <a:xfrm>
            <a:off x="5058692" y="1600199"/>
            <a:ext cx="4067308" cy="4411133"/>
          </a:xfrm>
        </p:spPr>
        <p:txBody>
          <a:bodyPr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1"/>
            <a:ext cx="76331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D60EEC27-B4A1-498C-A47A-F30DA403FA2E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1" name="Picture 10" descr="TK_EN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2670" y="6392549"/>
            <a:ext cx="1613795" cy="305478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63314" y="6356351"/>
            <a:ext cx="138833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endParaRPr lang="en-GB" noProof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1647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GB" noProof="0" smtClean="0"/>
              <a:t>Finnish Culture Satellite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123825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060292" y="1600201"/>
            <a:ext cx="4050109" cy="4411663"/>
          </a:xfrm>
        </p:spPr>
        <p:txBody>
          <a:bodyPr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/>
          </a:p>
        </p:txBody>
      </p:sp>
      <p:sp>
        <p:nvSpPr>
          <p:cNvPr id="8" name="Rectangle 7"/>
          <p:cNvSpPr/>
          <p:nvPr/>
        </p:nvSpPr>
        <p:spPr>
          <a:xfrm>
            <a:off x="0" y="6282000"/>
            <a:ext cx="7721999" cy="576000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401" y="369085"/>
            <a:ext cx="8346000" cy="430887"/>
          </a:xfrm>
        </p:spPr>
        <p:txBody>
          <a:bodyPr wrap="square">
            <a:sp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764402" y="1600200"/>
            <a:ext cx="4050894" cy="4673600"/>
          </a:xfrm>
        </p:spPr>
        <p:txBody>
          <a:bodyPr/>
          <a:lstStyle/>
          <a:p>
            <a:r>
              <a:rPr lang="fi-FI" noProof="0" smtClean="0"/>
              <a:t>Lisää kuva napsauttamalla kuvaketta</a:t>
            </a:r>
            <a:endParaRPr lang="en-GB" noProof="0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1"/>
            <a:ext cx="76331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D60EEC27-B4A1-498C-A47A-F30DA403FA2E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2" name="Picture 11" descr="TK_EN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2670" y="6392549"/>
            <a:ext cx="1613795" cy="305478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63314" y="6356351"/>
            <a:ext cx="138833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endParaRPr lang="en-GB" noProof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1647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GB" noProof="0" smtClean="0"/>
              <a:t>Finnish Culture Satellite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0032361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kaksi palstaa ja pikkuku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282000"/>
            <a:ext cx="7721999" cy="576000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314" y="369085"/>
            <a:ext cx="8362686" cy="430887"/>
          </a:xfrm>
        </p:spPr>
        <p:txBody>
          <a:bodyPr wrap="square">
            <a:spAutoFit/>
          </a:bodyPr>
          <a:lstStyle/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63315" y="4842000"/>
            <a:ext cx="2300208" cy="144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3063523" y="4842000"/>
            <a:ext cx="2358268" cy="144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5421791" y="4842000"/>
            <a:ext cx="2300208" cy="144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764400" y="1600201"/>
            <a:ext cx="4050895" cy="2709863"/>
          </a:xfrm>
        </p:spPr>
        <p:txBody>
          <a:bodyPr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/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21"/>
          </p:nvPr>
        </p:nvSpPr>
        <p:spPr>
          <a:xfrm>
            <a:off x="5057090" y="1600201"/>
            <a:ext cx="4050895" cy="2709863"/>
          </a:xfrm>
        </p:spPr>
        <p:txBody>
          <a:bodyPr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1"/>
            <a:ext cx="76331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D60EEC27-B4A1-498C-A47A-F30DA403FA2E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5" name="Picture 14" descr="TK_EN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2670" y="6392549"/>
            <a:ext cx="1613795" cy="305478"/>
          </a:xfrm>
          <a:prstGeom prst="rect">
            <a:avLst/>
          </a:prstGeom>
        </p:spPr>
      </p:pic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63314" y="6356351"/>
            <a:ext cx="138833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endParaRPr lang="en-GB" noProof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1647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GB" noProof="0" smtClean="0"/>
              <a:t>Finnish Culture Satellite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299896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282000"/>
            <a:ext cx="7721999" cy="576000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744" y="369085"/>
            <a:ext cx="8362913" cy="430887"/>
          </a:xfrm>
        </p:spPr>
        <p:txBody>
          <a:bodyPr wrap="square">
            <a:spAutoFit/>
          </a:bodyPr>
          <a:lstStyle/>
          <a:p>
            <a:r>
              <a:rPr lang="fi-FI" noProof="0" smtClean="0"/>
              <a:t>Muokkaa perustyyl. napsautt.</a:t>
            </a:r>
            <a:endParaRPr lang="en-GB" noProof="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71544" y="2159001"/>
            <a:ext cx="8362913" cy="385233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73B0"/>
                </a:solidFill>
                <a:effectLst/>
                <a:uLnTx/>
                <a:uFillTx/>
                <a:latin typeface="Arial"/>
                <a:cs typeface="Arial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7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Muokkaa tekstin perustyylejä napsauttamalla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63588" y="1346205"/>
            <a:ext cx="8370227" cy="312738"/>
          </a:xfrm>
        </p:spPr>
        <p:txBody>
          <a:bodyPr/>
          <a:lstStyle>
            <a:lvl1pPr marL="0" indent="0">
              <a:buNone/>
              <a:defRPr b="1">
                <a:solidFill>
                  <a:srgbClr val="0073B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1"/>
            <a:ext cx="76331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D60EEC27-B4A1-498C-A47A-F30DA403FA2E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2" name="Picture 11" descr="TK_EN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2670" y="6392549"/>
            <a:ext cx="1613795" cy="305478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63314" y="6356351"/>
            <a:ext cx="138833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endParaRPr lang="en-GB" noProof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1647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GB" noProof="0" smtClean="0"/>
              <a:t>Finnish Culture Satellite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1363641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/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282000"/>
            <a:ext cx="7721999" cy="576000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744" y="369085"/>
            <a:ext cx="8362913" cy="430887"/>
          </a:xfrm>
        </p:spPr>
        <p:txBody>
          <a:bodyPr wrap="square">
            <a:spAutoFit/>
          </a:bodyPr>
          <a:lstStyle/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71544" y="1600201"/>
            <a:ext cx="8362913" cy="4411133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1"/>
            <a:ext cx="76331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D60EEC27-B4A1-498C-A47A-F30DA403FA2E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9" name="Picture 8" descr="TK_EN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2670" y="6392549"/>
            <a:ext cx="1613795" cy="305478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63314" y="6356351"/>
            <a:ext cx="138833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endParaRPr lang="en-GB" noProof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1647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GB" noProof="0" smtClean="0"/>
              <a:t>Finnish Culture Satellite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6961558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kuva/graafi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282000"/>
            <a:ext cx="7721999" cy="576000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3744" y="369085"/>
            <a:ext cx="8362913" cy="430887"/>
          </a:xfrm>
        </p:spPr>
        <p:txBody>
          <a:bodyPr wrap="square">
            <a:spAutoFit/>
          </a:bodyPr>
          <a:lstStyle/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771543" y="1600200"/>
            <a:ext cx="4067308" cy="441113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6"/>
          </p:nvPr>
        </p:nvSpPr>
        <p:spPr>
          <a:xfrm>
            <a:off x="5075106" y="1600199"/>
            <a:ext cx="4058708" cy="4411133"/>
          </a:xfrm>
        </p:spPr>
        <p:txBody>
          <a:bodyPr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1"/>
            <a:ext cx="76331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D60EEC27-B4A1-498C-A47A-F30DA403FA2E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1" name="Picture 10" descr="TK_EN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2670" y="6392549"/>
            <a:ext cx="1613795" cy="305478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63314" y="6356351"/>
            <a:ext cx="138833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endParaRPr lang="en-GB" noProof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1647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GB" noProof="0" smtClean="0"/>
              <a:t>Finnish Culture Satellite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3782414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3316" y="366767"/>
            <a:ext cx="8379369" cy="430887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3315" y="1548001"/>
            <a:ext cx="837937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415290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</p:sldLayoutIdLst>
  <p:transition spd="med">
    <p:fade/>
  </p:transition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3B0"/>
        </a:buClr>
        <a:buFont typeface="Lucida Grande"/>
        <a:buChar char="－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3B0"/>
        </a:buClr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3B0"/>
        </a:buClr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3B0"/>
        </a:buClr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3B0"/>
        </a:buClr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ilastokeskus.fi/til/klts/2013/klts_2013_2015-10-28_tie_001_en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7" name="Rectangle 1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Finnish Culture Satellite Account</a:t>
            </a:r>
            <a:endParaRPr lang="en-GB" dirty="0"/>
          </a:p>
        </p:txBody>
      </p:sp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>
          <a:xfrm>
            <a:off x="3907362" y="5157192"/>
            <a:ext cx="5567547" cy="732508"/>
          </a:xfrm>
        </p:spPr>
        <p:txBody>
          <a:bodyPr/>
          <a:lstStyle/>
          <a:p>
            <a:r>
              <a:rPr lang="en-US" dirty="0" smtClean="0"/>
              <a:t>Katri Soinne</a:t>
            </a:r>
          </a:p>
          <a:p>
            <a:r>
              <a:rPr lang="en-US" dirty="0" smtClean="0"/>
              <a:t> 04 November 2015</a:t>
            </a:r>
          </a:p>
          <a:p>
            <a:r>
              <a:rPr lang="en-US" dirty="0" smtClean="0"/>
              <a:t>UIS Culture Satellite Account Expert Meeting (CSAEM)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3315" y="369085"/>
            <a:ext cx="8379370" cy="338554"/>
          </a:xfrm>
        </p:spPr>
        <p:txBody>
          <a:bodyPr/>
          <a:lstStyle/>
          <a:p>
            <a:r>
              <a:rPr lang="en-US" sz="2200" dirty="0" smtClean="0"/>
              <a:t>Share of value added, gross of some industries in 2013 (%)</a:t>
            </a:r>
            <a:endParaRPr lang="en-US" sz="22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Finnish Culture Satellite</a:t>
            </a:r>
            <a:endParaRPr lang="en-GB" noProof="0"/>
          </a:p>
        </p:txBody>
      </p:sp>
      <p:graphicFrame>
        <p:nvGraphicFramePr>
          <p:cNvPr id="5" name="Kaavio 4"/>
          <p:cNvGraphicFramePr/>
          <p:nvPr>
            <p:extLst>
              <p:ext uri="{D42A27DB-BD31-4B8C-83A1-F6EECF244321}">
                <p14:modId xmlns:p14="http://schemas.microsoft.com/office/powerpoint/2010/main" val="3378694258"/>
              </p:ext>
            </p:extLst>
          </p:nvPr>
        </p:nvGraphicFramePr>
        <p:xfrm>
          <a:off x="920552" y="908720"/>
          <a:ext cx="7632848" cy="5319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47681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3315" y="369085"/>
            <a:ext cx="8379370" cy="738664"/>
          </a:xfrm>
        </p:spPr>
        <p:txBody>
          <a:bodyPr/>
          <a:lstStyle/>
          <a:p>
            <a:r>
              <a:rPr lang="en-US" sz="2400" b="0" dirty="0"/>
              <a:t>Share of Computer Games (% of gross value added ≈ GDP): about 10 % included in the Finnish Culture Satellite Account</a:t>
            </a:r>
            <a:endParaRPr lang="fi-FI" sz="2400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877646161"/>
              </p:ext>
            </p:extLst>
          </p:nvPr>
        </p:nvGraphicFramePr>
        <p:xfrm>
          <a:off x="632519" y="2348880"/>
          <a:ext cx="8424940" cy="3096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351"/>
                <a:gridCol w="719568"/>
                <a:gridCol w="719568"/>
                <a:gridCol w="719568"/>
                <a:gridCol w="719568"/>
                <a:gridCol w="719568"/>
                <a:gridCol w="719568"/>
                <a:gridCol w="719568"/>
                <a:gridCol w="644613"/>
              </a:tblGrid>
              <a:tr h="741378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2006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2007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2008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2009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2010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2011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2012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2013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4137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From Cultural Industries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0,16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0,33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0,36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0,35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0,31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1,55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1,30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 </a:t>
                      </a:r>
                      <a:r>
                        <a:rPr lang="fi-FI" sz="1400" u="none" strike="noStrike" dirty="0" smtClean="0">
                          <a:effectLst/>
                        </a:rPr>
                        <a:t>5,66</a:t>
                      </a:r>
                    </a:p>
                  </a:txBody>
                  <a:tcPr marL="9525" marR="9525" marT="9525" marB="0" anchor="b"/>
                </a:tc>
              </a:tr>
              <a:tr h="74137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From ICT-services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0,31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0,55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0,59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0,59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0,47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2,15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1,66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 </a:t>
                      </a:r>
                      <a:r>
                        <a:rPr lang="fi-FI" sz="1400" u="none" strike="noStrike" dirty="0" smtClean="0">
                          <a:effectLst/>
                        </a:rPr>
                        <a:t>6,87</a:t>
                      </a:r>
                    </a:p>
                  </a:txBody>
                  <a:tcPr marL="9525" marR="9525" marT="9525" marB="0" anchor="b"/>
                </a:tc>
              </a:tr>
              <a:tr h="8722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noProof="0" dirty="0" smtClean="0">
                          <a:effectLst/>
                        </a:rPr>
                        <a:t>From the total economy</a:t>
                      </a:r>
                      <a:endParaRPr lang="en-US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0,01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0,01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0,01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0,01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0,01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0,05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0,04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 </a:t>
                      </a:r>
                      <a:r>
                        <a:rPr lang="fi-FI" sz="1400" u="none" strike="noStrike" dirty="0" smtClean="0">
                          <a:effectLst/>
                        </a:rPr>
                        <a:t>0,18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Finnish Culture Satellite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68422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</a:t>
            </a:r>
            <a:endParaRPr lang="en-US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Finnish Culture Satellite</a:t>
            </a:r>
            <a:endParaRPr lang="en-GB" noProof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56361"/>
              </p:ext>
            </p:extLst>
          </p:nvPr>
        </p:nvGraphicFramePr>
        <p:xfrm>
          <a:off x="1424609" y="1340768"/>
          <a:ext cx="5328594" cy="3960433"/>
        </p:xfrm>
        <a:graphic>
          <a:graphicData uri="http://schemas.openxmlformats.org/drawingml/2006/table">
            <a:tbl>
              <a:tblPr/>
              <a:tblGrid>
                <a:gridCol w="1123803"/>
                <a:gridCol w="669231"/>
                <a:gridCol w="669231"/>
                <a:gridCol w="669231"/>
                <a:gridCol w="669231"/>
                <a:gridCol w="669231"/>
                <a:gridCol w="858636"/>
              </a:tblGrid>
              <a:tr h="33003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i-FI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CORE SYSTEM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NACE\ Sector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uorakulmio 5"/>
          <p:cNvSpPr/>
          <p:nvPr/>
        </p:nvSpPr>
        <p:spPr bwMode="auto">
          <a:xfrm>
            <a:off x="3656856" y="4221088"/>
            <a:ext cx="1800200" cy="86409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2400" noProof="1" smtClean="0"/>
              <a:t>Internal  </a:t>
            </a:r>
            <a:r>
              <a:rPr lang="fi-FI" sz="2000" noProof="1" smtClean="0"/>
              <a:t>(Extra focus)</a:t>
            </a:r>
            <a:endParaRPr kumimoji="0" lang="fi-FI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Ellipsi 6"/>
          <p:cNvSpPr/>
          <p:nvPr/>
        </p:nvSpPr>
        <p:spPr bwMode="auto">
          <a:xfrm>
            <a:off x="5961112" y="1916832"/>
            <a:ext cx="2520280" cy="1224136"/>
          </a:xfrm>
          <a:prstGeom prst="ellipse">
            <a:avLst/>
          </a:prstGeom>
          <a:solidFill>
            <a:srgbClr val="66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24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External </a:t>
            </a:r>
            <a:r>
              <a:rPr kumimoji="0" lang="fi-FI" sz="20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(Extension)</a:t>
            </a:r>
            <a:endParaRPr kumimoji="0" lang="fi-FI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341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3315" y="188640"/>
            <a:ext cx="8379370" cy="430887"/>
          </a:xfrm>
        </p:spPr>
        <p:txBody>
          <a:bodyPr/>
          <a:lstStyle/>
          <a:p>
            <a:r>
              <a:rPr lang="en-US" dirty="0" smtClean="0"/>
              <a:t>Finnish Culture Satellite Account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763315" y="764704"/>
            <a:ext cx="8378825" cy="5247159"/>
          </a:xfrm>
        </p:spPr>
        <p:txBody>
          <a:bodyPr/>
          <a:lstStyle/>
          <a:p>
            <a:r>
              <a:rPr lang="en-US" dirty="0" smtClean="0"/>
              <a:t>Good news: we are still calculating and publishing yearly (paid by the Ministry of Education and Culture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Time </a:t>
            </a:r>
            <a:r>
              <a:rPr lang="en-US" smtClean="0"/>
              <a:t>series in tables:</a:t>
            </a:r>
            <a:endParaRPr lang="en-US" dirty="0" smtClean="0"/>
          </a:p>
          <a:p>
            <a:pPr lvl="3"/>
            <a:r>
              <a:rPr lang="en-US" dirty="0" smtClean="0"/>
              <a:t>1</a:t>
            </a:r>
            <a:r>
              <a:rPr lang="en-US" dirty="0" smtClean="0"/>
              <a:t>995 - 2008 (NACE 2002)</a:t>
            </a:r>
          </a:p>
          <a:p>
            <a:pPr lvl="3"/>
            <a:r>
              <a:rPr lang="en-US" dirty="0" smtClean="0"/>
              <a:t>2008 - 2011 (NACE 2008)</a:t>
            </a:r>
          </a:p>
          <a:p>
            <a:pPr lvl="3"/>
            <a:r>
              <a:rPr lang="en-US" dirty="0" smtClean="0"/>
              <a:t>2008 =&gt; (NACE 2008 &amp; ESA2010)</a:t>
            </a:r>
          </a:p>
          <a:p>
            <a:pPr lvl="2"/>
            <a:r>
              <a:rPr lang="en-US" dirty="0" smtClean="0"/>
              <a:t> Finnish, English, (partly) Swedish</a:t>
            </a:r>
            <a:endParaRPr lang="en-US" dirty="0" smtClean="0"/>
          </a:p>
          <a:p>
            <a:pPr lvl="2"/>
            <a:r>
              <a:rPr lang="en-US" dirty="0" smtClean="0">
                <a:hlinkClick r:id="rId3"/>
              </a:rPr>
              <a:t>Latest </a:t>
            </a:r>
            <a:r>
              <a:rPr lang="en-US" dirty="0" smtClean="0">
                <a:hlinkClick r:id="rId3"/>
              </a:rPr>
              <a:t>publication (for year 2013) 28 October 2015</a:t>
            </a:r>
            <a:endParaRPr lang="en-US" dirty="0" smtClean="0"/>
          </a:p>
          <a:p>
            <a:r>
              <a:rPr lang="en-US" dirty="0" smtClean="0"/>
              <a:t>Bad </a:t>
            </a:r>
            <a:r>
              <a:rPr lang="en-US" dirty="0" smtClean="0"/>
              <a:t>news: no development work done, rather the other way around:</a:t>
            </a:r>
          </a:p>
          <a:p>
            <a:pPr lvl="2"/>
            <a:r>
              <a:rPr lang="en-US" dirty="0" smtClean="0"/>
              <a:t>Originally (in pilot project): output, value added, employment, hours worked, private and government consumption, exports and imports of cultural goods and services</a:t>
            </a:r>
          </a:p>
          <a:p>
            <a:pPr lvl="2"/>
            <a:r>
              <a:rPr lang="en-US" dirty="0" smtClean="0"/>
              <a:t>Now: </a:t>
            </a:r>
            <a:r>
              <a:rPr lang="en-US" dirty="0"/>
              <a:t>output, value added, employment, </a:t>
            </a:r>
            <a:r>
              <a:rPr lang="en-US" strike="sngStrike" dirty="0"/>
              <a:t>hours worked</a:t>
            </a:r>
            <a:r>
              <a:rPr lang="en-US" dirty="0"/>
              <a:t>, private and government consumption, </a:t>
            </a:r>
            <a:r>
              <a:rPr lang="en-US" strike="sngStrike" dirty="0"/>
              <a:t>exports and imports of cultural goods and services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Finnish Culture Satellite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3837267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763315" y="1052737"/>
            <a:ext cx="8378825" cy="4959126"/>
          </a:xfrm>
        </p:spPr>
        <p:txBody>
          <a:bodyPr/>
          <a:lstStyle/>
          <a:p>
            <a:r>
              <a:rPr lang="en-US" dirty="0" smtClean="0"/>
              <a:t>Sectors</a:t>
            </a:r>
          </a:p>
          <a:p>
            <a:pPr lvl="2"/>
            <a:r>
              <a:rPr lang="en-US" dirty="0" smtClean="0"/>
              <a:t>According to industries for S.11, S.14 and S.15</a:t>
            </a:r>
          </a:p>
          <a:p>
            <a:pPr lvl="2"/>
            <a:r>
              <a:rPr lang="en-US" dirty="0" smtClean="0"/>
              <a:t>Certain units from S.13 (general government, municipalities)</a:t>
            </a:r>
          </a:p>
          <a:p>
            <a:r>
              <a:rPr lang="en-US" dirty="0" smtClean="0"/>
              <a:t>Calculated figures:</a:t>
            </a:r>
          </a:p>
          <a:p>
            <a:pPr lvl="2"/>
            <a:r>
              <a:rPr lang="en-US" dirty="0" smtClean="0"/>
              <a:t>Output (=value of produced goods and services, mainly quite close to turnover; sum of costs for non-market producers)</a:t>
            </a:r>
          </a:p>
          <a:p>
            <a:pPr lvl="2"/>
            <a:r>
              <a:rPr lang="en-US" dirty="0" smtClean="0"/>
              <a:t>Value added, gross (=difference between output and intermediate consumption; includes compensation of employees (=wages and salaries and social contributions), operating surplus (≈profit) and CFC (≈depreciation))</a:t>
            </a:r>
            <a:endParaRPr lang="en-US" dirty="0"/>
          </a:p>
          <a:p>
            <a:pPr lvl="2"/>
            <a:r>
              <a:rPr lang="en-US" dirty="0" smtClean="0"/>
              <a:t>Employment (number of persons)</a:t>
            </a:r>
          </a:p>
          <a:p>
            <a:pPr lvl="2"/>
            <a:r>
              <a:rPr lang="en-US" dirty="0" smtClean="0"/>
              <a:t>(Hours worked – better indicator earlier, now mainly theoretical)</a:t>
            </a:r>
          </a:p>
          <a:p>
            <a:pPr lvl="2"/>
            <a:r>
              <a:rPr lang="en-US" dirty="0" smtClean="0"/>
              <a:t>Private and government consumption</a:t>
            </a:r>
          </a:p>
          <a:p>
            <a:r>
              <a:rPr lang="en-US" dirty="0" smtClean="0"/>
              <a:t>All transactions also as share of domestic total (value added =&gt; GDP)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Finnish Culture Satellite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974163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Finnish Culture Satellite</a:t>
            </a:r>
            <a:endParaRPr lang="en-GB" noProof="0"/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/>
          </p:nvPr>
        </p:nvGraphicFramePr>
        <p:xfrm>
          <a:off x="416496" y="188619"/>
          <a:ext cx="4320480" cy="5976681"/>
        </p:xfrm>
        <a:graphic>
          <a:graphicData uri="http://schemas.openxmlformats.org/drawingml/2006/table">
            <a:tbl>
              <a:tblPr/>
              <a:tblGrid>
                <a:gridCol w="4320480"/>
              </a:tblGrid>
              <a:tr h="1720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Cultural industries according to TOL2008</a:t>
                      </a:r>
                    </a:p>
                  </a:txBody>
                  <a:tcPr marL="5159" marR="5159" marT="51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0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output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 value added, employment, hours worked)</a:t>
                      </a:r>
                    </a:p>
                  </a:txBody>
                  <a:tcPr marL="5159" marR="5159" marT="51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007">
                <a:tc>
                  <a:txBody>
                    <a:bodyPr/>
                    <a:lstStyle/>
                    <a:p>
                      <a:pPr algn="l" fontAlgn="b"/>
                      <a:endParaRPr lang="fi-FI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159" marR="5159" marT="51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b"/>
                      <a:endParaRPr lang="fi-FI" sz="5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159" marR="5159" marT="51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Artistic, theatre and concert activities</a:t>
                      </a:r>
                    </a:p>
                  </a:txBody>
                  <a:tcPr marL="5159" marR="5159" marT="51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90010 Performing arts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90020 Support activities to performing arts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90030 Artistic creation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b"/>
                      <a:endParaRPr lang="fi-FI" sz="5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159" marR="5159" marT="51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b"/>
                      <a:r>
                        <a:rPr lang="fi-FI" sz="5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Libraries, archives, museums, etc.</a:t>
                      </a:r>
                    </a:p>
                  </a:txBody>
                  <a:tcPr marL="5159" marR="5159" marT="51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91010 Library and archives activities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91020 Museums activities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91030 Operation of historical sites and buildings and similar visitor attractions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91040 Botanical and zoological gardens and nature reserves activities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b"/>
                      <a:endParaRPr lang="fi-FI" sz="5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159" marR="5159" marT="51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b"/>
                      <a:r>
                        <a:rPr lang="fi-FI" sz="5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Art and antique shops</a:t>
                      </a:r>
                    </a:p>
                  </a:txBody>
                  <a:tcPr marL="5159" marR="5159" marT="51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47781 Retail sale of art; art gallery activities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47791 Antiques shops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b"/>
                      <a:endParaRPr lang="fi-FI" sz="5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159" marR="5159" marT="51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Production and distribution of books</a:t>
                      </a:r>
                    </a:p>
                  </a:txBody>
                  <a:tcPr marL="5159" marR="5159" marT="51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18140 Binding and related services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46492 Wholesale of books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47610 Retail sale of books in specialised stores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47792 Second-hand bookshops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47911 Retail sale of books, music and video recordings via mail order houses and net commerce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58110 Book publishing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74300 Translation and interpretation activities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b"/>
                      <a:endParaRPr lang="fi-FI" sz="5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159" marR="5159" marT="51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Newspapers, periodicals and news agencies</a:t>
                      </a:r>
                    </a:p>
                  </a:txBody>
                  <a:tcPr marL="5159" marR="5159" marT="51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18110 Printing of newspapers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47622 Retail sale of journals and periodicals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58130 Publishing of newspapers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58141 Publishing of local papers and periodicals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58142 Publishing of journals and periodicals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63910 News agency activities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b"/>
                      <a:endParaRPr lang="fi-FI" sz="5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159" marR="5159" marT="51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Motion pictures, videos and computer games</a:t>
                      </a:r>
                    </a:p>
                  </a:txBody>
                  <a:tcPr marL="5159" marR="5159" marT="51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58210 Publishing of computer games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59110 Motion picture, video and television programme production activities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59120 Motion picture, video and television programme post-production activities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59130 Motion picture, video and television programme distribution activities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59140 Motion picture projection activities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77220 Renting of video tapes and disks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b"/>
                      <a:endParaRPr lang="fi-FI" sz="500" b="0" i="1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159" marR="5159" marT="51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Manufacture and sale of musical instruments</a:t>
                      </a:r>
                    </a:p>
                  </a:txBody>
                  <a:tcPr marL="5159" marR="5159" marT="51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32200 Soitinten valmistus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46494 Wholesale of musical instruments and supplies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47595 Retail sale of musical equipment and supplies</a:t>
                      </a:r>
                    </a:p>
                  </a:txBody>
                  <a:tcPr marL="5159" marR="5159" marT="51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10">
                <a:tc>
                  <a:txBody>
                    <a:bodyPr/>
                    <a:lstStyle/>
                    <a:p>
                      <a:pPr algn="l" fontAlgn="b"/>
                      <a:endParaRPr lang="fi-FI" sz="500" b="0" i="1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159" marR="5159" marT="51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ulukko 7"/>
          <p:cNvGraphicFramePr>
            <a:graphicFrameLocks noGrp="1"/>
          </p:cNvGraphicFramePr>
          <p:nvPr>
            <p:extLst/>
          </p:nvPr>
        </p:nvGraphicFramePr>
        <p:xfrm>
          <a:off x="5025008" y="188656"/>
          <a:ext cx="4464496" cy="5976621"/>
        </p:xfrm>
        <a:graphic>
          <a:graphicData uri="http://schemas.openxmlformats.org/drawingml/2006/table">
            <a:tbl>
              <a:tblPr/>
              <a:tblGrid>
                <a:gridCol w="4464496"/>
              </a:tblGrid>
              <a:tr h="104853">
                <a:tc>
                  <a:txBody>
                    <a:bodyPr/>
                    <a:lstStyle/>
                    <a:p>
                      <a:pPr algn="l" fontAlgn="b"/>
                      <a:r>
                        <a:rPr lang="fi-FI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</a:t>
                      </a:r>
                      <a:r>
                        <a:rPr lang="fi-FI" sz="5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ound recordings</a:t>
                      </a:r>
                      <a:endParaRPr lang="fi-FI" sz="5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44" marR="4544" marT="4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18200 Reproduction of recorded media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47630 Retail sale of music and video recordings in specialised stores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59200 Sound recording and music publishing activities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endParaRPr lang="fi-FI" sz="500" b="0" i="1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44" marR="4544" marT="45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r>
                        <a:rPr lang="fi-FI" sz="5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Radio and television</a:t>
                      </a:r>
                    </a:p>
                  </a:txBody>
                  <a:tcPr marL="4544" marR="4544" marT="4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60100 Radio broadcasting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60201 Television programming and broadcasting activities (excl. pay television channels)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60202 Pay television channel activities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endParaRPr lang="fi-FI" sz="500" b="0" i="1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44" marR="4544" marT="45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r>
                        <a:rPr lang="fi-FI" sz="5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Printing and related activities</a:t>
                      </a:r>
                    </a:p>
                  </a:txBody>
                  <a:tcPr marL="4544" marR="4544" marT="4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18120 Other printing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18130 Pre-press and pre-media services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endParaRPr lang="fi-FI" sz="500" b="0" i="1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44" marR="4544" marT="45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r>
                        <a:rPr lang="fi-FI" sz="5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Advertising</a:t>
                      </a:r>
                    </a:p>
                  </a:txBody>
                  <a:tcPr marL="4544" marR="4544" marT="4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73111 Advertising agency activities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73112 Direct and outdoor advertising activities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73119 Other advertising activities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73120 Other advertising activities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endParaRPr lang="fi-FI" sz="500" b="0" i="1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44" marR="4544" marT="45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r>
                        <a:rPr lang="fi-FI" sz="5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Architectural and industrial design</a:t>
                      </a:r>
                    </a:p>
                  </a:txBody>
                  <a:tcPr marL="4544" marR="4544" marT="4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71110 Architectural activities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74101 Graphic design activities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74102 Interior design activities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74109 Industrial design activities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endParaRPr lang="fi-FI" sz="500" b="0" i="1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44" marR="4544" marT="45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r>
                        <a:rPr lang="fi-FI" sz="5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Photography</a:t>
                      </a:r>
                    </a:p>
                  </a:txBody>
                  <a:tcPr marL="4544" marR="4544" marT="4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46433 Wholesale of photographic equipment and supplies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47782 Retail sale of photographic equipment; photography services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74201 Photographic studio and other photographic activities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fi-FI" sz="500" b="0" i="0" u="none" strike="noStrike">
                          <a:latin typeface="Arial"/>
                        </a:rPr>
                        <a:t>74202 Photographic laboratory activities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endParaRPr lang="fi-FI" sz="500" b="0" i="1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44" marR="4544" marT="45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Amusement parks, games and other entertainment and recreation</a:t>
                      </a:r>
                    </a:p>
                  </a:txBody>
                  <a:tcPr marL="4544" marR="4544" marT="4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32400 Manufacture of games and toys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46491 Wholesale of stationary and other office supplies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46496 Wholesale of toys and games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47621 Retail sale of stationary and office supplies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47650 Retail sale of games and toys in specialised stores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92000 Gambling and betting activities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93210 Activities of amusement parks and theme parks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93299 Amusement and recreation activities n.e.c.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endParaRPr lang="fi-FI" sz="500" b="0" i="1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44" marR="4544" marT="45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Manufacture and sale of entertainment electronics</a:t>
                      </a:r>
                    </a:p>
                  </a:txBody>
                  <a:tcPr marL="4544" marR="4544" marT="4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26400 Manufacture of consumer electronics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46432 Wholesale of radio and television goods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47430 Retail sale of audio and video equipment in specialised stores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endParaRPr lang="fi-FI" sz="5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44" marR="4544" marT="45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Organisation of cultural events and related activity</a:t>
                      </a:r>
                    </a:p>
                  </a:txBody>
                  <a:tcPr marL="4544" marR="4544" marT="4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latin typeface="Arial"/>
                        </a:rPr>
                        <a:t>74901 Show production and management activities</a:t>
                      </a:r>
                    </a:p>
                  </a:txBody>
                  <a:tcPr marL="4544" marR="4544" marT="454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latin typeface="Arial"/>
                        </a:rPr>
                        <a:t>82300 Organisation of conventions and trade shows</a:t>
                      </a:r>
                    </a:p>
                  </a:txBody>
                  <a:tcPr marL="4544" marR="4544" marT="45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latin typeface="Arial"/>
                        </a:rPr>
                        <a:t>90040 Operation of arts facilities</a:t>
                      </a:r>
                    </a:p>
                  </a:txBody>
                  <a:tcPr marL="4544" marR="4544" marT="45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endParaRPr lang="fi-FI" sz="5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44" marR="4544" marT="45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r>
                        <a:rPr lang="fi-FI" sz="5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Education and cultural administration</a:t>
                      </a:r>
                    </a:p>
                  </a:txBody>
                  <a:tcPr marL="4544" marR="4544" marT="4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r>
                        <a:rPr lang="fi-FI" sz="500" b="0" i="0" u="none" strike="noStrike">
                          <a:latin typeface="Arial"/>
                        </a:rPr>
                        <a:t>84110 General public administration activities</a:t>
                      </a:r>
                    </a:p>
                  </a:txBody>
                  <a:tcPr marL="4544" marR="4544" marT="45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latin typeface="Arial"/>
                        </a:rPr>
                        <a:t>84121 Administration of education and cultural services</a:t>
                      </a:r>
                    </a:p>
                  </a:txBody>
                  <a:tcPr marL="4544" marR="4544" marT="45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r>
                        <a:rPr lang="fi-FI" sz="500" b="0" i="0" u="none" strike="noStrike">
                          <a:latin typeface="Arial"/>
                        </a:rPr>
                        <a:t>85420 Tertiary education</a:t>
                      </a:r>
                    </a:p>
                  </a:txBody>
                  <a:tcPr marL="4544" marR="4544" marT="45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853">
                <a:tc>
                  <a:txBody>
                    <a:bodyPr/>
                    <a:lstStyle/>
                    <a:p>
                      <a:pPr algn="l" fontAlgn="b"/>
                      <a:r>
                        <a:rPr lang="fi-FI" sz="500" b="0" i="0" u="none" strike="noStrike" dirty="0">
                          <a:latin typeface="Arial"/>
                        </a:rPr>
                        <a:t>85520 </a:t>
                      </a:r>
                      <a:r>
                        <a:rPr lang="fi-FI" sz="500" b="0" i="0" u="none" strike="noStrike" dirty="0" err="1">
                          <a:latin typeface="Arial"/>
                        </a:rPr>
                        <a:t>Cultural</a:t>
                      </a:r>
                      <a:r>
                        <a:rPr lang="fi-FI" sz="500" b="0" i="0" u="none" strike="noStrike" dirty="0">
                          <a:latin typeface="Arial"/>
                        </a:rPr>
                        <a:t> </a:t>
                      </a:r>
                      <a:r>
                        <a:rPr lang="fi-FI" sz="500" b="0" i="0" u="none" strike="noStrike" dirty="0" err="1">
                          <a:latin typeface="Arial"/>
                        </a:rPr>
                        <a:t>education</a:t>
                      </a:r>
                      <a:endParaRPr lang="fi-FI" sz="500" b="0" i="0" u="none" strike="noStrike" dirty="0">
                        <a:latin typeface="Arial"/>
                      </a:endParaRPr>
                    </a:p>
                  </a:txBody>
                  <a:tcPr marL="4544" marR="4544" marT="45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4619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3315" y="188640"/>
            <a:ext cx="8379370" cy="430887"/>
          </a:xfrm>
        </p:spPr>
        <p:txBody>
          <a:bodyPr/>
          <a:lstStyle/>
          <a:p>
            <a:r>
              <a:rPr lang="en-US" dirty="0" smtClean="0"/>
              <a:t>Data sources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763315" y="836712"/>
            <a:ext cx="8378825" cy="5256584"/>
          </a:xfrm>
        </p:spPr>
        <p:txBody>
          <a:bodyPr/>
          <a:lstStyle/>
          <a:p>
            <a:r>
              <a:rPr lang="en-US" dirty="0" smtClean="0"/>
              <a:t>S.11 Non-financial corporations AND S.14 Households:</a:t>
            </a:r>
          </a:p>
          <a:p>
            <a:pPr lvl="2"/>
            <a:r>
              <a:rPr lang="en-US" sz="1400" dirty="0" smtClean="0"/>
              <a:t>Structural Business Statistics</a:t>
            </a:r>
          </a:p>
          <a:p>
            <a:pPr lvl="2"/>
            <a:r>
              <a:rPr lang="en-US" sz="1400" dirty="0" smtClean="0"/>
              <a:t>Business Register</a:t>
            </a:r>
          </a:p>
          <a:p>
            <a:pPr lvl="2"/>
            <a:r>
              <a:rPr lang="en-US" sz="1400" dirty="0" smtClean="0"/>
              <a:t>National Accounts calculations</a:t>
            </a:r>
          </a:p>
          <a:p>
            <a:r>
              <a:rPr lang="en-US" dirty="0" smtClean="0"/>
              <a:t>S.1311 General Government:</a:t>
            </a:r>
          </a:p>
          <a:p>
            <a:pPr lvl="2"/>
            <a:r>
              <a:rPr lang="en-US" sz="1400" dirty="0" smtClean="0"/>
              <a:t>State Budget Figures for certain units</a:t>
            </a:r>
          </a:p>
          <a:p>
            <a:pPr lvl="2"/>
            <a:r>
              <a:rPr lang="en-US" sz="1400" dirty="0" smtClean="0"/>
              <a:t>State employment data</a:t>
            </a:r>
          </a:p>
          <a:p>
            <a:r>
              <a:rPr lang="en-US" dirty="0" smtClean="0"/>
              <a:t>S.1313 Municipalities:</a:t>
            </a:r>
          </a:p>
          <a:p>
            <a:pPr lvl="2"/>
            <a:r>
              <a:rPr lang="en-US" sz="1400" dirty="0" smtClean="0"/>
              <a:t>Certain activities from municipal budgetary data</a:t>
            </a:r>
          </a:p>
          <a:p>
            <a:pPr lvl="2"/>
            <a:r>
              <a:rPr lang="en-US" sz="1400" dirty="0" smtClean="0"/>
              <a:t>Municipal employment data</a:t>
            </a:r>
          </a:p>
          <a:p>
            <a:r>
              <a:rPr lang="en-US" dirty="0" smtClean="0"/>
              <a:t>S.15 Non-Profit Institutions Serving Households:</a:t>
            </a:r>
          </a:p>
          <a:p>
            <a:pPr lvl="2"/>
            <a:r>
              <a:rPr lang="en-US" sz="1400" dirty="0"/>
              <a:t>B</a:t>
            </a:r>
            <a:r>
              <a:rPr lang="en-US" sz="1400" dirty="0" smtClean="0"/>
              <a:t>usiness </a:t>
            </a:r>
            <a:r>
              <a:rPr lang="en-US" sz="1400" dirty="0"/>
              <a:t>R</a:t>
            </a:r>
            <a:r>
              <a:rPr lang="en-US" sz="1400" dirty="0" smtClean="0"/>
              <a:t>egister (compensation of employees; employment)</a:t>
            </a:r>
          </a:p>
          <a:p>
            <a:pPr lvl="2"/>
            <a:r>
              <a:rPr lang="en-US" sz="1400" dirty="0" smtClean="0"/>
              <a:t>National Accounts calculations (which are based on data from tax authorities)</a:t>
            </a:r>
          </a:p>
          <a:p>
            <a:r>
              <a:rPr lang="en-US" dirty="0" smtClean="0"/>
              <a:t>Private consumption:</a:t>
            </a:r>
          </a:p>
          <a:p>
            <a:pPr lvl="2"/>
            <a:r>
              <a:rPr lang="en-US" sz="1400" dirty="0" smtClean="0"/>
              <a:t>National Accounts calculations</a:t>
            </a:r>
          </a:p>
          <a:p>
            <a:r>
              <a:rPr lang="en-US" dirty="0" smtClean="0"/>
              <a:t>Government consumption:</a:t>
            </a:r>
          </a:p>
          <a:p>
            <a:pPr lvl="2"/>
            <a:r>
              <a:rPr lang="en-US" sz="1400" dirty="0" smtClean="0"/>
              <a:t>State Budget figures for certain units</a:t>
            </a:r>
          </a:p>
          <a:p>
            <a:pPr lvl="2"/>
            <a:r>
              <a:rPr lang="en-US" sz="1400" dirty="0" smtClean="0"/>
              <a:t>Certain activities from municipal budgetary data</a:t>
            </a:r>
          </a:p>
          <a:p>
            <a:pPr lvl="2"/>
            <a:endParaRPr lang="en-US" sz="1600" dirty="0"/>
          </a:p>
          <a:p>
            <a:pPr marL="114300" indent="0">
              <a:buNone/>
            </a:pPr>
            <a:endParaRPr lang="en-US" sz="16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Finnish Culture Satellite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6243793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Finnish Culture Satellite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763315" y="1556791"/>
            <a:ext cx="8378825" cy="4455071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hallenge with calculations: earlier National Accounts industry calculations (and corrections at source data) at 5-digit level, now done at more aggregated level =&gt; we have the data at the most detailed level for calculations, but adjustments for NA levels are needed in certain industries</a:t>
            </a:r>
          </a:p>
          <a:p>
            <a:r>
              <a:rPr lang="en-US" dirty="0"/>
              <a:t>O</a:t>
            </a:r>
            <a:r>
              <a:rPr lang="en-US" dirty="0" smtClean="0"/>
              <a:t>ne picture about the culture, not the “truth”: the change is more important than the level itself?</a:t>
            </a:r>
          </a:p>
          <a:p>
            <a:r>
              <a:rPr lang="en-US" dirty="0"/>
              <a:t>Originally planned also exports and imports of cultural goods and services, but the data base is not reliable enough</a:t>
            </a:r>
          </a:p>
          <a:p>
            <a:r>
              <a:rPr lang="en-US" dirty="0" smtClean="0"/>
              <a:t>Calculations made slowly: time lag +22 months</a:t>
            </a:r>
          </a:p>
          <a:p>
            <a:r>
              <a:rPr lang="en-US" dirty="0"/>
              <a:t>V</a:t>
            </a:r>
            <a:r>
              <a:rPr lang="en-US" dirty="0" smtClean="0"/>
              <a:t>oluntary activities are not included</a:t>
            </a:r>
          </a:p>
          <a:p>
            <a:r>
              <a:rPr lang="en-US" dirty="0" smtClean="0"/>
              <a:t>Computer Games are not included (not a separate industry)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Finnish Culture Satellite</a:t>
            </a:r>
            <a:endParaRPr lang="en-GB" noProof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3315" y="369085"/>
            <a:ext cx="8379370" cy="307777"/>
          </a:xfrm>
        </p:spPr>
        <p:txBody>
          <a:bodyPr/>
          <a:lstStyle/>
          <a:p>
            <a:r>
              <a:rPr lang="en-US" sz="2000" dirty="0"/>
              <a:t>Share of industries of culture in the national economy </a:t>
            </a:r>
            <a:r>
              <a:rPr lang="en-US" sz="2000" dirty="0" smtClean="0"/>
              <a:t>2008-2013</a:t>
            </a:r>
            <a:endParaRPr lang="en-US" sz="20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Finnish Culture Satellite</a:t>
            </a:r>
            <a:endParaRPr lang="en-GB" noProof="0"/>
          </a:p>
        </p:txBody>
      </p:sp>
      <p:graphicFrame>
        <p:nvGraphicFramePr>
          <p:cNvPr id="6" name="Kaavi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1426420"/>
              </p:ext>
            </p:extLst>
          </p:nvPr>
        </p:nvGraphicFramePr>
        <p:xfrm>
          <a:off x="920552" y="1124745"/>
          <a:ext cx="77768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60544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3315" y="369085"/>
            <a:ext cx="8379370" cy="369332"/>
          </a:xfrm>
        </p:spPr>
        <p:txBody>
          <a:bodyPr/>
          <a:lstStyle/>
          <a:p>
            <a:r>
              <a:rPr lang="en-US" sz="2400" dirty="0"/>
              <a:t>Share of cultural products in consumption </a:t>
            </a:r>
            <a:r>
              <a:rPr lang="en-US" sz="2400" dirty="0" smtClean="0"/>
              <a:t>2008-2013</a:t>
            </a:r>
            <a:endParaRPr lang="en-US" sz="24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Finnish Culture Satellite</a:t>
            </a:r>
            <a:endParaRPr lang="en-GB" noProof="0"/>
          </a:p>
        </p:txBody>
      </p:sp>
      <p:graphicFrame>
        <p:nvGraphicFramePr>
          <p:cNvPr id="6" name="Kaavi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5223950"/>
              </p:ext>
            </p:extLst>
          </p:nvPr>
        </p:nvGraphicFramePr>
        <p:xfrm>
          <a:off x="848544" y="1340768"/>
          <a:ext cx="8136904" cy="3850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848544" y="5589240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2013: changing from TV-license (in private consumption) to YLE-tax (in public consumption)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069085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REPORTCONTROLSVISIBLE" val="Empty"/>
  <p:tag name="_AMO_UNIQUEIDENTIFIER" val="94d5f8e1-8d98-4e39-9f5e-b1d560e1ee9f"/>
</p:tagLst>
</file>

<file path=ppt/theme/theme1.xml><?xml version="1.0" encoding="utf-8"?>
<a:theme xmlns:a="http://schemas.openxmlformats.org/drawingml/2006/main" name="TK_en">
  <a:themeElements>
    <a:clrScheme name="TK_2015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73B0"/>
      </a:accent1>
      <a:accent2>
        <a:srgbClr val="C0D730"/>
      </a:accent2>
      <a:accent3>
        <a:srgbClr val="63B1E5"/>
      </a:accent3>
      <a:accent4>
        <a:srgbClr val="E21776"/>
      </a:accent4>
      <a:accent5>
        <a:srgbClr val="F8941E"/>
      </a:accent5>
      <a:accent6>
        <a:srgbClr val="A40084"/>
      </a:accent6>
      <a:hlink>
        <a:srgbClr val="0073B0"/>
      </a:hlink>
      <a:folHlink>
        <a:srgbClr val="A40084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sitys1" id="{5B72379F-1256-4A9A-8DC1-E48C82DDF1A0}" vid="{2A4DDC33-866D-4D6E-B935-91B64896838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TK_en</Template>
  <TotalTime>377</TotalTime>
  <Words>1195</Words>
  <Application>Microsoft Office PowerPoint</Application>
  <PresentationFormat>A4-paperi (210 x 297 mm)</PresentationFormat>
  <Paragraphs>359</Paragraphs>
  <Slides>11</Slides>
  <Notes>11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5" baseType="lpstr">
      <vt:lpstr>Arial</vt:lpstr>
      <vt:lpstr>Lucida Grande</vt:lpstr>
      <vt:lpstr>Times New Roman</vt:lpstr>
      <vt:lpstr>TK_en</vt:lpstr>
      <vt:lpstr>Finnish Culture Satellite Account</vt:lpstr>
      <vt:lpstr>Calculations</vt:lpstr>
      <vt:lpstr>Finnish Culture Satellite Account</vt:lpstr>
      <vt:lpstr>Calculations</vt:lpstr>
      <vt:lpstr>PowerPoint-esitys</vt:lpstr>
      <vt:lpstr>Data sources</vt:lpstr>
      <vt:lpstr>Finnish Culture Satellite</vt:lpstr>
      <vt:lpstr>Share of industries of culture in the national economy 2008-2013</vt:lpstr>
      <vt:lpstr>Share of cultural products in consumption 2008-2013</vt:lpstr>
      <vt:lpstr>Share of value added, gross of some industries in 2013 (%)</vt:lpstr>
      <vt:lpstr>Share of Computer Games (% of gross value added ≈ GDP): about 10 % included in the Finnish Culture Satellite Account</vt:lpstr>
    </vt:vector>
  </TitlesOfParts>
  <Company>Tilastokeskus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Finnish Culture Satellite Account</dc:title>
  <dc:creator>Soinne</dc:creator>
  <cp:lastModifiedBy>Katri Soinne</cp:lastModifiedBy>
  <cp:revision>48</cp:revision>
  <cp:lastPrinted>2015-04-27T09:28:04Z</cp:lastPrinted>
  <dcterms:created xsi:type="dcterms:W3CDTF">2014-01-20T13:19:13Z</dcterms:created>
  <dcterms:modified xsi:type="dcterms:W3CDTF">2015-11-04T11:50:36Z</dcterms:modified>
</cp:coreProperties>
</file>