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charts/chart1.xml" ContentType="application/vnd.openxmlformats-officedocument.drawingml.chart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notesSlides/notesSlide21.xml" ContentType="application/vnd.openxmlformats-officedocument.presentationml.notesSlide+xml"/>
  <Override PartName="/ppt/charts/chart3.xml" ContentType="application/vnd.openxmlformats-officedocument.drawingml.chart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5"/>
  </p:notesMasterIdLst>
  <p:handoutMasterIdLst>
    <p:handoutMasterId r:id="rId26"/>
  </p:handoutMasterIdLst>
  <p:sldIdLst>
    <p:sldId id="256" r:id="rId2"/>
    <p:sldId id="265" r:id="rId3"/>
    <p:sldId id="436" r:id="rId4"/>
    <p:sldId id="437" r:id="rId5"/>
    <p:sldId id="416" r:id="rId6"/>
    <p:sldId id="417" r:id="rId7"/>
    <p:sldId id="438" r:id="rId8"/>
    <p:sldId id="422" r:id="rId9"/>
    <p:sldId id="457" r:id="rId10"/>
    <p:sldId id="429" r:id="rId11"/>
    <p:sldId id="452" r:id="rId12"/>
    <p:sldId id="443" r:id="rId13"/>
    <p:sldId id="474" r:id="rId14"/>
    <p:sldId id="448" r:id="rId15"/>
    <p:sldId id="458" r:id="rId16"/>
    <p:sldId id="445" r:id="rId17"/>
    <p:sldId id="477" r:id="rId18"/>
    <p:sldId id="475" r:id="rId19"/>
    <p:sldId id="454" r:id="rId20"/>
    <p:sldId id="455" r:id="rId21"/>
    <p:sldId id="478" r:id="rId22"/>
    <p:sldId id="479" r:id="rId23"/>
    <p:sldId id="434" r:id="rId24"/>
  </p:sldIdLst>
  <p:sldSz cx="9144000" cy="6858000" type="screen4x3"/>
  <p:notesSz cx="6858000" cy="9296400"/>
  <p:defaultTextStyle>
    <a:defPPr>
      <a:defRPr lang="fr-CA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dministrator" initials="A" lastIdx="21" clrIdx="0"/>
  <p:cmAuthor id="1" name="Christopher Rocco" initials="CR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373799"/>
    <a:srgbClr val="FF0000"/>
    <a:srgbClr val="4682D6"/>
    <a:srgbClr val="FF99CC"/>
    <a:srgbClr val="003366"/>
    <a:srgbClr val="3E669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85114" autoAdjust="0"/>
  </p:normalViewPr>
  <p:slideViewPr>
    <p:cSldViewPr showGuides="1"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60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4" d="100"/>
          <a:sy n="54" d="100"/>
        </p:scale>
        <p:origin x="-2832" y="-96"/>
      </p:cViewPr>
      <p:guideLst>
        <p:guide orient="horz" pos="2928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commentAuthors" Target="commentAuthors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lf4famep02\rd\culture\csa_2010\presentations\csa_seminar_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\\lf4famep02\rd\culture\csa_2010\presentations\csa_seminar_v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lf4famep02\rd\csa(test)\presentations\2015-04-16_services\ptcsa_2010_v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Slide38!$H$8:$H$16</c:f>
              <c:strCache>
                <c:ptCount val="9"/>
                <c:pt idx="0">
                  <c:v>Multi</c:v>
                </c:pt>
                <c:pt idx="1">
                  <c:v>Sound recording</c:v>
                </c:pt>
                <c:pt idx="2">
                  <c:v>Heritage and librairies</c:v>
                </c:pt>
                <c:pt idx="3">
                  <c:v>Live performance</c:v>
                </c:pt>
                <c:pt idx="4">
                  <c:v>Education and training</c:v>
                </c:pt>
                <c:pt idx="5">
                  <c:v>Governance, funding and professional support</c:v>
                </c:pt>
                <c:pt idx="6">
                  <c:v>Written and published works</c:v>
                </c:pt>
                <c:pt idx="7">
                  <c:v>Visual and applied arts</c:v>
                </c:pt>
                <c:pt idx="8">
                  <c:v>Audio-visual and interactive media</c:v>
                </c:pt>
              </c:strCache>
            </c:strRef>
          </c:cat>
          <c:val>
            <c:numRef>
              <c:f>Slide38!$I$8:$I$16</c:f>
              <c:numCache>
                <c:formatCode>#,##0</c:formatCode>
                <c:ptCount val="9"/>
                <c:pt idx="0">
                  <c:v>480.90783250587964</c:v>
                </c:pt>
                <c:pt idx="1">
                  <c:v>567.65915552120759</c:v>
                </c:pt>
                <c:pt idx="2">
                  <c:v>781.25228898076739</c:v>
                </c:pt>
                <c:pt idx="3">
                  <c:v>1902.5918462764603</c:v>
                </c:pt>
                <c:pt idx="4">
                  <c:v>3399.5707985871322</c:v>
                </c:pt>
                <c:pt idx="5">
                  <c:v>5721.5336552652125</c:v>
                </c:pt>
                <c:pt idx="6">
                  <c:v>10031.965095437443</c:v>
                </c:pt>
                <c:pt idx="7">
                  <c:v>10156.949092650031</c:v>
                </c:pt>
                <c:pt idx="8">
                  <c:v>14797.193501959971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59456128"/>
        <c:axId val="459456512"/>
      </c:barChart>
      <c:catAx>
        <c:axId val="459456128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latin typeface="Arial" pitchFamily="34" charset="0"/>
              </a:defRPr>
            </a:pPr>
            <a:endParaRPr lang="en-US"/>
          </a:p>
        </c:txPr>
        <c:crossAx val="459456512"/>
        <c:crosses val="autoZero"/>
        <c:auto val="1"/>
        <c:lblAlgn val="ctr"/>
        <c:lblOffset val="100"/>
        <c:noMultiLvlLbl val="0"/>
      </c:catAx>
      <c:valAx>
        <c:axId val="459456512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millions of dollars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45945612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Slide40!$H$8:$H$11</c:f>
              <c:strCache>
                <c:ptCount val="4"/>
                <c:pt idx="0">
                  <c:v>Informal sports</c:v>
                </c:pt>
                <c:pt idx="1">
                  <c:v>Governance, funding and professional support</c:v>
                </c:pt>
                <c:pt idx="2">
                  <c:v>Education and training</c:v>
                </c:pt>
                <c:pt idx="3">
                  <c:v>Organized sports</c:v>
                </c:pt>
              </c:strCache>
            </c:strRef>
          </c:cat>
          <c:val>
            <c:numRef>
              <c:f>Slide40!$I$8:$I$11</c:f>
              <c:numCache>
                <c:formatCode>#,##0</c:formatCode>
                <c:ptCount val="4"/>
                <c:pt idx="0">
                  <c:v>279.28425294406685</c:v>
                </c:pt>
                <c:pt idx="1">
                  <c:v>896.59306224550755</c:v>
                </c:pt>
                <c:pt idx="2">
                  <c:v>1432.1879483692392</c:v>
                </c:pt>
                <c:pt idx="3">
                  <c:v>1877.6512151368568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05129000"/>
        <c:axId val="205129384"/>
      </c:barChart>
      <c:catAx>
        <c:axId val="20512900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 b="0" baseline="0">
                <a:latin typeface="Arial" pitchFamily="34" charset="0"/>
              </a:defRPr>
            </a:pPr>
            <a:endParaRPr lang="en-US"/>
          </a:p>
        </c:txPr>
        <c:crossAx val="205129384"/>
        <c:crosses val="autoZero"/>
        <c:auto val="1"/>
        <c:lblAlgn val="ctr"/>
        <c:lblOffset val="100"/>
        <c:noMultiLvlLbl val="0"/>
      </c:catAx>
      <c:valAx>
        <c:axId val="2051293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millions of dollars</a:t>
                </a:r>
              </a:p>
            </c:rich>
          </c:tx>
          <c:layout/>
          <c:overlay val="0"/>
        </c:title>
        <c:numFmt formatCode="#,##0" sourceLinked="1"/>
        <c:majorTickMark val="out"/>
        <c:minorTickMark val="none"/>
        <c:tickLblPos val="nextTo"/>
        <c:crossAx val="205129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Graph!$B$1:$O$1</c:f>
              <c:strCache>
                <c:ptCount val="14"/>
                <c:pt idx="0">
                  <c:v>CA</c:v>
                </c:pt>
                <c:pt idx="1">
                  <c:v>NL</c:v>
                </c:pt>
                <c:pt idx="2">
                  <c:v>PE</c:v>
                </c:pt>
                <c:pt idx="3">
                  <c:v>NS</c:v>
                </c:pt>
                <c:pt idx="4">
                  <c:v>NB</c:v>
                </c:pt>
                <c:pt idx="5">
                  <c:v>QC</c:v>
                </c:pt>
                <c:pt idx="6">
                  <c:v>ON</c:v>
                </c:pt>
                <c:pt idx="7">
                  <c:v>MB</c:v>
                </c:pt>
                <c:pt idx="8">
                  <c:v>SK</c:v>
                </c:pt>
                <c:pt idx="9">
                  <c:v>AB</c:v>
                </c:pt>
                <c:pt idx="10">
                  <c:v>BC</c:v>
                </c:pt>
                <c:pt idx="11">
                  <c:v>YT</c:v>
                </c:pt>
                <c:pt idx="12">
                  <c:v>NT</c:v>
                </c:pt>
                <c:pt idx="13">
                  <c:v>NU</c:v>
                </c:pt>
              </c:strCache>
            </c:strRef>
          </c:cat>
          <c:val>
            <c:numRef>
              <c:f>Graph!$B$3:$O$3</c:f>
              <c:numCache>
                <c:formatCode>0.0%</c:formatCode>
                <c:ptCount val="14"/>
                <c:pt idx="0">
                  <c:v>3.0479399141927599E-2</c:v>
                </c:pt>
                <c:pt idx="1">
                  <c:v>1.3945120681490663E-2</c:v>
                </c:pt>
                <c:pt idx="2">
                  <c:v>2.5143172454507014E-2</c:v>
                </c:pt>
                <c:pt idx="3">
                  <c:v>2.5640848409734712E-2</c:v>
                </c:pt>
                <c:pt idx="4">
                  <c:v>2.3106590576364602E-2</c:v>
                </c:pt>
                <c:pt idx="5">
                  <c:v>3.5208801965584811E-2</c:v>
                </c:pt>
                <c:pt idx="6">
                  <c:v>3.7116459294406379E-2</c:v>
                </c:pt>
                <c:pt idx="7">
                  <c:v>2.8711862160932848E-2</c:v>
                </c:pt>
                <c:pt idx="8">
                  <c:v>1.4085212161636116E-2</c:v>
                </c:pt>
                <c:pt idx="9">
                  <c:v>1.811784867410654E-2</c:v>
                </c:pt>
                <c:pt idx="10">
                  <c:v>2.9895918037861464E-2</c:v>
                </c:pt>
                <c:pt idx="11">
                  <c:v>2.0458498613909616E-2</c:v>
                </c:pt>
                <c:pt idx="12">
                  <c:v>1.3716378420831158E-2</c:v>
                </c:pt>
                <c:pt idx="13">
                  <c:v>2.7389635742834435E-2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01494872"/>
        <c:axId val="201495264"/>
      </c:barChart>
      <c:catAx>
        <c:axId val="20149487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01495264"/>
        <c:crosses val="autoZero"/>
        <c:auto val="1"/>
        <c:lblAlgn val="ctr"/>
        <c:lblOffset val="100"/>
        <c:noMultiLvlLbl val="0"/>
      </c:catAx>
      <c:valAx>
        <c:axId val="201495264"/>
        <c:scaling>
          <c:orientation val="minMax"/>
        </c:scaling>
        <c:delete val="0"/>
        <c:axPos val="l"/>
        <c:numFmt formatCode="0.0%" sourceLinked="1"/>
        <c:majorTickMark val="none"/>
        <c:minorTickMark val="none"/>
        <c:tickLblPos val="nextTo"/>
        <c:crossAx val="2014948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t" anchorCtr="0" compatLnSpc="1">
            <a:prstTxWarp prst="textNoShape">
              <a:avLst/>
            </a:prstTxWarp>
          </a:bodyPr>
          <a:lstStyle>
            <a:lvl1pPr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02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t" anchorCtr="0" compatLnSpc="1">
            <a:prstTxWarp prst="textNoShape">
              <a:avLst/>
            </a:prstTxWarp>
          </a:bodyPr>
          <a:lstStyle>
            <a:lvl1pPr algn="r"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68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" y="8829676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b" anchorCtr="0" compatLnSpc="1">
            <a:prstTxWarp prst="textNoShape">
              <a:avLst/>
            </a:prstTxWarp>
          </a:bodyPr>
          <a:lstStyle>
            <a:lvl1pPr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2068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029" y="8829676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b" anchorCtr="0" compatLnSpc="1">
            <a:prstTxWarp prst="textNoShape">
              <a:avLst/>
            </a:prstTxWarp>
          </a:bodyPr>
          <a:lstStyle>
            <a:lvl1pPr algn="r"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fld id="{7BD56CC9-8245-4679-9916-0C34FE22A2EC}" type="slidenum">
              <a:rPr lang="en-CA"/>
              <a:pPr>
                <a:defRPr/>
              </a:pPr>
              <a:t>‹#›</a:t>
            </a:fld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2929257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t" anchorCtr="0" compatLnSpc="1">
            <a:prstTxWarp prst="textNoShape">
              <a:avLst/>
            </a:prstTxWarp>
          </a:bodyPr>
          <a:lstStyle>
            <a:lvl1pPr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029" y="0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t" anchorCtr="0" compatLnSpc="1">
            <a:prstTxWarp prst="textNoShape">
              <a:avLst/>
            </a:prstTxWarp>
          </a:bodyPr>
          <a:lstStyle>
            <a:lvl1pPr algn="r"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6421" y="4414838"/>
            <a:ext cx="5485158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noProof="0" smtClean="0"/>
              <a:t>Click to edit Master text styles</a:t>
            </a:r>
          </a:p>
          <a:p>
            <a:pPr lvl="1"/>
            <a:r>
              <a:rPr lang="fr-CA" noProof="0" smtClean="0"/>
              <a:t>Second level</a:t>
            </a:r>
          </a:p>
          <a:p>
            <a:pPr lvl="2"/>
            <a:r>
              <a:rPr lang="fr-CA" noProof="0" smtClean="0"/>
              <a:t>Third level</a:t>
            </a:r>
          </a:p>
          <a:p>
            <a:pPr lvl="3"/>
            <a:r>
              <a:rPr lang="fr-CA" noProof="0" smtClean="0"/>
              <a:t>Fourth level</a:t>
            </a:r>
          </a:p>
          <a:p>
            <a:pPr lvl="4"/>
            <a:r>
              <a:rPr lang="fr-CA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29676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b" anchorCtr="0" compatLnSpc="1">
            <a:prstTxWarp prst="textNoShape">
              <a:avLst/>
            </a:prstTxWarp>
          </a:bodyPr>
          <a:lstStyle>
            <a:lvl1pPr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029" y="8829676"/>
            <a:ext cx="2972421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78" tIns="46689" rIns="93378" bIns="46689" numCol="1" anchor="b" anchorCtr="0" compatLnSpc="1">
            <a:prstTxWarp prst="textNoShape">
              <a:avLst/>
            </a:prstTxWarp>
          </a:bodyPr>
          <a:lstStyle>
            <a:lvl1pPr algn="r" defTabSz="934081">
              <a:defRPr sz="1200">
                <a:latin typeface="Arial" charset="0"/>
              </a:defRPr>
            </a:lvl1pPr>
          </a:lstStyle>
          <a:p>
            <a:pPr>
              <a:defRPr/>
            </a:pPr>
            <a:fld id="{8FF9008B-9BDE-4DF9-B02A-F9133EF0B9D1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13539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355"/>
            <a:fld id="{82BB4076-1F61-47C4-B0E3-4A6DDEAEFE7C}" type="slidenum">
              <a:rPr lang="fr-CA" smtClean="0"/>
              <a:pPr defTabSz="933355"/>
              <a:t>1</a:t>
            </a:fld>
            <a:endParaRPr lang="fr-CA" dirty="0" smtClean="0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5038142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355"/>
            <a:fld id="{46103919-7BF5-47DB-B8F6-58BBF991192D}" type="slidenum">
              <a:rPr lang="fr-CA" smtClean="0"/>
              <a:pPr defTabSz="933355"/>
              <a:t>10</a:t>
            </a:fld>
            <a:endParaRPr lang="fr-CA" dirty="0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24594879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buFontTx/>
              <a:buChar char="-"/>
            </a:pPr>
            <a:endParaRPr lang="en-CA" sz="1200" dirty="0" smtClean="0"/>
          </a:p>
        </p:txBody>
      </p:sp>
      <p:sp>
        <p:nvSpPr>
          <p:cNvPr id="28676" name="Header Placeholder 3"/>
          <p:cNvSpPr>
            <a:spLocks noGrp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pPr defTabSz="933355"/>
            <a:r>
              <a:rPr lang="fr-CA" dirty="0" smtClean="0"/>
              <a:t>DRAFT</a:t>
            </a:r>
          </a:p>
        </p:txBody>
      </p:sp>
      <p:sp>
        <p:nvSpPr>
          <p:cNvPr id="28677" name="Date Placeholder 4"/>
          <p:cNvSpPr>
            <a:spLocks noGrp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pPr defTabSz="933355"/>
            <a:fld id="{E89B609C-D3B4-4FC7-9BB5-29666CDDFDD2}" type="datetime1">
              <a:rPr lang="en-US" smtClean="0"/>
              <a:pPr defTabSz="933355"/>
              <a:t>11/3/2015</a:t>
            </a:fld>
            <a:endParaRPr lang="fr-CA" dirty="0" smtClean="0"/>
          </a:p>
        </p:txBody>
      </p:sp>
      <p:sp>
        <p:nvSpPr>
          <p:cNvPr id="28678" name="Slide Number Placeholder 6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355"/>
            <a:fld id="{D7EBD8E4-D963-4971-96D1-40DB0098DE1C}" type="slidenum">
              <a:rPr lang="fr-CA" smtClean="0"/>
              <a:pPr defTabSz="933355"/>
              <a:t>11</a:t>
            </a:fld>
            <a:endParaRPr lang="fr-CA" dirty="0" smtClean="0"/>
          </a:p>
        </p:txBody>
      </p:sp>
    </p:spTree>
    <p:extLst>
      <p:ext uri="{BB962C8B-B14F-4D97-AF65-F5344CB8AC3E}">
        <p14:creationId xmlns:p14="http://schemas.microsoft.com/office/powerpoint/2010/main" val="36626557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12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09070515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endParaRPr lang="en-CA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8963567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426094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84480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DRAFT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983D25F1-AFC8-4D83-A38B-2A3875854EFA}" type="datetime1">
              <a:rPr lang="en-US" smtClean="0"/>
              <a:pPr>
                <a:defRPr/>
              </a:pPr>
              <a:t>11/3/2015</a:t>
            </a:fld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6C75E42-244E-46ED-B41A-820C5489FB13}" type="slidenum">
              <a:rPr lang="fr-CA" smtClean="0"/>
              <a:pPr>
                <a:defRPr/>
              </a:pPr>
              <a:t>16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7305748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40366794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416020675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19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24898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33355"/>
            <a:fld id="{22117CC3-34EF-4865-9914-E1F8DB5C316F}" type="slidenum">
              <a:rPr lang="fr-CA" smtClean="0"/>
              <a:pPr defTabSz="933355"/>
              <a:t>2</a:t>
            </a:fld>
            <a:endParaRPr lang="fr-CA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84263" y="695325"/>
            <a:ext cx="4648200" cy="3486150"/>
          </a:xfrm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872" y="4414838"/>
            <a:ext cx="5488264" cy="4183062"/>
          </a:xfrm>
          <a:noFill/>
          <a:ln/>
        </p:spPr>
        <p:txBody>
          <a:bodyPr/>
          <a:lstStyle/>
          <a:p>
            <a:pPr eaLnBrk="1" hangingPunct="1"/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02728169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000" dirty="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20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512378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21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7167089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E50BE5F-8B5D-419A-83AB-3B7D3141E8C6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325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5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27801167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23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9014917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1000" baseline="0" dirty="0" smtClean="0">
              <a:latin typeface="+mn-lt"/>
              <a:cs typeface="Times New Roman" pitchFamily="18" charset="0"/>
            </a:endParaRPr>
          </a:p>
          <a:p>
            <a:endParaRPr lang="en-CA" sz="1000" dirty="0" smtClean="0">
              <a:latin typeface="+mn-lt"/>
            </a:endParaRP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2155046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defRPr/>
            </a:pPr>
            <a:endParaRPr lang="en-CA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601792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3892747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514836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449399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62253692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896203">
              <a:defRPr/>
            </a:pPr>
            <a:endParaRPr lang="en-CA" sz="1000" baseline="0" dirty="0" smtClean="0">
              <a:latin typeface="+mn-lt"/>
              <a:sym typeface="Wingdings" pitchFamily="2" charset="2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8FF9008B-9BDE-4DF9-B02A-F9133EF0B9D1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0537432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8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6725" y="3571875"/>
            <a:ext cx="8208963" cy="720725"/>
          </a:xfrm>
        </p:spPr>
        <p:txBody>
          <a:bodyPr anchor="b"/>
          <a:lstStyle>
            <a:lvl1pPr marL="0" indent="0" algn="ctr">
              <a:buFont typeface="Wingdings" pitchFamily="2" charset="2"/>
              <a:buNone/>
              <a:defRPr>
                <a:solidFill>
                  <a:srgbClr val="373799"/>
                </a:solidFill>
                <a:latin typeface="Arial Black" pitchFamily="34" charset="0"/>
              </a:defRPr>
            </a:lvl1pPr>
          </a:lstStyle>
          <a:p>
            <a:r>
              <a:rPr lang="fr-CA"/>
              <a:t>Click to edit Master subtitle style</a:t>
            </a:r>
          </a:p>
        </p:txBody>
      </p:sp>
      <p:sp>
        <p:nvSpPr>
          <p:cNvPr id="5132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468313" y="2027238"/>
            <a:ext cx="8229600" cy="1328737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 sz="4000">
                <a:solidFill>
                  <a:schemeClr val="bg1"/>
                </a:solidFill>
              </a:defRPr>
            </a:lvl1pPr>
          </a:lstStyle>
          <a:p>
            <a:r>
              <a:rPr lang="fr-CA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1C7CC27-3DB6-4F04-AB42-D4024CCF9185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53D125-25FB-4E32-BA9F-CE059C93AEA9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1150" y="981075"/>
            <a:ext cx="2087563" cy="446405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981075"/>
            <a:ext cx="6113462" cy="44640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517A07-2702-46B0-9571-BB9F4204105E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84561C-45F7-413F-89B4-1621652F0712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353425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71488" y="1785938"/>
            <a:ext cx="4062412" cy="3659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85938"/>
            <a:ext cx="4062413" cy="3659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6DC21-8F2C-4AB9-B7B9-894C58E5E51B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A1C7F-927C-48A6-9FF3-446E5B9437C7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288" y="981075"/>
            <a:ext cx="8353425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785938"/>
            <a:ext cx="4062412" cy="3659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86300" y="1785938"/>
            <a:ext cx="4062413" cy="1752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86300" y="3690938"/>
            <a:ext cx="4062413" cy="1754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F1F98-A233-4D1E-A624-B66F6C2626FC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6D70C3-131D-4E72-A958-0931E24ED5B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05410F-D6C8-4DD8-A686-7BFC83FA449D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17C93A-6CBD-442F-B305-BE27EE8C1ECA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8690A4-9D32-4885-8481-FA90F30A7E35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55FE-7C54-417C-B34F-4AABB9476CCE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1785938"/>
            <a:ext cx="4062412" cy="365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785938"/>
            <a:ext cx="4062413" cy="3659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63E8B4C-840A-4CB5-87D0-CFAFCF56B701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AE9C7-305B-4E58-B7BA-1E636B533328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41610F-272C-4121-84E7-8100753AFA69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3E36D8-9397-408F-B923-BB6475298339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897C5A-D07C-4D7E-875D-4B642BE9EBFB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FE648-DFF3-466C-B634-1E5D17A66E13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310003-B451-4D81-AFDF-44AD80627885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58ED53-6970-4008-8764-D6D31FD6B824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9FA9D-A8B7-4F32-9AA5-0589A2474D03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41AFBF-4FB7-43C7-A326-F1897AC7D866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B54CD1-DB73-4BB0-A523-38BC5AB29B97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13921C-DDAE-4FA8-BC7C-2C8B86ABB01D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395288" y="981075"/>
            <a:ext cx="8353425" cy="708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title style</a:t>
            </a:r>
          </a:p>
        </p:txBody>
      </p:sp>
      <p:sp>
        <p:nvSpPr>
          <p:cNvPr id="1027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1488" y="1785938"/>
            <a:ext cx="8277225" cy="365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CA" smtClean="0"/>
              <a:t>Click to edit Master text styles</a:t>
            </a:r>
          </a:p>
          <a:p>
            <a:pPr lvl="1"/>
            <a:r>
              <a:rPr lang="fr-CA" smtClean="0"/>
              <a:t>Second level</a:t>
            </a:r>
          </a:p>
          <a:p>
            <a:pPr lvl="2"/>
            <a:r>
              <a:rPr lang="fr-CA" smtClean="0"/>
              <a:t>Third level</a:t>
            </a:r>
          </a:p>
          <a:p>
            <a:pPr lvl="3"/>
            <a:r>
              <a:rPr lang="fr-CA" smtClean="0"/>
              <a:t>Fourth level</a:t>
            </a:r>
          </a:p>
          <a:p>
            <a:pPr lvl="4"/>
            <a:r>
              <a:rPr lang="fr-CA" smtClean="0"/>
              <a:t>Fifth level</a:t>
            </a:r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7740650" y="6237288"/>
            <a:ext cx="1049338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373799"/>
                </a:solidFill>
                <a:latin typeface="Arial" charset="0"/>
              </a:defRPr>
            </a:lvl1pPr>
          </a:lstStyle>
          <a:p>
            <a:pPr>
              <a:defRPr/>
            </a:pPr>
            <a:fld id="{C1C82E14-B1F7-4A69-8C4D-8737A6A9F3B9}" type="datetime1">
              <a:rPr lang="en-CA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410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403350" y="6237288"/>
            <a:ext cx="6048375" cy="474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373799"/>
                </a:solidFill>
                <a:latin typeface="Arial" charset="0"/>
              </a:defRPr>
            </a:lvl1pPr>
          </a:lstStyle>
          <a:p>
            <a:pPr>
              <a:defRPr/>
            </a:pPr>
            <a:r>
              <a:rPr lang="fr-CA" dirty="0"/>
              <a:t>Statistics Canada • Statistique Canada</a:t>
            </a:r>
          </a:p>
        </p:txBody>
      </p:sp>
      <p:sp>
        <p:nvSpPr>
          <p:cNvPr id="410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95288" y="6242050"/>
            <a:ext cx="587375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1" compatLnSpc="1">
            <a:prstTxWarp prst="textNoShape">
              <a:avLst/>
            </a:prstTxWarp>
          </a:bodyPr>
          <a:lstStyle>
            <a:lvl1pPr>
              <a:defRPr sz="1000" b="1">
                <a:solidFill>
                  <a:srgbClr val="373799"/>
                </a:solidFill>
                <a:latin typeface="Arial" charset="0"/>
              </a:defRPr>
            </a:lvl1pPr>
          </a:lstStyle>
          <a:p>
            <a:pPr>
              <a:defRPr/>
            </a:pPr>
            <a:fld id="{6A2FCC1E-77F2-4ADB-B795-0D4B51FF4FB8}" type="slidenum">
              <a:rPr lang="fr-CA"/>
              <a:pPr>
                <a:defRPr/>
              </a:pPr>
              <a:t>‹#›</a:t>
            </a:fld>
            <a:endParaRPr lang="fr-CA" dirty="0"/>
          </a:p>
        </p:txBody>
      </p:sp>
      <p:pic>
        <p:nvPicPr>
          <p:cNvPr id="1031" name="Picture 14" descr="BlueBar-E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-26988"/>
            <a:ext cx="9144000" cy="75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12" r:id="rId1"/>
    <p:sldLayoutId id="2147484000" r:id="rId2"/>
    <p:sldLayoutId id="2147484001" r:id="rId3"/>
    <p:sldLayoutId id="2147484002" r:id="rId4"/>
    <p:sldLayoutId id="2147484003" r:id="rId5"/>
    <p:sldLayoutId id="2147484004" r:id="rId6"/>
    <p:sldLayoutId id="2147484005" r:id="rId7"/>
    <p:sldLayoutId id="2147484006" r:id="rId8"/>
    <p:sldLayoutId id="2147484007" r:id="rId9"/>
    <p:sldLayoutId id="2147484008" r:id="rId10"/>
    <p:sldLayoutId id="2147484009" r:id="rId11"/>
    <p:sldLayoutId id="2147484010" r:id="rId12"/>
    <p:sldLayoutId id="2147484011" r:id="rId13"/>
  </p:sldLayoutIdLst>
  <p:hf hdr="0"/>
  <p:txStyles>
    <p:titleStyle>
      <a:lvl1pPr algn="l" rtl="0" eaLnBrk="0" fontAlgn="base" hangingPunct="0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50000"/>
        </a:spcAft>
        <a:defRPr sz="3200">
          <a:solidFill>
            <a:srgbClr val="373799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25000"/>
        </a:spcAft>
        <a:buClr>
          <a:srgbClr val="4682D6"/>
        </a:buClr>
        <a:buFont typeface="Wingdings" pitchFamily="2" charset="2"/>
        <a:buChar char="§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0"/>
        </a:spcBef>
        <a:spcAft>
          <a:spcPct val="25000"/>
        </a:spcAft>
        <a:buClr>
          <a:srgbClr val="4682D6"/>
        </a:buClr>
        <a:buChar char="•"/>
        <a:defRPr sz="24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defRPr sz="2000"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4682D6"/>
        </a:buClr>
        <a:buFont typeface="Wingdings" pitchFamily="2" charset="2"/>
        <a:buChar char="§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1.xlsx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>
          <a:xfrm>
            <a:off x="469900" y="2027238"/>
            <a:ext cx="8229600" cy="1328737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CA" dirty="0" smtClean="0"/>
              <a:t/>
            </a:r>
            <a:br>
              <a:rPr lang="en-CA" dirty="0" smtClean="0"/>
            </a:br>
            <a:r>
              <a:rPr lang="en-CA" dirty="0" smtClean="0"/>
              <a:t>Canadian Culture Satellite Account, 2010</a:t>
            </a:r>
            <a:br>
              <a:rPr lang="en-CA" dirty="0" smtClean="0"/>
            </a:br>
            <a:endParaRPr lang="en-CA" dirty="0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68313" y="4509120"/>
            <a:ext cx="8208962" cy="252033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en-CA" sz="2000" b="1" dirty="0" smtClean="0"/>
          </a:p>
          <a:p>
            <a:pPr eaLnBrk="1" hangingPunct="1">
              <a:lnSpc>
                <a:spcPct val="80000"/>
              </a:lnSpc>
            </a:pPr>
            <a:r>
              <a:rPr lang="en-CA" sz="1800" i="1" dirty="0" smtClean="0">
                <a:latin typeface="+mn-lt"/>
              </a:rPr>
              <a:t>Jennifer Withington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i="1" dirty="0" smtClean="0">
                <a:latin typeface="+mn-lt"/>
              </a:rPr>
              <a:t>National Economic Accounts Division</a:t>
            </a:r>
          </a:p>
          <a:p>
            <a:pPr eaLnBrk="1" hangingPunct="1">
              <a:lnSpc>
                <a:spcPct val="80000"/>
              </a:lnSpc>
            </a:pPr>
            <a:r>
              <a:rPr lang="en-CA" sz="1800" i="1" dirty="0" smtClean="0">
                <a:latin typeface="+mn-lt"/>
              </a:rPr>
              <a:t>November 4, 2015</a:t>
            </a:r>
          </a:p>
          <a:p>
            <a:endParaRPr lang="en-CA" sz="1600" dirty="0" smtClean="0"/>
          </a:p>
          <a:p>
            <a:pPr eaLnBrk="1" hangingPunct="1">
              <a:lnSpc>
                <a:spcPct val="80000"/>
              </a:lnSpc>
            </a:pPr>
            <a:endParaRPr lang="en-CA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37EFD211-0303-4104-AB5C-44D6DCF06A0A}" type="datetime1">
              <a:rPr lang="en-CA" smtClean="0"/>
              <a:pPr/>
              <a:t>03/11/2015</a:t>
            </a:fld>
            <a:endParaRPr lang="fr-CA" smtClean="0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CA" dirty="0" smtClean="0"/>
              <a:t>Statistics Canada • Statistique Canada</a:t>
            </a:r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71A946B-A23B-464C-8701-B049A6289371}" type="slidenum">
              <a:rPr lang="fr-CA" smtClean="0"/>
              <a:pPr/>
              <a:t>10</a:t>
            </a:fld>
            <a:endParaRPr lang="fr-CA" smtClean="0"/>
          </a:p>
        </p:txBody>
      </p:sp>
      <p:sp>
        <p:nvSpPr>
          <p:cNvPr id="9221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2.2 Key concepts and definitions</a:t>
            </a:r>
          </a:p>
        </p:txBody>
      </p:sp>
      <p:sp>
        <p:nvSpPr>
          <p:cNvPr id="92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71488" y="1785938"/>
            <a:ext cx="8277225" cy="430735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CA" sz="2400" b="1" dirty="0" smtClean="0"/>
              <a:t>Culture</a:t>
            </a:r>
            <a:r>
              <a:rPr lang="en-CA" sz="2400" dirty="0" smtClean="0"/>
              <a:t>: creative, artistic activity, the goods produced by it, and the preservation of heritage.</a:t>
            </a:r>
          </a:p>
          <a:p>
            <a:pPr>
              <a:lnSpc>
                <a:spcPct val="80000"/>
              </a:lnSpc>
            </a:pPr>
            <a:endParaRPr lang="en-CA" sz="1800" b="1" dirty="0" smtClean="0"/>
          </a:p>
          <a:p>
            <a:pPr>
              <a:lnSpc>
                <a:spcPct val="80000"/>
              </a:lnSpc>
            </a:pPr>
            <a:r>
              <a:rPr lang="en-CA" sz="2400" b="1" dirty="0" smtClean="0"/>
              <a:t>Sport: </a:t>
            </a:r>
            <a:r>
              <a:rPr lang="en-CA" sz="2400" dirty="0" smtClean="0"/>
              <a:t>an individual or group activity often pursued for fitness during leisure time which may be undertaken for fun or competition. </a:t>
            </a:r>
          </a:p>
          <a:p>
            <a:pPr>
              <a:lnSpc>
                <a:spcPct val="80000"/>
              </a:lnSpc>
            </a:pPr>
            <a:endParaRPr lang="en-CA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2.2 Key concepts and definitions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CA" sz="2400" b="1" dirty="0" smtClean="0"/>
              <a:t>Creative chain:</a:t>
            </a:r>
            <a:r>
              <a:rPr lang="en-CA" sz="2400" dirty="0" smtClean="0"/>
              <a:t> ”series of steps by which a culture good or service is created, developed, perhaps manufactured, and distributed or made available to end-users”.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227C5600-83B2-483F-B546-8BE1C180C500}" type="datetime1">
              <a:rPr lang="en-CA" smtClean="0"/>
              <a:pPr/>
              <a:t>03/11/2015</a:t>
            </a:fld>
            <a:endParaRPr lang="fr-CA" smtClean="0"/>
          </a:p>
        </p:txBody>
      </p:sp>
      <p:sp>
        <p:nvSpPr>
          <p:cNvPr id="10245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CA" dirty="0" smtClean="0"/>
              <a:t>Statistics Canada • Statistique Canada</a:t>
            </a:r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1FB47C2-C432-4739-BB70-E3E59C306259}" type="slidenum">
              <a:rPr lang="fr-CA" smtClean="0"/>
              <a:pPr/>
              <a:t>11</a:t>
            </a:fld>
            <a:endParaRPr lang="fr-CA" smtClean="0"/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1547664" y="4077072"/>
            <a:ext cx="5544616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8460432" y="4077072"/>
            <a:ext cx="288181" cy="0"/>
          </a:xfrm>
          <a:prstGeom prst="straightConnector1">
            <a:avLst/>
          </a:prstGeom>
          <a:ln w="28575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467544" y="3861048"/>
            <a:ext cx="1041400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chemeClr val="tx1">
                    <a:lumMod val="50000"/>
                  </a:schemeClr>
                </a:solidFill>
              </a:rPr>
              <a:t>Supply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7236296" y="3861048"/>
            <a:ext cx="1198562" cy="401638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en-CA" sz="2000" b="1" dirty="0">
                <a:solidFill>
                  <a:schemeClr val="tx1">
                    <a:lumMod val="50000"/>
                  </a:schemeClr>
                </a:solidFill>
              </a:rPr>
              <a:t>Demand</a:t>
            </a:r>
          </a:p>
        </p:txBody>
      </p:sp>
      <p:sp>
        <p:nvSpPr>
          <p:cNvPr id="13" name="Flowchart: Process 12"/>
          <p:cNvSpPr/>
          <p:nvPr/>
        </p:nvSpPr>
        <p:spPr>
          <a:xfrm>
            <a:off x="2771800" y="4653136"/>
            <a:ext cx="1512888" cy="57626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sz="1800" dirty="0"/>
              <a:t>Production</a:t>
            </a:r>
          </a:p>
        </p:txBody>
      </p:sp>
      <p:sp>
        <p:nvSpPr>
          <p:cNvPr id="14" name="Flowchart: Process 13"/>
          <p:cNvSpPr/>
          <p:nvPr/>
        </p:nvSpPr>
        <p:spPr>
          <a:xfrm>
            <a:off x="4932040" y="4653136"/>
            <a:ext cx="1655763" cy="57626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sz="1800" dirty="0"/>
              <a:t>Dissemination</a:t>
            </a:r>
          </a:p>
        </p:txBody>
      </p:sp>
      <p:sp>
        <p:nvSpPr>
          <p:cNvPr id="15" name="Right Arrow 14"/>
          <p:cNvSpPr/>
          <p:nvPr/>
        </p:nvSpPr>
        <p:spPr>
          <a:xfrm>
            <a:off x="2267744" y="4797152"/>
            <a:ext cx="358775" cy="28892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6" name="Right Arrow 15"/>
          <p:cNvSpPr/>
          <p:nvPr/>
        </p:nvSpPr>
        <p:spPr>
          <a:xfrm>
            <a:off x="6804248" y="4797152"/>
            <a:ext cx="360363" cy="287337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7" name="Right Arrow 16"/>
          <p:cNvSpPr/>
          <p:nvPr/>
        </p:nvSpPr>
        <p:spPr>
          <a:xfrm>
            <a:off x="4427984" y="4797152"/>
            <a:ext cx="358775" cy="288925"/>
          </a:xfrm>
          <a:prstGeom prst="rightArrow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18" name="Flowchart: Process 17"/>
          <p:cNvSpPr/>
          <p:nvPr/>
        </p:nvSpPr>
        <p:spPr>
          <a:xfrm>
            <a:off x="467544" y="4653136"/>
            <a:ext cx="1655762" cy="576263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sz="1800" dirty="0"/>
              <a:t>Creation</a:t>
            </a:r>
          </a:p>
        </p:txBody>
      </p:sp>
      <p:sp>
        <p:nvSpPr>
          <p:cNvPr id="19" name="Flowchart: Process 18"/>
          <p:cNvSpPr/>
          <p:nvPr/>
        </p:nvSpPr>
        <p:spPr>
          <a:xfrm>
            <a:off x="7380312" y="4653136"/>
            <a:ext cx="1295400" cy="576262"/>
          </a:xfrm>
          <a:prstGeom prst="flowChartProcess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r>
              <a:rPr lang="en-CA" sz="1800" dirty="0"/>
              <a:t>Use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2.3 Domains in the Canadian Framework for Culture Statistics, 2011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12</a:t>
            </a:fld>
            <a:endParaRPr lang="fr-CA" dirty="0"/>
          </a:p>
        </p:txBody>
      </p:sp>
      <p:pic>
        <p:nvPicPr>
          <p:cNvPr id="8" name="Picture 2" descr="Figure 5 Domains in the Canadian Framework for Culture Statistics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628800"/>
            <a:ext cx="8964612" cy="50131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2.4 Culture products and industries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The relationship between culture products and industries:</a:t>
            </a:r>
          </a:p>
          <a:p>
            <a:pPr lvl="1"/>
            <a:r>
              <a:rPr lang="en-CA" sz="2000" dirty="0" smtClean="0"/>
              <a:t>A culture industry (book publisher) publishes culture products (books)</a:t>
            </a:r>
          </a:p>
          <a:p>
            <a:pPr lvl="1"/>
            <a:endParaRPr lang="en-CA" sz="2000" dirty="0" smtClean="0"/>
          </a:p>
          <a:p>
            <a:pPr lvl="1"/>
            <a:r>
              <a:rPr lang="en-CA" sz="2000" dirty="0" smtClean="0"/>
              <a:t>A culture industry (theatre company) whose principal product is culture (theatrical productions) but secondary product is non-culture (theatre restaurant meals).</a:t>
            </a:r>
          </a:p>
          <a:p>
            <a:pPr lvl="1">
              <a:buNone/>
            </a:pPr>
            <a:endParaRPr lang="en-CA" sz="2000" dirty="0" smtClean="0"/>
          </a:p>
          <a:p>
            <a:pPr lvl="1"/>
            <a:r>
              <a:rPr lang="en-CA" sz="2000" dirty="0" smtClean="0"/>
              <a:t>A non-culture industry (automobile manufacturer) whose principal product is non-culture (automobiles) but secondary product is culture (automotive design services)</a:t>
            </a:r>
            <a:endParaRPr lang="en-CA" sz="2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13</a:t>
            </a:fld>
            <a:endParaRPr lang="fr-CA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2.5 Key culture estimates to be measured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The main focus of the CSA is to estimate the GDP of culture industries and Culture GDP: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sz="2400" b="1" dirty="0" smtClean="0"/>
              <a:t>GDP of culture industries:</a:t>
            </a:r>
            <a:r>
              <a:rPr lang="en-CA" sz="2400" dirty="0" smtClean="0"/>
              <a:t> the GDP related to the production of goods and/or services </a:t>
            </a:r>
            <a:r>
              <a:rPr lang="en-US" sz="2400" dirty="0" smtClean="0"/>
              <a:t>of the culture industries. It covers all of their outputs – resulting from both culture and non-culture activities.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US" sz="2400" b="1" dirty="0" smtClean="0"/>
          </a:p>
          <a:p>
            <a:pPr marL="742950" lvl="2" indent="-342900">
              <a:buFont typeface="Wingdings" pitchFamily="2" charset="2"/>
              <a:buChar char="§"/>
            </a:pPr>
            <a:r>
              <a:rPr lang="en-CA" sz="2400" b="1" dirty="0" smtClean="0"/>
              <a:t>Culture GDP:</a:t>
            </a:r>
            <a:r>
              <a:rPr lang="en-CA" sz="2400" dirty="0" smtClean="0"/>
              <a:t> the GDP related to the production of culture goods and services across the economy regardless of the producing industry. </a:t>
            </a:r>
          </a:p>
          <a:p>
            <a:pPr lvl="1"/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14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15</a:t>
            </a:fld>
            <a:endParaRPr lang="fr-C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288" y="764705"/>
            <a:ext cx="8748712" cy="504055"/>
          </a:xfrm>
        </p:spPr>
        <p:txBody>
          <a:bodyPr/>
          <a:lstStyle/>
          <a:p>
            <a:r>
              <a:rPr lang="en-CA" sz="2800" dirty="0" smtClean="0"/>
              <a:t>2.5 Key culture estimates to be measured</a:t>
            </a:r>
            <a:endParaRPr lang="en-CA" sz="2800" dirty="0"/>
          </a:p>
        </p:txBody>
      </p:sp>
      <p:sp>
        <p:nvSpPr>
          <p:cNvPr id="13" name="Rectangle 12"/>
          <p:cNvSpPr/>
          <p:nvPr/>
        </p:nvSpPr>
        <p:spPr>
          <a:xfrm>
            <a:off x="1115616" y="6021288"/>
            <a:ext cx="504056" cy="432048"/>
          </a:xfrm>
          <a:prstGeom prst="rect">
            <a:avLst/>
          </a:prstGeom>
          <a:solidFill>
            <a:schemeClr val="bg2">
              <a:lumMod val="40000"/>
              <a:lumOff val="60000"/>
            </a:schemeClr>
          </a:solidFill>
          <a:ln>
            <a:solidFill>
              <a:schemeClr val="bg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5" name="Rectangle 14"/>
          <p:cNvSpPr/>
          <p:nvPr/>
        </p:nvSpPr>
        <p:spPr>
          <a:xfrm>
            <a:off x="1115616" y="5445224"/>
            <a:ext cx="504056" cy="43204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40000"/>
                <a:lumOff val="60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1691680" y="5445224"/>
            <a:ext cx="36014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GDP of culture industries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691680" y="6021288"/>
            <a:ext cx="193033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dirty="0" smtClean="0"/>
              <a:t>Culture GDP</a:t>
            </a:r>
          </a:p>
        </p:txBody>
      </p:sp>
      <p:pic>
        <p:nvPicPr>
          <p:cNvPr id="77825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1196752"/>
            <a:ext cx="8136904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836712"/>
            <a:ext cx="8353425" cy="708025"/>
          </a:xfrm>
        </p:spPr>
        <p:txBody>
          <a:bodyPr/>
          <a:lstStyle/>
          <a:p>
            <a:r>
              <a:rPr lang="en-CA" sz="2800" dirty="0" smtClean="0"/>
              <a:t>3.1 CSA methodological framework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06386-86BB-4807-A314-660EE966636C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3C8B90-91DC-46A3-8430-55D2DDAA18C5}" type="slidenum">
              <a:rPr lang="fr-CA" smtClean="0"/>
              <a:pPr>
                <a:defRPr/>
              </a:pPr>
              <a:t>16</a:t>
            </a:fld>
            <a:endParaRPr lang="fr-CA" dirty="0"/>
          </a:p>
        </p:txBody>
      </p:sp>
      <p:sp>
        <p:nvSpPr>
          <p:cNvPr id="7" name="Rectangle 6"/>
          <p:cNvSpPr/>
          <p:nvPr/>
        </p:nvSpPr>
        <p:spPr>
          <a:xfrm>
            <a:off x="1619672" y="1700808"/>
            <a:ext cx="2016224" cy="7920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Input-Output Tables</a:t>
            </a:r>
            <a:endParaRPr lang="en-CA" dirty="0"/>
          </a:p>
        </p:txBody>
      </p:sp>
      <p:sp>
        <p:nvSpPr>
          <p:cNvPr id="9" name="Rectangle 8"/>
          <p:cNvSpPr/>
          <p:nvPr/>
        </p:nvSpPr>
        <p:spPr>
          <a:xfrm>
            <a:off x="4716016" y="1700808"/>
            <a:ext cx="2016224" cy="115212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>
                <a:hlinkClick r:id="rId3" action="ppaction://hlinksldjump"/>
              </a:rPr>
              <a:t>Survey data and tax information</a:t>
            </a:r>
            <a:endParaRPr lang="en-CA" dirty="0"/>
          </a:p>
        </p:txBody>
      </p:sp>
      <p:sp>
        <p:nvSpPr>
          <p:cNvPr id="11" name="Rounded Rectangle 10"/>
          <p:cNvSpPr/>
          <p:nvPr/>
        </p:nvSpPr>
        <p:spPr>
          <a:xfrm>
            <a:off x="4716016" y="3068960"/>
            <a:ext cx="1944216" cy="864096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Split factors</a:t>
            </a:r>
            <a:endParaRPr lang="en-CA" dirty="0"/>
          </a:p>
        </p:txBody>
      </p:sp>
      <p:sp>
        <p:nvSpPr>
          <p:cNvPr id="14" name="Round Diagonal Corner Rectangle 13"/>
          <p:cNvSpPr/>
          <p:nvPr/>
        </p:nvSpPr>
        <p:spPr>
          <a:xfrm>
            <a:off x="1907704" y="4149080"/>
            <a:ext cx="5040560" cy="936104"/>
          </a:xfrm>
          <a:prstGeom prst="round2Diag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Culture Satellite Account</a:t>
            </a:r>
            <a:endParaRPr lang="en-CA" dirty="0"/>
          </a:p>
        </p:txBody>
      </p:sp>
      <p:sp>
        <p:nvSpPr>
          <p:cNvPr id="15" name="Oval 14"/>
          <p:cNvSpPr/>
          <p:nvPr/>
        </p:nvSpPr>
        <p:spPr>
          <a:xfrm>
            <a:off x="1043608" y="5445224"/>
            <a:ext cx="194421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Output</a:t>
            </a:r>
            <a:endParaRPr lang="en-CA" dirty="0"/>
          </a:p>
        </p:txBody>
      </p:sp>
      <p:sp>
        <p:nvSpPr>
          <p:cNvPr id="16" name="Oval 15"/>
          <p:cNvSpPr/>
          <p:nvPr/>
        </p:nvSpPr>
        <p:spPr>
          <a:xfrm>
            <a:off x="3275856" y="5445224"/>
            <a:ext cx="194421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GDP</a:t>
            </a:r>
            <a:endParaRPr lang="en-CA" dirty="0"/>
          </a:p>
        </p:txBody>
      </p:sp>
      <p:cxnSp>
        <p:nvCxnSpPr>
          <p:cNvPr id="27" name="Straight Arrow Connector 26"/>
          <p:cNvCxnSpPr/>
          <p:nvPr/>
        </p:nvCxnSpPr>
        <p:spPr>
          <a:xfrm>
            <a:off x="2627784" y="2492896"/>
            <a:ext cx="0" cy="1656184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652120" y="2852936"/>
            <a:ext cx="8384" cy="224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724128" y="3933056"/>
            <a:ext cx="8384" cy="22440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>
            <a:endCxn id="15" idx="0"/>
          </p:cNvCxnSpPr>
          <p:nvPr/>
        </p:nvCxnSpPr>
        <p:spPr>
          <a:xfrm flipH="1">
            <a:off x="2015716" y="5085184"/>
            <a:ext cx="360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endCxn id="16" idx="0"/>
          </p:cNvCxnSpPr>
          <p:nvPr/>
        </p:nvCxnSpPr>
        <p:spPr>
          <a:xfrm>
            <a:off x="4211960" y="5085184"/>
            <a:ext cx="36004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6" name="Oval 45"/>
          <p:cNvSpPr/>
          <p:nvPr/>
        </p:nvSpPr>
        <p:spPr>
          <a:xfrm>
            <a:off x="5436096" y="5445224"/>
            <a:ext cx="1944216" cy="864096"/>
          </a:xfrm>
          <a:prstGeom prst="ellipse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CA" dirty="0" smtClean="0"/>
              <a:t>Jobs</a:t>
            </a:r>
            <a:endParaRPr lang="en-CA" dirty="0"/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6156176" y="5085184"/>
            <a:ext cx="180020" cy="36004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353425" cy="708025"/>
          </a:xfrm>
        </p:spPr>
        <p:txBody>
          <a:bodyPr/>
          <a:lstStyle/>
          <a:p>
            <a:r>
              <a:rPr lang="en-CA" sz="2800" dirty="0" smtClean="0"/>
              <a:t>3.2 Survey data used in the CSA</a:t>
            </a:r>
            <a:endParaRPr lang="en-CA" sz="28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17</a:t>
            </a:fld>
            <a:endParaRPr lang="fr-CA" dirty="0"/>
          </a:p>
        </p:txBody>
      </p:sp>
      <p:graphicFrame>
        <p:nvGraphicFramePr>
          <p:cNvPr id="69635" name="Object 3"/>
          <p:cNvGraphicFramePr>
            <a:graphicFrameLocks noChangeAspect="1"/>
          </p:cNvGraphicFramePr>
          <p:nvPr/>
        </p:nvGraphicFramePr>
        <p:xfrm>
          <a:off x="323528" y="1268760"/>
          <a:ext cx="8496944" cy="51845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155" name="Worksheet" r:id="rId4" imgW="6715235" imgH="4229010" progId="Excel.Sheet.12">
                  <p:embed/>
                </p:oleObj>
              </mc:Choice>
              <mc:Fallback>
                <p:oleObj name="Worksheet" r:id="rId4" imgW="6715235" imgH="4229010" progId="Excel.Sheet.12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268760"/>
                        <a:ext cx="8496944" cy="51845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980728"/>
            <a:ext cx="8353425" cy="708025"/>
          </a:xfrm>
        </p:spPr>
        <p:txBody>
          <a:bodyPr/>
          <a:lstStyle/>
          <a:p>
            <a:r>
              <a:rPr lang="en-CA" sz="2800" dirty="0" smtClean="0"/>
              <a:t>4.1 Main results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785938"/>
            <a:ext cx="8348984" cy="3659187"/>
          </a:xfrm>
        </p:spPr>
        <p:txBody>
          <a:bodyPr/>
          <a:lstStyle/>
          <a:p>
            <a:r>
              <a:rPr lang="en-US" sz="2400" dirty="0" smtClean="0"/>
              <a:t>Culture GDP, at basic prices, equaled $47.8 billion, contributing 3.1% of Canada’s GDP.</a:t>
            </a:r>
          </a:p>
          <a:p>
            <a:pPr>
              <a:buNone/>
            </a:pPr>
            <a:endParaRPr lang="en-US" sz="2400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Sport GDP equaled $4.5 billion (0.3%).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Culture jobs accounted for 647,300 contributing 3.7% to total employment. </a:t>
            </a:r>
          </a:p>
          <a:p>
            <a:pPr marL="342900" lvl="1" indent="-342900">
              <a:buNone/>
            </a:pPr>
            <a:endParaRPr lang="en-US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US" dirty="0" smtClean="0"/>
              <a:t>Sport contributed 93,500 jobs (0.5%).</a:t>
            </a:r>
          </a:p>
          <a:p>
            <a:pPr marL="342900" lvl="1" indent="-342900">
              <a:buFont typeface="Wingdings" pitchFamily="2" charset="2"/>
              <a:buChar char="§"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CA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18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897C5A-D07C-4D7E-875D-4B642BE9EBFB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D4FE648-DFF3-466C-B634-1E5D17A66E13}" type="slidenum">
              <a:rPr lang="fr-CA" smtClean="0"/>
              <a:pPr>
                <a:defRPr/>
              </a:pPr>
              <a:t>19</a:t>
            </a:fld>
            <a:endParaRPr lang="fr-CA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353425" cy="708025"/>
          </a:xfrm>
        </p:spPr>
        <p:txBody>
          <a:bodyPr/>
          <a:lstStyle/>
          <a:p>
            <a:r>
              <a:rPr lang="en-CA" sz="2800" dirty="0" smtClean="0"/>
              <a:t>4.2 Culture GDP, by domain, Canada, 2010</a:t>
            </a:r>
            <a:endParaRPr lang="fr-CA" sz="2800" strike="sngStrike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395536" y="2204864"/>
          <a:ext cx="8372476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1560" y="58052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/>
              <a:t>Culture GDP: $47.8 billion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526B7C6A-5B8D-42CE-A033-F9894E9BFB00}" type="datetime1">
              <a:rPr lang="en-CA" smtClean="0"/>
              <a:pPr/>
              <a:t>03/11/2015</a:t>
            </a:fld>
            <a:endParaRPr lang="fr-CA" dirty="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fr-CA" dirty="0" smtClean="0"/>
              <a:t>Statistics Canada • Statistique Canada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017B264-7C5F-4076-9A6B-9244C82FBFB0}" type="slidenum">
              <a:rPr lang="fr-CA" smtClean="0"/>
              <a:pPr/>
              <a:t>2</a:t>
            </a:fld>
            <a:endParaRPr lang="fr-CA" smtClean="0"/>
          </a:p>
        </p:txBody>
      </p:sp>
      <p:sp>
        <p:nvSpPr>
          <p:cNvPr id="4101" name="AutoShape 2"/>
          <p:cNvSpPr>
            <a:spLocks noGrp="1" noChangeArrowheads="1"/>
          </p:cNvSpPr>
          <p:nvPr>
            <p:ph type="title"/>
          </p:nvPr>
        </p:nvSpPr>
        <p:spPr>
          <a:xfrm>
            <a:off x="395288" y="908050"/>
            <a:ext cx="8353425" cy="649288"/>
          </a:xfrm>
          <a:noFill/>
        </p:spPr>
        <p:txBody>
          <a:bodyPr/>
          <a:lstStyle/>
          <a:p>
            <a:pPr eaLnBrk="1" hangingPunct="1"/>
            <a:r>
              <a:rPr lang="en-US" sz="2800" b="1" dirty="0" smtClean="0"/>
              <a:t>Outline</a:t>
            </a:r>
            <a:endParaRPr lang="en-US" sz="2800" dirty="0" smtClean="0"/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7012" y="1772816"/>
            <a:ext cx="8277225" cy="3816350"/>
          </a:xfrm>
        </p:spPr>
        <p:txBody>
          <a:bodyPr/>
          <a:lstStyle/>
          <a:p>
            <a:pPr marL="457200" indent="-457200" eaLnBrk="1" hangingPunct="1">
              <a:lnSpc>
                <a:spcPct val="80000"/>
              </a:lnSpc>
              <a:buAutoNum type="arabicPeriod"/>
              <a:defRPr/>
            </a:pPr>
            <a:r>
              <a:rPr lang="en-US" sz="2400" dirty="0" smtClean="0"/>
              <a:t>Background</a:t>
            </a:r>
          </a:p>
          <a:p>
            <a:pPr marL="457200" indent="-457200" eaLnBrk="1" hangingPunct="1">
              <a:lnSpc>
                <a:spcPct val="80000"/>
              </a:lnSpc>
              <a:buAutoNum type="arabicPeriod"/>
              <a:defRPr/>
            </a:pPr>
            <a:r>
              <a:rPr lang="en-US" sz="2400" dirty="0" smtClean="0"/>
              <a:t>Scope of study</a:t>
            </a:r>
          </a:p>
          <a:p>
            <a:pPr marL="457200" indent="-457200" eaLnBrk="1" hangingPunct="1">
              <a:lnSpc>
                <a:spcPct val="80000"/>
              </a:lnSpc>
              <a:buAutoNum type="arabicPeriod"/>
              <a:defRPr/>
            </a:pPr>
            <a:r>
              <a:rPr lang="en-US" sz="2400" dirty="0" smtClean="0"/>
              <a:t>Methodology</a:t>
            </a:r>
          </a:p>
          <a:p>
            <a:pPr marL="457200" indent="-457200" eaLnBrk="1" hangingPunct="1">
              <a:lnSpc>
                <a:spcPct val="80000"/>
              </a:lnSpc>
              <a:buAutoNum type="arabicPeriod"/>
              <a:defRPr/>
            </a:pPr>
            <a:r>
              <a:rPr lang="en-US" sz="2400" dirty="0" smtClean="0"/>
              <a:t>Results</a:t>
            </a:r>
          </a:p>
          <a:p>
            <a:pPr marL="457200" indent="-457200" eaLnBrk="1" hangingPunct="1">
              <a:lnSpc>
                <a:spcPct val="80000"/>
              </a:lnSpc>
              <a:buAutoNum type="arabicPeriod"/>
              <a:defRPr/>
            </a:pPr>
            <a:r>
              <a:rPr lang="en-US" sz="2400" dirty="0" smtClean="0"/>
              <a:t>Lessons learned</a:t>
            </a:r>
            <a:endParaRPr lang="en-US" sz="2400" dirty="0" smtClean="0"/>
          </a:p>
          <a:p>
            <a:pPr eaLnBrk="1" hangingPunct="1">
              <a:lnSpc>
                <a:spcPct val="80000"/>
              </a:lnSpc>
              <a:buNone/>
              <a:defRPr/>
            </a:pPr>
            <a:endParaRPr lang="en-US" sz="2400" dirty="0" smtClean="0"/>
          </a:p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en-US" sz="24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sz="2400" dirty="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F310003-B451-4D81-AFDF-44AD80627885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58ED53-6970-4008-8764-D6D31FD6B824}" type="slidenum">
              <a:rPr lang="fr-CA" smtClean="0"/>
              <a:pPr>
                <a:defRPr/>
              </a:pPr>
              <a:t>20</a:t>
            </a:fld>
            <a:endParaRPr lang="fr-CA" dirty="0"/>
          </a:p>
        </p:txBody>
      </p:sp>
      <p:graphicFrame>
        <p:nvGraphicFramePr>
          <p:cNvPr id="7" name="Chart 6"/>
          <p:cNvGraphicFramePr/>
          <p:nvPr/>
        </p:nvGraphicFramePr>
        <p:xfrm>
          <a:off x="395536" y="2348880"/>
          <a:ext cx="8372476" cy="3705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Title 1"/>
          <p:cNvSpPr txBox="1">
            <a:spLocks/>
          </p:cNvSpPr>
          <p:nvPr/>
        </p:nvSpPr>
        <p:spPr>
          <a:xfrm>
            <a:off x="395536" y="1052736"/>
            <a:ext cx="8353425" cy="708025"/>
          </a:xfrm>
          <a:prstGeom prst="roundRect">
            <a:avLst>
              <a:gd name="adj" fmla="val 21667"/>
            </a:avLst>
          </a:prstGeom>
        </p:spPr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lang="en-CA" sz="2800" kern="0" dirty="0" smtClean="0">
                <a:solidFill>
                  <a:srgbClr val="373799"/>
                </a:solidFill>
                <a:latin typeface="+mj-lt"/>
                <a:ea typeface="+mj-ea"/>
                <a:cs typeface="+mj-cs"/>
              </a:rPr>
              <a:t>4</a:t>
            </a: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.3 Sport GDP, by domain, Canada, 2010</a:t>
            </a:r>
            <a:endParaRPr kumimoji="0" lang="fr-CA" sz="2800" b="0" i="0" u="none" strike="sngStrike" kern="0" cap="none" spc="0" normalizeH="0" baseline="0" noProof="0" dirty="0">
              <a:ln>
                <a:noFill/>
              </a:ln>
              <a:solidFill>
                <a:srgbClr val="3737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560" y="5805264"/>
            <a:ext cx="37444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1800" dirty="0" smtClean="0"/>
              <a:t>Sport GDP: $4.5 billion</a:t>
            </a:r>
            <a:endParaRPr lang="en-CA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124744"/>
            <a:ext cx="8353425" cy="708025"/>
          </a:xfrm>
        </p:spPr>
        <p:txBody>
          <a:bodyPr/>
          <a:lstStyle/>
          <a:p>
            <a:r>
              <a:rPr lang="en-CA" dirty="0" smtClean="0"/>
              <a:t>Culture GDP as a share of the provincial / territorial economy</a:t>
            </a:r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err="1" smtClean="0"/>
              <a:t>Statistics</a:t>
            </a:r>
            <a:r>
              <a:rPr lang="fr-CA" dirty="0" smtClean="0"/>
              <a:t>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21</a:t>
            </a:fld>
            <a:endParaRPr lang="fr-CA" dirty="0"/>
          </a:p>
        </p:txBody>
      </p:sp>
      <p:graphicFrame>
        <p:nvGraphicFramePr>
          <p:cNvPr id="9" name="Chart 8"/>
          <p:cNvGraphicFramePr/>
          <p:nvPr/>
        </p:nvGraphicFramePr>
        <p:xfrm>
          <a:off x="395536" y="2204864"/>
          <a:ext cx="8424936" cy="38884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7516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E93FEF-131D-4339-84DB-0EB4F8D207D7}" type="datetime1">
              <a:rPr lang="en-CA" altLang="en-US"/>
              <a:pPr/>
              <a:t>03/11/2015</a:t>
            </a:fld>
            <a:endParaRPr lang="en-CA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 altLang="en-US"/>
              <a:t>Statistics Canada • Statistique Canada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E0C51-BA05-4859-872C-15ED151EC026}" type="slidenum">
              <a:rPr lang="en-CA" altLang="en-US"/>
              <a:pPr/>
              <a:t>22</a:t>
            </a:fld>
            <a:endParaRPr lang="en-CA" altLang="en-US"/>
          </a:p>
        </p:txBody>
      </p:sp>
      <p:sp>
        <p:nvSpPr>
          <p:cNvPr id="32461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85900" y="1124744"/>
            <a:ext cx="6172200" cy="54887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rmAutofit fontScale="90000"/>
          </a:bodyPr>
          <a:lstStyle/>
          <a:p>
            <a:r>
              <a:rPr lang="en-US" altLang="en-US" b="1"/>
              <a:t>Lessons learned</a:t>
            </a:r>
            <a:endParaRPr lang="en-US" altLang="en-US"/>
          </a:p>
        </p:txBody>
      </p:sp>
      <p:sp>
        <p:nvSpPr>
          <p:cNvPr id="32461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85900" y="1920478"/>
            <a:ext cx="6902524" cy="417281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rtlCol="0" anchor="t" anchorCtr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/>
              <a:t>Find a frequency that balances need for </a:t>
            </a:r>
            <a:r>
              <a:rPr lang="en-CA" altLang="en-US" sz="1800" dirty="0" smtClean="0"/>
              <a:t>CSA </a:t>
            </a:r>
            <a:r>
              <a:rPr lang="en-CA" altLang="en-US" sz="1800" dirty="0"/>
              <a:t>with other priorities  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/>
              <a:t>Supply-side data often more reliable than demand-side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 smtClean="0"/>
              <a:t>CSA </a:t>
            </a:r>
            <a:r>
              <a:rPr lang="en-CA" altLang="en-US" sz="1800" dirty="0"/>
              <a:t>rendered data gaps and weaknesses visible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 smtClean="0"/>
              <a:t>Keep </a:t>
            </a:r>
            <a:r>
              <a:rPr lang="en-CA" altLang="en-US" sz="1800" dirty="0"/>
              <a:t>data revisions to a minimum 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/>
              <a:t>Concept/method changes dominate regular statistical revisions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/>
              <a:t>House </a:t>
            </a:r>
            <a:r>
              <a:rPr lang="en-CA" altLang="en-US" sz="1800" dirty="0" smtClean="0"/>
              <a:t>CSA </a:t>
            </a:r>
            <a:r>
              <a:rPr lang="en-CA" altLang="en-US" sz="1800" dirty="0"/>
              <a:t>in SNA area for credibility and consistency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 smtClean="0"/>
              <a:t>CSA </a:t>
            </a:r>
            <a:r>
              <a:rPr lang="en-CA" altLang="en-US" sz="1800" dirty="0"/>
              <a:t>is a satellite of the core accounts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 smtClean="0"/>
              <a:t>CSA </a:t>
            </a:r>
            <a:r>
              <a:rPr lang="en-CA" altLang="en-US" sz="1800" dirty="0"/>
              <a:t>cannot serve all intents and purposes</a:t>
            </a:r>
          </a:p>
          <a:p>
            <a:pPr>
              <a:lnSpc>
                <a:spcPct val="80000"/>
              </a:lnSpc>
              <a:buFontTx/>
              <a:buChar char="•"/>
            </a:pPr>
            <a:r>
              <a:rPr lang="en-CA" altLang="en-US" sz="1800" dirty="0"/>
              <a:t>Need an external champion to promote the </a:t>
            </a:r>
            <a:r>
              <a:rPr lang="en-CA" altLang="en-US" sz="1800" dirty="0" smtClean="0"/>
              <a:t>CSA</a:t>
            </a:r>
            <a:endParaRPr lang="en-US" altLang="en-US" sz="1800" dirty="0"/>
          </a:p>
        </p:txBody>
      </p:sp>
    </p:spTree>
    <p:extLst>
      <p:ext uri="{BB962C8B-B14F-4D97-AF65-F5344CB8AC3E}">
        <p14:creationId xmlns:p14="http://schemas.microsoft.com/office/powerpoint/2010/main" val="1286228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sz="2800" dirty="0" smtClean="0"/>
              <a:t>Questions?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8" y="1785938"/>
            <a:ext cx="8277225" cy="4379366"/>
          </a:xfrm>
        </p:spPr>
        <p:txBody>
          <a:bodyPr/>
          <a:lstStyle/>
          <a:p>
            <a:endParaRPr lang="en-CA" dirty="0" smtClean="0"/>
          </a:p>
          <a:p>
            <a:endParaRPr lang="en-CA" dirty="0" smtClean="0"/>
          </a:p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23</a:t>
            </a:fld>
            <a:endParaRPr lang="fr-CA" dirty="0"/>
          </a:p>
        </p:txBody>
      </p:sp>
      <p:sp>
        <p:nvSpPr>
          <p:cNvPr id="7" name="Title 1"/>
          <p:cNvSpPr txBox="1">
            <a:spLocks/>
          </p:cNvSpPr>
          <p:nvPr/>
        </p:nvSpPr>
        <p:spPr bwMode="auto">
          <a:xfrm>
            <a:off x="467544" y="3717032"/>
            <a:ext cx="8353425" cy="708025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500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2800" b="0" i="0" u="none" strike="noStrike" kern="0" cap="none" spc="0" normalizeH="0" baseline="0" noProof="0" dirty="0" smtClean="0">
                <a:ln>
                  <a:noFill/>
                </a:ln>
                <a:solidFill>
                  <a:srgbClr val="373799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Thank you</a:t>
            </a:r>
            <a:endParaRPr kumimoji="0" lang="en-CA" sz="2800" b="0" i="0" u="none" strike="noStrike" kern="0" cap="none" spc="0" normalizeH="0" baseline="0" noProof="0" dirty="0">
              <a:ln>
                <a:noFill/>
              </a:ln>
              <a:solidFill>
                <a:srgbClr val="373799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1.1 Satellite accounts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Statistics Canada has extensive experience with  satellite accounts – within our division:</a:t>
            </a:r>
          </a:p>
          <a:p>
            <a:pPr>
              <a:buNone/>
            </a:pPr>
            <a:endParaRPr lang="en-CA" dirty="0" smtClean="0"/>
          </a:p>
          <a:p>
            <a:pPr lvl="1">
              <a:lnSpc>
                <a:spcPct val="80000"/>
              </a:lnSpc>
              <a:buClr>
                <a:schemeClr val="accent2"/>
              </a:buClr>
              <a:buSzPct val="140000"/>
            </a:pPr>
            <a:r>
              <a:rPr lang="en-CA" sz="2000" dirty="0" smtClean="0">
                <a:cs typeface="Times New Roman" pitchFamily="18" charset="0"/>
              </a:rPr>
              <a:t>Tourism Satellite Account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140000"/>
            </a:pPr>
            <a:r>
              <a:rPr lang="en-US" sz="2000" dirty="0" smtClean="0">
                <a:cs typeface="Times New Roman" pitchFamily="18" charset="0"/>
              </a:rPr>
              <a:t>Pension Satellite Account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140000"/>
            </a:pPr>
            <a:r>
              <a:rPr lang="en-US" sz="2000" dirty="0" smtClean="0">
                <a:cs typeface="Times New Roman" pitchFamily="18" charset="0"/>
              </a:rPr>
              <a:t>Satellite Account on Nonprofit Institutions and Volunteering</a:t>
            </a:r>
          </a:p>
          <a:p>
            <a:pPr lvl="1">
              <a:lnSpc>
                <a:spcPct val="80000"/>
              </a:lnSpc>
              <a:buClr>
                <a:schemeClr val="accent2"/>
              </a:buClr>
              <a:buSzPct val="140000"/>
            </a:pPr>
            <a:r>
              <a:rPr lang="en-US" sz="2000" dirty="0" smtClean="0">
                <a:cs typeface="Times New Roman" pitchFamily="18" charset="0"/>
              </a:rPr>
              <a:t>Research and Development Satellite Account</a:t>
            </a:r>
            <a:endParaRPr lang="en-CA" sz="2000" dirty="0" smtClean="0">
              <a:cs typeface="Times New Roman" pitchFamily="18" charset="0"/>
            </a:endParaRPr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3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1.2 Culture Satellite Account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develop Culture Satellite Account (CSA)?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Visibility and identity for the “industry”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Credible and coherent estimates of culture through consistent methodology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Comparable with total economy, other industries, across regions and countries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Consistent measures over time</a:t>
            </a:r>
          </a:p>
          <a:p>
            <a:pPr marL="914400" lvl="1" indent="-457200">
              <a:buAutoNum type="arabicPeriod"/>
            </a:pPr>
            <a:r>
              <a:rPr lang="en-US" dirty="0" smtClean="0"/>
              <a:t>Increased analytical and research capacity</a:t>
            </a:r>
          </a:p>
          <a:p>
            <a:pPr lvl="1"/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4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1.2 Culture Satellite Account</a:t>
            </a:r>
            <a:endParaRPr lang="fr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489" y="1785938"/>
            <a:ext cx="8132960" cy="4235350"/>
          </a:xfrm>
        </p:spPr>
        <p:txBody>
          <a:bodyPr/>
          <a:lstStyle/>
          <a:p>
            <a:r>
              <a:rPr lang="en-US" dirty="0" smtClean="0"/>
              <a:t>What is the main objective of the CSA?</a:t>
            </a:r>
          </a:p>
          <a:p>
            <a:pPr lvl="1"/>
            <a:r>
              <a:rPr lang="en-US" dirty="0" smtClean="0"/>
              <a:t>To </a:t>
            </a:r>
            <a:r>
              <a:rPr lang="en-CA" dirty="0" smtClean="0"/>
              <a:t>measure the economic importance of culture and sport in Canada with significantly greater precision while respecting both:</a:t>
            </a:r>
          </a:p>
          <a:p>
            <a:pPr marL="1349375" lvl="1" indent="-271463">
              <a:buSzPct val="140000"/>
            </a:pPr>
            <a:r>
              <a:rPr lang="en-CA" dirty="0" smtClean="0">
                <a:cs typeface="Times New Roman" pitchFamily="18" charset="0"/>
              </a:rPr>
              <a:t>Canadian System of National Accounts</a:t>
            </a:r>
          </a:p>
          <a:p>
            <a:pPr marL="1349375" lvl="1" indent="-271463">
              <a:buSzPct val="140000"/>
            </a:pPr>
            <a:r>
              <a:rPr lang="en-CA" dirty="0" smtClean="0"/>
              <a:t>Canadian Framework for Culture Statistics 2011</a:t>
            </a:r>
          </a:p>
          <a:p>
            <a:pPr lvl="1"/>
            <a:r>
              <a:rPr lang="en-CA" dirty="0" smtClean="0"/>
              <a:t>Measures output, GDP and number of jobs.</a:t>
            </a:r>
          </a:p>
          <a:p>
            <a:endParaRPr lang="fr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5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1.3 Past feasibility studies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CA" sz="2800" dirty="0" smtClean="0"/>
              <a:t>How did the CSA begin it’s development?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The feasibility study started in 2008 as a joint project between Statistics Canada and Canadian Heritage. There were 4 phases to its development.</a:t>
            </a:r>
          </a:p>
          <a:p>
            <a:pPr marL="742950" lvl="2" indent="-342900"/>
            <a:endParaRPr lang="en-CA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CA" dirty="0" smtClean="0"/>
              <a:t>Phase 1: Focused on 3 culture industries: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The culture industries included were :‘motion picture and video industries’, ‘performing arts, spectator sports and related industries’ and ‘heritage institutions’ 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Led to the use of I-O tables, survey and tax data to disaggregate I-O industries into detailed NAICS.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6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1.3 Past feasibility studies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CA" dirty="0" smtClean="0"/>
              <a:t>Phase 2: Expanded scope to include all culture industries and products.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Development of all methodology, creation of the sport domain, introduction of Culture GDP and Sport GDP.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CA" dirty="0" smtClean="0"/>
          </a:p>
          <a:p>
            <a:pPr marL="342900" lvl="1" indent="-342900">
              <a:buFont typeface="Wingdings" pitchFamily="2" charset="2"/>
              <a:buChar char="§"/>
            </a:pPr>
            <a:r>
              <a:rPr lang="en-CA" dirty="0" smtClean="0"/>
              <a:t>Phase 3: Focused on updating CSA to incorporate the new I-O commodity and industry classification (2009 I-O tables).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CSA Framework incorporated the new I-O modernized framework, selecting new culture industries and products</a:t>
            </a:r>
          </a:p>
          <a:p>
            <a:pPr marL="742950" lvl="2" indent="-342900">
              <a:buFont typeface="Wingdings" pitchFamily="2" charset="2"/>
              <a:buChar char="§"/>
            </a:pPr>
            <a:endParaRPr lang="en-CA" dirty="0" smtClean="0"/>
          </a:p>
          <a:p>
            <a:pPr lvl="1">
              <a:buNone/>
            </a:pPr>
            <a:endParaRPr lang="fr-CA" sz="2000" dirty="0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7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dirty="0" smtClean="0"/>
              <a:t>1.3 Past feasibility studies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Wingdings" pitchFamily="2" charset="2"/>
              <a:buChar char="§"/>
            </a:pPr>
            <a:r>
              <a:rPr lang="en-CA" dirty="0" smtClean="0"/>
              <a:t>Phase 4: Construct of experimental CSA using 2009 I-O data.</a:t>
            </a:r>
          </a:p>
          <a:p>
            <a:pPr marL="742950" lvl="2" indent="-342900">
              <a:buFont typeface="Wingdings" pitchFamily="2" charset="2"/>
              <a:buChar char="§"/>
            </a:pPr>
            <a:r>
              <a:rPr lang="en-CA" dirty="0" smtClean="0"/>
              <a:t>Creation of a 2009 Canadian CSA as a feasibility study.</a:t>
            </a:r>
          </a:p>
          <a:p>
            <a:pPr marL="742950" lvl="2" indent="-342900"/>
            <a:endParaRPr lang="fr-CA" dirty="0" smtClean="0"/>
          </a:p>
          <a:p>
            <a:pPr lvl="1">
              <a:buNone/>
            </a:pPr>
            <a:endParaRPr lang="fr-CA" sz="2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dirty="0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8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2800" smtClean="0"/>
              <a:t>2.1 Culture Framework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ct val="0"/>
              </a:spcAft>
              <a:defRPr/>
            </a:pPr>
            <a:r>
              <a:rPr lang="en-CA" smtClean="0"/>
              <a:t>The Canadian Culture Satellite Account is based on the Canadian Framework for Culture Statistics 2011 (CFCS)  from the Culture program at Statistics Canada.</a:t>
            </a:r>
          </a:p>
          <a:p>
            <a:pPr>
              <a:spcAft>
                <a:spcPct val="0"/>
              </a:spcAft>
              <a:defRPr/>
            </a:pPr>
            <a:endParaRPr lang="en-CA" sz="1800" smtClean="0"/>
          </a:p>
          <a:p>
            <a:pPr lvl="1">
              <a:spcAft>
                <a:spcPct val="0"/>
              </a:spcAft>
              <a:defRPr/>
            </a:pPr>
            <a:r>
              <a:rPr lang="en-CA" smtClean="0"/>
              <a:t>Conceptual Framework for Culture Statistics 2011</a:t>
            </a:r>
          </a:p>
          <a:p>
            <a:pPr lvl="1">
              <a:spcAft>
                <a:spcPct val="0"/>
              </a:spcAft>
              <a:defRPr/>
            </a:pPr>
            <a:r>
              <a:rPr lang="en-CA" smtClean="0"/>
              <a:t>Classification Guide for the Canadian Framework for Culture Statistics 2011</a:t>
            </a:r>
          </a:p>
          <a:p>
            <a:pPr lvl="1">
              <a:spcAft>
                <a:spcPct val="0"/>
              </a:spcAft>
              <a:defRPr/>
            </a:pPr>
            <a:endParaRPr lang="en-CA" smtClean="0"/>
          </a:p>
          <a:p>
            <a:endParaRPr lang="en-C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905410F-D6C8-4DD8-A686-7BFC83FA449D}" type="datetime1">
              <a:rPr lang="en-CA" smtClean="0"/>
              <a:pPr>
                <a:defRPr/>
              </a:pPr>
              <a:t>03/11/2015</a:t>
            </a:fld>
            <a:endParaRPr lang="fr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fr-CA" smtClean="0"/>
              <a:t>Statistics Canada • Statistique Canada</a:t>
            </a:r>
            <a:endParaRPr lang="fr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717C93A-6CBD-442F-B305-BE27EE8C1ECA}" type="slidenum">
              <a:rPr lang="fr-CA" smtClean="0"/>
              <a:pPr>
                <a:defRPr/>
              </a:pPr>
              <a:t>9</a:t>
            </a:fld>
            <a:endParaRPr lang="fr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_029a1-eng">
  <a:themeElements>
    <a:clrScheme name="20_029a1-eng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20_029a1-e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0_029a1-eng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029a1-eng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029a1-eng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029a1-eng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_029a1-eng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029a1-eng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029a1-eng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_029a1-eng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11570</TotalTime>
  <Words>988</Words>
  <Application>Microsoft Office PowerPoint</Application>
  <PresentationFormat>On-screen Show (4:3)</PresentationFormat>
  <Paragraphs>217</Paragraphs>
  <Slides>23</Slides>
  <Notes>23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30" baseType="lpstr">
      <vt:lpstr>Arial</vt:lpstr>
      <vt:lpstr>Arial Black</vt:lpstr>
      <vt:lpstr>Calibri</vt:lpstr>
      <vt:lpstr>Times New Roman</vt:lpstr>
      <vt:lpstr>Wingdings</vt:lpstr>
      <vt:lpstr>20_029a1-eng</vt:lpstr>
      <vt:lpstr>Worksheet</vt:lpstr>
      <vt:lpstr> Canadian Culture Satellite Account, 2010 </vt:lpstr>
      <vt:lpstr>Outline</vt:lpstr>
      <vt:lpstr>1.1 Satellite accounts</vt:lpstr>
      <vt:lpstr>1.2 Culture Satellite Account</vt:lpstr>
      <vt:lpstr>1.2 Culture Satellite Account</vt:lpstr>
      <vt:lpstr>1.3 Past feasibility studies</vt:lpstr>
      <vt:lpstr>1.3 Past feasibility studies</vt:lpstr>
      <vt:lpstr>1.3 Past feasibility studies</vt:lpstr>
      <vt:lpstr>2.1 Culture Framework</vt:lpstr>
      <vt:lpstr>2.2 Key concepts and definitions</vt:lpstr>
      <vt:lpstr>2.2 Key concepts and definitions</vt:lpstr>
      <vt:lpstr>2.3 Domains in the Canadian Framework for Culture Statistics, 2011</vt:lpstr>
      <vt:lpstr>2.4 Culture products and industries</vt:lpstr>
      <vt:lpstr>2.5 Key culture estimates to be measured</vt:lpstr>
      <vt:lpstr>2.5 Key culture estimates to be measured</vt:lpstr>
      <vt:lpstr>3.1 CSA methodological framework</vt:lpstr>
      <vt:lpstr>3.2 Survey data used in the CSA</vt:lpstr>
      <vt:lpstr>4.1 Main results</vt:lpstr>
      <vt:lpstr>4.2 Culture GDP, by domain, Canada, 2010</vt:lpstr>
      <vt:lpstr>PowerPoint Presentation</vt:lpstr>
      <vt:lpstr>Culture GDP as a share of the provincial / territorial economy</vt:lpstr>
      <vt:lpstr>Lessons learned</vt:lpstr>
      <vt:lpstr>Questions?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Canadian Culture Satellite Account, 2010</dc:title>
  <dc:creator>Kotsovos, Demi - NEAD/DCEN</dc:creator>
  <cp:lastModifiedBy>withjen</cp:lastModifiedBy>
  <cp:revision>748</cp:revision>
  <cp:lastPrinted>2009-12-03T04:01:46Z</cp:lastPrinted>
  <dcterms:created xsi:type="dcterms:W3CDTF">2009-09-21T15:11:35Z</dcterms:created>
  <dcterms:modified xsi:type="dcterms:W3CDTF">2015-11-03T14:46:58Z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1542523593</vt:i4>
  </property>
  <property fmtid="{D5CDD505-2E9C-101B-9397-08002B2CF9AE}" pid="3" name="_NewReviewCycle">
    <vt:lpwstr/>
  </property>
  <property fmtid="{D5CDD505-2E9C-101B-9397-08002B2CF9AE}" pid="4" name="_EmailSubject">
    <vt:lpwstr>Culture Satellite Account: Agenda</vt:lpwstr>
  </property>
  <property fmtid="{D5CDD505-2E9C-101B-9397-08002B2CF9AE}" pid="5" name="_AuthorEmail">
    <vt:lpwstr>jennifer.withington@canada.ca</vt:lpwstr>
  </property>
  <property fmtid="{D5CDD505-2E9C-101B-9397-08002B2CF9AE}" pid="6" name="_AuthorEmailDisplayName">
    <vt:lpwstr>Withington, Jennifer (STATCAN/STATCAN)</vt:lpwstr>
  </property>
  <property fmtid="{D5CDD505-2E9C-101B-9397-08002B2CF9AE}" pid="7" name="_PreviousAdHocReviewCycleID">
    <vt:i4>-1497738178</vt:i4>
  </property>
</Properties>
</file>