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6"/>
  </p:notesMasterIdLst>
  <p:handoutMasterIdLst>
    <p:handoutMasterId r:id="rId27"/>
  </p:handoutMasterIdLst>
  <p:sldIdLst>
    <p:sldId id="275" r:id="rId2"/>
    <p:sldId id="296" r:id="rId3"/>
    <p:sldId id="283" r:id="rId4"/>
    <p:sldId id="284" r:id="rId5"/>
    <p:sldId id="286" r:id="rId6"/>
    <p:sldId id="289" r:id="rId7"/>
    <p:sldId id="311" r:id="rId8"/>
    <p:sldId id="291" r:id="rId9"/>
    <p:sldId id="292" r:id="rId10"/>
    <p:sldId id="293" r:id="rId11"/>
    <p:sldId id="295" r:id="rId12"/>
    <p:sldId id="297" r:id="rId13"/>
    <p:sldId id="298" r:id="rId14"/>
    <p:sldId id="299" r:id="rId15"/>
    <p:sldId id="300" r:id="rId16"/>
    <p:sldId id="301" r:id="rId17"/>
    <p:sldId id="302" r:id="rId18"/>
    <p:sldId id="303" r:id="rId19"/>
    <p:sldId id="304" r:id="rId20"/>
    <p:sldId id="310" r:id="rId21"/>
    <p:sldId id="306" r:id="rId22"/>
    <p:sldId id="307" r:id="rId23"/>
    <p:sldId id="308" r:id="rId24"/>
    <p:sldId id="282" r:id="rId25"/>
  </p:sldIdLst>
  <p:sldSz cx="9144000" cy="6858000" type="screen4x3"/>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94620" autoAdjust="0"/>
  </p:normalViewPr>
  <p:slideViewPr>
    <p:cSldViewPr>
      <p:cViewPr varScale="1">
        <p:scale>
          <a:sx n="82" d="100"/>
          <a:sy n="82" d="100"/>
        </p:scale>
        <p:origin x="-142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546"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0F96A-AF09-485A-8589-24B3A5EE84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AB7469-D0E2-4FED-9DE0-A0E112E8821E}">
      <dgm:prSet phldrT="[Text]" custT="1"/>
      <dgm:spPr>
        <a:solidFill>
          <a:schemeClr val="accent2">
            <a:lumMod val="40000"/>
            <a:lumOff val="60000"/>
          </a:schemeClr>
        </a:solidFill>
      </dgm:spPr>
      <dgm:t>
        <a:bodyPr/>
        <a:lstStyle/>
        <a:p>
          <a:r>
            <a:rPr lang="en-GB" sz="2000" b="0" dirty="0" smtClean="0">
              <a:solidFill>
                <a:schemeClr val="tx2"/>
              </a:solidFill>
              <a:latin typeface="+mn-lt"/>
              <a:cs typeface="Arial" panose="020B0604020202020204" pitchFamily="34" charset="0"/>
            </a:rPr>
            <a:t>Conceptual model for defining culture for statistical purposes</a:t>
          </a:r>
          <a:endParaRPr lang="en-US" sz="2000" b="0" dirty="0">
            <a:solidFill>
              <a:schemeClr val="tx2"/>
            </a:solidFill>
            <a:latin typeface="+mn-lt"/>
            <a:cs typeface="Arial" panose="020B0604020202020204" pitchFamily="34" charset="0"/>
          </a:endParaRPr>
        </a:p>
      </dgm:t>
    </dgm:pt>
    <dgm:pt modelId="{01403B20-2D6C-4E12-B2E2-30DAFAA191A7}" type="parTrans" cxnId="{28AA7AF9-3411-49F1-96CA-2A01A10C9FA3}">
      <dgm:prSet/>
      <dgm:spPr/>
      <dgm:t>
        <a:bodyPr/>
        <a:lstStyle/>
        <a:p>
          <a:endParaRPr lang="en-US"/>
        </a:p>
      </dgm:t>
    </dgm:pt>
    <dgm:pt modelId="{BBD8FB4B-9378-49BD-8B63-A2ADB6696161}" type="sibTrans" cxnId="{28AA7AF9-3411-49F1-96CA-2A01A10C9FA3}">
      <dgm:prSet/>
      <dgm:spPr/>
      <dgm:t>
        <a:bodyPr/>
        <a:lstStyle/>
        <a:p>
          <a:endParaRPr lang="en-US"/>
        </a:p>
      </dgm:t>
    </dgm:pt>
    <dgm:pt modelId="{B8C4676C-B8F2-4990-906B-CB79C59A10F5}">
      <dgm:prSet phldrT="[Text]" custT="1"/>
      <dgm:spPr>
        <a:solidFill>
          <a:schemeClr val="accent2">
            <a:lumMod val="40000"/>
            <a:lumOff val="60000"/>
          </a:schemeClr>
        </a:solidFill>
      </dgm:spPr>
      <dgm:t>
        <a:bodyPr/>
        <a:lstStyle/>
        <a:p>
          <a:r>
            <a:rPr lang="en-GB" sz="1800" b="1" dirty="0" smtClean="0">
              <a:solidFill>
                <a:schemeClr val="tx2"/>
              </a:solidFill>
              <a:latin typeface="+mn-lt"/>
              <a:cs typeface="Arial" panose="020B0604020202020204" pitchFamily="34" charset="0"/>
            </a:rPr>
            <a:t>Tool for organizing cultural statistics</a:t>
          </a:r>
          <a:r>
            <a:rPr lang="en-GB" sz="1800" dirty="0" smtClean="0">
              <a:solidFill>
                <a:schemeClr val="tx2"/>
              </a:solidFill>
              <a:latin typeface="+mn-lt"/>
              <a:cs typeface="Arial" panose="020B0604020202020204" pitchFamily="34" charset="0"/>
            </a:rPr>
            <a:t> internationally and nationally</a:t>
          </a:r>
          <a:endParaRPr lang="en-US" sz="1800" dirty="0">
            <a:solidFill>
              <a:schemeClr val="tx2"/>
            </a:solidFill>
            <a:latin typeface="+mn-lt"/>
            <a:cs typeface="Arial" panose="020B0604020202020204" pitchFamily="34" charset="0"/>
          </a:endParaRPr>
        </a:p>
      </dgm:t>
    </dgm:pt>
    <dgm:pt modelId="{DBDAC311-7DB2-46E8-890F-C9F8EE97F378}" type="parTrans" cxnId="{F02FFA5F-565D-4D78-8122-EAA53A8DC1C0}">
      <dgm:prSet/>
      <dgm:spPr/>
      <dgm:t>
        <a:bodyPr/>
        <a:lstStyle/>
        <a:p>
          <a:endParaRPr lang="en-US"/>
        </a:p>
      </dgm:t>
    </dgm:pt>
    <dgm:pt modelId="{9F8C72FC-6629-4B2D-80EC-B2EDF7FAB361}" type="sibTrans" cxnId="{F02FFA5F-565D-4D78-8122-EAA53A8DC1C0}">
      <dgm:prSet/>
      <dgm:spPr/>
      <dgm:t>
        <a:bodyPr/>
        <a:lstStyle/>
        <a:p>
          <a:endParaRPr lang="en-US"/>
        </a:p>
      </dgm:t>
    </dgm:pt>
    <dgm:pt modelId="{2EB5DED9-2733-483F-88F8-C74F0681D24A}">
      <dgm:prSet phldrT="[Text]" custT="1"/>
      <dgm:spPr>
        <a:solidFill>
          <a:schemeClr val="accent2">
            <a:lumMod val="40000"/>
            <a:lumOff val="60000"/>
          </a:schemeClr>
        </a:solidFill>
      </dgm:spPr>
      <dgm:t>
        <a:bodyPr/>
        <a:lstStyle/>
        <a:p>
          <a:r>
            <a:rPr lang="en-GB" sz="1800" b="1" dirty="0" smtClean="0">
              <a:solidFill>
                <a:schemeClr val="tx2"/>
              </a:solidFill>
              <a:latin typeface="+mn-lt"/>
              <a:cs typeface="Arial" panose="020B0604020202020204" pitchFamily="34" charset="0"/>
            </a:rPr>
            <a:t>Methodology </a:t>
          </a:r>
          <a:r>
            <a:rPr lang="en-GB" sz="1800" dirty="0" smtClean="0">
              <a:solidFill>
                <a:schemeClr val="tx2"/>
              </a:solidFill>
              <a:latin typeface="+mn-lt"/>
              <a:cs typeface="Arial" panose="020B0604020202020204" pitchFamily="34" charset="0"/>
            </a:rPr>
            <a:t>to support the production of harmonized data and indicators</a:t>
          </a:r>
          <a:endParaRPr lang="en-US" sz="1800" dirty="0">
            <a:solidFill>
              <a:schemeClr val="tx2"/>
            </a:solidFill>
            <a:latin typeface="+mn-lt"/>
            <a:cs typeface="Arial" panose="020B0604020202020204" pitchFamily="34" charset="0"/>
          </a:endParaRPr>
        </a:p>
      </dgm:t>
    </dgm:pt>
    <dgm:pt modelId="{E191D829-2D64-493E-B210-6237C236B9FA}" type="parTrans" cxnId="{F8553E05-F1AA-42E3-8FE3-9DE436CE2577}">
      <dgm:prSet/>
      <dgm:spPr/>
      <dgm:t>
        <a:bodyPr/>
        <a:lstStyle/>
        <a:p>
          <a:endParaRPr lang="en-US"/>
        </a:p>
      </dgm:t>
    </dgm:pt>
    <dgm:pt modelId="{BBE5A67A-8896-4ACA-8DFD-57CF7D21FDB8}" type="sibTrans" cxnId="{F8553E05-F1AA-42E3-8FE3-9DE436CE2577}">
      <dgm:prSet/>
      <dgm:spPr/>
      <dgm:t>
        <a:bodyPr/>
        <a:lstStyle/>
        <a:p>
          <a:endParaRPr lang="en-US"/>
        </a:p>
      </dgm:t>
    </dgm:pt>
    <dgm:pt modelId="{FDC29BFD-20EC-4038-8DF4-825E0F69DAD3}">
      <dgm:prSet phldrT="[Text]" custT="1"/>
      <dgm:spPr>
        <a:solidFill>
          <a:schemeClr val="accent2">
            <a:lumMod val="40000"/>
            <a:lumOff val="60000"/>
          </a:schemeClr>
        </a:solidFill>
      </dgm:spPr>
      <dgm:t>
        <a:bodyPr/>
        <a:lstStyle/>
        <a:p>
          <a:r>
            <a:rPr lang="en-GB" sz="2000" b="1" dirty="0" smtClean="0">
              <a:solidFill>
                <a:schemeClr val="tx2"/>
              </a:solidFill>
              <a:latin typeface="+mn-lt"/>
              <a:cs typeface="Arial" panose="020B0604020202020204" pitchFamily="34" charset="0"/>
            </a:rPr>
            <a:t>Classification instrument </a:t>
          </a:r>
          <a:r>
            <a:rPr lang="en-CA" sz="2000" b="1" dirty="0" smtClean="0">
              <a:solidFill>
                <a:schemeClr val="tx2"/>
              </a:solidFill>
              <a:latin typeface="+mn-lt"/>
              <a:cs typeface="Arial" panose="020B0604020202020204" pitchFamily="34" charset="0"/>
            </a:rPr>
            <a:t>that includes taxonomies from recognized international standard classifications </a:t>
          </a:r>
          <a:r>
            <a:rPr lang="en-GB" sz="2000" b="1" dirty="0" smtClean="0">
              <a:solidFill>
                <a:schemeClr val="tx2"/>
              </a:solidFill>
              <a:latin typeface="+mn-lt"/>
              <a:cs typeface="Arial" panose="020B0604020202020204" pitchFamily="34" charset="0"/>
            </a:rPr>
            <a:t>for use in cultural statistics</a:t>
          </a:r>
          <a:r>
            <a:rPr lang="en-GB" sz="2000" b="1" dirty="0" smtClean="0">
              <a:solidFill>
                <a:schemeClr val="tx1"/>
              </a:solidFill>
              <a:latin typeface="+mn-lt"/>
              <a:cs typeface="Arial" panose="020B0604020202020204" pitchFamily="34" charset="0"/>
            </a:rPr>
            <a:t>. </a:t>
          </a:r>
          <a:endParaRPr lang="en-US" sz="2000" b="1" dirty="0">
            <a:solidFill>
              <a:schemeClr val="tx1"/>
            </a:solidFill>
            <a:latin typeface="+mn-lt"/>
            <a:cs typeface="Arial" panose="020B0604020202020204" pitchFamily="34" charset="0"/>
          </a:endParaRPr>
        </a:p>
      </dgm:t>
    </dgm:pt>
    <dgm:pt modelId="{BCEB58A7-CD45-43AC-926E-30370A56C7C1}" type="parTrans" cxnId="{42A6C2F5-C47C-4E0C-BF22-5ADA0F6D43BC}">
      <dgm:prSet/>
      <dgm:spPr/>
      <dgm:t>
        <a:bodyPr/>
        <a:lstStyle/>
        <a:p>
          <a:endParaRPr lang="en-US"/>
        </a:p>
      </dgm:t>
    </dgm:pt>
    <dgm:pt modelId="{AAB1D4A5-0248-4DBA-B2DF-A0CAAF62CE64}" type="sibTrans" cxnId="{42A6C2F5-C47C-4E0C-BF22-5ADA0F6D43BC}">
      <dgm:prSet/>
      <dgm:spPr/>
      <dgm:t>
        <a:bodyPr/>
        <a:lstStyle/>
        <a:p>
          <a:endParaRPr lang="en-US"/>
        </a:p>
      </dgm:t>
    </dgm:pt>
    <dgm:pt modelId="{D48D8724-6A3C-4C18-BD26-7DC27FF285BE}">
      <dgm:prSet phldrT="[Text]" custT="1"/>
      <dgm:spPr>
        <a:solidFill>
          <a:schemeClr val="accent2">
            <a:lumMod val="20000"/>
            <a:lumOff val="80000"/>
          </a:schemeClr>
        </a:solidFill>
      </dgm:spPr>
      <dgm:t>
        <a:bodyPr/>
        <a:lstStyle/>
        <a:p>
          <a:r>
            <a:rPr lang="en-CA" sz="1600" b="1" dirty="0" smtClean="0">
              <a:solidFill>
                <a:schemeClr val="tx2"/>
              </a:solidFill>
              <a:latin typeface="+mn-lt"/>
              <a:cs typeface="Arial" panose="020B0604020202020204" pitchFamily="34" charset="0"/>
            </a:rPr>
            <a:t>Occupations</a:t>
          </a:r>
          <a:endParaRPr lang="en-US" sz="1600" b="1" dirty="0">
            <a:solidFill>
              <a:schemeClr val="tx2"/>
            </a:solidFill>
            <a:latin typeface="+mn-lt"/>
            <a:cs typeface="Arial" panose="020B0604020202020204" pitchFamily="34" charset="0"/>
          </a:endParaRPr>
        </a:p>
      </dgm:t>
    </dgm:pt>
    <dgm:pt modelId="{77E5FF68-9D37-43AA-9300-170B1643FC65}" type="parTrans" cxnId="{A5D4EC09-490F-4900-9713-E485B4F2669A}">
      <dgm:prSet/>
      <dgm:spPr/>
      <dgm:t>
        <a:bodyPr/>
        <a:lstStyle/>
        <a:p>
          <a:endParaRPr lang="en-US"/>
        </a:p>
      </dgm:t>
    </dgm:pt>
    <dgm:pt modelId="{E0DEF55D-1CC8-4FAD-9CB5-B8DB15DA9DC1}" type="sibTrans" cxnId="{A5D4EC09-490F-4900-9713-E485B4F2669A}">
      <dgm:prSet/>
      <dgm:spPr/>
      <dgm:t>
        <a:bodyPr/>
        <a:lstStyle/>
        <a:p>
          <a:endParaRPr lang="en-US"/>
        </a:p>
      </dgm:t>
    </dgm:pt>
    <dgm:pt modelId="{DE710B84-7CCF-4479-A16C-6C8D1C244F5D}">
      <dgm:prSet phldrT="[Text]"/>
      <dgm:spPr>
        <a:solidFill>
          <a:schemeClr val="accent2">
            <a:lumMod val="20000"/>
            <a:lumOff val="80000"/>
          </a:schemeClr>
        </a:solidFill>
      </dgm:spPr>
      <dgm:t>
        <a:bodyPr/>
        <a:lstStyle/>
        <a:p>
          <a:r>
            <a:rPr lang="en-CA" b="1" dirty="0" smtClean="0">
              <a:solidFill>
                <a:schemeClr val="tx2"/>
              </a:solidFill>
              <a:latin typeface="+mn-lt"/>
              <a:cs typeface="Arial" panose="020B0604020202020204" pitchFamily="34" charset="0"/>
            </a:rPr>
            <a:t>Industries/</a:t>
          </a:r>
        </a:p>
        <a:p>
          <a:r>
            <a:rPr lang="en-CA" b="1" dirty="0" smtClean="0">
              <a:solidFill>
                <a:schemeClr val="tx2"/>
              </a:solidFill>
              <a:latin typeface="+mn-lt"/>
              <a:cs typeface="Arial" panose="020B0604020202020204" pitchFamily="34" charset="0"/>
            </a:rPr>
            <a:t>Activities</a:t>
          </a:r>
          <a:endParaRPr lang="en-US" b="1" dirty="0">
            <a:solidFill>
              <a:schemeClr val="tx2"/>
            </a:solidFill>
            <a:latin typeface="+mn-lt"/>
            <a:cs typeface="Arial" panose="020B0604020202020204" pitchFamily="34" charset="0"/>
          </a:endParaRPr>
        </a:p>
      </dgm:t>
    </dgm:pt>
    <dgm:pt modelId="{CB39EC0B-DCB9-41ED-9726-D3FD9051DE9F}" type="parTrans" cxnId="{CB582D7F-09A3-4160-8B6F-455F2F7035AD}">
      <dgm:prSet/>
      <dgm:spPr/>
      <dgm:t>
        <a:bodyPr/>
        <a:lstStyle/>
        <a:p>
          <a:endParaRPr lang="en-US"/>
        </a:p>
      </dgm:t>
    </dgm:pt>
    <dgm:pt modelId="{E36D9270-CEBE-4056-8EDF-ED39E780C214}" type="sibTrans" cxnId="{CB582D7F-09A3-4160-8B6F-455F2F7035AD}">
      <dgm:prSet/>
      <dgm:spPr/>
      <dgm:t>
        <a:bodyPr/>
        <a:lstStyle/>
        <a:p>
          <a:endParaRPr lang="en-US"/>
        </a:p>
      </dgm:t>
    </dgm:pt>
    <dgm:pt modelId="{FDC6F120-FDBE-4ED6-847C-AA11B70E578D}">
      <dgm:prSet phldrT="[Text]" custT="1"/>
      <dgm:spPr>
        <a:solidFill>
          <a:schemeClr val="accent2">
            <a:lumMod val="20000"/>
            <a:lumOff val="80000"/>
          </a:schemeClr>
        </a:solidFill>
      </dgm:spPr>
      <dgm:t>
        <a:bodyPr/>
        <a:lstStyle/>
        <a:p>
          <a:r>
            <a:rPr lang="en-US" sz="1600" b="1" dirty="0" smtClean="0">
              <a:solidFill>
                <a:schemeClr val="tx2"/>
              </a:solidFill>
              <a:latin typeface="+mn-lt"/>
              <a:cs typeface="Arial" panose="020B0604020202020204" pitchFamily="34" charset="0"/>
            </a:rPr>
            <a:t>Goods and Services</a:t>
          </a:r>
          <a:endParaRPr lang="en-US" sz="1600" b="1" dirty="0">
            <a:solidFill>
              <a:schemeClr val="tx2"/>
            </a:solidFill>
            <a:latin typeface="+mn-lt"/>
            <a:cs typeface="Arial" panose="020B0604020202020204" pitchFamily="34" charset="0"/>
          </a:endParaRPr>
        </a:p>
      </dgm:t>
    </dgm:pt>
    <dgm:pt modelId="{F37A7D9E-A394-41D2-BE3E-2B933D01A06C}" type="sibTrans" cxnId="{6C5B9951-B15A-491C-B603-0D5C4AE67624}">
      <dgm:prSet/>
      <dgm:spPr/>
      <dgm:t>
        <a:bodyPr/>
        <a:lstStyle/>
        <a:p>
          <a:endParaRPr lang="en-US"/>
        </a:p>
      </dgm:t>
    </dgm:pt>
    <dgm:pt modelId="{18A2B0E2-AB98-4E2C-B93A-8CE76957BF63}" type="parTrans" cxnId="{6C5B9951-B15A-491C-B603-0D5C4AE67624}">
      <dgm:prSet/>
      <dgm:spPr/>
      <dgm:t>
        <a:bodyPr/>
        <a:lstStyle/>
        <a:p>
          <a:endParaRPr lang="en-US"/>
        </a:p>
      </dgm:t>
    </dgm:pt>
    <dgm:pt modelId="{CC9E5D1F-29B5-47EA-82EA-C5F82FF03D65}" type="pres">
      <dgm:prSet presAssocID="{FA60F96A-AF09-485A-8589-24B3A5EE84E1}" presName="diagram" presStyleCnt="0">
        <dgm:presLayoutVars>
          <dgm:dir/>
          <dgm:resizeHandles val="exact"/>
        </dgm:presLayoutVars>
      </dgm:prSet>
      <dgm:spPr/>
      <dgm:t>
        <a:bodyPr/>
        <a:lstStyle/>
        <a:p>
          <a:endParaRPr lang="en-US"/>
        </a:p>
      </dgm:t>
    </dgm:pt>
    <dgm:pt modelId="{715DB01B-75C7-42EA-8525-34932EB8D70A}" type="pres">
      <dgm:prSet presAssocID="{04AB7469-D0E2-4FED-9DE0-A0E112E8821E}" presName="node" presStyleLbl="node1" presStyleIdx="0" presStyleCnt="7">
        <dgm:presLayoutVars>
          <dgm:bulletEnabled val="1"/>
        </dgm:presLayoutVars>
      </dgm:prSet>
      <dgm:spPr/>
      <dgm:t>
        <a:bodyPr/>
        <a:lstStyle/>
        <a:p>
          <a:endParaRPr lang="en-US"/>
        </a:p>
      </dgm:t>
    </dgm:pt>
    <dgm:pt modelId="{31D900FB-85C9-4C93-BAF0-ADF68EFCCC8D}" type="pres">
      <dgm:prSet presAssocID="{BBD8FB4B-9378-49BD-8B63-A2ADB6696161}" presName="sibTrans" presStyleCnt="0"/>
      <dgm:spPr/>
    </dgm:pt>
    <dgm:pt modelId="{07793F76-1BDD-46B7-A258-8125CDB6E2B2}" type="pres">
      <dgm:prSet presAssocID="{B8C4676C-B8F2-4990-906B-CB79C59A10F5}" presName="node" presStyleLbl="node1" presStyleIdx="1" presStyleCnt="7" custScaleX="87171" custScaleY="118200">
        <dgm:presLayoutVars>
          <dgm:bulletEnabled val="1"/>
        </dgm:presLayoutVars>
      </dgm:prSet>
      <dgm:spPr/>
      <dgm:t>
        <a:bodyPr/>
        <a:lstStyle/>
        <a:p>
          <a:endParaRPr lang="en-US"/>
        </a:p>
      </dgm:t>
    </dgm:pt>
    <dgm:pt modelId="{6A3EA800-0639-4E84-829C-25E0D734B9E8}" type="pres">
      <dgm:prSet presAssocID="{9F8C72FC-6629-4B2D-80EC-B2EDF7FAB361}" presName="sibTrans" presStyleCnt="0"/>
      <dgm:spPr/>
    </dgm:pt>
    <dgm:pt modelId="{3CEE78A5-9DD7-4BB8-A14C-1C2970D1B08F}" type="pres">
      <dgm:prSet presAssocID="{2EB5DED9-2733-483F-88F8-C74F0681D24A}" presName="node" presStyleLbl="node1" presStyleIdx="2" presStyleCnt="7" custScaleX="99998" custScaleY="96173">
        <dgm:presLayoutVars>
          <dgm:bulletEnabled val="1"/>
        </dgm:presLayoutVars>
      </dgm:prSet>
      <dgm:spPr/>
      <dgm:t>
        <a:bodyPr/>
        <a:lstStyle/>
        <a:p>
          <a:endParaRPr lang="en-US"/>
        </a:p>
      </dgm:t>
    </dgm:pt>
    <dgm:pt modelId="{EE3D5C32-A0AE-404F-93F7-48C5B70FC9A5}" type="pres">
      <dgm:prSet presAssocID="{BBE5A67A-8896-4ACA-8DFD-57CF7D21FDB8}" presName="sibTrans" presStyleCnt="0"/>
      <dgm:spPr/>
    </dgm:pt>
    <dgm:pt modelId="{CF9A6C77-0E39-43DD-88DB-2A5CA983FD83}" type="pres">
      <dgm:prSet presAssocID="{FDC29BFD-20EC-4038-8DF4-825E0F69DAD3}" presName="node" presStyleLbl="node1" presStyleIdx="3" presStyleCnt="7" custScaleX="318937" custScaleY="119021" custLinFactNeighborX="95939" custLinFactNeighborY="-7391">
        <dgm:presLayoutVars>
          <dgm:bulletEnabled val="1"/>
        </dgm:presLayoutVars>
      </dgm:prSet>
      <dgm:spPr/>
      <dgm:t>
        <a:bodyPr/>
        <a:lstStyle/>
        <a:p>
          <a:endParaRPr lang="en-US"/>
        </a:p>
      </dgm:t>
    </dgm:pt>
    <dgm:pt modelId="{5FF9FC16-64A2-4150-9DCB-3BFC50DB9A71}" type="pres">
      <dgm:prSet presAssocID="{AAB1D4A5-0248-4DBA-B2DF-A0CAAF62CE64}" presName="sibTrans" presStyleCnt="0"/>
      <dgm:spPr/>
    </dgm:pt>
    <dgm:pt modelId="{CE6890DE-FAC6-482B-97FA-89A82EF33815}" type="pres">
      <dgm:prSet presAssocID="{FDC6F120-FDBE-4ED6-847C-AA11B70E578D}" presName="node" presStyleLbl="node1" presStyleIdx="4" presStyleCnt="7" custScaleX="71135" custScaleY="40008" custLinFactNeighborX="-15811" custLinFactNeighborY="2772">
        <dgm:presLayoutVars>
          <dgm:bulletEnabled val="1"/>
        </dgm:presLayoutVars>
      </dgm:prSet>
      <dgm:spPr/>
      <dgm:t>
        <a:bodyPr/>
        <a:lstStyle/>
        <a:p>
          <a:endParaRPr lang="en-US"/>
        </a:p>
      </dgm:t>
    </dgm:pt>
    <dgm:pt modelId="{E55B9CA1-C3DE-46E1-BBBA-862E288836FD}" type="pres">
      <dgm:prSet presAssocID="{F37A7D9E-A394-41D2-BE3E-2B933D01A06C}" presName="sibTrans" presStyleCnt="0"/>
      <dgm:spPr/>
    </dgm:pt>
    <dgm:pt modelId="{0B69CAAB-4E19-4240-B026-A726592B2482}" type="pres">
      <dgm:prSet presAssocID="{D48D8724-6A3C-4C18-BD26-7DC27FF285BE}" presName="node" presStyleLbl="node1" presStyleIdx="5" presStyleCnt="7" custScaleX="76722" custScaleY="40366" custLinFactNeighborX="-7253" custLinFactNeighborY="2951">
        <dgm:presLayoutVars>
          <dgm:bulletEnabled val="1"/>
        </dgm:presLayoutVars>
      </dgm:prSet>
      <dgm:spPr/>
      <dgm:t>
        <a:bodyPr/>
        <a:lstStyle/>
        <a:p>
          <a:endParaRPr lang="en-US"/>
        </a:p>
      </dgm:t>
    </dgm:pt>
    <dgm:pt modelId="{C222D129-0F91-41A2-975B-8DA0B5916213}" type="pres">
      <dgm:prSet presAssocID="{E0DEF55D-1CC8-4FAD-9CB5-B8DB15DA9DC1}" presName="sibTrans" presStyleCnt="0"/>
      <dgm:spPr/>
    </dgm:pt>
    <dgm:pt modelId="{ACF40FD6-CC13-4C44-8CE3-B68B8E9A8437}" type="pres">
      <dgm:prSet presAssocID="{DE710B84-7CCF-4479-A16C-6C8D1C244F5D}" presName="node" presStyleLbl="node1" presStyleIdx="6" presStyleCnt="7" custScaleX="76722" custScaleY="43239" custLinFactNeighborX="24936" custLinFactNeighborY="4387">
        <dgm:presLayoutVars>
          <dgm:bulletEnabled val="1"/>
        </dgm:presLayoutVars>
      </dgm:prSet>
      <dgm:spPr/>
      <dgm:t>
        <a:bodyPr/>
        <a:lstStyle/>
        <a:p>
          <a:endParaRPr lang="en-US"/>
        </a:p>
      </dgm:t>
    </dgm:pt>
  </dgm:ptLst>
  <dgm:cxnLst>
    <dgm:cxn modelId="{F8553E05-F1AA-42E3-8FE3-9DE436CE2577}" srcId="{FA60F96A-AF09-485A-8589-24B3A5EE84E1}" destId="{2EB5DED9-2733-483F-88F8-C74F0681D24A}" srcOrd="2" destOrd="0" parTransId="{E191D829-2D64-493E-B210-6237C236B9FA}" sibTransId="{BBE5A67A-8896-4ACA-8DFD-57CF7D21FDB8}"/>
    <dgm:cxn modelId="{F4972809-EB79-4A75-A7A8-2AAAE1A00F87}" type="presOf" srcId="{FDC6F120-FDBE-4ED6-847C-AA11B70E578D}" destId="{CE6890DE-FAC6-482B-97FA-89A82EF33815}" srcOrd="0" destOrd="0" presId="urn:microsoft.com/office/officeart/2005/8/layout/default"/>
    <dgm:cxn modelId="{1CE8D3F0-B970-461A-B38E-F8054056E829}" type="presOf" srcId="{D48D8724-6A3C-4C18-BD26-7DC27FF285BE}" destId="{0B69CAAB-4E19-4240-B026-A726592B2482}" srcOrd="0" destOrd="0" presId="urn:microsoft.com/office/officeart/2005/8/layout/default"/>
    <dgm:cxn modelId="{6C5B9951-B15A-491C-B603-0D5C4AE67624}" srcId="{FA60F96A-AF09-485A-8589-24B3A5EE84E1}" destId="{FDC6F120-FDBE-4ED6-847C-AA11B70E578D}" srcOrd="4" destOrd="0" parTransId="{18A2B0E2-AB98-4E2C-B93A-8CE76957BF63}" sibTransId="{F37A7D9E-A394-41D2-BE3E-2B933D01A06C}"/>
    <dgm:cxn modelId="{8ADB6D70-2D8B-4021-9912-84F50D47656A}" type="presOf" srcId="{DE710B84-7CCF-4479-A16C-6C8D1C244F5D}" destId="{ACF40FD6-CC13-4C44-8CE3-B68B8E9A8437}" srcOrd="0" destOrd="0" presId="urn:microsoft.com/office/officeart/2005/8/layout/default"/>
    <dgm:cxn modelId="{A5D4EC09-490F-4900-9713-E485B4F2669A}" srcId="{FA60F96A-AF09-485A-8589-24B3A5EE84E1}" destId="{D48D8724-6A3C-4C18-BD26-7DC27FF285BE}" srcOrd="5" destOrd="0" parTransId="{77E5FF68-9D37-43AA-9300-170B1643FC65}" sibTransId="{E0DEF55D-1CC8-4FAD-9CB5-B8DB15DA9DC1}"/>
    <dgm:cxn modelId="{591D9125-F91D-4F60-8BA1-0DE13D8960F6}" type="presOf" srcId="{04AB7469-D0E2-4FED-9DE0-A0E112E8821E}" destId="{715DB01B-75C7-42EA-8525-34932EB8D70A}" srcOrd="0" destOrd="0" presId="urn:microsoft.com/office/officeart/2005/8/layout/default"/>
    <dgm:cxn modelId="{CB582D7F-09A3-4160-8B6F-455F2F7035AD}" srcId="{FA60F96A-AF09-485A-8589-24B3A5EE84E1}" destId="{DE710B84-7CCF-4479-A16C-6C8D1C244F5D}" srcOrd="6" destOrd="0" parTransId="{CB39EC0B-DCB9-41ED-9726-D3FD9051DE9F}" sibTransId="{E36D9270-CEBE-4056-8EDF-ED39E780C214}"/>
    <dgm:cxn modelId="{F02FFA5F-565D-4D78-8122-EAA53A8DC1C0}" srcId="{FA60F96A-AF09-485A-8589-24B3A5EE84E1}" destId="{B8C4676C-B8F2-4990-906B-CB79C59A10F5}" srcOrd="1" destOrd="0" parTransId="{DBDAC311-7DB2-46E8-890F-C9F8EE97F378}" sibTransId="{9F8C72FC-6629-4B2D-80EC-B2EDF7FAB361}"/>
    <dgm:cxn modelId="{FD2994EC-AFEB-4A91-B44B-C01D99A76E46}" type="presOf" srcId="{FA60F96A-AF09-485A-8589-24B3A5EE84E1}" destId="{CC9E5D1F-29B5-47EA-82EA-C5F82FF03D65}" srcOrd="0" destOrd="0" presId="urn:microsoft.com/office/officeart/2005/8/layout/default"/>
    <dgm:cxn modelId="{F53AFF3F-9881-40C0-B8BD-89869608F006}" type="presOf" srcId="{FDC29BFD-20EC-4038-8DF4-825E0F69DAD3}" destId="{CF9A6C77-0E39-43DD-88DB-2A5CA983FD83}" srcOrd="0" destOrd="0" presId="urn:microsoft.com/office/officeart/2005/8/layout/default"/>
    <dgm:cxn modelId="{25BEBF6E-D3C4-48BB-A701-EDFE519B5E82}" type="presOf" srcId="{B8C4676C-B8F2-4990-906B-CB79C59A10F5}" destId="{07793F76-1BDD-46B7-A258-8125CDB6E2B2}" srcOrd="0" destOrd="0" presId="urn:microsoft.com/office/officeart/2005/8/layout/default"/>
    <dgm:cxn modelId="{28AA7AF9-3411-49F1-96CA-2A01A10C9FA3}" srcId="{FA60F96A-AF09-485A-8589-24B3A5EE84E1}" destId="{04AB7469-D0E2-4FED-9DE0-A0E112E8821E}" srcOrd="0" destOrd="0" parTransId="{01403B20-2D6C-4E12-B2E2-30DAFAA191A7}" sibTransId="{BBD8FB4B-9378-49BD-8B63-A2ADB6696161}"/>
    <dgm:cxn modelId="{8AAB8CAA-7AF6-4ABE-9C17-7BCE1DDC5AF1}" type="presOf" srcId="{2EB5DED9-2733-483F-88F8-C74F0681D24A}" destId="{3CEE78A5-9DD7-4BB8-A14C-1C2970D1B08F}" srcOrd="0" destOrd="0" presId="urn:microsoft.com/office/officeart/2005/8/layout/default"/>
    <dgm:cxn modelId="{42A6C2F5-C47C-4E0C-BF22-5ADA0F6D43BC}" srcId="{FA60F96A-AF09-485A-8589-24B3A5EE84E1}" destId="{FDC29BFD-20EC-4038-8DF4-825E0F69DAD3}" srcOrd="3" destOrd="0" parTransId="{BCEB58A7-CD45-43AC-926E-30370A56C7C1}" sibTransId="{AAB1D4A5-0248-4DBA-B2DF-A0CAAF62CE64}"/>
    <dgm:cxn modelId="{A418723A-27EC-45D2-A2C8-C6771CBC42B8}" type="presParOf" srcId="{CC9E5D1F-29B5-47EA-82EA-C5F82FF03D65}" destId="{715DB01B-75C7-42EA-8525-34932EB8D70A}" srcOrd="0" destOrd="0" presId="urn:microsoft.com/office/officeart/2005/8/layout/default"/>
    <dgm:cxn modelId="{220EFBC7-B846-4024-8025-43D00E709DC7}" type="presParOf" srcId="{CC9E5D1F-29B5-47EA-82EA-C5F82FF03D65}" destId="{31D900FB-85C9-4C93-BAF0-ADF68EFCCC8D}" srcOrd="1" destOrd="0" presId="urn:microsoft.com/office/officeart/2005/8/layout/default"/>
    <dgm:cxn modelId="{6EFF04A6-CC81-46BB-A355-C539C9313C0F}" type="presParOf" srcId="{CC9E5D1F-29B5-47EA-82EA-C5F82FF03D65}" destId="{07793F76-1BDD-46B7-A258-8125CDB6E2B2}" srcOrd="2" destOrd="0" presId="urn:microsoft.com/office/officeart/2005/8/layout/default"/>
    <dgm:cxn modelId="{1D7CAE96-0F9F-4BCA-899E-017DFE1EFF30}" type="presParOf" srcId="{CC9E5D1F-29B5-47EA-82EA-C5F82FF03D65}" destId="{6A3EA800-0639-4E84-829C-25E0D734B9E8}" srcOrd="3" destOrd="0" presId="urn:microsoft.com/office/officeart/2005/8/layout/default"/>
    <dgm:cxn modelId="{5423E983-24FC-4FEB-A678-1EC9179D5892}" type="presParOf" srcId="{CC9E5D1F-29B5-47EA-82EA-C5F82FF03D65}" destId="{3CEE78A5-9DD7-4BB8-A14C-1C2970D1B08F}" srcOrd="4" destOrd="0" presId="urn:microsoft.com/office/officeart/2005/8/layout/default"/>
    <dgm:cxn modelId="{76A18A4F-5C6F-49B5-8865-2E6AEA15F274}" type="presParOf" srcId="{CC9E5D1F-29B5-47EA-82EA-C5F82FF03D65}" destId="{EE3D5C32-A0AE-404F-93F7-48C5B70FC9A5}" srcOrd="5" destOrd="0" presId="urn:microsoft.com/office/officeart/2005/8/layout/default"/>
    <dgm:cxn modelId="{BC15D2F0-2592-452C-8851-4E2C6B00ED42}" type="presParOf" srcId="{CC9E5D1F-29B5-47EA-82EA-C5F82FF03D65}" destId="{CF9A6C77-0E39-43DD-88DB-2A5CA983FD83}" srcOrd="6" destOrd="0" presId="urn:microsoft.com/office/officeart/2005/8/layout/default"/>
    <dgm:cxn modelId="{3C8B877D-ECFB-4EEA-8172-AB224A657E2B}" type="presParOf" srcId="{CC9E5D1F-29B5-47EA-82EA-C5F82FF03D65}" destId="{5FF9FC16-64A2-4150-9DCB-3BFC50DB9A71}" srcOrd="7" destOrd="0" presId="urn:microsoft.com/office/officeart/2005/8/layout/default"/>
    <dgm:cxn modelId="{0FF4EBEF-54DE-47BA-8753-23284140E509}" type="presParOf" srcId="{CC9E5D1F-29B5-47EA-82EA-C5F82FF03D65}" destId="{CE6890DE-FAC6-482B-97FA-89A82EF33815}" srcOrd="8" destOrd="0" presId="urn:microsoft.com/office/officeart/2005/8/layout/default"/>
    <dgm:cxn modelId="{1E254DD1-0BE4-4906-B97A-9AA922D8E152}" type="presParOf" srcId="{CC9E5D1F-29B5-47EA-82EA-C5F82FF03D65}" destId="{E55B9CA1-C3DE-46E1-BBBA-862E288836FD}" srcOrd="9" destOrd="0" presId="urn:microsoft.com/office/officeart/2005/8/layout/default"/>
    <dgm:cxn modelId="{83C6540B-9B46-48E9-8959-39FF13733623}" type="presParOf" srcId="{CC9E5D1F-29B5-47EA-82EA-C5F82FF03D65}" destId="{0B69CAAB-4E19-4240-B026-A726592B2482}" srcOrd="10" destOrd="0" presId="urn:microsoft.com/office/officeart/2005/8/layout/default"/>
    <dgm:cxn modelId="{5DC42AFB-F92E-451C-99A0-387820512BE3}" type="presParOf" srcId="{CC9E5D1F-29B5-47EA-82EA-C5F82FF03D65}" destId="{C222D129-0F91-41A2-975B-8DA0B5916213}" srcOrd="11" destOrd="0" presId="urn:microsoft.com/office/officeart/2005/8/layout/default"/>
    <dgm:cxn modelId="{1D9BFE57-FE1C-42AF-AC45-1EB1960FECB1}" type="presParOf" srcId="{CC9E5D1F-29B5-47EA-82EA-C5F82FF03D65}" destId="{ACF40FD6-CC13-4C44-8CE3-B68B8E9A843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49DE1-1D39-4E70-AA88-B7ACFCB4F30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C7B653FB-E3E8-4658-B981-38C35EEB6122}">
      <dgm:prSet/>
      <dgm:spPr>
        <a:solidFill>
          <a:schemeClr val="accent2">
            <a:lumMod val="20000"/>
            <a:lumOff val="80000"/>
          </a:schemeClr>
        </a:solidFill>
      </dgm:spPr>
      <dgm:t>
        <a:bodyPr/>
        <a:lstStyle/>
        <a:p>
          <a:r>
            <a:rPr lang="en-CA" dirty="0" smtClean="0">
              <a:solidFill>
                <a:schemeClr val="tx2"/>
              </a:solidFill>
              <a:latin typeface="Arial" panose="020B0604020202020204" pitchFamily="34" charset="0"/>
              <a:cs typeface="Arial" panose="020B0604020202020204" pitchFamily="34" charset="0"/>
            </a:rPr>
            <a:t>Describes the physical process by which cultural goods and services are created, produced or performed, distributed and preserved</a:t>
          </a:r>
          <a:endParaRPr lang="en-US" dirty="0">
            <a:solidFill>
              <a:schemeClr val="tx2"/>
            </a:solidFill>
            <a:latin typeface="Arial" panose="020B0604020202020204" pitchFamily="34" charset="0"/>
            <a:cs typeface="Arial" panose="020B0604020202020204" pitchFamily="34" charset="0"/>
          </a:endParaRPr>
        </a:p>
      </dgm:t>
    </dgm:pt>
    <dgm:pt modelId="{0B3DBD2B-57C0-4BE0-A7B8-09C460CA42FC}" type="parTrans" cxnId="{07BC8EE6-7464-4A18-98D2-8569D41FF356}">
      <dgm:prSet/>
      <dgm:spPr/>
      <dgm:t>
        <a:bodyPr/>
        <a:lstStyle/>
        <a:p>
          <a:endParaRPr lang="en-US"/>
        </a:p>
      </dgm:t>
    </dgm:pt>
    <dgm:pt modelId="{5AB016E8-713D-4B3D-AD6D-DFF4E455396B}" type="sibTrans" cxnId="{07BC8EE6-7464-4A18-98D2-8569D41FF356}">
      <dgm:prSet/>
      <dgm:spPr>
        <a:solidFill>
          <a:schemeClr val="accent2">
            <a:lumMod val="75000"/>
          </a:schemeClr>
        </a:solidFill>
      </dgm:spPr>
      <dgm:t>
        <a:bodyPr/>
        <a:lstStyle/>
        <a:p>
          <a:endParaRPr lang="en-US"/>
        </a:p>
      </dgm:t>
    </dgm:pt>
    <dgm:pt modelId="{A6090725-B9DD-4E00-9461-11AE2C2CFEA6}">
      <dgm:prSet custT="1"/>
      <dgm:spPr>
        <a:solidFill>
          <a:schemeClr val="accent2">
            <a:lumMod val="20000"/>
            <a:lumOff val="80000"/>
          </a:schemeClr>
        </a:solidFill>
      </dgm:spPr>
      <dgm:t>
        <a:bodyPr/>
        <a:lstStyle/>
        <a:p>
          <a:r>
            <a:rPr lang="en-CA" sz="1800" dirty="0" smtClean="0">
              <a:solidFill>
                <a:schemeClr val="tx2"/>
              </a:solidFill>
              <a:latin typeface="Arial" panose="020B0604020202020204" pitchFamily="34" charset="0"/>
              <a:cs typeface="Arial" panose="020B0604020202020204" pitchFamily="34" charset="0"/>
            </a:rPr>
            <a:t>It helps us to understand the relationship between different cultural processes</a:t>
          </a:r>
          <a:endParaRPr lang="en-US" sz="1800" dirty="0">
            <a:solidFill>
              <a:schemeClr val="tx2"/>
            </a:solidFill>
            <a:latin typeface="Arial" panose="020B0604020202020204" pitchFamily="34" charset="0"/>
            <a:cs typeface="Arial" panose="020B0604020202020204" pitchFamily="34" charset="0"/>
          </a:endParaRPr>
        </a:p>
      </dgm:t>
    </dgm:pt>
    <dgm:pt modelId="{FEAD99C5-4E1E-492C-8298-85C3F33D0FC9}" type="sibTrans" cxnId="{EE69F071-1E3F-4C67-9F14-3FEE69F85C6A}">
      <dgm:prSet/>
      <dgm:spPr>
        <a:solidFill>
          <a:schemeClr val="accent2">
            <a:lumMod val="75000"/>
          </a:schemeClr>
        </a:solidFill>
      </dgm:spPr>
      <dgm:t>
        <a:bodyPr/>
        <a:lstStyle/>
        <a:p>
          <a:endParaRPr lang="en-US"/>
        </a:p>
      </dgm:t>
    </dgm:pt>
    <dgm:pt modelId="{5582E913-31C1-4B46-A78F-6AC4ED41AACA}" type="parTrans" cxnId="{EE69F071-1E3F-4C67-9F14-3FEE69F85C6A}">
      <dgm:prSet/>
      <dgm:spPr/>
      <dgm:t>
        <a:bodyPr/>
        <a:lstStyle/>
        <a:p>
          <a:endParaRPr lang="en-US"/>
        </a:p>
      </dgm:t>
    </dgm:pt>
    <dgm:pt modelId="{581EBF64-6CD8-413F-9864-D2045185825C}">
      <dgm:prSet custT="1"/>
      <dgm:spPr>
        <a:solidFill>
          <a:schemeClr val="accent2">
            <a:lumMod val="20000"/>
            <a:lumOff val="80000"/>
          </a:schemeClr>
        </a:solidFill>
      </dgm:spPr>
      <dgm:t>
        <a:bodyPr/>
        <a:lstStyle/>
        <a:p>
          <a:r>
            <a:rPr lang="en-CA" sz="1800" dirty="0" smtClean="0">
              <a:solidFill>
                <a:schemeClr val="tx2"/>
              </a:solidFill>
              <a:latin typeface="Arial" panose="020B0604020202020204" pitchFamily="34" charset="0"/>
              <a:cs typeface="Arial" panose="020B0604020202020204" pitchFamily="34" charset="0"/>
            </a:rPr>
            <a:t>Illustrates the totality of practices, activities and necessary resources that are required to transform ideas into cultural goods and services that, in turn, reach consumers, participants or users</a:t>
          </a:r>
          <a:endParaRPr lang="en-US" sz="1800" dirty="0">
            <a:solidFill>
              <a:schemeClr val="tx2"/>
            </a:solidFill>
            <a:latin typeface="Arial" panose="020B0604020202020204" pitchFamily="34" charset="0"/>
            <a:cs typeface="Arial" panose="020B0604020202020204" pitchFamily="34" charset="0"/>
          </a:endParaRPr>
        </a:p>
      </dgm:t>
    </dgm:pt>
    <dgm:pt modelId="{F879A76D-C29D-4B39-B2DC-C121EC0FB5A8}" type="parTrans" cxnId="{F82C12C0-3A15-439D-9184-A7F38B48801C}">
      <dgm:prSet/>
      <dgm:spPr/>
      <dgm:t>
        <a:bodyPr/>
        <a:lstStyle/>
        <a:p>
          <a:endParaRPr lang="en-US"/>
        </a:p>
      </dgm:t>
    </dgm:pt>
    <dgm:pt modelId="{CE2FF4D9-F285-40BD-96BD-8C4EA3081C62}" type="sibTrans" cxnId="{F82C12C0-3A15-439D-9184-A7F38B48801C}">
      <dgm:prSet/>
      <dgm:spPr>
        <a:solidFill>
          <a:schemeClr val="accent2">
            <a:lumMod val="75000"/>
          </a:schemeClr>
        </a:solidFill>
      </dgm:spPr>
      <dgm:t>
        <a:bodyPr/>
        <a:lstStyle/>
        <a:p>
          <a:endParaRPr lang="en-US"/>
        </a:p>
      </dgm:t>
    </dgm:pt>
    <dgm:pt modelId="{51C925D9-E97C-4372-9278-B434EE80A585}" type="pres">
      <dgm:prSet presAssocID="{FA449DE1-1D39-4E70-AA88-B7ACFCB4F30B}" presName="Name0" presStyleCnt="0">
        <dgm:presLayoutVars>
          <dgm:dir/>
          <dgm:resizeHandles val="exact"/>
        </dgm:presLayoutVars>
      </dgm:prSet>
      <dgm:spPr/>
      <dgm:t>
        <a:bodyPr/>
        <a:lstStyle/>
        <a:p>
          <a:endParaRPr lang="en-US"/>
        </a:p>
      </dgm:t>
    </dgm:pt>
    <dgm:pt modelId="{95D5A87F-039D-4E2E-9E58-036AA1AD0541}" type="pres">
      <dgm:prSet presAssocID="{C7B653FB-E3E8-4658-B981-38C35EEB6122}" presName="node" presStyleLbl="node1" presStyleIdx="0" presStyleCnt="3" custScaleX="234190" custScaleY="133083" custRadScaleRad="85515" custRadScaleInc="-2864">
        <dgm:presLayoutVars>
          <dgm:bulletEnabled val="1"/>
        </dgm:presLayoutVars>
      </dgm:prSet>
      <dgm:spPr/>
      <dgm:t>
        <a:bodyPr/>
        <a:lstStyle/>
        <a:p>
          <a:endParaRPr lang="en-US"/>
        </a:p>
      </dgm:t>
    </dgm:pt>
    <dgm:pt modelId="{0A937623-8D91-475A-9C69-E35DC430B380}" type="pres">
      <dgm:prSet presAssocID="{5AB016E8-713D-4B3D-AD6D-DFF4E455396B}" presName="sibTrans" presStyleLbl="sibTrans2D1" presStyleIdx="0" presStyleCnt="3" custScaleX="147386" custLinFactX="44966" custLinFactNeighborX="100000" custLinFactNeighborY="-14561"/>
      <dgm:spPr/>
      <dgm:t>
        <a:bodyPr/>
        <a:lstStyle/>
        <a:p>
          <a:endParaRPr lang="en-US"/>
        </a:p>
      </dgm:t>
    </dgm:pt>
    <dgm:pt modelId="{2DD69E31-0E1E-4496-8F56-481B609F015A}" type="pres">
      <dgm:prSet presAssocID="{5AB016E8-713D-4B3D-AD6D-DFF4E455396B}" presName="connectorText" presStyleLbl="sibTrans2D1" presStyleIdx="0" presStyleCnt="3"/>
      <dgm:spPr/>
      <dgm:t>
        <a:bodyPr/>
        <a:lstStyle/>
        <a:p>
          <a:endParaRPr lang="en-US"/>
        </a:p>
      </dgm:t>
    </dgm:pt>
    <dgm:pt modelId="{121AD177-6714-4D39-AB32-9B7E1156C8D2}" type="pres">
      <dgm:prSet presAssocID="{581EBF64-6CD8-413F-9864-D2045185825C}" presName="node" presStyleLbl="node1" presStyleIdx="1" presStyleCnt="3" custScaleX="136541" custScaleY="178064" custRadScaleRad="91984" custRadScaleInc="-6174">
        <dgm:presLayoutVars>
          <dgm:bulletEnabled val="1"/>
        </dgm:presLayoutVars>
      </dgm:prSet>
      <dgm:spPr/>
      <dgm:t>
        <a:bodyPr/>
        <a:lstStyle/>
        <a:p>
          <a:endParaRPr lang="en-US"/>
        </a:p>
      </dgm:t>
    </dgm:pt>
    <dgm:pt modelId="{C322DDE3-D0CB-470E-8BB1-1243E7968104}" type="pres">
      <dgm:prSet presAssocID="{CE2FF4D9-F285-40BD-96BD-8C4EA3081C62}" presName="sibTrans" presStyleLbl="sibTrans2D1" presStyleIdx="1" presStyleCnt="3" custScaleX="125161"/>
      <dgm:spPr/>
      <dgm:t>
        <a:bodyPr/>
        <a:lstStyle/>
        <a:p>
          <a:endParaRPr lang="en-US"/>
        </a:p>
      </dgm:t>
    </dgm:pt>
    <dgm:pt modelId="{646C36CB-714D-47E3-B4C5-ED6736E90FF9}" type="pres">
      <dgm:prSet presAssocID="{CE2FF4D9-F285-40BD-96BD-8C4EA3081C62}" presName="connectorText" presStyleLbl="sibTrans2D1" presStyleIdx="1" presStyleCnt="3"/>
      <dgm:spPr/>
      <dgm:t>
        <a:bodyPr/>
        <a:lstStyle/>
        <a:p>
          <a:endParaRPr lang="en-US"/>
        </a:p>
      </dgm:t>
    </dgm:pt>
    <dgm:pt modelId="{D1D4FA42-F367-4C2C-A363-031350344D88}" type="pres">
      <dgm:prSet presAssocID="{A6090725-B9DD-4E00-9461-11AE2C2CFEA6}" presName="node" presStyleLbl="node1" presStyleIdx="2" presStyleCnt="3" custScaleX="134048" custScaleY="154809" custRadScaleRad="109809" custRadScaleInc="16197">
        <dgm:presLayoutVars>
          <dgm:bulletEnabled val="1"/>
        </dgm:presLayoutVars>
      </dgm:prSet>
      <dgm:spPr/>
      <dgm:t>
        <a:bodyPr/>
        <a:lstStyle/>
        <a:p>
          <a:endParaRPr lang="en-US"/>
        </a:p>
      </dgm:t>
    </dgm:pt>
    <dgm:pt modelId="{7258F202-334C-4294-9A45-B8CE3A220094}" type="pres">
      <dgm:prSet presAssocID="{FEAD99C5-4E1E-492C-8298-85C3F33D0FC9}" presName="sibTrans" presStyleLbl="sibTrans2D1" presStyleIdx="2" presStyleCnt="3" custScaleX="158743" custLinFactX="-52766" custLinFactNeighborX="-100000" custLinFactNeighborY="-12532"/>
      <dgm:spPr/>
      <dgm:t>
        <a:bodyPr/>
        <a:lstStyle/>
        <a:p>
          <a:endParaRPr lang="en-US"/>
        </a:p>
      </dgm:t>
    </dgm:pt>
    <dgm:pt modelId="{CEA8A571-B832-4534-B612-07BDF82D0F60}" type="pres">
      <dgm:prSet presAssocID="{FEAD99C5-4E1E-492C-8298-85C3F33D0FC9}" presName="connectorText" presStyleLbl="sibTrans2D1" presStyleIdx="2" presStyleCnt="3"/>
      <dgm:spPr/>
      <dgm:t>
        <a:bodyPr/>
        <a:lstStyle/>
        <a:p>
          <a:endParaRPr lang="en-US"/>
        </a:p>
      </dgm:t>
    </dgm:pt>
  </dgm:ptLst>
  <dgm:cxnLst>
    <dgm:cxn modelId="{C3926AF3-CBA0-475B-A954-D237F91E2358}" type="presOf" srcId="{5AB016E8-713D-4B3D-AD6D-DFF4E455396B}" destId="{2DD69E31-0E1E-4496-8F56-481B609F015A}" srcOrd="1" destOrd="0" presId="urn:microsoft.com/office/officeart/2005/8/layout/cycle7"/>
    <dgm:cxn modelId="{84B874FE-2416-4842-B158-06B03EFD7404}" type="presOf" srcId="{581EBF64-6CD8-413F-9864-D2045185825C}" destId="{121AD177-6714-4D39-AB32-9B7E1156C8D2}" srcOrd="0" destOrd="0" presId="urn:microsoft.com/office/officeart/2005/8/layout/cycle7"/>
    <dgm:cxn modelId="{344B0C64-C8E1-4EA9-9DE0-B09AF1203938}" type="presOf" srcId="{CE2FF4D9-F285-40BD-96BD-8C4EA3081C62}" destId="{C322DDE3-D0CB-470E-8BB1-1243E7968104}" srcOrd="0" destOrd="0" presId="urn:microsoft.com/office/officeart/2005/8/layout/cycle7"/>
    <dgm:cxn modelId="{C8A86611-F309-4827-956D-3D9BF1445D29}" type="presOf" srcId="{A6090725-B9DD-4E00-9461-11AE2C2CFEA6}" destId="{D1D4FA42-F367-4C2C-A363-031350344D88}" srcOrd="0" destOrd="0" presId="urn:microsoft.com/office/officeart/2005/8/layout/cycle7"/>
    <dgm:cxn modelId="{D7E41605-4E1D-4430-86C2-D59966B52C6F}" type="presOf" srcId="{FEAD99C5-4E1E-492C-8298-85C3F33D0FC9}" destId="{CEA8A571-B832-4534-B612-07BDF82D0F60}" srcOrd="1" destOrd="0" presId="urn:microsoft.com/office/officeart/2005/8/layout/cycle7"/>
    <dgm:cxn modelId="{14FB4073-8327-4FB5-BA26-67618E78ACF1}" type="presOf" srcId="{CE2FF4D9-F285-40BD-96BD-8C4EA3081C62}" destId="{646C36CB-714D-47E3-B4C5-ED6736E90FF9}" srcOrd="1" destOrd="0" presId="urn:microsoft.com/office/officeart/2005/8/layout/cycle7"/>
    <dgm:cxn modelId="{3D6F362D-D6AB-49E6-AD94-C71DC61C0CF9}" type="presOf" srcId="{FA449DE1-1D39-4E70-AA88-B7ACFCB4F30B}" destId="{51C925D9-E97C-4372-9278-B434EE80A585}" srcOrd="0" destOrd="0" presId="urn:microsoft.com/office/officeart/2005/8/layout/cycle7"/>
    <dgm:cxn modelId="{7EA476B5-9C56-4DCC-8C63-4F7A275D277A}" type="presOf" srcId="{5AB016E8-713D-4B3D-AD6D-DFF4E455396B}" destId="{0A937623-8D91-475A-9C69-E35DC430B380}" srcOrd="0" destOrd="0" presId="urn:microsoft.com/office/officeart/2005/8/layout/cycle7"/>
    <dgm:cxn modelId="{F82C12C0-3A15-439D-9184-A7F38B48801C}" srcId="{FA449DE1-1D39-4E70-AA88-B7ACFCB4F30B}" destId="{581EBF64-6CD8-413F-9864-D2045185825C}" srcOrd="1" destOrd="0" parTransId="{F879A76D-C29D-4B39-B2DC-C121EC0FB5A8}" sibTransId="{CE2FF4D9-F285-40BD-96BD-8C4EA3081C62}"/>
    <dgm:cxn modelId="{4B10B6A3-4DB6-458D-8511-91860004849F}" type="presOf" srcId="{C7B653FB-E3E8-4658-B981-38C35EEB6122}" destId="{95D5A87F-039D-4E2E-9E58-036AA1AD0541}" srcOrd="0" destOrd="0" presId="urn:microsoft.com/office/officeart/2005/8/layout/cycle7"/>
    <dgm:cxn modelId="{07BC8EE6-7464-4A18-98D2-8569D41FF356}" srcId="{FA449DE1-1D39-4E70-AA88-B7ACFCB4F30B}" destId="{C7B653FB-E3E8-4658-B981-38C35EEB6122}" srcOrd="0" destOrd="0" parTransId="{0B3DBD2B-57C0-4BE0-A7B8-09C460CA42FC}" sibTransId="{5AB016E8-713D-4B3D-AD6D-DFF4E455396B}"/>
    <dgm:cxn modelId="{EE69F071-1E3F-4C67-9F14-3FEE69F85C6A}" srcId="{FA449DE1-1D39-4E70-AA88-B7ACFCB4F30B}" destId="{A6090725-B9DD-4E00-9461-11AE2C2CFEA6}" srcOrd="2" destOrd="0" parTransId="{5582E913-31C1-4B46-A78F-6AC4ED41AACA}" sibTransId="{FEAD99C5-4E1E-492C-8298-85C3F33D0FC9}"/>
    <dgm:cxn modelId="{4BE2D6A6-D4D1-4E44-818D-BB1DC43F22F1}" type="presOf" srcId="{FEAD99C5-4E1E-492C-8298-85C3F33D0FC9}" destId="{7258F202-334C-4294-9A45-B8CE3A220094}" srcOrd="0" destOrd="0" presId="urn:microsoft.com/office/officeart/2005/8/layout/cycle7"/>
    <dgm:cxn modelId="{8D1C6E67-7FC9-4AD5-8C72-90110634B061}" type="presParOf" srcId="{51C925D9-E97C-4372-9278-B434EE80A585}" destId="{95D5A87F-039D-4E2E-9E58-036AA1AD0541}" srcOrd="0" destOrd="0" presId="urn:microsoft.com/office/officeart/2005/8/layout/cycle7"/>
    <dgm:cxn modelId="{90513762-F3EE-4289-985A-A8A32BD2E0F2}" type="presParOf" srcId="{51C925D9-E97C-4372-9278-B434EE80A585}" destId="{0A937623-8D91-475A-9C69-E35DC430B380}" srcOrd="1" destOrd="0" presId="urn:microsoft.com/office/officeart/2005/8/layout/cycle7"/>
    <dgm:cxn modelId="{F7411DD9-D2E5-4316-A0A3-07CB9D433CF6}" type="presParOf" srcId="{0A937623-8D91-475A-9C69-E35DC430B380}" destId="{2DD69E31-0E1E-4496-8F56-481B609F015A}" srcOrd="0" destOrd="0" presId="urn:microsoft.com/office/officeart/2005/8/layout/cycle7"/>
    <dgm:cxn modelId="{D4963B03-0A07-4764-9FD5-8492F026229A}" type="presParOf" srcId="{51C925D9-E97C-4372-9278-B434EE80A585}" destId="{121AD177-6714-4D39-AB32-9B7E1156C8D2}" srcOrd="2" destOrd="0" presId="urn:microsoft.com/office/officeart/2005/8/layout/cycle7"/>
    <dgm:cxn modelId="{AEF24645-6027-4E76-8B8B-CBD37C4A38BA}" type="presParOf" srcId="{51C925D9-E97C-4372-9278-B434EE80A585}" destId="{C322DDE3-D0CB-470E-8BB1-1243E7968104}" srcOrd="3" destOrd="0" presId="urn:microsoft.com/office/officeart/2005/8/layout/cycle7"/>
    <dgm:cxn modelId="{AE7CE37B-3495-4C84-B3E6-A380B70025AF}" type="presParOf" srcId="{C322DDE3-D0CB-470E-8BB1-1243E7968104}" destId="{646C36CB-714D-47E3-B4C5-ED6736E90FF9}" srcOrd="0" destOrd="0" presId="urn:microsoft.com/office/officeart/2005/8/layout/cycle7"/>
    <dgm:cxn modelId="{0A5EC573-C713-4008-93F8-3C371740B71E}" type="presParOf" srcId="{51C925D9-E97C-4372-9278-B434EE80A585}" destId="{D1D4FA42-F367-4C2C-A363-031350344D88}" srcOrd="4" destOrd="0" presId="urn:microsoft.com/office/officeart/2005/8/layout/cycle7"/>
    <dgm:cxn modelId="{58DA8517-41B9-4B66-901B-F39175A2E61E}" type="presParOf" srcId="{51C925D9-E97C-4372-9278-B434EE80A585}" destId="{7258F202-334C-4294-9A45-B8CE3A220094}" srcOrd="5" destOrd="0" presId="urn:microsoft.com/office/officeart/2005/8/layout/cycle7"/>
    <dgm:cxn modelId="{7FA615F7-9BE1-4EA4-A6F7-18D1E6C054F0}" type="presParOf" srcId="{7258F202-334C-4294-9A45-B8CE3A220094}" destId="{CEA8A571-B832-4534-B612-07BDF82D0F6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DB01B-75C7-42EA-8525-34932EB8D70A}">
      <dsp:nvSpPr>
        <dsp:cNvPr id="0" name=""/>
        <dsp:cNvSpPr/>
      </dsp:nvSpPr>
      <dsp:spPr>
        <a:xfrm>
          <a:off x="206589" y="430761"/>
          <a:ext cx="2306928" cy="138415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0" kern="1200" dirty="0" smtClean="0">
              <a:solidFill>
                <a:schemeClr val="tx2"/>
              </a:solidFill>
              <a:latin typeface="+mn-lt"/>
              <a:cs typeface="Arial" panose="020B0604020202020204" pitchFamily="34" charset="0"/>
            </a:rPr>
            <a:t>Conceptual model for defining culture for statistical purposes</a:t>
          </a:r>
          <a:endParaRPr lang="en-US" sz="2000" b="0" kern="1200" dirty="0">
            <a:solidFill>
              <a:schemeClr val="tx2"/>
            </a:solidFill>
            <a:latin typeface="+mn-lt"/>
            <a:cs typeface="Arial" panose="020B0604020202020204" pitchFamily="34" charset="0"/>
          </a:endParaRPr>
        </a:p>
      </dsp:txBody>
      <dsp:txXfrm>
        <a:off x="206589" y="430761"/>
        <a:ext cx="2306928" cy="1384157"/>
      </dsp:txXfrm>
    </dsp:sp>
    <dsp:sp modelId="{07793F76-1BDD-46B7-A258-8125CDB6E2B2}">
      <dsp:nvSpPr>
        <dsp:cNvPr id="0" name=""/>
        <dsp:cNvSpPr/>
      </dsp:nvSpPr>
      <dsp:spPr>
        <a:xfrm>
          <a:off x="2744211" y="304803"/>
          <a:ext cx="2010973" cy="1636074"/>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2"/>
              </a:solidFill>
              <a:latin typeface="+mn-lt"/>
              <a:cs typeface="Arial" panose="020B0604020202020204" pitchFamily="34" charset="0"/>
            </a:rPr>
            <a:t>Tool for organizing cultural statistics</a:t>
          </a:r>
          <a:r>
            <a:rPr lang="en-GB" sz="1800" kern="1200" dirty="0" smtClean="0">
              <a:solidFill>
                <a:schemeClr val="tx2"/>
              </a:solidFill>
              <a:latin typeface="+mn-lt"/>
              <a:cs typeface="Arial" panose="020B0604020202020204" pitchFamily="34" charset="0"/>
            </a:rPr>
            <a:t> internationally and nationally</a:t>
          </a:r>
          <a:endParaRPr lang="en-US" sz="1800" kern="1200" dirty="0">
            <a:solidFill>
              <a:schemeClr val="tx2"/>
            </a:solidFill>
            <a:latin typeface="+mn-lt"/>
            <a:cs typeface="Arial" panose="020B0604020202020204" pitchFamily="34" charset="0"/>
          </a:endParaRPr>
        </a:p>
      </dsp:txBody>
      <dsp:txXfrm>
        <a:off x="2744211" y="304803"/>
        <a:ext cx="2010973" cy="1636074"/>
      </dsp:txXfrm>
    </dsp:sp>
    <dsp:sp modelId="{3CEE78A5-9DD7-4BB8-A14C-1C2970D1B08F}">
      <dsp:nvSpPr>
        <dsp:cNvPr id="0" name=""/>
        <dsp:cNvSpPr/>
      </dsp:nvSpPr>
      <dsp:spPr>
        <a:xfrm>
          <a:off x="4985877" y="457247"/>
          <a:ext cx="2306882" cy="1331185"/>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2"/>
              </a:solidFill>
              <a:latin typeface="+mn-lt"/>
              <a:cs typeface="Arial" panose="020B0604020202020204" pitchFamily="34" charset="0"/>
            </a:rPr>
            <a:t>Methodology </a:t>
          </a:r>
          <a:r>
            <a:rPr lang="en-GB" sz="1800" kern="1200" dirty="0" smtClean="0">
              <a:solidFill>
                <a:schemeClr val="tx2"/>
              </a:solidFill>
              <a:latin typeface="+mn-lt"/>
              <a:cs typeface="Arial" panose="020B0604020202020204" pitchFamily="34" charset="0"/>
            </a:rPr>
            <a:t>to support the production of harmonized data and indicators</a:t>
          </a:r>
          <a:endParaRPr lang="en-US" sz="1800" kern="1200" dirty="0">
            <a:solidFill>
              <a:schemeClr val="tx2"/>
            </a:solidFill>
            <a:latin typeface="+mn-lt"/>
            <a:cs typeface="Arial" panose="020B0604020202020204" pitchFamily="34" charset="0"/>
          </a:endParaRPr>
        </a:p>
      </dsp:txBody>
      <dsp:txXfrm>
        <a:off x="4985877" y="457247"/>
        <a:ext cx="2306882" cy="1331185"/>
      </dsp:txXfrm>
    </dsp:sp>
    <dsp:sp modelId="{CF9A6C77-0E39-43DD-88DB-2A5CA983FD83}">
      <dsp:nvSpPr>
        <dsp:cNvPr id="0" name=""/>
        <dsp:cNvSpPr/>
      </dsp:nvSpPr>
      <dsp:spPr>
        <a:xfrm>
          <a:off x="141699" y="2069267"/>
          <a:ext cx="7357650" cy="164743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2"/>
              </a:solidFill>
              <a:latin typeface="+mn-lt"/>
              <a:cs typeface="Arial" panose="020B0604020202020204" pitchFamily="34" charset="0"/>
            </a:rPr>
            <a:t>Classification instrument </a:t>
          </a:r>
          <a:r>
            <a:rPr lang="en-CA" sz="2000" b="1" kern="1200" dirty="0" smtClean="0">
              <a:solidFill>
                <a:schemeClr val="tx2"/>
              </a:solidFill>
              <a:latin typeface="+mn-lt"/>
              <a:cs typeface="Arial" panose="020B0604020202020204" pitchFamily="34" charset="0"/>
            </a:rPr>
            <a:t>that includes taxonomies from recognized international standard classifications </a:t>
          </a:r>
          <a:r>
            <a:rPr lang="en-GB" sz="2000" b="1" kern="1200" dirty="0" smtClean="0">
              <a:solidFill>
                <a:schemeClr val="tx2"/>
              </a:solidFill>
              <a:latin typeface="+mn-lt"/>
              <a:cs typeface="Arial" panose="020B0604020202020204" pitchFamily="34" charset="0"/>
            </a:rPr>
            <a:t>for use in cultural statistics</a:t>
          </a:r>
          <a:r>
            <a:rPr lang="en-GB" sz="2000" b="1" kern="1200" dirty="0" smtClean="0">
              <a:solidFill>
                <a:schemeClr val="tx1"/>
              </a:solidFill>
              <a:latin typeface="+mn-lt"/>
              <a:cs typeface="Arial" panose="020B0604020202020204" pitchFamily="34" charset="0"/>
            </a:rPr>
            <a:t>. </a:t>
          </a:r>
          <a:endParaRPr lang="en-US" sz="2000" b="1" kern="1200" dirty="0">
            <a:solidFill>
              <a:schemeClr val="tx1"/>
            </a:solidFill>
            <a:latin typeface="+mn-lt"/>
            <a:cs typeface="Arial" panose="020B0604020202020204" pitchFamily="34" charset="0"/>
          </a:endParaRPr>
        </a:p>
      </dsp:txBody>
      <dsp:txXfrm>
        <a:off x="141699" y="2069267"/>
        <a:ext cx="7357650" cy="1647437"/>
      </dsp:txXfrm>
    </dsp:sp>
    <dsp:sp modelId="{CE6890DE-FAC6-482B-97FA-89A82EF33815}">
      <dsp:nvSpPr>
        <dsp:cNvPr id="0" name=""/>
        <dsp:cNvSpPr/>
      </dsp:nvSpPr>
      <dsp:spPr>
        <a:xfrm>
          <a:off x="563794" y="4110430"/>
          <a:ext cx="1641033" cy="55377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latin typeface="+mn-lt"/>
              <a:cs typeface="Arial" panose="020B0604020202020204" pitchFamily="34" charset="0"/>
            </a:rPr>
            <a:t>Goods and Services</a:t>
          </a:r>
          <a:endParaRPr lang="en-US" sz="1600" b="1" kern="1200" dirty="0">
            <a:solidFill>
              <a:schemeClr val="tx2"/>
            </a:solidFill>
            <a:latin typeface="+mn-lt"/>
            <a:cs typeface="Arial" panose="020B0604020202020204" pitchFamily="34" charset="0"/>
          </a:endParaRPr>
        </a:p>
      </dsp:txBody>
      <dsp:txXfrm>
        <a:off x="563794" y="4110430"/>
        <a:ext cx="1641033" cy="553773"/>
      </dsp:txXfrm>
    </dsp:sp>
    <dsp:sp modelId="{0B69CAAB-4E19-4240-B026-A726592B2482}">
      <dsp:nvSpPr>
        <dsp:cNvPr id="0" name=""/>
        <dsp:cNvSpPr/>
      </dsp:nvSpPr>
      <dsp:spPr>
        <a:xfrm>
          <a:off x="2632948" y="4110430"/>
          <a:ext cx="1769922" cy="558728"/>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solidFill>
                <a:schemeClr val="tx2"/>
              </a:solidFill>
              <a:latin typeface="+mn-lt"/>
              <a:cs typeface="Arial" panose="020B0604020202020204" pitchFamily="34" charset="0"/>
            </a:rPr>
            <a:t>Occupations</a:t>
          </a:r>
          <a:endParaRPr lang="en-US" sz="1600" b="1" kern="1200" dirty="0">
            <a:solidFill>
              <a:schemeClr val="tx2"/>
            </a:solidFill>
            <a:latin typeface="+mn-lt"/>
            <a:cs typeface="Arial" panose="020B0604020202020204" pitchFamily="34" charset="0"/>
          </a:endParaRPr>
        </a:p>
      </dsp:txBody>
      <dsp:txXfrm>
        <a:off x="2632948" y="4110430"/>
        <a:ext cx="1769922" cy="558728"/>
      </dsp:txXfrm>
    </dsp:sp>
    <dsp:sp modelId="{ACF40FD6-CC13-4C44-8CE3-B68B8E9A8437}">
      <dsp:nvSpPr>
        <dsp:cNvPr id="0" name=""/>
        <dsp:cNvSpPr/>
      </dsp:nvSpPr>
      <dsp:spPr>
        <a:xfrm>
          <a:off x="5376140" y="4110423"/>
          <a:ext cx="1769922" cy="598495"/>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b="1" kern="1200" dirty="0" smtClean="0">
              <a:solidFill>
                <a:schemeClr val="tx2"/>
              </a:solidFill>
              <a:latin typeface="+mn-lt"/>
              <a:cs typeface="Arial" panose="020B0604020202020204" pitchFamily="34" charset="0"/>
            </a:rPr>
            <a:t>Industries/</a:t>
          </a:r>
        </a:p>
        <a:p>
          <a:pPr lvl="0" algn="ctr" defTabSz="666750">
            <a:lnSpc>
              <a:spcPct val="90000"/>
            </a:lnSpc>
            <a:spcBef>
              <a:spcPct val="0"/>
            </a:spcBef>
            <a:spcAft>
              <a:spcPct val="35000"/>
            </a:spcAft>
          </a:pPr>
          <a:r>
            <a:rPr lang="en-CA" sz="1500" b="1" kern="1200" dirty="0" smtClean="0">
              <a:solidFill>
                <a:schemeClr val="tx2"/>
              </a:solidFill>
              <a:latin typeface="+mn-lt"/>
              <a:cs typeface="Arial" panose="020B0604020202020204" pitchFamily="34" charset="0"/>
            </a:rPr>
            <a:t>Activities</a:t>
          </a:r>
          <a:endParaRPr lang="en-US" sz="1500" b="1" kern="1200" dirty="0">
            <a:solidFill>
              <a:schemeClr val="tx2"/>
            </a:solidFill>
            <a:latin typeface="+mn-lt"/>
            <a:cs typeface="Arial" panose="020B0604020202020204" pitchFamily="34" charset="0"/>
          </a:endParaRPr>
        </a:p>
      </dsp:txBody>
      <dsp:txXfrm>
        <a:off x="5376140" y="4110423"/>
        <a:ext cx="1769922" cy="598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5A87F-039D-4E2E-9E58-036AA1AD0541}">
      <dsp:nvSpPr>
        <dsp:cNvPr id="0" name=""/>
        <dsp:cNvSpPr/>
      </dsp:nvSpPr>
      <dsp:spPr>
        <a:xfrm>
          <a:off x="762005" y="4"/>
          <a:ext cx="5822798" cy="1654459"/>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CA" sz="2500" kern="1200" dirty="0" smtClean="0">
              <a:solidFill>
                <a:schemeClr val="tx2"/>
              </a:solidFill>
              <a:latin typeface="Arial" panose="020B0604020202020204" pitchFamily="34" charset="0"/>
              <a:cs typeface="Arial" panose="020B0604020202020204" pitchFamily="34" charset="0"/>
            </a:rPr>
            <a:t>Describes the physical process by which cultural goods and services are created, produced or performed, distributed and preserved</a:t>
          </a:r>
          <a:endParaRPr lang="en-US" sz="2500" kern="1200" dirty="0">
            <a:solidFill>
              <a:schemeClr val="tx2"/>
            </a:solidFill>
            <a:latin typeface="Arial" panose="020B0604020202020204" pitchFamily="34" charset="0"/>
            <a:cs typeface="Arial" panose="020B0604020202020204" pitchFamily="34" charset="0"/>
          </a:endParaRPr>
        </a:p>
      </dsp:txBody>
      <dsp:txXfrm>
        <a:off x="810462" y="48461"/>
        <a:ext cx="5725884" cy="1557545"/>
      </dsp:txXfrm>
    </dsp:sp>
    <dsp:sp modelId="{0A937623-8D91-475A-9C69-E35DC430B380}">
      <dsp:nvSpPr>
        <dsp:cNvPr id="0" name=""/>
        <dsp:cNvSpPr/>
      </dsp:nvSpPr>
      <dsp:spPr>
        <a:xfrm rot="3362067">
          <a:off x="4962167" y="1902268"/>
          <a:ext cx="776191" cy="435112"/>
        </a:xfrm>
        <a:prstGeom prst="lef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092701" y="1989290"/>
        <a:ext cx="515123" cy="261068"/>
      </dsp:txXfrm>
    </dsp:sp>
    <dsp:sp modelId="{121AD177-6714-4D39-AB32-9B7E1156C8D2}">
      <dsp:nvSpPr>
        <dsp:cNvPr id="0" name=""/>
        <dsp:cNvSpPr/>
      </dsp:nvSpPr>
      <dsp:spPr>
        <a:xfrm>
          <a:off x="3991127" y="2711899"/>
          <a:ext cx="3394896" cy="2213653"/>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tx2"/>
              </a:solidFill>
              <a:latin typeface="Arial" panose="020B0604020202020204" pitchFamily="34" charset="0"/>
              <a:cs typeface="Arial" panose="020B0604020202020204" pitchFamily="34" charset="0"/>
            </a:rPr>
            <a:t>Illustrates the totality of practices, activities and necessary resources that are required to transform ideas into cultural goods and services that, in turn, reach consumers, participants or users</a:t>
          </a:r>
          <a:endParaRPr lang="en-US" sz="1800" kern="1200" dirty="0">
            <a:solidFill>
              <a:schemeClr val="tx2"/>
            </a:solidFill>
            <a:latin typeface="Arial" panose="020B0604020202020204" pitchFamily="34" charset="0"/>
            <a:cs typeface="Arial" panose="020B0604020202020204" pitchFamily="34" charset="0"/>
          </a:endParaRPr>
        </a:p>
      </dsp:txBody>
      <dsp:txXfrm>
        <a:off x="4055963" y="2776735"/>
        <a:ext cx="3265224" cy="2083981"/>
      </dsp:txXfrm>
    </dsp:sp>
    <dsp:sp modelId="{C322DDE3-D0CB-470E-8BB1-1243E7968104}">
      <dsp:nvSpPr>
        <dsp:cNvPr id="0" name=""/>
        <dsp:cNvSpPr/>
      </dsp:nvSpPr>
      <dsp:spPr>
        <a:xfrm rot="10854387">
          <a:off x="3332446" y="3569106"/>
          <a:ext cx="659145" cy="435112"/>
        </a:xfrm>
        <a:prstGeom prst="lef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462980" y="3656128"/>
        <a:ext cx="398077" cy="261068"/>
      </dsp:txXfrm>
    </dsp:sp>
    <dsp:sp modelId="{D1D4FA42-F367-4C2C-A363-031350344D88}">
      <dsp:nvSpPr>
        <dsp:cNvPr id="0" name=""/>
        <dsp:cNvSpPr/>
      </dsp:nvSpPr>
      <dsp:spPr>
        <a:xfrm>
          <a:off x="0" y="2792812"/>
          <a:ext cx="3332911" cy="1924552"/>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tx2"/>
              </a:solidFill>
              <a:latin typeface="Arial" panose="020B0604020202020204" pitchFamily="34" charset="0"/>
              <a:cs typeface="Arial" panose="020B0604020202020204" pitchFamily="34" charset="0"/>
            </a:rPr>
            <a:t>It helps us to understand the relationship between different cultural processes</a:t>
          </a:r>
          <a:endParaRPr lang="en-US" sz="1800" kern="1200" dirty="0">
            <a:solidFill>
              <a:schemeClr val="tx2"/>
            </a:solidFill>
            <a:latin typeface="Arial" panose="020B0604020202020204" pitchFamily="34" charset="0"/>
            <a:cs typeface="Arial" panose="020B0604020202020204" pitchFamily="34" charset="0"/>
          </a:endParaRPr>
        </a:p>
      </dsp:txBody>
      <dsp:txXfrm>
        <a:off x="56368" y="2849180"/>
        <a:ext cx="3220175" cy="1811816"/>
      </dsp:txXfrm>
    </dsp:sp>
    <dsp:sp modelId="{7258F202-334C-4294-9A45-B8CE3A220094}">
      <dsp:nvSpPr>
        <dsp:cNvPr id="0" name=""/>
        <dsp:cNvSpPr/>
      </dsp:nvSpPr>
      <dsp:spPr>
        <a:xfrm rot="18265762">
          <a:off x="1493690" y="1951553"/>
          <a:ext cx="836001" cy="435112"/>
        </a:xfrm>
        <a:prstGeom prst="lef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624224" y="2038575"/>
        <a:ext cx="574933" cy="2610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defRPr sz="1200">
                <a:latin typeface="Arial" charset="0"/>
              </a:defRPr>
            </a:lvl1pPr>
          </a:lstStyle>
          <a:p>
            <a:pPr>
              <a:defRPr/>
            </a:pPr>
            <a:endParaRPr lang="en-GB"/>
          </a:p>
        </p:txBody>
      </p:sp>
      <p:sp>
        <p:nvSpPr>
          <p:cNvPr id="70659" name="Rectangle 3"/>
          <p:cNvSpPr>
            <a:spLocks noGrp="1" noChangeArrowheads="1"/>
          </p:cNvSpPr>
          <p:nvPr>
            <p:ph type="dt" sz="quarter"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a:latin typeface="Arial" charset="0"/>
              </a:defRPr>
            </a:lvl1pPr>
          </a:lstStyle>
          <a:p>
            <a:pPr>
              <a:defRPr/>
            </a:pPr>
            <a:endParaRPr lang="en-GB"/>
          </a:p>
        </p:txBody>
      </p:sp>
      <p:sp>
        <p:nvSpPr>
          <p:cNvPr id="70660" name="Rectangle 4"/>
          <p:cNvSpPr>
            <a:spLocks noGrp="1" noChangeArrowheads="1"/>
          </p:cNvSpPr>
          <p:nvPr>
            <p:ph type="ftr" sz="quarter" idx="2"/>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defRPr sz="1200">
                <a:latin typeface="Arial" charset="0"/>
              </a:defRPr>
            </a:lvl1pPr>
          </a:lstStyle>
          <a:p>
            <a:pPr>
              <a:defRPr/>
            </a:pPr>
            <a:endParaRPr lang="en-GB"/>
          </a:p>
        </p:txBody>
      </p:sp>
      <p:sp>
        <p:nvSpPr>
          <p:cNvPr id="70661" name="Rectangle 5"/>
          <p:cNvSpPr>
            <a:spLocks noGrp="1" noChangeArrowheads="1"/>
          </p:cNvSpPr>
          <p:nvPr>
            <p:ph type="sldNum" sz="quarter" idx="3"/>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pPr>
              <a:defRPr/>
            </a:pPr>
            <a:fld id="{01472373-4B1B-4047-9B09-A89A99B19D44}" type="slidenum">
              <a:rPr lang="en-GB"/>
              <a:pPr>
                <a:defRPr/>
              </a:pPr>
              <a:t>‹#›</a:t>
            </a:fld>
            <a:endParaRPr lang="en-GB"/>
          </a:p>
        </p:txBody>
      </p:sp>
    </p:spTree>
    <p:extLst>
      <p:ext uri="{BB962C8B-B14F-4D97-AF65-F5344CB8AC3E}">
        <p14:creationId xmlns:p14="http://schemas.microsoft.com/office/powerpoint/2010/main" val="1137868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defRPr sz="1200">
                <a:latin typeface="Arial" charset="0"/>
              </a:defRPr>
            </a:lvl1pPr>
          </a:lstStyle>
          <a:p>
            <a:pPr>
              <a:defRPr/>
            </a:pPr>
            <a:endParaRPr lang="en-GB"/>
          </a:p>
        </p:txBody>
      </p:sp>
      <p:sp>
        <p:nvSpPr>
          <p:cNvPr id="66563" name="Rectangle 3"/>
          <p:cNvSpPr>
            <a:spLocks noGrp="1" noChangeArrowheads="1"/>
          </p:cNvSpPr>
          <p:nvPr>
            <p:ph type="dt"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a:latin typeface="Arial" charset="0"/>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6566" name="Rectangle 6"/>
          <p:cNvSpPr>
            <a:spLocks noGrp="1" noChangeArrowheads="1"/>
          </p:cNvSpPr>
          <p:nvPr>
            <p:ph type="ftr" sz="quarter" idx="4"/>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defRPr sz="1200">
                <a:latin typeface="Arial" charset="0"/>
              </a:defRPr>
            </a:lvl1pPr>
          </a:lstStyle>
          <a:p>
            <a:pPr>
              <a:defRPr/>
            </a:pPr>
            <a:endParaRPr lang="en-GB"/>
          </a:p>
        </p:txBody>
      </p:sp>
      <p:sp>
        <p:nvSpPr>
          <p:cNvPr id="66567" name="Rectangle 7"/>
          <p:cNvSpPr>
            <a:spLocks noGrp="1" noChangeArrowheads="1"/>
          </p:cNvSpPr>
          <p:nvPr>
            <p:ph type="sldNum" sz="quarter" idx="5"/>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pPr>
              <a:defRPr/>
            </a:pPr>
            <a:fld id="{F2AC9599-B5BB-4221-9F64-12AA6B96E674}" type="slidenum">
              <a:rPr lang="en-GB"/>
              <a:pPr>
                <a:defRPr/>
              </a:pPr>
              <a:t>‹#›</a:t>
            </a:fld>
            <a:endParaRPr lang="en-GB"/>
          </a:p>
        </p:txBody>
      </p:sp>
    </p:spTree>
    <p:extLst>
      <p:ext uri="{BB962C8B-B14F-4D97-AF65-F5344CB8AC3E}">
        <p14:creationId xmlns:p14="http://schemas.microsoft.com/office/powerpoint/2010/main" val="1951066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C49F7-5034-4149-9523-8C0DF9E5F5D3}" type="slidenum">
              <a:rPr lang="en-GB"/>
              <a:pPr/>
              <a:t>1</a:t>
            </a:fld>
            <a:endParaRPr lang="en-GB"/>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53198-FE8D-44D8-8B03-66C7E4CBB435}" type="slidenum">
              <a:rPr lang="en-GB"/>
              <a:pPr/>
              <a:t>2</a:t>
            </a:fld>
            <a:endParaRPr lang="en-GB"/>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35141" y="4422459"/>
            <a:ext cx="5152818" cy="4187187"/>
          </a:xfr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355DB-E09D-4A7C-B088-562FFE4A2280}" type="slidenum">
              <a:rPr lang="en-GB"/>
              <a:pPr/>
              <a:t>3</a:t>
            </a:fld>
            <a:endParaRPr lang="en-GB"/>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xfrm>
            <a:off x="935141" y="4422459"/>
            <a:ext cx="5152818" cy="4187187"/>
          </a:xfr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53198-FE8D-44D8-8B03-66C7E4CBB435}" type="slidenum">
              <a:rPr lang="en-GB"/>
              <a:pPr/>
              <a:t>12</a:t>
            </a:fld>
            <a:endParaRPr lang="en-GB"/>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35141" y="4422459"/>
            <a:ext cx="5152818" cy="4187187"/>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0752">
              <a:defRPr sz="2000">
                <a:solidFill>
                  <a:schemeClr val="tx1"/>
                </a:solidFill>
                <a:latin typeface="Times New Roman" pitchFamily="18" charset="0"/>
              </a:defRPr>
            </a:lvl1pPr>
            <a:lvl2pPr marL="751020" indent="-288853" defTabSz="930752">
              <a:defRPr sz="2000">
                <a:solidFill>
                  <a:schemeClr val="tx1"/>
                </a:solidFill>
                <a:latin typeface="Times New Roman" pitchFamily="18" charset="0"/>
              </a:defRPr>
            </a:lvl2pPr>
            <a:lvl3pPr marL="1155417" indent="-231084" defTabSz="930752">
              <a:defRPr sz="2000">
                <a:solidFill>
                  <a:schemeClr val="tx1"/>
                </a:solidFill>
                <a:latin typeface="Times New Roman" pitchFamily="18" charset="0"/>
              </a:defRPr>
            </a:lvl3pPr>
            <a:lvl4pPr marL="1617584" indent="-231084" defTabSz="930752">
              <a:defRPr sz="2000">
                <a:solidFill>
                  <a:schemeClr val="tx1"/>
                </a:solidFill>
                <a:latin typeface="Times New Roman" pitchFamily="18" charset="0"/>
              </a:defRPr>
            </a:lvl4pPr>
            <a:lvl5pPr marL="2079750" indent="-231084" defTabSz="930752">
              <a:defRPr sz="2000">
                <a:solidFill>
                  <a:schemeClr val="tx1"/>
                </a:solidFill>
                <a:latin typeface="Times New Roman" pitchFamily="18" charset="0"/>
              </a:defRPr>
            </a:lvl5pPr>
            <a:lvl6pPr marL="2541918" indent="-231084" algn="ctr" defTabSz="930752" eaLnBrk="0" fontAlgn="base" hangingPunct="0">
              <a:spcBef>
                <a:spcPct val="0"/>
              </a:spcBef>
              <a:spcAft>
                <a:spcPct val="0"/>
              </a:spcAft>
              <a:defRPr sz="2000">
                <a:solidFill>
                  <a:schemeClr val="tx1"/>
                </a:solidFill>
                <a:latin typeface="Times New Roman" pitchFamily="18" charset="0"/>
              </a:defRPr>
            </a:lvl6pPr>
            <a:lvl7pPr marL="3004083" indent="-231084" algn="ctr" defTabSz="930752" eaLnBrk="0" fontAlgn="base" hangingPunct="0">
              <a:spcBef>
                <a:spcPct val="0"/>
              </a:spcBef>
              <a:spcAft>
                <a:spcPct val="0"/>
              </a:spcAft>
              <a:defRPr sz="2000">
                <a:solidFill>
                  <a:schemeClr val="tx1"/>
                </a:solidFill>
                <a:latin typeface="Times New Roman" pitchFamily="18" charset="0"/>
              </a:defRPr>
            </a:lvl7pPr>
            <a:lvl8pPr marL="3466250" indent="-231084" algn="ctr" defTabSz="930752" eaLnBrk="0" fontAlgn="base" hangingPunct="0">
              <a:spcBef>
                <a:spcPct val="0"/>
              </a:spcBef>
              <a:spcAft>
                <a:spcPct val="0"/>
              </a:spcAft>
              <a:defRPr sz="2000">
                <a:solidFill>
                  <a:schemeClr val="tx1"/>
                </a:solidFill>
                <a:latin typeface="Times New Roman" pitchFamily="18" charset="0"/>
              </a:defRPr>
            </a:lvl8pPr>
            <a:lvl9pPr marL="3928416" indent="-231084" algn="ctr" defTabSz="930752" eaLnBrk="0" fontAlgn="base" hangingPunct="0">
              <a:spcBef>
                <a:spcPct val="0"/>
              </a:spcBef>
              <a:spcAft>
                <a:spcPct val="0"/>
              </a:spcAft>
              <a:defRPr sz="2000">
                <a:solidFill>
                  <a:schemeClr val="tx1"/>
                </a:solidFill>
                <a:latin typeface="Times New Roman" pitchFamily="18" charset="0"/>
              </a:defRPr>
            </a:lvl9pPr>
          </a:lstStyle>
          <a:p>
            <a:fld id="{18BDEEDD-3E58-49A9-B3F6-C7D0489E02F3}" type="slidenum">
              <a:rPr lang="en-GB" sz="1300"/>
              <a:pPr/>
              <a:t>13</a:t>
            </a:fld>
            <a:endParaRPr lang="en-GB"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5770" y="4422144"/>
            <a:ext cx="5151560" cy="4188133"/>
          </a:xfrm>
          <a:noFill/>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12827-6A39-42C4-B6A5-83E55B4E19DB}" type="slidenum">
              <a:rPr lang="en-GB"/>
              <a:pPr/>
              <a:t>17</a:t>
            </a:fld>
            <a:endParaRPr lang="en-GB"/>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7839D0F-37CF-FE4D-B50A-BB401DFA9CAD}" type="slidenum">
              <a:rPr lang="es-ES" smtClean="0"/>
              <a:pPr/>
              <a:t>20</a:t>
            </a:fld>
            <a:endParaRPr lang="es-ES"/>
          </a:p>
        </p:txBody>
      </p:sp>
    </p:spTree>
    <p:extLst>
      <p:ext uri="{BB962C8B-B14F-4D97-AF65-F5344CB8AC3E}">
        <p14:creationId xmlns:p14="http://schemas.microsoft.com/office/powerpoint/2010/main" val="272440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06E7F-ED16-4914-A282-589E2CAB4C71}" type="slidenum">
              <a:rPr lang="en-GB"/>
              <a:pPr/>
              <a:t>21</a:t>
            </a:fld>
            <a:endParaRPr lang="en-GB"/>
          </a:p>
        </p:txBody>
      </p:sp>
      <p:sp>
        <p:nvSpPr>
          <p:cNvPr id="500738" name="Rectangle 2"/>
          <p:cNvSpPr>
            <a:spLocks noGrp="1" noRot="1" noChangeAspect="1" noChangeArrowheads="1" noTextEdit="1"/>
          </p:cNvSpPr>
          <p:nvPr>
            <p:ph type="sldImg"/>
          </p:nvPr>
        </p:nvSpPr>
        <p:spPr>
          <a:xfrm>
            <a:off x="1184275" y="700088"/>
            <a:ext cx="4654550" cy="3490912"/>
          </a:xfrm>
          <a:ln/>
        </p:spPr>
      </p:sp>
      <p:sp>
        <p:nvSpPr>
          <p:cNvPr id="500739" name="Rectangle 3"/>
          <p:cNvSpPr>
            <a:spLocks noGrp="1" noChangeArrowheads="1"/>
          </p:cNvSpPr>
          <p:nvPr>
            <p:ph type="body" idx="1"/>
          </p:nvPr>
        </p:nvSpPr>
        <p:spPr>
          <a:xfrm>
            <a:off x="935770" y="4420540"/>
            <a:ext cx="5151560" cy="4188134"/>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53198-FE8D-44D8-8B03-66C7E4CBB435}" type="slidenum">
              <a:rPr lang="en-GB"/>
              <a:pPr/>
              <a:t>22</a:t>
            </a:fld>
            <a:endParaRPr lang="en-GB"/>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35141" y="4422459"/>
            <a:ext cx="5152818" cy="4187187"/>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7" name="Date Placeholder 6"/>
          <p:cNvSpPr>
            <a:spLocks noGrp="1"/>
          </p:cNvSpPr>
          <p:nvPr>
            <p:ph type="dt" sz="half" idx="10"/>
          </p:nvPr>
        </p:nvSpPr>
        <p:spPr/>
        <p:txBody>
          <a:bodyPr/>
          <a:lstStyle>
            <a:extLst/>
          </a:lstStyle>
          <a:p>
            <a:pPr>
              <a:defRPr/>
            </a:pPr>
            <a:endParaRPr lang="en-GB"/>
          </a:p>
        </p:txBody>
      </p:sp>
      <p:sp>
        <p:nvSpPr>
          <p:cNvPr id="20" name="Footer Placeholder 19"/>
          <p:cNvSpPr>
            <a:spLocks noGrp="1"/>
          </p:cNvSpPr>
          <p:nvPr>
            <p:ph type="ftr" sz="quarter" idx="11"/>
          </p:nvPr>
        </p:nvSpPr>
        <p:spPr/>
        <p:txBody>
          <a:bodyPr/>
          <a:lstStyle>
            <a:extLst/>
          </a:lstStyle>
          <a:p>
            <a:pPr>
              <a:defRPr/>
            </a:pPr>
            <a:endParaRPr lang="en-GB" dirty="0"/>
          </a:p>
        </p:txBody>
      </p:sp>
      <p:sp>
        <p:nvSpPr>
          <p:cNvPr id="10" name="Slide Number Placeholder 9"/>
          <p:cNvSpPr>
            <a:spLocks noGrp="1"/>
          </p:cNvSpPr>
          <p:nvPr>
            <p:ph type="sldNum" sz="quarter" idx="12"/>
          </p:nvPr>
        </p:nvSpPr>
        <p:spPr/>
        <p:txBody>
          <a:bodyPr/>
          <a:lstStyle>
            <a:extLst/>
          </a:lstStyle>
          <a:p>
            <a:pPr>
              <a:defRPr/>
            </a:pPr>
            <a:fld id="{2F24EDD5-E9C7-4597-8DD5-F146230DC183}" type="slidenum">
              <a:rPr lang="en-GB" smtClean="0"/>
              <a:pPr>
                <a:defRPr/>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pic>
        <p:nvPicPr>
          <p:cNvPr id="11" name="Picture 11" descr="UIS_logo_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105525"/>
            <a:ext cx="1295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2400" y="358841"/>
            <a:ext cx="1950720" cy="1274064"/>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7799" y="371062"/>
            <a:ext cx="1889523" cy="1253052"/>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33635" y="356690"/>
            <a:ext cx="792480" cy="1278992"/>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72400" y="368856"/>
            <a:ext cx="1066801" cy="1266826"/>
          </a:xfrm>
          <a:prstGeom prst="rect">
            <a:avLst/>
          </a:prstGeom>
        </p:spPr>
      </p:pic>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47836" y="358841"/>
            <a:ext cx="714564" cy="1271923"/>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23452" y="378104"/>
            <a:ext cx="1148948" cy="125757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93D6CF20-8D70-4428-B3CB-FBCF131A1577}"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DAA26996-9316-40FF-8F5A-710018C371A7}"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9635CF32-6DBC-4924-99DE-F664EBE64641}"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GB"/>
          </a:p>
        </p:txBody>
      </p:sp>
      <p:sp>
        <p:nvSpPr>
          <p:cNvPr id="5" name="Footer Placeholder 4"/>
          <p:cNvSpPr>
            <a:spLocks noGrp="1"/>
          </p:cNvSpPr>
          <p:nvPr>
            <p:ph type="ftr" sz="quarter" idx="11"/>
          </p:nvPr>
        </p:nvSpPr>
        <p:spPr/>
        <p:txBody>
          <a:bodyPr/>
          <a:lstStyle>
            <a:extLst/>
          </a:lstStyle>
          <a:p>
            <a:pPr>
              <a:defRPr/>
            </a:pPr>
            <a:endParaRPr lang="en-GB"/>
          </a:p>
        </p:txBody>
      </p:sp>
      <p:sp>
        <p:nvSpPr>
          <p:cNvPr id="6" name="Slide Number Placeholder 5"/>
          <p:cNvSpPr>
            <a:spLocks noGrp="1"/>
          </p:cNvSpPr>
          <p:nvPr>
            <p:ph type="sldNum" sz="quarter" idx="12"/>
          </p:nvPr>
        </p:nvSpPr>
        <p:spPr/>
        <p:txBody>
          <a:bodyPr/>
          <a:lstStyle>
            <a:extLst/>
          </a:lstStyle>
          <a:p>
            <a:pPr>
              <a:defRPr/>
            </a:pPr>
            <a:fld id="{5E9A1366-4C0A-49AE-939D-C62C71516E87}" type="slidenum">
              <a:rPr lang="en-GB" smtClean="0"/>
              <a:pPr>
                <a:defRPr/>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pic>
        <p:nvPicPr>
          <p:cNvPr id="11" name="Picture 11" descr="UIS_logo_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105525"/>
            <a:ext cx="1295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ormAutofit/>
          </a:bodyPr>
          <a:lstStyle>
            <a:lvl1pPr>
              <a:defRPr sz="3200">
                <a:latin typeface="+mn-lt"/>
              </a:defRPr>
            </a:lvl1pPr>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GB"/>
          </a:p>
        </p:txBody>
      </p:sp>
      <p:sp>
        <p:nvSpPr>
          <p:cNvPr id="6" name="Footer Placeholder 5"/>
          <p:cNvSpPr>
            <a:spLocks noGrp="1"/>
          </p:cNvSpPr>
          <p:nvPr>
            <p:ph type="ftr" sz="quarter" idx="11"/>
          </p:nvPr>
        </p:nvSpPr>
        <p:spPr/>
        <p:txBody>
          <a:bodyPr/>
          <a:lstStyle>
            <a:extLst/>
          </a:lstStyle>
          <a:p>
            <a:pPr>
              <a:defRPr/>
            </a:pPr>
            <a:endParaRPr lang="en-GB"/>
          </a:p>
        </p:txBody>
      </p:sp>
      <p:sp>
        <p:nvSpPr>
          <p:cNvPr id="7" name="Slide Number Placeholder 6"/>
          <p:cNvSpPr>
            <a:spLocks noGrp="1"/>
          </p:cNvSpPr>
          <p:nvPr>
            <p:ph type="sldNum" sz="quarter" idx="12"/>
          </p:nvPr>
        </p:nvSpPr>
        <p:spPr/>
        <p:txBody>
          <a:bodyPr/>
          <a:lstStyle>
            <a:extLst/>
          </a:lstStyle>
          <a:p>
            <a:pPr>
              <a:defRPr/>
            </a:pPr>
            <a:fld id="{ED6BC3D8-4958-4B04-A714-DA0A9591DBA5}"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GB"/>
          </a:p>
        </p:txBody>
      </p:sp>
      <p:sp>
        <p:nvSpPr>
          <p:cNvPr id="8" name="Footer Placeholder 7"/>
          <p:cNvSpPr>
            <a:spLocks noGrp="1"/>
          </p:cNvSpPr>
          <p:nvPr>
            <p:ph type="ftr" sz="quarter" idx="11"/>
          </p:nvPr>
        </p:nvSpPr>
        <p:spPr/>
        <p:txBody>
          <a:bodyPr/>
          <a:lstStyle>
            <a:extLst/>
          </a:lstStyle>
          <a:p>
            <a:pPr>
              <a:defRPr/>
            </a:pPr>
            <a:endParaRPr lang="en-GB"/>
          </a:p>
        </p:txBody>
      </p:sp>
      <p:sp>
        <p:nvSpPr>
          <p:cNvPr id="9" name="Slide Number Placeholder 8"/>
          <p:cNvSpPr>
            <a:spLocks noGrp="1"/>
          </p:cNvSpPr>
          <p:nvPr>
            <p:ph type="sldNum" sz="quarter" idx="12"/>
          </p:nvPr>
        </p:nvSpPr>
        <p:spPr/>
        <p:txBody>
          <a:bodyPr/>
          <a:lstStyle>
            <a:extLst/>
          </a:lstStyle>
          <a:p>
            <a:pPr>
              <a:defRPr/>
            </a:pPr>
            <a:fld id="{6A62C2AF-F7D6-4AD4-8E37-A9DD002B9377}"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GB"/>
          </a:p>
        </p:txBody>
      </p:sp>
      <p:sp>
        <p:nvSpPr>
          <p:cNvPr id="4" name="Footer Placeholder 3"/>
          <p:cNvSpPr>
            <a:spLocks noGrp="1"/>
          </p:cNvSpPr>
          <p:nvPr>
            <p:ph type="ftr" sz="quarter" idx="11"/>
          </p:nvPr>
        </p:nvSpPr>
        <p:spPr/>
        <p:txBody>
          <a:bodyPr/>
          <a:lstStyle>
            <a:extLst/>
          </a:lstStyle>
          <a:p>
            <a:pPr>
              <a:defRPr/>
            </a:pPr>
            <a:endParaRPr lang="en-GB"/>
          </a:p>
        </p:txBody>
      </p:sp>
      <p:sp>
        <p:nvSpPr>
          <p:cNvPr id="5" name="Slide Number Placeholder 4"/>
          <p:cNvSpPr>
            <a:spLocks noGrp="1"/>
          </p:cNvSpPr>
          <p:nvPr>
            <p:ph type="sldNum" sz="quarter" idx="12"/>
          </p:nvPr>
        </p:nvSpPr>
        <p:spPr/>
        <p:txBody>
          <a:bodyPr/>
          <a:lstStyle>
            <a:extLst/>
          </a:lstStyle>
          <a:p>
            <a:pPr>
              <a:defRPr/>
            </a:pPr>
            <a:fld id="{36F0AAC7-23FE-48D9-BADD-43DD49AD69D8}"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GB"/>
          </a:p>
        </p:txBody>
      </p:sp>
      <p:sp>
        <p:nvSpPr>
          <p:cNvPr id="3" name="Footer Placeholder 2"/>
          <p:cNvSpPr>
            <a:spLocks noGrp="1"/>
          </p:cNvSpPr>
          <p:nvPr>
            <p:ph type="ftr" sz="quarter" idx="11"/>
          </p:nvPr>
        </p:nvSpPr>
        <p:spPr/>
        <p:txBody>
          <a:bodyPr/>
          <a:lstStyle>
            <a:extLst/>
          </a:lstStyle>
          <a:p>
            <a:pPr>
              <a:defRPr/>
            </a:pPr>
            <a:endParaRPr lang="en-GB"/>
          </a:p>
        </p:txBody>
      </p:sp>
      <p:sp>
        <p:nvSpPr>
          <p:cNvPr id="4" name="Slide Number Placeholder 3"/>
          <p:cNvSpPr>
            <a:spLocks noGrp="1"/>
          </p:cNvSpPr>
          <p:nvPr>
            <p:ph type="sldNum" sz="quarter" idx="12"/>
          </p:nvPr>
        </p:nvSpPr>
        <p:spPr/>
        <p:txBody>
          <a:bodyPr/>
          <a:lstStyle>
            <a:extLst/>
          </a:lstStyle>
          <a:p>
            <a:pPr>
              <a:defRPr/>
            </a:pPr>
            <a:fld id="{7AB2A5C7-5A8B-4491-AEF3-B42A3AA6F811}" type="slidenum">
              <a:rPr lang="en-GB" smtClean="0"/>
              <a:pPr>
                <a:defRPr/>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7" name="Picture 11" descr="UIS_logo_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105525"/>
            <a:ext cx="1295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GB"/>
          </a:p>
        </p:txBody>
      </p:sp>
      <p:sp>
        <p:nvSpPr>
          <p:cNvPr id="6" name="Footer Placeholder 5"/>
          <p:cNvSpPr>
            <a:spLocks noGrp="1"/>
          </p:cNvSpPr>
          <p:nvPr>
            <p:ph type="ftr" sz="quarter" idx="11"/>
          </p:nvPr>
        </p:nvSpPr>
        <p:spPr/>
        <p:txBody>
          <a:bodyPr/>
          <a:lstStyle>
            <a:extLst/>
          </a:lstStyle>
          <a:p>
            <a:pPr>
              <a:defRPr/>
            </a:pPr>
            <a:endParaRPr lang="en-GB"/>
          </a:p>
        </p:txBody>
      </p:sp>
      <p:sp>
        <p:nvSpPr>
          <p:cNvPr id="7" name="Slide Number Placeholder 6"/>
          <p:cNvSpPr>
            <a:spLocks noGrp="1"/>
          </p:cNvSpPr>
          <p:nvPr>
            <p:ph type="sldNum" sz="quarter" idx="12"/>
          </p:nvPr>
        </p:nvSpPr>
        <p:spPr/>
        <p:txBody>
          <a:bodyPr/>
          <a:lstStyle>
            <a:extLst/>
          </a:lstStyle>
          <a:p>
            <a:pPr>
              <a:defRPr/>
            </a:pPr>
            <a:fld id="{FC63FAD6-CAB8-49F7-9F5D-DC545A269E0C}"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GB"/>
          </a:p>
        </p:txBody>
      </p:sp>
      <p:sp>
        <p:nvSpPr>
          <p:cNvPr id="6" name="Footer Placeholder 5"/>
          <p:cNvSpPr>
            <a:spLocks noGrp="1"/>
          </p:cNvSpPr>
          <p:nvPr>
            <p:ph type="ftr" sz="quarter" idx="11"/>
          </p:nvPr>
        </p:nvSpPr>
        <p:spPr/>
        <p:txBody>
          <a:bodyPr/>
          <a:lstStyle>
            <a:extLst/>
          </a:lstStyle>
          <a:p>
            <a:pPr>
              <a:defRPr/>
            </a:pPr>
            <a:endParaRPr lang="en-GB"/>
          </a:p>
        </p:txBody>
      </p:sp>
      <p:sp>
        <p:nvSpPr>
          <p:cNvPr id="7" name="Slide Number Placeholder 6"/>
          <p:cNvSpPr>
            <a:spLocks noGrp="1"/>
          </p:cNvSpPr>
          <p:nvPr>
            <p:ph type="sldNum" sz="quarter" idx="12"/>
          </p:nvPr>
        </p:nvSpPr>
        <p:spPr/>
        <p:txBody>
          <a:bodyPr/>
          <a:lstStyle>
            <a:extLst/>
          </a:lstStyle>
          <a:p>
            <a:pPr>
              <a:defRPr/>
            </a:pPr>
            <a:fld id="{ADD5DA65-43E6-4FBC-BDA0-DECC163FF4CD}" type="slidenum">
              <a:rPr lang="en-GB" smtClean="0"/>
              <a:pPr>
                <a:defRPr/>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B2F08450-5CBD-4435-B814-F84C04BCF664}" type="slidenum">
              <a:rPr lang="en-GB" smtClean="0"/>
              <a:pPr>
                <a:defRPr/>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3" name="Picture 11" descr="UIS_logo_E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16253" y="6029498"/>
            <a:ext cx="1295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1" latinLnBrk="0" hangingPunct="1">
        <a:spcBef>
          <a:spcPct val="0"/>
        </a:spcBef>
        <a:buNone/>
        <a:defRPr kumimoji="0" sz="3200" kern="1200">
          <a:solidFill>
            <a:schemeClr val="tx2">
              <a:satMod val="130000"/>
            </a:schemeClr>
          </a:solidFill>
          <a:effectLst>
            <a:outerShdw blurRad="50000" dist="30000" dir="5400000" algn="tl" rotWithShape="0">
              <a:srgbClr val="000000">
                <a:alpha val="30000"/>
              </a:srgbClr>
            </a:outerShdw>
          </a:effectLst>
          <a:latin typeface="+mn-lt"/>
          <a:ea typeface="+mj-ea"/>
          <a:cs typeface="+mj-cs"/>
        </a:defRPr>
      </a:lvl1pPr>
      <a:extLst/>
    </p:titleStyle>
    <p:bodyStyle>
      <a:lvl1pPr marL="365760" indent="-283464" algn="l" rtl="0" eaLnBrk="1" latinLnBrk="0" hangingPunct="1">
        <a:lnSpc>
          <a:spcPct val="100000"/>
        </a:lnSpc>
        <a:spcBef>
          <a:spcPts val="600"/>
        </a:spcBef>
        <a:buClr>
          <a:schemeClr val="accent2">
            <a:lumMod val="75000"/>
          </a:schemeClr>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2">
            <a:lumMod val="75000"/>
          </a:schemeClr>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lumMod val="75000"/>
          </a:schemeClr>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2">
            <a:lumMod val="75000"/>
          </a:schemeClr>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2">
            <a:lumMod val="75000"/>
          </a:schemeClr>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1" name="Rectangle 7"/>
          <p:cNvSpPr>
            <a:spLocks noGrp="1" noChangeArrowheads="1"/>
          </p:cNvSpPr>
          <p:nvPr>
            <p:ph type="ctrTitle"/>
          </p:nvPr>
        </p:nvSpPr>
        <p:spPr>
          <a:xfrm>
            <a:off x="1066800" y="1752600"/>
            <a:ext cx="8077200" cy="1676400"/>
          </a:xfrm>
          <a:noFill/>
          <a:ln/>
        </p:spPr>
        <p:txBody>
          <a:bodyPr>
            <a:normAutofit fontScale="90000"/>
          </a:bodyPr>
          <a:lstStyle/>
          <a:p>
            <a:pPr algn="ctr"/>
            <a:r>
              <a:rPr lang="fr-FR" b="1" dirty="0" smtClean="0"/>
              <a:t/>
            </a:r>
            <a:br>
              <a:rPr lang="fr-FR" b="1" dirty="0" smtClean="0"/>
            </a:br>
            <a:r>
              <a:rPr lang="en-CA" sz="4000" dirty="0" smtClean="0">
                <a:solidFill>
                  <a:schemeClr val="tx2"/>
                </a:solidFill>
              </a:rPr>
              <a:t>Culture Satellite Account in the Context of the UIS Culture Statistics Programme</a:t>
            </a:r>
            <a:endParaRPr lang="en-GB" sz="4000" dirty="0"/>
          </a:p>
        </p:txBody>
      </p:sp>
      <p:sp>
        <p:nvSpPr>
          <p:cNvPr id="3" name="Rectangle 2"/>
          <p:cNvSpPr/>
          <p:nvPr/>
        </p:nvSpPr>
        <p:spPr>
          <a:xfrm>
            <a:off x="2286000" y="3886200"/>
            <a:ext cx="5334000" cy="1169551"/>
          </a:xfrm>
          <a:prstGeom prst="rect">
            <a:avLst/>
          </a:prstGeom>
        </p:spPr>
        <p:txBody>
          <a:bodyPr wrap="square">
            <a:spAutoFit/>
          </a:bodyPr>
          <a:lstStyle/>
          <a:p>
            <a:pPr algn="ctr"/>
            <a:r>
              <a:rPr lang="en-GB" altLang="zh-CN" sz="2000" dirty="0">
                <a:latin typeface="+mj-lt"/>
                <a:ea typeface="SimSun" pitchFamily="2" charset="-122"/>
              </a:rPr>
              <a:t/>
            </a:r>
            <a:br>
              <a:rPr lang="en-GB" altLang="zh-CN" sz="2000" dirty="0">
                <a:latin typeface="+mj-lt"/>
                <a:ea typeface="SimSun" pitchFamily="2" charset="-122"/>
              </a:rPr>
            </a:br>
            <a:r>
              <a:rPr lang="en-US" sz="1600" dirty="0"/>
              <a:t/>
            </a:r>
            <a:br>
              <a:rPr lang="en-US" sz="1600" dirty="0"/>
            </a:br>
            <a:r>
              <a:rPr lang="en-US" sz="1600" dirty="0"/>
              <a:t/>
            </a:r>
            <a:br>
              <a:rPr lang="en-US" sz="1600" dirty="0"/>
            </a:br>
            <a:endParaRPr lang="en-CA" dirty="0"/>
          </a:p>
        </p:txBody>
      </p:sp>
      <p:sp>
        <p:nvSpPr>
          <p:cNvPr id="6" name="Rectangle 2"/>
          <p:cNvSpPr>
            <a:spLocks noGrp="1" noChangeArrowheads="1"/>
          </p:cNvSpPr>
          <p:nvPr>
            <p:ph type="subTitle" idx="1"/>
          </p:nvPr>
        </p:nvSpPr>
        <p:spPr>
          <a:xfrm>
            <a:off x="990600" y="3810000"/>
            <a:ext cx="8077200" cy="2057400"/>
          </a:xfrm>
          <a:noFill/>
          <a:ln/>
        </p:spPr>
        <p:txBody>
          <a:bodyPr>
            <a:normAutofit/>
          </a:bodyPr>
          <a:lstStyle/>
          <a:p>
            <a:pPr algn="ctr"/>
            <a:r>
              <a:rPr lang="en-GB" sz="2000" b="1" dirty="0"/>
              <a:t>UIS Culture Satellite Account Experts Meeting (</a:t>
            </a:r>
            <a:r>
              <a:rPr lang="en-GB" sz="2000" b="1" dirty="0" err="1"/>
              <a:t>CSAEM</a:t>
            </a:r>
            <a:r>
              <a:rPr lang="en-GB" sz="2000" b="1" dirty="0"/>
              <a:t>)</a:t>
            </a:r>
            <a:endParaRPr lang="en-US" sz="2000" b="1" u="sng" dirty="0"/>
          </a:p>
          <a:p>
            <a:pPr algn="ctr"/>
            <a:r>
              <a:rPr lang="en-US" sz="2000" b="1" dirty="0"/>
              <a:t> </a:t>
            </a:r>
            <a:r>
              <a:rPr lang="en-US" sz="2000" b="1" dirty="0" smtClean="0"/>
              <a:t>4-6th </a:t>
            </a:r>
            <a:r>
              <a:rPr lang="en-US" sz="2000" b="1" dirty="0"/>
              <a:t>November 2015 </a:t>
            </a:r>
            <a:endParaRPr lang="en-US" sz="2000" b="1" dirty="0" smtClean="0"/>
          </a:p>
          <a:p>
            <a:pPr algn="ctr">
              <a:lnSpc>
                <a:spcPct val="80000"/>
              </a:lnSpc>
            </a:pPr>
            <a:r>
              <a:rPr lang="en-US" sz="2000" dirty="0"/>
              <a:t>Lydia Deloumeaux, </a:t>
            </a:r>
            <a:r>
              <a:rPr lang="en-US" sz="2000" i="1" dirty="0"/>
              <a:t>Assistant Programme Specialist, </a:t>
            </a:r>
          </a:p>
          <a:p>
            <a:pPr algn="ctr">
              <a:lnSpc>
                <a:spcPct val="80000"/>
              </a:lnSpc>
            </a:pPr>
            <a:r>
              <a:rPr lang="en-US" sz="2000" i="1" dirty="0"/>
              <a:t>UNESCO Institute for Statistics</a:t>
            </a:r>
          </a:p>
          <a:p>
            <a:pPr algn="ctr">
              <a:lnSpc>
                <a:spcPct val="80000"/>
              </a:lnSpc>
            </a:pPr>
            <a:r>
              <a:rPr lang="en-US" sz="2000" i="1" dirty="0"/>
              <a:t>UIS Culture Statistics Unit</a:t>
            </a:r>
            <a:endParaRPr lang="en-CA" sz="2000" i="1" dirty="0"/>
          </a:p>
          <a:p>
            <a:pPr algn="ctr"/>
            <a:endParaRPr lang="en-US" sz="2000" b="1" u="sng" dirty="0"/>
          </a:p>
        </p:txBody>
      </p:sp>
    </p:spTree>
    <p:extLst>
      <p:ext uri="{BB962C8B-B14F-4D97-AF65-F5344CB8AC3E}">
        <p14:creationId xmlns:p14="http://schemas.microsoft.com/office/powerpoint/2010/main" val="235215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p:spPr>
        <p:txBody>
          <a:bodyPr>
            <a:noAutofit/>
          </a:bodyPr>
          <a:lstStyle/>
          <a:p>
            <a:pPr algn="ctr"/>
            <a:r>
              <a:rPr lang="en-CA" sz="3200" dirty="0" smtClean="0"/>
              <a:t>Technical assistance and training in Cultural Statistics</a:t>
            </a:r>
            <a:endParaRPr lang="en-CA" sz="3200" dirty="0"/>
          </a:p>
        </p:txBody>
      </p:sp>
      <p:sp>
        <p:nvSpPr>
          <p:cNvPr id="3" name="Content Placeholder 2"/>
          <p:cNvSpPr>
            <a:spLocks noGrp="1"/>
          </p:cNvSpPr>
          <p:nvPr>
            <p:ph idx="1"/>
          </p:nvPr>
        </p:nvSpPr>
        <p:spPr>
          <a:xfrm>
            <a:off x="1066800" y="1447800"/>
            <a:ext cx="7924800" cy="4724400"/>
          </a:xfrm>
          <a:ln>
            <a:noFill/>
          </a:ln>
        </p:spPr>
        <p:txBody>
          <a:bodyPr>
            <a:normAutofit/>
          </a:bodyPr>
          <a:lstStyle/>
          <a:p>
            <a:pPr>
              <a:buClr>
                <a:schemeClr val="accent2"/>
              </a:buClr>
            </a:pPr>
            <a:r>
              <a:rPr lang="en-CA" sz="2800" dirty="0" smtClean="0">
                <a:solidFill>
                  <a:schemeClr val="tx2">
                    <a:satMod val="130000"/>
                  </a:schemeClr>
                </a:solidFill>
                <a:ea typeface="+mj-ea"/>
                <a:cs typeface="+mj-cs"/>
              </a:rPr>
              <a:t>Regional </a:t>
            </a:r>
            <a:r>
              <a:rPr lang="en-CA" sz="2800" dirty="0">
                <a:solidFill>
                  <a:schemeClr val="tx2">
                    <a:satMod val="130000"/>
                  </a:schemeClr>
                </a:solidFill>
                <a:ea typeface="+mj-ea"/>
                <a:cs typeface="+mj-cs"/>
              </a:rPr>
              <a:t>Workshops (2008-2015)</a:t>
            </a:r>
          </a:p>
          <a:p>
            <a:pPr lvl="1">
              <a:buClr>
                <a:schemeClr val="accent2"/>
              </a:buClr>
            </a:pPr>
            <a:r>
              <a:rPr lang="en-CA" sz="2400" dirty="0">
                <a:solidFill>
                  <a:schemeClr val="tx2">
                    <a:satMod val="130000"/>
                  </a:schemeClr>
                </a:solidFill>
                <a:ea typeface="+mj-ea"/>
                <a:cs typeface="+mj-cs"/>
              </a:rPr>
              <a:t>Training on 2009 UNESCO FCS and selected topics in cultural </a:t>
            </a:r>
            <a:r>
              <a:rPr lang="en-CA" sz="2400" dirty="0" smtClean="0">
                <a:solidFill>
                  <a:schemeClr val="tx2">
                    <a:satMod val="130000"/>
                  </a:schemeClr>
                </a:solidFill>
                <a:ea typeface="+mj-ea"/>
                <a:cs typeface="+mj-cs"/>
              </a:rPr>
              <a:t>statistics</a:t>
            </a:r>
          </a:p>
          <a:p>
            <a:pPr lvl="1">
              <a:buClr>
                <a:schemeClr val="accent2"/>
              </a:buClr>
            </a:pPr>
            <a:endParaRPr lang="en-CA" sz="2400" dirty="0">
              <a:solidFill>
                <a:schemeClr val="tx2">
                  <a:satMod val="130000"/>
                </a:schemeClr>
              </a:solidFill>
              <a:ea typeface="+mj-ea"/>
              <a:cs typeface="+mj-cs"/>
            </a:endParaRPr>
          </a:p>
          <a:p>
            <a:pPr>
              <a:buClr>
                <a:schemeClr val="accent2"/>
              </a:buClr>
            </a:pPr>
            <a:r>
              <a:rPr lang="en-CA" dirty="0" smtClean="0">
                <a:solidFill>
                  <a:schemeClr val="tx2">
                    <a:satMod val="130000"/>
                  </a:schemeClr>
                </a:solidFill>
                <a:ea typeface="+mj-ea"/>
                <a:cs typeface="+mj-cs"/>
              </a:rPr>
              <a:t>Technical assistance on request</a:t>
            </a:r>
          </a:p>
          <a:p>
            <a:pPr lvl="1">
              <a:buClr>
                <a:schemeClr val="accent2"/>
              </a:buClr>
            </a:pPr>
            <a:r>
              <a:rPr lang="en-CA" dirty="0">
                <a:solidFill>
                  <a:schemeClr val="tx2">
                    <a:satMod val="130000"/>
                  </a:schemeClr>
                </a:solidFill>
              </a:rPr>
              <a:t>National </a:t>
            </a:r>
            <a:r>
              <a:rPr lang="en-CA" dirty="0" smtClean="0">
                <a:solidFill>
                  <a:schemeClr val="tx2">
                    <a:satMod val="130000"/>
                  </a:schemeClr>
                </a:solidFill>
              </a:rPr>
              <a:t>Workshops</a:t>
            </a:r>
          </a:p>
          <a:p>
            <a:pPr lvl="1">
              <a:buClr>
                <a:schemeClr val="accent2"/>
              </a:buClr>
            </a:pPr>
            <a:r>
              <a:rPr lang="en-CA" dirty="0">
                <a:solidFill>
                  <a:schemeClr val="tx2">
                    <a:satMod val="130000"/>
                  </a:schemeClr>
                </a:solidFill>
              </a:rPr>
              <a:t>Country specific</a:t>
            </a:r>
          </a:p>
          <a:p>
            <a:pPr lvl="1">
              <a:buClr>
                <a:schemeClr val="accent2"/>
              </a:buClr>
            </a:pPr>
            <a:endParaRPr lang="en-CA" dirty="0">
              <a:solidFill>
                <a:schemeClr val="tx2">
                  <a:satMod val="130000"/>
                </a:schemeClr>
              </a:solidFill>
            </a:endParaRPr>
          </a:p>
          <a:p>
            <a:pPr lvl="1">
              <a:buClr>
                <a:schemeClr val="accent2"/>
              </a:buClr>
            </a:pPr>
            <a:endParaRPr lang="en-CA" dirty="0">
              <a:solidFill>
                <a:schemeClr val="tx2">
                  <a:satMod val="130000"/>
                </a:schemeClr>
              </a:solidFill>
              <a:ea typeface="+mj-ea"/>
              <a:cs typeface="+mj-cs"/>
            </a:endParaRPr>
          </a:p>
        </p:txBody>
      </p:sp>
    </p:spTree>
    <p:extLst>
      <p:ext uri="{BB962C8B-B14F-4D97-AF65-F5344CB8AC3E}">
        <p14:creationId xmlns:p14="http://schemas.microsoft.com/office/powerpoint/2010/main" val="2096550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p:spPr>
        <p:txBody>
          <a:bodyPr>
            <a:normAutofit/>
          </a:bodyPr>
          <a:lstStyle/>
          <a:p>
            <a:pPr algn="ctr"/>
            <a:r>
              <a:rPr lang="en-US" altLang="zh-CN" sz="3200" dirty="0">
                <a:latin typeface="+mn-lt"/>
                <a:ea typeface="SimSun" pitchFamily="2" charset="-122"/>
              </a:rPr>
              <a:t>Technical Assistance and Training </a:t>
            </a:r>
            <a:r>
              <a:rPr lang="en-US" altLang="zh-CN" sz="3200" dirty="0" smtClean="0">
                <a:latin typeface="+mn-lt"/>
                <a:ea typeface="SimSun" pitchFamily="2" charset="-122"/>
              </a:rPr>
              <a:t>in Culture </a:t>
            </a:r>
            <a:r>
              <a:rPr lang="en-US" altLang="zh-CN" sz="3200" dirty="0">
                <a:latin typeface="+mn-lt"/>
                <a:ea typeface="SimSun" pitchFamily="2" charset="-122"/>
              </a:rPr>
              <a:t>Statistics</a:t>
            </a:r>
            <a:endParaRPr lang="en-CA" sz="3200" dirty="0">
              <a:latin typeface="+mn-lt"/>
              <a:ea typeface="SimSun" pitchFamily="2" charset="-122"/>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76400"/>
            <a:ext cx="799883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158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990600" y="0"/>
            <a:ext cx="8153400" cy="981075"/>
          </a:xfrm>
          <a:solidFill>
            <a:schemeClr val="bg1">
              <a:alpha val="0"/>
            </a:schemeClr>
          </a:solidFill>
        </p:spPr>
        <p:txBody>
          <a:bodyPr>
            <a:normAutofit/>
          </a:bodyPr>
          <a:lstStyle/>
          <a:p>
            <a:pPr algn="ctr"/>
            <a:r>
              <a:rPr lang="en-CA" dirty="0">
                <a:solidFill>
                  <a:schemeClr val="tx2"/>
                </a:solidFill>
              </a:rPr>
              <a:t>Contribution of current work to </a:t>
            </a:r>
            <a:r>
              <a:rPr lang="en-CA" dirty="0" smtClean="0">
                <a:solidFill>
                  <a:schemeClr val="tx2"/>
                </a:solidFill>
              </a:rPr>
              <a:t>CSA</a:t>
            </a:r>
            <a:endParaRPr lang="fr-CA" sz="3200" dirty="0"/>
          </a:p>
        </p:txBody>
      </p:sp>
      <p:sp>
        <p:nvSpPr>
          <p:cNvPr id="429059" name="Rectangle 3"/>
          <p:cNvSpPr>
            <a:spLocks noGrp="1" noChangeArrowheads="1"/>
          </p:cNvSpPr>
          <p:nvPr>
            <p:ph idx="1"/>
          </p:nvPr>
        </p:nvSpPr>
        <p:spPr>
          <a:xfrm>
            <a:off x="1143000" y="1143000"/>
            <a:ext cx="7696200" cy="5105400"/>
          </a:xfrm>
        </p:spPr>
        <p:txBody>
          <a:bodyPr>
            <a:noAutofit/>
          </a:bodyPr>
          <a:lstStyle/>
          <a:p>
            <a:pPr lvl="1">
              <a:buSzPct val="90000"/>
            </a:pPr>
            <a:endParaRPr lang="en-CA" sz="2400" dirty="0" smtClean="0">
              <a:solidFill>
                <a:schemeClr val="tx2"/>
              </a:solidFill>
            </a:endParaRPr>
          </a:p>
          <a:p>
            <a:pPr lvl="1">
              <a:buSzPct val="90000"/>
            </a:pPr>
            <a:r>
              <a:rPr lang="en-CA" dirty="0" smtClean="0">
                <a:solidFill>
                  <a:schemeClr val="tx2"/>
                </a:solidFill>
              </a:rPr>
              <a:t>2009 UNESCO FCS</a:t>
            </a:r>
          </a:p>
          <a:p>
            <a:pPr lvl="1">
              <a:buSzPct val="90000"/>
            </a:pPr>
            <a:r>
              <a:rPr lang="en-CA" dirty="0" smtClean="0">
                <a:solidFill>
                  <a:schemeClr val="tx2"/>
                </a:solidFill>
              </a:rPr>
              <a:t>Survey of Cultural Employment</a:t>
            </a:r>
          </a:p>
          <a:p>
            <a:pPr lvl="1">
              <a:buSzPct val="90000"/>
            </a:pPr>
            <a:r>
              <a:rPr lang="en-CA" dirty="0" smtClean="0">
                <a:solidFill>
                  <a:schemeClr val="tx2"/>
                </a:solidFill>
              </a:rPr>
              <a:t>Culture Trade Statistics</a:t>
            </a:r>
          </a:p>
          <a:p>
            <a:pPr lvl="1">
              <a:buSzPct val="90000"/>
            </a:pPr>
            <a:endParaRPr lang="en-CA" sz="2400" dirty="0">
              <a:solidFill>
                <a:schemeClr val="tx2"/>
              </a:solidFill>
            </a:endParaRPr>
          </a:p>
        </p:txBody>
      </p:sp>
    </p:spTree>
    <p:extLst>
      <p:ext uri="{BB962C8B-B14F-4D97-AF65-F5344CB8AC3E}">
        <p14:creationId xmlns:p14="http://schemas.microsoft.com/office/powerpoint/2010/main" val="287816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0"/>
            <a:ext cx="8001000" cy="914400"/>
          </a:xfrm>
          <a:noFill/>
          <a:extLst>
            <a:ext uri="{909E8E84-426E-40DD-AFC4-6F175D3DCCD1}">
              <a14:hiddenFill xmlns:a14="http://schemas.microsoft.com/office/drawing/2010/main">
                <a:solidFill>
                  <a:srgbClr val="800000"/>
                </a:solidFill>
              </a14:hiddenFill>
            </a:ext>
          </a:extLst>
        </p:spPr>
        <p:txBody>
          <a:bodyPr>
            <a:normAutofit fontScale="90000"/>
          </a:bodyPr>
          <a:lstStyle/>
          <a:p>
            <a:pPr algn="ctr"/>
            <a:r>
              <a:rPr lang="en-CA" sz="3200" dirty="0" smtClean="0"/>
              <a:t>2009 UNESCO FCS: Defining Culture for CSA</a:t>
            </a:r>
            <a:endParaRPr lang="fr-CA" sz="3200" dirty="0" smtClean="0"/>
          </a:p>
        </p:txBody>
      </p:sp>
      <p:sp>
        <p:nvSpPr>
          <p:cNvPr id="4099" name="Rectangle 3"/>
          <p:cNvSpPr>
            <a:spLocks noGrp="1" noChangeArrowheads="1"/>
          </p:cNvSpPr>
          <p:nvPr>
            <p:ph sz="half" idx="1"/>
          </p:nvPr>
        </p:nvSpPr>
        <p:spPr>
          <a:xfrm>
            <a:off x="914400" y="1143000"/>
            <a:ext cx="4267200" cy="5410200"/>
          </a:xfrm>
        </p:spPr>
        <p:txBody>
          <a:bodyPr/>
          <a:lstStyle/>
          <a:p>
            <a:pPr marL="457200" indent="-457200">
              <a:buFont typeface="Monotype Sorts" pitchFamily="2" charset="2"/>
              <a:buNone/>
              <a:tabLst>
                <a:tab pos="400050" algn="l"/>
              </a:tabLst>
            </a:pPr>
            <a:endParaRPr lang="en-CA" sz="2400" dirty="0" smtClean="0"/>
          </a:p>
          <a:p>
            <a:pPr marL="457200" indent="-457200">
              <a:buFont typeface="Monotype Sorts" pitchFamily="2" charset="2"/>
              <a:buNone/>
              <a:tabLst>
                <a:tab pos="400050" algn="l"/>
              </a:tabLst>
            </a:pPr>
            <a:r>
              <a:rPr lang="en-CA" sz="2400" dirty="0" smtClean="0"/>
              <a:t>	</a:t>
            </a:r>
            <a:endParaRPr lang="en-GB" sz="2400" dirty="0" smtClean="0"/>
          </a:p>
        </p:txBody>
      </p:sp>
      <p:pic>
        <p:nvPicPr>
          <p:cNvPr id="410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257800" y="1219200"/>
            <a:ext cx="3628596" cy="4664075"/>
          </a:xfrm>
          <a:noFill/>
        </p:spPr>
      </p:pic>
      <p:sp>
        <p:nvSpPr>
          <p:cNvPr id="2" name="Rectangle 1"/>
          <p:cNvSpPr/>
          <p:nvPr/>
        </p:nvSpPr>
        <p:spPr>
          <a:xfrm>
            <a:off x="1219200" y="1371600"/>
            <a:ext cx="3352800" cy="129540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smtClean="0">
                <a:solidFill>
                  <a:schemeClr val="tx2"/>
                </a:solidFill>
                <a:latin typeface="Arial" panose="020B0604020202020204" pitchFamily="34" charset="0"/>
                <a:cs typeface="Arial" panose="020B0604020202020204" pitchFamily="34" charset="0"/>
              </a:rPr>
              <a:t>To provide </a:t>
            </a:r>
            <a:r>
              <a:rPr lang="en-CA" sz="2200" b="1" dirty="0">
                <a:solidFill>
                  <a:schemeClr val="tx2"/>
                </a:solidFill>
                <a:latin typeface="Arial" panose="020B0604020202020204" pitchFamily="34" charset="0"/>
                <a:cs typeface="Arial" panose="020B0604020202020204" pitchFamily="34" charset="0"/>
              </a:rPr>
              <a:t>concepts</a:t>
            </a:r>
            <a:r>
              <a:rPr lang="en-CA" sz="2200" dirty="0">
                <a:solidFill>
                  <a:schemeClr val="tx2"/>
                </a:solidFill>
                <a:latin typeface="Arial" panose="020B0604020202020204" pitchFamily="34" charset="0"/>
                <a:cs typeface="Arial" panose="020B0604020202020204" pitchFamily="34" charset="0"/>
              </a:rPr>
              <a:t> and </a:t>
            </a:r>
            <a:r>
              <a:rPr lang="en-CA" sz="2200" b="1" dirty="0" smtClean="0">
                <a:solidFill>
                  <a:schemeClr val="tx2"/>
                </a:solidFill>
                <a:latin typeface="Arial" panose="020B0604020202020204" pitchFamily="34" charset="0"/>
                <a:cs typeface="Arial" panose="020B0604020202020204" pitchFamily="34" charset="0"/>
              </a:rPr>
              <a:t>definitions</a:t>
            </a:r>
            <a:endParaRPr lang="en-US" sz="2200" dirty="0">
              <a:solidFill>
                <a:schemeClr val="tx2"/>
              </a:solidFill>
              <a:latin typeface="Arial" panose="020B0604020202020204" pitchFamily="34" charset="0"/>
              <a:cs typeface="Arial" panose="020B0604020202020204" pitchFamily="34" charset="0"/>
            </a:endParaRPr>
          </a:p>
        </p:txBody>
      </p:sp>
      <p:sp>
        <p:nvSpPr>
          <p:cNvPr id="6" name="Rectangle 5"/>
          <p:cNvSpPr/>
          <p:nvPr/>
        </p:nvSpPr>
        <p:spPr>
          <a:xfrm>
            <a:off x="1219200" y="2819400"/>
            <a:ext cx="3352800" cy="129540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smtClean="0">
                <a:solidFill>
                  <a:schemeClr val="tx2"/>
                </a:solidFill>
                <a:latin typeface="Arial" panose="020B0604020202020204" pitchFamily="34" charset="0"/>
                <a:cs typeface="Arial" panose="020B0604020202020204" pitchFamily="34" charset="0"/>
              </a:rPr>
              <a:t>To </a:t>
            </a:r>
            <a:r>
              <a:rPr lang="en-CA" sz="2200" dirty="0">
                <a:solidFill>
                  <a:schemeClr val="tx2"/>
                </a:solidFill>
                <a:latin typeface="Arial" panose="020B0604020202020204" pitchFamily="34" charset="0"/>
                <a:cs typeface="Arial" panose="020B0604020202020204" pitchFamily="34" charset="0"/>
              </a:rPr>
              <a:t>guide the production of </a:t>
            </a:r>
            <a:r>
              <a:rPr lang="en-CA" sz="2200" b="1" dirty="0" smtClean="0">
                <a:solidFill>
                  <a:schemeClr val="tx2"/>
                </a:solidFill>
                <a:latin typeface="Arial" panose="020B0604020202020204" pitchFamily="34" charset="0"/>
                <a:cs typeface="Arial" panose="020B0604020202020204" pitchFamily="34" charset="0"/>
              </a:rPr>
              <a:t>comparable </a:t>
            </a:r>
            <a:r>
              <a:rPr lang="en-CA" sz="2200" b="1" dirty="0">
                <a:solidFill>
                  <a:schemeClr val="tx2"/>
                </a:solidFill>
                <a:latin typeface="Arial" panose="020B0604020202020204" pitchFamily="34" charset="0"/>
                <a:cs typeface="Arial" panose="020B0604020202020204" pitchFamily="34" charset="0"/>
              </a:rPr>
              <a:t>statistics</a:t>
            </a:r>
            <a:endParaRPr lang="en-US" sz="2200" dirty="0">
              <a:solidFill>
                <a:schemeClr val="tx2"/>
              </a:solidFill>
              <a:latin typeface="Arial" panose="020B0604020202020204" pitchFamily="34" charset="0"/>
              <a:cs typeface="Arial" panose="020B0604020202020204" pitchFamily="34" charset="0"/>
            </a:endParaRPr>
          </a:p>
        </p:txBody>
      </p:sp>
      <p:sp>
        <p:nvSpPr>
          <p:cNvPr id="7" name="Rectangle 6"/>
          <p:cNvSpPr/>
          <p:nvPr/>
        </p:nvSpPr>
        <p:spPr>
          <a:xfrm>
            <a:off x="1219200" y="4419600"/>
            <a:ext cx="3352800" cy="129540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2"/>
                </a:solidFill>
                <a:latin typeface="Arial" panose="020B0604020202020204" pitchFamily="34" charset="0"/>
                <a:cs typeface="Arial" panose="020B0604020202020204" pitchFamily="34" charset="0"/>
              </a:rPr>
              <a:t>To support </a:t>
            </a:r>
            <a:r>
              <a:rPr lang="en-CA" sz="2000" dirty="0">
                <a:solidFill>
                  <a:schemeClr val="tx2"/>
                </a:solidFill>
                <a:latin typeface="Arial" panose="020B0604020202020204" pitchFamily="34" charset="0"/>
                <a:cs typeface="Arial" panose="020B0604020202020204" pitchFamily="34" charset="0"/>
              </a:rPr>
              <a:t>the </a:t>
            </a:r>
            <a:r>
              <a:rPr lang="en-CA" sz="2000" b="1" dirty="0">
                <a:solidFill>
                  <a:schemeClr val="tx2"/>
                </a:solidFill>
                <a:latin typeface="Arial" panose="020B0604020202020204" pitchFamily="34" charset="0"/>
                <a:cs typeface="Arial" panose="020B0604020202020204" pitchFamily="34" charset="0"/>
              </a:rPr>
              <a:t>development of </a:t>
            </a:r>
            <a:r>
              <a:rPr lang="en-CA" sz="2000" b="1" dirty="0" smtClean="0">
                <a:solidFill>
                  <a:schemeClr val="tx2"/>
                </a:solidFill>
                <a:latin typeface="Arial" panose="020B0604020202020204" pitchFamily="34" charset="0"/>
                <a:cs typeface="Arial" panose="020B0604020202020204" pitchFamily="34" charset="0"/>
              </a:rPr>
              <a:t>indicators </a:t>
            </a:r>
            <a:r>
              <a:rPr lang="en-CA" sz="2000" dirty="0">
                <a:solidFill>
                  <a:schemeClr val="tx2"/>
                </a:solidFill>
                <a:latin typeface="Arial" panose="020B0604020202020204" pitchFamily="34" charset="0"/>
                <a:cs typeface="Arial" panose="020B0604020202020204" pitchFamily="34" charset="0"/>
              </a:rPr>
              <a:t>and </a:t>
            </a:r>
            <a:r>
              <a:rPr lang="en-CA" sz="2000" b="1" dirty="0">
                <a:solidFill>
                  <a:schemeClr val="tx2"/>
                </a:solidFill>
                <a:latin typeface="Arial" panose="020B0604020202020204" pitchFamily="34" charset="0"/>
                <a:cs typeface="Arial" panose="020B0604020202020204" pitchFamily="34" charset="0"/>
              </a:rPr>
              <a:t>analytical research</a:t>
            </a:r>
            <a:r>
              <a:rPr lang="en-CA" sz="2000" dirty="0">
                <a:solidFill>
                  <a:schemeClr val="tx2"/>
                </a:solidFill>
                <a:latin typeface="Arial" panose="020B0604020202020204" pitchFamily="34" charset="0"/>
                <a:cs typeface="Arial" panose="020B0604020202020204" pitchFamily="34" charset="0"/>
              </a:rPr>
              <a:t> in the culture sector</a:t>
            </a: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4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200" dirty="0"/>
              <a:t>What is the 2009 UNESCO FCS?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715610"/>
              </p:ext>
            </p:extLst>
          </p:nvPr>
        </p:nvGraphicFramePr>
        <p:xfrm>
          <a:off x="1435100" y="1295400"/>
          <a:ext cx="749935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H="1">
            <a:off x="2819400" y="4997600"/>
            <a:ext cx="2133600" cy="38877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53000" y="4997600"/>
            <a:ext cx="0" cy="40823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53000" y="4997600"/>
            <a:ext cx="2743200" cy="38877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233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77200" cy="1143000"/>
          </a:xfrm>
        </p:spPr>
        <p:txBody>
          <a:bodyPr>
            <a:noAutofit/>
          </a:bodyPr>
          <a:lstStyle/>
          <a:p>
            <a:pPr algn="ctr">
              <a:tabLst>
                <a:tab pos="895350" algn="l"/>
              </a:tabLst>
            </a:pPr>
            <a:r>
              <a:rPr lang="en-US" sz="3200" dirty="0" smtClean="0"/>
              <a:t>Defining Culture </a:t>
            </a:r>
            <a:r>
              <a:rPr lang="en-US" sz="3200" dirty="0"/>
              <a:t>for Statistical </a:t>
            </a:r>
            <a:r>
              <a:rPr lang="en-US" sz="3200" dirty="0" smtClean="0"/>
              <a:t>Purposes: </a:t>
            </a:r>
            <a:endParaRPr lang="en-US" sz="3200" dirty="0"/>
          </a:p>
        </p:txBody>
      </p:sp>
      <p:sp>
        <p:nvSpPr>
          <p:cNvPr id="7" name="Rectangle 6"/>
          <p:cNvSpPr/>
          <p:nvPr/>
        </p:nvSpPr>
        <p:spPr>
          <a:xfrm>
            <a:off x="1256523" y="1676400"/>
            <a:ext cx="7134808" cy="198120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2"/>
                </a:solidFill>
                <a:latin typeface="Arial" panose="020B0604020202020204" pitchFamily="34" charset="0"/>
                <a:cs typeface="Arial" panose="020B0604020202020204" pitchFamily="34" charset="0"/>
              </a:rPr>
              <a:t>The behaviors and practices resulting from the set of distinctive spiritual, material, intellectual and emotional features of a society or a social </a:t>
            </a:r>
            <a:r>
              <a:rPr lang="en-CA" sz="2800" b="1" dirty="0" smtClean="0">
                <a:solidFill>
                  <a:schemeClr val="tx2"/>
                </a:solidFill>
                <a:latin typeface="Arial" panose="020B0604020202020204" pitchFamily="34" charset="0"/>
                <a:cs typeface="Arial" panose="020B0604020202020204" pitchFamily="34" charset="0"/>
              </a:rPr>
              <a:t>group</a:t>
            </a:r>
            <a:endParaRPr lang="en-US" sz="2800" dirty="0">
              <a:solidFill>
                <a:schemeClr val="tx2"/>
              </a:solidFill>
              <a:latin typeface="Arial" panose="020B0604020202020204" pitchFamily="34" charset="0"/>
              <a:cs typeface="Arial" panose="020B0604020202020204" pitchFamily="34" charset="0"/>
            </a:endParaRPr>
          </a:p>
        </p:txBody>
      </p:sp>
      <p:sp>
        <p:nvSpPr>
          <p:cNvPr id="8" name="Down Arrow 7"/>
          <p:cNvSpPr/>
          <p:nvPr/>
        </p:nvSpPr>
        <p:spPr>
          <a:xfrm>
            <a:off x="4636818" y="3810000"/>
            <a:ext cx="124408" cy="609600"/>
          </a:xfrm>
          <a:prstGeom prst="downArrow">
            <a:avLst/>
          </a:prstGeom>
          <a:solidFill>
            <a:schemeClr val="accent2">
              <a:lumMod val="75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993922" y="4572000"/>
            <a:ext cx="5410200" cy="1371600"/>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2"/>
                </a:solidFill>
                <a:latin typeface="Arial" panose="020B0604020202020204" pitchFamily="34" charset="0"/>
                <a:cs typeface="Arial" panose="020B0604020202020204" pitchFamily="34" charset="0"/>
              </a:rPr>
              <a:t>These activities, goods and services </a:t>
            </a:r>
            <a:r>
              <a:rPr lang="en-CA" sz="2400" b="1" dirty="0" smtClean="0">
                <a:solidFill>
                  <a:schemeClr val="tx2"/>
                </a:solidFill>
                <a:latin typeface="Arial" panose="020B0604020202020204" pitchFamily="34" charset="0"/>
                <a:cs typeface="Arial" panose="020B0604020202020204" pitchFamily="34" charset="0"/>
              </a:rPr>
              <a:t>are categorized by the FCS  </a:t>
            </a:r>
            <a:r>
              <a:rPr lang="en-CA" sz="2400" b="1" dirty="0">
                <a:solidFill>
                  <a:schemeClr val="tx2"/>
                </a:solidFill>
                <a:latin typeface="Arial" panose="020B0604020202020204" pitchFamily="34" charset="0"/>
                <a:cs typeface="Arial" panose="020B0604020202020204" pitchFamily="34" charset="0"/>
              </a:rPr>
              <a:t>domains and constituents</a:t>
            </a:r>
          </a:p>
          <a:p>
            <a:pPr algn="ctr"/>
            <a:endParaRPr lang="en-US" dirty="0"/>
          </a:p>
        </p:txBody>
      </p:sp>
    </p:spTree>
    <p:extLst>
      <p:ext uri="{BB962C8B-B14F-4D97-AF65-F5344CB8AC3E}">
        <p14:creationId xmlns:p14="http://schemas.microsoft.com/office/powerpoint/2010/main" val="1200641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7498080" cy="715962"/>
          </a:xfrm>
        </p:spPr>
        <p:txBody>
          <a:bodyPr>
            <a:normAutofit/>
          </a:bodyPr>
          <a:lstStyle/>
          <a:p>
            <a:pPr algn="ctr"/>
            <a:r>
              <a:rPr lang="en-CA" sz="3200" dirty="0" smtClean="0"/>
              <a:t>The </a:t>
            </a:r>
            <a:r>
              <a:rPr lang="en-CA" sz="3200" dirty="0"/>
              <a:t>Cultural Cycle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2158365"/>
              </p:ext>
            </p:extLst>
          </p:nvPr>
        </p:nvGraphicFramePr>
        <p:xfrm>
          <a:off x="1371600" y="9906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543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990600" y="152400"/>
            <a:ext cx="8153400" cy="828675"/>
          </a:xfrm>
          <a:noFill/>
          <a:extLst>
            <a:ext uri="{909E8E84-426E-40DD-AFC4-6F175D3DCCD1}">
              <a14:hiddenFill xmlns:a14="http://schemas.microsoft.com/office/drawing/2010/main">
                <a:solidFill>
                  <a:srgbClr val="800000"/>
                </a:solidFill>
              </a14:hiddenFill>
            </a:ext>
          </a:extLst>
        </p:spPr>
        <p:txBody>
          <a:bodyPr/>
          <a:lstStyle/>
          <a:p>
            <a:pPr algn="ctr"/>
            <a:r>
              <a:rPr lang="en-US" sz="3200" dirty="0"/>
              <a:t>The Culture </a:t>
            </a:r>
            <a:r>
              <a:rPr lang="en-US" sz="3200" dirty="0" smtClean="0"/>
              <a:t>Cycle </a:t>
            </a:r>
            <a:r>
              <a:rPr lang="fr-FR" sz="3200" dirty="0"/>
              <a:t>(</a:t>
            </a:r>
            <a:r>
              <a:rPr lang="fr-FR" sz="3200" dirty="0" err="1"/>
              <a:t>cont</a:t>
            </a:r>
            <a:r>
              <a:rPr lang="fr-FR" sz="3200" dirty="0"/>
              <a:t>.)</a:t>
            </a:r>
            <a:endParaRPr lang="en-GB" sz="3200" dirty="0"/>
          </a:p>
        </p:txBody>
      </p:sp>
      <p:graphicFrame>
        <p:nvGraphicFramePr>
          <p:cNvPr id="470021" name="Object 5"/>
          <p:cNvGraphicFramePr>
            <a:graphicFrameLocks noGrp="1" noChangeAspect="1"/>
          </p:cNvGraphicFramePr>
          <p:nvPr>
            <p:ph idx="1"/>
            <p:extLst>
              <p:ext uri="{D42A27DB-BD31-4B8C-83A1-F6EECF244321}">
                <p14:modId xmlns:p14="http://schemas.microsoft.com/office/powerpoint/2010/main" val="3920737673"/>
              </p:ext>
            </p:extLst>
          </p:nvPr>
        </p:nvGraphicFramePr>
        <p:xfrm>
          <a:off x="2284413" y="1447800"/>
          <a:ext cx="5800725" cy="4799013"/>
        </p:xfrm>
        <a:graphic>
          <a:graphicData uri="http://schemas.openxmlformats.org/presentationml/2006/ole">
            <mc:AlternateContent xmlns:mc="http://schemas.openxmlformats.org/markup-compatibility/2006">
              <mc:Choice xmlns:v="urn:schemas-microsoft-com:vml" Requires="v">
                <p:oleObj spid="_x0000_s1037" name="Visio" r:id="rId4" imgW="8222414" imgH="6803136" progId="Visio.Drawing.11">
                  <p:embed/>
                </p:oleObj>
              </mc:Choice>
              <mc:Fallback>
                <p:oleObj name="Visio" r:id="rId4" imgW="8222414" imgH="6803136" progId="Visio.Drawing.11">
                  <p:embed/>
                  <p:pic>
                    <p:nvPicPr>
                      <p:cNvPr id="0" name=""/>
                      <p:cNvPicPr>
                        <a:picLocks noChangeAspect="1" noChangeArrowheads="1"/>
                      </p:cNvPicPr>
                      <p:nvPr/>
                    </p:nvPicPr>
                    <p:blipFill>
                      <a:blip r:embed="rId5"/>
                      <a:srcRect/>
                      <a:stretch>
                        <a:fillRect/>
                      </a:stretch>
                    </p:blipFill>
                    <p:spPr bwMode="auto">
                      <a:xfrm>
                        <a:off x="2284413" y="1447800"/>
                        <a:ext cx="5800725" cy="4799013"/>
                      </a:xfrm>
                      <a:prstGeom prst="rect">
                        <a:avLst/>
                      </a:prstGeom>
                    </p:spPr>
                  </p:pic>
                </p:oleObj>
              </mc:Fallback>
            </mc:AlternateContent>
          </a:graphicData>
        </a:graphic>
      </p:graphicFrame>
      <p:sp>
        <p:nvSpPr>
          <p:cNvPr id="47001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470020" name="Rectangle 4"/>
          <p:cNvSpPr>
            <a:spLocks noChangeArrowheads="1"/>
          </p:cNvSpPr>
          <p:nvPr/>
        </p:nvSpPr>
        <p:spPr bwMode="auto">
          <a:xfrm>
            <a:off x="0" y="1123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Tree>
    <p:extLst>
      <p:ext uri="{BB962C8B-B14F-4D97-AF65-F5344CB8AC3E}">
        <p14:creationId xmlns:p14="http://schemas.microsoft.com/office/powerpoint/2010/main" val="332204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990600" y="0"/>
            <a:ext cx="8153400" cy="981075"/>
          </a:xfrm>
          <a:noFill/>
          <a:extLst>
            <a:ext uri="{909E8E84-426E-40DD-AFC4-6F175D3DCCD1}">
              <a14:hiddenFill xmlns:a14="http://schemas.microsoft.com/office/drawing/2010/main">
                <a:solidFill>
                  <a:srgbClr val="800000"/>
                </a:solidFill>
              </a14:hiddenFill>
            </a:ext>
          </a:extLst>
        </p:spPr>
        <p:txBody>
          <a:bodyPr/>
          <a:lstStyle/>
          <a:p>
            <a:pPr algn="ctr"/>
            <a:r>
              <a:rPr lang="en-US" sz="3200" dirty="0"/>
              <a:t>FCS Cultural Domains</a:t>
            </a:r>
            <a:endParaRPr lang="en-GB" sz="3200" dirty="0"/>
          </a:p>
        </p:txBody>
      </p:sp>
      <p:graphicFrame>
        <p:nvGraphicFramePr>
          <p:cNvPr id="439301" name="Object 5"/>
          <p:cNvGraphicFramePr>
            <a:graphicFrameLocks noGrp="1" noChangeAspect="1"/>
          </p:cNvGraphicFramePr>
          <p:nvPr>
            <p:ph idx="1"/>
            <p:extLst>
              <p:ext uri="{D42A27DB-BD31-4B8C-83A1-F6EECF244321}">
                <p14:modId xmlns:p14="http://schemas.microsoft.com/office/powerpoint/2010/main" val="1134352803"/>
              </p:ext>
            </p:extLst>
          </p:nvPr>
        </p:nvGraphicFramePr>
        <p:xfrm>
          <a:off x="1066800" y="1030246"/>
          <a:ext cx="7978926" cy="4760954"/>
        </p:xfrm>
        <a:graphic>
          <a:graphicData uri="http://schemas.openxmlformats.org/presentationml/2006/ole">
            <mc:AlternateContent xmlns:mc="http://schemas.openxmlformats.org/markup-compatibility/2006">
              <mc:Choice xmlns:v="urn:schemas-microsoft-com:vml" Requires="v">
                <p:oleObj spid="_x0000_s2061" name="Visio" r:id="rId3" imgW="10111763" imgH="5261887" progId="Visio.Drawing.11">
                  <p:embed/>
                </p:oleObj>
              </mc:Choice>
              <mc:Fallback>
                <p:oleObj name="Visio" r:id="rId3" imgW="10111763" imgH="526188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30246"/>
                        <a:ext cx="7978926" cy="4760954"/>
                      </a:xfrm>
                      <a:prstGeom prst="rect">
                        <a:avLst/>
                      </a:prstGeom>
                      <a:noFill/>
                      <a:ln>
                        <a:noFill/>
                      </a:ln>
                      <a:effectLst/>
                      <a:extLst/>
                    </p:spPr>
                  </p:pic>
                </p:oleObj>
              </mc:Fallback>
            </mc:AlternateContent>
          </a:graphicData>
        </a:graphic>
      </p:graphicFrame>
      <p:sp>
        <p:nvSpPr>
          <p:cNvPr id="43929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439300" name="Rectangle 4"/>
          <p:cNvSpPr>
            <a:spLocks noChangeArrowheads="1"/>
          </p:cNvSpPr>
          <p:nvPr/>
        </p:nvSpPr>
        <p:spPr bwMode="auto">
          <a:xfrm>
            <a:off x="0" y="1123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Tree>
    <p:extLst>
      <p:ext uri="{BB962C8B-B14F-4D97-AF65-F5344CB8AC3E}">
        <p14:creationId xmlns:p14="http://schemas.microsoft.com/office/powerpoint/2010/main" val="2805837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34229"/>
            <a:ext cx="3731445" cy="4821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990600" y="0"/>
            <a:ext cx="8153400" cy="1143000"/>
          </a:xfrm>
        </p:spPr>
        <p:txBody>
          <a:bodyPr>
            <a:noAutofit/>
          </a:bodyPr>
          <a:lstStyle/>
          <a:p>
            <a:pPr algn="ctr"/>
            <a:r>
              <a:rPr lang="en-US" altLang="zh-CN" sz="2800" dirty="0" smtClean="0">
                <a:latin typeface="+mn-lt"/>
                <a:ea typeface="SimSun" pitchFamily="2" charset="-122"/>
              </a:rPr>
              <a:t>Methodological Resource Documents: </a:t>
            </a:r>
            <a:br>
              <a:rPr lang="en-US" altLang="zh-CN" sz="2800" dirty="0" smtClean="0">
                <a:latin typeface="+mn-lt"/>
                <a:ea typeface="SimSun" pitchFamily="2" charset="-122"/>
              </a:rPr>
            </a:br>
            <a:r>
              <a:rPr lang="en-US" altLang="zh-CN" sz="2800" dirty="0" smtClean="0">
                <a:latin typeface="+mn-lt"/>
                <a:ea typeface="SimSun" pitchFamily="2" charset="-122"/>
              </a:rPr>
              <a:t>2 Handbooks on economic contribution of culture</a:t>
            </a:r>
            <a:endParaRPr lang="en-CA" sz="2800" dirty="0">
              <a:latin typeface="+mn-lt"/>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24704"/>
            <a:ext cx="3739148" cy="4821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92280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990600" y="0"/>
            <a:ext cx="8153400" cy="981075"/>
          </a:xfrm>
          <a:solidFill>
            <a:schemeClr val="bg1">
              <a:alpha val="0"/>
            </a:schemeClr>
          </a:solidFill>
        </p:spPr>
        <p:txBody>
          <a:bodyPr/>
          <a:lstStyle/>
          <a:p>
            <a:pPr algn="ctr"/>
            <a:r>
              <a:rPr lang="en-US" sz="3200" dirty="0"/>
              <a:t>Presentation Outline</a:t>
            </a:r>
            <a:endParaRPr lang="fr-CA" sz="3200" dirty="0"/>
          </a:p>
        </p:txBody>
      </p:sp>
      <p:sp>
        <p:nvSpPr>
          <p:cNvPr id="429059" name="Rectangle 3"/>
          <p:cNvSpPr>
            <a:spLocks noGrp="1" noChangeArrowheads="1"/>
          </p:cNvSpPr>
          <p:nvPr>
            <p:ph idx="1"/>
          </p:nvPr>
        </p:nvSpPr>
        <p:spPr>
          <a:xfrm>
            <a:off x="1143000" y="1143000"/>
            <a:ext cx="7696200" cy="5105400"/>
          </a:xfrm>
        </p:spPr>
        <p:txBody>
          <a:bodyPr>
            <a:noAutofit/>
          </a:bodyPr>
          <a:lstStyle/>
          <a:p>
            <a:pPr>
              <a:buClr>
                <a:schemeClr val="accent2">
                  <a:lumMod val="75000"/>
                </a:schemeClr>
              </a:buClr>
              <a:buSzPct val="90000"/>
            </a:pPr>
            <a:r>
              <a:rPr lang="en-CA" dirty="0" smtClean="0">
                <a:solidFill>
                  <a:schemeClr val="tx2"/>
                </a:solidFill>
              </a:rPr>
              <a:t>The </a:t>
            </a:r>
            <a:r>
              <a:rPr lang="en-CA" dirty="0">
                <a:solidFill>
                  <a:schemeClr val="tx2"/>
                </a:solidFill>
              </a:rPr>
              <a:t>Need for the Sustainable Development of Cultural Statistics: UIS </a:t>
            </a:r>
            <a:r>
              <a:rPr lang="en-CA" dirty="0" smtClean="0">
                <a:solidFill>
                  <a:schemeClr val="tx2"/>
                </a:solidFill>
              </a:rPr>
              <a:t>Programme of Work</a:t>
            </a:r>
          </a:p>
          <a:p>
            <a:pPr>
              <a:buClr>
                <a:schemeClr val="accent2">
                  <a:lumMod val="75000"/>
                </a:schemeClr>
              </a:buClr>
              <a:buSzPct val="90000"/>
            </a:pPr>
            <a:endParaRPr lang="en-CA" dirty="0" smtClean="0">
              <a:solidFill>
                <a:schemeClr val="tx2"/>
              </a:solidFill>
            </a:endParaRPr>
          </a:p>
          <a:p>
            <a:pPr>
              <a:buSzPct val="90000"/>
            </a:pPr>
            <a:r>
              <a:rPr lang="en-CA" dirty="0" smtClean="0">
                <a:solidFill>
                  <a:schemeClr val="tx2"/>
                </a:solidFill>
              </a:rPr>
              <a:t>Contribution of current work to CSA</a:t>
            </a:r>
          </a:p>
          <a:p>
            <a:pPr>
              <a:buSzPct val="90000"/>
            </a:pPr>
            <a:endParaRPr lang="en-CA" dirty="0" smtClean="0">
              <a:solidFill>
                <a:schemeClr val="tx2"/>
              </a:solidFill>
            </a:endParaRPr>
          </a:p>
          <a:p>
            <a:pPr>
              <a:buSzPct val="90000"/>
            </a:pPr>
            <a:r>
              <a:rPr lang="en-CA" dirty="0" smtClean="0">
                <a:solidFill>
                  <a:schemeClr val="tx2"/>
                </a:solidFill>
              </a:rPr>
              <a:t>Purpose of the Cultural Satellite Account Expert Meeting</a:t>
            </a:r>
            <a:endParaRPr lang="en-CA" dirty="0">
              <a:solidFill>
                <a:schemeClr val="tx2"/>
              </a:solidFill>
            </a:endParaRPr>
          </a:p>
        </p:txBody>
      </p:sp>
    </p:spTree>
    <p:extLst>
      <p:ext uri="{BB962C8B-B14F-4D97-AF65-F5344CB8AC3E}">
        <p14:creationId xmlns:p14="http://schemas.microsoft.com/office/powerpoint/2010/main" val="122065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6933"/>
            <a:ext cx="8001000" cy="931333"/>
          </a:xfrm>
        </p:spPr>
        <p:txBody>
          <a:bodyPr>
            <a:normAutofit/>
          </a:bodyPr>
          <a:lstStyle/>
          <a:p>
            <a:pPr algn="ctr"/>
            <a:r>
              <a:rPr lang="en-US" sz="3200" dirty="0" smtClean="0">
                <a:latin typeface="+mn-lt"/>
                <a:cs typeface="Arial"/>
              </a:rPr>
              <a:t>FSC 2009 Cultural </a:t>
            </a:r>
            <a:r>
              <a:rPr lang="en-US" sz="3200" dirty="0">
                <a:latin typeface="+mn-lt"/>
                <a:cs typeface="Arial"/>
              </a:rPr>
              <a:t>Employment Approach </a:t>
            </a:r>
          </a:p>
        </p:txBody>
      </p:sp>
      <p:graphicFrame>
        <p:nvGraphicFramePr>
          <p:cNvPr id="5" name="Tabla 4"/>
          <p:cNvGraphicFramePr>
            <a:graphicFrameLocks noGrp="1"/>
          </p:cNvGraphicFramePr>
          <p:nvPr>
            <p:extLst>
              <p:ext uri="{D42A27DB-BD31-4B8C-83A1-F6EECF244321}">
                <p14:modId xmlns:p14="http://schemas.microsoft.com/office/powerpoint/2010/main" val="2742130984"/>
              </p:ext>
            </p:extLst>
          </p:nvPr>
        </p:nvGraphicFramePr>
        <p:xfrm>
          <a:off x="1828800" y="1066800"/>
          <a:ext cx="6400802" cy="2642351"/>
        </p:xfrm>
        <a:graphic>
          <a:graphicData uri="http://schemas.openxmlformats.org/drawingml/2006/table">
            <a:tbl>
              <a:tblPr>
                <a:effectLst>
                  <a:innerShdw>
                    <a:schemeClr val="bg1"/>
                  </a:innerShdw>
                </a:effectLst>
              </a:tblPr>
              <a:tblGrid>
                <a:gridCol w="2327565"/>
                <a:gridCol w="2024303"/>
                <a:gridCol w="2048934"/>
              </a:tblGrid>
              <a:tr h="481850">
                <a:tc>
                  <a:txBody>
                    <a:bodyPr/>
                    <a:lstStyle/>
                    <a:p>
                      <a:pPr algn="ctr" fontAlgn="ctr"/>
                      <a:r>
                        <a:rPr lang="es-ES_tradnl" sz="2000" b="0" i="0" u="none" strike="noStrike" dirty="0">
                          <a:solidFill>
                            <a:schemeClr val="tx2">
                              <a:lumMod val="75000"/>
                            </a:schemeClr>
                          </a:solidFill>
                          <a:effectLst/>
                          <a:latin typeface="Arial"/>
                          <a:cs typeface="Arial"/>
                        </a:rPr>
                        <a:t>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_tradnl" sz="2000" b="1" i="0" u="none" strike="noStrike" dirty="0">
                          <a:solidFill>
                            <a:schemeClr val="tx2">
                              <a:lumMod val="75000"/>
                            </a:schemeClr>
                          </a:solidFill>
                          <a:effectLst/>
                          <a:latin typeface="Arial"/>
                          <a:cs typeface="Arial"/>
                        </a:rPr>
                        <a:t>Cultural Industries</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114300" prst="artDeco"/>
                      <a:lightRig rig="flood" dir="t"/>
                    </a:cell3D>
                    <a:solidFill>
                      <a:schemeClr val="accent2">
                        <a:lumMod val="60000"/>
                        <a:lumOff val="40000"/>
                      </a:schemeClr>
                    </a:solidFill>
                  </a:tcPr>
                </a:tc>
                <a:tc>
                  <a:txBody>
                    <a:bodyPr/>
                    <a:lstStyle/>
                    <a:p>
                      <a:pPr algn="ctr" fontAlgn="ctr"/>
                      <a:r>
                        <a:rPr lang="es-ES_tradnl" sz="2000" b="1" i="0" u="none" strike="noStrike" dirty="0">
                          <a:solidFill>
                            <a:schemeClr val="tx2">
                              <a:lumMod val="75000"/>
                            </a:schemeClr>
                          </a:solidFill>
                          <a:effectLst/>
                          <a:latin typeface="Arial"/>
                          <a:cs typeface="Arial"/>
                        </a:rPr>
                        <a:t>Non- Cultural Industries</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114300" prst="artDeco"/>
                      <a:lightRig rig="flood" dir="t"/>
                    </a:cell3D>
                    <a:solidFill>
                      <a:schemeClr val="accent2">
                        <a:lumMod val="40000"/>
                        <a:lumOff val="60000"/>
                      </a:schemeClr>
                    </a:solidFill>
                  </a:tcPr>
                </a:tc>
              </a:tr>
              <a:tr h="868793">
                <a:tc>
                  <a:txBody>
                    <a:bodyPr/>
                    <a:lstStyle/>
                    <a:p>
                      <a:pPr algn="ctr" fontAlgn="ctr"/>
                      <a:r>
                        <a:rPr lang="en-US" sz="2000" b="1" i="0" u="none" strike="noStrike" noProof="0" dirty="0" smtClean="0">
                          <a:solidFill>
                            <a:schemeClr val="tx2">
                              <a:lumMod val="75000"/>
                            </a:schemeClr>
                          </a:solidFill>
                          <a:effectLst/>
                          <a:latin typeface="Arial"/>
                          <a:cs typeface="Arial"/>
                        </a:rPr>
                        <a:t>Cultural occupations</a:t>
                      </a:r>
                      <a:endParaRPr lang="en-US" sz="2000" b="1" i="0" u="none" strike="noStrike" noProof="0" dirty="0">
                        <a:solidFill>
                          <a:schemeClr val="tx2">
                            <a:lumMod val="75000"/>
                          </a:schemeClr>
                        </a:solidFill>
                        <a:effectLst/>
                        <a:latin typeface="Arial"/>
                        <a:cs typeface="Arial"/>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114300" prst="artDeco"/>
                      <a:lightRig rig="flood" dir="t"/>
                    </a:cell3D>
                    <a:solidFill>
                      <a:schemeClr val="accent2">
                        <a:lumMod val="60000"/>
                        <a:lumOff val="40000"/>
                      </a:schemeClr>
                    </a:solidFill>
                  </a:tcPr>
                </a:tc>
                <a:tc>
                  <a:txBody>
                    <a:bodyPr/>
                    <a:lstStyle/>
                    <a:p>
                      <a:pPr algn="ctr" fontAlgn="ctr"/>
                      <a:r>
                        <a:rPr lang="es-ES_tradnl" sz="2000" b="1" i="0" u="none" strike="noStrike" dirty="0">
                          <a:solidFill>
                            <a:schemeClr val="tx2">
                              <a:lumMod val="75000"/>
                            </a:schemeClr>
                          </a:solidFill>
                          <a:effectLst/>
                          <a:latin typeface="Arial"/>
                          <a:cs typeface="Arial"/>
                        </a:rPr>
                        <a:t>A</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114300" prst="artDeco"/>
                      <a:lightRig rig="flood" dir="t"/>
                    </a:cell3D>
                    <a:solidFill>
                      <a:schemeClr val="accent2">
                        <a:lumMod val="75000"/>
                      </a:schemeClr>
                    </a:solidFill>
                  </a:tcPr>
                </a:tc>
                <a:tc>
                  <a:txBody>
                    <a:bodyPr/>
                    <a:lstStyle/>
                    <a:p>
                      <a:pPr algn="ctr" fontAlgn="ctr"/>
                      <a:r>
                        <a:rPr lang="es-ES_tradnl" sz="2000" b="1" i="0" u="none" strike="noStrike" dirty="0">
                          <a:solidFill>
                            <a:schemeClr val="tx2">
                              <a:lumMod val="75000"/>
                            </a:schemeClr>
                          </a:solidFill>
                          <a:effectLst/>
                          <a:latin typeface="Arial"/>
                          <a:cs typeface="Arial"/>
                        </a:rPr>
                        <a:t>B</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114300" prst="artDeco"/>
                      <a:lightRig rig="flood" dir="t"/>
                    </a:cell3D>
                    <a:solidFill>
                      <a:schemeClr val="accent2">
                        <a:lumMod val="75000"/>
                      </a:schemeClr>
                    </a:solidFill>
                  </a:tcPr>
                </a:tc>
              </a:tr>
              <a:tr h="1151258">
                <a:tc>
                  <a:txBody>
                    <a:bodyPr/>
                    <a:lstStyle/>
                    <a:p>
                      <a:pPr algn="ctr" fontAlgn="ctr"/>
                      <a:r>
                        <a:rPr lang="en-AU" sz="2000" b="1" i="0" u="none" strike="noStrike" noProof="0" dirty="0" smtClean="0">
                          <a:solidFill>
                            <a:schemeClr val="tx2">
                              <a:lumMod val="75000"/>
                            </a:schemeClr>
                          </a:solidFill>
                          <a:effectLst/>
                          <a:latin typeface="Arial"/>
                          <a:cs typeface="Arial"/>
                        </a:rPr>
                        <a:t>Non-cultural occupations</a:t>
                      </a:r>
                      <a:endParaRPr lang="en-AU" sz="2000" b="1" i="0" u="none" strike="noStrike" noProof="0" dirty="0">
                        <a:solidFill>
                          <a:schemeClr val="tx2">
                            <a:lumMod val="75000"/>
                          </a:schemeClr>
                        </a:solidFill>
                        <a:effectLst/>
                        <a:latin typeface="Arial"/>
                        <a:cs typeface="Arial"/>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114300" prst="artDeco"/>
                      <a:lightRig rig="flood" dir="t"/>
                    </a:cell3D>
                    <a:solidFill>
                      <a:schemeClr val="accent2">
                        <a:lumMod val="60000"/>
                        <a:lumOff val="40000"/>
                      </a:schemeClr>
                    </a:solidFill>
                  </a:tcPr>
                </a:tc>
                <a:tc>
                  <a:txBody>
                    <a:bodyPr/>
                    <a:lstStyle/>
                    <a:p>
                      <a:pPr algn="ctr" fontAlgn="ctr"/>
                      <a:r>
                        <a:rPr lang="es-ES_tradnl" sz="2000" b="1" i="0" u="none" strike="noStrike" dirty="0">
                          <a:solidFill>
                            <a:schemeClr val="tx2">
                              <a:lumMod val="75000"/>
                            </a:schemeClr>
                          </a:solidFill>
                          <a:effectLst/>
                          <a:latin typeface="Arial"/>
                          <a:cs typeface="Arial"/>
                        </a:rPr>
                        <a:t>C</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114300" prst="artDeco"/>
                      <a:lightRig rig="flood" dir="t"/>
                    </a:cell3D>
                    <a:solidFill>
                      <a:schemeClr val="accent2">
                        <a:lumMod val="75000"/>
                      </a:schemeClr>
                    </a:solidFill>
                  </a:tcPr>
                </a:tc>
                <a:tc>
                  <a:txBody>
                    <a:bodyPr/>
                    <a:lstStyle/>
                    <a:p>
                      <a:pPr algn="l" fontAlgn="ctr"/>
                      <a:r>
                        <a:rPr lang="es-ES_tradnl" sz="2000" b="0" i="0" u="none" strike="noStrike" dirty="0">
                          <a:solidFill>
                            <a:schemeClr val="tx2">
                              <a:lumMod val="75000"/>
                            </a:schemeClr>
                          </a:solidFill>
                          <a:effectLst/>
                          <a:latin typeface="Arial"/>
                          <a:cs typeface="Arial"/>
                        </a:rPr>
                        <a:t>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114300" prst="artDeco"/>
                      <a:lightRig rig="flood" dir="t"/>
                    </a:cell3D>
                    <a:solidFill>
                      <a:schemeClr val="accent2">
                        <a:lumMod val="20000"/>
                        <a:lumOff val="80000"/>
                      </a:schemeClr>
                    </a:solidFill>
                  </a:tcPr>
                </a:tc>
              </a:tr>
            </a:tbl>
          </a:graphicData>
        </a:graphic>
      </p:graphicFrame>
      <p:sp>
        <p:nvSpPr>
          <p:cNvPr id="3" name="Rectángulo 2"/>
          <p:cNvSpPr/>
          <p:nvPr/>
        </p:nvSpPr>
        <p:spPr>
          <a:xfrm>
            <a:off x="1219200" y="4012049"/>
            <a:ext cx="2476500" cy="338554"/>
          </a:xfrm>
          <a:prstGeom prst="rect">
            <a:avLst/>
          </a:prstGeom>
          <a:solidFill>
            <a:schemeClr val="accent2">
              <a:lumMod val="20000"/>
              <a:lumOff val="80000"/>
            </a:schemeClr>
          </a:solidFill>
          <a:effectLst>
            <a:outerShdw blurRad="50800" dist="38100" dir="2700000" algn="tl" rotWithShape="0">
              <a:srgbClr val="000000">
                <a:alpha val="43000"/>
              </a:srgbClr>
            </a:outerShdw>
          </a:effectLst>
        </p:spPr>
        <p:txBody>
          <a:bodyPr wrap="square">
            <a:spAutoFit/>
          </a:bodyPr>
          <a:lstStyle/>
          <a:p>
            <a:r>
              <a:rPr lang="en-US" sz="1600" b="1" dirty="0" smtClean="0">
                <a:solidFill>
                  <a:srgbClr val="254061"/>
                </a:solidFill>
                <a:latin typeface="Arial" panose="020B0604020202020204" pitchFamily="34" charset="0"/>
                <a:cs typeface="Arial" panose="020B0604020202020204" pitchFamily="34" charset="0"/>
              </a:rPr>
              <a:t>Cultural occupations</a:t>
            </a:r>
            <a:endParaRPr lang="es-ES" sz="1600" dirty="0">
              <a:latin typeface="Arial" panose="020B0604020202020204" pitchFamily="34" charset="0"/>
              <a:cs typeface="Arial" panose="020B0604020202020204" pitchFamily="34" charset="0"/>
            </a:endParaRPr>
          </a:p>
        </p:txBody>
      </p:sp>
      <p:sp>
        <p:nvSpPr>
          <p:cNvPr id="4" name="Rectángulo 3"/>
          <p:cNvSpPr/>
          <p:nvPr/>
        </p:nvSpPr>
        <p:spPr>
          <a:xfrm>
            <a:off x="1143001" y="4774049"/>
            <a:ext cx="2590799" cy="584776"/>
          </a:xfrm>
          <a:prstGeom prst="rect">
            <a:avLst/>
          </a:prstGeom>
          <a:solidFill>
            <a:schemeClr val="accent2">
              <a:lumMod val="20000"/>
              <a:lumOff val="80000"/>
            </a:schemeClr>
          </a:solidFill>
          <a:effectLst>
            <a:outerShdw blurRad="50800" dist="38100" dir="2700000" algn="tl" rotWithShape="0">
              <a:srgbClr val="000000">
                <a:alpha val="43000"/>
              </a:srgbClr>
            </a:outerShdw>
          </a:effectLst>
        </p:spPr>
        <p:txBody>
          <a:bodyPr wrap="square">
            <a:spAutoFit/>
          </a:bodyPr>
          <a:lstStyle/>
          <a:p>
            <a:r>
              <a:rPr lang="en-US" sz="1600" dirty="0" smtClean="0">
                <a:latin typeface="Arial" panose="020B0604020202020204" pitchFamily="34" charset="0"/>
                <a:cs typeface="Arial" panose="020B0604020202020204" pitchFamily="34" charset="0"/>
              </a:rPr>
              <a:t>Employment in </a:t>
            </a:r>
            <a:r>
              <a:rPr lang="en-US" sz="1600" b="1" dirty="0" smtClean="0">
                <a:solidFill>
                  <a:schemeClr val="accent1">
                    <a:lumMod val="50000"/>
                  </a:schemeClr>
                </a:solidFill>
                <a:latin typeface="Arial" panose="020B0604020202020204" pitchFamily="34" charset="0"/>
                <a:cs typeface="Arial" panose="020B0604020202020204" pitchFamily="34" charset="0"/>
              </a:rPr>
              <a:t>cultural industries </a:t>
            </a:r>
            <a:r>
              <a:rPr lang="en-US" sz="1600" dirty="0" smtClean="0">
                <a:latin typeface="Arial" panose="020B0604020202020204" pitchFamily="34" charset="0"/>
                <a:cs typeface="Arial" panose="020B0604020202020204" pitchFamily="34" charset="0"/>
              </a:rPr>
              <a:t>includes</a:t>
            </a:r>
            <a:endParaRPr lang="es-ES" sz="1600" dirty="0">
              <a:latin typeface="Arial" panose="020B0604020202020204" pitchFamily="34" charset="0"/>
              <a:cs typeface="Arial" panose="020B0604020202020204" pitchFamily="34" charset="0"/>
            </a:endParaRPr>
          </a:p>
        </p:txBody>
      </p:sp>
      <p:sp>
        <p:nvSpPr>
          <p:cNvPr id="6" name="Rectángulo 5"/>
          <p:cNvSpPr/>
          <p:nvPr/>
        </p:nvSpPr>
        <p:spPr>
          <a:xfrm>
            <a:off x="4343400" y="3935849"/>
            <a:ext cx="4419600" cy="738664"/>
          </a:xfrm>
          <a:prstGeom prst="rect">
            <a:avLst/>
          </a:prstGeom>
          <a:solidFill>
            <a:schemeClr val="accent2">
              <a:lumMod val="40000"/>
              <a:lumOff val="60000"/>
            </a:schemeClr>
          </a:solidFill>
        </p:spPr>
        <p:txBody>
          <a:bodyPr wrap="square">
            <a:spAutoFit/>
          </a:bodyPr>
          <a:lstStyle/>
          <a:p>
            <a:r>
              <a:rPr lang="en-US" sz="1400" dirty="0" smtClean="0">
                <a:latin typeface="Arial" panose="020B0604020202020204" pitchFamily="34" charset="0"/>
                <a:cs typeface="Arial" panose="020B0604020202020204" pitchFamily="34" charset="0"/>
              </a:rPr>
              <a:t>Ex: visual </a:t>
            </a:r>
            <a:r>
              <a:rPr lang="en-US" sz="1400" dirty="0">
                <a:latin typeface="Arial" panose="020B0604020202020204" pitchFamily="34" charset="0"/>
                <a:cs typeface="Arial" panose="020B0604020202020204" pitchFamily="34" charset="0"/>
              </a:rPr>
              <a:t>and performing artists, musicians, film directors, editors, librarians, architects, craftsmen, arts teachers and design</a:t>
            </a:r>
            <a:r>
              <a:rPr lang="en-US" sz="1400" dirty="0">
                <a:latin typeface="+mj-lt"/>
              </a:rPr>
              <a:t>ers</a:t>
            </a:r>
            <a:endParaRPr lang="es-ES" sz="1400" dirty="0">
              <a:latin typeface="+mj-lt"/>
            </a:endParaRPr>
          </a:p>
        </p:txBody>
      </p:sp>
      <p:sp>
        <p:nvSpPr>
          <p:cNvPr id="7" name="Rectángulo 6"/>
          <p:cNvSpPr/>
          <p:nvPr/>
        </p:nvSpPr>
        <p:spPr>
          <a:xfrm>
            <a:off x="4343400" y="4774049"/>
            <a:ext cx="4419600" cy="1169551"/>
          </a:xfrm>
          <a:prstGeom prst="rect">
            <a:avLst/>
          </a:prstGeom>
          <a:solidFill>
            <a:schemeClr val="accent2">
              <a:lumMod val="40000"/>
              <a:lumOff val="60000"/>
            </a:schemeClr>
          </a:solidFill>
        </p:spPr>
        <p:txBody>
          <a:bodyPr wrap="square">
            <a:spAutoFit/>
          </a:bodyPr>
          <a:lstStyle/>
          <a:p>
            <a:r>
              <a:rPr lang="en-US" sz="1400" dirty="0" smtClean="0">
                <a:latin typeface="Arial" panose="020B0604020202020204" pitchFamily="34" charset="0"/>
                <a:cs typeface="Arial" panose="020B0604020202020204" pitchFamily="34" charset="0"/>
              </a:rPr>
              <a:t>Ex: those </a:t>
            </a:r>
            <a:r>
              <a:rPr lang="en-US" sz="1400" dirty="0">
                <a:latin typeface="Arial" panose="020B0604020202020204" pitchFamily="34" charset="0"/>
                <a:cs typeface="Arial" panose="020B0604020202020204" pitchFamily="34" charset="0"/>
              </a:rPr>
              <a:t>working in companies, enterprises and establishments dedicated to cultural activities such as publishing houses, theater companies, television and broadcasting enterprises, crafts workshops, art schools, bookstores, museums and libraries</a:t>
            </a:r>
            <a:r>
              <a:rPr lang="es-ES_tradnl" sz="1400" dirty="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p:txBody>
      </p:sp>
      <p:sp>
        <p:nvSpPr>
          <p:cNvPr id="8" name="Flecha derecha 7"/>
          <p:cNvSpPr/>
          <p:nvPr/>
        </p:nvSpPr>
        <p:spPr>
          <a:xfrm>
            <a:off x="3962400" y="4240649"/>
            <a:ext cx="228600" cy="76200"/>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Flecha derecha 8"/>
          <p:cNvSpPr/>
          <p:nvPr/>
        </p:nvSpPr>
        <p:spPr>
          <a:xfrm>
            <a:off x="3962400" y="5002649"/>
            <a:ext cx="228600" cy="76200"/>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74105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990600" y="76200"/>
            <a:ext cx="8153400" cy="981075"/>
          </a:xfrm>
          <a:noFill/>
          <a:extLst>
            <a:ext uri="{909E8E84-426E-40DD-AFC4-6F175D3DCCD1}">
              <a14:hiddenFill xmlns:a14="http://schemas.microsoft.com/office/drawing/2010/main">
                <a:solidFill>
                  <a:srgbClr val="800000"/>
                </a:solidFill>
              </a14:hiddenFill>
            </a:ext>
          </a:extLst>
        </p:spPr>
        <p:txBody>
          <a:bodyPr>
            <a:noAutofit/>
          </a:bodyPr>
          <a:lstStyle/>
          <a:p>
            <a:pPr algn="ctr"/>
            <a:r>
              <a:rPr lang="en-CA" sz="3200" dirty="0"/>
              <a:t>The Classifications</a:t>
            </a:r>
            <a:br>
              <a:rPr lang="en-CA" sz="3200" dirty="0"/>
            </a:br>
            <a:r>
              <a:rPr lang="en-CA" sz="3200" dirty="0"/>
              <a:t> Used in the 2009 UNESCO FCS</a:t>
            </a:r>
            <a:endParaRPr lang="en-US" sz="3200" dirty="0"/>
          </a:p>
        </p:txBody>
      </p:sp>
      <p:graphicFrame>
        <p:nvGraphicFramePr>
          <p:cNvPr id="499798" name="Group 86"/>
          <p:cNvGraphicFramePr>
            <a:graphicFrameLocks noGrp="1"/>
          </p:cNvGraphicFramePr>
          <p:nvPr>
            <p:ph idx="1"/>
            <p:extLst>
              <p:ext uri="{D42A27DB-BD31-4B8C-83A1-F6EECF244321}">
                <p14:modId xmlns:p14="http://schemas.microsoft.com/office/powerpoint/2010/main" val="138644657"/>
              </p:ext>
            </p:extLst>
          </p:nvPr>
        </p:nvGraphicFramePr>
        <p:xfrm>
          <a:off x="1219200" y="1123951"/>
          <a:ext cx="7315200" cy="5103219"/>
        </p:xfrm>
        <a:graphic>
          <a:graphicData uri="http://schemas.openxmlformats.org/drawingml/2006/table">
            <a:tbl>
              <a:tblPr>
                <a:tableStyleId>{3C2FFA5D-87B4-456A-9821-1D502468CF0F}</a:tableStyleId>
              </a:tblPr>
              <a:tblGrid>
                <a:gridCol w="2388636"/>
                <a:gridCol w="4926564"/>
              </a:tblGrid>
              <a:tr h="45385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kern="1200" dirty="0" smtClean="0">
                          <a:solidFill>
                            <a:schemeClr val="tx2"/>
                          </a:solidFill>
                          <a:latin typeface="Arial" panose="020B0604020202020204" pitchFamily="34" charset="0"/>
                          <a:ea typeface="+mn-ea"/>
                          <a:cs typeface="Arial" panose="020B0604020202020204" pitchFamily="34" charset="0"/>
                        </a:rPr>
                        <a:t>Type of measures</a:t>
                      </a:r>
                    </a:p>
                  </a:txBody>
                  <a:tcPr anchor="ctr" horzOverflow="overflow">
                    <a:solidFill>
                      <a:schemeClr val="accent2">
                        <a:lumMod val="40000"/>
                        <a:lumOff val="60000"/>
                      </a:scheme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kern="1200" dirty="0" smtClean="0">
                          <a:solidFill>
                            <a:schemeClr val="tx2"/>
                          </a:solidFill>
                          <a:latin typeface="Arial" panose="020B0604020202020204" pitchFamily="34" charset="0"/>
                          <a:ea typeface="+mn-ea"/>
                          <a:cs typeface="Arial" panose="020B0604020202020204" pitchFamily="34" charset="0"/>
                        </a:rPr>
                        <a:t>Names of classifications</a:t>
                      </a:r>
                    </a:p>
                  </a:txBody>
                  <a:tcPr anchor="ctr" horzOverflow="overflow">
                    <a:solidFill>
                      <a:schemeClr val="accent2">
                        <a:lumMod val="40000"/>
                        <a:lumOff val="60000"/>
                      </a:schemeClr>
                    </a:solidFill>
                  </a:tcPr>
                </a:tc>
              </a:tr>
              <a:tr h="70777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600" b="1" kern="1200" dirty="0" smtClean="0">
                          <a:solidFill>
                            <a:schemeClr val="tx2"/>
                          </a:solidFill>
                          <a:latin typeface="Arial" panose="020B0604020202020204" pitchFamily="34" charset="0"/>
                          <a:ea typeface="+mn-ea"/>
                          <a:cs typeface="Arial" panose="020B0604020202020204" pitchFamily="34" charset="0"/>
                        </a:rPr>
                        <a:t>Economic Classifications</a:t>
                      </a:r>
                    </a:p>
                    <a:p>
                      <a:pPr marL="0" marR="0" lvl="0" indent="0" algn="l" defTabSz="914400" rtl="0" eaLnBrk="0" fontAlgn="b" latinLnBrk="0" hangingPunct="0">
                        <a:lnSpc>
                          <a:spcPct val="100000"/>
                        </a:lnSpc>
                        <a:spcBef>
                          <a:spcPct val="0"/>
                        </a:spcBef>
                        <a:spcAft>
                          <a:spcPct val="0"/>
                        </a:spcAft>
                        <a:buClrTx/>
                        <a:buSzTx/>
                        <a:buFontTx/>
                        <a:buNone/>
                        <a:tabLst/>
                      </a:pPr>
                      <a:r>
                        <a:rPr kumimoji="0" lang="en-GB" sz="1600" b="1" kern="1200" dirty="0" smtClean="0">
                          <a:solidFill>
                            <a:schemeClr val="tx2"/>
                          </a:solidFill>
                          <a:latin typeface="Arial" panose="020B0604020202020204" pitchFamily="34" charset="0"/>
                          <a:ea typeface="+mn-ea"/>
                          <a:cs typeface="Arial" panose="020B0604020202020204" pitchFamily="34" charset="0"/>
                        </a:rPr>
                        <a:t>Production: </a:t>
                      </a:r>
                      <a:endParaRPr kumimoji="0" lang="en-GB" sz="1600" b="1" kern="1200" dirty="0">
                        <a:solidFill>
                          <a:schemeClr val="tx2"/>
                        </a:solidFill>
                        <a:latin typeface="Arial" panose="020B0604020202020204" pitchFamily="34" charset="0"/>
                        <a:ea typeface="+mn-ea"/>
                        <a:cs typeface="Arial" panose="020B0604020202020204" pitchFamily="34" charset="0"/>
                      </a:endParaRPr>
                    </a:p>
                  </a:txBody>
                  <a:tcPr anchor="ctr" horzOverflow="overflow">
                    <a:solidFill>
                      <a:schemeClr val="accent2">
                        <a:lumMod val="20000"/>
                        <a:lumOff val="80000"/>
                      </a:scheme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600" b="0" kern="1200" dirty="0" smtClean="0">
                          <a:solidFill>
                            <a:schemeClr val="tx2"/>
                          </a:solidFill>
                          <a:latin typeface="Arial" panose="020B0604020202020204" pitchFamily="34" charset="0"/>
                          <a:ea typeface="+mn-ea"/>
                          <a:cs typeface="Arial" panose="020B0604020202020204" pitchFamily="34" charset="0"/>
                        </a:rPr>
                        <a:t>International Standard Industrial Classification (ISIC 4) </a:t>
                      </a:r>
                      <a:endParaRPr kumimoji="0" lang="en-US" sz="1600" b="0" kern="1200" dirty="0" smtClean="0">
                        <a:solidFill>
                          <a:schemeClr val="tx2"/>
                        </a:solidFill>
                        <a:latin typeface="Arial" panose="020B0604020202020204" pitchFamily="34" charset="0"/>
                        <a:ea typeface="+mn-ea"/>
                        <a:cs typeface="Arial" panose="020B0604020202020204" pitchFamily="34" charset="0"/>
                      </a:endParaRPr>
                    </a:p>
                  </a:txBody>
                  <a:tcPr anchor="ctr" horzOverflow="overflow">
                    <a:solidFill>
                      <a:schemeClr val="accent2">
                        <a:lumMod val="20000"/>
                        <a:lumOff val="80000"/>
                      </a:schemeClr>
                    </a:solidFill>
                  </a:tcPr>
                </a:tc>
              </a:tr>
              <a:tr h="64704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kern="1200" dirty="0" smtClean="0">
                          <a:solidFill>
                            <a:schemeClr val="tx2"/>
                          </a:solidFill>
                          <a:latin typeface="Arial" panose="020B0604020202020204" pitchFamily="34" charset="0"/>
                          <a:ea typeface="+mn-ea"/>
                          <a:cs typeface="Arial" panose="020B0604020202020204" pitchFamily="34" charset="0"/>
                        </a:rPr>
                        <a:t>Production </a:t>
                      </a:r>
                    </a:p>
                  </a:txBody>
                  <a:tcPr anchor="ctr" horzOverflow="overflow">
                    <a:solidFill>
                      <a:schemeClr val="accent2">
                        <a:lumMod val="20000"/>
                        <a:lumOff val="80000"/>
                      </a:scheme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kern="1200" dirty="0" smtClean="0">
                          <a:solidFill>
                            <a:schemeClr val="tx2"/>
                          </a:solidFill>
                          <a:latin typeface="Arial" panose="020B0604020202020204" pitchFamily="34" charset="0"/>
                          <a:ea typeface="+mn-ea"/>
                          <a:cs typeface="Arial" panose="020B0604020202020204" pitchFamily="34" charset="0"/>
                        </a:rPr>
                        <a:t>Central Product</a:t>
                      </a:r>
                      <a:r>
                        <a:rPr kumimoji="0" lang="en-US" sz="1600" b="0" kern="1200" baseline="0" dirty="0" smtClean="0">
                          <a:solidFill>
                            <a:schemeClr val="tx2"/>
                          </a:solidFill>
                          <a:latin typeface="Arial" panose="020B0604020202020204" pitchFamily="34" charset="0"/>
                          <a:ea typeface="+mn-ea"/>
                          <a:cs typeface="Arial" panose="020B0604020202020204" pitchFamily="34" charset="0"/>
                        </a:rPr>
                        <a:t> Classification Version 2</a:t>
                      </a:r>
                      <a:endParaRPr kumimoji="0" lang="en-US" sz="1600" b="0" kern="1200" dirty="0" smtClean="0">
                        <a:solidFill>
                          <a:schemeClr val="tx2"/>
                        </a:solidFill>
                        <a:latin typeface="Arial" panose="020B0604020202020204" pitchFamily="34" charset="0"/>
                        <a:ea typeface="+mn-ea"/>
                        <a:cs typeface="Arial" panose="020B0604020202020204" pitchFamily="34" charset="0"/>
                      </a:endParaRPr>
                    </a:p>
                  </a:txBody>
                  <a:tcPr anchor="ctr" horzOverflow="overflow">
                    <a:solidFill>
                      <a:schemeClr val="accent2">
                        <a:lumMod val="20000"/>
                        <a:lumOff val="80000"/>
                      </a:schemeClr>
                    </a:solidFill>
                  </a:tcPr>
                </a:tc>
              </a:tr>
              <a:tr h="106698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kern="1200" dirty="0" smtClean="0">
                          <a:solidFill>
                            <a:schemeClr val="tx2"/>
                          </a:solidFill>
                          <a:latin typeface="Arial" panose="020B0604020202020204" pitchFamily="34" charset="0"/>
                          <a:ea typeface="+mn-ea"/>
                          <a:cs typeface="Arial" panose="020B0604020202020204" pitchFamily="34" charset="0"/>
                        </a:rPr>
                        <a:t>Trade</a:t>
                      </a:r>
                    </a:p>
                  </a:txBody>
                  <a:tcPr anchor="ctr" horzOverflow="overflow">
                    <a:solidFill>
                      <a:schemeClr val="accent2">
                        <a:lumMod val="20000"/>
                        <a:lumOff val="80000"/>
                      </a:scheme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en-GB" sz="1600" b="0" kern="1200" dirty="0" smtClean="0">
                          <a:solidFill>
                            <a:schemeClr val="tx2"/>
                          </a:solidFill>
                          <a:latin typeface="Arial" panose="020B0604020202020204" pitchFamily="34" charset="0"/>
                          <a:ea typeface="+mn-ea"/>
                          <a:cs typeface="Arial" panose="020B0604020202020204" pitchFamily="34" charset="0"/>
                        </a:rPr>
                        <a:t>Goods:</a:t>
                      </a:r>
                    </a:p>
                    <a:p>
                      <a:pPr marL="0" marR="0" lvl="0" indent="0" algn="l" defTabSz="914400" rtl="0" eaLnBrk="0" fontAlgn="b" latinLnBrk="0" hangingPunct="0">
                        <a:lnSpc>
                          <a:spcPct val="100000"/>
                        </a:lnSpc>
                        <a:spcBef>
                          <a:spcPct val="0"/>
                        </a:spcBef>
                        <a:spcAft>
                          <a:spcPct val="0"/>
                        </a:spcAft>
                        <a:buClrTx/>
                        <a:buSzTx/>
                        <a:buFontTx/>
                        <a:buNone/>
                        <a:tabLst/>
                        <a:defRPr/>
                      </a:pPr>
                      <a:r>
                        <a:rPr kumimoji="0" lang="en-GB" sz="1600" b="0" kern="1200" dirty="0" smtClean="0">
                          <a:solidFill>
                            <a:schemeClr val="tx2"/>
                          </a:solidFill>
                          <a:latin typeface="Arial" panose="020B0604020202020204" pitchFamily="34" charset="0"/>
                          <a:ea typeface="+mn-ea"/>
                          <a:cs typeface="Arial" panose="020B0604020202020204" pitchFamily="34" charset="0"/>
                        </a:rPr>
                        <a:t>Harmonized Commodity Description and Coding System (HS)</a:t>
                      </a:r>
                    </a:p>
                    <a:p>
                      <a:pPr marL="0" marR="0" lvl="0" indent="0" algn="l" defTabSz="914400" rtl="0" eaLnBrk="0" fontAlgn="b" latinLnBrk="0" hangingPunct="0">
                        <a:lnSpc>
                          <a:spcPct val="100000"/>
                        </a:lnSpc>
                        <a:spcBef>
                          <a:spcPct val="0"/>
                        </a:spcBef>
                        <a:spcAft>
                          <a:spcPct val="0"/>
                        </a:spcAft>
                        <a:buClrTx/>
                        <a:buSzTx/>
                        <a:buFontTx/>
                        <a:buNone/>
                        <a:tabLst/>
                        <a:defRPr/>
                      </a:pPr>
                      <a:r>
                        <a:rPr kumimoji="0" lang="en-GB" sz="1600" b="0" kern="1200" dirty="0" smtClean="0">
                          <a:solidFill>
                            <a:schemeClr val="tx2"/>
                          </a:solidFill>
                          <a:latin typeface="Arial" panose="020B0604020202020204" pitchFamily="34" charset="0"/>
                          <a:ea typeface="+mn-ea"/>
                          <a:cs typeface="Arial" panose="020B0604020202020204" pitchFamily="34" charset="0"/>
                        </a:rPr>
                        <a:t>Services: Extended Balance of Payments (EBOPS)</a:t>
                      </a:r>
                      <a:endParaRPr kumimoji="0" lang="en-US" sz="1600" b="0" kern="1200" dirty="0" smtClean="0">
                        <a:solidFill>
                          <a:schemeClr val="tx2"/>
                        </a:solidFill>
                        <a:latin typeface="Arial" panose="020B0604020202020204" pitchFamily="34" charset="0"/>
                        <a:ea typeface="+mn-ea"/>
                        <a:cs typeface="Arial" panose="020B0604020202020204" pitchFamily="34" charset="0"/>
                      </a:endParaRPr>
                    </a:p>
                  </a:txBody>
                  <a:tcPr anchor="ctr" horzOverflow="overflow">
                    <a:solidFill>
                      <a:schemeClr val="accent2">
                        <a:lumMod val="20000"/>
                        <a:lumOff val="80000"/>
                      </a:schemeClr>
                    </a:solidFill>
                  </a:tcPr>
                </a:tc>
              </a:tr>
              <a:tr h="707776">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600" b="1" kern="1200" dirty="0" smtClean="0">
                          <a:solidFill>
                            <a:schemeClr val="tx2"/>
                          </a:solidFill>
                          <a:latin typeface="Arial" panose="020B0604020202020204" pitchFamily="34" charset="0"/>
                          <a:ea typeface="+mn-ea"/>
                          <a:cs typeface="Arial" panose="020B0604020202020204" pitchFamily="34" charset="0"/>
                        </a:rPr>
                        <a:t>Employment</a:t>
                      </a:r>
                      <a:endParaRPr kumimoji="0" lang="en-US" altLang="zh-CN" sz="1600" b="1" kern="1200" dirty="0" smtClean="0">
                        <a:solidFill>
                          <a:schemeClr val="tx2"/>
                        </a:solidFill>
                        <a:latin typeface="Arial" panose="020B0604020202020204" pitchFamily="34" charset="0"/>
                        <a:ea typeface="+mn-ea"/>
                        <a:cs typeface="Arial" panose="020B0604020202020204" pitchFamily="34" charset="0"/>
                      </a:endParaRPr>
                    </a:p>
                  </a:txBody>
                  <a:tcPr anchor="ctr" horzOverflow="overflow">
                    <a:solidFill>
                      <a:schemeClr val="accent2">
                        <a:lumMod val="20000"/>
                        <a:lumOff val="80000"/>
                      </a:schemeClr>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en-GB" sz="1600" b="0" kern="1200" dirty="0" smtClean="0">
                          <a:solidFill>
                            <a:schemeClr val="tx2"/>
                          </a:solidFill>
                          <a:latin typeface="Arial" panose="020B0604020202020204" pitchFamily="34" charset="0"/>
                          <a:ea typeface="+mn-ea"/>
                          <a:cs typeface="Arial" panose="020B0604020202020204" pitchFamily="34" charset="0"/>
                        </a:rPr>
                        <a:t>International Standard Classification of Occupations (ISCO 08)</a:t>
                      </a:r>
                      <a:endParaRPr kumimoji="0" lang="en-US" sz="1600" b="0" kern="1200" dirty="0" smtClean="0">
                        <a:solidFill>
                          <a:schemeClr val="tx2"/>
                        </a:solidFill>
                        <a:latin typeface="Arial" panose="020B0604020202020204" pitchFamily="34" charset="0"/>
                        <a:ea typeface="+mn-ea"/>
                        <a:cs typeface="Arial" panose="020B0604020202020204" pitchFamily="34" charset="0"/>
                      </a:endParaRPr>
                    </a:p>
                  </a:txBody>
                  <a:tcPr anchor="ctr" horzOverflow="overflow">
                    <a:solidFill>
                      <a:schemeClr val="accent2">
                        <a:lumMod val="20000"/>
                        <a:lumOff val="80000"/>
                      </a:schemeClr>
                    </a:solidFill>
                  </a:tcPr>
                </a:tc>
              </a:tr>
              <a:tr h="707776">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en-US" sz="1600" b="1" kern="1200" dirty="0" smtClean="0">
                          <a:solidFill>
                            <a:schemeClr val="tx2"/>
                          </a:solidFill>
                          <a:latin typeface="Arial" panose="020B0604020202020204" pitchFamily="34" charset="0"/>
                          <a:ea typeface="+mn-ea"/>
                          <a:cs typeface="Arial" panose="020B0604020202020204" pitchFamily="34" charset="0"/>
                        </a:rPr>
                        <a:t>Social</a:t>
                      </a:r>
                      <a:endParaRPr kumimoji="0" lang="en-US" altLang="zh-CN" sz="1600" b="1" kern="1200" dirty="0" smtClean="0">
                        <a:solidFill>
                          <a:schemeClr val="tx2"/>
                        </a:solidFill>
                        <a:latin typeface="Arial" panose="020B0604020202020204" pitchFamily="34" charset="0"/>
                        <a:ea typeface="+mn-ea"/>
                        <a:cs typeface="Arial" panose="020B0604020202020204" pitchFamily="34" charset="0"/>
                      </a:endParaRPr>
                    </a:p>
                  </a:txBody>
                  <a:tcPr anchor="ctr" horzOverflow="overflow">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en-US" sz="1600" b="0" kern="1200" dirty="0" smtClean="0">
                          <a:solidFill>
                            <a:schemeClr val="tx2"/>
                          </a:solidFill>
                          <a:latin typeface="Arial" panose="020B0604020202020204" pitchFamily="34" charset="0"/>
                          <a:ea typeface="+mn-ea"/>
                          <a:cs typeface="Arial" panose="020B0604020202020204" pitchFamily="34" charset="0"/>
                        </a:rPr>
                        <a:t>International Classification of Activities for Time-Use (</a:t>
                      </a:r>
                      <a:r>
                        <a:rPr kumimoji="0" lang="en-CA" sz="1600" b="0" kern="1200" dirty="0" err="1" smtClean="0">
                          <a:solidFill>
                            <a:schemeClr val="tx2"/>
                          </a:solidFill>
                          <a:latin typeface="Arial" panose="020B0604020202020204" pitchFamily="34" charset="0"/>
                          <a:ea typeface="+mn-ea"/>
                          <a:cs typeface="Arial" panose="020B0604020202020204" pitchFamily="34" charset="0"/>
                        </a:rPr>
                        <a:t>ICATUS</a:t>
                      </a:r>
                      <a:r>
                        <a:rPr kumimoji="0" lang="en-CA" sz="1600" b="0" kern="1200" dirty="0" smtClean="0">
                          <a:solidFill>
                            <a:schemeClr val="tx2"/>
                          </a:solidFill>
                          <a:latin typeface="Arial" panose="020B0604020202020204" pitchFamily="34" charset="0"/>
                          <a:ea typeface="+mn-ea"/>
                          <a:cs typeface="Arial" panose="020B0604020202020204" pitchFamily="34" charset="0"/>
                        </a:rPr>
                        <a:t>)</a:t>
                      </a:r>
                      <a:endParaRPr kumimoji="0" lang="en-US" sz="1600" b="0" kern="1200" dirty="0" smtClean="0">
                        <a:solidFill>
                          <a:schemeClr val="tx2"/>
                        </a:solidFill>
                        <a:latin typeface="Arial" panose="020B0604020202020204" pitchFamily="34" charset="0"/>
                        <a:ea typeface="+mn-ea"/>
                        <a:cs typeface="Arial" panose="020B0604020202020204" pitchFamily="34" charset="0"/>
                      </a:endParaRPr>
                    </a:p>
                  </a:txBody>
                  <a:tcPr anchor="ctr" horzOverflow="overflow">
                    <a:solidFill>
                      <a:schemeClr val="bg1"/>
                    </a:solidFill>
                  </a:tcPr>
                </a:tc>
              </a:tr>
              <a:tr h="69681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zh-CN" sz="1600" b="1" kern="1200" dirty="0" smtClean="0">
                          <a:solidFill>
                            <a:schemeClr val="tx2"/>
                          </a:solidFill>
                          <a:latin typeface="Arial" panose="020B0604020202020204" pitchFamily="34" charset="0"/>
                          <a:ea typeface="+mn-ea"/>
                          <a:cs typeface="Arial" panose="020B0604020202020204" pitchFamily="34" charset="0"/>
                        </a:rPr>
                        <a:t>?</a:t>
                      </a:r>
                    </a:p>
                  </a:txBody>
                  <a:tcPr anchor="ctr" horzOverflow="overflow">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defRPr/>
                      </a:pPr>
                      <a:r>
                        <a:rPr kumimoji="0" lang="en-CA" sz="1600" b="0" kern="1200" dirty="0" smtClean="0">
                          <a:solidFill>
                            <a:schemeClr val="tx2"/>
                          </a:solidFill>
                          <a:latin typeface="Arial" panose="020B0604020202020204" pitchFamily="34" charset="0"/>
                          <a:ea typeface="+mn-ea"/>
                          <a:cs typeface="Arial" panose="020B0604020202020204" pitchFamily="34" charset="0"/>
                        </a:rPr>
                        <a:t>Others to be added as required</a:t>
                      </a:r>
                    </a:p>
                    <a:p>
                      <a:pPr marL="0" marR="0" lvl="0" indent="0" algn="l" defTabSz="914400" rtl="0" eaLnBrk="0" fontAlgn="b" latinLnBrk="0" hangingPunct="0">
                        <a:lnSpc>
                          <a:spcPct val="100000"/>
                        </a:lnSpc>
                        <a:spcBef>
                          <a:spcPct val="0"/>
                        </a:spcBef>
                        <a:spcAft>
                          <a:spcPct val="0"/>
                        </a:spcAft>
                        <a:buClrTx/>
                        <a:buSzTx/>
                        <a:buFontTx/>
                        <a:buNone/>
                        <a:tabLst/>
                      </a:pPr>
                      <a:endParaRPr kumimoji="0" lang="en-US" sz="1600" b="0" kern="1200" dirty="0" smtClean="0">
                        <a:solidFill>
                          <a:schemeClr val="tx2"/>
                        </a:solidFill>
                        <a:latin typeface="Arial" panose="020B0604020202020204" pitchFamily="34" charset="0"/>
                        <a:ea typeface="+mn-ea"/>
                        <a:cs typeface="Arial" panose="020B0604020202020204" pitchFamily="34" charset="0"/>
                      </a:endParaRPr>
                    </a:p>
                  </a:txBody>
                  <a:tcPr anchor="ctr" horzOverflow="overflow">
                    <a:solidFill>
                      <a:schemeClr val="bg1"/>
                    </a:solidFill>
                  </a:tcPr>
                </a:tc>
              </a:tr>
            </a:tbl>
          </a:graphicData>
        </a:graphic>
      </p:graphicFrame>
      <p:sp>
        <p:nvSpPr>
          <p:cNvPr id="49971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
        <p:nvSpPr>
          <p:cNvPr id="499716" name="Rectangle 4"/>
          <p:cNvSpPr>
            <a:spLocks noChangeArrowheads="1"/>
          </p:cNvSpPr>
          <p:nvPr/>
        </p:nvSpPr>
        <p:spPr bwMode="auto">
          <a:xfrm>
            <a:off x="0" y="1123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spTree>
    <p:extLst>
      <p:ext uri="{BB962C8B-B14F-4D97-AF65-F5344CB8AC3E}">
        <p14:creationId xmlns:p14="http://schemas.microsoft.com/office/powerpoint/2010/main" val="541465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990600" y="0"/>
            <a:ext cx="8153400" cy="981075"/>
          </a:xfrm>
          <a:solidFill>
            <a:schemeClr val="bg1">
              <a:alpha val="0"/>
            </a:schemeClr>
          </a:solidFill>
        </p:spPr>
        <p:txBody>
          <a:bodyPr/>
          <a:lstStyle/>
          <a:p>
            <a:pPr algn="ctr"/>
            <a:endParaRPr lang="fr-CA" sz="3200" dirty="0"/>
          </a:p>
        </p:txBody>
      </p:sp>
      <p:sp>
        <p:nvSpPr>
          <p:cNvPr id="429059" name="Rectangle 3"/>
          <p:cNvSpPr>
            <a:spLocks noGrp="1" noChangeArrowheads="1"/>
          </p:cNvSpPr>
          <p:nvPr>
            <p:ph idx="1"/>
          </p:nvPr>
        </p:nvSpPr>
        <p:spPr>
          <a:xfrm>
            <a:off x="1143000" y="1143000"/>
            <a:ext cx="7696200" cy="5105400"/>
          </a:xfrm>
        </p:spPr>
        <p:txBody>
          <a:bodyPr>
            <a:noAutofit/>
          </a:bodyPr>
          <a:lstStyle/>
          <a:p>
            <a:pPr>
              <a:buSzPct val="90000"/>
            </a:pPr>
            <a:endParaRPr lang="en-CA" sz="2800" dirty="0" smtClean="0">
              <a:solidFill>
                <a:schemeClr val="tx2"/>
              </a:solidFill>
            </a:endParaRPr>
          </a:p>
          <a:p>
            <a:pPr>
              <a:buSzPct val="90000"/>
            </a:pPr>
            <a:r>
              <a:rPr lang="en-CA" sz="2800" dirty="0" err="1" smtClean="0">
                <a:solidFill>
                  <a:schemeClr val="tx2"/>
                </a:solidFill>
              </a:rPr>
              <a:t>CSAEM</a:t>
            </a:r>
            <a:r>
              <a:rPr lang="en-CA" sz="2800" dirty="0" smtClean="0">
                <a:solidFill>
                  <a:schemeClr val="tx2"/>
                </a:solidFill>
              </a:rPr>
              <a:t> Meeting purpose</a:t>
            </a:r>
          </a:p>
          <a:p>
            <a:pPr lvl="1">
              <a:buSzPct val="90000"/>
            </a:pPr>
            <a:endParaRPr lang="en-CA" sz="2400" dirty="0">
              <a:solidFill>
                <a:schemeClr val="tx2"/>
              </a:solidFill>
            </a:endParaRPr>
          </a:p>
        </p:txBody>
      </p:sp>
    </p:spTree>
    <p:extLst>
      <p:ext uri="{BB962C8B-B14F-4D97-AF65-F5344CB8AC3E}">
        <p14:creationId xmlns:p14="http://schemas.microsoft.com/office/powerpoint/2010/main" val="343729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8575"/>
            <a:ext cx="8077200" cy="809625"/>
          </a:xfrm>
        </p:spPr>
        <p:txBody>
          <a:bodyPr>
            <a:noAutofit/>
          </a:bodyPr>
          <a:lstStyle/>
          <a:p>
            <a:pPr algn="ctr"/>
            <a:r>
              <a:rPr lang="en-US" altLang="zh-CN" sz="3200" dirty="0" err="1" smtClean="0">
                <a:solidFill>
                  <a:schemeClr val="tx2"/>
                </a:solidFill>
              </a:rPr>
              <a:t>CSAEM</a:t>
            </a:r>
            <a:r>
              <a:rPr lang="en-US" altLang="zh-CN" dirty="0" err="1" smtClean="0">
                <a:solidFill>
                  <a:schemeClr val="tx2"/>
                </a:solidFill>
              </a:rPr>
              <a:t>’S</a:t>
            </a:r>
            <a:r>
              <a:rPr lang="en-US" altLang="zh-CN" dirty="0" smtClean="0">
                <a:solidFill>
                  <a:schemeClr val="tx2"/>
                </a:solidFill>
              </a:rPr>
              <a:t> Purpose</a:t>
            </a:r>
            <a:endParaRPr lang="en-US" altLang="zh-CN" sz="3200" dirty="0">
              <a:solidFill>
                <a:schemeClr val="tx2"/>
              </a:solidFill>
            </a:endParaRPr>
          </a:p>
        </p:txBody>
      </p:sp>
      <p:sp>
        <p:nvSpPr>
          <p:cNvPr id="2" name="Content Placeholder 1"/>
          <p:cNvSpPr>
            <a:spLocks noGrp="1"/>
          </p:cNvSpPr>
          <p:nvPr>
            <p:ph idx="1"/>
          </p:nvPr>
        </p:nvSpPr>
        <p:spPr>
          <a:xfrm>
            <a:off x="1066800" y="1295400"/>
            <a:ext cx="7879080" cy="4800600"/>
          </a:xfrm>
          <a:ln>
            <a:noFill/>
          </a:ln>
        </p:spPr>
        <p:txBody>
          <a:bodyPr>
            <a:normAutofit/>
          </a:bodyPr>
          <a:lstStyle/>
          <a:p>
            <a:pPr lvl="0"/>
            <a:r>
              <a:rPr lang="en-GB" sz="2800" dirty="0" smtClean="0"/>
              <a:t>Identify </a:t>
            </a:r>
            <a:r>
              <a:rPr lang="en-GB" sz="2800" dirty="0"/>
              <a:t>lessons learnt from national and regional experiences on CSA</a:t>
            </a:r>
            <a:endParaRPr lang="en-US" sz="2800" dirty="0"/>
          </a:p>
          <a:p>
            <a:pPr lvl="0"/>
            <a:r>
              <a:rPr lang="en-GB" sz="2800" dirty="0"/>
              <a:t>Study the feasibility of developing international instrument on </a:t>
            </a:r>
            <a:r>
              <a:rPr lang="en-GB" sz="2800" dirty="0" smtClean="0"/>
              <a:t>CSA</a:t>
            </a:r>
          </a:p>
          <a:p>
            <a:pPr lvl="1"/>
            <a:r>
              <a:rPr lang="en-GB" sz="2400" dirty="0" smtClean="0"/>
              <a:t>Review of the Study on CSA: An examination of Current Methodologies and Country Experience</a:t>
            </a:r>
          </a:p>
          <a:p>
            <a:pPr lvl="1"/>
            <a:r>
              <a:rPr lang="en-GB" sz="2400" dirty="0" smtClean="0"/>
              <a:t>Study link with other standards: TSA</a:t>
            </a:r>
            <a:endParaRPr lang="en-US" sz="2400" dirty="0"/>
          </a:p>
          <a:p>
            <a:pPr lvl="0"/>
            <a:r>
              <a:rPr lang="en-GB" sz="2800" dirty="0"/>
              <a:t>Identify the different steps </a:t>
            </a:r>
            <a:r>
              <a:rPr lang="en-GB" sz="2800" dirty="0" smtClean="0"/>
              <a:t>needed for </a:t>
            </a:r>
            <a:r>
              <a:rPr lang="en-GB" sz="2800" dirty="0"/>
              <a:t>the development of an international standard on CSA</a:t>
            </a:r>
            <a:endParaRPr lang="en-US" sz="2800" dirty="0"/>
          </a:p>
        </p:txBody>
      </p:sp>
    </p:spTree>
    <p:extLst>
      <p:ext uri="{BB962C8B-B14F-4D97-AF65-F5344CB8AC3E}">
        <p14:creationId xmlns:p14="http://schemas.microsoft.com/office/powerpoint/2010/main" val="3124764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Rectangle 3"/>
          <p:cNvSpPr>
            <a:spLocks noGrp="1" noChangeArrowheads="1"/>
          </p:cNvSpPr>
          <p:nvPr>
            <p:ph idx="1"/>
          </p:nvPr>
        </p:nvSpPr>
        <p:spPr>
          <a:xfrm>
            <a:off x="1066799" y="1484313"/>
            <a:ext cx="7897813" cy="4249737"/>
          </a:xfrm>
        </p:spPr>
        <p:txBody>
          <a:bodyPr/>
          <a:lstStyle/>
          <a:p>
            <a:endParaRPr lang="en-CA" dirty="0">
              <a:ea typeface="SimSun" pitchFamily="2" charset="-122"/>
            </a:endParaRPr>
          </a:p>
          <a:p>
            <a:endParaRPr lang="en-CA" dirty="0">
              <a:ea typeface="SimSun" pitchFamily="2" charset="-122"/>
            </a:endParaRPr>
          </a:p>
          <a:p>
            <a:endParaRPr lang="en-CA" dirty="0">
              <a:ea typeface="SimSun" pitchFamily="2" charset="-122"/>
            </a:endParaRPr>
          </a:p>
          <a:p>
            <a:pPr algn="ctr">
              <a:buFont typeface="Monotype Sorts" pitchFamily="2" charset="2"/>
              <a:buNone/>
            </a:pPr>
            <a:r>
              <a:rPr lang="en-CA" sz="3200" dirty="0" smtClean="0">
                <a:solidFill>
                  <a:schemeClr val="tx2"/>
                </a:solidFill>
                <a:effectLst>
                  <a:outerShdw blurRad="38100" dist="38100" dir="2700000" algn="tl">
                    <a:srgbClr val="000000">
                      <a:alpha val="43137"/>
                    </a:srgbClr>
                  </a:outerShdw>
                </a:effectLst>
                <a:ea typeface="SimSun" pitchFamily="2" charset="-122"/>
              </a:rPr>
              <a:t>Thank </a:t>
            </a:r>
            <a:r>
              <a:rPr lang="en-CA" dirty="0" smtClean="0">
                <a:solidFill>
                  <a:schemeClr val="tx2"/>
                </a:solidFill>
                <a:effectLst>
                  <a:outerShdw blurRad="38100" dist="38100" dir="2700000" algn="tl">
                    <a:srgbClr val="000000">
                      <a:alpha val="43137"/>
                    </a:srgbClr>
                  </a:outerShdw>
                </a:effectLst>
                <a:ea typeface="SimSun" pitchFamily="2" charset="-122"/>
              </a:rPr>
              <a:t>you!</a:t>
            </a:r>
            <a:endParaRPr lang="en-GB" sz="3200" dirty="0">
              <a:solidFill>
                <a:schemeClr val="tx2"/>
              </a:solidFill>
              <a:effectLst>
                <a:outerShdw blurRad="38100" dist="38100" dir="2700000" algn="tl">
                  <a:srgbClr val="000000">
                    <a:alpha val="43137"/>
                  </a:srgbClr>
                </a:outerShdw>
              </a:effectLst>
              <a:ea typeface="SimSun" pitchFamily="2" charset="-122"/>
            </a:endParaRPr>
          </a:p>
        </p:txBody>
      </p:sp>
    </p:spTree>
    <p:extLst>
      <p:ext uri="{BB962C8B-B14F-4D97-AF65-F5344CB8AC3E}">
        <p14:creationId xmlns:p14="http://schemas.microsoft.com/office/powerpoint/2010/main" val="1860442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990600" y="1371600"/>
            <a:ext cx="7696200" cy="1905000"/>
          </a:xfrm>
        </p:spPr>
        <p:txBody>
          <a:bodyPr>
            <a:noAutofit/>
          </a:bodyPr>
          <a:lstStyle/>
          <a:p>
            <a:pPr>
              <a:buClr>
                <a:schemeClr val="accent2">
                  <a:lumMod val="75000"/>
                </a:schemeClr>
              </a:buClr>
              <a:buSzPct val="90000"/>
            </a:pPr>
            <a:r>
              <a:rPr lang="en-CA" dirty="0" smtClean="0">
                <a:solidFill>
                  <a:schemeClr val="tx2"/>
                </a:solidFill>
              </a:rPr>
              <a:t>The </a:t>
            </a:r>
            <a:r>
              <a:rPr lang="en-CA" dirty="0">
                <a:solidFill>
                  <a:schemeClr val="tx2"/>
                </a:solidFill>
              </a:rPr>
              <a:t>Need for the Sustainable Development of Cultural Statistics: UIS </a:t>
            </a:r>
            <a:r>
              <a:rPr lang="en-CA" dirty="0" smtClean="0">
                <a:solidFill>
                  <a:schemeClr val="tx2"/>
                </a:solidFill>
              </a:rPr>
              <a:t>Programme of Work</a:t>
            </a:r>
            <a:endParaRPr lang="en-CA" dirty="0">
              <a:solidFill>
                <a:schemeClr val="tx2"/>
              </a:solidFill>
            </a:endParaRPr>
          </a:p>
        </p:txBody>
      </p:sp>
    </p:spTree>
    <p:extLst>
      <p:ext uri="{BB962C8B-B14F-4D97-AF65-F5344CB8AC3E}">
        <p14:creationId xmlns:p14="http://schemas.microsoft.com/office/powerpoint/2010/main" val="2282446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381001"/>
            <a:ext cx="7696200" cy="5638800"/>
          </a:xfrm>
          <a:prstGeom prst="rect">
            <a:avLst/>
          </a:prstGeom>
          <a:solidFill>
            <a:schemeClr val="bg1"/>
          </a:solidFill>
          <a:ln>
            <a:noFill/>
          </a:ln>
          <a:effectLst/>
        </p:spPr>
        <p:txBody>
          <a:bodyPr vert="horz" wrap="square" lIns="91440" tIns="45720" rIns="91440" bIns="45720" numCol="1" anchor="b" anchorCtr="0" compatLnSpc="1">
            <a:prstTxWarp prst="textNoShape">
              <a:avLst/>
            </a:prstTxWarp>
          </a:bodyPr>
          <a:lstStyle/>
          <a:p>
            <a:pPr marL="0" indent="0">
              <a:buNone/>
            </a:pPr>
            <a:endParaRPr lang="en-CA" sz="2400" i="1" dirty="0" smtClean="0">
              <a:latin typeface="+mn-lt"/>
            </a:endParaRPr>
          </a:p>
          <a:p>
            <a:pPr marL="0" indent="0" algn="just">
              <a:buNone/>
            </a:pPr>
            <a:r>
              <a:rPr lang="en-CA" sz="2400" i="1" dirty="0" smtClean="0">
                <a:solidFill>
                  <a:schemeClr val="tx2"/>
                </a:solidFill>
                <a:latin typeface="+mn-lt"/>
              </a:rPr>
              <a:t>“</a:t>
            </a:r>
            <a:r>
              <a:rPr lang="en-CA" sz="2400" i="1" dirty="0">
                <a:solidFill>
                  <a:schemeClr val="tx2"/>
                </a:solidFill>
                <a:latin typeface="+mn-lt"/>
                <a:cs typeface="Arial" panose="020B0604020202020204" pitchFamily="34" charset="0"/>
              </a:rPr>
              <a:t>True, there have been drastic global changes with regard to culture; demand for cultural products has increased significantly, market power has grown and become increasingly concentrated in a small number of multinational conglomerates, the legal and political institutions that are in charge of cultural regulation and promotion wield greater influence, and there is now a complicated mechanism of interdependence between the public and the private sphere. In light of this, it </a:t>
            </a:r>
            <a:r>
              <a:rPr lang="en-CA" sz="2400" b="1" i="1" dirty="0">
                <a:solidFill>
                  <a:srgbClr val="FF0000"/>
                </a:solidFill>
                <a:latin typeface="+mn-lt"/>
                <a:cs typeface="Arial" panose="020B0604020202020204" pitchFamily="34" charset="0"/>
              </a:rPr>
              <a:t>is all the more necessary to have access to reliable data that can be compared across borders in order to determine the status of the cultural sector, its weaknesses and its strengths.”</a:t>
            </a:r>
          </a:p>
          <a:p>
            <a:pPr algn="r" eaLnBrk="0" hangingPunct="0"/>
            <a:r>
              <a:rPr lang="en-CA" sz="1600" i="1" dirty="0" smtClean="0">
                <a:solidFill>
                  <a:schemeClr val="tx2"/>
                </a:solidFill>
                <a:latin typeface="+mn-lt"/>
                <a:ea typeface="+mj-ea"/>
                <a:cs typeface="Arial" panose="020B0604020202020204" pitchFamily="34" charset="0"/>
              </a:rPr>
              <a:t>- </a:t>
            </a:r>
            <a:r>
              <a:rPr lang="es-ES" sz="1600" dirty="0" smtClean="0">
                <a:solidFill>
                  <a:schemeClr val="tx2"/>
                </a:solidFill>
                <a:latin typeface="+mn-lt"/>
                <a:cs typeface="Arial" panose="020B0604020202020204" pitchFamily="34" charset="0"/>
              </a:rPr>
              <a:t>Belén </a:t>
            </a:r>
            <a:r>
              <a:rPr lang="es-ES" sz="1600" dirty="0">
                <a:solidFill>
                  <a:schemeClr val="tx2"/>
                </a:solidFill>
                <a:latin typeface="+mn-lt"/>
                <a:cs typeface="Arial" panose="020B0604020202020204" pitchFamily="34" charset="0"/>
              </a:rPr>
              <a:t>Usero &amp; Jesús Angel del Brío (2011 pp. 197)</a:t>
            </a:r>
            <a:endParaRPr lang="en-CA" sz="1600" dirty="0">
              <a:solidFill>
                <a:schemeClr val="tx2"/>
              </a:solidFill>
              <a:latin typeface="+mn-lt"/>
              <a:cs typeface="Arial" panose="020B0604020202020204" pitchFamily="34" charset="0"/>
            </a:endParaRPr>
          </a:p>
          <a:p>
            <a:pPr algn="r" eaLnBrk="0" hangingPunct="0"/>
            <a:r>
              <a:rPr lang="en-CA" sz="1600" i="1" dirty="0" smtClean="0">
                <a:solidFill>
                  <a:schemeClr val="tx2"/>
                </a:solidFill>
                <a:latin typeface="+mn-lt"/>
                <a:ea typeface="+mj-ea"/>
                <a:cs typeface="+mj-cs"/>
              </a:rPr>
              <a:t>.</a:t>
            </a:r>
            <a:endParaRPr lang="en-CA" sz="1600" i="1" dirty="0">
              <a:solidFill>
                <a:schemeClr val="tx2"/>
              </a:solidFill>
              <a:latin typeface="+mn-lt"/>
              <a:ea typeface="+mj-ea"/>
              <a:cs typeface="+mj-cs"/>
            </a:endParaRPr>
          </a:p>
        </p:txBody>
      </p:sp>
    </p:spTree>
    <p:extLst>
      <p:ext uri="{BB962C8B-B14F-4D97-AF65-F5344CB8AC3E}">
        <p14:creationId xmlns:p14="http://schemas.microsoft.com/office/powerpoint/2010/main" val="316120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525"/>
            <a:ext cx="8077200" cy="1143000"/>
          </a:xfrm>
        </p:spPr>
        <p:txBody>
          <a:bodyPr>
            <a:noAutofit/>
          </a:bodyPr>
          <a:lstStyle/>
          <a:p>
            <a:pPr algn="ctr"/>
            <a:r>
              <a:rPr lang="en-CA" dirty="0"/>
              <a:t>UIS Culture Programme Strategy</a:t>
            </a:r>
            <a:endParaRPr lang="en-CA" sz="3200" dirty="0">
              <a:latin typeface="+mn-lt"/>
            </a:endParaRPr>
          </a:p>
        </p:txBody>
      </p:sp>
      <p:grpSp>
        <p:nvGrpSpPr>
          <p:cNvPr id="3" name="Group 2"/>
          <p:cNvGrpSpPr/>
          <p:nvPr/>
        </p:nvGrpSpPr>
        <p:grpSpPr>
          <a:xfrm>
            <a:off x="1659730" y="1418720"/>
            <a:ext cx="6853238" cy="5130463"/>
            <a:chOff x="1909762" y="1447800"/>
            <a:chExt cx="6853238" cy="5130463"/>
          </a:xfrm>
        </p:grpSpPr>
        <p:sp>
          <p:nvSpPr>
            <p:cNvPr id="8" name="TextBox 7"/>
            <p:cNvSpPr txBox="1"/>
            <p:nvPr/>
          </p:nvSpPr>
          <p:spPr>
            <a:xfrm>
              <a:off x="1909762" y="1447800"/>
              <a:ext cx="3667125" cy="1015663"/>
            </a:xfrm>
            <a:prstGeom prst="rect">
              <a:avLst/>
            </a:prstGeom>
            <a:noFill/>
            <a:ln>
              <a:solidFill>
                <a:schemeClr val="tx2"/>
              </a:solidFill>
            </a:ln>
          </p:spPr>
          <p:txBody>
            <a:bodyPr wrap="square" rtlCol="0">
              <a:spAutoFit/>
            </a:bodyPr>
            <a:lstStyle/>
            <a:p>
              <a:pPr algn="ctr"/>
              <a:r>
                <a:rPr lang="en-US" altLang="zh-CN" sz="2000" dirty="0" smtClean="0">
                  <a:solidFill>
                    <a:schemeClr val="tx2">
                      <a:satMod val="130000"/>
                    </a:schemeClr>
                  </a:solidFill>
                  <a:latin typeface="+mn-lt"/>
                  <a:ea typeface="+mj-ea"/>
                  <a:cs typeface="+mj-cs"/>
                </a:rPr>
                <a:t>Develop Statistical </a:t>
              </a:r>
              <a:r>
                <a:rPr lang="en-US" altLang="zh-CN" sz="2000" dirty="0">
                  <a:solidFill>
                    <a:schemeClr val="tx2">
                      <a:satMod val="130000"/>
                    </a:schemeClr>
                  </a:solidFill>
                  <a:latin typeface="+mn-lt"/>
                  <a:ea typeface="+mj-ea"/>
                  <a:cs typeface="+mj-cs"/>
                </a:rPr>
                <a:t>concepts, standards and methodologies in Culture Statistics</a:t>
              </a:r>
            </a:p>
          </p:txBody>
        </p:sp>
        <p:sp>
          <p:nvSpPr>
            <p:cNvPr id="9" name="TextBox 8"/>
            <p:cNvSpPr txBox="1"/>
            <p:nvPr/>
          </p:nvSpPr>
          <p:spPr>
            <a:xfrm>
              <a:off x="6096000" y="3382893"/>
              <a:ext cx="2667000" cy="1631216"/>
            </a:xfrm>
            <a:prstGeom prst="rect">
              <a:avLst/>
            </a:prstGeom>
            <a:noFill/>
            <a:ln>
              <a:solidFill>
                <a:schemeClr val="tx2"/>
              </a:solidFill>
            </a:ln>
          </p:spPr>
          <p:txBody>
            <a:bodyPr wrap="square" rtlCol="0">
              <a:spAutoFit/>
            </a:bodyPr>
            <a:lstStyle/>
            <a:p>
              <a:pPr algn="ctr">
                <a:buClr>
                  <a:schemeClr val="accent2"/>
                </a:buClr>
              </a:pPr>
              <a:r>
                <a:rPr lang="en-US" altLang="zh-CN" sz="2000" dirty="0" smtClean="0">
                  <a:solidFill>
                    <a:schemeClr val="tx2">
                      <a:satMod val="130000"/>
                    </a:schemeClr>
                  </a:solidFill>
                  <a:latin typeface="+mn-lt"/>
                  <a:ea typeface="+mj-ea"/>
                  <a:cs typeface="+mj-cs"/>
                </a:rPr>
                <a:t>Provide Technical </a:t>
              </a:r>
              <a:r>
                <a:rPr lang="en-US" altLang="zh-CN" sz="2000" dirty="0">
                  <a:solidFill>
                    <a:schemeClr val="tx2">
                      <a:satMod val="130000"/>
                    </a:schemeClr>
                  </a:solidFill>
                  <a:latin typeface="+mn-lt"/>
                  <a:ea typeface="+mj-ea"/>
                  <a:cs typeface="+mj-cs"/>
                </a:rPr>
                <a:t>assistance and training in Culture Statistics to stakeholders</a:t>
              </a:r>
            </a:p>
          </p:txBody>
        </p:sp>
        <p:sp>
          <p:nvSpPr>
            <p:cNvPr id="10" name="TextBox 9"/>
            <p:cNvSpPr txBox="1"/>
            <p:nvPr/>
          </p:nvSpPr>
          <p:spPr>
            <a:xfrm>
              <a:off x="1981198" y="5562600"/>
              <a:ext cx="3505200" cy="1015663"/>
            </a:xfrm>
            <a:prstGeom prst="rect">
              <a:avLst/>
            </a:prstGeom>
            <a:noFill/>
            <a:ln>
              <a:solidFill>
                <a:schemeClr val="tx2"/>
              </a:solidFill>
            </a:ln>
          </p:spPr>
          <p:txBody>
            <a:bodyPr wrap="square" rtlCol="0">
              <a:spAutoFit/>
            </a:bodyPr>
            <a:lstStyle/>
            <a:p>
              <a:pPr algn="ctr">
                <a:buClr>
                  <a:schemeClr val="accent2"/>
                </a:buClr>
              </a:pPr>
              <a:r>
                <a:rPr lang="en-US" altLang="zh-CN" sz="2000" dirty="0" smtClean="0">
                  <a:solidFill>
                    <a:schemeClr val="tx2">
                      <a:satMod val="130000"/>
                    </a:schemeClr>
                  </a:solidFill>
                  <a:latin typeface="+mn-lt"/>
                  <a:ea typeface="+mj-ea"/>
                  <a:cs typeface="+mj-cs"/>
                </a:rPr>
                <a:t>Carry out Global </a:t>
              </a:r>
              <a:r>
                <a:rPr lang="en-US" altLang="zh-CN" sz="2000" dirty="0">
                  <a:solidFill>
                    <a:schemeClr val="tx2">
                      <a:satMod val="130000"/>
                    </a:schemeClr>
                  </a:solidFill>
                  <a:latin typeface="+mn-lt"/>
                  <a:ea typeface="+mj-ea"/>
                  <a:cs typeface="+mj-cs"/>
                </a:rPr>
                <a:t>culture surveys and </a:t>
              </a:r>
              <a:r>
                <a:rPr lang="en-US" altLang="zh-CN" sz="2000" dirty="0" smtClean="0">
                  <a:solidFill>
                    <a:schemeClr val="tx2">
                      <a:satMod val="130000"/>
                    </a:schemeClr>
                  </a:solidFill>
                  <a:latin typeface="+mn-lt"/>
                  <a:ea typeface="+mj-ea"/>
                  <a:cs typeface="+mj-cs"/>
                </a:rPr>
                <a:t>maintain international </a:t>
              </a:r>
              <a:r>
                <a:rPr lang="en-US" altLang="zh-CN" sz="2000" dirty="0">
                  <a:solidFill>
                    <a:schemeClr val="tx2">
                      <a:satMod val="130000"/>
                    </a:schemeClr>
                  </a:solidFill>
                  <a:latin typeface="+mn-lt"/>
                  <a:ea typeface="+mj-ea"/>
                  <a:cs typeface="+mj-cs"/>
                </a:rPr>
                <a:t>databases</a:t>
              </a:r>
            </a:p>
          </p:txBody>
        </p:sp>
        <p:sp>
          <p:nvSpPr>
            <p:cNvPr id="11" name="Oval 10"/>
            <p:cNvSpPr/>
            <p:nvPr/>
          </p:nvSpPr>
          <p:spPr>
            <a:xfrm>
              <a:off x="2181225" y="3117178"/>
              <a:ext cx="2971800" cy="1752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
          <p:nvSpPr>
            <p:cNvPr id="12" name="TextBox 11"/>
            <p:cNvSpPr txBox="1"/>
            <p:nvPr/>
          </p:nvSpPr>
          <p:spPr>
            <a:xfrm>
              <a:off x="2295523" y="3670312"/>
              <a:ext cx="2743200" cy="707886"/>
            </a:xfrm>
            <a:prstGeom prst="rect">
              <a:avLst/>
            </a:prstGeom>
            <a:noFill/>
          </p:spPr>
          <p:txBody>
            <a:bodyPr wrap="square" rtlCol="0">
              <a:spAutoFit/>
            </a:bodyPr>
            <a:lstStyle/>
            <a:p>
              <a:pPr algn="ctr"/>
              <a:r>
                <a:rPr lang="en-CA" sz="2000" dirty="0" smtClean="0">
                  <a:solidFill>
                    <a:schemeClr val="tx2"/>
                  </a:solidFill>
                  <a:latin typeface="+mn-lt"/>
                </a:rPr>
                <a:t>Measurement of the Culture Sector</a:t>
              </a:r>
              <a:endParaRPr lang="en-CA" sz="2000" dirty="0">
                <a:solidFill>
                  <a:schemeClr val="tx2"/>
                </a:solidFill>
                <a:latin typeface="+mn-lt"/>
              </a:endParaRPr>
            </a:p>
          </p:txBody>
        </p:sp>
        <p:sp>
          <p:nvSpPr>
            <p:cNvPr id="15" name="Down Arrow 14"/>
            <p:cNvSpPr/>
            <p:nvPr/>
          </p:nvSpPr>
          <p:spPr>
            <a:xfrm rot="5400000">
              <a:off x="5405437" y="3801727"/>
              <a:ext cx="342900" cy="48577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
          <p:nvSpPr>
            <p:cNvPr id="16" name="Down Arrow 15"/>
            <p:cNvSpPr/>
            <p:nvPr/>
          </p:nvSpPr>
          <p:spPr>
            <a:xfrm rot="10800000">
              <a:off x="3495674" y="4953000"/>
              <a:ext cx="342900" cy="48577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
          <p:nvSpPr>
            <p:cNvPr id="17" name="Down Arrow 16"/>
            <p:cNvSpPr/>
            <p:nvPr/>
          </p:nvSpPr>
          <p:spPr>
            <a:xfrm>
              <a:off x="3495675" y="2590799"/>
              <a:ext cx="342900" cy="48577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3741073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5400"/>
            <a:ext cx="3706942" cy="4811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990600" y="9525"/>
            <a:ext cx="7955280" cy="1143000"/>
          </a:xfrm>
        </p:spPr>
        <p:txBody>
          <a:bodyPr>
            <a:noAutofit/>
          </a:bodyPr>
          <a:lstStyle/>
          <a:p>
            <a:pPr algn="ctr"/>
            <a:r>
              <a:rPr lang="en-US" altLang="zh-CN" sz="2800" dirty="0">
                <a:ea typeface="SimSun" pitchFamily="2" charset="-122"/>
              </a:rPr>
              <a:t>Methodological </a:t>
            </a:r>
            <a:r>
              <a:rPr lang="en-US" altLang="zh-CN" sz="2800" dirty="0" smtClean="0">
                <a:ea typeface="SimSun" pitchFamily="2" charset="-122"/>
              </a:rPr>
              <a:t>Resource </a:t>
            </a:r>
            <a:r>
              <a:rPr lang="en-US" altLang="zh-CN" sz="2800" dirty="0">
                <a:ea typeface="SimSun" pitchFamily="2" charset="-122"/>
              </a:rPr>
              <a:t>Documents: </a:t>
            </a:r>
            <a:br>
              <a:rPr lang="en-US" altLang="zh-CN" sz="2800" dirty="0">
                <a:ea typeface="SimSun" pitchFamily="2" charset="-122"/>
              </a:rPr>
            </a:br>
            <a:r>
              <a:rPr lang="en-US" altLang="zh-CN" sz="2800" dirty="0">
                <a:ea typeface="SimSun" pitchFamily="2" charset="-122"/>
              </a:rPr>
              <a:t>Handbooks and </a:t>
            </a:r>
            <a:r>
              <a:rPr lang="en-US" altLang="zh-CN" sz="2800" dirty="0" smtClean="0">
                <a:ea typeface="SimSun" pitchFamily="2" charset="-122"/>
              </a:rPr>
              <a:t>Guidelines: Social dimension</a:t>
            </a:r>
            <a:endParaRPr lang="en-CA"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304925"/>
            <a:ext cx="3743266" cy="4821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334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8575"/>
            <a:ext cx="8077200" cy="809625"/>
          </a:xfrm>
        </p:spPr>
        <p:txBody>
          <a:bodyPr>
            <a:noAutofit/>
          </a:bodyPr>
          <a:lstStyle/>
          <a:p>
            <a:pPr algn="ctr"/>
            <a:r>
              <a:rPr lang="en-US" altLang="zh-CN" sz="3200" dirty="0" smtClean="0">
                <a:solidFill>
                  <a:schemeClr val="tx2"/>
                </a:solidFill>
              </a:rPr>
              <a:t>Global Culture Surveys</a:t>
            </a:r>
            <a:endParaRPr lang="en-US" altLang="zh-CN" sz="3200" dirty="0">
              <a:solidFill>
                <a:schemeClr val="tx2"/>
              </a:solidFill>
            </a:endParaRPr>
          </a:p>
        </p:txBody>
      </p:sp>
      <p:sp>
        <p:nvSpPr>
          <p:cNvPr id="2" name="Content Placeholder 1"/>
          <p:cNvSpPr>
            <a:spLocks noGrp="1"/>
          </p:cNvSpPr>
          <p:nvPr>
            <p:ph idx="1"/>
          </p:nvPr>
        </p:nvSpPr>
        <p:spPr>
          <a:xfrm>
            <a:off x="1066800" y="1295400"/>
            <a:ext cx="7879080" cy="4800600"/>
          </a:xfrm>
          <a:ln>
            <a:noFill/>
          </a:ln>
        </p:spPr>
        <p:txBody>
          <a:bodyPr>
            <a:normAutofit/>
          </a:bodyPr>
          <a:lstStyle/>
          <a:p>
            <a:pPr>
              <a:buClr>
                <a:schemeClr val="accent2"/>
              </a:buClr>
            </a:pPr>
            <a:r>
              <a:rPr lang="en-CA" sz="2800" dirty="0" smtClean="0">
                <a:solidFill>
                  <a:schemeClr val="tx2">
                    <a:satMod val="130000"/>
                  </a:schemeClr>
                </a:solidFill>
                <a:ea typeface="+mj-ea"/>
                <a:cs typeface="+mj-cs"/>
              </a:rPr>
              <a:t>UIS Survey of Feature Film Statistics</a:t>
            </a:r>
            <a:endParaRPr lang="en-CA" sz="2800" dirty="0">
              <a:solidFill>
                <a:schemeClr val="tx2">
                  <a:satMod val="130000"/>
                </a:schemeClr>
              </a:solidFill>
              <a:ea typeface="+mj-ea"/>
              <a:cs typeface="+mj-cs"/>
            </a:endParaRPr>
          </a:p>
          <a:p>
            <a:pPr marL="612648" lvl="2" indent="-283464">
              <a:spcBef>
                <a:spcPts val="600"/>
              </a:spcBef>
              <a:buClr>
                <a:schemeClr val="accent2"/>
              </a:buClr>
              <a:buSzPct val="80000"/>
              <a:buFont typeface="Wingdings 2"/>
              <a:buChar char=""/>
            </a:pPr>
            <a:r>
              <a:rPr lang="en-CA" dirty="0">
                <a:solidFill>
                  <a:schemeClr val="tx2">
                    <a:satMod val="130000"/>
                  </a:schemeClr>
                </a:solidFill>
              </a:rPr>
              <a:t>Survey Cycle: </a:t>
            </a:r>
            <a:r>
              <a:rPr lang="en-CA" dirty="0" smtClean="0">
                <a:solidFill>
                  <a:schemeClr val="tx2">
                    <a:satMod val="130000"/>
                  </a:schemeClr>
                </a:solidFill>
              </a:rPr>
              <a:t>2014, 2016</a:t>
            </a:r>
            <a:r>
              <a:rPr lang="en-CA" dirty="0">
                <a:solidFill>
                  <a:schemeClr val="tx2">
                    <a:satMod val="130000"/>
                  </a:schemeClr>
                </a:solidFill>
              </a:rPr>
              <a:t>, </a:t>
            </a:r>
            <a:r>
              <a:rPr lang="en-CA" dirty="0" smtClean="0">
                <a:solidFill>
                  <a:schemeClr val="tx2">
                    <a:satMod val="130000"/>
                  </a:schemeClr>
                </a:solidFill>
              </a:rPr>
              <a:t>2018, 2020…</a:t>
            </a:r>
            <a:endParaRPr lang="en-CA" dirty="0">
              <a:solidFill>
                <a:schemeClr val="tx2">
                  <a:satMod val="130000"/>
                </a:schemeClr>
              </a:solidFill>
            </a:endParaRPr>
          </a:p>
          <a:p>
            <a:pPr>
              <a:buClr>
                <a:schemeClr val="accent2"/>
              </a:buClr>
            </a:pPr>
            <a:endParaRPr lang="en-CA" sz="2800" dirty="0" smtClean="0">
              <a:solidFill>
                <a:schemeClr val="tx2">
                  <a:satMod val="130000"/>
                </a:schemeClr>
              </a:solidFill>
              <a:ea typeface="+mj-ea"/>
              <a:cs typeface="+mj-cs"/>
            </a:endParaRPr>
          </a:p>
          <a:p>
            <a:pPr>
              <a:buClr>
                <a:schemeClr val="accent2"/>
              </a:buClr>
            </a:pPr>
            <a:r>
              <a:rPr lang="en-CA" sz="2800" dirty="0" smtClean="0">
                <a:solidFill>
                  <a:schemeClr val="tx2">
                    <a:satMod val="130000"/>
                  </a:schemeClr>
                </a:solidFill>
                <a:ea typeface="+mj-ea"/>
                <a:cs typeface="+mj-cs"/>
              </a:rPr>
              <a:t>Global </a:t>
            </a:r>
            <a:r>
              <a:rPr lang="en-CA" sz="2800" dirty="0">
                <a:solidFill>
                  <a:schemeClr val="tx2">
                    <a:satMod val="130000"/>
                  </a:schemeClr>
                </a:solidFill>
                <a:ea typeface="+mj-ea"/>
                <a:cs typeface="+mj-cs"/>
              </a:rPr>
              <a:t>Survey of Cultural Employment</a:t>
            </a:r>
          </a:p>
          <a:p>
            <a:pPr lvl="1">
              <a:buClr>
                <a:schemeClr val="accent2"/>
              </a:buClr>
            </a:pPr>
            <a:r>
              <a:rPr lang="en-CA" sz="2400" dirty="0" smtClean="0">
                <a:solidFill>
                  <a:schemeClr val="tx2">
                    <a:satMod val="130000"/>
                  </a:schemeClr>
                </a:solidFill>
                <a:ea typeface="+mj-ea"/>
                <a:cs typeface="+mj-cs"/>
              </a:rPr>
              <a:t>Survey Cycle: </a:t>
            </a:r>
            <a:r>
              <a:rPr lang="en-CA" sz="2400" dirty="0">
                <a:solidFill>
                  <a:schemeClr val="tx2">
                    <a:satMod val="130000"/>
                  </a:schemeClr>
                </a:solidFill>
                <a:ea typeface="+mj-ea"/>
                <a:cs typeface="+mj-cs"/>
              </a:rPr>
              <a:t>2015, 2016, </a:t>
            </a:r>
            <a:r>
              <a:rPr lang="en-CA" sz="2400" dirty="0" smtClean="0">
                <a:solidFill>
                  <a:schemeClr val="tx2">
                    <a:satMod val="130000"/>
                  </a:schemeClr>
                </a:solidFill>
                <a:ea typeface="+mj-ea"/>
                <a:cs typeface="+mj-cs"/>
              </a:rPr>
              <a:t>2017, 2018…</a:t>
            </a:r>
          </a:p>
          <a:p>
            <a:pPr>
              <a:buClr>
                <a:schemeClr val="accent2"/>
              </a:buClr>
            </a:pPr>
            <a:endParaRPr lang="en-CA" sz="2800" dirty="0" smtClean="0">
              <a:solidFill>
                <a:schemeClr val="tx2">
                  <a:satMod val="130000"/>
                </a:schemeClr>
              </a:solidFill>
              <a:ea typeface="+mj-ea"/>
              <a:cs typeface="+mj-cs"/>
            </a:endParaRPr>
          </a:p>
          <a:p>
            <a:pPr>
              <a:buClr>
                <a:schemeClr val="accent2"/>
              </a:buClr>
            </a:pPr>
            <a:r>
              <a:rPr lang="en-CA" sz="2800" dirty="0" smtClean="0">
                <a:solidFill>
                  <a:schemeClr val="tx2">
                    <a:satMod val="130000"/>
                  </a:schemeClr>
                </a:solidFill>
                <a:ea typeface="+mj-ea"/>
                <a:cs typeface="+mj-cs"/>
              </a:rPr>
              <a:t>Database </a:t>
            </a:r>
            <a:r>
              <a:rPr lang="en-CA" sz="2800" dirty="0">
                <a:solidFill>
                  <a:schemeClr val="tx2">
                    <a:satMod val="130000"/>
                  </a:schemeClr>
                </a:solidFill>
                <a:ea typeface="+mj-ea"/>
                <a:cs typeface="+mj-cs"/>
              </a:rPr>
              <a:t>of </a:t>
            </a:r>
            <a:r>
              <a:rPr lang="en-CA" sz="2800" dirty="0" smtClean="0">
                <a:solidFill>
                  <a:schemeClr val="tx2">
                    <a:satMod val="130000"/>
                  </a:schemeClr>
                </a:solidFill>
                <a:ea typeface="+mj-ea"/>
                <a:cs typeface="+mj-cs"/>
              </a:rPr>
              <a:t>Cultural </a:t>
            </a:r>
            <a:r>
              <a:rPr lang="en-CA" sz="2800" dirty="0">
                <a:solidFill>
                  <a:schemeClr val="tx2">
                    <a:satMod val="130000"/>
                  </a:schemeClr>
                </a:solidFill>
                <a:ea typeface="+mj-ea"/>
                <a:cs typeface="+mj-cs"/>
              </a:rPr>
              <a:t>Goods and </a:t>
            </a:r>
            <a:r>
              <a:rPr lang="en-CA" sz="2800" dirty="0" smtClean="0">
                <a:solidFill>
                  <a:schemeClr val="tx2">
                    <a:satMod val="130000"/>
                  </a:schemeClr>
                </a:solidFill>
                <a:ea typeface="+mj-ea"/>
                <a:cs typeface="+mj-cs"/>
              </a:rPr>
              <a:t>Services Trade Statistics</a:t>
            </a:r>
            <a:endParaRPr lang="en-CA" sz="2800" dirty="0">
              <a:solidFill>
                <a:schemeClr val="tx2">
                  <a:satMod val="130000"/>
                </a:schemeClr>
              </a:solidFill>
              <a:ea typeface="+mj-ea"/>
              <a:cs typeface="+mj-cs"/>
            </a:endParaRPr>
          </a:p>
          <a:p>
            <a:pPr lvl="1">
              <a:buClr>
                <a:schemeClr val="accent2"/>
              </a:buClr>
            </a:pPr>
            <a:r>
              <a:rPr lang="en-CA" sz="2400" dirty="0" smtClean="0">
                <a:solidFill>
                  <a:schemeClr val="tx2">
                    <a:satMod val="130000"/>
                  </a:schemeClr>
                </a:solidFill>
                <a:ea typeface="+mj-ea"/>
                <a:cs typeface="+mj-cs"/>
              </a:rPr>
              <a:t>Secondary data collection (UNSD and WTO)</a:t>
            </a:r>
          </a:p>
          <a:p>
            <a:pPr lvl="1">
              <a:buClr>
                <a:schemeClr val="accent2"/>
              </a:buClr>
            </a:pPr>
            <a:r>
              <a:rPr lang="en-CA" sz="2400" dirty="0" smtClean="0">
                <a:solidFill>
                  <a:schemeClr val="tx2">
                    <a:satMod val="130000"/>
                  </a:schemeClr>
                </a:solidFill>
                <a:ea typeface="+mj-ea"/>
                <a:cs typeface="+mj-cs"/>
              </a:rPr>
              <a:t>Update </a:t>
            </a:r>
            <a:r>
              <a:rPr lang="en-CA" sz="2400" dirty="0">
                <a:solidFill>
                  <a:schemeClr val="tx2">
                    <a:satMod val="130000"/>
                  </a:schemeClr>
                </a:solidFill>
                <a:ea typeface="+mj-ea"/>
                <a:cs typeface="+mj-cs"/>
              </a:rPr>
              <a:t>and new analysis (2015</a:t>
            </a:r>
            <a:r>
              <a:rPr lang="en-CA" sz="2400" dirty="0" smtClean="0">
                <a:solidFill>
                  <a:schemeClr val="tx2">
                    <a:satMod val="130000"/>
                  </a:schemeClr>
                </a:solidFill>
                <a:ea typeface="+mj-ea"/>
                <a:cs typeface="+mj-cs"/>
              </a:rPr>
              <a:t>)</a:t>
            </a:r>
            <a:endParaRPr lang="en-CA" sz="2400" dirty="0">
              <a:solidFill>
                <a:schemeClr val="tx2">
                  <a:satMod val="130000"/>
                </a:schemeClr>
              </a:solidFill>
              <a:ea typeface="+mj-ea"/>
              <a:cs typeface="+mj-cs"/>
            </a:endParaRPr>
          </a:p>
        </p:txBody>
      </p:sp>
    </p:spTree>
    <p:extLst>
      <p:ext uri="{BB962C8B-B14F-4D97-AF65-F5344CB8AC3E}">
        <p14:creationId xmlns:p14="http://schemas.microsoft.com/office/powerpoint/2010/main" val="1326582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1090510" y="0"/>
            <a:ext cx="8053490" cy="914400"/>
          </a:xfrm>
          <a:noFill/>
          <a:extLst>
            <a:ext uri="{909E8E84-426E-40DD-AFC4-6F175D3DCCD1}">
              <a14:hiddenFill xmlns:a14="http://schemas.microsoft.com/office/drawing/2010/main">
                <a:solidFill>
                  <a:srgbClr val="800000"/>
                </a:solidFill>
              </a14:hiddenFill>
            </a:ext>
          </a:extLst>
        </p:spPr>
        <p:txBody>
          <a:bodyPr>
            <a:normAutofit fontScale="90000"/>
          </a:bodyPr>
          <a:lstStyle/>
          <a:p>
            <a:pPr marL="1028700" indent="-514350" algn="ctr"/>
            <a:r>
              <a:rPr lang="en-CA" dirty="0"/>
              <a:t>Global Survey of Feature Film Statistics</a:t>
            </a:r>
            <a:br>
              <a:rPr lang="en-CA" dirty="0"/>
            </a:br>
            <a:r>
              <a:rPr lang="en-CA" altLang="zh-CN" sz="3200" dirty="0" smtClean="0">
                <a:ea typeface="SimSun" pitchFamily="2" charset="-122"/>
              </a:rPr>
              <a:t>Analysis of the Global Film Sector</a:t>
            </a:r>
            <a:endParaRPr lang="en-CA" altLang="zh-CN" sz="3200" dirty="0">
              <a:ea typeface="SimSun" pitchFamily="2"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510" y="1143000"/>
            <a:ext cx="3755100" cy="4818391"/>
          </a:xfrm>
          <a:prstGeom prst="rect">
            <a:avLst/>
          </a:prstGeom>
          <a:ln>
            <a:solidFill>
              <a:schemeClr val="tx1"/>
            </a:solidFill>
          </a:ln>
          <a:effectLst>
            <a:outerShdw blurRad="50800" dist="50800" dir="5400000" algn="ctr" rotWithShape="0">
              <a:schemeClr val="tx1"/>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24" y="1143000"/>
            <a:ext cx="3726433" cy="4818391"/>
          </a:xfrm>
          <a:prstGeom prst="rect">
            <a:avLst/>
          </a:prstGeom>
          <a:ln>
            <a:solidFill>
              <a:schemeClr val="tx1"/>
            </a:solidFill>
          </a:ln>
          <a:effectLst>
            <a:outerShdw blurRad="50800" dist="50800" dir="5400000" algn="ctr" rotWithShape="0">
              <a:schemeClr val="tx1"/>
            </a:outerShdw>
          </a:effectLst>
        </p:spPr>
      </p:pic>
    </p:spTree>
    <p:extLst>
      <p:ext uri="{BB962C8B-B14F-4D97-AF65-F5344CB8AC3E}">
        <p14:creationId xmlns:p14="http://schemas.microsoft.com/office/powerpoint/2010/main" val="1408734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noAutofit/>
          </a:bodyPr>
          <a:lstStyle/>
          <a:p>
            <a:pPr algn="ctr"/>
            <a:r>
              <a:rPr lang="en-CA" sz="3200" dirty="0" smtClean="0">
                <a:latin typeface="+mn-lt"/>
              </a:rPr>
              <a:t>Analysis of the Diversity of the Film Sector; International Cultural Trade</a:t>
            </a:r>
            <a:endParaRPr lang="en-CA" sz="3200" dirty="0">
              <a:latin typeface="+mn-lt"/>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293" y="1247775"/>
            <a:ext cx="3779707" cy="489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28725"/>
            <a:ext cx="3733800" cy="4911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5331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5687</TotalTime>
  <Words>799</Words>
  <Application>Microsoft Office PowerPoint</Application>
  <PresentationFormat>On-screen Show (4:3)</PresentationFormat>
  <Paragraphs>127</Paragraphs>
  <Slides>24</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Solstice</vt:lpstr>
      <vt:lpstr>Visio</vt:lpstr>
      <vt:lpstr> Culture Satellite Account in the Context of the UIS Culture Statistics Programme</vt:lpstr>
      <vt:lpstr>Presentation Outline</vt:lpstr>
      <vt:lpstr>PowerPoint Presentation</vt:lpstr>
      <vt:lpstr>PowerPoint Presentation</vt:lpstr>
      <vt:lpstr>UIS Culture Programme Strategy</vt:lpstr>
      <vt:lpstr>Methodological Resource Documents:  Handbooks and Guidelines: Social dimension</vt:lpstr>
      <vt:lpstr>Global Culture Surveys</vt:lpstr>
      <vt:lpstr>Global Survey of Feature Film Statistics Analysis of the Global Film Sector</vt:lpstr>
      <vt:lpstr>Analysis of the Diversity of the Film Sector; International Cultural Trade</vt:lpstr>
      <vt:lpstr>Technical assistance and training in Cultural Statistics</vt:lpstr>
      <vt:lpstr>Technical Assistance and Training in Culture Statistics</vt:lpstr>
      <vt:lpstr>Contribution of current work to CSA</vt:lpstr>
      <vt:lpstr>2009 UNESCO FCS: Defining Culture for CSA</vt:lpstr>
      <vt:lpstr>What is the 2009 UNESCO FCS?</vt:lpstr>
      <vt:lpstr>Defining Culture for Statistical Purposes: </vt:lpstr>
      <vt:lpstr>The Cultural Cycle</vt:lpstr>
      <vt:lpstr>The Culture Cycle (cont.)</vt:lpstr>
      <vt:lpstr>FCS Cultural Domains</vt:lpstr>
      <vt:lpstr>Methodological Resource Documents:  2 Handbooks on economic contribution of culture</vt:lpstr>
      <vt:lpstr>FSC 2009 Cultural Employment Approach </vt:lpstr>
      <vt:lpstr>The Classifications  Used in the 2009 UNESCO FCS</vt:lpstr>
      <vt:lpstr>PowerPoint Presentation</vt:lpstr>
      <vt:lpstr>CSAEM’S Purpose</vt:lpstr>
      <vt:lpstr>PowerPoint Presentation</vt:lpstr>
    </vt:vector>
  </TitlesOfParts>
  <Company>UNESCO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Lydia Deloumeaux</dc:creator>
  <cp:lastModifiedBy>Lydia Deloumeaux</cp:lastModifiedBy>
  <cp:revision>227</cp:revision>
  <cp:lastPrinted>2015-11-03T22:37:15Z</cp:lastPrinted>
  <dcterms:created xsi:type="dcterms:W3CDTF">2011-10-04T15:27:48Z</dcterms:created>
  <dcterms:modified xsi:type="dcterms:W3CDTF">2015-11-03T22:56:57Z</dcterms:modified>
</cp:coreProperties>
</file>