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9"/>
  </p:notesMasterIdLst>
  <p:handoutMasterIdLst>
    <p:handoutMasterId r:id="rId10"/>
  </p:handoutMasterIdLst>
  <p:sldIdLst>
    <p:sldId id="257" r:id="rId2"/>
    <p:sldId id="319" r:id="rId3"/>
    <p:sldId id="321" r:id="rId4"/>
    <p:sldId id="322" r:id="rId5"/>
    <p:sldId id="323" r:id="rId6"/>
    <p:sldId id="320" r:id="rId7"/>
    <p:sldId id="318" r:id="rId8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101"/>
    <a:srgbClr val="FF99CC"/>
    <a:srgbClr val="FF33CC"/>
    <a:srgbClr val="990099"/>
    <a:srgbClr val="CC3300"/>
    <a:srgbClr val="FF00FF"/>
    <a:srgbClr val="FFFFCC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05" autoAdjust="0"/>
    <p:restoredTop sz="89357" autoAdjust="0"/>
  </p:normalViewPr>
  <p:slideViewPr>
    <p:cSldViewPr snapToGrid="0">
      <p:cViewPr varScale="1">
        <p:scale>
          <a:sx n="61" d="100"/>
          <a:sy n="61" d="100"/>
        </p:scale>
        <p:origin x="-94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 dirty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dirty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 dirty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146C4A54-60BD-4EBB-953F-F1C2E5DEECE2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75231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defTabSz="931863">
              <a:defRPr sz="1200" dirty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dirty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defTabSz="931863">
              <a:defRPr sz="1200" dirty="0"/>
            </a:lvl1pPr>
          </a:lstStyle>
          <a:p>
            <a:pPr>
              <a:defRPr/>
            </a:pPr>
            <a:endParaRPr lang="en-GB" altLang="en-US" dirty="0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18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3" rIns="93167" bIns="46583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658CE255-E811-40E1-A13F-C4E31BAD2AF4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0227234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alt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F1B4B-5E94-4170-A8D1-1A5BAF8EB32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3077E-FD29-4405-ADC1-B713C590838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198563"/>
            <a:ext cx="5854700" cy="51927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6BD8B-D482-45BA-8F9D-2BA83E87A18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E5159-F0AF-4D32-ACD1-281E82B19D4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A23CB-E064-44CE-BF81-032220B382E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976438"/>
            <a:ext cx="39243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76438"/>
            <a:ext cx="3924300" cy="44148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52DE1-5252-4CFE-B9FD-16E0557A35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DC4B7-458F-4D54-B692-8EC58B87072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4D99E-D771-4B8B-B0D4-BAC731E624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3A453-3934-4D87-BE14-E7E210C531E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D4C5A8-D135-4FCC-8313-F31DD90F67B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DDD58-00D0-4B69-AC21-2C05FBF7D51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98563"/>
            <a:ext cx="8001000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009775"/>
            <a:ext cx="8001000" cy="441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8" name="Picture 11" descr="UNSD_second_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915B08D8-A457-4FC9-8A1E-D7BFC323C36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000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rgbClr val="000000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FF0101"/>
        </a:buClr>
        <a:buFont typeface="Arial" charset="0"/>
        <a:buChar char="•"/>
        <a:defRPr sz="20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4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na@un.or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800600"/>
            <a:ext cx="8229600" cy="2057400"/>
          </a:xfrm>
        </p:spPr>
        <p:txBody>
          <a:bodyPr/>
          <a:lstStyle/>
          <a:p>
            <a:pPr eaLnBrk="1" hangingPunct="1"/>
            <a:r>
              <a:rPr lang="en-GB" altLang="en-US" sz="1900" b="1" dirty="0" smtClean="0">
                <a:solidFill>
                  <a:srgbClr val="000099"/>
                </a:solidFill>
                <a:latin typeface="Century Gothic" pitchFamily="34" charset="0"/>
              </a:rPr>
              <a:t>United Nations Statistics Division</a:t>
            </a: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533400" y="228600"/>
            <a:ext cx="8458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n-GB" altLang="en-US" sz="2000" b="1" dirty="0">
              <a:solidFill>
                <a:srgbClr val="000099"/>
              </a:solidFill>
              <a:latin typeface="Century Gothic" pitchFamily="34" charset="0"/>
            </a:endParaRPr>
          </a:p>
        </p:txBody>
      </p:sp>
      <p:sp>
        <p:nvSpPr>
          <p:cNvPr id="5183" name="Text Box 1087"/>
          <p:cNvSpPr txBox="1">
            <a:spLocks noChangeArrowheads="1"/>
          </p:cNvSpPr>
          <p:nvPr/>
        </p:nvSpPr>
        <p:spPr bwMode="auto">
          <a:xfrm>
            <a:off x="228600" y="1836738"/>
            <a:ext cx="8686800" cy="6461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+mn-cs"/>
              </a:rPr>
              <a:t>Way forward</a:t>
            </a:r>
          </a:p>
        </p:txBody>
      </p:sp>
      <p:sp>
        <p:nvSpPr>
          <p:cNvPr id="2053" name="Rectangle 3"/>
          <p:cNvSpPr>
            <a:spLocks noChangeArrowheads="1"/>
          </p:cNvSpPr>
          <p:nvPr/>
        </p:nvSpPr>
        <p:spPr bwMode="auto">
          <a:xfrm>
            <a:off x="158750" y="3086100"/>
            <a:ext cx="8985250" cy="16621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2200" dirty="0">
                <a:solidFill>
                  <a:srgbClr val="0000FF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>Training Workshop on the Compilation of Quarterly National Accounts for Economic Cooperation Organization Member Countries</a:t>
            </a:r>
          </a:p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altLang="en-US" sz="2200" dirty="0">
              <a:solidFill>
                <a:srgbClr val="0000FF"/>
              </a:solidFill>
              <a:latin typeface="Arial" charset="0"/>
              <a:ea typeface="Arial Unicode MS" pitchFamily="34" charset="-128"/>
              <a:cs typeface="Arial Unicode MS" pitchFamily="34" charset="-128"/>
            </a:endParaRPr>
          </a:p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18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8-11 March 2015</a:t>
            </a:r>
          </a:p>
          <a:p>
            <a:pPr algn="ctr">
              <a:tabLst>
                <a:tab pos="-731838" algn="l"/>
                <a:tab pos="-4572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4577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altLang="en-US" sz="1800" dirty="0">
                <a:latin typeface="Arial" charset="0"/>
                <a:ea typeface="Arial Unicode MS" pitchFamily="34" charset="-128"/>
                <a:cs typeface="Arial Unicode MS" pitchFamily="34" charset="-128"/>
              </a:rPr>
              <a:t>Tehran, Islamic Republic of Iran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Way forward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173163"/>
            <a:ext cx="8040688" cy="4975225"/>
          </a:xfrm>
        </p:spPr>
        <p:txBody>
          <a:bodyPr/>
          <a:lstStyle/>
          <a:p>
            <a:pPr marL="465138" indent="-465138" eaLnBrk="1" hangingPunct="1"/>
            <a:r>
              <a:rPr lang="en-US" altLang="en-US" dirty="0" smtClean="0"/>
              <a:t>Are there any remaining issues to clarify?</a:t>
            </a:r>
          </a:p>
          <a:p>
            <a:pPr marL="465138" indent="-465138" eaLnBrk="1" hangingPunct="1"/>
            <a:endParaRPr lang="en-US" altLang="en-US" dirty="0" smtClean="0"/>
          </a:p>
          <a:p>
            <a:pPr marL="465138" indent="-465138" eaLnBrk="1" hangingPunct="1"/>
            <a:r>
              <a:rPr lang="en-US" altLang="en-US" dirty="0" smtClean="0"/>
              <a:t>What are the common needs of ECO member countries in the area of compilation of QNA?</a:t>
            </a:r>
          </a:p>
          <a:p>
            <a:pPr marL="465138" indent="-465138" eaLnBrk="1" hangingPunct="1"/>
            <a:endParaRPr lang="en-US" altLang="en-US" dirty="0" smtClean="0"/>
          </a:p>
          <a:p>
            <a:pPr marL="465138" indent="-465138" eaLnBrk="1" hangingPunct="1"/>
            <a:r>
              <a:rPr lang="en-US" altLang="en-US" dirty="0" smtClean="0"/>
              <a:t>What follow-up training and assistance in the topics presented need to be provided?</a:t>
            </a:r>
          </a:p>
          <a:p>
            <a:pPr marL="465138" indent="-465138" eaLnBrk="1" hangingPunct="1"/>
            <a:endParaRPr lang="en-US" altLang="en-US" dirty="0" smtClean="0"/>
          </a:p>
          <a:p>
            <a:pPr marL="465138" indent="-465138" eaLnBrk="1" hangingPunct="1"/>
            <a:r>
              <a:rPr lang="en-US" altLang="en-US" dirty="0" smtClean="0"/>
              <a:t>Please email </a:t>
            </a:r>
            <a:r>
              <a:rPr lang="en-US" altLang="en-US" dirty="0" smtClean="0">
                <a:hlinkClick r:id="rId2"/>
              </a:rPr>
              <a:t>sna@un.org</a:t>
            </a:r>
            <a:r>
              <a:rPr lang="en-US" altLang="en-US" dirty="0" smtClean="0"/>
              <a:t> if you have questions after the workshop</a:t>
            </a:r>
          </a:p>
          <a:p>
            <a:pPr marL="903288" lvl="1" indent="-465138" eaLnBrk="1" hangingPunct="1"/>
            <a:endParaRPr lang="en-US" altLang="en-US" dirty="0" smtClean="0"/>
          </a:p>
          <a:p>
            <a:pPr marL="903288" lvl="1" indent="-465138"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D497AE-1B8D-46F9-970A-DE0893170EC0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Way forward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173163"/>
            <a:ext cx="8040688" cy="4975225"/>
          </a:xfrm>
        </p:spPr>
        <p:txBody>
          <a:bodyPr/>
          <a:lstStyle/>
          <a:p>
            <a:pPr marL="465138" indent="-465138" eaLnBrk="1" hangingPunct="1"/>
            <a:r>
              <a:rPr lang="en-US" altLang="en-US" dirty="0" smtClean="0"/>
              <a:t>Participants proposed the following topics, including those related to the implementation of the 2008 SNA, during the discussion to </a:t>
            </a:r>
            <a:r>
              <a:rPr lang="en-US" altLang="en-US" dirty="0"/>
              <a:t>assess what follow-up actions and assistance are needed in future to assist them to improve the compilation of their </a:t>
            </a:r>
            <a:r>
              <a:rPr lang="en-US" altLang="en-US" dirty="0" smtClean="0"/>
              <a:t>QNA</a:t>
            </a:r>
          </a:p>
          <a:p>
            <a:pPr marL="903288" lvl="1" indent="-465138" eaLnBrk="1" hangingPunct="1"/>
            <a:r>
              <a:rPr lang="en-US" altLang="en-US" dirty="0" smtClean="0"/>
              <a:t>Accounting </a:t>
            </a:r>
            <a:r>
              <a:rPr lang="en-US" altLang="en-US" dirty="0"/>
              <a:t>for non-observed economy/informal </a:t>
            </a:r>
            <a:r>
              <a:rPr lang="en-US" altLang="en-US" dirty="0" smtClean="0"/>
              <a:t>sector</a:t>
            </a:r>
            <a:endParaRPr lang="en-US" altLang="en-US" dirty="0"/>
          </a:p>
          <a:p>
            <a:pPr marL="903288" lvl="1" indent="-465138" eaLnBrk="1" hangingPunct="1"/>
            <a:r>
              <a:rPr lang="en-US" altLang="en-US" dirty="0"/>
              <a:t>	Proper allocation of work-in-progress in output across the four </a:t>
            </a:r>
            <a:r>
              <a:rPr lang="en-US" altLang="en-US" dirty="0" smtClean="0"/>
              <a:t>quarters</a:t>
            </a:r>
            <a:endParaRPr lang="en-US" altLang="en-US" dirty="0"/>
          </a:p>
          <a:p>
            <a:pPr marL="903288" lvl="1" indent="-465138" eaLnBrk="1" hangingPunct="1"/>
            <a:r>
              <a:rPr lang="en-US" altLang="en-US" dirty="0"/>
              <a:t>	Maximizing the use of existing data sources such as the labour force </a:t>
            </a:r>
            <a:r>
              <a:rPr lang="en-US" altLang="en-US" dirty="0" smtClean="0"/>
              <a:t>survey</a:t>
            </a:r>
            <a:endParaRPr lang="en-US" altLang="en-US" dirty="0"/>
          </a:p>
          <a:p>
            <a:pPr marL="903288" lvl="1" indent="-465138" eaLnBrk="1" hangingPunct="1"/>
            <a:r>
              <a:rPr lang="en-US" altLang="en-US" dirty="0"/>
              <a:t>	Backcasting and details on its </a:t>
            </a:r>
            <a:r>
              <a:rPr lang="en-US" altLang="en-US" dirty="0" smtClean="0"/>
              <a:t>techniques</a:t>
            </a:r>
            <a:endParaRPr lang="en-US" altLang="en-US" dirty="0"/>
          </a:p>
          <a:p>
            <a:pPr marL="903288" lvl="1" indent="-465138" eaLnBrk="1" hangingPunct="1"/>
            <a:endParaRPr lang="en-US" altLang="en-US" dirty="0" smtClean="0"/>
          </a:p>
          <a:p>
            <a:pPr marL="465138" indent="-465138" eaLnBrk="1" hangingPunct="1"/>
            <a:endParaRPr lang="en-US" altLang="en-US" dirty="0" smtClean="0"/>
          </a:p>
          <a:p>
            <a:pPr marL="903288" lvl="1" indent="-465138" eaLnBrk="1" hangingPunct="1"/>
            <a:endParaRPr lang="en-US" altLang="en-US" dirty="0" smtClean="0"/>
          </a:p>
          <a:p>
            <a:pPr marL="903288" lvl="1" indent="-465138"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D497AE-1B8D-46F9-970A-DE0893170EC0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44383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Way forward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173163"/>
            <a:ext cx="8040688" cy="4975225"/>
          </a:xfrm>
        </p:spPr>
        <p:txBody>
          <a:bodyPr/>
          <a:lstStyle/>
          <a:p>
            <a:pPr marL="903288" lvl="1" indent="-465138" eaLnBrk="1" hangingPunct="1"/>
            <a:r>
              <a:rPr lang="en-US" altLang="en-US" dirty="0"/>
              <a:t>	Seasonal adjustment and the uses of seasonally adjusted and unadjusted quarterly GDP estimates and their </a:t>
            </a:r>
            <a:r>
              <a:rPr lang="en-US" altLang="en-US" dirty="0" smtClean="0"/>
              <a:t>components</a:t>
            </a:r>
            <a:endParaRPr lang="en-US" altLang="en-US" dirty="0"/>
          </a:p>
          <a:p>
            <a:pPr marL="903288" lvl="1" indent="-465138" eaLnBrk="1" hangingPunct="1"/>
            <a:r>
              <a:rPr lang="en-US" altLang="en-US" dirty="0"/>
              <a:t>	Proper use of price indices such as the consumer price index and producer price index to obtain the volume measures for each industry and expenditure </a:t>
            </a:r>
            <a:r>
              <a:rPr lang="en-US" altLang="en-US" dirty="0" smtClean="0"/>
              <a:t>component</a:t>
            </a:r>
            <a:endParaRPr lang="en-US" altLang="en-US" dirty="0"/>
          </a:p>
          <a:p>
            <a:pPr marL="903288" lvl="1" indent="-465138" eaLnBrk="1" hangingPunct="1"/>
            <a:r>
              <a:rPr lang="en-US" altLang="en-US" dirty="0"/>
              <a:t>	Development of data sources for gross fixed capital formation in intellectual property products such as research and development, gross fixed capital formation in weapons systems and acquisitions less disposals of </a:t>
            </a:r>
            <a:r>
              <a:rPr lang="en-US" altLang="en-US" dirty="0" smtClean="0"/>
              <a:t>valuables</a:t>
            </a:r>
            <a:endParaRPr lang="en-US" altLang="en-US" dirty="0"/>
          </a:p>
          <a:p>
            <a:pPr marL="903288" lvl="1" indent="-465138" eaLnBrk="1" hangingPunct="1"/>
            <a:r>
              <a:rPr lang="en-US" altLang="en-US" dirty="0"/>
              <a:t>	Compilation of Supply-Use and Input-Output Tables in current prices and volume </a:t>
            </a:r>
            <a:r>
              <a:rPr lang="en-US" altLang="en-US" dirty="0" smtClean="0"/>
              <a:t>terms</a:t>
            </a:r>
            <a:endParaRPr lang="en-US" altLang="en-US" dirty="0"/>
          </a:p>
          <a:p>
            <a:pPr marL="903288" lvl="1" indent="-465138" eaLnBrk="1" hangingPunct="1"/>
            <a:r>
              <a:rPr lang="en-US" altLang="en-US" dirty="0"/>
              <a:t>	Compilation of sequence of accounts of the 2008 </a:t>
            </a:r>
            <a:r>
              <a:rPr lang="en-US" altLang="en-US" dirty="0" smtClean="0"/>
              <a:t>SNA </a:t>
            </a:r>
            <a:endParaRPr lang="en-US" altLang="en-US" dirty="0"/>
          </a:p>
          <a:p>
            <a:pPr marL="903288" lvl="1" indent="-465138" eaLnBrk="1" hangingPunct="1"/>
            <a:endParaRPr lang="en-US" altLang="en-US" dirty="0" smtClean="0"/>
          </a:p>
          <a:p>
            <a:pPr marL="903288" lvl="1" indent="-465138" eaLnBrk="1" hangingPunct="1"/>
            <a:endParaRPr lang="en-US" altLang="en-US" dirty="0" smtClean="0"/>
          </a:p>
          <a:p>
            <a:pPr marL="903288" lvl="1" indent="-465138"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D497AE-1B8D-46F9-970A-DE0893170EC0}" type="slidenum">
              <a:rPr lang="en-US" altLang="en-US" smtClean="0"/>
              <a:pPr/>
              <a:t>4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6781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Way forward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4294967295"/>
          </p:nvPr>
        </p:nvSpPr>
        <p:spPr>
          <a:xfrm>
            <a:off x="542925" y="1173163"/>
            <a:ext cx="8040688" cy="4975225"/>
          </a:xfrm>
        </p:spPr>
        <p:txBody>
          <a:bodyPr/>
          <a:lstStyle/>
          <a:p>
            <a:pPr marL="903288" lvl="1" indent="-465138" eaLnBrk="1" hangingPunct="1"/>
            <a:r>
              <a:rPr lang="en-US" altLang="en-US" dirty="0" smtClean="0"/>
              <a:t>Expenditure approach in the 2008 SNA</a:t>
            </a:r>
          </a:p>
          <a:p>
            <a:pPr marL="903288" lvl="1" indent="-465138" eaLnBrk="1" hangingPunct="1"/>
            <a:r>
              <a:rPr lang="en-US" altLang="en-US" dirty="0"/>
              <a:t>	Tourism </a:t>
            </a:r>
            <a:r>
              <a:rPr lang="en-US" altLang="en-US" dirty="0" smtClean="0"/>
              <a:t>Account</a:t>
            </a:r>
            <a:endParaRPr lang="en-US" altLang="en-US" dirty="0"/>
          </a:p>
          <a:p>
            <a:pPr marL="903288" lvl="1" indent="-465138" eaLnBrk="1" hangingPunct="1"/>
            <a:r>
              <a:rPr lang="en-US" altLang="en-US" dirty="0"/>
              <a:t>	Environment </a:t>
            </a:r>
            <a:r>
              <a:rPr lang="en-US" altLang="en-US" dirty="0" smtClean="0"/>
              <a:t>Account</a:t>
            </a:r>
            <a:endParaRPr lang="en-US" altLang="en-US" dirty="0"/>
          </a:p>
          <a:p>
            <a:pPr marL="903288" lvl="1" indent="-465138" eaLnBrk="1" hangingPunct="1"/>
            <a:r>
              <a:rPr lang="en-US" altLang="en-US" dirty="0"/>
              <a:t>	Improvement to business registers for conducting sample </a:t>
            </a:r>
            <a:r>
              <a:rPr lang="en-US" altLang="en-US" dirty="0" smtClean="0"/>
              <a:t>surveys</a:t>
            </a:r>
            <a:endParaRPr lang="en-US" altLang="en-US" dirty="0"/>
          </a:p>
          <a:p>
            <a:pPr marL="903288" lvl="1" indent="-465138" eaLnBrk="1" hangingPunct="1"/>
            <a:endParaRPr lang="en-US" altLang="en-US" dirty="0" smtClean="0"/>
          </a:p>
          <a:p>
            <a:pPr marL="465138" indent="-465138" eaLnBrk="1" hangingPunct="1"/>
            <a:endParaRPr lang="en-US" altLang="en-US" dirty="0" smtClean="0"/>
          </a:p>
          <a:p>
            <a:pPr marL="903288" lvl="1" indent="-465138" eaLnBrk="1" hangingPunct="1"/>
            <a:endParaRPr lang="en-US" altLang="en-US" dirty="0" smtClean="0"/>
          </a:p>
          <a:p>
            <a:pPr marL="903288" lvl="1" indent="-465138"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D497AE-1B8D-46F9-970A-DE0893170EC0}" type="slidenum">
              <a:rPr lang="en-US" altLang="en-US" smtClean="0"/>
              <a:pPr/>
              <a:t>5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678111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1208088" y="209550"/>
            <a:ext cx="7359650" cy="642938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References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4294967295"/>
          </p:nvPr>
        </p:nvSpPr>
        <p:spPr>
          <a:xfrm>
            <a:off x="149225" y="1173163"/>
            <a:ext cx="8994775" cy="4975225"/>
          </a:xfrm>
        </p:spPr>
        <p:txBody>
          <a:bodyPr/>
          <a:lstStyle/>
          <a:p>
            <a:pPr marL="465138" indent="-465138" eaLnBrk="1" hangingPunct="1"/>
            <a:r>
              <a:rPr lang="en-US" altLang="en-US" dirty="0" smtClean="0"/>
              <a:t>IMF (2001). Quarterly National Accounts Manual: Concepts, Data Sources, and Compilation</a:t>
            </a:r>
          </a:p>
          <a:p>
            <a:pPr marL="465138" indent="-465138" eaLnBrk="1" hangingPunct="1"/>
            <a:r>
              <a:rPr lang="en-US" altLang="en-US" dirty="0" smtClean="0"/>
              <a:t>IMF. Update of the Quarterly National Accounts Manual (draft)</a:t>
            </a:r>
          </a:p>
          <a:p>
            <a:pPr marL="465138" indent="-465138" eaLnBrk="1" hangingPunct="1"/>
            <a:r>
              <a:rPr lang="en-US" altLang="en-US" dirty="0" smtClean="0"/>
              <a:t>Eurostat (2013). Handbook on Quarterly National Accounts</a:t>
            </a:r>
          </a:p>
          <a:p>
            <a:pPr marL="400050" lvl="1" indent="-336550" eaLnBrk="1" hangingPunct="1">
              <a:buFont typeface="Wingdings" pitchFamily="2" charset="2"/>
              <a:buNone/>
            </a:pPr>
            <a:endParaRPr lang="en-US" altLang="en-US" dirty="0" smtClean="0"/>
          </a:p>
        </p:txBody>
      </p:sp>
      <p:sp>
        <p:nvSpPr>
          <p:cNvPr id="4100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A4244E-77A8-4D09-916D-68FB966D2D35}" type="slidenum">
              <a:rPr lang="en-US" altLang="en-US" smtClean="0"/>
              <a:pPr/>
              <a:t>6</a:t>
            </a:fld>
            <a:endParaRPr lang="en-US" altLang="en-US" dirty="0" smtClean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51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endParaRPr lang="en-GB" altLang="en-US" dirty="0">
              <a:latin typeface="Tahoma" pitchFamily="34" charset="0"/>
            </a:endParaRPr>
          </a:p>
        </p:txBody>
      </p:sp>
      <p:sp>
        <p:nvSpPr>
          <p:cNvPr id="5125" name="Rectangle 17"/>
          <p:cNvSpPr>
            <a:spLocks noChangeArrowheads="1"/>
          </p:cNvSpPr>
          <p:nvPr/>
        </p:nvSpPr>
        <p:spPr bwMode="auto">
          <a:xfrm>
            <a:off x="0" y="2381250"/>
            <a:ext cx="9144000" cy="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endParaRPr lang="en-GB" altLang="en-US" dirty="0"/>
          </a:p>
        </p:txBody>
      </p:sp>
      <p:sp>
        <p:nvSpPr>
          <p:cNvPr id="5126" name="Rectangle 18"/>
          <p:cNvSpPr>
            <a:spLocks noChangeArrowheads="1"/>
          </p:cNvSpPr>
          <p:nvPr/>
        </p:nvSpPr>
        <p:spPr bwMode="auto">
          <a:xfrm>
            <a:off x="0" y="2886075"/>
            <a:ext cx="222250" cy="2746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 anchor="ctr">
            <a:spAutoFit/>
          </a:bodyPr>
          <a:lstStyle/>
          <a:p>
            <a:r>
              <a:rPr lang="en-US" altLang="en-US" sz="1200" dirty="0">
                <a:cs typeface="Times New Roman" pitchFamily="18" charset="0"/>
              </a:rPr>
              <a:t> </a:t>
            </a:r>
            <a:endParaRPr lang="en-US" altLang="en-US" dirty="0"/>
          </a:p>
        </p:txBody>
      </p:sp>
      <p:sp>
        <p:nvSpPr>
          <p:cNvPr id="5127" name="Slide Number Placeholder 1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DB9122E-461A-44DB-8631-B4209CA2CD5E}" type="slidenum">
              <a:rPr lang="en-US" altLang="en-US" smtClean="0"/>
              <a:pPr/>
              <a:t>7</a:t>
            </a:fld>
            <a:endParaRPr lang="en-US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979488" y="3024188"/>
            <a:ext cx="6923087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>
                <a:latin typeface="+mn-lt"/>
              </a:rPr>
              <a:t>Thank you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nsusDbJan">
  <a:themeElements>
    <a:clrScheme name="CensusDbJan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CensusDbJa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ensusDbJan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nsusDbJan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nsusDbJan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7904</TotalTime>
  <Words>186</Words>
  <Application>Microsoft Office PowerPoint</Application>
  <PresentationFormat>On-screen Show (4:3)</PresentationFormat>
  <Paragraphs>48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CensusDbJan</vt:lpstr>
      <vt:lpstr>PowerPoint Presentation</vt:lpstr>
      <vt:lpstr>Way forward</vt:lpstr>
      <vt:lpstr>Way forward</vt:lpstr>
      <vt:lpstr>Way forward</vt:lpstr>
      <vt:lpstr>Way forward</vt:lpstr>
      <vt:lpstr>References</vt:lpstr>
      <vt:lpstr>PowerPoint Presentation</vt:lpstr>
    </vt:vector>
  </TitlesOfParts>
  <Company>UNSD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</dc:title>
  <dc:subject>Workshop on Manufacturing statistics, Santiago, Chile, March 2011</dc:subject>
  <dc:creator>Ralf Becker</dc:creator>
  <cp:lastModifiedBy>Phyo Ba Kyu</cp:lastModifiedBy>
  <cp:revision>728</cp:revision>
  <dcterms:created xsi:type="dcterms:W3CDTF">2003-09-08T09:07:59Z</dcterms:created>
  <dcterms:modified xsi:type="dcterms:W3CDTF">2015-04-06T19:36:10Z</dcterms:modified>
</cp:coreProperties>
</file>