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23"/>
  </p:notesMasterIdLst>
  <p:handoutMasterIdLst>
    <p:handoutMasterId r:id="rId24"/>
  </p:handoutMasterIdLst>
  <p:sldIdLst>
    <p:sldId id="257" r:id="rId2"/>
    <p:sldId id="313" r:id="rId3"/>
    <p:sldId id="330" r:id="rId4"/>
    <p:sldId id="295" r:id="rId5"/>
    <p:sldId id="341" r:id="rId6"/>
    <p:sldId id="328" r:id="rId7"/>
    <p:sldId id="339" r:id="rId8"/>
    <p:sldId id="321" r:id="rId9"/>
    <p:sldId id="340" r:id="rId10"/>
    <p:sldId id="297" r:id="rId11"/>
    <p:sldId id="331" r:id="rId12"/>
    <p:sldId id="332" r:id="rId13"/>
    <p:sldId id="337" r:id="rId14"/>
    <p:sldId id="333" r:id="rId15"/>
    <p:sldId id="338" r:id="rId16"/>
    <p:sldId id="334" r:id="rId17"/>
    <p:sldId id="335" r:id="rId18"/>
    <p:sldId id="336" r:id="rId19"/>
    <p:sldId id="305" r:id="rId20"/>
    <p:sldId id="317" r:id="rId21"/>
    <p:sldId id="318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101"/>
    <a:srgbClr val="FF99CC"/>
    <a:srgbClr val="FF33CC"/>
    <a:srgbClr val="990099"/>
    <a:srgbClr val="CC3300"/>
    <a:srgbClr val="FF00FF"/>
    <a:srgbClr val="FF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05" autoAdjust="0"/>
    <p:restoredTop sz="89357" autoAdjust="0"/>
  </p:normalViewPr>
  <p:slideViewPr>
    <p:cSldViewPr snapToGrid="0">
      <p:cViewPr varScale="1">
        <p:scale>
          <a:sx n="102" d="100"/>
          <a:sy n="102" d="100"/>
        </p:scale>
        <p:origin x="-11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31263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6355C6E3-C8CB-467F-B5A5-F4D6EB0FAEF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2205411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6426"/>
            <a:ext cx="560832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cs typeface="+mn-cs"/>
              </a:defRPr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31263"/>
            <a:ext cx="303784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cs typeface="+mn-cs"/>
              </a:defRPr>
            </a:lvl1pPr>
          </a:lstStyle>
          <a:p>
            <a:pPr>
              <a:defRPr/>
            </a:pPr>
            <a:fld id="{1F654E14-696E-43BE-9486-CD1ECF2ED7A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32288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100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309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609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182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96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228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4566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4787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888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983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012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845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954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71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225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26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581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4155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901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7C354-81C0-4FED-AFF5-8A0EC915E81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510AE-85D5-4329-80D6-84450BE0E7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198563"/>
            <a:ext cx="5854700" cy="5192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5B97F-A5D1-464F-83E7-CDB17BE6F6C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66FCB-3BC2-4D00-99FB-A0C2F88B4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D9337-799D-4A7D-B083-E0A0A9BEB17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976438"/>
            <a:ext cx="39243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76438"/>
            <a:ext cx="39243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9356D-20CA-4028-9CC8-CD98F2774A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AA8AA-AD32-444E-B774-F12E731DD76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DD7F6-A0FD-494D-8C2B-07D1D0B426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3852C-346E-479B-B79C-A58FBF50BFC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EEF53-9C7D-40EA-861E-8E6B3517025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B8856-6EF5-45C2-BB40-98A3767078D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98563"/>
            <a:ext cx="8001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009775"/>
            <a:ext cx="80010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1" descr="UNSD_second_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Verdana" pitchFamily="34" charset="0"/>
                <a:cs typeface="Arial" charset="0"/>
              </a:defRPr>
            </a:lvl1pPr>
          </a:lstStyle>
          <a:p>
            <a:pPr>
              <a:defRPr/>
            </a:pPr>
            <a:fld id="{E6DDFFC4-96FD-409F-8FE6-55A66525F50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FF0101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00600"/>
            <a:ext cx="8229600" cy="2057400"/>
          </a:xfrm>
        </p:spPr>
        <p:txBody>
          <a:bodyPr/>
          <a:lstStyle/>
          <a:p>
            <a:pPr eaLnBrk="1" hangingPunct="1"/>
            <a:r>
              <a:rPr lang="en-GB" altLang="en-US" sz="1900" b="1" dirty="0" smtClean="0">
                <a:solidFill>
                  <a:srgbClr val="000099"/>
                </a:solidFill>
                <a:latin typeface="Century Gothic" pitchFamily="34" charset="0"/>
              </a:rPr>
              <a:t>United Nations Statistics Division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3400" y="2286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GB" altLang="en-US" sz="2000" b="1" dirty="0">
              <a:solidFill>
                <a:srgbClr val="000099"/>
              </a:solidFill>
              <a:latin typeface="Century Gothic" pitchFamily="34" charset="0"/>
            </a:endParaRPr>
          </a:p>
        </p:txBody>
      </p:sp>
      <p:sp>
        <p:nvSpPr>
          <p:cNvPr id="5183" name="Text Box 1087"/>
          <p:cNvSpPr txBox="1">
            <a:spLocks noChangeArrowheads="1"/>
          </p:cNvSpPr>
          <p:nvPr/>
        </p:nvSpPr>
        <p:spPr bwMode="auto">
          <a:xfrm>
            <a:off x="228600" y="1836738"/>
            <a:ext cx="8686800" cy="120015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Revision policy and dissemination practices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112713" y="3086100"/>
            <a:ext cx="8802687" cy="166199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200" dirty="0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Training Workshop on the Compilation of Quarterly National Accounts for Economic Cooperation Organization Member Countries</a:t>
            </a: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altLang="en-US" sz="2200" dirty="0">
              <a:solidFill>
                <a:srgbClr val="0000FF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18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8-11 March </a:t>
            </a:r>
            <a:r>
              <a:rPr lang="en-US" altLang="en-US" sz="1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2015</a:t>
            </a: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1800" dirty="0" smtClean="0">
                <a:latin typeface="Arial" charset="0"/>
                <a:ea typeface="Arial Unicode MS" pitchFamily="34" charset="-128"/>
                <a:cs typeface="Arial Unicode MS" pitchFamily="34" charset="-128"/>
              </a:rPr>
              <a:t>Tehran</a:t>
            </a:r>
            <a:r>
              <a:rPr lang="en-US" altLang="en-US" sz="18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altLang="en-US" sz="18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Islamic Republic of Iran</a:t>
            </a:r>
            <a:endParaRPr lang="en-US" altLang="en-US" sz="1800" dirty="0">
              <a:latin typeface="Arial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4294967295"/>
          </p:nvPr>
        </p:nvSpPr>
        <p:spPr>
          <a:xfrm>
            <a:off x="387350" y="990600"/>
            <a:ext cx="8412163" cy="5102225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Revisions to past data cause inconvenience to users because they entail revisions to their databases and applications</a:t>
            </a:r>
          </a:p>
          <a:p>
            <a:pPr eaLnBrk="1" hangingPunct="1"/>
            <a:r>
              <a:rPr lang="en-GB" altLang="en-US" dirty="0" smtClean="0"/>
              <a:t>Frequent revisions, especially to data for the most recent periods, may cause uncertainty among users regarding the current economic situation and what policy actions to take</a:t>
            </a:r>
          </a:p>
          <a:p>
            <a:pPr eaLnBrk="1" hangingPunct="1"/>
            <a:r>
              <a:rPr lang="en-GB" altLang="en-US" dirty="0" smtClean="0"/>
              <a:t>This uncertainty may be caused by the way revisions are presented or conducted</a:t>
            </a:r>
          </a:p>
          <a:p>
            <a:pPr eaLnBrk="1" hangingPunct="1"/>
            <a:r>
              <a:rPr lang="en-GB" altLang="en-US" dirty="0" smtClean="0"/>
              <a:t>Also, delaying the incorporation of new and more accurate information or worse attempting to avoid revisions may reduce the usefulness and trustworthiness of the estimates</a:t>
            </a:r>
          </a:p>
        </p:txBody>
      </p:sp>
      <p:sp>
        <p:nvSpPr>
          <p:cNvPr id="11267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F830BD-A397-4FA6-AF85-F3491B8B0EB9}" type="slidenum">
              <a:rPr lang="en-US" altLang="en-US" smtClean="0"/>
              <a:pPr/>
              <a:t>10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208088" y="209550"/>
            <a:ext cx="73596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kern="0" dirty="0" smtClean="0"/>
              <a:t>Issues with revisions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Revision policy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576263" y="1397000"/>
            <a:ext cx="8199437" cy="935038"/>
          </a:xfrm>
        </p:spPr>
        <p:txBody>
          <a:bodyPr/>
          <a:lstStyle/>
          <a:p>
            <a:pPr marL="465138" indent="-465138" eaLnBrk="1" hangingPunct="1"/>
            <a:r>
              <a:rPr lang="en-US" altLang="en-US" dirty="0" smtClean="0"/>
              <a:t>How do you resolve these issues and avoid unnecessary criticism?</a:t>
            </a:r>
          </a:p>
          <a:p>
            <a:pPr marL="903288" lvl="1" indent="-465138" eaLnBrk="1" hangingPunct="1"/>
            <a:endParaRPr lang="en-US" altLang="en-US" dirty="0" smtClean="0"/>
          </a:p>
        </p:txBody>
      </p:sp>
      <p:sp>
        <p:nvSpPr>
          <p:cNvPr id="12292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AFE60A0-2DFA-426C-B0A5-33E518BD5092}" type="slidenum">
              <a:rPr lang="en-US" altLang="en-US" smtClean="0"/>
              <a:pPr/>
              <a:t>11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927100"/>
            <a:ext cx="73596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Solution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576263" y="2703513"/>
            <a:ext cx="8007350" cy="199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400" kern="0" dirty="0" smtClean="0">
                <a:solidFill>
                  <a:srgbClr val="FF0000"/>
                </a:solidFill>
              </a:rPr>
              <a:t>Develop a well-designed, carefully-managed and transparent revision policy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Revision policy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4294967295"/>
          </p:nvPr>
        </p:nvSpPr>
        <p:spPr>
          <a:xfrm>
            <a:off x="576263" y="1397000"/>
            <a:ext cx="8199437" cy="4108450"/>
          </a:xfrm>
        </p:spPr>
        <p:txBody>
          <a:bodyPr/>
          <a:lstStyle/>
          <a:p>
            <a:pPr marL="465138" indent="-465138" eaLnBrk="1" hangingPunct="1"/>
            <a:r>
              <a:rPr lang="en-US" altLang="en-US" dirty="0" smtClean="0"/>
              <a:t>Devise an appropriate </a:t>
            </a:r>
            <a:r>
              <a:rPr lang="en-US" altLang="en-US" b="1" dirty="0" smtClean="0"/>
              <a:t>compilation and release schedule</a:t>
            </a:r>
            <a:r>
              <a:rPr lang="en-US" altLang="en-US" dirty="0" smtClean="0"/>
              <a:t> to ensure predictability and openness</a:t>
            </a:r>
            <a:endParaRPr lang="en-US" altLang="en-US" b="1" dirty="0" smtClean="0"/>
          </a:p>
          <a:p>
            <a:pPr marL="465138" indent="-465138" eaLnBrk="1" hangingPunct="1"/>
            <a:r>
              <a:rPr lang="en-US" altLang="en-US" dirty="0" smtClean="0"/>
              <a:t>Decisions to make in doing so include</a:t>
            </a:r>
          </a:p>
          <a:p>
            <a:pPr marL="903288" lvl="1" indent="-465138" eaLnBrk="1" hangingPunct="1"/>
            <a:r>
              <a:rPr lang="en-US" altLang="en-US" dirty="0" smtClean="0"/>
              <a:t>How timely the initial quarterly estimates should be</a:t>
            </a:r>
          </a:p>
          <a:p>
            <a:pPr marL="1300163" lvl="2" indent="-465138" eaLnBrk="1" hangingPunct="1"/>
            <a:r>
              <a:rPr lang="en-US" altLang="en-US" dirty="0" smtClean="0"/>
              <a:t>Varies; around 2-3 months in statistically advanced countries</a:t>
            </a:r>
          </a:p>
          <a:p>
            <a:pPr marL="903288" lvl="1" indent="-465138" eaLnBrk="1" hangingPunct="1"/>
            <a:r>
              <a:rPr lang="en-US" altLang="en-US" dirty="0" smtClean="0"/>
              <a:t>How frequently new quarterly source data should be incorporated</a:t>
            </a:r>
          </a:p>
          <a:p>
            <a:pPr marL="1300163" lvl="2" indent="-465138" eaLnBrk="1" hangingPunct="1"/>
            <a:r>
              <a:rPr lang="en-US" altLang="en-US" dirty="0" smtClean="0"/>
              <a:t>Common practice is to do so quarterly revisions linked to the preparation and release of estimates for the following quarters</a:t>
            </a:r>
          </a:p>
          <a:p>
            <a:pPr marL="903288" lvl="1" indent="-465138" eaLnBrk="1" hangingPunct="1"/>
            <a:endParaRPr lang="en-US" altLang="en-US" dirty="0" smtClean="0"/>
          </a:p>
        </p:txBody>
      </p:sp>
      <p:sp>
        <p:nvSpPr>
          <p:cNvPr id="13316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A145EC3-C46B-4F3E-BC4F-2830C9E97C2B}" type="slidenum">
              <a:rPr lang="en-US" altLang="en-US" smtClean="0"/>
              <a:pPr/>
              <a:t>12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927100"/>
            <a:ext cx="73596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Key elements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Revision policy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576263" y="1397000"/>
            <a:ext cx="8199437" cy="4108450"/>
          </a:xfrm>
        </p:spPr>
        <p:txBody>
          <a:bodyPr/>
          <a:lstStyle/>
          <a:p>
            <a:pPr marL="903288" lvl="1" indent="-465138" eaLnBrk="1" hangingPunct="1"/>
            <a:r>
              <a:rPr lang="en-US" altLang="en-US" dirty="0" smtClean="0"/>
              <a:t>How early and how frequently annual source data should be incorporated</a:t>
            </a:r>
          </a:p>
          <a:p>
            <a:pPr marL="1300163" lvl="2" indent="-465138" eaLnBrk="1" hangingPunct="1"/>
            <a:r>
              <a:rPr lang="en-US" altLang="en-US" dirty="0" smtClean="0"/>
              <a:t>Can do so series by series or simultaneously for all series</a:t>
            </a:r>
          </a:p>
          <a:p>
            <a:pPr marL="903288" lvl="1" indent="-465138" eaLnBrk="1" hangingPunct="1"/>
            <a:r>
              <a:rPr lang="en-US" altLang="en-US" dirty="0" smtClean="0"/>
              <a:t>How frequently major source revisions should be conducted</a:t>
            </a:r>
          </a:p>
          <a:p>
            <a:pPr marL="1300163" lvl="2" indent="-465138" eaLnBrk="1" hangingPunct="1"/>
            <a:r>
              <a:rPr lang="en-US" altLang="en-US" dirty="0" smtClean="0"/>
              <a:t>Depends on frequency of conduct of benchmark census</a:t>
            </a:r>
          </a:p>
          <a:p>
            <a:pPr marL="903288" lvl="1" indent="-465138" eaLnBrk="1" hangingPunct="1"/>
            <a:endParaRPr lang="en-US" altLang="en-US" dirty="0" smtClean="0"/>
          </a:p>
        </p:txBody>
      </p:sp>
      <p:sp>
        <p:nvSpPr>
          <p:cNvPr id="1434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4C176E-5907-41CE-96D6-A194904B7F34}" type="slidenum">
              <a:rPr lang="en-US" altLang="en-US" smtClean="0"/>
              <a:pPr/>
              <a:t>13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927100"/>
            <a:ext cx="73596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Key elements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Revision policy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>
          <a:xfrm>
            <a:off x="576263" y="1397000"/>
            <a:ext cx="8199437" cy="4108450"/>
          </a:xfrm>
        </p:spPr>
        <p:txBody>
          <a:bodyPr/>
          <a:lstStyle/>
          <a:p>
            <a:pPr marL="465138" indent="-465138" eaLnBrk="1" hangingPunct="1"/>
            <a:r>
              <a:rPr lang="en-US" altLang="en-US" dirty="0" smtClean="0"/>
              <a:t>A well-developed compilation and release schedule should also consider</a:t>
            </a:r>
          </a:p>
          <a:p>
            <a:pPr marL="903288" lvl="1" indent="-465138" eaLnBrk="1" hangingPunct="1"/>
            <a:r>
              <a:rPr lang="en-US" altLang="en-US" dirty="0" smtClean="0"/>
              <a:t>Timing of arrival of major data sources and the source data revision policy</a:t>
            </a:r>
          </a:p>
          <a:p>
            <a:pPr marL="1300163" lvl="2" indent="-465138" eaLnBrk="1" hangingPunct="1"/>
            <a:r>
              <a:rPr lang="en-US" altLang="en-US" dirty="0" smtClean="0"/>
              <a:t>Coordinating these statistical activities will minimize the number of revisions needed</a:t>
            </a:r>
          </a:p>
          <a:p>
            <a:pPr marL="903288" lvl="1" indent="-465138" eaLnBrk="1" hangingPunct="1"/>
            <a:r>
              <a:rPr lang="en-US" altLang="en-US" dirty="0" smtClean="0"/>
              <a:t>Timing of preparation of important economic policy documents, for example, government budget</a:t>
            </a:r>
          </a:p>
          <a:p>
            <a:pPr marL="1300163" lvl="2" indent="-465138" eaLnBrk="1" hangingPunct="1"/>
            <a:r>
              <a:rPr lang="en-US" altLang="en-US" dirty="0" smtClean="0"/>
              <a:t>Try to schedule release of QNA estimates in time for budget debate</a:t>
            </a:r>
          </a:p>
        </p:txBody>
      </p:sp>
      <p:sp>
        <p:nvSpPr>
          <p:cNvPr id="15364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FEBDF39-1935-482D-8FDE-7066AF467E6A}" type="slidenum">
              <a:rPr lang="en-US" altLang="en-US" smtClean="0"/>
              <a:pPr/>
              <a:t>14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927100"/>
            <a:ext cx="73596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Key elements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Revision policy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576263" y="1397000"/>
            <a:ext cx="8199437" cy="4108450"/>
          </a:xfrm>
        </p:spPr>
        <p:txBody>
          <a:bodyPr/>
          <a:lstStyle/>
          <a:p>
            <a:pPr marL="903288" lvl="1" indent="-465138" eaLnBrk="1" hangingPunct="1"/>
            <a:r>
              <a:rPr lang="en-US" altLang="en-US" dirty="0" smtClean="0"/>
              <a:t>Attitudes toward the trade-off between timeliness and accuracy</a:t>
            </a:r>
          </a:p>
          <a:p>
            <a:pPr marL="1300163" lvl="2" indent="-465138" eaLnBrk="1" hangingPunct="1"/>
            <a:r>
              <a:rPr lang="en-US" altLang="en-US" dirty="0" smtClean="0"/>
              <a:t>If possible, avoid releasing initial estimates too early if they are misleading rather than informative</a:t>
            </a:r>
          </a:p>
          <a:p>
            <a:pPr marL="903288" lvl="1" indent="-465138" eaLnBrk="1" hangingPunct="1"/>
            <a:r>
              <a:rPr lang="en-US" altLang="en-US" dirty="0" smtClean="0"/>
              <a:t>Dissemination modes</a:t>
            </a:r>
          </a:p>
          <a:p>
            <a:pPr marL="1300163" lvl="2" indent="-465138" eaLnBrk="1" hangingPunct="1"/>
            <a:r>
              <a:rPr lang="en-US" altLang="en-US" dirty="0" smtClean="0"/>
              <a:t>Press release on Internet, press conference, etc</a:t>
            </a:r>
          </a:p>
          <a:p>
            <a:pPr marL="903288" lvl="1" indent="-465138" eaLnBrk="1" hangingPunct="1"/>
            <a:r>
              <a:rPr lang="en-US" altLang="en-US" dirty="0" smtClean="0"/>
              <a:t>Workloads and the design of the national accounts compilation system</a:t>
            </a:r>
          </a:p>
          <a:p>
            <a:pPr marL="1300163" lvl="2" indent="-465138" eaLnBrk="1" hangingPunct="1"/>
            <a:r>
              <a:rPr lang="en-US" altLang="en-US" dirty="0" smtClean="0"/>
              <a:t>Large and complex systems may make it costly to incorporate source data very frequently</a:t>
            </a:r>
          </a:p>
        </p:txBody>
      </p:sp>
      <p:sp>
        <p:nvSpPr>
          <p:cNvPr id="16388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0621671-B8C6-4864-B6E6-5D8D77B8CF45}" type="slidenum">
              <a:rPr lang="en-US" altLang="en-US" smtClean="0"/>
              <a:pPr/>
              <a:t>15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927100"/>
            <a:ext cx="73596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Key elements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Revision policy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4294967295"/>
          </p:nvPr>
        </p:nvSpPr>
        <p:spPr>
          <a:xfrm>
            <a:off x="576263" y="1397000"/>
            <a:ext cx="8199437" cy="5172075"/>
          </a:xfrm>
        </p:spPr>
        <p:txBody>
          <a:bodyPr/>
          <a:lstStyle/>
          <a:p>
            <a:pPr marL="465138" indent="-465138" eaLnBrk="1" hangingPunct="1"/>
            <a:r>
              <a:rPr lang="en-US" altLang="en-US" dirty="0" smtClean="0"/>
              <a:t>A well-developed revision policy should also consider the following:</a:t>
            </a:r>
          </a:p>
          <a:p>
            <a:pPr marL="903288" lvl="1" indent="-465138" eaLnBrk="1" hangingPunct="1"/>
            <a:r>
              <a:rPr lang="en-US" altLang="en-US" dirty="0" smtClean="0"/>
              <a:t>A balance between timeliness and accuracy of the initial estimates</a:t>
            </a:r>
          </a:p>
          <a:p>
            <a:pPr marL="903288" lvl="1" indent="-465138" eaLnBrk="1" hangingPunct="1"/>
            <a:r>
              <a:rPr lang="en-US" altLang="en-US" dirty="0" smtClean="0"/>
              <a:t>Well known release dates published through an advance release calendar as prescribed by the IMF’s SDDS and GDDS</a:t>
            </a:r>
          </a:p>
          <a:p>
            <a:pPr marL="903288" lvl="1" indent="-465138" eaLnBrk="1" hangingPunct="1"/>
            <a:r>
              <a:rPr lang="en-US" altLang="en-US" dirty="0" smtClean="0"/>
              <a:t>Candid and easily available documentation of sources and methods showing the main flows of source data leading to revisions</a:t>
            </a:r>
          </a:p>
          <a:p>
            <a:pPr marL="903288" lvl="1" indent="-465138" eaLnBrk="1" hangingPunct="1"/>
            <a:r>
              <a:rPr lang="en-US" altLang="en-US" dirty="0" smtClean="0"/>
              <a:t>Provision of available information on the accuracy of the estimates and the degree of potential future revisions</a:t>
            </a:r>
          </a:p>
          <a:p>
            <a:pPr marL="903288" lvl="1" indent="-465138" eaLnBrk="1" hangingPunct="1"/>
            <a:r>
              <a:rPr lang="en-US" altLang="en-US" dirty="0" smtClean="0"/>
              <a:t>Provision of sufficiently long and consistent time series data</a:t>
            </a:r>
          </a:p>
        </p:txBody>
      </p:sp>
      <p:sp>
        <p:nvSpPr>
          <p:cNvPr id="17412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EF9FA67-6B1A-4EAC-BD63-E319FD3A6185}" type="slidenum">
              <a:rPr lang="en-US" altLang="en-US" smtClean="0"/>
              <a:pPr/>
              <a:t>16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927100"/>
            <a:ext cx="73596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Key elements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Revision policy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576263" y="1397000"/>
            <a:ext cx="8199437" cy="5172075"/>
          </a:xfrm>
        </p:spPr>
        <p:txBody>
          <a:bodyPr/>
          <a:lstStyle/>
          <a:p>
            <a:pPr marL="903288" lvl="1" indent="-465138" eaLnBrk="1" hangingPunct="1"/>
            <a:r>
              <a:rPr lang="en-US" altLang="en-US" dirty="0" smtClean="0"/>
              <a:t>Provision of detailed data in an easily accessible format (for example, electronic)</a:t>
            </a:r>
          </a:p>
          <a:p>
            <a:pPr marL="903288" lvl="1" indent="-465138" eaLnBrk="1" hangingPunct="1"/>
            <a:r>
              <a:rPr lang="en-US" altLang="en-US" dirty="0" smtClean="0"/>
              <a:t>Published tables showing the revisions to the data with accompany text explaining their causes</a:t>
            </a:r>
          </a:p>
          <a:p>
            <a:pPr marL="903288" lvl="1" indent="-465138" eaLnBrk="1" hangingPunct="1"/>
            <a:r>
              <a:rPr lang="en-US" altLang="en-US" dirty="0" smtClean="0"/>
              <a:t>Advance notice to users of national accounts</a:t>
            </a: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BF797AE-ECFF-4F94-B178-F8299E8B91F0}" type="slidenum">
              <a:rPr lang="en-US" altLang="en-US" smtClean="0"/>
              <a:pPr/>
              <a:t>17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927100"/>
            <a:ext cx="73596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Key elements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Revision policy</a:t>
            </a:r>
          </a:p>
        </p:txBody>
      </p:sp>
      <p:sp>
        <p:nvSpPr>
          <p:cNvPr id="19459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1F3CC3-80C9-4952-97B9-B6587FB1C1EC}" type="slidenum">
              <a:rPr lang="en-US" altLang="en-US" smtClean="0"/>
              <a:pPr/>
              <a:t>18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73075" y="820738"/>
            <a:ext cx="8139113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Example of summary of main revisions and their causes since the previous release</a:t>
            </a:r>
          </a:p>
        </p:txBody>
      </p:sp>
      <p:pic>
        <p:nvPicPr>
          <p:cNvPr id="1946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075" y="1831975"/>
            <a:ext cx="8018463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/>
        </p:nvSpPr>
        <p:spPr bwMode="auto">
          <a:xfrm>
            <a:off x="473076" y="6154738"/>
            <a:ext cx="2204810" cy="255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900" b="0" kern="0" dirty="0" smtClean="0"/>
              <a:t>Source: IMF QNA manual (2001)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420688" y="1076325"/>
            <a:ext cx="8001000" cy="5286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There is a tension between the timeliness of published QNA data and reliability, accuracy and comprehensiveness 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The tension is also due to a conflict between different user requirements and limitations in statistical resources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To resolve this, flash estimates can be published first with revisions to incorporate better data sources later 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dirty="0" smtClean="0"/>
              <a:t>To handle various issues arising from revising estimates, a well-managed, transparent and carefully-managed revision policy needs to be put in place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GB" altLang="en-US" sz="2600" dirty="0" smtClean="0"/>
          </a:p>
        </p:txBody>
      </p:sp>
      <p:sp>
        <p:nvSpPr>
          <p:cNvPr id="20483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3D4005A-E5F2-46CF-9A40-55E2689EF831}" type="slidenum">
              <a:rPr lang="en-US" altLang="en-US" smtClean="0"/>
              <a:pPr/>
              <a:t>19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314450" y="153988"/>
            <a:ext cx="710723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kern="0" dirty="0" smtClean="0"/>
              <a:t>Conclusions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1190625" y="192088"/>
            <a:ext cx="7359650" cy="642937"/>
          </a:xfrm>
        </p:spPr>
        <p:txBody>
          <a:bodyPr/>
          <a:lstStyle/>
          <a:p>
            <a:pPr algn="ctr" eaLnBrk="1" hangingPunct="1"/>
            <a:r>
              <a:rPr lang="en-GB" altLang="en-US" dirty="0" smtClean="0"/>
              <a:t>Outline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4294967295"/>
          </p:nvPr>
        </p:nvSpPr>
        <p:spPr>
          <a:xfrm>
            <a:off x="465138" y="1128713"/>
            <a:ext cx="7643812" cy="4114800"/>
          </a:xfrm>
        </p:spPr>
        <p:txBody>
          <a:bodyPr/>
          <a:lstStyle/>
          <a:p>
            <a:pPr marL="0" indent="-466344" eaLnBrk="1" hangingPunct="1">
              <a:defRPr/>
            </a:pPr>
            <a:r>
              <a:rPr lang="en-US" altLang="en-US" dirty="0" smtClean="0"/>
              <a:t>Why do revisions take place?</a:t>
            </a:r>
          </a:p>
          <a:p>
            <a:pPr marL="466344" indent="-466344" eaLnBrk="1" hangingPunct="1">
              <a:defRPr/>
            </a:pPr>
            <a:r>
              <a:rPr lang="en-US" altLang="en-US" dirty="0" smtClean="0"/>
              <a:t>Types of revisions</a:t>
            </a:r>
          </a:p>
          <a:p>
            <a:pPr marL="466344" indent="-466344" eaLnBrk="1" hangingPunct="1">
              <a:defRPr/>
            </a:pPr>
            <a:r>
              <a:rPr lang="en-US" altLang="en-US" dirty="0" smtClean="0"/>
              <a:t>Issues with revisions</a:t>
            </a:r>
          </a:p>
          <a:p>
            <a:pPr marL="466344" indent="-466344" eaLnBrk="1" hangingPunct="1">
              <a:defRPr/>
            </a:pPr>
            <a:r>
              <a:rPr lang="en-US" altLang="en-US" dirty="0" smtClean="0"/>
              <a:t>Revision policy</a:t>
            </a:r>
          </a:p>
          <a:p>
            <a:pPr marL="466344" indent="-466344" eaLnBrk="1" hangingPunct="1">
              <a:defRPr/>
            </a:pPr>
            <a:r>
              <a:rPr lang="en-US" altLang="en-US" dirty="0" smtClean="0"/>
              <a:t>Conclusions</a:t>
            </a:r>
          </a:p>
          <a:p>
            <a:pPr marL="466344" indent="-466344" eaLnBrk="1" hangingPunct="1">
              <a:defRPr/>
            </a:pPr>
            <a:r>
              <a:rPr lang="en-US" altLang="en-US" dirty="0" smtClean="0"/>
              <a:t>Questions</a:t>
            </a:r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130712-6DD7-4341-9202-B28CEA1A44D7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215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21508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21509" name="Rectangle 13"/>
          <p:cNvSpPr>
            <a:spLocks noGrp="1" noChangeArrowheads="1"/>
          </p:cNvSpPr>
          <p:nvPr>
            <p:ph type="body" idx="4294967295"/>
          </p:nvPr>
        </p:nvSpPr>
        <p:spPr>
          <a:xfrm>
            <a:off x="420688" y="1263650"/>
            <a:ext cx="8001000" cy="44148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Does your agency have a revision policy with a compilation and release schedule for QNA and/or ANA? If no, do you intend to develop one?</a:t>
            </a:r>
          </a:p>
          <a:p>
            <a:pPr eaLnBrk="1" hangingPunct="1"/>
            <a:r>
              <a:rPr lang="en-GB" altLang="en-US" dirty="0" smtClean="0"/>
              <a:t>How do you communicate the revision policy to users?</a:t>
            </a:r>
          </a:p>
          <a:p>
            <a:pPr eaLnBrk="1" hangingPunct="1"/>
            <a:r>
              <a:rPr lang="en-GB" altLang="en-US" dirty="0" smtClean="0"/>
              <a:t>Do you review the revision policy periodically to make improvements?</a:t>
            </a:r>
          </a:p>
          <a:p>
            <a:pPr eaLnBrk="1" hangingPunct="1"/>
            <a:r>
              <a:rPr lang="en-GB" altLang="en-US" dirty="0" smtClean="0"/>
              <a:t>Are revisions to the QNA well-documented and how do users perceive these revisions?</a:t>
            </a:r>
          </a:p>
          <a:p>
            <a:pPr eaLnBrk="1" hangingPunct="1"/>
            <a:endParaRPr lang="en-GB" altLang="en-US" dirty="0" smtClean="0"/>
          </a:p>
        </p:txBody>
      </p:sp>
      <p:sp>
        <p:nvSpPr>
          <p:cNvPr id="21510" name="Rectangle 17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GB" altLang="en-US" dirty="0"/>
          </a:p>
        </p:txBody>
      </p:sp>
      <p:sp>
        <p:nvSpPr>
          <p:cNvPr id="21511" name="Rectangle 18"/>
          <p:cNvSpPr>
            <a:spLocks noChangeArrowheads="1"/>
          </p:cNvSpPr>
          <p:nvPr/>
        </p:nvSpPr>
        <p:spPr bwMode="auto">
          <a:xfrm>
            <a:off x="0" y="2886075"/>
            <a:ext cx="2222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altLang="en-US" sz="1200" dirty="0">
                <a:cs typeface="Times New Roman" pitchFamily="18" charset="0"/>
              </a:rPr>
              <a:t> </a:t>
            </a:r>
            <a:endParaRPr lang="en-US" altLang="en-US" dirty="0"/>
          </a:p>
        </p:txBody>
      </p:sp>
      <p:sp>
        <p:nvSpPr>
          <p:cNvPr id="21512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60DCB3-8A4D-45AE-812F-1B276462F55C}" type="slidenum">
              <a:rPr lang="en-US" altLang="en-US" smtClean="0"/>
              <a:pPr/>
              <a:t>20</a:t>
            </a:fld>
            <a:endParaRPr lang="en-US" altLang="en-US" dirty="0" smtClean="0"/>
          </a:p>
        </p:txBody>
      </p:sp>
      <p:sp>
        <p:nvSpPr>
          <p:cNvPr id="14" name="Title 1"/>
          <p:cNvSpPr txBox="1">
            <a:spLocks/>
          </p:cNvSpPr>
          <p:nvPr/>
        </p:nvSpPr>
        <p:spPr bwMode="auto">
          <a:xfrm>
            <a:off x="1314450" y="153988"/>
            <a:ext cx="7107238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kern="0" dirty="0" smtClean="0"/>
              <a:t>Questions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225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22532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22533" name="Rectangle 17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GB" altLang="en-US" dirty="0"/>
          </a:p>
        </p:txBody>
      </p:sp>
      <p:sp>
        <p:nvSpPr>
          <p:cNvPr id="22534" name="Rectangle 18"/>
          <p:cNvSpPr>
            <a:spLocks noChangeArrowheads="1"/>
          </p:cNvSpPr>
          <p:nvPr/>
        </p:nvSpPr>
        <p:spPr bwMode="auto">
          <a:xfrm>
            <a:off x="0" y="2886075"/>
            <a:ext cx="2222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altLang="en-US" sz="1200" dirty="0">
                <a:cs typeface="Times New Roman" pitchFamily="18" charset="0"/>
              </a:rPr>
              <a:t> </a:t>
            </a:r>
            <a:endParaRPr lang="en-US" altLang="en-US" dirty="0"/>
          </a:p>
        </p:txBody>
      </p:sp>
      <p:sp>
        <p:nvSpPr>
          <p:cNvPr id="22535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58B28B-0F4F-476F-91A4-5149F26563D7}" type="slidenum">
              <a:rPr lang="en-US" altLang="en-US" smtClean="0"/>
              <a:pPr/>
              <a:t>21</a:t>
            </a:fld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79488" y="3024188"/>
            <a:ext cx="6923087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+mn-lt"/>
              </a:rPr>
              <a:t>Thank you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Why do revisions take place?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655638" y="1490663"/>
            <a:ext cx="7643812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Policy needs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A coherent, comprehensive, and reasonably accurate picture of the current economic situation that is as up to date as possible is needed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Time series and structural analysis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Long time series of very detailed ANA or QNA data are needed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Other needs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Period to period rates of change in the series and their levels are needed</a:t>
            </a:r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263D32-2F31-4366-A884-62E5544DB27B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17513" y="952500"/>
            <a:ext cx="8185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Different users of QNA have different needs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Why do revisions take place?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173163"/>
            <a:ext cx="7643813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Users want QNA data that are as accurate ad timely as possible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Compilers may not be able to meet this demand due to reasons such as resource constraints and respondent burden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Collection of accurate and detailed source data is expensive and time-consuming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Compilation of comprehensive, accurate and detailed QNA is time-consuming and expensive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Frequent data collection increases respondent burden</a:t>
            </a:r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5124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717786E-59E7-4B34-9782-131F154A7D5C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Why do revisions take place?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173163"/>
            <a:ext cx="7643813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This creates a tension between the timeliness of published QNA data and reliability, accuracy and comprehensiveness </a:t>
            </a:r>
          </a:p>
          <a:p>
            <a:pPr marL="465138" indent="-465138" eaLnBrk="1" hangingPunct="1">
              <a:defRPr/>
            </a:pPr>
            <a:r>
              <a:rPr lang="en-US" altLang="en-US" dirty="0"/>
              <a:t>The tension is </a:t>
            </a:r>
            <a:r>
              <a:rPr lang="en-US" altLang="en-US" dirty="0" smtClean="0"/>
              <a:t>also due </a:t>
            </a:r>
            <a:r>
              <a:rPr lang="en-US" altLang="en-US" dirty="0"/>
              <a:t>to a conflict between different user requirements and limitations in statistical resources</a:t>
            </a:r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6148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727F14-C89C-4DCE-81E3-483AE1967DD1}" type="slidenum">
              <a:rPr lang="en-US" altLang="en-US" smtClean="0"/>
              <a:pPr/>
              <a:t>5</a:t>
            </a:fld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Why do revisions take place?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354013" y="1490663"/>
            <a:ext cx="8659812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To resolve this, compilers release flash QNA estimates first that are later revised when more and better source data are available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Flash QNA estimates are compiled using shortcuts such as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Use of source data for only one or two months of the quarter for some or all components with missing months estimated by methods such as extrapolation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Use of data with less complete response rates than that used for subsequent QNA estimates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Flash QNA estimates may be more limited in coverage and detail than subsequent QNA estimates</a:t>
            </a:r>
          </a:p>
          <a:p>
            <a:pPr marL="1300163" lvl="2" indent="-465138" eaLnBrk="1" hangingPunct="1">
              <a:defRPr/>
            </a:pPr>
            <a:r>
              <a:rPr lang="en-US" altLang="en-US" dirty="0" smtClean="0"/>
              <a:t>For example, flash estimates of production-based GDP may be published first followed by expenditure-based GDP in a subsequent release</a:t>
            </a:r>
          </a:p>
          <a:p>
            <a:pPr marL="1300163" lvl="2" indent="-465138" eaLnBrk="1" hangingPunct="1">
              <a:defRPr/>
            </a:pPr>
            <a:endParaRPr lang="en-US" altLang="en-US" dirty="0" smtClean="0"/>
          </a:p>
          <a:p>
            <a:pPr marL="835025" lvl="2" indent="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 marL="1300163" lvl="2" indent="-465138" eaLnBrk="1" hangingPunct="1">
              <a:defRPr/>
            </a:pPr>
            <a:endParaRPr lang="en-US" altLang="en-US" dirty="0" smtClean="0"/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7172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BE4694-61D1-4429-A6C9-09AC7E6A2F38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927100"/>
            <a:ext cx="73596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Solution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Why do revisions take place?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655638" y="1490663"/>
            <a:ext cx="8105775" cy="4975225"/>
          </a:xfrm>
        </p:spPr>
        <p:txBody>
          <a:bodyPr/>
          <a:lstStyle/>
          <a:p>
            <a:pPr marL="465138" indent="-465138" eaLnBrk="1" hangingPunct="1">
              <a:defRPr/>
            </a:pPr>
            <a:r>
              <a:rPr lang="en-US" altLang="en-US" dirty="0" smtClean="0"/>
              <a:t>Incorporating new and more accurate information as soon as possible helps to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Enhance the accuracy of the estimates without breaks in the time series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Reduce the magnitude of later revisions</a:t>
            </a:r>
          </a:p>
          <a:p>
            <a:pPr marL="903288" lvl="1" indent="-465138" eaLnBrk="1" hangingPunct="1">
              <a:defRPr/>
            </a:pPr>
            <a:r>
              <a:rPr lang="en-US" altLang="en-US" dirty="0" smtClean="0"/>
              <a:t>Improve the trust of users in the statistics by serving user needs</a:t>
            </a:r>
          </a:p>
          <a:p>
            <a:pPr marL="465138" indent="-465138" eaLnBrk="1" hangingPunct="1">
              <a:defRPr/>
            </a:pPr>
            <a:r>
              <a:rPr lang="en-US" altLang="en-US" dirty="0" smtClean="0"/>
              <a:t>Indeed, the absence of revisions may indicate no better information is available to improve on the first estimates</a:t>
            </a:r>
          </a:p>
          <a:p>
            <a:pPr marL="465138" indent="-465138" eaLnBrk="1" hangingPunct="1">
              <a:defRPr/>
            </a:pPr>
            <a:endParaRPr lang="en-US" altLang="en-US" dirty="0" smtClean="0"/>
          </a:p>
          <a:p>
            <a:pPr marL="903288" lvl="1" indent="-465138" eaLnBrk="1" hangingPunct="1">
              <a:defRPr/>
            </a:pPr>
            <a:endParaRPr lang="en-US" altLang="en-US" dirty="0" smtClean="0"/>
          </a:p>
          <a:p>
            <a:pPr marL="400050" lvl="1" indent="-336550" eaLnBrk="1" hangingPunct="1">
              <a:buFont typeface="Wingdings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8196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938034-2CB8-4431-A501-88E4BEADB4DA}" type="slidenum">
              <a:rPr lang="en-US" altLang="en-US" smtClean="0"/>
              <a:pPr/>
              <a:t>7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927100"/>
            <a:ext cx="73596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Solution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Types of revisions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>
          <a:xfrm>
            <a:off x="576263" y="1397000"/>
            <a:ext cx="8199437" cy="5106988"/>
          </a:xfrm>
        </p:spPr>
        <p:txBody>
          <a:bodyPr/>
          <a:lstStyle/>
          <a:p>
            <a:pPr marL="465138" indent="-465138" eaLnBrk="1" hangingPunct="1"/>
            <a:r>
              <a:rPr lang="en-US" altLang="en-US" dirty="0" smtClean="0"/>
              <a:t>Quarterly revision cycle</a:t>
            </a:r>
          </a:p>
          <a:p>
            <a:pPr marL="903288" lvl="1" indent="-465138" eaLnBrk="1" hangingPunct="1"/>
            <a:r>
              <a:rPr lang="en-US" altLang="en-US" dirty="0" smtClean="0"/>
              <a:t>Determined by the evolution of short-term statistics as used in the QNA due to</a:t>
            </a:r>
          </a:p>
          <a:p>
            <a:pPr marL="1300163" lvl="2" indent="-465138" eaLnBrk="1" hangingPunct="1"/>
            <a:r>
              <a:rPr lang="en-US" altLang="en-US" dirty="0" smtClean="0"/>
              <a:t>Corrections/changes in specific short-term source data</a:t>
            </a:r>
          </a:p>
          <a:p>
            <a:pPr marL="1300163" lvl="2" indent="-465138" eaLnBrk="1" hangingPunct="1"/>
            <a:r>
              <a:rPr lang="en-US" altLang="en-US" dirty="0" smtClean="0"/>
              <a:t>Incorporation of additional less timely short-term data</a:t>
            </a:r>
          </a:p>
          <a:p>
            <a:pPr marL="465138" indent="-465138" eaLnBrk="1" hangingPunct="1"/>
            <a:r>
              <a:rPr lang="en-US" altLang="en-US" dirty="0" smtClean="0"/>
              <a:t>Annual revision cycle</a:t>
            </a:r>
          </a:p>
          <a:p>
            <a:pPr marL="903288" lvl="1" indent="-465138" eaLnBrk="1" hangingPunct="1"/>
            <a:r>
              <a:rPr lang="en-US" altLang="en-US" dirty="0" smtClean="0"/>
              <a:t>Revisions to the QNA are due to</a:t>
            </a:r>
          </a:p>
          <a:p>
            <a:pPr marL="1300163" lvl="2" indent="-465138" eaLnBrk="1" hangingPunct="1"/>
            <a:r>
              <a:rPr lang="en-US" altLang="en-US" dirty="0" smtClean="0"/>
              <a:t>Revisions to annual data due to incorporation of more reliable annual source data into the quarterly estimates</a:t>
            </a:r>
          </a:p>
          <a:p>
            <a:pPr marL="1300163" lvl="2" indent="-465138" eaLnBrk="1" hangingPunct="1"/>
            <a:r>
              <a:rPr lang="en-US" altLang="en-US" dirty="0" smtClean="0"/>
              <a:t>Use of benchmarking procedure</a:t>
            </a:r>
          </a:p>
          <a:p>
            <a:pPr marL="465138" indent="-465138" eaLnBrk="1" hangingPunct="1"/>
            <a:r>
              <a:rPr lang="en-US" altLang="en-US" dirty="0" smtClean="0"/>
              <a:t>Periodic major revisions</a:t>
            </a:r>
          </a:p>
          <a:p>
            <a:pPr marL="903288" lvl="1" indent="-465138" eaLnBrk="1" hangingPunct="1"/>
            <a:r>
              <a:rPr lang="en-US" altLang="en-US" dirty="0" smtClean="0"/>
              <a:t>Arise from periodic benchmark censuses, availability of new types of annual source data, improved compilation methods, adoption of new international statistical standards…</a:t>
            </a:r>
          </a:p>
          <a:p>
            <a:pPr marL="903288" lvl="1" indent="-465138" eaLnBrk="1" hangingPunct="1"/>
            <a:endParaRPr lang="en-US" altLang="en-US" dirty="0" smtClean="0"/>
          </a:p>
        </p:txBody>
      </p:sp>
      <p:sp>
        <p:nvSpPr>
          <p:cNvPr id="922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8D62A24-ED02-4A8B-9012-B9FE8C5A191B}" type="slidenum">
              <a:rPr lang="en-US" altLang="en-US" smtClean="0"/>
              <a:pPr/>
              <a:t>8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576263" y="927100"/>
            <a:ext cx="735965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2400" kern="0" dirty="0" smtClean="0"/>
              <a:t>Three revision cycles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4294967295"/>
          </p:nvPr>
        </p:nvSpPr>
        <p:spPr>
          <a:xfrm>
            <a:off x="387350" y="990600"/>
            <a:ext cx="8412163" cy="570865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Revisions may introduce breaks in the time series data, which implies the need to do backcasting</a:t>
            </a:r>
          </a:p>
          <a:p>
            <a:pPr lvl="1" eaLnBrk="1" hangingPunct="1"/>
            <a:r>
              <a:rPr lang="en-GB" altLang="en-US" dirty="0" smtClean="0"/>
              <a:t>To ensure </a:t>
            </a:r>
            <a:r>
              <a:rPr lang="en-US" altLang="en-US" dirty="0" smtClean="0"/>
              <a:t>the coherence of the time series data across time </a:t>
            </a:r>
          </a:p>
          <a:p>
            <a:pPr lvl="1" eaLnBrk="1" hangingPunct="1"/>
            <a:r>
              <a:rPr lang="en-US" altLang="en-US" dirty="0" smtClean="0"/>
              <a:t>Maintain economic history</a:t>
            </a:r>
          </a:p>
          <a:p>
            <a:pPr eaLnBrk="1" hangingPunct="1"/>
            <a:r>
              <a:rPr lang="en-US" altLang="en-US" dirty="0" smtClean="0"/>
              <a:t>Issues to consider in backcasting include</a:t>
            </a:r>
          </a:p>
          <a:p>
            <a:pPr lvl="1" eaLnBrk="1" hangingPunct="1"/>
            <a:r>
              <a:rPr lang="en-US" altLang="en-US" dirty="0" smtClean="0"/>
              <a:t>What techniques to use</a:t>
            </a:r>
          </a:p>
          <a:p>
            <a:pPr lvl="2" eaLnBrk="1" hangingPunct="1"/>
            <a:r>
              <a:rPr lang="en-US" altLang="en-US" dirty="0" smtClean="0"/>
              <a:t>Recompilation from source data</a:t>
            </a:r>
          </a:p>
          <a:p>
            <a:pPr lvl="2" eaLnBrk="1" hangingPunct="1"/>
            <a:r>
              <a:rPr lang="en-US" altLang="en-US" dirty="0" smtClean="0"/>
              <a:t>Splicing</a:t>
            </a:r>
          </a:p>
          <a:p>
            <a:pPr lvl="2" eaLnBrk="1" hangingPunct="1"/>
            <a:r>
              <a:rPr lang="en-US" altLang="en-US" dirty="0" smtClean="0"/>
              <a:t>Proxy indicators</a:t>
            </a:r>
          </a:p>
          <a:p>
            <a:pPr lvl="2" eaLnBrk="1" hangingPunct="1"/>
            <a:r>
              <a:rPr lang="en-US" altLang="en-US" dirty="0" smtClean="0"/>
              <a:t>A combination of the above techniques</a:t>
            </a:r>
          </a:p>
          <a:p>
            <a:pPr lvl="1" eaLnBrk="1" hangingPunct="1"/>
            <a:r>
              <a:rPr lang="en-US" altLang="en-US" dirty="0" smtClean="0"/>
              <a:t>How far back to backcast</a:t>
            </a:r>
          </a:p>
          <a:p>
            <a:pPr lvl="1" eaLnBrk="1" hangingPunct="1"/>
            <a:r>
              <a:rPr lang="en-US" altLang="en-US" dirty="0" smtClean="0"/>
              <a:t>At what detail to backcast</a:t>
            </a:r>
          </a:p>
          <a:p>
            <a:pPr lvl="1" eaLnBrk="1" hangingPunct="1"/>
            <a:r>
              <a:rPr lang="en-US" altLang="en-US" dirty="0" smtClean="0"/>
              <a:t>Availability of resources and time</a:t>
            </a:r>
          </a:p>
          <a:p>
            <a:pPr lvl="1" eaLnBrk="1" hangingPunct="1"/>
            <a:r>
              <a:rPr lang="en-US" altLang="en-US" dirty="0" smtClean="0"/>
              <a:t>Knowledge of structural changes, business cycles, major economic events, changes in government policy…</a:t>
            </a:r>
          </a:p>
          <a:p>
            <a:pPr lvl="2" eaLnBrk="1" hangingPunct="1"/>
            <a:endParaRPr lang="en-GB" altLang="en-US" dirty="0" smtClean="0"/>
          </a:p>
        </p:txBody>
      </p:sp>
      <p:sp>
        <p:nvSpPr>
          <p:cNvPr id="10243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7263DAD-0849-4063-8524-308A38385424}" type="slidenum">
              <a:rPr lang="en-US" altLang="en-US" smtClean="0"/>
              <a:pPr/>
              <a:t>9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208088" y="209550"/>
            <a:ext cx="7359650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00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800">
                <a:solidFill>
                  <a:srgbClr val="000000"/>
                </a:solidFill>
                <a:latin typeface="Verdan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kern="0" dirty="0" smtClean="0"/>
              <a:t>Issues with revisions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ensusDbJan">
  <a:themeElements>
    <a:clrScheme name="CensusDbJan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ensusDbJ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nsusDbJan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nsusDbJan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7875</TotalTime>
  <Words>1258</Words>
  <Application>Microsoft Office PowerPoint</Application>
  <PresentationFormat>On-screen Show (4:3)</PresentationFormat>
  <Paragraphs>164</Paragraphs>
  <Slides>21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CensusDbJan</vt:lpstr>
      <vt:lpstr>PowerPoint Presentation</vt:lpstr>
      <vt:lpstr>Outline</vt:lpstr>
      <vt:lpstr>Why do revisions take place?</vt:lpstr>
      <vt:lpstr>Why do revisions take place?</vt:lpstr>
      <vt:lpstr>Why do revisions take place?</vt:lpstr>
      <vt:lpstr>Why do revisions take place?</vt:lpstr>
      <vt:lpstr>Why do revisions take place?</vt:lpstr>
      <vt:lpstr>Types of revisions</vt:lpstr>
      <vt:lpstr>PowerPoint Presentation</vt:lpstr>
      <vt:lpstr>PowerPoint Presentation</vt:lpstr>
      <vt:lpstr>Revision policy</vt:lpstr>
      <vt:lpstr>Revision policy</vt:lpstr>
      <vt:lpstr>Revision policy</vt:lpstr>
      <vt:lpstr>Revision policy</vt:lpstr>
      <vt:lpstr>Revision policy</vt:lpstr>
      <vt:lpstr>Revision policy</vt:lpstr>
      <vt:lpstr>Revision policy</vt:lpstr>
      <vt:lpstr>Revision policy</vt:lpstr>
      <vt:lpstr>PowerPoint Presentation</vt:lpstr>
      <vt:lpstr>PowerPoint Presentation</vt:lpstr>
      <vt:lpstr>PowerPoint Presentation</vt:lpstr>
    </vt:vector>
  </TitlesOfParts>
  <Company>UNSD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</dc:title>
  <dc:subject>Workshop on Manufacturing statistics, Santiago, Chile, March 2011</dc:subject>
  <dc:creator>Ralf Becker</dc:creator>
  <cp:lastModifiedBy>Benson Sim</cp:lastModifiedBy>
  <cp:revision>725</cp:revision>
  <cp:lastPrinted>2015-03-02T22:50:53Z</cp:lastPrinted>
  <dcterms:created xsi:type="dcterms:W3CDTF">2003-09-08T09:07:59Z</dcterms:created>
  <dcterms:modified xsi:type="dcterms:W3CDTF">2015-03-04T23:34:11Z</dcterms:modified>
</cp:coreProperties>
</file>