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89" r:id="rId3"/>
    <p:sldId id="392" r:id="rId4"/>
    <p:sldId id="379" r:id="rId5"/>
    <p:sldId id="351" r:id="rId6"/>
    <p:sldId id="362" r:id="rId7"/>
    <p:sldId id="322" r:id="rId8"/>
    <p:sldId id="321" r:id="rId9"/>
    <p:sldId id="385" r:id="rId10"/>
    <p:sldId id="386" r:id="rId11"/>
    <p:sldId id="320" r:id="rId12"/>
    <p:sldId id="341" r:id="rId13"/>
    <p:sldId id="340" r:id="rId14"/>
    <p:sldId id="345" r:id="rId15"/>
    <p:sldId id="387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354" r:id="rId25"/>
    <p:sldId id="273" r:id="rId26"/>
    <p:sldId id="274" r:id="rId27"/>
    <p:sldId id="275" r:id="rId28"/>
    <p:sldId id="264" r:id="rId29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71156-CF50-4E0C-8363-F3C6A58CD6DC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F571E-F420-40E7-8848-34A8656228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0028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514DF5FB-7DDF-4416-8AB9-108CABAC5D5A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4D4B268D-CF16-4860-8244-DAF546A5B5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7671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B268D-CF16-4860-8244-DAF546A5B5E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8510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B268D-CF16-4860-8244-DAF546A5B5E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8510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B268D-CF16-4860-8244-DAF546A5B5E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8510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B268D-CF16-4860-8244-DAF546A5B5E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8510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B268D-CF16-4860-8244-DAF546A5B5E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8510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B268D-CF16-4860-8244-DAF546A5B5E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8510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B268D-CF16-4860-8244-DAF546A5B5E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8510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B268D-CF16-4860-8244-DAF546A5B5E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8510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B268D-CF16-4860-8244-DAF546A5B5E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8510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B268D-CF16-4860-8244-DAF546A5B5E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8510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B268D-CF16-4860-8244-DAF546A5B5E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8510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B268D-CF16-4860-8244-DAF546A5B5E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8510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B268D-CF16-4860-8244-DAF546A5B5E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8510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B268D-CF16-4860-8244-DAF546A5B5E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8510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6FC5-F7BB-4185-86A2-F1690F4ECDEE}" type="datetime4">
              <a:rPr lang="en-US" smtClean="0"/>
              <a:pPr/>
              <a:t>March 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Director National Accounts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67D8-FAE2-4627-A712-2C6B448A9187}" type="datetime4">
              <a:rPr lang="en-US" smtClean="0"/>
              <a:pPr/>
              <a:t>March 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Director National Accounts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22A1-0A32-4DAD-984D-3A9C7E5779FE}" type="datetime4">
              <a:rPr lang="en-US" smtClean="0"/>
              <a:pPr/>
              <a:t>March 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Director National Accounts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D96F-9BF1-4466-B4F5-7557FEC51A74}" type="datetime4">
              <a:rPr lang="en-US" smtClean="0"/>
              <a:pPr/>
              <a:t>March 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Director National Accounts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2074F-CB25-47D5-B9D4-633ED6F5C2D5}" type="datetime4">
              <a:rPr lang="en-US" smtClean="0"/>
              <a:pPr/>
              <a:t>March 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Director National Accounts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C135-2EE8-4276-956A-21D2FFE10537}" type="datetime4">
              <a:rPr lang="en-US" smtClean="0"/>
              <a:pPr/>
              <a:t>March 9,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Director National Accounts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663F-9C81-4C70-BE0B-29A057930366}" type="datetime4">
              <a:rPr lang="en-US" smtClean="0"/>
              <a:pPr/>
              <a:t>March 9,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Director National Accounts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4DBD-7361-452D-BC35-BFD386009CAC}" type="datetime4">
              <a:rPr lang="en-US" smtClean="0"/>
              <a:pPr/>
              <a:t>March 9,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Director National Accounts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CE74-53A3-4C98-B407-D8104CE135C2}" type="datetime4">
              <a:rPr lang="en-US" smtClean="0"/>
              <a:pPr/>
              <a:t>March 9,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Director National Accounts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109F-C139-4DF2-A151-C710BFC41E65}" type="datetime4">
              <a:rPr lang="en-US" smtClean="0"/>
              <a:pPr/>
              <a:t>March 9,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Director National Accounts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2C0A-0C11-46C6-AD84-4751ADD41801}" type="datetime4">
              <a:rPr lang="en-US" smtClean="0"/>
              <a:pPr/>
              <a:t>March 9,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Director National Accounts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7FCAC-9D66-4582-A517-AF55BC4B1032}" type="datetime4">
              <a:rPr lang="en-US" smtClean="0"/>
              <a:pPr/>
              <a:t>March 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Director National Accounts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2438400"/>
            <a:ext cx="6400800" cy="16002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Quarterly National Accounts</a:t>
            </a:r>
            <a:b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</a:t>
            </a:r>
            <a:b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Pakistan 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4343400"/>
            <a:ext cx="5867400" cy="213360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ea typeface="+mj-ea"/>
                <a:cs typeface="Arial" pitchFamily="34" charset="0"/>
              </a:rPr>
              <a:t>by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Attiq-ur-Rehman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Director, </a:t>
            </a:r>
          </a:p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National Accounts,</a:t>
            </a:r>
          </a:p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Pakistan Bureau of Statistics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200"/>
            <a:ext cx="990600" cy="990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4308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76200"/>
            <a:ext cx="9144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838200"/>
          </a:xfrm>
        </p:spPr>
        <p:txBody>
          <a:bodyPr>
            <a:noAutofit/>
          </a:bodyPr>
          <a:lstStyle/>
          <a:p>
            <a:pPr algn="l"/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Crops (Quarterly) 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996"/>
          <a:stretch/>
        </p:blipFill>
        <p:spPr>
          <a:xfrm>
            <a:off x="8619935" y="167348"/>
            <a:ext cx="524065" cy="670852"/>
          </a:xfrm>
          <a:prstGeom prst="rect">
            <a:avLst/>
          </a:prstGeom>
        </p:spPr>
      </p:pic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Director National Accounts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0C1D-BCF1-4057-B459-D65A34925ECB}" type="datetime4">
              <a:rPr lang="en-US" smtClean="0"/>
              <a:pPr/>
              <a:t>March 9, 2015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4864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400" b="1" dirty="0" smtClean="0">
                <a:solidFill>
                  <a:srgbClr val="00B050"/>
                </a:solidFill>
              </a:rPr>
              <a:t>Output:</a:t>
            </a:r>
            <a:r>
              <a:rPr lang="en-US" sz="2400" dirty="0" smtClean="0">
                <a:solidFill>
                  <a:srgbClr val="002060"/>
                </a:solidFill>
              </a:rPr>
              <a:t>		Output of crops is distributed in quarters 				according to its harvest period. Ratios have 				been  developed on the basis of studies and 			experts opinion.</a:t>
            </a:r>
          </a:p>
          <a:p>
            <a:pPr>
              <a:buFontTx/>
              <a:buChar char="-"/>
            </a:pPr>
            <a:r>
              <a:rPr lang="en-US" sz="2400" b="1" dirty="0" smtClean="0">
                <a:solidFill>
                  <a:srgbClr val="00B050"/>
                </a:solidFill>
              </a:rPr>
              <a:t>Inputs:</a:t>
            </a:r>
            <a:r>
              <a:rPr lang="en-US" sz="2400" dirty="0" smtClean="0">
                <a:solidFill>
                  <a:srgbClr val="002060"/>
                </a:solidFill>
              </a:rPr>
              <a:t>		Input is bifurcated on basis of quarterly share 			of Out put in the quarters.</a:t>
            </a:r>
          </a:p>
          <a:p>
            <a:pPr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- Issues:</a:t>
            </a:r>
            <a:r>
              <a:rPr lang="en-US" sz="2400" dirty="0" smtClean="0">
                <a:solidFill>
                  <a:srgbClr val="002060"/>
                </a:solidFill>
              </a:rPr>
              <a:t>		How to incorporate Work in progress?</a:t>
            </a:r>
          </a:p>
        </p:txBody>
      </p:sp>
    </p:spTree>
    <p:extLst>
      <p:ext uri="{BB962C8B-B14F-4D97-AF65-F5344CB8AC3E}">
        <p14:creationId xmlns:p14="http://schemas.microsoft.com/office/powerpoint/2010/main" xmlns="" val="166614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6200"/>
            <a:ext cx="9144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Livestock and Poultry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996"/>
          <a:stretch/>
        </p:blipFill>
        <p:spPr>
          <a:xfrm>
            <a:off x="8619935" y="167348"/>
            <a:ext cx="524065" cy="670852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Director National Accounts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FDCF-8E01-4592-86EE-1210194F50D2}" type="datetime4">
              <a:rPr lang="en-US" smtClean="0"/>
              <a:pPr/>
              <a:t>March 9, 2015</a:t>
            </a:fld>
            <a:endParaRPr lang="en-US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14826" y="1600200"/>
            <a:ext cx="2514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00B050"/>
                </a:solidFill>
              </a:rPr>
              <a:t>Livestock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rgbClr val="002060"/>
                </a:solidFill>
              </a:rPr>
              <a:t>Buffaloes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rgbClr val="002060"/>
                </a:solidFill>
              </a:rPr>
              <a:t>Cattle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rgbClr val="002060"/>
                </a:solidFill>
              </a:rPr>
              <a:t>Sheep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rgbClr val="002060"/>
                </a:solidFill>
              </a:rPr>
              <a:t>Goats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rgbClr val="002060"/>
                </a:solidFill>
              </a:rPr>
              <a:t>Camels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rgbClr val="002060"/>
                </a:solidFill>
              </a:rPr>
              <a:t>Horses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rgbClr val="002060"/>
                </a:solidFill>
              </a:rPr>
              <a:t>Mules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rgbClr val="002060"/>
                </a:solidFill>
              </a:rPr>
              <a:t>Asses</a:t>
            </a:r>
          </a:p>
        </p:txBody>
      </p:sp>
      <p:sp>
        <p:nvSpPr>
          <p:cNvPr id="15" name="Rectangle 36"/>
          <p:cNvSpPr txBox="1">
            <a:spLocks noChangeArrowheads="1"/>
          </p:cNvSpPr>
          <p:nvPr/>
        </p:nvSpPr>
        <p:spPr>
          <a:xfrm>
            <a:off x="2312618" y="1600200"/>
            <a:ext cx="35814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B050"/>
                </a:solidFill>
              </a:rPr>
              <a:t>Poultry Products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</a:rPr>
              <a:t>Broilers (Farming)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</a:rPr>
              <a:t> Layers (Farming)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</a:rPr>
              <a:t>Poultry (</a:t>
            </a:r>
            <a:r>
              <a:rPr lang="en-US" dirty="0" err="1" smtClean="0">
                <a:solidFill>
                  <a:srgbClr val="002060"/>
                </a:solidFill>
              </a:rPr>
              <a:t>Desi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</a:rPr>
              <a:t>Ducklings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</a:rPr>
              <a:t>Eggs (Farming)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</a:rPr>
              <a:t>Eggs (</a:t>
            </a:r>
            <a:r>
              <a:rPr lang="en-US" dirty="0" err="1" smtClean="0">
                <a:solidFill>
                  <a:srgbClr val="002060"/>
                </a:solidFill>
              </a:rPr>
              <a:t>Desi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715000" y="1752600"/>
            <a:ext cx="3276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lnSpc>
                <a:spcPct val="80000"/>
              </a:lnSpc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B050"/>
                </a:solidFill>
              </a:rPr>
              <a:t>Livestock Products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</a:rPr>
              <a:t>Milk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</a:rPr>
              <a:t>Draught Power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</a:rPr>
              <a:t>Dung &amp; Urine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</a:rPr>
              <a:t>Wool &amp; Hair</a:t>
            </a:r>
          </a:p>
          <a:p>
            <a:pPr lvl="1">
              <a:buFont typeface="Wingdings" pitchFamily="2" charset="2"/>
              <a:buChar char="v"/>
              <a:defRPr/>
            </a:pPr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133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6200"/>
            <a:ext cx="9144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Live Stock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996"/>
          <a:stretch/>
        </p:blipFill>
        <p:spPr>
          <a:xfrm>
            <a:off x="8619935" y="167348"/>
            <a:ext cx="524065" cy="670852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Director National Accounts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FDCF-8E01-4592-86EE-1210194F50D2}" type="datetime4">
              <a:rPr lang="en-US" smtClean="0"/>
              <a:pPr/>
              <a:t>March 9, 2015</a:t>
            </a:fld>
            <a:endParaRPr lang="en-US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57199" y="1066800"/>
            <a:ext cx="8424767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lnSpc>
                <a:spcPct val="80000"/>
              </a:lnSpc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B050"/>
                </a:solidFill>
              </a:rPr>
              <a:t>Net Sale (Sale – Purchase of Animals) </a:t>
            </a:r>
            <a:r>
              <a:rPr lang="en-US" sz="2400" b="1" dirty="0" smtClean="0">
                <a:solidFill>
                  <a:srgbClr val="002060"/>
                </a:solidFill>
              </a:rPr>
              <a:t>= Sale of Animals for 							Slaughtering</a:t>
            </a:r>
          </a:p>
          <a:p>
            <a:pPr marL="571500" indent="-571500">
              <a:lnSpc>
                <a:spcPct val="80000"/>
              </a:lnSpc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B050"/>
                </a:solidFill>
              </a:rPr>
              <a:t>Natural Growth</a:t>
            </a:r>
          </a:p>
          <a:p>
            <a:pPr marL="571500" indent="-571500">
              <a:lnSpc>
                <a:spcPct val="80000"/>
              </a:lnSpc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B050"/>
                </a:solidFill>
              </a:rPr>
              <a:t>Livestock Products</a:t>
            </a:r>
          </a:p>
          <a:p>
            <a:pPr marL="1239838" lvl="2" indent="-382588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2060"/>
                </a:solidFill>
              </a:rPr>
              <a:t>Milk</a:t>
            </a:r>
          </a:p>
          <a:p>
            <a:pPr marL="1239838" lvl="2" indent="-382588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2060"/>
                </a:solidFill>
              </a:rPr>
              <a:t>Draught Power</a:t>
            </a:r>
          </a:p>
          <a:p>
            <a:pPr marL="1239838" lvl="2" indent="-382588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2060"/>
                </a:solidFill>
              </a:rPr>
              <a:t>Dung &amp; Urine</a:t>
            </a:r>
          </a:p>
          <a:p>
            <a:pPr marL="1239838" lvl="2" indent="-382588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2060"/>
                </a:solidFill>
              </a:rPr>
              <a:t>Wool &amp; Hair</a:t>
            </a:r>
          </a:p>
          <a:p>
            <a:pPr marL="571500" indent="-571500">
              <a:lnSpc>
                <a:spcPct val="80000"/>
              </a:lnSpc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B050"/>
                </a:solidFill>
              </a:rPr>
              <a:t>Poultry Products</a:t>
            </a:r>
          </a:p>
          <a:p>
            <a:pPr marL="1239838" lvl="2" indent="-382588">
              <a:lnSpc>
                <a:spcPct val="80000"/>
              </a:lnSpc>
              <a:buClr>
                <a:schemeClr val="tx1"/>
              </a:buClr>
              <a:buSzPct val="85000"/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2060"/>
                </a:solidFill>
              </a:rPr>
              <a:t>Broilers (Farming)</a:t>
            </a:r>
          </a:p>
          <a:p>
            <a:pPr marL="1239838" lvl="2" indent="-382588">
              <a:lnSpc>
                <a:spcPct val="80000"/>
              </a:lnSpc>
              <a:buClr>
                <a:schemeClr val="tx1"/>
              </a:buClr>
              <a:buSzPct val="85000"/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2060"/>
                </a:solidFill>
              </a:rPr>
              <a:t>Layers (Farming)</a:t>
            </a:r>
          </a:p>
          <a:p>
            <a:pPr marL="1239838" lvl="2" indent="-382588">
              <a:lnSpc>
                <a:spcPct val="80000"/>
              </a:lnSpc>
              <a:buClr>
                <a:schemeClr val="tx1"/>
              </a:buClr>
              <a:buSzPct val="85000"/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2060"/>
                </a:solidFill>
              </a:rPr>
              <a:t>Poultry (</a:t>
            </a:r>
            <a:r>
              <a:rPr lang="en-US" b="1" dirty="0" err="1" smtClean="0">
                <a:solidFill>
                  <a:srgbClr val="002060"/>
                </a:solidFill>
              </a:rPr>
              <a:t>Desi</a:t>
            </a:r>
            <a:r>
              <a:rPr lang="en-US" b="1" dirty="0" smtClean="0">
                <a:solidFill>
                  <a:srgbClr val="002060"/>
                </a:solidFill>
              </a:rPr>
              <a:t>)</a:t>
            </a:r>
          </a:p>
          <a:p>
            <a:pPr marL="1239838" lvl="2" indent="-382588">
              <a:lnSpc>
                <a:spcPct val="80000"/>
              </a:lnSpc>
              <a:buClr>
                <a:schemeClr val="tx1"/>
              </a:buClr>
              <a:buSzPct val="85000"/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2060"/>
                </a:solidFill>
              </a:rPr>
              <a:t>Eggs (Farming)</a:t>
            </a:r>
          </a:p>
          <a:p>
            <a:pPr marL="1239838" lvl="2" indent="-382588">
              <a:lnSpc>
                <a:spcPct val="80000"/>
              </a:lnSpc>
              <a:buClr>
                <a:schemeClr val="tx1"/>
              </a:buClr>
              <a:buSzPct val="85000"/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2060"/>
                </a:solidFill>
              </a:rPr>
              <a:t>Eggs (</a:t>
            </a:r>
            <a:r>
              <a:rPr lang="en-US" b="1" dirty="0" err="1" smtClean="0">
                <a:solidFill>
                  <a:srgbClr val="002060"/>
                </a:solidFill>
              </a:rPr>
              <a:t>Desi</a:t>
            </a:r>
            <a:r>
              <a:rPr lang="en-US" b="1" dirty="0" smtClean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29516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6200"/>
            <a:ext cx="9144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Intermediate Consumption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996"/>
          <a:stretch/>
        </p:blipFill>
        <p:spPr>
          <a:xfrm>
            <a:off x="8619935" y="167348"/>
            <a:ext cx="524065" cy="670852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Director National Accounts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FDCF-8E01-4592-86EE-1210194F50D2}" type="datetime4">
              <a:rPr lang="en-US" smtClean="0"/>
              <a:pPr/>
              <a:t>March 9, 2015</a:t>
            </a:fld>
            <a:endParaRPr lang="en-US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57200" y="1066800"/>
            <a:ext cx="8229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00B050"/>
                </a:solidFill>
              </a:rPr>
              <a:t>Fodder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rgbClr val="002060"/>
                </a:solidFill>
              </a:rPr>
              <a:t>Green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rgbClr val="002060"/>
                </a:solidFill>
              </a:rPr>
              <a:t>Dry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rgbClr val="002060"/>
                </a:solidFill>
              </a:rPr>
              <a:t>Concentrate( grains, oil cakes)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3300" b="1" dirty="0" smtClean="0">
                <a:solidFill>
                  <a:srgbClr val="00B050"/>
                </a:solidFill>
              </a:rPr>
              <a:t>Poultry Inputs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3300" b="1" dirty="0" smtClean="0">
                <a:solidFill>
                  <a:srgbClr val="00B050"/>
                </a:solidFill>
              </a:rPr>
              <a:t>Other Inputs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rgbClr val="002060"/>
                </a:solidFill>
              </a:rPr>
              <a:t>Transportation, POL, </a:t>
            </a:r>
            <a:r>
              <a:rPr lang="en-US" dirty="0" err="1" smtClean="0">
                <a:solidFill>
                  <a:srgbClr val="002060"/>
                </a:solidFill>
              </a:rPr>
              <a:t>etc</a:t>
            </a: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rgbClr val="002060"/>
                </a:solidFill>
              </a:rPr>
              <a:t>Medical care Medicines </a:t>
            </a:r>
            <a:r>
              <a:rPr lang="en-US" dirty="0" err="1" smtClean="0">
                <a:solidFill>
                  <a:srgbClr val="002060"/>
                </a:solidFill>
              </a:rPr>
              <a:t>etc</a:t>
            </a: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rgbClr val="002060"/>
                </a:solidFill>
              </a:rPr>
              <a:t>Interest (Bank charges)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rgbClr val="002060"/>
                </a:solidFill>
              </a:rPr>
              <a:t>Repair &amp; Maintenance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rgbClr val="002060"/>
                </a:solidFill>
              </a:rPr>
              <a:t>Rent Paid (Building, Machinery </a:t>
            </a:r>
            <a:r>
              <a:rPr lang="en-US" dirty="0" err="1" smtClean="0">
                <a:solidFill>
                  <a:srgbClr val="002060"/>
                </a:solidFill>
              </a:rPr>
              <a:t>etc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rgbClr val="002060"/>
                </a:solidFill>
              </a:rPr>
              <a:t>Value of chicks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rgbClr val="002060"/>
                </a:solidFill>
              </a:rPr>
              <a:t>Salt                                                                                 </a:t>
            </a:r>
          </a:p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</a:rPr>
              <a:t>Issue :	Having no Quarterly data certain coefficients have 		been derived for each component of gross output for 		the base year.</a:t>
            </a:r>
          </a:p>
        </p:txBody>
      </p:sp>
    </p:spTree>
    <p:extLst>
      <p:ext uri="{BB962C8B-B14F-4D97-AF65-F5344CB8AC3E}">
        <p14:creationId xmlns:p14="http://schemas.microsoft.com/office/powerpoint/2010/main" xmlns="" val="129516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6200"/>
            <a:ext cx="9144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Forestry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996"/>
          <a:stretch/>
        </p:blipFill>
        <p:spPr>
          <a:xfrm>
            <a:off x="8619935" y="167348"/>
            <a:ext cx="524065" cy="670852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Director National Accounts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FDCF-8E01-4592-86EE-1210194F50D2}" type="datetime4">
              <a:rPr lang="en-US" smtClean="0"/>
              <a:pPr/>
              <a:t>March 9, 2015</a:t>
            </a:fld>
            <a:endParaRPr lang="en-US"/>
          </a:p>
        </p:txBody>
      </p:sp>
      <p:sp>
        <p:nvSpPr>
          <p:cNvPr id="13" name="Rectangle 6"/>
          <p:cNvSpPr txBox="1">
            <a:spLocks noChangeArrowheads="1"/>
          </p:cNvSpPr>
          <p:nvPr/>
        </p:nvSpPr>
        <p:spPr>
          <a:xfrm>
            <a:off x="457200" y="1066800"/>
            <a:ext cx="8229600" cy="4752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  <a:defRPr/>
            </a:pPr>
            <a:r>
              <a:rPr lang="en-US" sz="3300" b="1" dirty="0" smtClean="0">
                <a:solidFill>
                  <a:srgbClr val="00B050"/>
                </a:solidFill>
              </a:rPr>
              <a:t>Gross Output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Timber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Firewood (Used by Industry and Used by house hold Non wood Forest Products/Own A/C Capital Formation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Medicinal Herbs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sz="2400" dirty="0" err="1" smtClean="0">
                <a:solidFill>
                  <a:srgbClr val="002060"/>
                </a:solidFill>
              </a:rPr>
              <a:t>Mazari</a:t>
            </a:r>
            <a:r>
              <a:rPr lang="en-US" sz="2400" dirty="0" smtClean="0">
                <a:solidFill>
                  <a:srgbClr val="002060"/>
                </a:solidFill>
              </a:rPr>
              <a:t> &amp; Gum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Wild Mushroom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Honey &amp; Wax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Silk Worms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Wild Fruits</a:t>
            </a:r>
          </a:p>
          <a:p>
            <a:pPr lvl="1"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en-US" dirty="0" smtClean="0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57200" y="5562600"/>
            <a:ext cx="8382000" cy="8001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1" dirty="0">
                <a:solidFill>
                  <a:srgbClr val="C00000"/>
                </a:solidFill>
              </a:rPr>
              <a:t>Intermediate Consumption=24.99% of Timber and Firewood</a:t>
            </a:r>
          </a:p>
        </p:txBody>
      </p:sp>
    </p:spTree>
    <p:extLst>
      <p:ext uri="{BB962C8B-B14F-4D97-AF65-F5344CB8AC3E}">
        <p14:creationId xmlns:p14="http://schemas.microsoft.com/office/powerpoint/2010/main" xmlns="" val="251282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76200"/>
            <a:ext cx="9144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8382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Forestry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996"/>
          <a:stretch/>
        </p:blipFill>
        <p:spPr>
          <a:xfrm>
            <a:off x="8619935" y="167348"/>
            <a:ext cx="524065" cy="670852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Director National Accounts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5CDC-6B44-4EF6-B9E2-980A7CC5148C}" type="datetime4">
              <a:rPr lang="en-US" smtClean="0"/>
              <a:pPr/>
              <a:t>March 9, 2015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Output, Intermediate Consumption and value added have been calculated for base year in detail. Input output ratio of the base year is applied for calculation of IC and GVA. 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358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066800"/>
            <a:ext cx="8238935" cy="51816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kumimoji="1" lang="en-US" sz="2800" b="1" dirty="0">
                <a:solidFill>
                  <a:srgbClr val="00B050"/>
                </a:solidFill>
              </a:rPr>
              <a:t>Composition</a:t>
            </a:r>
            <a:r>
              <a:rPr kumimoji="1" lang="en-US" sz="2800" b="1" dirty="0" smtClean="0">
                <a:solidFill>
                  <a:srgbClr val="00B050"/>
                </a:solidFill>
              </a:rPr>
              <a:t>:</a:t>
            </a:r>
            <a:r>
              <a:rPr kumimoji="1" lang="en-US" sz="2800" b="1" dirty="0" smtClean="0">
                <a:solidFill>
                  <a:srgbClr val="002060"/>
                </a:solidFill>
              </a:rPr>
              <a:t>	</a:t>
            </a:r>
            <a:r>
              <a:rPr kumimoji="1" lang="en-GB" sz="2400" dirty="0">
                <a:solidFill>
                  <a:srgbClr val="002060"/>
                </a:solidFill>
              </a:rPr>
              <a:t>Crude oil, Natural Gas, Coal including </a:t>
            </a:r>
            <a:r>
              <a:rPr kumimoji="1" lang="en-GB" sz="2400" dirty="0" smtClean="0">
                <a:solidFill>
                  <a:srgbClr val="002060"/>
                </a:solidFill>
              </a:rPr>
              <a:t>			other </a:t>
            </a:r>
            <a:r>
              <a:rPr kumimoji="1" lang="en-GB" sz="2400" dirty="0">
                <a:solidFill>
                  <a:srgbClr val="002060"/>
                </a:solidFill>
              </a:rPr>
              <a:t>minerals, e.g</a:t>
            </a:r>
            <a:r>
              <a:rPr kumimoji="1" lang="en-GB" sz="2400" dirty="0" smtClean="0">
                <a:solidFill>
                  <a:srgbClr val="002060"/>
                </a:solidFill>
              </a:rPr>
              <a:t>. Rock </a:t>
            </a:r>
            <a:r>
              <a:rPr kumimoji="1" lang="en-GB" sz="2400" dirty="0">
                <a:solidFill>
                  <a:srgbClr val="002060"/>
                </a:solidFill>
              </a:rPr>
              <a:t>Salt, Lime Stone, </a:t>
            </a:r>
            <a:r>
              <a:rPr kumimoji="1" lang="en-GB" sz="2400" dirty="0" smtClean="0">
                <a:solidFill>
                  <a:srgbClr val="002060"/>
                </a:solidFill>
              </a:rPr>
              <a:t>			Dolomite</a:t>
            </a:r>
            <a:r>
              <a:rPr kumimoji="1" lang="en-GB" sz="2400" dirty="0">
                <a:solidFill>
                  <a:srgbClr val="002060"/>
                </a:solidFill>
              </a:rPr>
              <a:t>, Gypsum, Fire clay</a:t>
            </a:r>
            <a:r>
              <a:rPr kumimoji="1" lang="en-GB" sz="2400" dirty="0" smtClean="0">
                <a:solidFill>
                  <a:srgbClr val="002060"/>
                </a:solidFill>
              </a:rPr>
              <a:t>, Phosphate</a:t>
            </a:r>
            <a:r>
              <a:rPr kumimoji="1" lang="en-GB" sz="2400" dirty="0">
                <a:solidFill>
                  <a:srgbClr val="002060"/>
                </a:solidFill>
              </a:rPr>
              <a:t>, </a:t>
            </a:r>
            <a:r>
              <a:rPr kumimoji="1" lang="en-GB" sz="2400" dirty="0" smtClean="0">
                <a:solidFill>
                  <a:srgbClr val="002060"/>
                </a:solidFill>
              </a:rPr>
              <a:t>			Marble</a:t>
            </a:r>
            <a:r>
              <a:rPr kumimoji="1" lang="en-GB" sz="2400" dirty="0">
                <a:solidFill>
                  <a:srgbClr val="002060"/>
                </a:solidFill>
              </a:rPr>
              <a:t>, and Surface Minerals.</a:t>
            </a:r>
            <a:endParaRPr kumimoji="1" lang="en-US" sz="2400" dirty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kumimoji="1" lang="en-US" sz="2800" b="1" dirty="0" smtClean="0">
                <a:solidFill>
                  <a:srgbClr val="00B050"/>
                </a:solidFill>
              </a:rPr>
              <a:t>Output:		</a:t>
            </a:r>
            <a:r>
              <a:rPr kumimoji="1" lang="en-US" sz="2400" dirty="0" smtClean="0">
                <a:solidFill>
                  <a:srgbClr val="002060"/>
                </a:solidFill>
              </a:rPr>
              <a:t>Production data is available on monthly 			basis which is multiplied with base year 			prices to calculate out put at constant 			prices.</a:t>
            </a:r>
          </a:p>
          <a:p>
            <a:pPr marL="0" indent="0">
              <a:lnSpc>
                <a:spcPct val="80000"/>
              </a:lnSpc>
              <a:buNone/>
            </a:pPr>
            <a:r>
              <a:rPr kumimoji="1" lang="en-US" sz="2800" b="1" dirty="0" smtClean="0">
                <a:solidFill>
                  <a:srgbClr val="00B050"/>
                </a:solidFill>
              </a:rPr>
              <a:t>Intermediate </a:t>
            </a:r>
            <a:r>
              <a:rPr kumimoji="1" lang="en-US" sz="2800" b="1" dirty="0">
                <a:solidFill>
                  <a:srgbClr val="00B050"/>
                </a:solidFill>
              </a:rPr>
              <a:t>Consumption:</a:t>
            </a:r>
          </a:p>
          <a:p>
            <a:pPr marL="0" indent="0">
              <a:lnSpc>
                <a:spcPct val="80000"/>
              </a:lnSpc>
              <a:buNone/>
            </a:pPr>
            <a:r>
              <a:rPr kumimoji="1" lang="en-US" sz="2800" b="1" dirty="0" smtClean="0">
                <a:solidFill>
                  <a:srgbClr val="002060"/>
                </a:solidFill>
              </a:rPr>
              <a:t>			</a:t>
            </a:r>
            <a:r>
              <a:rPr kumimoji="1" lang="en-GB" sz="2400" dirty="0" smtClean="0">
                <a:solidFill>
                  <a:srgbClr val="002060"/>
                </a:solidFill>
              </a:rPr>
              <a:t>Intermediate consumption is calculated by 			multiplying the output at constant prices 			with the respective input-output ratio of 			the base year.</a:t>
            </a:r>
          </a:p>
          <a:p>
            <a:pPr marL="0" indent="0">
              <a:lnSpc>
                <a:spcPct val="80000"/>
              </a:lnSpc>
              <a:buNone/>
            </a:pPr>
            <a:r>
              <a:rPr kumimoji="1" lang="en-GB" sz="2400" dirty="0" smtClean="0">
                <a:solidFill>
                  <a:srgbClr val="002060"/>
                </a:solidFill>
              </a:rPr>
              <a:t>  </a:t>
            </a:r>
            <a:endParaRPr kumimoji="1" lang="en-US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kumimoji="1" lang="en-US" sz="2800" b="1" dirty="0" smtClean="0">
                <a:solidFill>
                  <a:srgbClr val="002060"/>
                </a:solidFill>
              </a:rPr>
              <a:t> </a:t>
            </a:r>
            <a:endParaRPr kumimoji="1" lang="en-GB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kumimoji="1" lang="en-US" sz="2800" dirty="0" smtClean="0">
                <a:solidFill>
                  <a:srgbClr val="FF0066"/>
                </a:solidFill>
              </a:rPr>
              <a:t> </a:t>
            </a:r>
            <a:endParaRPr kumimoji="1" lang="en-US" sz="2800" dirty="0">
              <a:solidFill>
                <a:srgbClr val="FF0066"/>
              </a:solidFill>
            </a:endParaRPr>
          </a:p>
          <a:p>
            <a:pPr>
              <a:buNone/>
            </a:pPr>
            <a:endParaRPr kumimoji="1" lang="en-US" sz="2800" b="1" dirty="0">
              <a:solidFill>
                <a:srgbClr val="FF0066"/>
              </a:solidFill>
            </a:endParaRPr>
          </a:p>
          <a:p>
            <a:pPr>
              <a:buNone/>
            </a:pP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0" y="76200"/>
            <a:ext cx="9144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8382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Mining &amp; Quarrying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996"/>
          <a:stretch/>
        </p:blipFill>
        <p:spPr>
          <a:xfrm>
            <a:off x="8619935" y="167348"/>
            <a:ext cx="524065" cy="670852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Director National Accounts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5CDC-6B44-4EF6-B9E2-980A7CC5148C}" type="datetime4">
              <a:rPr lang="en-US" smtClean="0"/>
              <a:pPr/>
              <a:t>March 9,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358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153400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sz="2800" b="1" dirty="0">
                <a:solidFill>
                  <a:srgbClr val="00B050"/>
                </a:solidFill>
              </a:rPr>
              <a:t>Composition</a:t>
            </a:r>
            <a:r>
              <a:rPr kumimoji="1" lang="en-US" sz="2800" b="1" dirty="0" smtClean="0">
                <a:solidFill>
                  <a:srgbClr val="00B050"/>
                </a:solidFill>
              </a:rPr>
              <a:t>:</a:t>
            </a:r>
            <a:r>
              <a:rPr kumimoji="1" lang="en-US" sz="2800" b="1" dirty="0" smtClean="0">
                <a:solidFill>
                  <a:srgbClr val="FF0066"/>
                </a:solidFill>
              </a:rPr>
              <a:t>	</a:t>
            </a:r>
            <a:r>
              <a:rPr kumimoji="1" lang="en-GB" sz="2400" dirty="0">
                <a:solidFill>
                  <a:srgbClr val="002060"/>
                </a:solidFill>
              </a:rPr>
              <a:t>Food, Beverages, Tobacco, Textile, </a:t>
            </a:r>
            <a:r>
              <a:rPr kumimoji="1" lang="en-GB" sz="2400" dirty="0" smtClean="0">
                <a:solidFill>
                  <a:srgbClr val="002060"/>
                </a:solidFill>
              </a:rPr>
              <a:t>				Leather</a:t>
            </a:r>
            <a:r>
              <a:rPr kumimoji="1" lang="en-GB" sz="2400" dirty="0">
                <a:solidFill>
                  <a:srgbClr val="002060"/>
                </a:solidFill>
              </a:rPr>
              <a:t>, Wood &amp; Wood </a:t>
            </a:r>
            <a:r>
              <a:rPr kumimoji="1" lang="en-GB" sz="2400" dirty="0" smtClean="0">
                <a:solidFill>
                  <a:srgbClr val="002060"/>
                </a:solidFill>
              </a:rPr>
              <a:t>Products</a:t>
            </a:r>
            <a:r>
              <a:rPr kumimoji="1" lang="en-GB" sz="2400" dirty="0">
                <a:solidFill>
                  <a:srgbClr val="002060"/>
                </a:solidFill>
              </a:rPr>
              <a:t>, Paper &amp; </a:t>
            </a:r>
            <a:r>
              <a:rPr kumimoji="1" lang="en-GB" sz="2400" dirty="0" smtClean="0">
                <a:solidFill>
                  <a:srgbClr val="002060"/>
                </a:solidFill>
              </a:rPr>
              <a:t>			Boards</a:t>
            </a:r>
            <a:r>
              <a:rPr kumimoji="1" lang="en-GB" sz="2400" dirty="0">
                <a:solidFill>
                  <a:srgbClr val="002060"/>
                </a:solidFill>
              </a:rPr>
              <a:t>, Chemicals, Pharmaceutical, </a:t>
            </a:r>
            <a:r>
              <a:rPr kumimoji="1" lang="en-GB" sz="2400" dirty="0" smtClean="0">
                <a:solidFill>
                  <a:srgbClr val="002060"/>
                </a:solidFill>
              </a:rPr>
              <a:t>				Petroleum</a:t>
            </a:r>
            <a:r>
              <a:rPr kumimoji="1" lang="en-GB" sz="2400" dirty="0">
                <a:solidFill>
                  <a:srgbClr val="002060"/>
                </a:solidFill>
              </a:rPr>
              <a:t>, Metal, Engineering, Electrical, </a:t>
            </a:r>
            <a:r>
              <a:rPr kumimoji="1" lang="en-GB" sz="2400" dirty="0" smtClean="0">
                <a:solidFill>
                  <a:srgbClr val="002060"/>
                </a:solidFill>
              </a:rPr>
              <a:t>			Automobile </a:t>
            </a:r>
            <a:r>
              <a:rPr kumimoji="1" lang="en-GB" sz="2400" dirty="0">
                <a:solidFill>
                  <a:srgbClr val="002060"/>
                </a:solidFill>
              </a:rPr>
              <a:t>and </a:t>
            </a:r>
            <a:r>
              <a:rPr kumimoji="1" lang="en-GB" sz="2400" dirty="0" smtClean="0">
                <a:solidFill>
                  <a:srgbClr val="002060"/>
                </a:solidFill>
              </a:rPr>
              <a:t>other Industrial 				products</a:t>
            </a:r>
            <a:r>
              <a:rPr kumimoji="1" lang="en-GB" sz="2400" dirty="0">
                <a:solidFill>
                  <a:srgbClr val="002060"/>
                </a:solidFill>
              </a:rPr>
              <a:t>/ groups</a:t>
            </a:r>
            <a:r>
              <a:rPr kumimoji="1" lang="en-GB" sz="24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kumimoji="1" lang="en-GB" sz="2400" dirty="0" smtClean="0">
                <a:solidFill>
                  <a:srgbClr val="00B050"/>
                </a:solidFill>
              </a:rPr>
              <a:t>For </a:t>
            </a:r>
            <a:r>
              <a:rPr kumimoji="1" lang="en-GB" sz="2400" dirty="0">
                <a:solidFill>
                  <a:srgbClr val="00B050"/>
                </a:solidFill>
              </a:rPr>
              <a:t>calculating growth rate of value added, Quantum Index of Manufacturing (QIM) is computed based on production data of </a:t>
            </a:r>
            <a:r>
              <a:rPr kumimoji="1" lang="en-GB" sz="2400" dirty="0" smtClean="0">
                <a:solidFill>
                  <a:srgbClr val="00B050"/>
                </a:solidFill>
              </a:rPr>
              <a:t>112 </a:t>
            </a:r>
            <a:r>
              <a:rPr kumimoji="1" lang="en-GB" sz="2400" dirty="0">
                <a:solidFill>
                  <a:srgbClr val="00B050"/>
                </a:solidFill>
              </a:rPr>
              <a:t>items having  </a:t>
            </a:r>
            <a:r>
              <a:rPr kumimoji="1" lang="en-GB" sz="2400" dirty="0" smtClean="0">
                <a:solidFill>
                  <a:srgbClr val="00B050"/>
                </a:solidFill>
              </a:rPr>
              <a:t>70.33% </a:t>
            </a:r>
            <a:r>
              <a:rPr kumimoji="1" lang="en-GB" sz="2400" dirty="0">
                <a:solidFill>
                  <a:srgbClr val="00B050"/>
                </a:solidFill>
              </a:rPr>
              <a:t>weight  (bench-mark </a:t>
            </a:r>
            <a:r>
              <a:rPr kumimoji="1" lang="en-GB" sz="2400" dirty="0" smtClean="0">
                <a:solidFill>
                  <a:srgbClr val="00B050"/>
                </a:solidFill>
              </a:rPr>
              <a:t>2005-06) </a:t>
            </a:r>
            <a:r>
              <a:rPr kumimoji="1" lang="en-GB" sz="2400" dirty="0">
                <a:solidFill>
                  <a:srgbClr val="00B050"/>
                </a:solidFill>
              </a:rPr>
              <a:t>of Large Scale Manufacturing Sector.</a:t>
            </a:r>
            <a:endParaRPr kumimoji="1" lang="en-US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kumimoji="1" lang="en-US" sz="2800" b="1" dirty="0" smtClean="0">
                <a:solidFill>
                  <a:srgbClr val="FF0066"/>
                </a:solidFill>
              </a:rPr>
              <a:t>Production data of 112 items is available on monthly/</a:t>
            </a:r>
            <a:br>
              <a:rPr kumimoji="1" lang="en-US" sz="2800" b="1" dirty="0" smtClean="0">
                <a:solidFill>
                  <a:srgbClr val="FF0066"/>
                </a:solidFill>
              </a:rPr>
            </a:br>
            <a:r>
              <a:rPr kumimoji="1" lang="en-US" sz="2800" b="1" smtClean="0">
                <a:solidFill>
                  <a:srgbClr val="FF0066"/>
                </a:solidFill>
              </a:rPr>
              <a:t>Quarterly basis.</a:t>
            </a:r>
            <a:endParaRPr kumimoji="1" lang="en-US" sz="2800" b="1" dirty="0">
              <a:solidFill>
                <a:srgbClr val="FF0066"/>
              </a:solidFill>
            </a:endParaRPr>
          </a:p>
          <a:p>
            <a:endParaRPr kumimoji="1" lang="en-US" sz="2800" dirty="0">
              <a:solidFill>
                <a:srgbClr val="FF0066"/>
              </a:solidFill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0" y="76200"/>
            <a:ext cx="9144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838200"/>
          </a:xfrm>
        </p:spPr>
        <p:txBody>
          <a:bodyPr>
            <a:noAutofit/>
          </a:bodyPr>
          <a:lstStyle/>
          <a:p>
            <a:pPr algn="l"/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Large-scale manufacturing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996"/>
          <a:stretch/>
        </p:blipFill>
        <p:spPr>
          <a:xfrm>
            <a:off x="8619935" y="167348"/>
            <a:ext cx="524065" cy="670852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Director National Accounts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4FAD-06AF-420F-8959-5BF62559A6E5}" type="datetime4">
              <a:rPr lang="en-US" smtClean="0"/>
              <a:pPr/>
              <a:t>March 9,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076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153400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sz="2800" b="1" dirty="0">
                <a:solidFill>
                  <a:srgbClr val="00B050"/>
                </a:solidFill>
              </a:rPr>
              <a:t>Composition</a:t>
            </a:r>
            <a:r>
              <a:rPr kumimoji="1" lang="en-US" sz="2800" b="1" dirty="0" smtClean="0">
                <a:solidFill>
                  <a:srgbClr val="00B050"/>
                </a:solidFill>
              </a:rPr>
              <a:t>:</a:t>
            </a:r>
            <a:r>
              <a:rPr kumimoji="1" lang="en-US" sz="2800" b="1" dirty="0" smtClean="0">
                <a:solidFill>
                  <a:srgbClr val="FF0066"/>
                </a:solidFill>
              </a:rPr>
              <a:t>	</a:t>
            </a:r>
            <a:r>
              <a:rPr kumimoji="1" lang="en-US" sz="2400" dirty="0">
                <a:solidFill>
                  <a:srgbClr val="0070C0"/>
                </a:solidFill>
              </a:rPr>
              <a:t>All </a:t>
            </a:r>
            <a:r>
              <a:rPr kumimoji="1" lang="en-US" sz="2400" dirty="0" smtClean="0">
                <a:solidFill>
                  <a:srgbClr val="0070C0"/>
                </a:solidFill>
              </a:rPr>
              <a:t>small </a:t>
            </a:r>
            <a:r>
              <a:rPr kumimoji="1" lang="en-US" sz="2400" dirty="0">
                <a:solidFill>
                  <a:srgbClr val="0070C0"/>
                </a:solidFill>
              </a:rPr>
              <a:t>and household </a:t>
            </a:r>
            <a:r>
              <a:rPr kumimoji="1" lang="en-US" sz="2400" dirty="0" smtClean="0">
                <a:solidFill>
                  <a:srgbClr val="0070C0"/>
                </a:solidFill>
              </a:rPr>
              <a:t>manufacturing  			establishments</a:t>
            </a:r>
          </a:p>
          <a:p>
            <a:pPr marL="0" indent="0">
              <a:buNone/>
            </a:pPr>
            <a:endParaRPr kumimoji="1" lang="en-US" sz="2800" dirty="0"/>
          </a:p>
          <a:p>
            <a:pPr marL="0" indent="0">
              <a:buNone/>
            </a:pPr>
            <a:r>
              <a:rPr kumimoji="1" lang="en-GB" sz="2800" b="1" dirty="0">
                <a:solidFill>
                  <a:srgbClr val="00B050"/>
                </a:solidFill>
              </a:rPr>
              <a:t>Benchmark </a:t>
            </a:r>
            <a:r>
              <a:rPr kumimoji="1" lang="en-GB" sz="2800" b="1" dirty="0" smtClean="0">
                <a:solidFill>
                  <a:srgbClr val="00B050"/>
                </a:solidFill>
              </a:rPr>
              <a:t>Estimates of </a:t>
            </a:r>
            <a:r>
              <a:rPr kumimoji="1" lang="en-GB" sz="2800" b="1" dirty="0">
                <a:solidFill>
                  <a:srgbClr val="00B050"/>
                </a:solidFill>
              </a:rPr>
              <a:t>Gross Value Added:</a:t>
            </a:r>
          </a:p>
          <a:p>
            <a:pPr marL="0" indent="0">
              <a:buNone/>
            </a:pPr>
            <a:r>
              <a:rPr kumimoji="1" lang="en-GB" sz="2800" b="1" dirty="0">
                <a:solidFill>
                  <a:srgbClr val="FF0066"/>
                </a:solidFill>
              </a:rPr>
              <a:t>	</a:t>
            </a:r>
            <a:r>
              <a:rPr kumimoji="1" lang="en-GB" sz="2800" b="1" dirty="0" smtClean="0">
                <a:solidFill>
                  <a:srgbClr val="FF0066"/>
                </a:solidFill>
              </a:rPr>
              <a:t>		</a:t>
            </a:r>
            <a:r>
              <a:rPr kumimoji="1" lang="en-GB" sz="2400" dirty="0">
                <a:solidFill>
                  <a:srgbClr val="0070C0"/>
                </a:solidFill>
              </a:rPr>
              <a:t>Based on SHMI Surveys 1996-97 and </a:t>
            </a:r>
            <a:r>
              <a:rPr kumimoji="1" lang="en-GB" sz="2400" dirty="0" smtClean="0">
                <a:solidFill>
                  <a:srgbClr val="0070C0"/>
                </a:solidFill>
              </a:rPr>
              <a:t>			2006-07</a:t>
            </a:r>
            <a:r>
              <a:rPr kumimoji="1" lang="en-GB" sz="2400" dirty="0">
                <a:solidFill>
                  <a:srgbClr val="0070C0"/>
                </a:solidFill>
              </a:rPr>
              <a:t>.</a:t>
            </a:r>
            <a:endParaRPr kumimoji="1"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kumimoji="1" lang="en-US" sz="2800" b="1" dirty="0" smtClean="0">
                <a:solidFill>
                  <a:srgbClr val="00B050"/>
                </a:solidFill>
              </a:rPr>
              <a:t>Annual Growth:</a:t>
            </a:r>
            <a:r>
              <a:rPr kumimoji="1" lang="en-US" sz="2800" b="1" dirty="0" smtClean="0">
                <a:solidFill>
                  <a:srgbClr val="FF0066"/>
                </a:solidFill>
              </a:rPr>
              <a:t>	</a:t>
            </a:r>
            <a:r>
              <a:rPr kumimoji="1" lang="en-GB" sz="2400" dirty="0">
                <a:solidFill>
                  <a:srgbClr val="0070C0"/>
                </a:solidFill>
              </a:rPr>
              <a:t>A constant growth rate </a:t>
            </a:r>
            <a:r>
              <a:rPr kumimoji="1" lang="en-GB" sz="2400" dirty="0" smtClean="0">
                <a:solidFill>
                  <a:srgbClr val="0070C0"/>
                </a:solidFill>
              </a:rPr>
              <a:t>is </a:t>
            </a:r>
            <a:r>
              <a:rPr kumimoji="1" lang="en-GB" sz="2400" dirty="0">
                <a:solidFill>
                  <a:srgbClr val="0070C0"/>
                </a:solidFill>
              </a:rPr>
              <a:t>applied </a:t>
            </a:r>
            <a:r>
              <a:rPr kumimoji="1" lang="en-GB" sz="2400" dirty="0" smtClean="0">
                <a:solidFill>
                  <a:srgbClr val="0070C0"/>
                </a:solidFill>
              </a:rPr>
              <a:t>to 				extrapolate </a:t>
            </a:r>
            <a:r>
              <a:rPr kumimoji="1" lang="en-GB" sz="2400" dirty="0">
                <a:solidFill>
                  <a:srgbClr val="0070C0"/>
                </a:solidFill>
              </a:rPr>
              <a:t>the estimates</a:t>
            </a:r>
            <a:endParaRPr kumimoji="1"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kumimoji="1" lang="en-US" sz="2800" b="1" dirty="0" smtClean="0">
                <a:solidFill>
                  <a:srgbClr val="FF0066"/>
                </a:solidFill>
              </a:rPr>
              <a:t>-Issue:		Constant growth rate is applied on 			each quarter as there is no direct 			data available.</a:t>
            </a:r>
            <a:endParaRPr kumimoji="1" lang="en-US" sz="2800" b="1" dirty="0">
              <a:solidFill>
                <a:srgbClr val="FF0066"/>
              </a:solidFill>
            </a:endParaRPr>
          </a:p>
          <a:p>
            <a:pPr marL="0" indent="0">
              <a:buNone/>
            </a:pPr>
            <a:endParaRPr kumimoji="1" lang="en-US" sz="2800" b="1" dirty="0">
              <a:solidFill>
                <a:srgbClr val="FF0066"/>
              </a:solidFill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0" y="76200"/>
            <a:ext cx="9144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8382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Small-scale manufacturing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996"/>
          <a:stretch/>
        </p:blipFill>
        <p:spPr>
          <a:xfrm>
            <a:off x="8619935" y="167348"/>
            <a:ext cx="524065" cy="670852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Director National Accounts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17DD-06AC-4FAB-8FD0-2095B0005DD9}" type="datetime4">
              <a:rPr lang="en-US" smtClean="0"/>
              <a:pPr/>
              <a:t>March 9,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006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153400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sz="2800" b="1" dirty="0">
                <a:solidFill>
                  <a:srgbClr val="00B050"/>
                </a:solidFill>
              </a:rPr>
              <a:t>Composition</a:t>
            </a:r>
            <a:r>
              <a:rPr kumimoji="1" lang="en-US" sz="2800" b="1" dirty="0" smtClean="0">
                <a:solidFill>
                  <a:srgbClr val="00B050"/>
                </a:solidFill>
              </a:rPr>
              <a:t>:</a:t>
            </a:r>
            <a:r>
              <a:rPr kumimoji="1" lang="en-US" sz="2800" b="1" dirty="0" smtClean="0">
                <a:solidFill>
                  <a:srgbClr val="FF0066"/>
                </a:solidFill>
              </a:rPr>
              <a:t>	</a:t>
            </a:r>
            <a:r>
              <a:rPr kumimoji="1" lang="en-GB" sz="2400" dirty="0">
                <a:solidFill>
                  <a:srgbClr val="0070C0"/>
                </a:solidFill>
              </a:rPr>
              <a:t>All major construction activities including </a:t>
            </a:r>
            <a:r>
              <a:rPr kumimoji="1" lang="en-GB" sz="2400" dirty="0" smtClean="0">
                <a:solidFill>
                  <a:srgbClr val="0070C0"/>
                </a:solidFill>
              </a:rPr>
              <a:t>			repairs</a:t>
            </a:r>
            <a:r>
              <a:rPr kumimoji="1" lang="en-GB" sz="2400" dirty="0">
                <a:solidFill>
                  <a:srgbClr val="0070C0"/>
                </a:solidFill>
              </a:rPr>
              <a:t>, </a:t>
            </a:r>
            <a:r>
              <a:rPr kumimoji="1" lang="en-GB" sz="2400" dirty="0" smtClean="0">
                <a:solidFill>
                  <a:srgbClr val="0070C0"/>
                </a:solidFill>
              </a:rPr>
              <a:t>additions/alterations</a:t>
            </a:r>
            <a:r>
              <a:rPr kumimoji="1" lang="en-GB" sz="2400" dirty="0">
                <a:solidFill>
                  <a:srgbClr val="0070C0"/>
                </a:solidFill>
              </a:rPr>
              <a:t>, Land </a:t>
            </a:r>
            <a:r>
              <a:rPr kumimoji="1" lang="en-GB" sz="2400" dirty="0" smtClean="0">
                <a:solidFill>
                  <a:srgbClr val="0070C0"/>
                </a:solidFill>
              </a:rPr>
              <a:t>				Improvement</a:t>
            </a:r>
            <a:r>
              <a:rPr kumimoji="1" lang="en-GB" sz="2400" dirty="0">
                <a:solidFill>
                  <a:srgbClr val="0070C0"/>
                </a:solidFill>
              </a:rPr>
              <a:t>; Buildings; Roads, </a:t>
            </a:r>
            <a:r>
              <a:rPr kumimoji="1" lang="en-GB" sz="2400" dirty="0" smtClean="0">
                <a:solidFill>
                  <a:srgbClr val="0070C0"/>
                </a:solidFill>
              </a:rPr>
              <a:t>Bridges</a:t>
            </a:r>
            <a:r>
              <a:rPr kumimoji="1" lang="en-GB" sz="2400" dirty="0">
                <a:solidFill>
                  <a:srgbClr val="0070C0"/>
                </a:solidFill>
              </a:rPr>
              <a:t>, </a:t>
            </a:r>
            <a:r>
              <a:rPr kumimoji="1" lang="en-GB" sz="2400" dirty="0" smtClean="0">
                <a:solidFill>
                  <a:srgbClr val="0070C0"/>
                </a:solidFill>
              </a:rPr>
              <a:t>			Streets</a:t>
            </a:r>
            <a:r>
              <a:rPr kumimoji="1" lang="en-GB" sz="2400" dirty="0">
                <a:solidFill>
                  <a:srgbClr val="0070C0"/>
                </a:solidFill>
              </a:rPr>
              <a:t>; Highways; Runways; Transport &amp; </a:t>
            </a:r>
            <a:r>
              <a:rPr kumimoji="1" lang="en-GB" sz="2400" dirty="0" smtClean="0">
                <a:solidFill>
                  <a:srgbClr val="0070C0"/>
                </a:solidFill>
              </a:rPr>
              <a:t>			Railway Tracts</a:t>
            </a:r>
            <a:r>
              <a:rPr kumimoji="1" lang="en-GB" sz="2400" dirty="0">
                <a:solidFill>
                  <a:srgbClr val="0070C0"/>
                </a:solidFill>
              </a:rPr>
              <a:t>; Telephone, Power, Gas, </a:t>
            </a:r>
            <a:r>
              <a:rPr kumimoji="1" lang="en-GB" sz="2400" dirty="0" smtClean="0">
                <a:solidFill>
                  <a:srgbClr val="0070C0"/>
                </a:solidFill>
              </a:rPr>
              <a:t>			Oil</a:t>
            </a:r>
            <a:r>
              <a:rPr kumimoji="1" lang="en-GB" sz="2400" dirty="0">
                <a:solidFill>
                  <a:srgbClr val="0070C0"/>
                </a:solidFill>
              </a:rPr>
              <a:t>, Utility lines; Canals; </a:t>
            </a:r>
            <a:r>
              <a:rPr kumimoji="1" lang="en-GB" sz="2400" dirty="0" smtClean="0">
                <a:solidFill>
                  <a:srgbClr val="0070C0"/>
                </a:solidFill>
              </a:rPr>
              <a:t>Dams</a:t>
            </a:r>
            <a:r>
              <a:rPr kumimoji="1" lang="en-GB" sz="2400" dirty="0">
                <a:solidFill>
                  <a:srgbClr val="0070C0"/>
                </a:solidFill>
              </a:rPr>
              <a:t>; Harbour &amp; </a:t>
            </a:r>
            <a:r>
              <a:rPr kumimoji="1" lang="en-GB" sz="2400" dirty="0" smtClean="0">
                <a:solidFill>
                  <a:srgbClr val="0070C0"/>
                </a:solidFill>
              </a:rPr>
              <a:t>			Barrages </a:t>
            </a:r>
            <a:r>
              <a:rPr kumimoji="1" lang="en-GB" sz="2400" dirty="0">
                <a:solidFill>
                  <a:srgbClr val="0070C0"/>
                </a:solidFill>
              </a:rPr>
              <a:t>etc</a:t>
            </a:r>
            <a:r>
              <a:rPr kumimoji="1" lang="en-GB" sz="2400" dirty="0" smtClean="0">
                <a:solidFill>
                  <a:srgbClr val="0070C0"/>
                </a:solidFill>
              </a:rPr>
              <a:t>.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kumimoji="1" lang="en-US" sz="2800" b="1" dirty="0" smtClean="0">
                <a:solidFill>
                  <a:srgbClr val="00B050"/>
                </a:solidFill>
              </a:rPr>
              <a:t>Sources:</a:t>
            </a:r>
            <a:r>
              <a:rPr kumimoji="1" lang="en-US" sz="2800" b="1" dirty="0" smtClean="0">
                <a:solidFill>
                  <a:srgbClr val="FF0066"/>
                </a:solidFill>
              </a:rPr>
              <a:t>		</a:t>
            </a:r>
            <a:r>
              <a:rPr kumimoji="1" lang="en-GB" sz="2400" dirty="0" smtClean="0">
                <a:solidFill>
                  <a:srgbClr val="0070C0"/>
                </a:solidFill>
              </a:rPr>
              <a:t>Federal</a:t>
            </a:r>
            <a:r>
              <a:rPr kumimoji="1" lang="en-GB" sz="2400" dirty="0">
                <a:solidFill>
                  <a:srgbClr val="0070C0"/>
                </a:solidFill>
              </a:rPr>
              <a:t>, Provincial &amp; Local </a:t>
            </a:r>
            <a:r>
              <a:rPr kumimoji="1" lang="en-GB" sz="2400" dirty="0" smtClean="0">
                <a:solidFill>
                  <a:srgbClr val="0070C0"/>
                </a:solidFill>
              </a:rPr>
              <a:t>Bodies, 				Development </a:t>
            </a:r>
            <a:r>
              <a:rPr kumimoji="1" lang="en-GB" sz="2400" dirty="0">
                <a:solidFill>
                  <a:srgbClr val="0070C0"/>
                </a:solidFill>
              </a:rPr>
              <a:t>Authorities, Major Public &amp; </a:t>
            </a:r>
            <a:r>
              <a:rPr kumimoji="1" lang="en-GB" sz="2400" dirty="0" smtClean="0">
                <a:solidFill>
                  <a:srgbClr val="0070C0"/>
                </a:solidFill>
              </a:rPr>
              <a:t>			Private Construction </a:t>
            </a:r>
            <a:r>
              <a:rPr kumimoji="1" lang="en-GB" sz="2400" dirty="0">
                <a:solidFill>
                  <a:srgbClr val="0070C0"/>
                </a:solidFill>
              </a:rPr>
              <a:t>Establishments, </a:t>
            </a:r>
            <a:r>
              <a:rPr kumimoji="1" lang="en-GB" sz="2400" dirty="0" smtClean="0">
                <a:solidFill>
                  <a:srgbClr val="0070C0"/>
                </a:solidFill>
              </a:rPr>
              <a:t>			Pakistan </a:t>
            </a:r>
            <a:r>
              <a:rPr kumimoji="1" lang="en-GB" sz="2400" dirty="0">
                <a:solidFill>
                  <a:srgbClr val="0070C0"/>
                </a:solidFill>
              </a:rPr>
              <a:t>Bureau of Statistics.</a:t>
            </a:r>
            <a:endParaRPr kumimoji="1"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kumimoji="1" lang="en-GB" sz="2400" b="1" dirty="0" smtClean="0">
                <a:solidFill>
                  <a:srgbClr val="00B050"/>
                </a:solidFill>
                <a:latin typeface="Arial Narrow" pitchFamily="34" charset="0"/>
              </a:rPr>
              <a:t>Value </a:t>
            </a:r>
            <a:r>
              <a:rPr kumimoji="1" lang="en-GB" sz="2400" b="1" dirty="0">
                <a:solidFill>
                  <a:srgbClr val="00B050"/>
                </a:solidFill>
                <a:latin typeface="Arial Narrow" pitchFamily="34" charset="0"/>
              </a:rPr>
              <a:t>added</a:t>
            </a:r>
            <a:r>
              <a:rPr kumimoji="1" lang="en-GB" sz="2400" dirty="0">
                <a:solidFill>
                  <a:srgbClr val="00B050"/>
                </a:solidFill>
                <a:latin typeface="Arial Narrow" pitchFamily="34" charset="0"/>
              </a:rPr>
              <a:t> </a:t>
            </a:r>
            <a:r>
              <a:rPr kumimoji="1" lang="en-GB" sz="2400" b="1" dirty="0">
                <a:solidFill>
                  <a:srgbClr val="00B050"/>
                </a:solidFill>
                <a:latin typeface="Arial Narrow" pitchFamily="34" charset="0"/>
              </a:rPr>
              <a:t>coefficients</a:t>
            </a:r>
            <a:r>
              <a:rPr kumimoji="1" lang="en-GB" sz="2400" dirty="0">
                <a:solidFill>
                  <a:srgbClr val="00B050"/>
                </a:solidFill>
                <a:latin typeface="Arial Narrow" pitchFamily="34" charset="0"/>
              </a:rPr>
              <a:t> of </a:t>
            </a:r>
            <a:r>
              <a:rPr kumimoji="1" lang="en-GB" sz="2400" b="1" dirty="0">
                <a:solidFill>
                  <a:srgbClr val="00B050"/>
                </a:solidFill>
                <a:latin typeface="Arial Narrow" pitchFamily="34" charset="0"/>
              </a:rPr>
              <a:t>Investment</a:t>
            </a:r>
            <a:r>
              <a:rPr kumimoji="1" lang="en-GB" sz="2400" dirty="0">
                <a:solidFill>
                  <a:srgbClr val="00B050"/>
                </a:solidFill>
                <a:latin typeface="Arial Narrow" pitchFamily="34" charset="0"/>
              </a:rPr>
              <a:t> by kind of </a:t>
            </a:r>
            <a:r>
              <a:rPr kumimoji="1" lang="en-GB" sz="2400" b="1" dirty="0">
                <a:solidFill>
                  <a:srgbClr val="00B050"/>
                </a:solidFill>
                <a:latin typeface="Arial Narrow" pitchFamily="34" charset="0"/>
              </a:rPr>
              <a:t>construction</a:t>
            </a:r>
            <a:r>
              <a:rPr kumimoji="1" lang="en-GB" sz="2400" dirty="0">
                <a:solidFill>
                  <a:srgbClr val="00B050"/>
                </a:solidFill>
                <a:latin typeface="Arial Narrow" pitchFamily="34" charset="0"/>
              </a:rPr>
              <a:t> </a:t>
            </a:r>
            <a:r>
              <a:rPr kumimoji="1" lang="en-GB" sz="2400" dirty="0" smtClean="0">
                <a:solidFill>
                  <a:srgbClr val="00B050"/>
                </a:solidFill>
                <a:latin typeface="Arial Narrow" pitchFamily="34" charset="0"/>
              </a:rPr>
              <a:t>calculated for the base year are </a:t>
            </a:r>
            <a:r>
              <a:rPr kumimoji="1" lang="en-GB" sz="2400" dirty="0">
                <a:solidFill>
                  <a:srgbClr val="00B050"/>
                </a:solidFill>
                <a:latin typeface="Arial Narrow" pitchFamily="34" charset="0"/>
              </a:rPr>
              <a:t>multiplied to Investment made in that activity during the year. Value additions of all activities are summed up.</a:t>
            </a:r>
            <a:endParaRPr kumimoji="1" lang="en-US" sz="2400" dirty="0">
              <a:solidFill>
                <a:srgbClr val="00B050"/>
              </a:solidFill>
              <a:latin typeface="Arial Narrow" pitchFamily="34" charset="0"/>
            </a:endParaRPr>
          </a:p>
          <a:p>
            <a:endParaRPr kumimoji="1" lang="en-US" sz="2800" dirty="0">
              <a:solidFill>
                <a:srgbClr val="FF0066"/>
              </a:solidFill>
            </a:endParaRPr>
          </a:p>
          <a:p>
            <a:pPr marL="0" indent="0">
              <a:buNone/>
            </a:pPr>
            <a:endParaRPr kumimoji="1" lang="en-US" sz="2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kumimoji="1" lang="en-US" sz="2800" b="1" dirty="0">
              <a:solidFill>
                <a:srgbClr val="FF0066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76200"/>
            <a:ext cx="9144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8382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Construction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996"/>
          <a:stretch/>
        </p:blipFill>
        <p:spPr>
          <a:xfrm>
            <a:off x="8619935" y="167348"/>
            <a:ext cx="524065" cy="670852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Director National Accounts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A613-B0E1-454F-8E5D-9E377950E9BF}" type="datetime4">
              <a:rPr lang="en-US" smtClean="0"/>
              <a:pPr/>
              <a:t>March 9,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11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D96F-9BF1-4466-B4F5-7557FEC51A74}" type="datetime4">
              <a:rPr lang="en-US" smtClean="0"/>
              <a:pPr/>
              <a:t>March 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Director National Accounts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 descr="http://i.infoplease.com/images/mpakis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228600"/>
            <a:ext cx="8845758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153400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sz="2800" b="1" dirty="0" smtClean="0">
                <a:solidFill>
                  <a:srgbClr val="00B050"/>
                </a:solidFill>
              </a:rPr>
              <a:t>Composition:</a:t>
            </a:r>
            <a:r>
              <a:rPr kumimoji="1" lang="en-US" sz="2800" b="1" dirty="0" smtClean="0">
                <a:solidFill>
                  <a:srgbClr val="FF0066"/>
                </a:solidFill>
              </a:rPr>
              <a:t>	</a:t>
            </a:r>
            <a:r>
              <a:rPr kumimoji="1" lang="en-GB" sz="2400" dirty="0" smtClean="0">
                <a:solidFill>
                  <a:srgbClr val="0070C0"/>
                </a:solidFill>
                <a:cs typeface="Times New Roman" pitchFamily="18" charset="0"/>
              </a:rPr>
              <a:t>Electricity</a:t>
            </a:r>
            <a:r>
              <a:rPr kumimoji="1" lang="en-GB" sz="2400" dirty="0">
                <a:solidFill>
                  <a:srgbClr val="0070C0"/>
                </a:solidFill>
                <a:cs typeface="Times New Roman" pitchFamily="18" charset="0"/>
              </a:rPr>
              <a:t>, Gas distributio</a:t>
            </a:r>
            <a:r>
              <a:rPr kumimoji="1" lang="en-GB" sz="2800" dirty="0">
                <a:solidFill>
                  <a:srgbClr val="0070C0"/>
                </a:solidFill>
                <a:cs typeface="Times New Roman" pitchFamily="18" charset="0"/>
              </a:rPr>
              <a:t>n </a:t>
            </a:r>
            <a:endParaRPr kumimoji="1" lang="en-US" sz="2800" dirty="0">
              <a:solidFill>
                <a:srgbClr val="0070C0"/>
              </a:solidFill>
              <a:cs typeface="Times New Roman" pitchFamily="18" charset="0"/>
            </a:endParaRPr>
          </a:p>
          <a:p>
            <a:pPr marL="0" indent="0">
              <a:buNone/>
            </a:pPr>
            <a:r>
              <a:rPr kumimoji="1" lang="en-US" sz="2800" b="1" dirty="0" smtClean="0">
                <a:solidFill>
                  <a:srgbClr val="00B050"/>
                </a:solidFill>
              </a:rPr>
              <a:t>Output:		</a:t>
            </a:r>
            <a:r>
              <a:rPr kumimoji="1" lang="en-US" sz="2400" dirty="0" smtClean="0">
                <a:solidFill>
                  <a:srgbClr val="0070C0"/>
                </a:solidFill>
                <a:cs typeface="Times New Roman" pitchFamily="18" charset="0"/>
              </a:rPr>
              <a:t>Quarterly data from the sources is 				available.</a:t>
            </a:r>
          </a:p>
          <a:p>
            <a:pPr marL="0" indent="0">
              <a:buNone/>
            </a:pPr>
            <a:r>
              <a:rPr kumimoji="1" lang="en-US" sz="2800" b="1" dirty="0" smtClean="0">
                <a:solidFill>
                  <a:srgbClr val="00B050"/>
                </a:solidFill>
              </a:rPr>
              <a:t>Intermediate </a:t>
            </a:r>
            <a:r>
              <a:rPr kumimoji="1" lang="en-US" sz="2800" b="1" dirty="0">
                <a:solidFill>
                  <a:srgbClr val="00B050"/>
                </a:solidFill>
              </a:rPr>
              <a:t>Consumption:</a:t>
            </a:r>
          </a:p>
          <a:p>
            <a:pPr marL="0" indent="0">
              <a:buNone/>
            </a:pPr>
            <a:r>
              <a:rPr kumimoji="1" lang="en-US" sz="2800" b="1" dirty="0" smtClean="0">
                <a:solidFill>
                  <a:srgbClr val="FF0066"/>
                </a:solidFill>
              </a:rPr>
              <a:t>			</a:t>
            </a:r>
            <a:r>
              <a:rPr kumimoji="1" lang="en-US" sz="2400" dirty="0" smtClean="0">
                <a:solidFill>
                  <a:srgbClr val="0070C0"/>
                </a:solidFill>
                <a:cs typeface="Times New Roman" pitchFamily="18" charset="0"/>
              </a:rPr>
              <a:t>Quarterly data from the sources is 				available.</a:t>
            </a:r>
          </a:p>
          <a:p>
            <a:pPr marL="0" indent="0">
              <a:lnSpc>
                <a:spcPct val="80000"/>
              </a:lnSpc>
              <a:buNone/>
            </a:pPr>
            <a:endParaRPr kumimoji="1" lang="en-US" sz="2800" b="1" dirty="0">
              <a:solidFill>
                <a:srgbClr val="FF0066"/>
              </a:solidFill>
            </a:endParaRPr>
          </a:p>
          <a:p>
            <a:endParaRPr kumimoji="1" lang="en-US" sz="2800" dirty="0">
              <a:solidFill>
                <a:srgbClr val="FF0066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76200"/>
            <a:ext cx="9144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8382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Electricity, gas distribution 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996"/>
          <a:stretch/>
        </p:blipFill>
        <p:spPr>
          <a:xfrm>
            <a:off x="8619935" y="167348"/>
            <a:ext cx="524065" cy="670852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Director National Accounts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F688-8E9B-4234-891F-59CC657C4CE4}" type="datetime4">
              <a:rPr lang="en-US" smtClean="0"/>
              <a:pPr/>
              <a:t>March 9,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457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153400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sz="2800" b="1" dirty="0" smtClean="0">
                <a:solidFill>
                  <a:srgbClr val="00B050"/>
                </a:solidFill>
              </a:rPr>
              <a:t>Composition:</a:t>
            </a:r>
            <a:r>
              <a:rPr kumimoji="1" lang="en-US" sz="2800" b="1" dirty="0" smtClean="0">
                <a:solidFill>
                  <a:srgbClr val="0070C0"/>
                </a:solidFill>
              </a:rPr>
              <a:t>	</a:t>
            </a:r>
            <a:r>
              <a:rPr kumimoji="1" lang="en-US" sz="2400" dirty="0" smtClean="0">
                <a:solidFill>
                  <a:srgbClr val="0070C0"/>
                </a:solidFill>
              </a:rPr>
              <a:t>Land</a:t>
            </a:r>
            <a:r>
              <a:rPr kumimoji="1" lang="en-US" sz="2400" dirty="0">
                <a:solidFill>
                  <a:srgbClr val="0070C0"/>
                </a:solidFill>
              </a:rPr>
              <a:t>, </a:t>
            </a:r>
            <a:r>
              <a:rPr kumimoji="1" lang="en-GB" sz="2400" dirty="0" smtClean="0">
                <a:solidFill>
                  <a:srgbClr val="0070C0"/>
                </a:solidFill>
              </a:rPr>
              <a:t>Air, Water transport and Storage </a:t>
            </a:r>
            <a:r>
              <a:rPr kumimoji="1" lang="en-GB" sz="2400" dirty="0">
                <a:solidFill>
                  <a:srgbClr val="0070C0"/>
                </a:solidFill>
              </a:rPr>
              <a:t>&amp; </a:t>
            </a:r>
            <a:r>
              <a:rPr kumimoji="1" lang="en-GB" sz="2400" dirty="0" smtClean="0">
                <a:solidFill>
                  <a:srgbClr val="0070C0"/>
                </a:solidFill>
              </a:rPr>
              <a:t>			Communication</a:t>
            </a:r>
          </a:p>
          <a:p>
            <a:pPr marL="0" indent="0">
              <a:buNone/>
            </a:pPr>
            <a:r>
              <a:rPr kumimoji="1" lang="en-US" sz="2800" b="1" dirty="0" smtClean="0">
                <a:solidFill>
                  <a:srgbClr val="00B050"/>
                </a:solidFill>
              </a:rPr>
              <a:t>Output:		</a:t>
            </a:r>
            <a:r>
              <a:rPr kumimoji="1" lang="en-US" sz="2400" dirty="0" smtClean="0">
                <a:solidFill>
                  <a:srgbClr val="0070C0"/>
                </a:solidFill>
              </a:rPr>
              <a:t>Quarterly data from the sources is 				available.</a:t>
            </a:r>
          </a:p>
          <a:p>
            <a:pPr marL="0" indent="0">
              <a:buNone/>
            </a:pPr>
            <a:r>
              <a:rPr kumimoji="1" lang="en-US" sz="2800" b="1" dirty="0" smtClean="0">
                <a:solidFill>
                  <a:srgbClr val="00B050"/>
                </a:solidFill>
              </a:rPr>
              <a:t>Intermediate Consumption:</a:t>
            </a:r>
            <a:r>
              <a:rPr kumimoji="1" lang="en-US" sz="2800" b="1" dirty="0" smtClean="0">
                <a:solidFill>
                  <a:srgbClr val="0070C0"/>
                </a:solidFill>
              </a:rPr>
              <a:t>	</a:t>
            </a:r>
          </a:p>
          <a:p>
            <a:pPr marL="0" indent="0">
              <a:buNone/>
            </a:pPr>
            <a:r>
              <a:rPr kumimoji="1" lang="en-US" sz="2800" b="1" dirty="0" smtClean="0">
                <a:solidFill>
                  <a:srgbClr val="0070C0"/>
                </a:solidFill>
              </a:rPr>
              <a:t>			</a:t>
            </a:r>
            <a:r>
              <a:rPr kumimoji="1" lang="en-US" sz="2400" dirty="0" smtClean="0">
                <a:solidFill>
                  <a:srgbClr val="0070C0"/>
                </a:solidFill>
              </a:rPr>
              <a:t>In most of the cases the quarterly data is 			available.</a:t>
            </a:r>
            <a:endParaRPr kumimoji="1" lang="en-GB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kumimoji="1" lang="en-GB" sz="2800" b="1" dirty="0" smtClean="0">
                <a:solidFill>
                  <a:srgbClr val="00B050"/>
                </a:solidFill>
              </a:rPr>
              <a:t>Gross Value Added</a:t>
            </a:r>
            <a:r>
              <a:rPr kumimoji="1" lang="en-GB" sz="2800" b="1" dirty="0" smtClean="0">
                <a:solidFill>
                  <a:srgbClr val="0070C0"/>
                </a:solidFill>
              </a:rPr>
              <a:t>:</a:t>
            </a:r>
            <a:r>
              <a:rPr kumimoji="1" lang="en-GB" sz="2400" dirty="0" smtClean="0">
                <a:solidFill>
                  <a:srgbClr val="0070C0"/>
                </a:solidFill>
              </a:rPr>
              <a:t> Value of output (plus)  Misc. Receipts 			(minus) intermediate consumption</a:t>
            </a:r>
            <a:endParaRPr kumimoji="1" lang="en-US" sz="24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kumimoji="1" lang="en-US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kumimoji="1" lang="en-US" sz="28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kumimoji="1" lang="en-US" sz="2800" dirty="0">
              <a:solidFill>
                <a:srgbClr val="0070C0"/>
              </a:solidFill>
            </a:endParaRPr>
          </a:p>
          <a:p>
            <a:pPr>
              <a:buNone/>
            </a:pPr>
            <a:endParaRPr kumimoji="1" lang="en-US" sz="2800" b="1" dirty="0">
              <a:solidFill>
                <a:srgbClr val="0070C0"/>
              </a:solidFill>
            </a:endParaRPr>
          </a:p>
          <a:p>
            <a:pPr>
              <a:buNone/>
            </a:pP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76200"/>
            <a:ext cx="9144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8382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Transport, storage &amp; communication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996"/>
          <a:stretch/>
        </p:blipFill>
        <p:spPr>
          <a:xfrm>
            <a:off x="8619935" y="167348"/>
            <a:ext cx="524065" cy="670852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Director National Accounts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2BB7-319D-451A-A632-4339E713C3E7}" type="datetime4">
              <a:rPr lang="en-US" smtClean="0"/>
              <a:pPr/>
              <a:t>March 9,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358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153400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sz="2800" b="1" dirty="0">
                <a:solidFill>
                  <a:srgbClr val="00B050"/>
                </a:solidFill>
              </a:rPr>
              <a:t>Composition</a:t>
            </a:r>
            <a:r>
              <a:rPr kumimoji="1" lang="en-US" sz="2800" b="1" dirty="0" smtClean="0">
                <a:solidFill>
                  <a:srgbClr val="00B050"/>
                </a:solidFill>
              </a:rPr>
              <a:t>:</a:t>
            </a:r>
            <a:r>
              <a:rPr kumimoji="1" lang="en-US" sz="2800" b="1" dirty="0" smtClean="0">
                <a:solidFill>
                  <a:srgbClr val="FF0066"/>
                </a:solidFill>
              </a:rPr>
              <a:t>	</a:t>
            </a:r>
            <a:r>
              <a:rPr kumimoji="1" lang="en-GB" sz="2400" dirty="0" smtClean="0">
                <a:solidFill>
                  <a:srgbClr val="0070C0"/>
                </a:solidFill>
              </a:rPr>
              <a:t>State </a:t>
            </a:r>
            <a:r>
              <a:rPr kumimoji="1" lang="en-GB" sz="2400" dirty="0">
                <a:solidFill>
                  <a:srgbClr val="0070C0"/>
                </a:solidFill>
              </a:rPr>
              <a:t>Bank of Pakistan, Scheduled Banks, </a:t>
            </a:r>
            <a:r>
              <a:rPr kumimoji="1" lang="en-GB" sz="2400" dirty="0" smtClean="0">
                <a:solidFill>
                  <a:srgbClr val="0070C0"/>
                </a:solidFill>
              </a:rPr>
              <a:t>			DFIs</a:t>
            </a:r>
            <a:r>
              <a:rPr kumimoji="1" lang="en-GB" sz="2400" dirty="0">
                <a:solidFill>
                  <a:srgbClr val="0070C0"/>
                </a:solidFill>
              </a:rPr>
              <a:t>, </a:t>
            </a:r>
            <a:r>
              <a:rPr kumimoji="1" lang="en-GB" sz="2400" dirty="0" smtClean="0">
                <a:solidFill>
                  <a:srgbClr val="0070C0"/>
                </a:solidFill>
              </a:rPr>
              <a:t>Insurance </a:t>
            </a:r>
            <a:r>
              <a:rPr kumimoji="1" lang="en-GB" sz="2400" dirty="0">
                <a:solidFill>
                  <a:srgbClr val="0070C0"/>
                </a:solidFill>
              </a:rPr>
              <a:t>Companies, </a:t>
            </a:r>
            <a:r>
              <a:rPr kumimoji="1" lang="en-GB" sz="2400" dirty="0" err="1">
                <a:solidFill>
                  <a:srgbClr val="0070C0"/>
                </a:solidFill>
              </a:rPr>
              <a:t>Modaraba</a:t>
            </a:r>
            <a:r>
              <a:rPr kumimoji="1" lang="en-GB" sz="2400" dirty="0">
                <a:solidFill>
                  <a:srgbClr val="0070C0"/>
                </a:solidFill>
              </a:rPr>
              <a:t> &amp; </a:t>
            </a:r>
            <a:r>
              <a:rPr kumimoji="1" lang="en-GB" sz="2400" dirty="0" smtClean="0">
                <a:solidFill>
                  <a:srgbClr val="0070C0"/>
                </a:solidFill>
              </a:rPr>
              <a:t>			Leasing Companies</a:t>
            </a:r>
            <a:r>
              <a:rPr kumimoji="1" lang="en-GB" sz="2400" dirty="0">
                <a:solidFill>
                  <a:srgbClr val="0070C0"/>
                </a:solidFill>
              </a:rPr>
              <a:t>.</a:t>
            </a:r>
            <a:endParaRPr kumimoji="1"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kumimoji="1" lang="en-US" sz="2800" b="1" dirty="0" smtClean="0">
              <a:solidFill>
                <a:srgbClr val="FF0066"/>
              </a:solidFill>
            </a:endParaRPr>
          </a:p>
          <a:p>
            <a:pPr marL="0" indent="0">
              <a:buNone/>
            </a:pPr>
            <a:r>
              <a:rPr kumimoji="1" lang="en-US" sz="2800" b="1" dirty="0">
                <a:solidFill>
                  <a:srgbClr val="00B050"/>
                </a:solidFill>
              </a:rPr>
              <a:t>Sources</a:t>
            </a:r>
            <a:r>
              <a:rPr kumimoji="1" lang="en-US" sz="2800" b="1" dirty="0" smtClean="0">
                <a:solidFill>
                  <a:srgbClr val="00B050"/>
                </a:solidFill>
              </a:rPr>
              <a:t>:</a:t>
            </a:r>
            <a:r>
              <a:rPr kumimoji="1" lang="en-US" sz="2800" b="1" dirty="0" smtClean="0">
                <a:solidFill>
                  <a:srgbClr val="FF0066"/>
                </a:solidFill>
              </a:rPr>
              <a:t>		</a:t>
            </a:r>
            <a:r>
              <a:rPr kumimoji="1" lang="en-GB" sz="2400" dirty="0" smtClean="0">
                <a:solidFill>
                  <a:srgbClr val="0070C0"/>
                </a:solidFill>
              </a:rPr>
              <a:t>State </a:t>
            </a:r>
            <a:r>
              <a:rPr kumimoji="1" lang="en-GB" sz="2400" dirty="0">
                <a:solidFill>
                  <a:srgbClr val="0070C0"/>
                </a:solidFill>
              </a:rPr>
              <a:t>Bank of Pakistan, Scheduled Banks, </a:t>
            </a:r>
            <a:r>
              <a:rPr kumimoji="1" lang="en-GB" sz="2400" dirty="0" smtClean="0">
                <a:solidFill>
                  <a:srgbClr val="0070C0"/>
                </a:solidFill>
              </a:rPr>
              <a:t>			Development Financial </a:t>
            </a:r>
            <a:r>
              <a:rPr kumimoji="1" lang="en-GB" sz="2400" dirty="0">
                <a:solidFill>
                  <a:srgbClr val="0070C0"/>
                </a:solidFill>
              </a:rPr>
              <a:t>Institutions, Life </a:t>
            </a:r>
            <a:r>
              <a:rPr kumimoji="1" lang="en-GB" sz="2400" dirty="0" smtClean="0">
                <a:solidFill>
                  <a:srgbClr val="0070C0"/>
                </a:solidFill>
              </a:rPr>
              <a:t>			and General </a:t>
            </a:r>
            <a:r>
              <a:rPr kumimoji="1" lang="en-GB" sz="2400" dirty="0">
                <a:solidFill>
                  <a:srgbClr val="0070C0"/>
                </a:solidFill>
              </a:rPr>
              <a:t>Insurance Cos, </a:t>
            </a:r>
            <a:r>
              <a:rPr kumimoji="1" lang="en-GB" sz="2400" dirty="0" err="1" smtClean="0">
                <a:solidFill>
                  <a:srgbClr val="0070C0"/>
                </a:solidFill>
              </a:rPr>
              <a:t>Modarabas</a:t>
            </a:r>
            <a:r>
              <a:rPr kumimoji="1" lang="en-GB" sz="2400" dirty="0" smtClean="0">
                <a:solidFill>
                  <a:srgbClr val="0070C0"/>
                </a:solidFill>
              </a:rPr>
              <a:t> </a:t>
            </a:r>
            <a:r>
              <a:rPr kumimoji="1" lang="en-GB" sz="2400" dirty="0">
                <a:solidFill>
                  <a:srgbClr val="0070C0"/>
                </a:solidFill>
              </a:rPr>
              <a:t>&amp; </a:t>
            </a:r>
            <a:r>
              <a:rPr kumimoji="1" lang="en-GB" sz="2400" dirty="0" smtClean="0">
                <a:solidFill>
                  <a:srgbClr val="0070C0"/>
                </a:solidFill>
              </a:rPr>
              <a:t>			Leasing Companies</a:t>
            </a:r>
            <a:r>
              <a:rPr kumimoji="1" lang="en-GB" sz="2400" dirty="0">
                <a:solidFill>
                  <a:srgbClr val="0070C0"/>
                </a:solidFill>
              </a:rPr>
              <a:t>.</a:t>
            </a:r>
            <a:endParaRPr kumimoji="1"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kumimoji="1" lang="en-GB" sz="2800" b="1" dirty="0" smtClean="0">
                <a:solidFill>
                  <a:srgbClr val="00B050"/>
                </a:solidFill>
              </a:rPr>
              <a:t>Gross </a:t>
            </a:r>
            <a:r>
              <a:rPr kumimoji="1" lang="en-GB" sz="2800" b="1" dirty="0">
                <a:solidFill>
                  <a:srgbClr val="00B050"/>
                </a:solidFill>
              </a:rPr>
              <a:t>Value Added</a:t>
            </a:r>
            <a:r>
              <a:rPr kumimoji="1" lang="en-GB" sz="2800" b="1" dirty="0" smtClean="0">
                <a:solidFill>
                  <a:srgbClr val="00B050"/>
                </a:solidFill>
              </a:rPr>
              <a:t>:</a:t>
            </a:r>
            <a:r>
              <a:rPr kumimoji="1" lang="en-GB" sz="2800" b="1" dirty="0" smtClean="0">
                <a:solidFill>
                  <a:srgbClr val="FF0066"/>
                </a:solidFill>
              </a:rPr>
              <a:t>	</a:t>
            </a:r>
          </a:p>
          <a:p>
            <a:pPr marL="0" indent="0">
              <a:buNone/>
            </a:pPr>
            <a:r>
              <a:rPr kumimoji="1" lang="en-GB" sz="2800" b="1" dirty="0">
                <a:solidFill>
                  <a:srgbClr val="FF0066"/>
                </a:solidFill>
              </a:rPr>
              <a:t>	</a:t>
            </a:r>
            <a:r>
              <a:rPr kumimoji="1" lang="en-GB" sz="2800" b="1" dirty="0" smtClean="0">
                <a:solidFill>
                  <a:srgbClr val="FF0066"/>
                </a:solidFill>
              </a:rPr>
              <a:t>		Computed on the basis of quarterly 			data/reports from the sources</a:t>
            </a:r>
            <a:endParaRPr kumimoji="1"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kumimoji="1" lang="en-US" sz="2800" b="1" dirty="0">
              <a:solidFill>
                <a:srgbClr val="FF0066"/>
              </a:solidFill>
            </a:endParaRPr>
          </a:p>
          <a:p>
            <a:pPr marL="0" indent="0">
              <a:buNone/>
            </a:pPr>
            <a:endParaRPr kumimoji="1" lang="en-US" sz="2800" b="1" dirty="0">
              <a:solidFill>
                <a:srgbClr val="FF0066"/>
              </a:solidFill>
            </a:endParaRPr>
          </a:p>
          <a:p>
            <a:pPr marL="0" indent="0">
              <a:buNone/>
            </a:pPr>
            <a:endParaRPr kumimoji="1" lang="en-US" sz="2800" b="1" dirty="0">
              <a:solidFill>
                <a:srgbClr val="FF0066"/>
              </a:solidFill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0" y="76200"/>
            <a:ext cx="9144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838200"/>
          </a:xfrm>
        </p:spPr>
        <p:txBody>
          <a:bodyPr>
            <a:noAutofit/>
          </a:bodyPr>
          <a:lstStyle/>
          <a:p>
            <a:pPr algn="l"/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Finance &amp; insurance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996"/>
          <a:stretch/>
        </p:blipFill>
        <p:spPr>
          <a:xfrm>
            <a:off x="8619935" y="167348"/>
            <a:ext cx="524065" cy="670852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Director National Accounts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241-E123-4EEB-89F6-A1A30AE604F8}" type="datetime4">
              <a:rPr lang="en-US" smtClean="0"/>
              <a:pPr/>
              <a:t>March 9,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076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76200"/>
            <a:ext cx="9144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8382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Wholesale &amp; retail trade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996"/>
          <a:stretch/>
        </p:blipFill>
        <p:spPr>
          <a:xfrm>
            <a:off x="8619935" y="167348"/>
            <a:ext cx="524065" cy="670852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Director National Accounts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9D08-357A-4D1F-AB70-A9286EA8DD4E}" type="datetime4">
              <a:rPr lang="en-US" smtClean="0"/>
              <a:pPr/>
              <a:t>March 9, 2015</a:t>
            </a:fld>
            <a:endParaRPr lang="en-US"/>
          </a:p>
        </p:txBody>
      </p:sp>
      <p:graphicFrame>
        <p:nvGraphicFramePr>
          <p:cNvPr id="10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8769003"/>
              </p:ext>
            </p:extLst>
          </p:nvPr>
        </p:nvGraphicFramePr>
        <p:xfrm>
          <a:off x="457200" y="1295400"/>
          <a:ext cx="8229600" cy="4943475"/>
        </p:xfrm>
        <a:graphic>
          <a:graphicData uri="http://schemas.openxmlformats.org/drawingml/2006/table">
            <a:tbl>
              <a:tblPr/>
              <a:tblGrid>
                <a:gridCol w="2362200"/>
                <a:gridCol w="5867400"/>
              </a:tblGrid>
              <a:tr h="1920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Composition:</a:t>
                      </a:r>
                    </a:p>
                  </a:txBody>
                  <a:tcPr marT="45726" marB="45726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All Agricultural Products ,Forestry and fishing, Industrial Products(Large scale ,Small scale &amp; Slaughtering  and Imports, CNG, Maintenance and Repair of Vehicles</a:t>
                      </a:r>
                      <a:endParaRPr kumimoji="1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Sources: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Provincial Governments &amp;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Pakistan Bureau of Statistics</a:t>
                      </a:r>
                      <a:endParaRPr kumimoji="1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Value Added:</a:t>
                      </a:r>
                      <a:endParaRPr kumimoji="1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value of trade margins applied on the marketed portions of Agriculture and Industrial Output as well as Imports.</a:t>
                      </a:r>
                      <a:endParaRPr kumimoji="1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9006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6200"/>
            <a:ext cx="9144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Hotels &amp; Restaurants 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996"/>
          <a:stretch/>
        </p:blipFill>
        <p:spPr>
          <a:xfrm>
            <a:off x="8619935" y="167348"/>
            <a:ext cx="524065" cy="670852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Director National Accounts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FDCF-8E01-4592-86EE-1210194F50D2}" type="datetime4">
              <a:rPr lang="en-US" smtClean="0"/>
              <a:pPr/>
              <a:t>March 9, 2015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Composition:</a:t>
            </a:r>
            <a:r>
              <a:rPr lang="en-US" dirty="0" smtClean="0">
                <a:solidFill>
                  <a:srgbClr val="0070C0"/>
                </a:solidFill>
              </a:rPr>
              <a:t> Accommodation and food 				Services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Food and Beverages Services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 constant Growth rate of 4.92% is applied based on two surveys 1984-85,2005-06.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Issue:</a:t>
            </a:r>
            <a:r>
              <a:rPr lang="en-US" dirty="0" smtClean="0">
                <a:solidFill>
                  <a:srgbClr val="0070C0"/>
                </a:solidFill>
              </a:rPr>
              <a:t>		Constant growth is applied on 			each quarter. </a:t>
            </a:r>
          </a:p>
        </p:txBody>
      </p:sp>
    </p:spTree>
    <p:extLst>
      <p:ext uri="{BB962C8B-B14F-4D97-AF65-F5344CB8AC3E}">
        <p14:creationId xmlns:p14="http://schemas.microsoft.com/office/powerpoint/2010/main" xmlns="" val="7105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76200"/>
            <a:ext cx="9144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8382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Housing Services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996"/>
          <a:stretch/>
        </p:blipFill>
        <p:spPr>
          <a:xfrm>
            <a:off x="8619935" y="167348"/>
            <a:ext cx="524065" cy="670852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Director National Accounts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D083-7E8A-41F3-AEEA-5ACC31B0CE8D}" type="datetime4">
              <a:rPr lang="en-US" smtClean="0"/>
              <a:pPr/>
              <a:t>March 9, 2015</a:t>
            </a:fld>
            <a:endParaRPr lang="en-US"/>
          </a:p>
        </p:txBody>
      </p:sp>
      <p:graphicFrame>
        <p:nvGraphicFramePr>
          <p:cNvPr id="1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7121482"/>
              </p:ext>
            </p:extLst>
          </p:nvPr>
        </p:nvGraphicFramePr>
        <p:xfrm>
          <a:off x="228600" y="1143000"/>
          <a:ext cx="8534400" cy="5692775"/>
        </p:xfrm>
        <a:graphic>
          <a:graphicData uri="http://schemas.openxmlformats.org/drawingml/2006/table">
            <a:tbl>
              <a:tblPr/>
              <a:tblGrid>
                <a:gridCol w="2819400"/>
                <a:gridCol w="5715000"/>
              </a:tblGrid>
              <a:tr h="1682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Coverage: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</a:t>
                      </a: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Number of dwelling Units (rented as well as self occupied or rent free) in urban and rural areas</a:t>
                      </a:r>
                      <a:endParaRPr kumimoji="1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2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Sources:</a:t>
                      </a: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Housing Census 1981 &amp;1998 &amp; Rent Survey2007-08</a:t>
                      </a:r>
                      <a:endParaRPr kumimoji="1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7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Gross Value Added</a:t>
                      </a:r>
                      <a:r>
                        <a:rPr kumimoji="1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:</a:t>
                      </a: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1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Gross Rentals (No. of Dwellings multiplied by average annual rent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(minus) Value of current repairs and maintenance, commission paid to real estate agents. 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911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76200"/>
            <a:ext cx="9144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8382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General Government Services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996"/>
          <a:stretch/>
        </p:blipFill>
        <p:spPr>
          <a:xfrm>
            <a:off x="8619935" y="167348"/>
            <a:ext cx="524065" cy="670852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Director National Accounts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B1C9-E7D7-4CF9-8693-0F065354B396}" type="datetime4">
              <a:rPr lang="en-US" smtClean="0"/>
              <a:pPr/>
              <a:t>March 9, 2015</a:t>
            </a:fld>
            <a:endParaRPr lang="en-US"/>
          </a:p>
        </p:txBody>
      </p:sp>
      <p:graphicFrame>
        <p:nvGraphicFramePr>
          <p:cNvPr id="10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21650091"/>
              </p:ext>
            </p:extLst>
          </p:nvPr>
        </p:nvGraphicFramePr>
        <p:xfrm>
          <a:off x="381000" y="984694"/>
          <a:ext cx="8534400" cy="4833938"/>
        </p:xfrm>
        <a:graphic>
          <a:graphicData uri="http://schemas.openxmlformats.org/drawingml/2006/table">
            <a:tbl>
              <a:tblPr/>
              <a:tblGrid>
                <a:gridCol w="2362200"/>
                <a:gridCol w="6172200"/>
              </a:tblGrid>
              <a:tr h="920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Composition: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Federal, Provincial , District, TMAs and Cantonment Boards.</a:t>
                      </a:r>
                      <a:endParaRPr kumimoji="1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09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Sources: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Budget documents of Federal, Provincial, District, TMAs and Cantonment Boards.</a:t>
                      </a:r>
                      <a:endParaRPr kumimoji="1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5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Gross Value Added:</a:t>
                      </a:r>
                      <a:endParaRPr kumimoji="1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Sum of the compensation of employees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and consumption of fixed capital </a:t>
                      </a:r>
                      <a:r>
                        <a:rPr kumimoji="1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	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Issue: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Budget data is available on annual basis. Quarterly figures compiled on the basis of ratio of  wages and salaries.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4457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" y="139639"/>
            <a:ext cx="9144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838200"/>
          </a:xfrm>
        </p:spPr>
        <p:txBody>
          <a:bodyPr>
            <a:noAutofit/>
          </a:bodyPr>
          <a:lstStyle/>
          <a:p>
            <a:pPr algn="l"/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Other Private Services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996"/>
          <a:stretch/>
        </p:blipFill>
        <p:spPr>
          <a:xfrm>
            <a:off x="8619935" y="167348"/>
            <a:ext cx="524065" cy="670852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Director National Accounts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058AB-622B-455F-9211-5DE11FCCA339}" type="datetime4">
              <a:rPr lang="en-US" smtClean="0"/>
              <a:pPr/>
              <a:t>March 9, 2015</a:t>
            </a:fld>
            <a:endParaRPr lang="en-US"/>
          </a:p>
        </p:txBody>
      </p:sp>
      <p:graphicFrame>
        <p:nvGraphicFramePr>
          <p:cNvPr id="10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06563911"/>
              </p:ext>
            </p:extLst>
          </p:nvPr>
        </p:nvGraphicFramePr>
        <p:xfrm>
          <a:off x="304800" y="1219200"/>
          <a:ext cx="8458200" cy="5132911"/>
        </p:xfrm>
        <a:graphic>
          <a:graphicData uri="http://schemas.openxmlformats.org/drawingml/2006/table">
            <a:tbl>
              <a:tblPr/>
              <a:tblGrid>
                <a:gridCol w="2362200"/>
                <a:gridCol w="6096000"/>
              </a:tblGrid>
              <a:tr h="2269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Composition: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Renting of machinery , computer related activities ,education, health, other business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(Accounting, Auditing, Advertising,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Photography etc.), 	recreation cultural and sporting activities, membership organisation ,NGOs, other services &amp; domestic staff, etc.</a:t>
                      </a:r>
                      <a:endParaRPr kumimoji="1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Sources: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GVA       :</a:t>
                      </a: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PSEB, PASHA, Ministry of Education, PMDC, PNC,  PEC, ACA,  etc.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 worker value added multiplied by number of workers.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6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8358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371600" y="5105400"/>
            <a:ext cx="5867401" cy="1464231"/>
          </a:xfrm>
          <a:prstGeom prst="round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 YOU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745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altLang="ja-JP" sz="3600" b="1" dirty="0" smtClean="0">
                <a:solidFill>
                  <a:srgbClr val="00B0F0"/>
                </a:solidFill>
              </a:rPr>
              <a:t>GEOGRAPHICAL FEATURES</a:t>
            </a:r>
            <a:r>
              <a:rPr lang="en-US" altLang="ja-JP" sz="1800" b="1" dirty="0" smtClean="0">
                <a:solidFill>
                  <a:srgbClr val="00B0F0"/>
                </a:solidFill>
              </a:rPr>
              <a:t> </a:t>
            </a:r>
            <a:r>
              <a:rPr lang="en-US" altLang="ja-JP" sz="3600" b="1" dirty="0" smtClean="0">
                <a:solidFill>
                  <a:srgbClr val="00B0F0"/>
                </a:solidFill>
              </a:rPr>
              <a:t> </a:t>
            </a:r>
            <a:endParaRPr lang="en-US" altLang="ja-JP" b="1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3505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altLang="ja-JP" sz="2400" b="1" dirty="0" smtClean="0">
                <a:solidFill>
                  <a:srgbClr val="00B050"/>
                </a:solidFill>
              </a:rPr>
              <a:t>Population:			188 Million </a:t>
            </a:r>
          </a:p>
          <a:p>
            <a:pPr>
              <a:buFont typeface="Wingdings" pitchFamily="2" charset="2"/>
              <a:buChar char="v"/>
            </a:pPr>
            <a:r>
              <a:rPr lang="en-US" altLang="ja-JP" sz="2400" b="1" dirty="0" smtClean="0">
                <a:solidFill>
                  <a:srgbClr val="00B050"/>
                </a:solidFill>
              </a:rPr>
              <a:t> Population growth rate:	1.8% </a:t>
            </a:r>
          </a:p>
          <a:p>
            <a:pPr>
              <a:buFont typeface="Wingdings" pitchFamily="2" charset="2"/>
              <a:buChar char="v"/>
            </a:pPr>
            <a:r>
              <a:rPr lang="en-US" altLang="ja-JP" sz="2400" b="1" dirty="0" smtClean="0">
                <a:solidFill>
                  <a:srgbClr val="00B050"/>
                </a:solidFill>
              </a:rPr>
              <a:t>GDP Growth:		4.1%</a:t>
            </a:r>
          </a:p>
          <a:p>
            <a:pPr>
              <a:buFont typeface="Wingdings" pitchFamily="2" charset="2"/>
              <a:buChar char="v"/>
            </a:pPr>
            <a:r>
              <a:rPr lang="en-US" altLang="ja-JP" sz="2400" b="1" dirty="0" smtClean="0">
                <a:solidFill>
                  <a:srgbClr val="00B050"/>
                </a:solidFill>
              </a:rPr>
              <a:t>Area:			804 </a:t>
            </a:r>
            <a:r>
              <a:rPr lang="en-US" altLang="ja-JP" sz="2400" b="1" dirty="0" err="1" smtClean="0">
                <a:solidFill>
                  <a:srgbClr val="00B050"/>
                </a:solidFill>
              </a:rPr>
              <a:t>th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. sq km </a:t>
            </a:r>
          </a:p>
          <a:p>
            <a:pPr>
              <a:buFont typeface="Wingdings" pitchFamily="2" charset="2"/>
              <a:buChar char="v"/>
            </a:pPr>
            <a:r>
              <a:rPr lang="en-US" altLang="ja-JP" sz="2400" b="1" dirty="0" smtClean="0">
                <a:solidFill>
                  <a:srgbClr val="00B050"/>
                </a:solidFill>
              </a:rPr>
              <a:t>Per Capita Income:		1386 US $ </a:t>
            </a:r>
          </a:p>
          <a:p>
            <a:pPr>
              <a:buFont typeface="Wingdings" pitchFamily="2" charset="2"/>
              <a:buChar char="v"/>
            </a:pPr>
            <a:r>
              <a:rPr lang="en-US" altLang="ja-JP" sz="2400" b="1" dirty="0" smtClean="0">
                <a:solidFill>
                  <a:srgbClr val="00B050"/>
                </a:solidFill>
              </a:rPr>
              <a:t>Highest point: 		K2 (Mt. Godwin-Austen) 8,611 m</a:t>
            </a:r>
          </a:p>
          <a:p>
            <a:pPr>
              <a:buFont typeface="Wingdings" pitchFamily="2" charset="2"/>
              <a:buChar char="v"/>
            </a:pPr>
            <a:r>
              <a:rPr lang="en-US" altLang="ja-JP" sz="2400" b="1" dirty="0" smtClean="0">
                <a:solidFill>
                  <a:srgbClr val="00B050"/>
                </a:solidFill>
              </a:rPr>
              <a:t>Literacy:			Total </a:t>
            </a:r>
            <a:r>
              <a:rPr lang="en-US" altLang="ja-JP" sz="2400" b="1" dirty="0" err="1" smtClean="0">
                <a:solidFill>
                  <a:srgbClr val="00B050"/>
                </a:solidFill>
              </a:rPr>
              <a:t>popn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: 60%  (M: 71% ,F: 48% ) </a:t>
            </a:r>
          </a:p>
          <a:p>
            <a:pPr>
              <a:buFont typeface="Wingdings" pitchFamily="2" charset="2"/>
              <a:buChar char="v"/>
            </a:pPr>
            <a:r>
              <a:rPr lang="en-US" altLang="ja-JP" sz="2400" b="1" dirty="0" smtClean="0">
                <a:solidFill>
                  <a:srgbClr val="00B050"/>
                </a:solidFill>
              </a:rPr>
              <a:t>Labor force:		60.3 million </a:t>
            </a:r>
          </a:p>
          <a:p>
            <a:pPr>
              <a:buFont typeface="Arial" charset="0"/>
              <a:buNone/>
            </a:pPr>
            <a:endParaRPr lang="en-US" altLang="ja-JP" sz="2000" b="1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altLang="ja-JP" sz="2000" b="1" dirty="0" smtClean="0"/>
          </a:p>
          <a:p>
            <a:pPr>
              <a:buFont typeface="Wingdings" pitchFamily="2" charset="2"/>
              <a:buChar char="v"/>
            </a:pPr>
            <a:endParaRPr lang="en-US" altLang="ja-JP" sz="2000" b="1" dirty="0" smtClean="0"/>
          </a:p>
          <a:p>
            <a:pPr>
              <a:buFont typeface="Arial" charset="0"/>
              <a:buNone/>
            </a:pPr>
            <a:endParaRPr lang="en-US" altLang="ja-JP" sz="2000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4217" y="4367483"/>
            <a:ext cx="2108983" cy="220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6600" y="4429961"/>
            <a:ext cx="2209800" cy="214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9799" y="4419600"/>
            <a:ext cx="213360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6200"/>
            <a:ext cx="9144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History of QNA in Pakistan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996"/>
          <a:stretch/>
        </p:blipFill>
        <p:spPr>
          <a:xfrm>
            <a:off x="8619935" y="167348"/>
            <a:ext cx="524065" cy="670852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Director National Accounts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FDCF-8E01-4592-86EE-1210194F50D2}" type="datetime4">
              <a:rPr lang="en-US" smtClean="0"/>
              <a:pPr/>
              <a:t>March 9, 2015</a:t>
            </a:fld>
            <a:endParaRPr lang="en-US"/>
          </a:p>
        </p:txBody>
      </p:sp>
      <p:sp>
        <p:nvSpPr>
          <p:cNvPr id="13" name="Content Placeholder 4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54102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PBS initiated the work of Quarterly National Accounts (QNA) on experimental basis in 2013-14.</a:t>
            </a:r>
          </a:p>
          <a:p>
            <a:pPr algn="just">
              <a:buNone/>
            </a:pP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Prepared first quarter estimates for 2013-14 in January 2014.</a:t>
            </a:r>
          </a:p>
          <a:p>
            <a:pPr algn="just">
              <a:buNone/>
            </a:pP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Prepared half yearly estimates for 2013-14 in  April 2014. </a:t>
            </a:r>
          </a:p>
        </p:txBody>
      </p:sp>
    </p:spTree>
    <p:extLst>
      <p:ext uri="{BB962C8B-B14F-4D97-AF65-F5344CB8AC3E}">
        <p14:creationId xmlns:p14="http://schemas.microsoft.com/office/powerpoint/2010/main" xmlns="" val="50950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6200"/>
            <a:ext cx="9144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838200"/>
          </a:xfrm>
        </p:spPr>
        <p:txBody>
          <a:bodyPr>
            <a:normAutofit/>
          </a:bodyPr>
          <a:lstStyle/>
          <a:p>
            <a:pPr algn="l"/>
            <a:r>
              <a:rPr lang="de-DE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National Account‘s </a:t>
            </a:r>
            <a:r>
              <a:rPr lang="de-DE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Base &amp; other Surveys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996"/>
          <a:stretch/>
        </p:blipFill>
        <p:spPr>
          <a:xfrm>
            <a:off x="8619935" y="167348"/>
            <a:ext cx="524065" cy="670852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Director National Accounts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FDCF-8E01-4592-86EE-1210194F50D2}" type="datetime4">
              <a:rPr lang="en-US" smtClean="0"/>
              <a:pPr/>
              <a:t>March 9, 2015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1"/>
            <a:ext cx="85344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de-DE" dirty="0" smtClean="0">
                <a:solidFill>
                  <a:srgbClr val="0070C0"/>
                </a:solidFill>
              </a:rPr>
              <a:t>First base:		1959-60</a:t>
            </a:r>
            <a:endParaRPr lang="de-DE" sz="1600" dirty="0" smtClean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de-DE" dirty="0" smtClean="0">
                <a:solidFill>
                  <a:srgbClr val="0070C0"/>
                </a:solidFill>
              </a:rPr>
              <a:t>Second base :		1980-81</a:t>
            </a:r>
            <a:endParaRPr lang="de-DE" sz="1600" dirty="0" smtClean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de-DE" dirty="0" smtClean="0">
                <a:solidFill>
                  <a:srgbClr val="0070C0"/>
                </a:solidFill>
              </a:rPr>
              <a:t>Third base :		1999-2000</a:t>
            </a:r>
            <a:endParaRPr lang="de-DE" sz="1600" dirty="0" smtClean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de-DE" dirty="0" smtClean="0">
                <a:solidFill>
                  <a:srgbClr val="0070C0"/>
                </a:solidFill>
              </a:rPr>
              <a:t>Fourth base :		2005-06</a:t>
            </a:r>
          </a:p>
          <a:p>
            <a:pPr>
              <a:lnSpc>
                <a:spcPct val="90000"/>
              </a:lnSpc>
            </a:pPr>
            <a:r>
              <a:rPr lang="de-DE" dirty="0" smtClean="0">
                <a:solidFill>
                  <a:srgbClr val="0070C0"/>
                </a:solidFill>
              </a:rPr>
              <a:t>Fifth			2015-16 (under way)</a:t>
            </a:r>
          </a:p>
          <a:p>
            <a:pPr>
              <a:lnSpc>
                <a:spcPct val="90000"/>
              </a:lnSpc>
            </a:pPr>
            <a:endParaRPr lang="de-DE" dirty="0" smtClean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de-DE" dirty="0" smtClean="0">
                <a:solidFill>
                  <a:srgbClr val="00B050"/>
                </a:solidFill>
              </a:rPr>
              <a:t>LFS conducted on Quarterly Basis.</a:t>
            </a:r>
          </a:p>
          <a:p>
            <a:pPr>
              <a:lnSpc>
                <a:spcPct val="90000"/>
              </a:lnSpc>
            </a:pPr>
            <a:r>
              <a:rPr lang="de-DE" dirty="0" smtClean="0">
                <a:solidFill>
                  <a:srgbClr val="00B050"/>
                </a:solidFill>
              </a:rPr>
              <a:t>Pakistan Living Standard Measurement Survey conducted on Quarterly Basis. </a:t>
            </a:r>
          </a:p>
        </p:txBody>
      </p:sp>
    </p:spTree>
    <p:extLst>
      <p:ext uri="{BB962C8B-B14F-4D97-AF65-F5344CB8AC3E}">
        <p14:creationId xmlns:p14="http://schemas.microsoft.com/office/powerpoint/2010/main" xmlns="" val="410060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6200"/>
            <a:ext cx="9144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Sectors of Pakistan Economy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996"/>
          <a:stretch/>
        </p:blipFill>
        <p:spPr>
          <a:xfrm>
            <a:off x="8619935" y="167348"/>
            <a:ext cx="524065" cy="670852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Director National Accounts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FDCF-8E01-4592-86EE-1210194F50D2}" type="datetime4">
              <a:rPr lang="en-US" smtClean="0"/>
              <a:pPr/>
              <a:t>March 9, 2015</a:t>
            </a:fld>
            <a:endParaRPr lang="en-US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57200" y="1066800"/>
            <a:ext cx="8229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00100">
              <a:buFontTx/>
              <a:buNone/>
            </a:pPr>
            <a:r>
              <a:rPr lang="en-US" b="1" dirty="0" smtClean="0">
                <a:solidFill>
                  <a:srgbClr val="00B050"/>
                </a:solidFill>
              </a:rPr>
              <a:t>A. Agriculture Sector</a:t>
            </a:r>
          </a:p>
          <a:p>
            <a:pPr marL="1257300" lvl="1" indent="-800100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</a:rPr>
              <a:t>Crops </a:t>
            </a:r>
          </a:p>
          <a:p>
            <a:pPr marL="1657350" lvl="2" indent="-800100">
              <a:buFont typeface="Wingdings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</a:rPr>
              <a:t>Important  Crops</a:t>
            </a:r>
          </a:p>
          <a:p>
            <a:pPr marL="1657350" lvl="2" indent="-800100">
              <a:buFont typeface="Wingdings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</a:rPr>
              <a:t>Other Crop</a:t>
            </a:r>
          </a:p>
          <a:p>
            <a:pPr marL="1257300" lvl="1" indent="-800100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</a:rPr>
              <a:t>Livestock</a:t>
            </a:r>
          </a:p>
          <a:p>
            <a:pPr marL="1257300" lvl="1" indent="-800100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</a:rPr>
              <a:t>Fishing</a:t>
            </a:r>
          </a:p>
          <a:p>
            <a:pPr marL="1257300" lvl="1" indent="-800100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</a:rPr>
              <a:t>Forestry</a:t>
            </a:r>
          </a:p>
        </p:txBody>
      </p:sp>
    </p:spTree>
    <p:extLst>
      <p:ext uri="{BB962C8B-B14F-4D97-AF65-F5344CB8AC3E}">
        <p14:creationId xmlns:p14="http://schemas.microsoft.com/office/powerpoint/2010/main" xmlns="" val="84291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6200"/>
            <a:ext cx="9144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Sectors of Pakistan Economy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996"/>
          <a:stretch/>
        </p:blipFill>
        <p:spPr>
          <a:xfrm>
            <a:off x="8619935" y="167348"/>
            <a:ext cx="524065" cy="670852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Director National Accounts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FDCF-8E01-4592-86EE-1210194F50D2}" type="datetime4">
              <a:rPr lang="en-US" smtClean="0"/>
              <a:pPr/>
              <a:t>March 9, 2015</a:t>
            </a:fld>
            <a:endParaRPr lang="en-US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23850" y="1219201"/>
            <a:ext cx="8516938" cy="4935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b="1" dirty="0" smtClean="0">
                <a:solidFill>
                  <a:srgbClr val="00B050"/>
                </a:solidFill>
              </a:rPr>
              <a:t>B. Industrial Sector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</a:rPr>
              <a:t>	Mining and Quarrying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</a:rPr>
              <a:t>	Manufacturing</a:t>
            </a:r>
          </a:p>
          <a:p>
            <a:pPr lvl="2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C00000"/>
                </a:solidFill>
              </a:rPr>
              <a:t>	Large Scale</a:t>
            </a:r>
          </a:p>
          <a:p>
            <a:pPr lvl="2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C00000"/>
                </a:solidFill>
              </a:rPr>
              <a:t>	Small Scale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</a:rPr>
              <a:t>Construction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</a:rPr>
              <a:t>Electricity Generation &amp; Distribution , &amp; Gas Distribution</a:t>
            </a: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34263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6200"/>
            <a:ext cx="9144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Sectors of Pakistan Economy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996"/>
          <a:stretch/>
        </p:blipFill>
        <p:spPr>
          <a:xfrm>
            <a:off x="8619935" y="167348"/>
            <a:ext cx="524065" cy="670852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Director National Accounts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FDCF-8E01-4592-86EE-1210194F50D2}" type="datetime4">
              <a:rPr lang="en-US" smtClean="0"/>
              <a:pPr/>
              <a:t>March 9, 2015</a:t>
            </a:fld>
            <a:endParaRPr lang="en-US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57200" y="1066800"/>
            <a:ext cx="8229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b="1" dirty="0" smtClean="0">
                <a:solidFill>
                  <a:srgbClr val="00B050"/>
                </a:solidFill>
              </a:rPr>
              <a:t>C. Services Sector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</a:rPr>
              <a:t>Transport, Storage &amp; Communication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</a:rPr>
              <a:t>Wholesale &amp; Retail Trade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</a:rPr>
              <a:t>Finance &amp; Insurance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</a:rPr>
              <a:t>Housing Services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</a:rPr>
              <a:t>General Government Services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</a:rPr>
              <a:t>Other Services</a:t>
            </a:r>
          </a:p>
        </p:txBody>
      </p:sp>
    </p:spTree>
    <p:extLst>
      <p:ext uri="{BB962C8B-B14F-4D97-AF65-F5344CB8AC3E}">
        <p14:creationId xmlns:p14="http://schemas.microsoft.com/office/powerpoint/2010/main" xmlns="" val="334263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76200"/>
            <a:ext cx="9144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838200"/>
          </a:xfrm>
        </p:spPr>
        <p:txBody>
          <a:bodyPr>
            <a:noAutofit/>
          </a:bodyPr>
          <a:lstStyle/>
          <a:p>
            <a:pPr algn="l"/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Crops 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996"/>
          <a:stretch/>
        </p:blipFill>
        <p:spPr>
          <a:xfrm>
            <a:off x="8619935" y="167348"/>
            <a:ext cx="524065" cy="670852"/>
          </a:xfrm>
          <a:prstGeom prst="rect">
            <a:avLst/>
          </a:prstGeom>
        </p:spPr>
      </p:pic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Director National Accounts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0C1D-BCF1-4057-B459-D65A34925ECB}" type="datetime4">
              <a:rPr lang="en-US" smtClean="0"/>
              <a:pPr/>
              <a:t>March 9, 2015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486400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Important Crops: </a:t>
            </a:r>
            <a:r>
              <a:rPr lang="en-US" sz="2400" dirty="0" smtClean="0">
                <a:solidFill>
                  <a:srgbClr val="002060"/>
                </a:solidFill>
              </a:rPr>
              <a:t>	Rice, Wheat, Cotton, Sugarcane, Maize</a:t>
            </a:r>
          </a:p>
          <a:p>
            <a:endParaRPr lang="en-US" sz="2400" b="1" dirty="0" smtClean="0">
              <a:solidFill>
                <a:srgbClr val="00B050"/>
              </a:solidFill>
            </a:endParaRPr>
          </a:p>
          <a:p>
            <a:r>
              <a:rPr lang="en-US" sz="2400" b="1" dirty="0" smtClean="0">
                <a:solidFill>
                  <a:srgbClr val="00B050"/>
                </a:solidFill>
              </a:rPr>
              <a:t>Other Crops:</a:t>
            </a:r>
            <a:r>
              <a:rPr lang="en-US" sz="2400" dirty="0" smtClean="0">
                <a:solidFill>
                  <a:srgbClr val="002060"/>
                </a:solidFill>
              </a:rPr>
              <a:t>	 </a:t>
            </a:r>
            <a:r>
              <a:rPr lang="en-GB" sz="2400" dirty="0" smtClean="0">
                <a:solidFill>
                  <a:srgbClr val="002060"/>
                </a:solidFill>
              </a:rPr>
              <a:t>Pulses, Vegetables, Fruits, Oil seeds, 				Condiments,</a:t>
            </a:r>
            <a:r>
              <a:rPr lang="en-US" sz="2400" dirty="0" smtClean="0">
                <a:solidFill>
                  <a:srgbClr val="002060"/>
                </a:solidFill>
              </a:rPr>
              <a:t> etc. (105 crops and 15 byproducts)</a:t>
            </a:r>
          </a:p>
          <a:p>
            <a:endParaRPr lang="en-US" sz="2400" b="1" dirty="0" smtClean="0">
              <a:solidFill>
                <a:srgbClr val="00B050"/>
              </a:solidFill>
            </a:endParaRPr>
          </a:p>
          <a:p>
            <a:r>
              <a:rPr lang="en-US" sz="2400" b="1" dirty="0" smtClean="0">
                <a:solidFill>
                  <a:srgbClr val="00B050"/>
                </a:solidFill>
              </a:rPr>
              <a:t>Output (Constant)</a:t>
            </a:r>
            <a:r>
              <a:rPr lang="en-US" sz="2400" dirty="0" smtClean="0">
                <a:solidFill>
                  <a:srgbClr val="002060"/>
                </a:solidFill>
              </a:rPr>
              <a:t>:	Base year Prices are multiplied by Production.</a:t>
            </a:r>
          </a:p>
          <a:p>
            <a:endParaRPr lang="en-US" sz="2400" b="1" dirty="0" smtClean="0">
              <a:solidFill>
                <a:srgbClr val="00B050"/>
              </a:solidFill>
            </a:endParaRPr>
          </a:p>
          <a:p>
            <a:r>
              <a:rPr lang="en-US" sz="2400" b="1" dirty="0" smtClean="0">
                <a:solidFill>
                  <a:srgbClr val="00B050"/>
                </a:solidFill>
              </a:rPr>
              <a:t>I.C:	</a:t>
            </a:r>
            <a:r>
              <a:rPr lang="en-US" sz="2400" dirty="0" smtClean="0">
                <a:solidFill>
                  <a:srgbClr val="002060"/>
                </a:solidFill>
              </a:rPr>
              <a:t>		Seed, Fertilizer, Pesticides, Water, </a:t>
            </a:r>
            <a:r>
              <a:rPr lang="en-US" sz="2400" dirty="0" err="1" smtClean="0">
                <a:solidFill>
                  <a:srgbClr val="002060"/>
                </a:solidFill>
              </a:rPr>
              <a:t>Ploughing</a:t>
            </a:r>
            <a:r>
              <a:rPr lang="en-US" sz="2400" dirty="0" smtClean="0">
                <a:solidFill>
                  <a:srgbClr val="002060"/>
                </a:solidFill>
              </a:rPr>
              <a:t> &amp; 			Planking, transportation, Wastage, etc.</a:t>
            </a:r>
          </a:p>
          <a:p>
            <a:endParaRPr lang="en-US" sz="2400" b="1" dirty="0" smtClean="0">
              <a:solidFill>
                <a:srgbClr val="00B050"/>
              </a:solidFill>
            </a:endParaRPr>
          </a:p>
          <a:p>
            <a:r>
              <a:rPr lang="en-US" sz="2400" b="1" dirty="0" smtClean="0">
                <a:solidFill>
                  <a:srgbClr val="00B050"/>
                </a:solidFill>
              </a:rPr>
              <a:t>Source:</a:t>
            </a:r>
            <a:r>
              <a:rPr lang="en-US" sz="2400" dirty="0" smtClean="0">
                <a:solidFill>
                  <a:srgbClr val="002060"/>
                </a:solidFill>
              </a:rPr>
              <a:t>		Provincial Crop Reporting Departments. They 			provide area and production only.  </a:t>
            </a:r>
          </a:p>
          <a:p>
            <a:pPr lvl="6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Data of Fertilizer, </a:t>
            </a:r>
            <a:r>
              <a:rPr lang="en-US" sz="2400" dirty="0" err="1" smtClean="0">
                <a:solidFill>
                  <a:srgbClr val="002060"/>
                </a:solidFill>
              </a:rPr>
              <a:t>Pestisides</a:t>
            </a:r>
            <a:r>
              <a:rPr lang="en-US" sz="2400" dirty="0" smtClean="0">
                <a:solidFill>
                  <a:srgbClr val="002060"/>
                </a:solidFill>
              </a:rPr>
              <a:t> and Water is provided by the concerned departments.</a:t>
            </a:r>
          </a:p>
          <a:p>
            <a:pPr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66614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2608</TotalTime>
  <Words>764</Words>
  <Application>Microsoft Office PowerPoint</Application>
  <PresentationFormat>On-screen Show (4:3)</PresentationFormat>
  <Paragraphs>320</Paragraphs>
  <Slides>28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Quarterly National Accounts of  Pakistan </vt:lpstr>
      <vt:lpstr>Slide 2</vt:lpstr>
      <vt:lpstr>GEOGRAPHICAL FEATURES  </vt:lpstr>
      <vt:lpstr>History of QNA in Pakistan</vt:lpstr>
      <vt:lpstr>National Account‘s Base &amp; other Surveys</vt:lpstr>
      <vt:lpstr>Sectors of Pakistan Economy</vt:lpstr>
      <vt:lpstr>Sectors of Pakistan Economy</vt:lpstr>
      <vt:lpstr>Sectors of Pakistan Economy</vt:lpstr>
      <vt:lpstr>Crops </vt:lpstr>
      <vt:lpstr>Crops (Quarterly) </vt:lpstr>
      <vt:lpstr>Livestock and Poultry</vt:lpstr>
      <vt:lpstr>Live Stock</vt:lpstr>
      <vt:lpstr>Intermediate Consumption</vt:lpstr>
      <vt:lpstr>Forestry</vt:lpstr>
      <vt:lpstr>Forestry</vt:lpstr>
      <vt:lpstr>Mining &amp; Quarrying</vt:lpstr>
      <vt:lpstr>Large-scale manufacturing</vt:lpstr>
      <vt:lpstr>Small-scale manufacturing</vt:lpstr>
      <vt:lpstr>Construction</vt:lpstr>
      <vt:lpstr>Electricity, gas distribution </vt:lpstr>
      <vt:lpstr>Transport, storage &amp; communication</vt:lpstr>
      <vt:lpstr>Finance &amp; insurance</vt:lpstr>
      <vt:lpstr>Wholesale &amp; retail trade</vt:lpstr>
      <vt:lpstr>Hotels &amp; Restaurants </vt:lpstr>
      <vt:lpstr>Housing Services</vt:lpstr>
      <vt:lpstr>General Government Services</vt:lpstr>
      <vt:lpstr>Other Private Services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RAJA</dc:creator>
  <cp:lastModifiedBy>rizwan</cp:lastModifiedBy>
  <cp:revision>392</cp:revision>
  <cp:lastPrinted>2014-12-19T03:31:49Z</cp:lastPrinted>
  <dcterms:created xsi:type="dcterms:W3CDTF">2006-08-16T00:00:00Z</dcterms:created>
  <dcterms:modified xsi:type="dcterms:W3CDTF">2015-03-09T19:57:43Z</dcterms:modified>
</cp:coreProperties>
</file>