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3"/>
  </p:notesMasterIdLst>
  <p:handoutMasterIdLst>
    <p:handoutMasterId r:id="rId34"/>
  </p:handoutMasterIdLst>
  <p:sldIdLst>
    <p:sldId id="257" r:id="rId2"/>
    <p:sldId id="313" r:id="rId3"/>
    <p:sldId id="295" r:id="rId4"/>
    <p:sldId id="354" r:id="rId5"/>
    <p:sldId id="329" r:id="rId6"/>
    <p:sldId id="343" r:id="rId7"/>
    <p:sldId id="353" r:id="rId8"/>
    <p:sldId id="328" r:id="rId9"/>
    <p:sldId id="334" r:id="rId10"/>
    <p:sldId id="335" r:id="rId11"/>
    <p:sldId id="336" r:id="rId12"/>
    <p:sldId id="337" r:id="rId13"/>
    <p:sldId id="341" r:id="rId14"/>
    <p:sldId id="342" r:id="rId15"/>
    <p:sldId id="340" r:id="rId16"/>
    <p:sldId id="338" r:id="rId17"/>
    <p:sldId id="355" r:id="rId18"/>
    <p:sldId id="327" r:id="rId19"/>
    <p:sldId id="346" r:id="rId20"/>
    <p:sldId id="351" r:id="rId21"/>
    <p:sldId id="347" r:id="rId22"/>
    <p:sldId id="348" r:id="rId23"/>
    <p:sldId id="344" r:id="rId24"/>
    <p:sldId id="345" r:id="rId25"/>
    <p:sldId id="349" r:id="rId26"/>
    <p:sldId id="352" r:id="rId27"/>
    <p:sldId id="350" r:id="rId28"/>
    <p:sldId id="356" r:id="rId29"/>
    <p:sldId id="305" r:id="rId30"/>
    <p:sldId id="317" r:id="rId31"/>
    <p:sldId id="318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CC"/>
    <a:srgbClr val="990099"/>
    <a:srgbClr val="CC3300"/>
    <a:srgbClr val="FF00FF"/>
    <a:srgbClr val="FFFFCC"/>
    <a:srgbClr val="CC0000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5" autoAdjust="0"/>
    <p:restoredTop sz="89357" autoAdjust="0"/>
  </p:normalViewPr>
  <p:slideViewPr>
    <p:cSldViewPr snapToGrid="0"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C5A34C7-A8F8-4547-9AC7-E5765A3947B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160450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5D96DFFA-396B-4019-A13B-D5A7BB4EB01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708572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1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7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26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84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3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42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29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00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98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027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09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487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203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53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65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18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65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694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33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152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64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5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30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42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79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1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2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03A83-2ED8-4A26-B433-F0FCA927FF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8ADD-3F63-4325-B460-898DE877EF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98563"/>
            <a:ext cx="5854700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CE76-44E4-478E-8EC9-F37316CA4B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9EFA-0955-43E0-9668-98DB9337C2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35753-20F9-4B54-BB3C-2F70595995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AED2-3454-40DC-8566-2912FC0557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FA6A-D7E9-4CE0-8509-16F2E606AD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60CEB-2300-41F5-ADFD-900C7B7739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FDAE-7AA0-4A89-8F4A-8794AEE8DB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7444-C595-44B2-BDD2-D680549054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94218-EC3C-4C2B-853C-1BFC268B43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9856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09775"/>
            <a:ext cx="8001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B5F555D7-A37C-4A02-86AF-7979369FC3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00600"/>
            <a:ext cx="8229600" cy="2057400"/>
          </a:xfrm>
        </p:spPr>
        <p:txBody>
          <a:bodyPr/>
          <a:lstStyle/>
          <a:p>
            <a:pPr eaLnBrk="1" hangingPunct="1"/>
            <a:r>
              <a:rPr lang="en-GB" altLang="en-US" sz="1900" b="1" dirty="0" smtClean="0">
                <a:solidFill>
                  <a:srgbClr val="000099"/>
                </a:solidFill>
                <a:latin typeface="Century Gothic" pitchFamily="34" charset="0"/>
              </a:rPr>
              <a:t>United Nations Statistics Division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GB" altLang="en-US" sz="2000" b="1" dirty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5183" name="Text Box 1087"/>
          <p:cNvSpPr txBox="1">
            <a:spLocks noChangeArrowheads="1"/>
          </p:cNvSpPr>
          <p:nvPr/>
        </p:nvSpPr>
        <p:spPr bwMode="auto">
          <a:xfrm>
            <a:off x="228600" y="1836738"/>
            <a:ext cx="8686800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Seasonal adjustment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44463" y="3086100"/>
            <a:ext cx="8915400" cy="166199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Training Workshop on the Compilation of Quarterly National Accounts for Economic Cooperation Organization Member Countries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altLang="en-US" sz="2200" dirty="0">
              <a:solidFill>
                <a:srgbClr val="0000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8-11 March </a:t>
            </a:r>
            <a:r>
              <a:rPr lang="en-US" altLang="en-US" sz="1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2015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Tehran</a:t>
            </a: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Islamic Republic of Iran</a:t>
            </a:r>
            <a:endParaRPr lang="en-US" altLang="en-US" sz="18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models</a:t>
            </a:r>
          </a:p>
        </p:txBody>
      </p:sp>
      <p:sp>
        <p:nvSpPr>
          <p:cNvPr id="1126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72132-A78A-45A3-8149-2E982401CBBD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1825" y="1208088"/>
            <a:ext cx="8001000" cy="4414837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Additive model assumptions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The components of the series are independent of each other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The size of the seasonal oscillations is independent of the level of the series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Multiplicative model assumptions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The components of the series are dependent on each other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The size of the seasonal oscillations increases and decreases with the level of the series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D27414-4E0B-4127-BB8A-EBCF5356EA66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1825" y="2490788"/>
            <a:ext cx="8001000" cy="1633537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Moving average-based methods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Model-based methods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Integrated methods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13315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B74481-0E62-4322-979B-73EE4079DFDD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6263" y="1636713"/>
            <a:ext cx="8399462" cy="4414837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Are based on the use of different kinds of moving average filter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Best example is the X-11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US Bureau of Census developed X-11 in the 1960s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Statistics Canada developed X-11-ARIMA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US Bureau of Censes developed X-12-ARIMA in the 1980s</a:t>
            </a:r>
            <a:endParaRPr lang="en-US" kern="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All X-11 family involve repeated application of suitable moving average filters to decompose the time series into its trend-cycle, seasonal and irregular components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Moving average-based methods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14339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9859F1-065E-4288-807C-C88C3D4EDBA4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6263" y="1636713"/>
            <a:ext cx="8001000" cy="4414837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Main steps of X-12-ARIMA program: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The series is pre-adjusted using the regARIMA</a:t>
            </a:r>
            <a:r>
              <a:rPr lang="en-US" kern="0" dirty="0"/>
              <a:t> </a:t>
            </a:r>
            <a:r>
              <a:rPr lang="en-US" kern="0" dirty="0" smtClean="0"/>
              <a:t>model to detect and remove outliers and other distorting effects such as calendar effects and to extend the series with backcasts and forecasts to be used in the decomposition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The pre-adjusted series is then decomposed through three rounds of seasonal filtering and extreme value adjustments to produce the trend-cycle, seasonal and irregular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Various diagnostics and quality control statistics are computed, tabulated and graphed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Moving average-based methods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1176338" y="698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C4B084-02D3-4229-8C26-73D507F8A63F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949325"/>
            <a:ext cx="91440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Moving average-based methods</a:t>
            </a:r>
          </a:p>
          <a:p>
            <a:pPr eaLnBrk="1" hangingPunct="1">
              <a:defRPr/>
            </a:pPr>
            <a:r>
              <a:rPr lang="en-GB" altLang="en-US" sz="2400" kern="0" dirty="0" smtClean="0"/>
              <a:t>Main elements of X-12-ARIMA seasonal adjustment program</a:t>
            </a:r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 cstate="print"/>
          <a:srcRect r="49248"/>
          <a:stretch>
            <a:fillRect/>
          </a:stretch>
        </p:blipFill>
        <p:spPr bwMode="auto">
          <a:xfrm>
            <a:off x="1176338" y="2024063"/>
            <a:ext cx="67357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69875" y="1206500"/>
            <a:ext cx="8696325" cy="5492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Estimate the trend-cycle, seasonal and irregular components with signal extraction techniques applied to an ARIMA model fitted to the unadjusted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TRAMO/SEATS is most widely used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Developed at the Bank of Spain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Consists of two main programs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Time series regression with ARIMA noise, missing observations and outliers (TRAMO), a regARIMA modeling package with automatic identification of ARIMA models, outliers and other components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Signal extraction in ARIMA time series (SEATS), which takes modeling results from TRAMO and performs a model-based signal extraction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Both programs are structured to be used together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TRAMO pre-adjusts the series before seasonal adjustment by SEATS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E36021-110B-4EE7-9EE7-FD84519D8437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64770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Model-based methods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05A1CE-5E12-4832-B3E7-6484C58F6902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79450" y="1001713"/>
            <a:ext cx="73596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Integrated methods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76263" y="1743075"/>
            <a:ext cx="8001000" cy="377031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X-13-ARIMA-SEATS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Was recently released by US Bureau of Census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Implements the X-11 method and SEATS 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Allows comparison of X-11 and SEATS seasonal adjustment using a common set of diagnostics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DEMETRA+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Was developed by Eurostat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Offers choice of X-12-ARIMA and TRAMO/SEATS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Provides user-friendly tools to check quality of results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Allows multi-processing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kern="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kern="0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208088" y="8890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methods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61501F-C792-4ABF-9511-E111251A10B1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93738" y="1028700"/>
            <a:ext cx="77041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Example of seasonally adjusted series, trend-cycle and irregular components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2888" y="6427788"/>
            <a:ext cx="2709863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pitchFamily="34" charset="0"/>
              </a:rPr>
              <a:t>Source: IMF QNA Manual (2001)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9900" y="1779588"/>
            <a:ext cx="33670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8" y="1801813"/>
            <a:ext cx="28082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5400" y="1773238"/>
            <a:ext cx="2665413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34975" y="1570038"/>
            <a:ext cx="8223250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Direct vs indirect seasonal adjustment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Relationship among price, volume and value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Temporal consistency with annual accounts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Length of series for seasonal adjustment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Seasonal adjustment of indicators or QNA series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Organizing seasonal adjustment in the QNA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Presentation of seasonally-adjusted estimates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A6B3CD-1238-418C-B242-4224B13183EB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49225" y="1344613"/>
            <a:ext cx="8715375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Seasonally adjusted series of aggregates can be derived by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Directly adjusting the aggregates, or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Indirectly by aggregating seasonally adjusted data of the components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Both approaches have merits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Direct approach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 result in improved quality of seasonally adjusted series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 give best results if the component series show similar seasonal patterns and trend cycles are highly correlated </a:t>
            </a: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7E19A-5595-45BA-B0B3-419169E02B29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9225" y="876300"/>
            <a:ext cx="90789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Direct vs indirect seasonal adjustment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190625" y="192088"/>
            <a:ext cx="7359650" cy="642937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65138" y="1128713"/>
            <a:ext cx="7643812" cy="4114800"/>
          </a:xfrm>
        </p:spPr>
        <p:txBody>
          <a:bodyPr/>
          <a:lstStyle/>
          <a:p>
            <a:pPr marL="0" indent="-466344" eaLnBrk="1" hangingPunct="1">
              <a:defRPr/>
            </a:pPr>
            <a:r>
              <a:rPr lang="en-US" altLang="en-US" dirty="0" smtClean="0"/>
              <a:t>What is time series?</a:t>
            </a:r>
          </a:p>
          <a:p>
            <a:pPr marL="0" indent="-466344" eaLnBrk="1" hangingPunct="1">
              <a:defRPr/>
            </a:pPr>
            <a:r>
              <a:rPr lang="en-US" altLang="en-US" dirty="0" smtClean="0"/>
              <a:t>Components of time series</a:t>
            </a:r>
          </a:p>
          <a:p>
            <a:pPr marL="0" indent="-466344" eaLnBrk="1" hangingPunct="1">
              <a:defRPr/>
            </a:pPr>
            <a:r>
              <a:rPr lang="en-US" altLang="en-US" dirty="0" smtClean="0"/>
              <a:t>What is seasonal adjustment?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Seasonal adjustment models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Seasonal adjustment methods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Issues in seasonal adjustment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Conclusions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Questions</a:t>
            </a:r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41F4C1-2DB0-4082-A8CE-6E7E93A3102D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49225" y="1344613"/>
            <a:ext cx="8715375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Indirect approach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 give best results when the component series show different seasonal patterns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 make it easier to identify breaks, outliers, calendar effects, etc, in detailed series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 give better results for balancing items (for example, value added) if component series are available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May, however, leave residual seasonality in the aggregates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Country practices vary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Choice may be guided by expected uses of the seasonally adjusted data</a:t>
            </a:r>
          </a:p>
          <a:p>
            <a:pPr marL="903288" lvl="1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7FAC1-A9B0-41B1-8A79-A574749BEA19}" type="slidenum">
              <a:rPr lang="en-US" altLang="en-US" smtClean="0"/>
              <a:pPr/>
              <a:t>20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9225" y="876300"/>
            <a:ext cx="90789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Direct vs indirect seasonal adjustment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34975" y="1570038"/>
            <a:ext cx="8223250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Seasonally adjusted price indices, volume measures and current price data can be derived 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Independently, or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By seasonally adjusting 2 of them and deriving the third residually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Either approach will give different results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Choosing which series to derive residually should be determined on a case-by-case basis, depending on which approach produces the most reasonable results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DFBB07-CA96-4CA0-ADF2-7AED9BDE1A1D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777875"/>
            <a:ext cx="83629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Relationship among price, volume and value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34975" y="1570038"/>
            <a:ext cx="8223250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Annual totals based on seasonally adjusted data and unadjusted data will not be automatically equal due mainly to calendar effects and moving seasonality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If effects are strong, seasonally adjusted data should be benchmarked to the calendar adjusted annual data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E00DAE-BC30-4FD3-B239-A8F090C0E566}" type="slidenum">
              <a:rPr lang="en-US" altLang="en-US" smtClean="0"/>
              <a:pPr/>
              <a:t>22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777875"/>
            <a:ext cx="82883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Temporal consistency with annual accounts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34975" y="1570038"/>
            <a:ext cx="8223250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 adjustment requires sufficiently long time series to ensure results with sufficient quality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For QNA variables, at least 5 years (20 quarters) of data should be used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When starting a new QNA system, unadjusted data should be reconstructed as far back as possible before doing seasonal adjustment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95778C-FC32-4A10-9DEB-D9C1BC12333E}" type="slidenum">
              <a:rPr lang="en-US" altLang="en-US" smtClean="0"/>
              <a:pPr/>
              <a:t>23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777875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Length of series for seasonal adjustment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34975" y="1570038"/>
            <a:ext cx="8223250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Sometimes, seasonal adjustment may return questionable results for very long time series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Reasons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Discontinuities and structural breaks due to different economic conditions over a long period of time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Solution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Divide the series into 2 or more contiguous relatively stable periods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Apply seasonal adjustment to each sub-period separately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Link the resulting seasonally-adjusted series</a:t>
            </a: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4BF86E-743F-412A-B454-07C5F8975D01}" type="slidenum">
              <a:rPr lang="en-US" altLang="en-US" smtClean="0"/>
              <a:pPr/>
              <a:t>24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777875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Length of series for seasonal adjustment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69875" y="1570038"/>
            <a:ext cx="8650288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Seasonally adjusted QNA can be obtained by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Using seasonally adjusted indicators, or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Applying the chosen seasonal adjustment method to the unadjusted QNA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Both approaches have merits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Applying seasonal adjustment directly to indicators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Means correcting seasonal effects at the actual data sources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May avoid artificial seasonality due to use of QNA techniques such as benchmarking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F86D7F-09B7-4364-9D5A-CE9C1F3C213F}" type="slidenum">
              <a:rPr lang="en-US" altLang="en-US" smtClean="0"/>
              <a:pPr/>
              <a:t>25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9875" y="777875"/>
            <a:ext cx="86502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Seasonal adjustment of indicators or QNA series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69875" y="1570038"/>
            <a:ext cx="8650288" cy="461645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Seasonally adjusting the QNA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Has the advantage of ensuring the unadjusted QNA is consistent with other variables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Ensures high degree of consistency in the seasonality of production, expenditure and income components of GDP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8033AE-04D5-4CFE-8CF8-DB7670923CD9}" type="slidenum">
              <a:rPr lang="en-US" altLang="en-US" smtClean="0"/>
              <a:pPr/>
              <a:t>26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9875" y="777875"/>
            <a:ext cx="86502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Seasonal adjustment of indicators or QNA series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11150" y="1290638"/>
            <a:ext cx="8799513" cy="5081587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 adjustment programs offer automatic selection procedures that produce satisfactory results for most time series, with little intervention from users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Some series may be problematic with substantial experience and expertise is needed to check whether seasonal adjustment is done properly or fine tune options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General recommendation is for statisticians who compile the statistics to seasonally adjust the series, either solely or together with specialists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A small unit of seasonal adjustment experts should also be set up to handle problematic series</a:t>
            </a:r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20BEA7-3AB9-415D-BC61-D6421F161EED}" type="slidenum">
              <a:rPr lang="en-US" altLang="en-US" smtClean="0"/>
              <a:pPr/>
              <a:t>27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849313"/>
            <a:ext cx="826928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Organizing seasonal adjustment in the QNA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032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Issues in seasonal adjustment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11150" y="1290638"/>
            <a:ext cx="8799513" cy="5081587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Seasonally-adjusted QNA estimates can be used to calculate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Quarter-to-quarter rates of change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Annualized quarterly rates of change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Whatever growth rates that are published should be clearly indicated 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The levels of seasonally-adjusted QNA estimates can be annualized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Not recommended as presentation 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Seems artificial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Is not easy to interpret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C6451E-E9AC-4E1E-837B-856C9F129005}" type="slidenum">
              <a:rPr lang="en-US" altLang="en-US" smtClean="0"/>
              <a:pPr/>
              <a:t>28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849313"/>
            <a:ext cx="826928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Presentation of seasonally-adjusted estimates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890588"/>
            <a:ext cx="8966200" cy="5707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Seasonally adjusted QNA estimates should be calculated to facilitate the analysis of current economic developments without the influence of seasonal and calendar effects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Seasonally adjusted data should, however, not replace the unadjusted QNA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There are a number of methods to do seasonal adjustment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choice of which seasonal adjustment method to use can be based on past experience, subjective appreciation and characteristics of the time series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minimum of 5 years (20 quarters) data is needed to seasonally adjust QNA data.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Metadata and methodological notes on seasonal adjustment methods should be made available for transparency</a:t>
            </a:r>
          </a:p>
          <a:p>
            <a:pPr eaLnBrk="1" hangingPunct="1">
              <a:lnSpc>
                <a:spcPct val="90000"/>
              </a:lnSpc>
            </a:pPr>
            <a:endParaRPr lang="en-GB" altLang="en-US" sz="2600" dirty="0" smtClean="0"/>
          </a:p>
        </p:txBody>
      </p:sp>
      <p:sp>
        <p:nvSpPr>
          <p:cNvPr id="3072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01C931-E276-4E49-BF01-4879A1557E40}" type="slidenum">
              <a:rPr lang="en-US" altLang="en-US" smtClean="0"/>
              <a:pPr/>
              <a:t>29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14450" y="153988"/>
            <a:ext cx="71072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/>
              <a:t>Conclusions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What is time series?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18488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Is a series of data obtained through repeated measurement of the same concept over time that allows different periods to be compared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Examples: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QNA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Monthly index of industrial production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Monthly consumer price index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Monthly retail sales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Data which are collected only once or irregularly are not considered as time series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0B6E9E-1C2B-4DAD-93DD-9AC1F9DF9C83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317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31749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263650"/>
            <a:ext cx="8001000" cy="44148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Is your country compiling and publishing seasonally-adjusted QNA? </a:t>
            </a:r>
          </a:p>
          <a:p>
            <a:pPr lvl="1" eaLnBrk="1" hangingPunct="1"/>
            <a:r>
              <a:rPr lang="en-GB" altLang="en-US" dirty="0" smtClean="0"/>
              <a:t>If yes, what method and software are you using to do seasonal adjustment?</a:t>
            </a:r>
          </a:p>
          <a:p>
            <a:pPr lvl="1" eaLnBrk="1" hangingPunct="1"/>
            <a:r>
              <a:rPr lang="en-GB" altLang="en-US" dirty="0" smtClean="0"/>
              <a:t>If not, do you have plans to do so?</a:t>
            </a:r>
          </a:p>
          <a:p>
            <a:pPr eaLnBrk="1" hangingPunct="1"/>
            <a:r>
              <a:rPr lang="en-GB" altLang="en-US" dirty="0" smtClean="0"/>
              <a:t>Is there a specific unit doing seasonal adjustment or is it done by the unit compiling QNA?</a:t>
            </a:r>
          </a:p>
          <a:p>
            <a:pPr eaLnBrk="1" hangingPunct="1"/>
            <a:r>
              <a:rPr lang="en-GB" altLang="en-US" dirty="0" smtClean="0"/>
              <a:t>Is the method to do seasonal adjustment published in your national accounts methodological notes?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31750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31751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3175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CA0D5F-42C6-493D-82A5-D6E0701DB519}" type="slidenum">
              <a:rPr lang="en-US" altLang="en-US" smtClean="0"/>
              <a:pPr/>
              <a:t>30</a:t>
            </a:fld>
            <a:endParaRPr lang="en-US" altLang="en-US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314450" y="153988"/>
            <a:ext cx="71072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/>
              <a:t>Questions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327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32773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32774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32775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339264-974C-4C03-AFFA-119898438287}" type="slidenum">
              <a:rPr lang="en-US" altLang="en-US" smtClean="0"/>
              <a:pPr/>
              <a:t>31</a:t>
            </a:fld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9488" y="3024188"/>
            <a:ext cx="69230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What is time series?</a:t>
            </a:r>
          </a:p>
        </p:txBody>
      </p:sp>
      <p:sp>
        <p:nvSpPr>
          <p:cNvPr id="512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0D866F-3657-4A8A-96B6-C6BC0EF8D632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80645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Example of time series data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65163" y="6219825"/>
            <a:ext cx="2709862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pitchFamily="34" charset="0"/>
              </a:rPr>
              <a:t>Source: IMF QNA Manual (2001)</a:t>
            </a:r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63" y="1527175"/>
            <a:ext cx="7843837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1236663" y="13017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Components of time series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04825" y="1449388"/>
            <a:ext cx="8191500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Captures long-term trend and business cycle movements in the data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Long-trend trend is associated with structural changes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Population growth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Progress in technology and productivity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Business cycle movements are related to periodic oscillations of different phases of the economy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Recession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Recovery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Growth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Decline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04F0F6-A815-4DA5-A731-65E879B9BD84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80645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Trend cycle component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236663" y="130175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Components of time series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04825" y="1449388"/>
            <a:ext cx="764381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Stable seasonal effects in terms of annual timing, direction and magnitude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Could be due to climatic factors, administrative or legal rules, social/cultural traditions and conventions, and calendar effects that are stable in annual timing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Example: Public holidays such as Christmas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Calendar-related systematic effects that are not stable in annual timing, and due to 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Trading-day or working-day effect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Moving holiday effect, for example, Ramadan, Chinese New Year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Leap year effect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6B3383-84E0-4354-B3C9-81D61514F96B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80645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Seasonal component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Components of time series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04825" y="1449388"/>
            <a:ext cx="764381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Captures effects that are unpredictable in terms of timing, impact and duration unless additional information is available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Includes outlier effects which cause abrupt changes in the series, sometimes related to unexpected events such as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Unseasonable weather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Natural disasters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Strikes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Economic and financial crisis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F6A5AB-9996-46AD-A932-F1E6650EEE8E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80645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Irregular component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What is seasonal adjustment?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764381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Seasonal adjustment means using analytical techniques to break down a series into its components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The purpose is to identify the different components of the time series and thus provide a better understanding of the behaviour of the series to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Aid in short-term forecasting and modelling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Remove regular within-a-year seasonal patterns to highlight the underlying trends and short-run movements in the series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Allow series to be compared from quarter to quarter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1C944B-8945-4202-90E5-002248751990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Seasonal adjustment models</a:t>
            </a:r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065F1B-0F87-487D-983D-1784C84575B3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31825" y="1208088"/>
            <a:ext cx="8001000" cy="4414837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kern="0" dirty="0" smtClean="0"/>
              <a:t>Most common forms of decomposition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kern="0" dirty="0" smtClean="0"/>
              <a:t>Additive: </a:t>
            </a:r>
            <a:r>
              <a:rPr lang="en-US" sz="2400" i="1" kern="0" dirty="0" smtClean="0"/>
              <a:t>Y</a:t>
            </a:r>
            <a:r>
              <a:rPr lang="en-US" sz="2400" i="1" kern="0" baseline="-25000" dirty="0" smtClean="0"/>
              <a:t>t</a:t>
            </a:r>
            <a:r>
              <a:rPr lang="en-US" sz="2400" i="1" kern="0" dirty="0" smtClean="0"/>
              <a:t> = T</a:t>
            </a:r>
            <a:r>
              <a:rPr lang="en-US" sz="2400" i="1" kern="0" baseline="-25000" dirty="0" smtClean="0"/>
              <a:t>t</a:t>
            </a:r>
            <a:r>
              <a:rPr lang="en-US" sz="2400" i="1" kern="0" dirty="0" smtClean="0"/>
              <a:t> + S</a:t>
            </a:r>
            <a:r>
              <a:rPr lang="en-US" sz="2400" i="1" kern="0" baseline="-25000" dirty="0" smtClean="0"/>
              <a:t>t</a:t>
            </a:r>
            <a:r>
              <a:rPr lang="en-US" sz="2400" i="1" kern="0" dirty="0" smtClean="0"/>
              <a:t> + I</a:t>
            </a:r>
            <a:r>
              <a:rPr lang="en-US" sz="2400" i="1" kern="0" baseline="-25000" dirty="0" smtClean="0"/>
              <a:t>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kern="0" dirty="0" smtClean="0"/>
              <a:t>Multiplicative: </a:t>
            </a:r>
            <a:r>
              <a:rPr lang="en-US" sz="2400" i="1" kern="0" dirty="0" smtClean="0"/>
              <a:t>Y</a:t>
            </a:r>
            <a:r>
              <a:rPr lang="en-US" sz="2400" i="1" kern="0" baseline="-25000" dirty="0" smtClean="0"/>
              <a:t>t</a:t>
            </a:r>
            <a:r>
              <a:rPr lang="en-US" sz="2400" i="1" kern="0" dirty="0" smtClean="0"/>
              <a:t> = T</a:t>
            </a:r>
            <a:r>
              <a:rPr lang="en-US" sz="2400" i="1" kern="0" baseline="-25000" dirty="0" smtClean="0"/>
              <a:t>t</a:t>
            </a:r>
            <a:r>
              <a:rPr lang="en-US" sz="2400" i="1" kern="0" dirty="0" smtClean="0"/>
              <a:t> x S</a:t>
            </a:r>
            <a:r>
              <a:rPr lang="en-US" sz="2400" i="1" kern="0" baseline="-25000" dirty="0" smtClean="0"/>
              <a:t>t</a:t>
            </a:r>
            <a:r>
              <a:rPr lang="en-US" sz="2400" i="1" kern="0" dirty="0" smtClean="0"/>
              <a:t> x I</a:t>
            </a:r>
            <a:r>
              <a:rPr lang="en-US" sz="2400" i="1" kern="0" baseline="-25000" dirty="0" smtClean="0"/>
              <a:t>t</a:t>
            </a:r>
            <a:r>
              <a:rPr lang="en-US" sz="2400" kern="0" dirty="0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kern="0" dirty="0" smtClean="0"/>
              <a:t>where</a:t>
            </a:r>
          </a:p>
          <a:p>
            <a:pPr marL="471487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i="1" kern="0" dirty="0" smtClean="0"/>
              <a:t>Y</a:t>
            </a:r>
            <a:r>
              <a:rPr lang="en-US" sz="2400" i="1" kern="0" baseline="-25000" dirty="0" smtClean="0"/>
              <a:t>t</a:t>
            </a:r>
            <a:r>
              <a:rPr lang="en-US" sz="2400" kern="0" dirty="0" smtClean="0"/>
              <a:t> = Observed time series at time </a:t>
            </a:r>
            <a:r>
              <a:rPr lang="en-US" sz="2400" i="1" kern="0" dirty="0" smtClean="0"/>
              <a:t>t</a:t>
            </a:r>
          </a:p>
          <a:p>
            <a:pPr marL="471487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i="1" kern="0" dirty="0" smtClean="0"/>
              <a:t>T</a:t>
            </a:r>
            <a:r>
              <a:rPr lang="en-US" sz="2400" i="1" kern="0" baseline="-25000" dirty="0" smtClean="0"/>
              <a:t>t</a:t>
            </a:r>
            <a:r>
              <a:rPr lang="en-US" sz="2400" kern="0" dirty="0" smtClean="0"/>
              <a:t> = Trend-cycle component at time </a:t>
            </a:r>
            <a:r>
              <a:rPr lang="en-US" sz="2400" i="1" kern="0" dirty="0" smtClean="0"/>
              <a:t>t</a:t>
            </a:r>
          </a:p>
          <a:p>
            <a:pPr marL="471487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i="1" kern="0" dirty="0" smtClean="0"/>
              <a:t>S</a:t>
            </a:r>
            <a:r>
              <a:rPr lang="en-US" sz="2400" i="1" kern="0" baseline="-25000" dirty="0" smtClean="0"/>
              <a:t>t</a:t>
            </a:r>
            <a:r>
              <a:rPr lang="en-US" sz="2400" kern="0" dirty="0" smtClean="0"/>
              <a:t> = Seasonal component at time </a:t>
            </a:r>
            <a:r>
              <a:rPr lang="en-US" sz="2400" i="1" kern="0" dirty="0" smtClean="0"/>
              <a:t>t</a:t>
            </a:r>
          </a:p>
          <a:p>
            <a:pPr marL="471487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i="1" kern="0" dirty="0" smtClean="0"/>
              <a:t>I</a:t>
            </a:r>
            <a:r>
              <a:rPr lang="en-US" sz="2400" i="1" kern="0" baseline="-25000" dirty="0" smtClean="0"/>
              <a:t>t</a:t>
            </a:r>
            <a:r>
              <a:rPr lang="en-US" sz="2400" kern="0" dirty="0" smtClean="0"/>
              <a:t> = Irregular component at time </a:t>
            </a:r>
            <a:r>
              <a:rPr lang="en-US" sz="2400" i="1" kern="0" dirty="0" smtClean="0"/>
              <a:t>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kern="0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ensusDbJan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8972</TotalTime>
  <Words>1741</Words>
  <Application>Microsoft Office PowerPoint</Application>
  <PresentationFormat>On-screen Show (4:3)</PresentationFormat>
  <Paragraphs>298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CensusDbJan</vt:lpstr>
      <vt:lpstr>PowerPoint Presentation</vt:lpstr>
      <vt:lpstr>Outline</vt:lpstr>
      <vt:lpstr>What is time series?</vt:lpstr>
      <vt:lpstr>What is time series?</vt:lpstr>
      <vt:lpstr>Components of time series</vt:lpstr>
      <vt:lpstr>Components of time series</vt:lpstr>
      <vt:lpstr>Components of time series</vt:lpstr>
      <vt:lpstr>What is seasonal adjustment?</vt:lpstr>
      <vt:lpstr>Seasonal adjustment models</vt:lpstr>
      <vt:lpstr>Seasonal adjustment models</vt:lpstr>
      <vt:lpstr>Seasonal adjustment methods</vt:lpstr>
      <vt:lpstr>Seasonal adjustment methods</vt:lpstr>
      <vt:lpstr>Seasonal adjustment methods</vt:lpstr>
      <vt:lpstr>Seasonal adjustment methods</vt:lpstr>
      <vt:lpstr>Seasonal adjustment methods</vt:lpstr>
      <vt:lpstr>Seasonal adjustment methods</vt:lpstr>
      <vt:lpstr>Seasonal adjustment methods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Issues in seasonal adjustment</vt:lpstr>
      <vt:lpstr>PowerPoint Presentation</vt:lpstr>
      <vt:lpstr>PowerPoint Presentation</vt:lpstr>
      <vt:lpstr>PowerPoint Presentation</vt:lpstr>
    </vt:vector>
  </TitlesOfParts>
  <Company>UNSD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Benson Sim</cp:lastModifiedBy>
  <cp:revision>760</cp:revision>
  <cp:lastPrinted>2015-03-02T22:48:35Z</cp:lastPrinted>
  <dcterms:created xsi:type="dcterms:W3CDTF">2003-09-08T09:07:59Z</dcterms:created>
  <dcterms:modified xsi:type="dcterms:W3CDTF">2015-03-04T23:33:47Z</dcterms:modified>
</cp:coreProperties>
</file>