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33"/>
  </p:notesMasterIdLst>
  <p:handoutMasterIdLst>
    <p:handoutMasterId r:id="rId34"/>
  </p:handoutMasterIdLst>
  <p:sldIdLst>
    <p:sldId id="257" r:id="rId2"/>
    <p:sldId id="313" r:id="rId3"/>
    <p:sldId id="295" r:id="rId4"/>
    <p:sldId id="297" r:id="rId5"/>
    <p:sldId id="315" r:id="rId6"/>
    <p:sldId id="298" r:id="rId7"/>
    <p:sldId id="321" r:id="rId8"/>
    <p:sldId id="299" r:id="rId9"/>
    <p:sldId id="300" r:id="rId10"/>
    <p:sldId id="320" r:id="rId11"/>
    <p:sldId id="301" r:id="rId12"/>
    <p:sldId id="308" r:id="rId13"/>
    <p:sldId id="311" r:id="rId14"/>
    <p:sldId id="303" r:id="rId15"/>
    <p:sldId id="316" r:id="rId16"/>
    <p:sldId id="304" r:id="rId17"/>
    <p:sldId id="309" r:id="rId18"/>
    <p:sldId id="310" r:id="rId19"/>
    <p:sldId id="322" r:id="rId20"/>
    <p:sldId id="323" r:id="rId21"/>
    <p:sldId id="331" r:id="rId22"/>
    <p:sldId id="330" r:id="rId23"/>
    <p:sldId id="325" r:id="rId24"/>
    <p:sldId id="324" r:id="rId25"/>
    <p:sldId id="326" r:id="rId26"/>
    <p:sldId id="328" r:id="rId27"/>
    <p:sldId id="327" r:id="rId28"/>
    <p:sldId id="329" r:id="rId29"/>
    <p:sldId id="305" r:id="rId30"/>
    <p:sldId id="317" r:id="rId31"/>
    <p:sldId id="318" r:id="rId32"/>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05" autoAdjust="0"/>
    <p:restoredTop sz="89357" autoAdjust="0"/>
  </p:normalViewPr>
  <p:slideViewPr>
    <p:cSldViewPr snapToGrid="0">
      <p:cViewPr varScale="1">
        <p:scale>
          <a:sx n="102" d="100"/>
          <a:sy n="102" d="100"/>
        </p:scale>
        <p:origin x="-116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4.wmf"/><Relationship Id="rId7" Type="http://schemas.openxmlformats.org/officeDocument/2006/relationships/image" Target="../media/image17.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7.wmf"/><Relationship Id="rId5" Type="http://schemas.openxmlformats.org/officeDocument/2006/relationships/image" Target="../media/image16.wmf"/><Relationship Id="rId4" Type="http://schemas.openxmlformats.org/officeDocument/2006/relationships/image" Target="../media/image15.wmf"/><Relationship Id="rId9"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dirty="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884613" y="0"/>
            <a:ext cx="2971800"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dirty="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2971800"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dirty="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884613" y="8831263"/>
            <a:ext cx="2971800"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441B3A09-642D-4629-ADC7-63FB7617B60B}" type="slidenum">
              <a:rPr lang="en-GB" altLang="en-US"/>
              <a:pPr>
                <a:defRPr/>
              </a:pPr>
              <a:t>‹#›</a:t>
            </a:fld>
            <a:endParaRPr lang="en-GB" altLang="en-US" dirty="0"/>
          </a:p>
        </p:txBody>
      </p:sp>
    </p:spTree>
    <p:extLst>
      <p:ext uri="{BB962C8B-B14F-4D97-AF65-F5344CB8AC3E}">
        <p14:creationId xmlns:p14="http://schemas.microsoft.com/office/powerpoint/2010/main" val="51127726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dirty="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dirty="0">
                <a:cs typeface="+mn-cs"/>
              </a:defRPr>
            </a:lvl1pPr>
          </a:lstStyle>
          <a:p>
            <a:pPr>
              <a:defRPr/>
            </a:pPr>
            <a:endParaRPr lang="en-GB" altLang="en-US" dirty="0"/>
          </a:p>
        </p:txBody>
      </p:sp>
      <p:sp>
        <p:nvSpPr>
          <p:cNvPr id="33796"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416425"/>
            <a:ext cx="548640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8831263"/>
            <a:ext cx="2971800"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dirty="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884613" y="8831263"/>
            <a:ext cx="2971800"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56D2DAE4-084C-49DA-8EFF-9662C5952AE0}" type="slidenum">
              <a:rPr lang="en-GB" altLang="en-US"/>
              <a:pPr>
                <a:defRPr/>
              </a:pPr>
              <a:t>‹#›</a:t>
            </a:fld>
            <a:endParaRPr lang="en-GB" altLang="en-US" dirty="0"/>
          </a:p>
        </p:txBody>
      </p:sp>
    </p:spTree>
    <p:extLst>
      <p:ext uri="{BB962C8B-B14F-4D97-AF65-F5344CB8AC3E}">
        <p14:creationId xmlns:p14="http://schemas.microsoft.com/office/powerpoint/2010/main" val="383753521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6008D6AA-17C5-4FB0-A1CE-A7A874AE13E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C16BFC50-0CA4-4B25-9A76-2D3352453E7D}"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0DBBAE3D-2A48-4565-9916-7C9257B353B3}"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01BAF96F-0A05-4BC6-986D-BAEE2C43F318}"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73151527-21D6-4FBD-B4AE-31330CACFCE9}"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6CBF33A2-8284-46A8-9278-8A7BCEA1206A}"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60857817-401A-42E1-BC19-4A311DB8EB28}"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1C4DAF96-A484-40BE-9A2A-3E52561D5C11}"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B4C9B02-32C7-4867-A393-99D90EA04065}"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CA54267-A567-404D-B31B-AC3214CDA594}"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07FA0882-E457-4A6D-8DEC-3161E536B00D}"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cs typeface="Arial" charset="0"/>
              </a:defRPr>
            </a:lvl1pPr>
          </a:lstStyle>
          <a:p>
            <a:pPr>
              <a:defRPr/>
            </a:pPr>
            <a:fld id="{D3E5D315-B600-4F25-962C-90B2A695CD9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3.bin"/><Relationship Id="rId18" Type="http://schemas.openxmlformats.org/officeDocument/2006/relationships/image" Target="../media/image18.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6.wmf"/><Relationship Id="rId17" Type="http://schemas.openxmlformats.org/officeDocument/2006/relationships/oleObject" Target="../embeddings/oleObject15.bin"/><Relationship Id="rId2" Type="http://schemas.openxmlformats.org/officeDocument/2006/relationships/slideLayout" Target="../slideLayouts/slideLayout7.xml"/><Relationship Id="rId16" Type="http://schemas.openxmlformats.org/officeDocument/2006/relationships/image" Target="../media/image17.wmf"/><Relationship Id="rId20"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5.wmf"/><Relationship Id="rId19" Type="http://schemas.openxmlformats.org/officeDocument/2006/relationships/oleObject" Target="../embeddings/oleObject16.bin"/><Relationship Id="rId4" Type="http://schemas.openxmlformats.org/officeDocument/2006/relationships/image" Target="../media/image12.wmf"/><Relationship Id="rId9" Type="http://schemas.openxmlformats.org/officeDocument/2006/relationships/oleObject" Target="../embeddings/oleObject11.bin"/><Relationship Id="rId14" Type="http://schemas.openxmlformats.org/officeDocument/2006/relationships/image" Target="../media/image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57200" y="4800600"/>
            <a:ext cx="8229600" cy="2057400"/>
          </a:xfrm>
        </p:spPr>
        <p:txBody>
          <a:bodyPr/>
          <a:lstStyle/>
          <a:p>
            <a:pPr eaLnBrk="1" hangingPunct="1"/>
            <a:r>
              <a:rPr lang="en-GB" altLang="en-US" sz="1900" b="1" dirty="0" smtClean="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228600" y="1836738"/>
            <a:ext cx="8686800" cy="646112"/>
          </a:xfrm>
          <a:prstGeom prst="rect">
            <a:avLst/>
          </a:prstGeom>
          <a:noFill/>
          <a:ln w="12700" cap="sq">
            <a:noFill/>
            <a:miter lim="800000"/>
            <a:headEnd type="none" w="sm" len="sm"/>
            <a:tailEnd type="none" w="sm" len="sm"/>
          </a:ln>
          <a:effectLst/>
        </p:spPr>
        <p:txBody>
          <a:bodyPr>
            <a:spAutoFit/>
          </a:bodyPr>
          <a:lstStyle/>
          <a:p>
            <a:pPr algn="ctr" eaLnBrk="0" hangingPunct="0">
              <a:defRPr/>
            </a:pPr>
            <a:r>
              <a:rPr lang="en-US" sz="3600" b="1" dirty="0">
                <a:effectLst>
                  <a:outerShdw blurRad="38100" dist="38100" dir="2700000" algn="tl">
                    <a:srgbClr val="C0C0C0"/>
                  </a:outerShdw>
                </a:effectLst>
                <a:latin typeface="Verdana" pitchFamily="34" charset="0"/>
                <a:cs typeface="+mn-cs"/>
              </a:rPr>
              <a:t>Benchmarking</a:t>
            </a:r>
          </a:p>
        </p:txBody>
      </p:sp>
      <p:sp>
        <p:nvSpPr>
          <p:cNvPr id="2053" name="Rectangle 3"/>
          <p:cNvSpPr>
            <a:spLocks noChangeArrowheads="1"/>
          </p:cNvSpPr>
          <p:nvPr/>
        </p:nvSpPr>
        <p:spPr bwMode="auto">
          <a:xfrm>
            <a:off x="84138" y="3086100"/>
            <a:ext cx="9059862" cy="1661993"/>
          </a:xfrm>
          <a:prstGeom prst="rect">
            <a:avLst/>
          </a:prstGeom>
          <a:noFill/>
          <a:ln w="12700" cap="sq">
            <a:noFill/>
            <a:miter lim="800000"/>
            <a:headEnd type="none" w="sm" len="sm"/>
            <a:tailEnd type="none" w="sm" len="sm"/>
          </a:ln>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2200" dirty="0">
                <a:solidFill>
                  <a:srgbClr val="0000FF"/>
                </a:solidFill>
                <a:latin typeface="Arial" charset="0"/>
                <a:ea typeface="Arial Unicode MS" pitchFamily="34" charset="-128"/>
                <a:cs typeface="Arial Unicode MS" pitchFamily="34" charset="-128"/>
              </a:rPr>
              <a:t>Training Workshop on the Compilation of Quarterly National Accounts for Economic Cooperation Organization Member Countries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endParaRPr lang="en-US" altLang="en-US" sz="2200" dirty="0">
              <a:solidFill>
                <a:srgbClr val="0000FF"/>
              </a:solidFill>
              <a:latin typeface="Arial" charset="0"/>
              <a:ea typeface="Arial Unicode MS" pitchFamily="34" charset="-128"/>
              <a:cs typeface="Arial Unicode MS" pitchFamily="34" charset="-128"/>
            </a:endParaRP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8-11 March </a:t>
            </a:r>
            <a:r>
              <a:rPr lang="en-US" altLang="en-US" sz="1800" dirty="0" smtClean="0">
                <a:latin typeface="Arial" charset="0"/>
                <a:ea typeface="Arial Unicode MS" pitchFamily="34" charset="-128"/>
                <a:cs typeface="Arial Unicode MS" pitchFamily="34" charset="-128"/>
              </a:rPr>
              <a:t>2015</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smtClean="0">
                <a:latin typeface="Arial" charset="0"/>
                <a:ea typeface="Arial Unicode MS" pitchFamily="34" charset="-128"/>
                <a:cs typeface="Arial Unicode MS" pitchFamily="34" charset="-128"/>
              </a:rPr>
              <a:t>Tehran</a:t>
            </a:r>
            <a:r>
              <a:rPr lang="en-US" altLang="en-US" sz="1800" dirty="0">
                <a:latin typeface="Arial" charset="0"/>
                <a:ea typeface="Arial Unicode MS" pitchFamily="34" charset="-128"/>
                <a:cs typeface="Arial Unicode MS" pitchFamily="34" charset="-128"/>
              </a:rPr>
              <a:t>, </a:t>
            </a:r>
            <a:r>
              <a:rPr lang="en-US" altLang="en-US" sz="1800" dirty="0">
                <a:latin typeface="Arial" charset="0"/>
                <a:ea typeface="Arial Unicode MS" pitchFamily="34" charset="-128"/>
                <a:cs typeface="Arial Unicode MS" pitchFamily="34" charset="-128"/>
              </a:rPr>
              <a:t>Islamic Republic of Iran</a:t>
            </a:r>
            <a:endParaRPr lang="en-US" altLang="en-US" sz="1800" dirty="0">
              <a:latin typeface="Arial"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714375" y="1109663"/>
            <a:ext cx="7667625" cy="576262"/>
          </a:xfrm>
        </p:spPr>
        <p:txBody>
          <a:bodyPr/>
          <a:lstStyle/>
          <a:p>
            <a:pPr eaLnBrk="1" hangingPunct="1"/>
            <a:r>
              <a:rPr lang="en-GB" altLang="en-US" sz="2400" dirty="0" smtClean="0"/>
              <a:t>Pro rata distribution method</a:t>
            </a:r>
          </a:p>
        </p:txBody>
      </p:sp>
      <p:sp>
        <p:nvSpPr>
          <p:cNvPr id="11267" name="TextBox 4"/>
          <p:cNvSpPr txBox="1">
            <a:spLocks noChangeArrowheads="1"/>
          </p:cNvSpPr>
          <p:nvPr/>
        </p:nvSpPr>
        <p:spPr bwMode="auto">
          <a:xfrm>
            <a:off x="714375" y="2143125"/>
            <a:ext cx="3929063" cy="3946525"/>
          </a:xfrm>
          <a:prstGeom prst="rect">
            <a:avLst/>
          </a:prstGeom>
          <a:noFill/>
          <a:ln w="9525">
            <a:solidFill>
              <a:srgbClr val="625FA1"/>
            </a:solidFill>
            <a:miter lim="800000"/>
            <a:headEnd/>
            <a:tailEnd/>
          </a:ln>
        </p:spPr>
        <p:txBody>
          <a:bodyPr>
            <a:spAutoFit/>
          </a:bodyPr>
          <a:lstStyle/>
          <a:p>
            <a:r>
              <a:rPr lang="en-GB" altLang="en-US" sz="1800" b="1" dirty="0">
                <a:latin typeface="Verdana" pitchFamily="34" charset="0"/>
              </a:rPr>
              <a:t>Advantages</a:t>
            </a:r>
          </a:p>
          <a:p>
            <a:endParaRPr lang="en-GB" altLang="en-US" sz="1800" b="1" dirty="0">
              <a:latin typeface="Verdana" pitchFamily="34" charset="0"/>
            </a:endParaRPr>
          </a:p>
          <a:p>
            <a:r>
              <a:rPr lang="en-GB" altLang="en-US" sz="1800" dirty="0">
                <a:latin typeface="Verdana" pitchFamily="34" charset="0"/>
              </a:rPr>
              <a:t>Easy to compute and interpret  </a:t>
            </a:r>
          </a:p>
          <a:p>
            <a:endParaRPr lang="en-GB" altLang="en-US" sz="1800" dirty="0">
              <a:latin typeface="Verdana" pitchFamily="34" charset="0"/>
            </a:endParaRPr>
          </a:p>
          <a:p>
            <a:r>
              <a:rPr lang="en-GB" altLang="en-US" sz="1800" dirty="0">
                <a:latin typeface="Verdana" pitchFamily="34" charset="0"/>
              </a:rPr>
              <a:t>No special software needed </a:t>
            </a:r>
          </a:p>
          <a:p>
            <a:endParaRPr lang="en-GB" altLang="en-US" sz="1800" dirty="0">
              <a:latin typeface="Verdana" pitchFamily="34" charset="0"/>
            </a:endParaRPr>
          </a:p>
          <a:p>
            <a:r>
              <a:rPr lang="en-GB" altLang="en-US" sz="1800" dirty="0">
                <a:latin typeface="Verdana" pitchFamily="34" charset="0"/>
              </a:rPr>
              <a:t>Quarterly estimates can be derived each year independently</a:t>
            </a:r>
          </a:p>
          <a:p>
            <a:endParaRPr lang="en-GB" altLang="en-US" sz="1800" dirty="0">
              <a:latin typeface="Verdana" pitchFamily="34" charset="0"/>
            </a:endParaRPr>
          </a:p>
          <a:p>
            <a:r>
              <a:rPr lang="en-GB" altLang="en-US" sz="1800" dirty="0">
                <a:latin typeface="Verdana" pitchFamily="34" charset="0"/>
              </a:rPr>
              <a:t>Estimates are well aligned to benchmark value and are fairly reliable </a:t>
            </a:r>
            <a:r>
              <a:rPr lang="en-GB" altLang="en-US" sz="1800" i="1" u="sng" dirty="0">
                <a:latin typeface="Verdana" pitchFamily="34" charset="0"/>
              </a:rPr>
              <a:t>when BI ratios are stable</a:t>
            </a:r>
          </a:p>
        </p:txBody>
      </p:sp>
      <p:sp>
        <p:nvSpPr>
          <p:cNvPr id="11268" name="TextBox 5"/>
          <p:cNvSpPr txBox="1">
            <a:spLocks noChangeArrowheads="1"/>
          </p:cNvSpPr>
          <p:nvPr/>
        </p:nvSpPr>
        <p:spPr bwMode="auto">
          <a:xfrm>
            <a:off x="4714875" y="2143125"/>
            <a:ext cx="3929063" cy="3397250"/>
          </a:xfrm>
          <a:prstGeom prst="rect">
            <a:avLst/>
          </a:prstGeom>
          <a:noFill/>
          <a:ln w="9525">
            <a:solidFill>
              <a:srgbClr val="625FA1"/>
            </a:solidFill>
            <a:miter lim="800000"/>
            <a:headEnd/>
            <a:tailEnd/>
          </a:ln>
        </p:spPr>
        <p:txBody>
          <a:bodyPr>
            <a:spAutoFit/>
          </a:bodyPr>
          <a:lstStyle/>
          <a:p>
            <a:r>
              <a:rPr lang="en-GB" altLang="en-US" sz="1800" b="1" dirty="0">
                <a:latin typeface="Verdana" pitchFamily="34" charset="0"/>
              </a:rPr>
              <a:t>Disadvantages</a:t>
            </a:r>
          </a:p>
          <a:p>
            <a:endParaRPr lang="en-GB" altLang="en-US" sz="1800" b="1" dirty="0">
              <a:latin typeface="Verdana" pitchFamily="34" charset="0"/>
            </a:endParaRPr>
          </a:p>
          <a:p>
            <a:r>
              <a:rPr lang="en-GB" altLang="en-US" sz="1800" dirty="0">
                <a:latin typeface="Verdana" pitchFamily="34" charset="0"/>
              </a:rPr>
              <a:t>Smoothens quarterly estimates only within a year</a:t>
            </a:r>
          </a:p>
          <a:p>
            <a:endParaRPr lang="en-GB" altLang="en-US" sz="1800" dirty="0">
              <a:latin typeface="Verdana" pitchFamily="34" charset="0"/>
            </a:endParaRPr>
          </a:p>
          <a:p>
            <a:r>
              <a:rPr lang="en-GB" altLang="en-US" sz="1800" dirty="0">
                <a:latin typeface="Verdana" pitchFamily="34" charset="0"/>
              </a:rPr>
              <a:t>Concentrates bias in one quarter and cause abrupt change (“step problem”)</a:t>
            </a:r>
          </a:p>
          <a:p>
            <a:endParaRPr lang="en-GB" altLang="en-US" sz="1800" dirty="0">
              <a:latin typeface="Verdana" pitchFamily="34" charset="0"/>
            </a:endParaRPr>
          </a:p>
          <a:p>
            <a:r>
              <a:rPr lang="en-GB" altLang="en-US" sz="1800" dirty="0">
                <a:latin typeface="Verdana" pitchFamily="34" charset="0"/>
              </a:rPr>
              <a:t>Not recommended for longer time series</a:t>
            </a:r>
          </a:p>
          <a:p>
            <a:r>
              <a:rPr lang="en-GB" altLang="en-US" sz="1800" dirty="0">
                <a:latin typeface="Verdana" pitchFamily="34" charset="0"/>
              </a:rPr>
              <a:t> </a:t>
            </a:r>
          </a:p>
        </p:txBody>
      </p:sp>
      <p:sp>
        <p:nvSpPr>
          <p:cNvPr id="11269" name="Slide Number Placeholder 1"/>
          <p:cNvSpPr>
            <a:spLocks noGrp="1"/>
          </p:cNvSpPr>
          <p:nvPr>
            <p:ph type="sldNum" sz="quarter" idx="10"/>
          </p:nvPr>
        </p:nvSpPr>
        <p:spPr bwMode="auto">
          <a:noFill/>
          <a:ln>
            <a:miter lim="800000"/>
            <a:headEnd/>
            <a:tailEnd/>
          </a:ln>
        </p:spPr>
        <p:txBody>
          <a:bodyPr/>
          <a:lstStyle/>
          <a:p>
            <a:fld id="{F0EED9E5-309D-45A3-BF69-456ED68372AF}" type="slidenum">
              <a:rPr lang="en-US" altLang="en-US" smtClean="0"/>
              <a:pPr/>
              <a:t>10</a:t>
            </a:fld>
            <a:endParaRPr lang="en-US" altLang="en-US" dirty="0" smtClean="0"/>
          </a:p>
        </p:txBody>
      </p:sp>
      <p:sp>
        <p:nvSpPr>
          <p:cNvPr id="6"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614363" y="908050"/>
            <a:ext cx="7634287" cy="576263"/>
          </a:xfrm>
        </p:spPr>
        <p:txBody>
          <a:bodyPr/>
          <a:lstStyle/>
          <a:p>
            <a:pPr eaLnBrk="1" hangingPunct="1"/>
            <a:r>
              <a:rPr lang="en-GB" altLang="en-US" sz="2400" dirty="0" smtClean="0"/>
              <a:t>Example of pro rata distribution method</a:t>
            </a:r>
          </a:p>
        </p:txBody>
      </p:sp>
      <p:sp>
        <p:nvSpPr>
          <p:cNvPr id="12291" name="Slide Number Placeholder 1"/>
          <p:cNvSpPr>
            <a:spLocks noGrp="1"/>
          </p:cNvSpPr>
          <p:nvPr>
            <p:ph type="sldNum" sz="quarter" idx="10"/>
          </p:nvPr>
        </p:nvSpPr>
        <p:spPr bwMode="auto">
          <a:noFill/>
          <a:ln>
            <a:miter lim="800000"/>
            <a:headEnd/>
            <a:tailEnd/>
          </a:ln>
        </p:spPr>
        <p:txBody>
          <a:bodyPr/>
          <a:lstStyle/>
          <a:p>
            <a:fld id="{B5D32EAF-F9D8-4C40-B384-3BE9DCC08796}" type="slidenum">
              <a:rPr lang="en-US" altLang="en-US" smtClean="0"/>
              <a:pPr/>
              <a:t>11</a:t>
            </a:fld>
            <a:endParaRPr lang="en-US" altLang="en-US" dirty="0" smtClean="0"/>
          </a:p>
        </p:txBody>
      </p:sp>
      <p:sp>
        <p:nvSpPr>
          <p:cNvPr id="11" name="Title 1"/>
          <p:cNvSpPr txBox="1">
            <a:spLocks/>
          </p:cNvSpPr>
          <p:nvPr/>
        </p:nvSpPr>
        <p:spPr bwMode="auto">
          <a:xfrm>
            <a:off x="757238" y="6080125"/>
            <a:ext cx="7635875" cy="376238"/>
          </a:xfrm>
          <a:prstGeom prst="rect">
            <a:avLst/>
          </a:prstGeom>
          <a:noFill/>
          <a:ln>
            <a:noFill/>
          </a:ln>
          <a:extLst/>
        </p:spPr>
        <p:txBody>
          <a:bodyPr/>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sz="900" b="0" kern="0" dirty="0" smtClean="0"/>
              <a:t>Yellow cell shows </a:t>
            </a:r>
            <a:r>
              <a:rPr lang="en-GB" altLang="en-US" sz="900" kern="0" dirty="0" smtClean="0"/>
              <a:t>step problem </a:t>
            </a:r>
            <a:r>
              <a:rPr lang="en-GB" altLang="en-US" sz="900" b="0" kern="0" dirty="0" smtClean="0"/>
              <a:t>caused by change in BI ratio</a:t>
            </a:r>
          </a:p>
          <a:p>
            <a:pPr eaLnBrk="1" hangingPunct="1">
              <a:defRPr/>
            </a:pPr>
            <a:r>
              <a:rPr lang="en-GB" altLang="en-US" sz="900" b="0" kern="0" dirty="0" smtClean="0"/>
              <a:t>Source: IMF QNA manual (2001)</a:t>
            </a:r>
          </a:p>
        </p:txBody>
      </p:sp>
      <p:sp>
        <p:nvSpPr>
          <p:cNvPr id="12"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pic>
        <p:nvPicPr>
          <p:cNvPr id="12294" name="Picture 7"/>
          <p:cNvPicPr>
            <a:picLocks noChangeAspect="1" noChangeArrowheads="1"/>
          </p:cNvPicPr>
          <p:nvPr/>
        </p:nvPicPr>
        <p:blipFill>
          <a:blip r:embed="rId2" cstate="print"/>
          <a:srcRect r="758" b="3011"/>
          <a:stretch>
            <a:fillRect/>
          </a:stretch>
        </p:blipFill>
        <p:spPr bwMode="auto">
          <a:xfrm>
            <a:off x="820738" y="1481138"/>
            <a:ext cx="7632700" cy="4640262"/>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23875" y="1077913"/>
            <a:ext cx="8289925" cy="642937"/>
          </a:xfrm>
        </p:spPr>
        <p:txBody>
          <a:bodyPr/>
          <a:lstStyle/>
          <a:p>
            <a:pPr eaLnBrk="1" hangingPunct="1"/>
            <a:r>
              <a:rPr lang="en-GB" altLang="en-US" sz="2400" dirty="0" smtClean="0"/>
              <a:t>Pro rata distribution method – step problem</a:t>
            </a:r>
          </a:p>
        </p:txBody>
      </p:sp>
      <p:sp>
        <p:nvSpPr>
          <p:cNvPr id="13315" name="TextBox 6"/>
          <p:cNvSpPr txBox="1">
            <a:spLocks noChangeArrowheads="1"/>
          </p:cNvSpPr>
          <p:nvPr/>
        </p:nvSpPr>
        <p:spPr bwMode="auto">
          <a:xfrm>
            <a:off x="439738" y="5805488"/>
            <a:ext cx="4286250" cy="228600"/>
          </a:xfrm>
          <a:prstGeom prst="rect">
            <a:avLst/>
          </a:prstGeom>
          <a:noFill/>
          <a:ln w="9525">
            <a:noFill/>
            <a:miter lim="800000"/>
            <a:headEnd/>
            <a:tailEnd/>
          </a:ln>
        </p:spPr>
        <p:txBody>
          <a:bodyPr>
            <a:spAutoFit/>
          </a:bodyPr>
          <a:lstStyle/>
          <a:p>
            <a:r>
              <a:rPr lang="en-GB" altLang="en-US" sz="900" dirty="0">
                <a:latin typeface="Verdana" pitchFamily="34" charset="0"/>
                <a:cs typeface="Times New Roman" pitchFamily="18" charset="0"/>
              </a:rPr>
              <a:t>Source: IMF QNA manual (2001)</a:t>
            </a:r>
          </a:p>
        </p:txBody>
      </p:sp>
      <p:sp>
        <p:nvSpPr>
          <p:cNvPr id="13316" name="Slide Number Placeholder 1"/>
          <p:cNvSpPr>
            <a:spLocks noGrp="1"/>
          </p:cNvSpPr>
          <p:nvPr>
            <p:ph type="sldNum" sz="quarter" idx="10"/>
          </p:nvPr>
        </p:nvSpPr>
        <p:spPr bwMode="auto">
          <a:noFill/>
          <a:ln>
            <a:miter lim="800000"/>
            <a:headEnd/>
            <a:tailEnd/>
          </a:ln>
        </p:spPr>
        <p:txBody>
          <a:bodyPr/>
          <a:lstStyle/>
          <a:p>
            <a:fld id="{3D4948C8-162F-4FD5-8071-D6F6230EDFD3}" type="slidenum">
              <a:rPr lang="en-US" altLang="en-US" smtClean="0"/>
              <a:pPr/>
              <a:t>12</a:t>
            </a:fld>
            <a:endParaRPr lang="en-US" altLang="en-US" dirty="0" smtClean="0"/>
          </a:p>
        </p:txBody>
      </p:sp>
      <p:sp>
        <p:nvSpPr>
          <p:cNvPr id="6"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pic>
        <p:nvPicPr>
          <p:cNvPr id="13318" name="Picture 6"/>
          <p:cNvPicPr>
            <a:picLocks noChangeAspect="1" noChangeArrowheads="1"/>
          </p:cNvPicPr>
          <p:nvPr/>
        </p:nvPicPr>
        <p:blipFill>
          <a:blip r:embed="rId2" cstate="print"/>
          <a:srcRect/>
          <a:stretch>
            <a:fillRect/>
          </a:stretch>
        </p:blipFill>
        <p:spPr bwMode="auto">
          <a:xfrm>
            <a:off x="439738" y="1863725"/>
            <a:ext cx="8294687" cy="39306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z="2400" dirty="0" smtClean="0"/>
              <a:t>Pro rata distribution method</a:t>
            </a:r>
            <a:br>
              <a:rPr lang="en-GB" altLang="en-US" sz="2400" dirty="0" smtClean="0"/>
            </a:br>
            <a:r>
              <a:rPr lang="en-GB" altLang="en-US" sz="2400" dirty="0" smtClean="0"/>
              <a:t>Benchmark-to-indicator ratio</a:t>
            </a:r>
          </a:p>
        </p:txBody>
      </p:sp>
      <p:sp>
        <p:nvSpPr>
          <p:cNvPr id="14339" name="Slide Number Placeholder 1"/>
          <p:cNvSpPr>
            <a:spLocks noGrp="1"/>
          </p:cNvSpPr>
          <p:nvPr>
            <p:ph type="sldNum" sz="quarter" idx="10"/>
          </p:nvPr>
        </p:nvSpPr>
        <p:spPr bwMode="auto">
          <a:noFill/>
          <a:ln>
            <a:miter lim="800000"/>
            <a:headEnd/>
            <a:tailEnd/>
          </a:ln>
        </p:spPr>
        <p:txBody>
          <a:bodyPr/>
          <a:lstStyle/>
          <a:p>
            <a:fld id="{C1EDF685-A702-4FE4-9697-926F14BE6DF0}" type="slidenum">
              <a:rPr lang="en-US" altLang="en-US" smtClean="0"/>
              <a:pPr/>
              <a:t>13</a:t>
            </a:fld>
            <a:endParaRPr lang="en-US" altLang="en-US" dirty="0" smtClean="0"/>
          </a:p>
        </p:txBody>
      </p:sp>
      <p:sp>
        <p:nvSpPr>
          <p:cNvPr id="6"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pic>
        <p:nvPicPr>
          <p:cNvPr id="14341" name="Picture 6"/>
          <p:cNvPicPr>
            <a:picLocks noChangeAspect="1" noChangeArrowheads="1"/>
          </p:cNvPicPr>
          <p:nvPr/>
        </p:nvPicPr>
        <p:blipFill>
          <a:blip r:embed="rId2" cstate="print"/>
          <a:srcRect/>
          <a:stretch>
            <a:fillRect/>
          </a:stretch>
        </p:blipFill>
        <p:spPr bwMode="auto">
          <a:xfrm>
            <a:off x="401638" y="1430338"/>
            <a:ext cx="8253412" cy="4130675"/>
          </a:xfrm>
          <a:prstGeom prst="rect">
            <a:avLst/>
          </a:prstGeom>
          <a:noFill/>
          <a:ln w="9525">
            <a:noFill/>
            <a:miter lim="800000"/>
            <a:headEnd/>
            <a:tailEnd/>
          </a:ln>
        </p:spPr>
      </p:pic>
      <p:sp>
        <p:nvSpPr>
          <p:cNvPr id="14342" name="TextBox 6"/>
          <p:cNvSpPr txBox="1">
            <a:spLocks noChangeArrowheads="1"/>
          </p:cNvSpPr>
          <p:nvPr/>
        </p:nvSpPr>
        <p:spPr bwMode="auto">
          <a:xfrm>
            <a:off x="439738" y="5576888"/>
            <a:ext cx="4286250" cy="228600"/>
          </a:xfrm>
          <a:prstGeom prst="rect">
            <a:avLst/>
          </a:prstGeom>
          <a:noFill/>
          <a:ln w="9525">
            <a:noFill/>
            <a:miter lim="800000"/>
            <a:headEnd/>
            <a:tailEnd/>
          </a:ln>
        </p:spPr>
        <p:txBody>
          <a:bodyPr>
            <a:spAutoFit/>
          </a:bodyPr>
          <a:lstStyle/>
          <a:p>
            <a:r>
              <a:rPr lang="en-GB" altLang="en-US" sz="900" dirty="0">
                <a:latin typeface="Verdana" pitchFamily="34" charset="0"/>
                <a:cs typeface="Times New Roman" pitchFamily="18" charset="0"/>
              </a:rPr>
              <a:t>Source: IMF QNA manual (2001)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571500" y="722313"/>
            <a:ext cx="8001000" cy="642937"/>
          </a:xfrm>
        </p:spPr>
        <p:txBody>
          <a:bodyPr/>
          <a:lstStyle/>
          <a:p>
            <a:pPr eaLnBrk="1" hangingPunct="1"/>
            <a:r>
              <a:rPr lang="en-GB" altLang="en-US" sz="2400" dirty="0" smtClean="0"/>
              <a:t>Proportional Denton method</a:t>
            </a:r>
          </a:p>
        </p:txBody>
      </p:sp>
      <p:sp>
        <p:nvSpPr>
          <p:cNvPr id="1536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5364"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5365"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5366" name="Rectangle 13"/>
          <p:cNvSpPr>
            <a:spLocks noGrp="1" noChangeArrowheads="1"/>
          </p:cNvSpPr>
          <p:nvPr>
            <p:ph type="body" idx="4294967295"/>
          </p:nvPr>
        </p:nvSpPr>
        <p:spPr>
          <a:xfrm>
            <a:off x="571500" y="1328738"/>
            <a:ext cx="8001000" cy="882650"/>
          </a:xfrm>
        </p:spPr>
        <p:txBody>
          <a:bodyPr/>
          <a:lstStyle/>
          <a:p>
            <a:pPr eaLnBrk="1" hangingPunct="1"/>
            <a:r>
              <a:rPr lang="en-GB" altLang="en-US" dirty="0" smtClean="0"/>
              <a:t>Goal: Find new estimates with minimal deviation from original indicator series</a:t>
            </a:r>
          </a:p>
        </p:txBody>
      </p:sp>
      <p:graphicFrame>
        <p:nvGraphicFramePr>
          <p:cNvPr id="15367" name="Object 16"/>
          <p:cNvGraphicFramePr>
            <a:graphicFrameLocks noChangeAspect="1"/>
          </p:cNvGraphicFramePr>
          <p:nvPr/>
        </p:nvGraphicFramePr>
        <p:xfrm>
          <a:off x="1093788" y="2147888"/>
          <a:ext cx="4187825" cy="1303337"/>
        </p:xfrm>
        <a:graphic>
          <a:graphicData uri="http://schemas.openxmlformats.org/presentationml/2006/ole">
            <mc:AlternateContent xmlns:mc="http://schemas.openxmlformats.org/markup-compatibility/2006">
              <mc:Choice xmlns:v="urn:schemas-microsoft-com:vml" Requires="v">
                <p:oleObj spid="_x0000_s15422" name="Equation" r:id="rId3" imgW="1625600" imgH="508000" progId="Equation.DSMT4">
                  <p:embed/>
                </p:oleObj>
              </mc:Choice>
              <mc:Fallback>
                <p:oleObj name="Equation" r:id="rId3" imgW="1625600" imgH="508000" progId="Equation.DSMT4">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3788" y="2147888"/>
                        <a:ext cx="4187825" cy="1303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8" name="Object 15"/>
          <p:cNvGraphicFramePr>
            <a:graphicFrameLocks noChangeAspect="1"/>
          </p:cNvGraphicFramePr>
          <p:nvPr/>
        </p:nvGraphicFramePr>
        <p:xfrm>
          <a:off x="5172075" y="2600325"/>
          <a:ext cx="2271713" cy="571500"/>
        </p:xfrm>
        <a:graphic>
          <a:graphicData uri="http://schemas.openxmlformats.org/presentationml/2006/ole">
            <mc:AlternateContent xmlns:mc="http://schemas.openxmlformats.org/markup-compatibility/2006">
              <mc:Choice xmlns:v="urn:schemas-microsoft-com:vml" Requires="v">
                <p:oleObj spid="_x0000_s15423" name="Equation" r:id="rId5" imgW="1028254" imgH="253890" progId="Equation.DSMT4">
                  <p:embed/>
                </p:oleObj>
              </mc:Choice>
              <mc:Fallback>
                <p:oleObj name="Equation" r:id="rId5" imgW="1028254" imgH="253890"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2075" y="2600325"/>
                        <a:ext cx="2271713"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9" name="Object 14"/>
          <p:cNvGraphicFramePr>
            <a:graphicFrameLocks noChangeAspect="1"/>
          </p:cNvGraphicFramePr>
          <p:nvPr/>
        </p:nvGraphicFramePr>
        <p:xfrm>
          <a:off x="5710238" y="3109913"/>
          <a:ext cx="3346450" cy="973137"/>
        </p:xfrm>
        <a:graphic>
          <a:graphicData uri="http://schemas.openxmlformats.org/presentationml/2006/ole">
            <mc:AlternateContent xmlns:mc="http://schemas.openxmlformats.org/markup-compatibility/2006">
              <mc:Choice xmlns:v="urn:schemas-microsoft-com:vml" Requires="v">
                <p:oleObj spid="_x0000_s15424" name="Equation" r:id="rId7" imgW="1485900" imgH="431800" progId="Equation.DSMT4">
                  <p:embed/>
                </p:oleObj>
              </mc:Choice>
              <mc:Fallback>
                <p:oleObj name="Equation" r:id="rId7" imgW="1485900" imgH="431800" progId="Equation.DSMT4">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0238" y="3109913"/>
                        <a:ext cx="3346450" cy="973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0"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15371"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15372" name="Rectangle 19"/>
          <p:cNvSpPr>
            <a:spLocks noChangeArrowheads="1"/>
          </p:cNvSpPr>
          <p:nvPr/>
        </p:nvSpPr>
        <p:spPr bwMode="auto">
          <a:xfrm>
            <a:off x="433388" y="3365500"/>
            <a:ext cx="5546725" cy="461963"/>
          </a:xfrm>
          <a:prstGeom prst="rect">
            <a:avLst/>
          </a:prstGeom>
          <a:noFill/>
          <a:ln w="12700" cap="sq">
            <a:noFill/>
            <a:miter lim="800000"/>
            <a:headEnd type="none" w="sm" len="sm"/>
            <a:tailEnd type="none" w="sm" len="sm"/>
          </a:ln>
        </p:spPr>
        <p:txBody>
          <a:bodyPr anchor="ctr">
            <a:spAutoFit/>
          </a:bodyPr>
          <a:lstStyle/>
          <a:p>
            <a:r>
              <a:rPr lang="en-US" altLang="en-US" dirty="0">
                <a:latin typeface="Verdana" pitchFamily="34" charset="0"/>
                <a:cs typeface="Times New Roman" pitchFamily="18" charset="0"/>
              </a:rPr>
              <a:t>under restriction (for flow series):</a:t>
            </a:r>
            <a:endParaRPr lang="en-GB" altLang="en-US" dirty="0">
              <a:latin typeface="Verdana" pitchFamily="34" charset="0"/>
            </a:endParaRPr>
          </a:p>
        </p:txBody>
      </p:sp>
      <p:sp>
        <p:nvSpPr>
          <p:cNvPr id="15373" name="Slide Number Placeholder 1"/>
          <p:cNvSpPr>
            <a:spLocks noGrp="1"/>
          </p:cNvSpPr>
          <p:nvPr>
            <p:ph type="sldNum" sz="quarter" idx="10"/>
          </p:nvPr>
        </p:nvSpPr>
        <p:spPr bwMode="auto">
          <a:noFill/>
          <a:ln>
            <a:miter lim="800000"/>
            <a:headEnd/>
            <a:tailEnd/>
          </a:ln>
        </p:spPr>
        <p:txBody>
          <a:bodyPr/>
          <a:lstStyle/>
          <a:p>
            <a:fld id="{2BA83878-A43C-4851-B2F5-C5866F83CB2C}" type="slidenum">
              <a:rPr lang="en-US" altLang="en-US" smtClean="0"/>
              <a:pPr/>
              <a:t>14</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graphicFrame>
        <p:nvGraphicFramePr>
          <p:cNvPr id="15375" name="Object 1"/>
          <p:cNvGraphicFramePr>
            <a:graphicFrameLocks noChangeAspect="1"/>
          </p:cNvGraphicFramePr>
          <p:nvPr/>
        </p:nvGraphicFramePr>
        <p:xfrm>
          <a:off x="812800" y="4002088"/>
          <a:ext cx="174625" cy="298450"/>
        </p:xfrm>
        <a:graphic>
          <a:graphicData uri="http://schemas.openxmlformats.org/presentationml/2006/ole">
            <mc:AlternateContent xmlns:mc="http://schemas.openxmlformats.org/markup-compatibility/2006">
              <mc:Choice xmlns:v="urn:schemas-microsoft-com:vml" Requires="v">
                <p:oleObj spid="_x0000_s15425" name="Equation" r:id="rId9" imgW="88746" imgH="152136" progId="Equation.DSMT4">
                  <p:embed/>
                </p:oleObj>
              </mc:Choice>
              <mc:Fallback>
                <p:oleObj name="Equation" r:id="rId9" imgW="88746" imgH="152136" progId="Equation.DSMT4">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2800" y="4002088"/>
                        <a:ext cx="174625"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6"/>
          <p:cNvSpPr txBox="1">
            <a:spLocks noChangeArrowheads="1"/>
          </p:cNvSpPr>
          <p:nvPr/>
        </p:nvSpPr>
        <p:spPr bwMode="auto">
          <a:xfrm>
            <a:off x="1220788" y="3957638"/>
            <a:ext cx="6515100" cy="368300"/>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time</a:t>
            </a:r>
            <a:endParaRPr lang="en-GB" altLang="en-US" sz="1800" i="1" dirty="0" smtClean="0">
              <a:latin typeface="+mn-lt"/>
            </a:endParaRPr>
          </a:p>
        </p:txBody>
      </p:sp>
      <p:graphicFrame>
        <p:nvGraphicFramePr>
          <p:cNvPr id="15377" name="Object 2"/>
          <p:cNvGraphicFramePr>
            <a:graphicFrameLocks noChangeAspect="1"/>
          </p:cNvGraphicFramePr>
          <p:nvPr/>
        </p:nvGraphicFramePr>
        <p:xfrm>
          <a:off x="755650" y="4362450"/>
          <a:ext cx="400050" cy="446088"/>
        </p:xfrm>
        <a:graphic>
          <a:graphicData uri="http://schemas.openxmlformats.org/presentationml/2006/ole">
            <mc:AlternateContent xmlns:mc="http://schemas.openxmlformats.org/markup-compatibility/2006">
              <mc:Choice xmlns:v="urn:schemas-microsoft-com:vml" Requires="v">
                <p:oleObj spid="_x0000_s15426" name="Equation" r:id="rId11" imgW="203112" imgH="228501" progId="Equation.DSMT4">
                  <p:embed/>
                </p:oleObj>
              </mc:Choice>
              <mc:Fallback>
                <p:oleObj name="Equation" r:id="rId11" imgW="203112" imgH="228501" progId="Equation.DSMT4">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5650" y="4362450"/>
                        <a:ext cx="400050" cy="446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6"/>
          <p:cNvSpPr txBox="1">
            <a:spLocks noChangeArrowheads="1"/>
          </p:cNvSpPr>
          <p:nvPr/>
        </p:nvSpPr>
        <p:spPr bwMode="auto">
          <a:xfrm>
            <a:off x="1223963" y="4391025"/>
            <a:ext cx="6513512" cy="368300"/>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derived QNA estimate for quarter </a:t>
            </a:r>
            <a:r>
              <a:rPr lang="en-US" altLang="en-US" sz="1800" i="1" dirty="0" smtClean="0">
                <a:latin typeface="+mn-lt"/>
              </a:rPr>
              <a:t>t</a:t>
            </a:r>
            <a:endParaRPr lang="en-GB" altLang="en-US" sz="1800" i="1" dirty="0" smtClean="0">
              <a:latin typeface="+mn-lt"/>
            </a:endParaRPr>
          </a:p>
        </p:txBody>
      </p:sp>
      <p:graphicFrame>
        <p:nvGraphicFramePr>
          <p:cNvPr id="15379" name="Object 3"/>
          <p:cNvGraphicFramePr>
            <a:graphicFrameLocks noChangeAspect="1"/>
          </p:cNvGraphicFramePr>
          <p:nvPr/>
        </p:nvGraphicFramePr>
        <p:xfrm>
          <a:off x="771525" y="5078413"/>
          <a:ext cx="374650" cy="471487"/>
        </p:xfrm>
        <a:graphic>
          <a:graphicData uri="http://schemas.openxmlformats.org/presentationml/2006/ole">
            <mc:AlternateContent xmlns:mc="http://schemas.openxmlformats.org/markup-compatibility/2006">
              <mc:Choice xmlns:v="urn:schemas-microsoft-com:vml" Requires="v">
                <p:oleObj spid="_x0000_s15427" name="Equation" r:id="rId13" imgW="190417" imgH="241195" progId="Equation.DSMT4">
                  <p:embed/>
                </p:oleObj>
              </mc:Choice>
              <mc:Fallback>
                <p:oleObj name="Equation" r:id="rId13" imgW="190417" imgH="241195" progId="Equation.DSMT4">
                  <p:embed/>
                  <p:pic>
                    <p:nvPicPr>
                      <p:cNvPr id="0" name="Object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1525" y="5078413"/>
                        <a:ext cx="374650" cy="47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6"/>
          <p:cNvSpPr txBox="1">
            <a:spLocks noChangeArrowheads="1"/>
          </p:cNvSpPr>
          <p:nvPr/>
        </p:nvSpPr>
        <p:spPr bwMode="auto">
          <a:xfrm>
            <a:off x="1227138" y="5130800"/>
            <a:ext cx="6513512" cy="369888"/>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annual data for year </a:t>
            </a:r>
            <a:r>
              <a:rPr lang="en-US" altLang="en-US" sz="1800" i="1" dirty="0" smtClean="0">
                <a:latin typeface="+mn-lt"/>
              </a:rPr>
              <a:t>y</a:t>
            </a:r>
            <a:endParaRPr lang="en-GB" altLang="en-US" sz="1800" i="1" dirty="0" smtClean="0">
              <a:latin typeface="+mn-lt"/>
            </a:endParaRPr>
          </a:p>
        </p:txBody>
      </p:sp>
      <p:graphicFrame>
        <p:nvGraphicFramePr>
          <p:cNvPr id="15381" name="Object 4"/>
          <p:cNvGraphicFramePr>
            <a:graphicFrameLocks noChangeAspect="1"/>
          </p:cNvGraphicFramePr>
          <p:nvPr/>
        </p:nvGraphicFramePr>
        <p:xfrm>
          <a:off x="757238" y="5492750"/>
          <a:ext cx="300037" cy="395288"/>
        </p:xfrm>
        <a:graphic>
          <a:graphicData uri="http://schemas.openxmlformats.org/presentationml/2006/ole">
            <mc:AlternateContent xmlns:mc="http://schemas.openxmlformats.org/markup-compatibility/2006">
              <mc:Choice xmlns:v="urn:schemas-microsoft-com:vml" Requires="v">
                <p:oleObj spid="_x0000_s15428" name="Equation" r:id="rId15" imgW="152268" imgH="203024" progId="Equation.DSMT4">
                  <p:embed/>
                </p:oleObj>
              </mc:Choice>
              <mc:Fallback>
                <p:oleObj name="Equation" r:id="rId15" imgW="152268" imgH="203024" progId="Equation.DSMT4">
                  <p:embed/>
                  <p:pic>
                    <p:nvPicPr>
                      <p:cNvPr id="0" name="Object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57238" y="5492750"/>
                        <a:ext cx="300037"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TextBox 6"/>
          <p:cNvSpPr txBox="1">
            <a:spLocks noChangeArrowheads="1"/>
          </p:cNvSpPr>
          <p:nvPr/>
        </p:nvSpPr>
        <p:spPr bwMode="auto">
          <a:xfrm>
            <a:off x="1220788" y="5478463"/>
            <a:ext cx="7200900" cy="368300"/>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last year for which an annual benchmark is available </a:t>
            </a:r>
            <a:endParaRPr lang="en-GB" altLang="en-US" sz="1800" i="1" dirty="0" smtClean="0">
              <a:latin typeface="+mn-lt"/>
            </a:endParaRPr>
          </a:p>
        </p:txBody>
      </p:sp>
      <p:graphicFrame>
        <p:nvGraphicFramePr>
          <p:cNvPr id="15383" name="Object 3"/>
          <p:cNvGraphicFramePr>
            <a:graphicFrameLocks noChangeAspect="1"/>
          </p:cNvGraphicFramePr>
          <p:nvPr/>
        </p:nvGraphicFramePr>
        <p:xfrm>
          <a:off x="814388" y="4681538"/>
          <a:ext cx="276225" cy="447675"/>
        </p:xfrm>
        <a:graphic>
          <a:graphicData uri="http://schemas.openxmlformats.org/presentationml/2006/ole">
            <mc:AlternateContent xmlns:mc="http://schemas.openxmlformats.org/markup-compatibility/2006">
              <mc:Choice xmlns:v="urn:schemas-microsoft-com:vml" Requires="v">
                <p:oleObj spid="_x0000_s15429" name="Equation" r:id="rId17" imgW="139700" imgH="228600" progId="Equation.DSMT4">
                  <p:embed/>
                </p:oleObj>
              </mc:Choice>
              <mc:Fallback>
                <p:oleObj name="Equation" r:id="rId17" imgW="139700" imgH="228600" progId="Equation.DSMT4">
                  <p:embed/>
                  <p:pic>
                    <p:nvPicPr>
                      <p:cNvPr id="0" name="Picture 2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14388" y="4681538"/>
                        <a:ext cx="2762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Box 6"/>
          <p:cNvSpPr txBox="1">
            <a:spLocks noChangeArrowheads="1"/>
          </p:cNvSpPr>
          <p:nvPr/>
        </p:nvSpPr>
        <p:spPr bwMode="auto">
          <a:xfrm>
            <a:off x="1220788" y="4722813"/>
            <a:ext cx="6513512" cy="369887"/>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level of the indicator for quarter </a:t>
            </a:r>
            <a:r>
              <a:rPr lang="en-US" altLang="en-US" sz="1800" i="1" dirty="0" smtClean="0">
                <a:latin typeface="+mn-lt"/>
              </a:rPr>
              <a:t>t</a:t>
            </a:r>
            <a:endParaRPr lang="en-GB" altLang="en-US" sz="1800" i="1" dirty="0" smtClean="0">
              <a:latin typeface="+mn-lt"/>
            </a:endParaRPr>
          </a:p>
        </p:txBody>
      </p:sp>
      <p:graphicFrame>
        <p:nvGraphicFramePr>
          <p:cNvPr id="15385" name="Object 4"/>
          <p:cNvGraphicFramePr>
            <a:graphicFrameLocks noChangeAspect="1"/>
          </p:cNvGraphicFramePr>
          <p:nvPr/>
        </p:nvGraphicFramePr>
        <p:xfrm>
          <a:off x="771525" y="5905500"/>
          <a:ext cx="274638" cy="320675"/>
        </p:xfrm>
        <a:graphic>
          <a:graphicData uri="http://schemas.openxmlformats.org/presentationml/2006/ole">
            <mc:AlternateContent xmlns:mc="http://schemas.openxmlformats.org/markup-compatibility/2006">
              <mc:Choice xmlns:v="urn:schemas-microsoft-com:vml" Requires="v">
                <p:oleObj spid="_x0000_s15430" name="Equation" r:id="rId19" imgW="139579" imgH="164957" progId="Equation.DSMT4">
                  <p:embed/>
                </p:oleObj>
              </mc:Choice>
              <mc:Fallback>
                <p:oleObj name="Equation" r:id="rId19" imgW="139579" imgH="164957" progId="Equation.DSMT4">
                  <p:embed/>
                  <p:pic>
                    <p:nvPicPr>
                      <p:cNvPr id="0" name="Picture 2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71525" y="5905500"/>
                        <a:ext cx="274638"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TextBox 6"/>
          <p:cNvSpPr txBox="1">
            <a:spLocks noChangeArrowheads="1"/>
          </p:cNvSpPr>
          <p:nvPr/>
        </p:nvSpPr>
        <p:spPr bwMode="auto">
          <a:xfrm>
            <a:off x="1223963" y="5854700"/>
            <a:ext cx="7556500" cy="368300"/>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last quarter for which quarterly source data are available </a:t>
            </a:r>
            <a:endParaRPr lang="en-GB" altLang="en-US" sz="1800" i="1" dirty="0" smtClean="0">
              <a:latin typeface="+mn-lt"/>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571500" y="796925"/>
            <a:ext cx="8001000" cy="642938"/>
          </a:xfrm>
        </p:spPr>
        <p:txBody>
          <a:bodyPr/>
          <a:lstStyle/>
          <a:p>
            <a:pPr eaLnBrk="1" hangingPunct="1"/>
            <a:r>
              <a:rPr lang="en-GB" altLang="en-US" sz="2400" dirty="0" smtClean="0"/>
              <a:t>Proportional Denton method</a:t>
            </a:r>
          </a:p>
        </p:txBody>
      </p:sp>
      <p:sp>
        <p:nvSpPr>
          <p:cNvPr id="1638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6388"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6389"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6390" name="Rectangle 13"/>
          <p:cNvSpPr>
            <a:spLocks noGrp="1" noChangeArrowheads="1"/>
          </p:cNvSpPr>
          <p:nvPr>
            <p:ph type="body" idx="4294967295"/>
          </p:nvPr>
        </p:nvSpPr>
        <p:spPr>
          <a:xfrm>
            <a:off x="571500" y="1552575"/>
            <a:ext cx="8001000" cy="4660900"/>
          </a:xfrm>
        </p:spPr>
        <p:txBody>
          <a:bodyPr/>
          <a:lstStyle/>
          <a:p>
            <a:pPr eaLnBrk="1" hangingPunct="1"/>
            <a:r>
              <a:rPr lang="en-GB" altLang="en-US" dirty="0" smtClean="0"/>
              <a:t>Avoids the step problem seen in the pro rata distribution method by implicitly constructing from the annual observed BI ratios a time series of quarterly benchmarked QNA estimates-to-indicator (quarterly BI) ratios that</a:t>
            </a:r>
          </a:p>
          <a:p>
            <a:pPr lvl="1" eaLnBrk="1" hangingPunct="1"/>
            <a:r>
              <a:rPr lang="en-GB" altLang="en-US" dirty="0" smtClean="0"/>
              <a:t>Is as smooth as possible</a:t>
            </a:r>
          </a:p>
          <a:p>
            <a:pPr lvl="1" eaLnBrk="1" hangingPunct="1"/>
            <a:r>
              <a:rPr lang="en-GB" altLang="en-US" dirty="0" smtClean="0"/>
              <a:t>Average to the annual BI ratios for each year for the back series</a:t>
            </a:r>
          </a:p>
          <a:p>
            <a:pPr lvl="1" eaLnBrk="1" hangingPunct="1"/>
            <a:r>
              <a:rPr lang="en-GB" altLang="en-US" dirty="0" smtClean="0"/>
              <a:t>Are kept constant and equal to the ratio for the last quarter of the last benchmark year</a:t>
            </a:r>
          </a:p>
          <a:p>
            <a:pPr eaLnBrk="1" hangingPunct="1"/>
            <a:r>
              <a:rPr lang="en-GB" altLang="en-US" dirty="0" smtClean="0"/>
              <a:t>Ensures quarterly growth rates are adjusted by relatively similar amounts</a:t>
            </a:r>
          </a:p>
        </p:txBody>
      </p:sp>
      <p:sp>
        <p:nvSpPr>
          <p:cNvPr id="16391"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16392"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16393" name="Slide Number Placeholder 1"/>
          <p:cNvSpPr>
            <a:spLocks noGrp="1"/>
          </p:cNvSpPr>
          <p:nvPr>
            <p:ph type="sldNum" sz="quarter" idx="10"/>
          </p:nvPr>
        </p:nvSpPr>
        <p:spPr bwMode="auto">
          <a:noFill/>
          <a:ln>
            <a:miter lim="800000"/>
            <a:headEnd/>
            <a:tailEnd/>
          </a:ln>
        </p:spPr>
        <p:txBody>
          <a:bodyPr/>
          <a:lstStyle/>
          <a:p>
            <a:fld id="{7CDD0A7F-C91F-4744-BCA9-DFD933476D97}" type="slidenum">
              <a:rPr lang="en-US" altLang="en-US" smtClean="0"/>
              <a:pPr/>
              <a:t>15</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9"/>
          <p:cNvPicPr>
            <a:picLocks noChangeAspect="1" noChangeArrowheads="1"/>
          </p:cNvPicPr>
          <p:nvPr/>
        </p:nvPicPr>
        <p:blipFill>
          <a:blip r:embed="rId2" cstate="print"/>
          <a:srcRect/>
          <a:stretch>
            <a:fillRect/>
          </a:stretch>
        </p:blipFill>
        <p:spPr bwMode="auto">
          <a:xfrm>
            <a:off x="447675" y="1316038"/>
            <a:ext cx="8258175" cy="5022850"/>
          </a:xfrm>
          <a:prstGeom prst="rect">
            <a:avLst/>
          </a:prstGeom>
          <a:noFill/>
          <a:ln w="9525">
            <a:noFill/>
            <a:miter lim="800000"/>
            <a:headEnd/>
            <a:tailEnd/>
          </a:ln>
        </p:spPr>
      </p:pic>
      <p:sp>
        <p:nvSpPr>
          <p:cNvPr id="17411" name="Title 1"/>
          <p:cNvSpPr>
            <a:spLocks noGrp="1"/>
          </p:cNvSpPr>
          <p:nvPr>
            <p:ph type="title" idx="4294967295"/>
          </p:nvPr>
        </p:nvSpPr>
        <p:spPr>
          <a:xfrm>
            <a:off x="361950" y="885825"/>
            <a:ext cx="7464425" cy="469900"/>
          </a:xfrm>
        </p:spPr>
        <p:txBody>
          <a:bodyPr/>
          <a:lstStyle/>
          <a:p>
            <a:pPr eaLnBrk="1" hangingPunct="1"/>
            <a:r>
              <a:rPr lang="en-GB" altLang="en-US" sz="2400" dirty="0" smtClean="0"/>
              <a:t>Example of proportional Denton method</a:t>
            </a:r>
          </a:p>
        </p:txBody>
      </p:sp>
      <p:sp>
        <p:nvSpPr>
          <p:cNvPr id="17412" name="Slide Number Placeholder 1"/>
          <p:cNvSpPr>
            <a:spLocks noGrp="1"/>
          </p:cNvSpPr>
          <p:nvPr>
            <p:ph type="sldNum" sz="quarter" idx="10"/>
          </p:nvPr>
        </p:nvSpPr>
        <p:spPr bwMode="auto">
          <a:noFill/>
          <a:ln>
            <a:miter lim="800000"/>
            <a:headEnd/>
            <a:tailEnd/>
          </a:ln>
        </p:spPr>
        <p:txBody>
          <a:bodyPr/>
          <a:lstStyle/>
          <a:p>
            <a:fld id="{B7775345-19D1-43B8-8CC4-60CEBE0B9585}" type="slidenum">
              <a:rPr lang="en-US" altLang="en-US" smtClean="0"/>
              <a:pPr/>
              <a:t>16</a:t>
            </a:fld>
            <a:endParaRPr lang="en-US" altLang="en-US" dirty="0" smtClean="0"/>
          </a:p>
        </p:txBody>
      </p:sp>
      <p:sp>
        <p:nvSpPr>
          <p:cNvPr id="7"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sp>
        <p:nvSpPr>
          <p:cNvPr id="17414" name="TextBox 6"/>
          <p:cNvSpPr txBox="1">
            <a:spLocks noChangeArrowheads="1"/>
          </p:cNvSpPr>
          <p:nvPr/>
        </p:nvSpPr>
        <p:spPr bwMode="auto">
          <a:xfrm>
            <a:off x="460375" y="6324600"/>
            <a:ext cx="4286250" cy="228600"/>
          </a:xfrm>
          <a:prstGeom prst="rect">
            <a:avLst/>
          </a:prstGeom>
          <a:noFill/>
          <a:ln w="9525">
            <a:noFill/>
            <a:miter lim="800000"/>
            <a:headEnd/>
            <a:tailEnd/>
          </a:ln>
        </p:spPr>
        <p:txBody>
          <a:bodyPr>
            <a:spAutoFit/>
          </a:bodyPr>
          <a:lstStyle/>
          <a:p>
            <a:r>
              <a:rPr lang="en-GB" altLang="en-US" sz="900" dirty="0">
                <a:latin typeface="Verdana" pitchFamily="34" charset="0"/>
                <a:cs typeface="Times New Roman" pitchFamily="18" charset="0"/>
              </a:rPr>
              <a:t>Source: IMF QNA manual (2001)</a:t>
            </a:r>
          </a:p>
        </p:txBody>
      </p:sp>
      <p:sp>
        <p:nvSpPr>
          <p:cNvPr id="6" name="TextBox 5"/>
          <p:cNvSpPr txBox="1"/>
          <p:nvPr/>
        </p:nvSpPr>
        <p:spPr>
          <a:xfrm>
            <a:off x="8221663" y="2647950"/>
            <a:ext cx="685800" cy="708025"/>
          </a:xfrm>
          <a:prstGeom prst="rect">
            <a:avLst/>
          </a:prstGeom>
          <a:solidFill>
            <a:srgbClr val="FFFF00"/>
          </a:solidFill>
        </p:spPr>
        <p:txBody>
          <a:bodyPr>
            <a:spAutoFit/>
          </a:bodyPr>
          <a:lstStyle/>
          <a:p>
            <a:pPr algn="ctr">
              <a:defRPr/>
            </a:pPr>
            <a:r>
              <a:rPr lang="en-GB" sz="800" dirty="0">
                <a:latin typeface="+mn-lt"/>
                <a:cs typeface="+mn-cs"/>
              </a:rPr>
              <a:t>No big jump in period-to-period change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7163" y="974725"/>
            <a:ext cx="8661400" cy="642938"/>
          </a:xfrm>
        </p:spPr>
        <p:txBody>
          <a:bodyPr/>
          <a:lstStyle/>
          <a:p>
            <a:pPr eaLnBrk="1" hangingPunct="1"/>
            <a:r>
              <a:rPr lang="en-GB" altLang="en-US" sz="2400" dirty="0" smtClean="0"/>
              <a:t>Proportional Denton method</a:t>
            </a:r>
            <a:br>
              <a:rPr lang="en-GB" altLang="en-US" sz="2400" dirty="0" smtClean="0"/>
            </a:br>
            <a:r>
              <a:rPr lang="en-GB" altLang="en-US" sz="2400" dirty="0" smtClean="0"/>
              <a:t>Solution to step problem</a:t>
            </a:r>
          </a:p>
        </p:txBody>
      </p:sp>
      <p:sp>
        <p:nvSpPr>
          <p:cNvPr id="18435" name="Rectangle 5"/>
          <p:cNvSpPr>
            <a:spLocks noChangeArrowheads="1"/>
          </p:cNvSpPr>
          <p:nvPr/>
        </p:nvSpPr>
        <p:spPr bwMode="auto">
          <a:xfrm>
            <a:off x="0" y="2157413"/>
            <a:ext cx="9144000" cy="0"/>
          </a:xfrm>
          <a:prstGeom prst="rect">
            <a:avLst/>
          </a:prstGeom>
          <a:noFill/>
          <a:ln w="12700" cap="sq">
            <a:noFill/>
            <a:miter lim="800000"/>
            <a:headEnd type="none" w="sm" len="sm"/>
            <a:tailEnd type="none" w="sm" len="sm"/>
          </a:ln>
        </p:spPr>
        <p:txBody>
          <a:bodyPr wrap="none" anchor="ctr">
            <a:spAutoFit/>
          </a:bodyPr>
          <a:lstStyle/>
          <a:p>
            <a:endParaRPr lang="en-US" altLang="en-US" dirty="0"/>
          </a:p>
        </p:txBody>
      </p:sp>
      <p:sp>
        <p:nvSpPr>
          <p:cNvPr id="18436" name="Slide Number Placeholder 1"/>
          <p:cNvSpPr>
            <a:spLocks noGrp="1"/>
          </p:cNvSpPr>
          <p:nvPr>
            <p:ph type="sldNum" sz="quarter" idx="10"/>
          </p:nvPr>
        </p:nvSpPr>
        <p:spPr bwMode="auto">
          <a:noFill/>
          <a:ln>
            <a:miter lim="800000"/>
            <a:headEnd/>
            <a:tailEnd/>
          </a:ln>
        </p:spPr>
        <p:txBody>
          <a:bodyPr/>
          <a:lstStyle/>
          <a:p>
            <a:fld id="{F8F12361-769F-4649-8A6D-AA1FAA49A332}" type="slidenum">
              <a:rPr lang="en-US" altLang="en-US" smtClean="0"/>
              <a:pPr/>
              <a:t>17</a:t>
            </a:fld>
            <a:endParaRPr lang="en-US" altLang="en-US" dirty="0" smtClean="0"/>
          </a:p>
        </p:txBody>
      </p:sp>
      <p:sp>
        <p:nvSpPr>
          <p:cNvPr id="7"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pic>
        <p:nvPicPr>
          <p:cNvPr id="18438" name="Picture 7"/>
          <p:cNvPicPr>
            <a:picLocks noChangeAspect="1" noChangeArrowheads="1"/>
          </p:cNvPicPr>
          <p:nvPr/>
        </p:nvPicPr>
        <p:blipFill>
          <a:blip r:embed="rId2" cstate="print"/>
          <a:srcRect l="1962" t="16466" r="2707" b="2254"/>
          <a:stretch>
            <a:fillRect/>
          </a:stretch>
        </p:blipFill>
        <p:spPr bwMode="auto">
          <a:xfrm>
            <a:off x="204788" y="1614488"/>
            <a:ext cx="8734425" cy="4467225"/>
          </a:xfrm>
          <a:prstGeom prst="rect">
            <a:avLst/>
          </a:prstGeom>
          <a:noFill/>
          <a:ln w="9525">
            <a:noFill/>
            <a:miter lim="800000"/>
            <a:headEnd/>
            <a:tailEnd/>
          </a:ln>
        </p:spPr>
      </p:pic>
      <p:sp>
        <p:nvSpPr>
          <p:cNvPr id="18439" name="TextBox 6"/>
          <p:cNvSpPr txBox="1">
            <a:spLocks noChangeArrowheads="1"/>
          </p:cNvSpPr>
          <p:nvPr/>
        </p:nvSpPr>
        <p:spPr bwMode="auto">
          <a:xfrm>
            <a:off x="204788" y="6100763"/>
            <a:ext cx="4286250" cy="228600"/>
          </a:xfrm>
          <a:prstGeom prst="rect">
            <a:avLst/>
          </a:prstGeom>
          <a:noFill/>
          <a:ln w="9525">
            <a:noFill/>
            <a:miter lim="800000"/>
            <a:headEnd/>
            <a:tailEnd/>
          </a:ln>
        </p:spPr>
        <p:txBody>
          <a:bodyPr>
            <a:spAutoFit/>
          </a:bodyPr>
          <a:lstStyle/>
          <a:p>
            <a:r>
              <a:rPr lang="en-GB" altLang="en-US" sz="900" dirty="0">
                <a:latin typeface="Verdana" pitchFamily="34" charset="0"/>
                <a:cs typeface="Times New Roman" pitchFamily="18" charset="0"/>
              </a:rPr>
              <a:t>Source: IMF QNA manual (2001)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82613" y="1039813"/>
            <a:ext cx="8001000" cy="642937"/>
          </a:xfrm>
        </p:spPr>
        <p:txBody>
          <a:bodyPr/>
          <a:lstStyle/>
          <a:p>
            <a:pPr eaLnBrk="1" hangingPunct="1"/>
            <a:r>
              <a:rPr lang="en-GB" altLang="en-US" sz="2400" dirty="0" smtClean="0"/>
              <a:t>Proportional Denton method</a:t>
            </a:r>
            <a:br>
              <a:rPr lang="en-GB" altLang="en-US" sz="2400" dirty="0" smtClean="0"/>
            </a:br>
            <a:r>
              <a:rPr lang="en-GB" altLang="en-US" sz="2400" dirty="0" smtClean="0"/>
              <a:t>Benchmark-to-indicator ratio</a:t>
            </a:r>
          </a:p>
        </p:txBody>
      </p:sp>
      <p:sp>
        <p:nvSpPr>
          <p:cNvPr id="19459" name="Slide Number Placeholder 1"/>
          <p:cNvSpPr>
            <a:spLocks noGrp="1"/>
          </p:cNvSpPr>
          <p:nvPr>
            <p:ph type="sldNum" sz="quarter" idx="10"/>
          </p:nvPr>
        </p:nvSpPr>
        <p:spPr bwMode="auto">
          <a:noFill/>
          <a:ln>
            <a:miter lim="800000"/>
            <a:headEnd/>
            <a:tailEnd/>
          </a:ln>
        </p:spPr>
        <p:txBody>
          <a:bodyPr/>
          <a:lstStyle/>
          <a:p>
            <a:fld id="{490078D4-BC19-4DD3-86D7-AB8DCF971055}" type="slidenum">
              <a:rPr lang="en-US" altLang="en-US" smtClean="0"/>
              <a:pPr/>
              <a:t>18</a:t>
            </a:fld>
            <a:endParaRPr lang="en-US" altLang="en-US" dirty="0" smtClean="0"/>
          </a:p>
        </p:txBody>
      </p:sp>
      <p:sp>
        <p:nvSpPr>
          <p:cNvPr id="6" name="Title 1"/>
          <p:cNvSpPr txBox="1">
            <a:spLocks/>
          </p:cNvSpPr>
          <p:nvPr/>
        </p:nvSpPr>
        <p:spPr bwMode="auto">
          <a:xfrm>
            <a:off x="11747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pic>
        <p:nvPicPr>
          <p:cNvPr id="19461" name="Picture 6"/>
          <p:cNvPicPr>
            <a:picLocks noChangeAspect="1" noChangeArrowheads="1"/>
          </p:cNvPicPr>
          <p:nvPr/>
        </p:nvPicPr>
        <p:blipFill>
          <a:blip r:embed="rId2" cstate="print"/>
          <a:srcRect/>
          <a:stretch>
            <a:fillRect/>
          </a:stretch>
        </p:blipFill>
        <p:spPr bwMode="auto">
          <a:xfrm>
            <a:off x="322263" y="1614488"/>
            <a:ext cx="8532812" cy="4543425"/>
          </a:xfrm>
          <a:prstGeom prst="rect">
            <a:avLst/>
          </a:prstGeom>
          <a:noFill/>
          <a:ln w="9525">
            <a:noFill/>
            <a:miter lim="800000"/>
            <a:headEnd/>
            <a:tailEnd/>
          </a:ln>
        </p:spPr>
      </p:pic>
      <p:sp>
        <p:nvSpPr>
          <p:cNvPr id="19462" name="TextBox 6"/>
          <p:cNvSpPr txBox="1">
            <a:spLocks noChangeArrowheads="1"/>
          </p:cNvSpPr>
          <p:nvPr/>
        </p:nvSpPr>
        <p:spPr bwMode="auto">
          <a:xfrm>
            <a:off x="322263" y="6157913"/>
            <a:ext cx="4286250" cy="228600"/>
          </a:xfrm>
          <a:prstGeom prst="rect">
            <a:avLst/>
          </a:prstGeom>
          <a:noFill/>
          <a:ln w="9525">
            <a:noFill/>
            <a:miter lim="800000"/>
            <a:headEnd/>
            <a:tailEnd/>
          </a:ln>
        </p:spPr>
        <p:txBody>
          <a:bodyPr>
            <a:spAutoFit/>
          </a:bodyPr>
          <a:lstStyle/>
          <a:p>
            <a:r>
              <a:rPr lang="en-GB" altLang="en-US" sz="900" dirty="0">
                <a:latin typeface="Verdana" pitchFamily="34" charset="0"/>
                <a:cs typeface="Times New Roman" pitchFamily="18" charset="0"/>
              </a:rPr>
              <a:t>Source: IMF QNA manual (2001)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571500" y="796925"/>
            <a:ext cx="8001000" cy="642938"/>
          </a:xfrm>
        </p:spPr>
        <p:txBody>
          <a:bodyPr/>
          <a:lstStyle/>
          <a:p>
            <a:pPr eaLnBrk="1" hangingPunct="1"/>
            <a:r>
              <a:rPr lang="en-GB" altLang="en-US" sz="2400" dirty="0" smtClean="0"/>
              <a:t>Proportional Denton method</a:t>
            </a:r>
          </a:p>
        </p:txBody>
      </p:sp>
      <p:sp>
        <p:nvSpPr>
          <p:cNvPr id="2048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6" name="Rectangle 13"/>
          <p:cNvSpPr>
            <a:spLocks noGrp="1" noChangeArrowheads="1"/>
          </p:cNvSpPr>
          <p:nvPr>
            <p:ph type="body" idx="4294967295"/>
          </p:nvPr>
        </p:nvSpPr>
        <p:spPr>
          <a:xfrm>
            <a:off x="222250" y="1552575"/>
            <a:ext cx="8828088" cy="5081588"/>
          </a:xfrm>
        </p:spPr>
        <p:txBody>
          <a:bodyPr/>
          <a:lstStyle/>
          <a:p>
            <a:pPr eaLnBrk="1" hangingPunct="1"/>
            <a:r>
              <a:rPr lang="en-GB" altLang="en-US" dirty="0" smtClean="0"/>
              <a:t>Method requires that the indicator contains positive values only </a:t>
            </a:r>
          </a:p>
          <a:p>
            <a:pPr eaLnBrk="1" hangingPunct="1"/>
            <a:r>
              <a:rPr lang="en-GB" altLang="en-US" dirty="0" smtClean="0"/>
              <a:t>For series with zeros but no negative values</a:t>
            </a:r>
          </a:p>
          <a:p>
            <a:pPr lvl="1" eaLnBrk="1" hangingPunct="1"/>
            <a:r>
              <a:rPr lang="en-GB" altLang="en-US" dirty="0" smtClean="0"/>
              <a:t>Replace zeroes with values infinitesimally close to zero</a:t>
            </a:r>
          </a:p>
          <a:p>
            <a:pPr eaLnBrk="1" hangingPunct="1"/>
            <a:r>
              <a:rPr lang="en-GB" altLang="en-US" dirty="0" smtClean="0"/>
              <a:t>For series with both negative and positive values and are derived as the difference between two non-negative series (for example, changes in inventories)</a:t>
            </a:r>
          </a:p>
          <a:p>
            <a:pPr lvl="1" eaLnBrk="1" hangingPunct="1"/>
            <a:r>
              <a:rPr lang="en-GB" altLang="en-US" dirty="0" smtClean="0"/>
              <a:t>Apply method to opening and closing inventory levels, or</a:t>
            </a:r>
          </a:p>
          <a:p>
            <a:pPr lvl="1" eaLnBrk="1" hangingPunct="1"/>
            <a:r>
              <a:rPr lang="en-GB" altLang="en-US" dirty="0" smtClean="0"/>
              <a:t>Turn the indicator into positive series by</a:t>
            </a:r>
          </a:p>
          <a:p>
            <a:pPr lvl="2" eaLnBrk="1" hangingPunct="1"/>
            <a:r>
              <a:rPr lang="en-GB" altLang="en-US" dirty="0" smtClean="0"/>
              <a:t>Adding a large constant to all periods</a:t>
            </a:r>
          </a:p>
          <a:p>
            <a:pPr lvl="2" eaLnBrk="1" hangingPunct="1"/>
            <a:r>
              <a:rPr lang="en-GB" altLang="en-US" dirty="0" smtClean="0"/>
              <a:t>Doing benchmarking</a:t>
            </a:r>
          </a:p>
          <a:p>
            <a:pPr lvl="2" eaLnBrk="1" hangingPunct="1"/>
            <a:r>
              <a:rPr lang="en-GB" altLang="en-US" dirty="0" smtClean="0"/>
              <a:t>Removing the large constant from the results</a:t>
            </a:r>
          </a:p>
          <a:p>
            <a:pPr eaLnBrk="1" hangingPunct="1"/>
            <a:endParaRPr lang="en-GB" altLang="en-US" dirty="0" smtClean="0"/>
          </a:p>
        </p:txBody>
      </p:sp>
      <p:sp>
        <p:nvSpPr>
          <p:cNvPr id="20487"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8"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9" name="Slide Number Placeholder 1"/>
          <p:cNvSpPr>
            <a:spLocks noGrp="1"/>
          </p:cNvSpPr>
          <p:nvPr>
            <p:ph type="sldNum" sz="quarter" idx="10"/>
          </p:nvPr>
        </p:nvSpPr>
        <p:spPr bwMode="auto">
          <a:noFill/>
          <a:ln>
            <a:miter lim="800000"/>
            <a:headEnd/>
            <a:tailEnd/>
          </a:ln>
        </p:spPr>
        <p:txBody>
          <a:bodyPr/>
          <a:lstStyle/>
          <a:p>
            <a:fld id="{62EE2E1B-CFBD-49DE-AD40-D59A9DBE22AB}" type="slidenum">
              <a:rPr lang="en-US" altLang="en-US" smtClean="0"/>
              <a:pPr/>
              <a:t>19</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1190625" y="192088"/>
            <a:ext cx="7359650" cy="642937"/>
          </a:xfrm>
        </p:spPr>
        <p:txBody>
          <a:bodyPr/>
          <a:lstStyle/>
          <a:p>
            <a:pPr algn="ctr" eaLnBrk="1" hangingPunct="1"/>
            <a:r>
              <a:rPr lang="en-GB" altLang="en-US" dirty="0" smtClean="0"/>
              <a:t>Outline</a:t>
            </a:r>
          </a:p>
        </p:txBody>
      </p:sp>
      <p:sp>
        <p:nvSpPr>
          <p:cNvPr id="3075" name="Content Placeholder 2"/>
          <p:cNvSpPr>
            <a:spLocks noGrp="1"/>
          </p:cNvSpPr>
          <p:nvPr>
            <p:ph idx="4294967295"/>
          </p:nvPr>
        </p:nvSpPr>
        <p:spPr>
          <a:xfrm>
            <a:off x="465138" y="1128713"/>
            <a:ext cx="7643812" cy="4114800"/>
          </a:xfrm>
        </p:spPr>
        <p:txBody>
          <a:bodyPr/>
          <a:lstStyle/>
          <a:p>
            <a:pPr marL="0" indent="-466344" eaLnBrk="1" hangingPunct="1">
              <a:defRPr/>
            </a:pPr>
            <a:r>
              <a:rPr lang="en-US" altLang="en-US" dirty="0" smtClean="0"/>
              <a:t>What is benchmarking?</a:t>
            </a:r>
          </a:p>
          <a:p>
            <a:pPr marL="466344" indent="-466344" eaLnBrk="1" hangingPunct="1">
              <a:defRPr/>
            </a:pPr>
            <a:r>
              <a:rPr lang="en-US" altLang="en-US" dirty="0" smtClean="0"/>
              <a:t>Purpose of benchmarking</a:t>
            </a:r>
          </a:p>
          <a:p>
            <a:pPr marL="466344" indent="-466344" eaLnBrk="1" hangingPunct="1">
              <a:defRPr/>
            </a:pPr>
            <a:r>
              <a:rPr lang="en-US" altLang="en-US" dirty="0" smtClean="0"/>
              <a:t>Benchmarking methods</a:t>
            </a:r>
          </a:p>
          <a:p>
            <a:pPr marL="466344" indent="-466344" eaLnBrk="1" hangingPunct="1">
              <a:defRPr/>
            </a:pPr>
            <a:r>
              <a:rPr lang="en-US" altLang="en-US" dirty="0" smtClean="0"/>
              <a:t>Benchmarking software for QNA</a:t>
            </a:r>
          </a:p>
          <a:p>
            <a:pPr marL="466344" indent="-466344" eaLnBrk="1" hangingPunct="1">
              <a:defRPr/>
            </a:pPr>
            <a:r>
              <a:rPr lang="en-US" altLang="en-US" dirty="0" smtClean="0"/>
              <a:t>Conclusions</a:t>
            </a:r>
          </a:p>
          <a:p>
            <a:pPr marL="466344" indent="-466344" eaLnBrk="1" hangingPunct="1">
              <a:defRPr/>
            </a:pPr>
            <a:r>
              <a:rPr lang="en-US" altLang="en-US" dirty="0" smtClean="0"/>
              <a:t>Questions</a:t>
            </a:r>
          </a:p>
          <a:p>
            <a:pPr marL="400050" lvl="1" indent="-336550" eaLnBrk="1" hangingPunct="1">
              <a:buFont typeface="Wingdings" pitchFamily="2" charset="2"/>
              <a:buNone/>
              <a:defRPr/>
            </a:pPr>
            <a:endParaRPr lang="en-US" altLang="en-US" dirty="0" smtClean="0"/>
          </a:p>
        </p:txBody>
      </p:sp>
      <p:sp>
        <p:nvSpPr>
          <p:cNvPr id="3076" name="Slide Number Placeholder 1"/>
          <p:cNvSpPr>
            <a:spLocks noGrp="1"/>
          </p:cNvSpPr>
          <p:nvPr>
            <p:ph type="sldNum" sz="quarter" idx="10"/>
          </p:nvPr>
        </p:nvSpPr>
        <p:spPr bwMode="auto">
          <a:noFill/>
          <a:ln>
            <a:miter lim="800000"/>
            <a:headEnd/>
            <a:tailEnd/>
          </a:ln>
        </p:spPr>
        <p:txBody>
          <a:bodyPr/>
          <a:lstStyle/>
          <a:p>
            <a:fld id="{F2113A23-7C47-46FC-B7BF-E95987CE101B}" type="slidenum">
              <a:rPr lang="en-US" altLang="en-US" smtClean="0"/>
              <a:pPr/>
              <a:t>2</a:t>
            </a:fld>
            <a:endParaRPr lang="en-US" altLang="en-US" dirty="0" smtClean="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571500" y="796925"/>
            <a:ext cx="8001000" cy="642938"/>
          </a:xfrm>
        </p:spPr>
        <p:txBody>
          <a:bodyPr/>
          <a:lstStyle/>
          <a:p>
            <a:pPr eaLnBrk="1" hangingPunct="1"/>
            <a:r>
              <a:rPr lang="en-GB" altLang="en-US" sz="2400" dirty="0" smtClean="0"/>
              <a:t>Proportional Denton method</a:t>
            </a:r>
          </a:p>
        </p:txBody>
      </p:sp>
      <p:sp>
        <p:nvSpPr>
          <p:cNvPr id="2150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1508"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1509"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1510" name="Rectangle 13"/>
          <p:cNvSpPr>
            <a:spLocks noGrp="1" noChangeArrowheads="1"/>
          </p:cNvSpPr>
          <p:nvPr>
            <p:ph type="body" idx="4294967295"/>
          </p:nvPr>
        </p:nvSpPr>
        <p:spPr>
          <a:xfrm>
            <a:off x="111125" y="1552575"/>
            <a:ext cx="9097963" cy="4764088"/>
          </a:xfrm>
        </p:spPr>
        <p:txBody>
          <a:bodyPr/>
          <a:lstStyle/>
          <a:p>
            <a:pPr eaLnBrk="1" hangingPunct="1"/>
            <a:r>
              <a:rPr lang="en-GB" altLang="en-US" dirty="0" smtClean="0"/>
              <a:t>Impact on back series  </a:t>
            </a:r>
          </a:p>
          <a:p>
            <a:pPr lvl="1" eaLnBrk="1" hangingPunct="1"/>
            <a:r>
              <a:rPr lang="en-GB" altLang="en-US" dirty="0" smtClean="0"/>
              <a:t>QNA quarter-to-quarter growth rates differ from those in the indicator</a:t>
            </a:r>
          </a:p>
          <a:p>
            <a:pPr lvl="1" eaLnBrk="1" hangingPunct="1"/>
            <a:r>
              <a:rPr lang="en-GB" altLang="en-US" dirty="0" smtClean="0"/>
              <a:t>May introduce new turning points, or </a:t>
            </a:r>
          </a:p>
          <a:p>
            <a:pPr lvl="1" eaLnBrk="1" hangingPunct="1"/>
            <a:r>
              <a:rPr lang="en-GB" altLang="en-US" dirty="0" smtClean="0"/>
              <a:t>May change timing of turning points</a:t>
            </a:r>
          </a:p>
          <a:p>
            <a:pPr lvl="1" eaLnBrk="1" hangingPunct="1"/>
            <a:r>
              <a:rPr lang="en-GB" altLang="en-US" dirty="0" smtClean="0"/>
              <a:t>These changes are desirable result of incorporating information in the annual data</a:t>
            </a:r>
          </a:p>
          <a:p>
            <a:pPr eaLnBrk="1" hangingPunct="1"/>
            <a:r>
              <a:rPr lang="en-GB" altLang="en-US" dirty="0" smtClean="0"/>
              <a:t>Impact on forward series</a:t>
            </a:r>
          </a:p>
          <a:p>
            <a:pPr lvl="1" eaLnBrk="1" hangingPunct="1"/>
            <a:r>
              <a:rPr lang="en-GB" altLang="en-US" dirty="0" smtClean="0"/>
              <a:t>Quarter-on-quarter growth rates are identical to those in the indicator </a:t>
            </a:r>
          </a:p>
          <a:p>
            <a:pPr lvl="1" eaLnBrk="1" hangingPunct="1"/>
            <a:r>
              <a:rPr lang="en-GB" altLang="en-US" dirty="0" smtClean="0"/>
              <a:t>But, annual growth rate for the first year of the forward series differs from that of the source data</a:t>
            </a:r>
          </a:p>
          <a:p>
            <a:pPr lvl="1" eaLnBrk="1" hangingPunct="1"/>
            <a:endParaRPr lang="en-GB" altLang="en-US" dirty="0" smtClean="0"/>
          </a:p>
        </p:txBody>
      </p:sp>
      <p:sp>
        <p:nvSpPr>
          <p:cNvPr id="21511"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1512"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1513" name="Slide Number Placeholder 1"/>
          <p:cNvSpPr>
            <a:spLocks noGrp="1"/>
          </p:cNvSpPr>
          <p:nvPr>
            <p:ph type="sldNum" sz="quarter" idx="10"/>
          </p:nvPr>
        </p:nvSpPr>
        <p:spPr bwMode="auto">
          <a:noFill/>
          <a:ln>
            <a:miter lim="800000"/>
            <a:headEnd/>
            <a:tailEnd/>
          </a:ln>
        </p:spPr>
        <p:txBody>
          <a:bodyPr/>
          <a:lstStyle/>
          <a:p>
            <a:fld id="{0FEC74F4-1664-4249-BE99-516FE09265B2}" type="slidenum">
              <a:rPr lang="en-US" altLang="en-US" smtClean="0"/>
              <a:pPr/>
              <a:t>20</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571500" y="796925"/>
            <a:ext cx="8001000" cy="642938"/>
          </a:xfrm>
        </p:spPr>
        <p:txBody>
          <a:bodyPr/>
          <a:lstStyle/>
          <a:p>
            <a:pPr eaLnBrk="1" hangingPunct="1"/>
            <a:r>
              <a:rPr lang="en-GB" altLang="en-US" sz="2400" dirty="0" smtClean="0"/>
              <a:t>Proportional Denton method</a:t>
            </a:r>
          </a:p>
        </p:txBody>
      </p:sp>
      <p:sp>
        <p:nvSpPr>
          <p:cNvPr id="2253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2532"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2533"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2534" name="Rectangle 13"/>
          <p:cNvSpPr>
            <a:spLocks noGrp="1" noChangeArrowheads="1"/>
          </p:cNvSpPr>
          <p:nvPr>
            <p:ph type="body" idx="4294967295"/>
          </p:nvPr>
        </p:nvSpPr>
        <p:spPr>
          <a:xfrm>
            <a:off x="222250" y="1552575"/>
            <a:ext cx="8753475" cy="4764088"/>
          </a:xfrm>
        </p:spPr>
        <p:txBody>
          <a:bodyPr/>
          <a:lstStyle/>
          <a:p>
            <a:pPr eaLnBrk="1" hangingPunct="1"/>
            <a:r>
              <a:rPr lang="en-GB" altLang="en-US" dirty="0" smtClean="0"/>
              <a:t>Forward series estimates are of great interest to users</a:t>
            </a:r>
          </a:p>
          <a:p>
            <a:pPr eaLnBrk="1" hangingPunct="1"/>
            <a:r>
              <a:rPr lang="en-GB" altLang="en-US" dirty="0" smtClean="0"/>
              <a:t>Forward series estimates can be improved to reduce size of future revisions by using enhanced version of proportional Denton method which forecast annual BI ratios by incorporating information on past systematic movements in the annual BI ratios</a:t>
            </a:r>
          </a:p>
          <a:p>
            <a:pPr lvl="1" eaLnBrk="1" hangingPunct="1"/>
            <a:r>
              <a:rPr lang="en-GB" altLang="en-US" dirty="0" smtClean="0"/>
              <a:t>Example</a:t>
            </a:r>
          </a:p>
          <a:p>
            <a:pPr lvl="2" eaLnBrk="1" hangingPunct="1"/>
            <a:r>
              <a:rPr lang="en-GB" altLang="en-US" dirty="0" smtClean="0"/>
              <a:t>A study of movements in annual BI ratios show that the indicator on average understates annual rate of growth by 2.0%</a:t>
            </a:r>
          </a:p>
          <a:p>
            <a:pPr lvl="2" eaLnBrk="1" hangingPunct="1"/>
            <a:r>
              <a:rPr lang="en-GB" altLang="en-US" dirty="0" smtClean="0"/>
              <a:t>Adjust annual BI ratio for forward series by 2.0%</a:t>
            </a:r>
          </a:p>
        </p:txBody>
      </p:sp>
      <p:sp>
        <p:nvSpPr>
          <p:cNvPr id="2253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253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2537" name="Slide Number Placeholder 1"/>
          <p:cNvSpPr>
            <a:spLocks noGrp="1"/>
          </p:cNvSpPr>
          <p:nvPr>
            <p:ph type="sldNum" sz="quarter" idx="10"/>
          </p:nvPr>
        </p:nvSpPr>
        <p:spPr bwMode="auto">
          <a:noFill/>
          <a:ln>
            <a:miter lim="800000"/>
            <a:headEnd/>
            <a:tailEnd/>
          </a:ln>
        </p:spPr>
        <p:txBody>
          <a:bodyPr/>
          <a:lstStyle/>
          <a:p>
            <a:fld id="{D4F4E37B-4F43-46DC-B45B-43D5F41471C2}" type="slidenum">
              <a:rPr lang="en-US" altLang="en-US" smtClean="0"/>
              <a:pPr/>
              <a:t>21</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77800" y="690563"/>
            <a:ext cx="8826500" cy="601662"/>
          </a:xfrm>
        </p:spPr>
        <p:txBody>
          <a:bodyPr/>
          <a:lstStyle/>
          <a:p>
            <a:pPr eaLnBrk="1" hangingPunct="1"/>
            <a:r>
              <a:rPr lang="en-GB" altLang="en-US" sz="2400" dirty="0" smtClean="0"/>
              <a:t>Example of enhanced proportional Denton method</a:t>
            </a:r>
          </a:p>
        </p:txBody>
      </p:sp>
      <p:sp>
        <p:nvSpPr>
          <p:cNvPr id="23555" name="Slide Number Placeholder 1"/>
          <p:cNvSpPr>
            <a:spLocks noGrp="1"/>
          </p:cNvSpPr>
          <p:nvPr>
            <p:ph type="sldNum" sz="quarter" idx="10"/>
          </p:nvPr>
        </p:nvSpPr>
        <p:spPr bwMode="auto">
          <a:noFill/>
          <a:ln>
            <a:miter lim="800000"/>
            <a:headEnd/>
            <a:tailEnd/>
          </a:ln>
        </p:spPr>
        <p:txBody>
          <a:bodyPr/>
          <a:lstStyle/>
          <a:p>
            <a:fld id="{62959D04-3851-4065-A784-16FA59F1DFD5}" type="slidenum">
              <a:rPr lang="en-US" altLang="en-US" smtClean="0"/>
              <a:pPr/>
              <a:t>22</a:t>
            </a:fld>
            <a:endParaRPr lang="en-US" altLang="en-US" dirty="0" smtClean="0"/>
          </a:p>
        </p:txBody>
      </p:sp>
      <p:sp>
        <p:nvSpPr>
          <p:cNvPr id="6"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sp>
        <p:nvSpPr>
          <p:cNvPr id="23557" name="TextBox 6"/>
          <p:cNvSpPr txBox="1">
            <a:spLocks noChangeArrowheads="1"/>
          </p:cNvSpPr>
          <p:nvPr/>
        </p:nvSpPr>
        <p:spPr bwMode="auto">
          <a:xfrm>
            <a:off x="439738" y="6238875"/>
            <a:ext cx="4286250" cy="228600"/>
          </a:xfrm>
          <a:prstGeom prst="rect">
            <a:avLst/>
          </a:prstGeom>
          <a:noFill/>
          <a:ln w="9525">
            <a:noFill/>
            <a:miter lim="800000"/>
            <a:headEnd/>
            <a:tailEnd/>
          </a:ln>
        </p:spPr>
        <p:txBody>
          <a:bodyPr>
            <a:spAutoFit/>
          </a:bodyPr>
          <a:lstStyle/>
          <a:p>
            <a:r>
              <a:rPr lang="en-GB" altLang="en-US" sz="900" dirty="0">
                <a:latin typeface="Verdana" pitchFamily="34" charset="0"/>
                <a:cs typeface="Times New Roman" pitchFamily="18" charset="0"/>
              </a:rPr>
              <a:t>Source: IMF QNA manual (2001)</a:t>
            </a:r>
          </a:p>
        </p:txBody>
      </p:sp>
      <p:pic>
        <p:nvPicPr>
          <p:cNvPr id="23558" name="Picture 6"/>
          <p:cNvPicPr>
            <a:picLocks noChangeAspect="1" noChangeArrowheads="1"/>
          </p:cNvPicPr>
          <p:nvPr/>
        </p:nvPicPr>
        <p:blipFill>
          <a:blip r:embed="rId2" cstate="print"/>
          <a:srcRect r="2879" b="4852"/>
          <a:stretch>
            <a:fillRect/>
          </a:stretch>
        </p:blipFill>
        <p:spPr bwMode="auto">
          <a:xfrm>
            <a:off x="439738" y="1257300"/>
            <a:ext cx="8201025" cy="49815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571500" y="796925"/>
            <a:ext cx="8001000" cy="642938"/>
          </a:xfrm>
        </p:spPr>
        <p:txBody>
          <a:bodyPr/>
          <a:lstStyle/>
          <a:p>
            <a:pPr eaLnBrk="1" hangingPunct="1"/>
            <a:r>
              <a:rPr lang="en-GB" altLang="en-US" sz="2400" dirty="0" smtClean="0"/>
              <a:t>Statistical modelling methods</a:t>
            </a:r>
          </a:p>
        </p:txBody>
      </p:sp>
      <p:sp>
        <p:nvSpPr>
          <p:cNvPr id="2457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4580"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4581"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4582" name="Rectangle 13"/>
          <p:cNvSpPr>
            <a:spLocks noGrp="1" noChangeArrowheads="1"/>
          </p:cNvSpPr>
          <p:nvPr>
            <p:ph type="body" idx="4294967295"/>
          </p:nvPr>
        </p:nvSpPr>
        <p:spPr>
          <a:xfrm>
            <a:off x="571500" y="1552575"/>
            <a:ext cx="8001000" cy="4414838"/>
          </a:xfrm>
        </p:spPr>
        <p:txBody>
          <a:bodyPr/>
          <a:lstStyle/>
          <a:p>
            <a:pPr eaLnBrk="1" hangingPunct="1"/>
            <a:r>
              <a:rPr lang="en-GB" altLang="en-US" dirty="0" smtClean="0"/>
              <a:t>Take into account any known information about the stochastic properties of the series being benchmarked</a:t>
            </a:r>
          </a:p>
          <a:p>
            <a:pPr eaLnBrk="1" hangingPunct="1"/>
            <a:r>
              <a:rPr lang="en-GB" altLang="en-US" dirty="0" smtClean="0"/>
              <a:t>Were mostly actually proposed to improve survey estimates where the survey design may provide information about the stochastic (sampling) properties of the series</a:t>
            </a:r>
          </a:p>
          <a:p>
            <a:pPr eaLnBrk="1" hangingPunct="1"/>
            <a:r>
              <a:rPr lang="en-GB" altLang="en-US" dirty="0" smtClean="0"/>
              <a:t>In QNA, information about the stochastic properties of the series is usually non-existent and non-sampling errors may be more important than sampling errors</a:t>
            </a:r>
          </a:p>
        </p:txBody>
      </p:sp>
      <p:sp>
        <p:nvSpPr>
          <p:cNvPr id="24583"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4584"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4585" name="Slide Number Placeholder 1"/>
          <p:cNvSpPr>
            <a:spLocks noGrp="1"/>
          </p:cNvSpPr>
          <p:nvPr>
            <p:ph type="sldNum" sz="quarter" idx="10"/>
          </p:nvPr>
        </p:nvSpPr>
        <p:spPr bwMode="auto">
          <a:noFill/>
          <a:ln>
            <a:miter lim="800000"/>
            <a:headEnd/>
            <a:tailEnd/>
          </a:ln>
        </p:spPr>
        <p:txBody>
          <a:bodyPr/>
          <a:lstStyle/>
          <a:p>
            <a:fld id="{85A92359-E58F-40C7-AFEC-FDF49D8D1092}" type="slidenum">
              <a:rPr lang="en-US" altLang="en-US" smtClean="0"/>
              <a:pPr/>
              <a:t>23</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571500" y="796925"/>
            <a:ext cx="8001000" cy="642938"/>
          </a:xfrm>
        </p:spPr>
        <p:txBody>
          <a:bodyPr/>
          <a:lstStyle/>
          <a:p>
            <a:pPr eaLnBrk="1" hangingPunct="1"/>
            <a:r>
              <a:rPr lang="en-GB" altLang="en-US" sz="2400" dirty="0" smtClean="0"/>
              <a:t>Statistical modelling methods</a:t>
            </a:r>
          </a:p>
        </p:txBody>
      </p:sp>
      <p:sp>
        <p:nvSpPr>
          <p:cNvPr id="2560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5604"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5605"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5606" name="Rectangle 13"/>
          <p:cNvSpPr>
            <a:spLocks noGrp="1" noChangeArrowheads="1"/>
          </p:cNvSpPr>
          <p:nvPr>
            <p:ph type="body" idx="4294967295"/>
          </p:nvPr>
        </p:nvSpPr>
        <p:spPr>
          <a:xfrm>
            <a:off x="571500" y="1552575"/>
            <a:ext cx="8001000" cy="4414838"/>
          </a:xfrm>
        </p:spPr>
        <p:txBody>
          <a:bodyPr/>
          <a:lstStyle/>
          <a:p>
            <a:pPr eaLnBrk="1" hangingPunct="1"/>
            <a:r>
              <a:rPr lang="en-GB" altLang="en-US" dirty="0" smtClean="0"/>
              <a:t>Unlike the Denton method, these methods may </a:t>
            </a:r>
            <a:r>
              <a:rPr lang="en-US" altLang="en-US" dirty="0" smtClean="0"/>
              <a:t>over-adjust the series by interpreting as errors, and thus removing, true irregular movements that do not fit the regular patterns of the statistical model</a:t>
            </a:r>
            <a:endParaRPr lang="en-GB" altLang="en-US" dirty="0" smtClean="0"/>
          </a:p>
          <a:p>
            <a:pPr eaLnBrk="1" hangingPunct="1"/>
            <a:r>
              <a:rPr lang="en-GB" altLang="en-US" dirty="0" smtClean="0"/>
              <a:t>Models may mis-specify the error terms, resulting in inaccurate estimates</a:t>
            </a:r>
          </a:p>
        </p:txBody>
      </p:sp>
      <p:sp>
        <p:nvSpPr>
          <p:cNvPr id="25607"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5608"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5609" name="Slide Number Placeholder 1"/>
          <p:cNvSpPr>
            <a:spLocks noGrp="1"/>
          </p:cNvSpPr>
          <p:nvPr>
            <p:ph type="sldNum" sz="quarter" idx="10"/>
          </p:nvPr>
        </p:nvSpPr>
        <p:spPr bwMode="auto">
          <a:noFill/>
          <a:ln>
            <a:miter lim="800000"/>
            <a:headEnd/>
            <a:tailEnd/>
          </a:ln>
        </p:spPr>
        <p:txBody>
          <a:bodyPr/>
          <a:lstStyle/>
          <a:p>
            <a:fld id="{5C34B98E-8D8D-4ACB-9624-0CA732EBE4FB}" type="slidenum">
              <a:rPr lang="en-US" altLang="en-US" smtClean="0"/>
              <a:pPr/>
              <a:t>24</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a:t>Benchmarking methods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6628"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6629"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6630" name="Rectangle 13"/>
          <p:cNvSpPr>
            <a:spLocks noGrp="1" noChangeArrowheads="1"/>
          </p:cNvSpPr>
          <p:nvPr>
            <p:ph type="body" idx="4294967295"/>
          </p:nvPr>
        </p:nvSpPr>
        <p:spPr>
          <a:xfrm>
            <a:off x="571500" y="1552575"/>
            <a:ext cx="8001000" cy="4414838"/>
          </a:xfrm>
        </p:spPr>
        <p:txBody>
          <a:bodyPr/>
          <a:lstStyle/>
          <a:p>
            <a:pPr eaLnBrk="1" hangingPunct="1"/>
            <a:r>
              <a:rPr lang="en-US" altLang="en-US" dirty="0" smtClean="0"/>
              <a:t>BENCH</a:t>
            </a:r>
            <a:endParaRPr lang="en-GB" altLang="en-US" dirty="0" smtClean="0"/>
          </a:p>
          <a:p>
            <a:pPr eaLnBrk="1" hangingPunct="1"/>
            <a:r>
              <a:rPr lang="en-GB" altLang="en-US" dirty="0" smtClean="0"/>
              <a:t>ECOTRIM</a:t>
            </a:r>
          </a:p>
          <a:p>
            <a:pPr eaLnBrk="1" hangingPunct="1"/>
            <a:r>
              <a:rPr lang="en-GB" altLang="en-US" dirty="0" smtClean="0"/>
              <a:t>XLPBM</a:t>
            </a:r>
          </a:p>
        </p:txBody>
      </p:sp>
      <p:sp>
        <p:nvSpPr>
          <p:cNvPr id="26631"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6632"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6633" name="Slide Number Placeholder 1"/>
          <p:cNvSpPr>
            <a:spLocks noGrp="1"/>
          </p:cNvSpPr>
          <p:nvPr>
            <p:ph type="sldNum" sz="quarter" idx="10"/>
          </p:nvPr>
        </p:nvSpPr>
        <p:spPr bwMode="auto">
          <a:noFill/>
          <a:ln>
            <a:miter lim="800000"/>
            <a:headEnd/>
            <a:tailEnd/>
          </a:ln>
        </p:spPr>
        <p:txBody>
          <a:bodyPr/>
          <a:lstStyle/>
          <a:p>
            <a:fld id="{CFCDAA0D-897F-40E1-835C-3EEE22418322}" type="slidenum">
              <a:rPr lang="en-US" altLang="en-US" smtClean="0"/>
              <a:pPr/>
              <a:t>25</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software for QNA</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571500" y="796925"/>
            <a:ext cx="8001000" cy="642938"/>
          </a:xfrm>
        </p:spPr>
        <p:txBody>
          <a:bodyPr/>
          <a:lstStyle/>
          <a:p>
            <a:pPr eaLnBrk="1" hangingPunct="1"/>
            <a:r>
              <a:rPr lang="en-GB" altLang="en-US" sz="2400" dirty="0" smtClean="0"/>
              <a:t>BENCH</a:t>
            </a:r>
          </a:p>
        </p:txBody>
      </p:sp>
      <p:sp>
        <p:nvSpPr>
          <p:cNvPr id="2765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7652"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7653"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7654" name="Rectangle 13"/>
          <p:cNvSpPr>
            <a:spLocks noGrp="1" noChangeArrowheads="1"/>
          </p:cNvSpPr>
          <p:nvPr>
            <p:ph type="body" idx="4294967295"/>
          </p:nvPr>
        </p:nvSpPr>
        <p:spPr>
          <a:xfrm>
            <a:off x="571500" y="1552575"/>
            <a:ext cx="8001000" cy="4414838"/>
          </a:xfrm>
        </p:spPr>
        <p:txBody>
          <a:bodyPr/>
          <a:lstStyle/>
          <a:p>
            <a:pPr eaLnBrk="1" hangingPunct="1"/>
            <a:r>
              <a:rPr lang="en-US" altLang="en-US" dirty="0" smtClean="0"/>
              <a:t>Was developed by Statistics Canada</a:t>
            </a:r>
          </a:p>
          <a:p>
            <a:pPr eaLnBrk="1" hangingPunct="1"/>
            <a:r>
              <a:rPr lang="en-US" altLang="en-US" dirty="0" smtClean="0"/>
              <a:t>Runs under Unix/DOS operating systems</a:t>
            </a:r>
          </a:p>
          <a:p>
            <a:pPr eaLnBrk="1" hangingPunct="1"/>
            <a:r>
              <a:rPr lang="en-US" altLang="en-US" dirty="0" smtClean="0"/>
              <a:t>Allows users to choose among many alternative options offered by the Cholette-Dagum regression-based model</a:t>
            </a:r>
          </a:p>
          <a:p>
            <a:pPr eaLnBrk="1" hangingPunct="1"/>
            <a:r>
              <a:rPr lang="en-US" altLang="en-US" dirty="0" smtClean="0"/>
              <a:t>Requires input data to be prepared in pre-formatted text files</a:t>
            </a:r>
          </a:p>
        </p:txBody>
      </p:sp>
      <p:sp>
        <p:nvSpPr>
          <p:cNvPr id="2765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765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7657" name="Slide Number Placeholder 1"/>
          <p:cNvSpPr>
            <a:spLocks noGrp="1"/>
          </p:cNvSpPr>
          <p:nvPr>
            <p:ph type="sldNum" sz="quarter" idx="10"/>
          </p:nvPr>
        </p:nvSpPr>
        <p:spPr bwMode="auto">
          <a:noFill/>
          <a:ln>
            <a:miter lim="800000"/>
            <a:headEnd/>
            <a:tailEnd/>
          </a:ln>
        </p:spPr>
        <p:txBody>
          <a:bodyPr/>
          <a:lstStyle/>
          <a:p>
            <a:fld id="{AFBDFDD4-C156-4D74-B541-555965A73CE0}" type="slidenum">
              <a:rPr lang="en-US" altLang="en-US" smtClean="0"/>
              <a:pPr/>
              <a:t>26</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software for QNA</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571500" y="796925"/>
            <a:ext cx="8001000" cy="642938"/>
          </a:xfrm>
        </p:spPr>
        <p:txBody>
          <a:bodyPr/>
          <a:lstStyle/>
          <a:p>
            <a:pPr eaLnBrk="1" hangingPunct="1"/>
            <a:r>
              <a:rPr lang="en-GB" altLang="en-US" sz="2400" dirty="0" smtClean="0"/>
              <a:t>ECOTRIM</a:t>
            </a:r>
          </a:p>
        </p:txBody>
      </p:sp>
      <p:sp>
        <p:nvSpPr>
          <p:cNvPr id="2867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867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8677"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8678" name="Rectangle 13"/>
          <p:cNvSpPr>
            <a:spLocks noGrp="1" noChangeArrowheads="1"/>
          </p:cNvSpPr>
          <p:nvPr>
            <p:ph type="body" idx="4294967295"/>
          </p:nvPr>
        </p:nvSpPr>
        <p:spPr>
          <a:xfrm>
            <a:off x="571500" y="1552575"/>
            <a:ext cx="8001000" cy="4414838"/>
          </a:xfrm>
        </p:spPr>
        <p:txBody>
          <a:bodyPr/>
          <a:lstStyle/>
          <a:p>
            <a:pPr eaLnBrk="1" hangingPunct="1"/>
            <a:r>
              <a:rPr lang="en-US" altLang="en-US" dirty="0" smtClean="0"/>
              <a:t>Was developed by Eurostat</a:t>
            </a:r>
          </a:p>
          <a:p>
            <a:pPr eaLnBrk="1" hangingPunct="1"/>
            <a:r>
              <a:rPr lang="en-US" altLang="en-US" dirty="0" smtClean="0"/>
              <a:t>Runs in Windows</a:t>
            </a:r>
          </a:p>
          <a:p>
            <a:pPr eaLnBrk="1" hangingPunct="1"/>
            <a:r>
              <a:rPr lang="en-US" altLang="en-US" dirty="0" smtClean="0"/>
              <a:t>Provides interactive and batch support</a:t>
            </a:r>
          </a:p>
          <a:p>
            <a:pPr eaLnBrk="1" hangingPunct="1"/>
            <a:r>
              <a:rPr lang="en-US" altLang="en-US" dirty="0" smtClean="0"/>
              <a:t>Allows input data to be prepared in text files or spreadsheets</a:t>
            </a:r>
          </a:p>
          <a:p>
            <a:pPr eaLnBrk="1" hangingPunct="1"/>
            <a:r>
              <a:rPr lang="en-US" altLang="en-US" dirty="0" smtClean="0"/>
              <a:t>Allows validation of results using graphical tools</a:t>
            </a:r>
          </a:p>
          <a:p>
            <a:pPr eaLnBrk="1" hangingPunct="1"/>
            <a:r>
              <a:rPr lang="en-US" altLang="en-US" dirty="0" smtClean="0"/>
              <a:t>Has option for Denton method</a:t>
            </a:r>
          </a:p>
        </p:txBody>
      </p:sp>
      <p:sp>
        <p:nvSpPr>
          <p:cNvPr id="28679"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8680"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8681" name="Slide Number Placeholder 1"/>
          <p:cNvSpPr>
            <a:spLocks noGrp="1"/>
          </p:cNvSpPr>
          <p:nvPr>
            <p:ph type="sldNum" sz="quarter" idx="10"/>
          </p:nvPr>
        </p:nvSpPr>
        <p:spPr bwMode="auto">
          <a:noFill/>
          <a:ln>
            <a:miter lim="800000"/>
            <a:headEnd/>
            <a:tailEnd/>
          </a:ln>
        </p:spPr>
        <p:txBody>
          <a:bodyPr/>
          <a:lstStyle/>
          <a:p>
            <a:fld id="{EE7A6C39-4219-4D2F-B8B8-7206A6F64211}" type="slidenum">
              <a:rPr lang="en-US" altLang="en-US" smtClean="0"/>
              <a:pPr/>
              <a:t>27</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software for QNA</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571500" y="796925"/>
            <a:ext cx="8001000" cy="642938"/>
          </a:xfrm>
        </p:spPr>
        <p:txBody>
          <a:bodyPr/>
          <a:lstStyle/>
          <a:p>
            <a:pPr eaLnBrk="1" hangingPunct="1"/>
            <a:r>
              <a:rPr lang="en-GB" altLang="en-US" sz="2400" dirty="0" smtClean="0"/>
              <a:t>XLPBM</a:t>
            </a:r>
          </a:p>
        </p:txBody>
      </p:sp>
      <p:sp>
        <p:nvSpPr>
          <p:cNvPr id="2969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9700"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9701"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9702" name="Rectangle 13"/>
          <p:cNvSpPr>
            <a:spLocks noGrp="1" noChangeArrowheads="1"/>
          </p:cNvSpPr>
          <p:nvPr>
            <p:ph type="body" idx="4294967295"/>
          </p:nvPr>
        </p:nvSpPr>
        <p:spPr>
          <a:xfrm>
            <a:off x="571500" y="1552575"/>
            <a:ext cx="8001000" cy="4414838"/>
          </a:xfrm>
        </p:spPr>
        <p:txBody>
          <a:bodyPr/>
          <a:lstStyle/>
          <a:p>
            <a:pPr eaLnBrk="1" hangingPunct="1"/>
            <a:r>
              <a:rPr lang="en-US" altLang="en-US" dirty="0" smtClean="0"/>
              <a:t>Was recently developed by IMF Statistics Department</a:t>
            </a:r>
          </a:p>
          <a:p>
            <a:pPr eaLnBrk="1" hangingPunct="1"/>
            <a:r>
              <a:rPr lang="en-US" altLang="en-US" dirty="0" smtClean="0"/>
              <a:t>Comprises a Microsoft Excel add-in function with options for the enhanced proportional Denton and Cholette-Dagum methods</a:t>
            </a:r>
          </a:p>
          <a:p>
            <a:pPr eaLnBrk="1" hangingPunct="1"/>
            <a:r>
              <a:rPr lang="en-US" altLang="en-US" dirty="0" smtClean="0"/>
              <a:t>Is particularly useful for QNA processing systems based on spreadsheets.</a:t>
            </a:r>
          </a:p>
        </p:txBody>
      </p:sp>
      <p:sp>
        <p:nvSpPr>
          <p:cNvPr id="29703"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9704"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9705" name="Slide Number Placeholder 1"/>
          <p:cNvSpPr>
            <a:spLocks noGrp="1"/>
          </p:cNvSpPr>
          <p:nvPr>
            <p:ph type="sldNum" sz="quarter" idx="10"/>
          </p:nvPr>
        </p:nvSpPr>
        <p:spPr bwMode="auto">
          <a:noFill/>
          <a:ln>
            <a:miter lim="800000"/>
            <a:headEnd/>
            <a:tailEnd/>
          </a:ln>
        </p:spPr>
        <p:txBody>
          <a:bodyPr/>
          <a:lstStyle/>
          <a:p>
            <a:fld id="{BEF8CF64-1BBC-4A2D-BC3A-BA51D9C53D3B}" type="slidenum">
              <a:rPr lang="en-US" altLang="en-US" smtClean="0"/>
              <a:pPr/>
              <a:t>28</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software for QNA</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body" idx="4294967295"/>
          </p:nvPr>
        </p:nvSpPr>
        <p:spPr>
          <a:xfrm>
            <a:off x="420688" y="1076325"/>
            <a:ext cx="8001000" cy="5286375"/>
          </a:xfrm>
        </p:spPr>
        <p:txBody>
          <a:bodyPr/>
          <a:lstStyle/>
          <a:p>
            <a:pPr eaLnBrk="1" hangingPunct="1">
              <a:lnSpc>
                <a:spcPct val="90000"/>
              </a:lnSpc>
              <a:defRPr/>
            </a:pPr>
            <a:r>
              <a:rPr lang="en-US" altLang="en-US" dirty="0" smtClean="0"/>
              <a:t>Benchmarking is needed to derive QNA series that are</a:t>
            </a:r>
          </a:p>
          <a:p>
            <a:pPr lvl="1" eaLnBrk="1" hangingPunct="1">
              <a:lnSpc>
                <a:spcPct val="90000"/>
              </a:lnSpc>
              <a:defRPr/>
            </a:pPr>
            <a:r>
              <a:rPr lang="en-US" altLang="en-US" dirty="0" smtClean="0"/>
              <a:t>Temporally consistent with the ANA benchmarks</a:t>
            </a:r>
          </a:p>
          <a:p>
            <a:pPr lvl="1" eaLnBrk="1" hangingPunct="1">
              <a:lnSpc>
                <a:spcPct val="90000"/>
              </a:lnSpc>
              <a:defRPr/>
            </a:pPr>
            <a:r>
              <a:rPr lang="en-US" altLang="en-US" dirty="0" smtClean="0"/>
              <a:t>Preserve as much as possible the movements in the quarterly indicators</a:t>
            </a:r>
          </a:p>
          <a:p>
            <a:pPr lvl="1" eaLnBrk="1" hangingPunct="1">
              <a:lnSpc>
                <a:spcPct val="90000"/>
              </a:lnSpc>
              <a:defRPr/>
            </a:pPr>
            <a:r>
              <a:rPr lang="en-US" altLang="en-US" dirty="0" smtClean="0"/>
              <a:t>Provide accurate extrapolations for the current year</a:t>
            </a:r>
          </a:p>
          <a:p>
            <a:pPr eaLnBrk="1" hangingPunct="1">
              <a:lnSpc>
                <a:spcPct val="90000"/>
              </a:lnSpc>
              <a:defRPr/>
            </a:pPr>
            <a:r>
              <a:rPr lang="en-US" altLang="en-US" dirty="0" smtClean="0"/>
              <a:t>There are a number of methods to perform benchmarking</a:t>
            </a:r>
          </a:p>
          <a:p>
            <a:pPr eaLnBrk="1" hangingPunct="1">
              <a:lnSpc>
                <a:spcPct val="90000"/>
              </a:lnSpc>
              <a:defRPr/>
            </a:pPr>
            <a:r>
              <a:rPr lang="en-US" altLang="en-US" dirty="0" smtClean="0"/>
              <a:t>The pro rata distribution method is not recommended due to the step problem</a:t>
            </a:r>
          </a:p>
          <a:p>
            <a:pPr eaLnBrk="1" hangingPunct="1">
              <a:lnSpc>
                <a:spcPct val="90000"/>
              </a:lnSpc>
              <a:defRPr/>
            </a:pPr>
            <a:r>
              <a:rPr lang="en-US" altLang="en-US" dirty="0" smtClean="0"/>
              <a:t>The proportional Denton method is robust,  simple and well suited for large-scale applications</a:t>
            </a:r>
          </a:p>
          <a:p>
            <a:pPr eaLnBrk="1" hangingPunct="1">
              <a:lnSpc>
                <a:spcPct val="90000"/>
              </a:lnSpc>
              <a:defRPr/>
            </a:pPr>
            <a:r>
              <a:rPr lang="en-US" altLang="en-US" dirty="0" smtClean="0"/>
              <a:t>A number of software are available to do benchmarking</a:t>
            </a:r>
          </a:p>
          <a:p>
            <a:pPr marL="0" indent="0" eaLnBrk="1" hangingPunct="1">
              <a:lnSpc>
                <a:spcPct val="90000"/>
              </a:lnSpc>
              <a:buFont typeface="Wingdings" pitchFamily="2" charset="2"/>
              <a:buNone/>
              <a:defRPr/>
            </a:pPr>
            <a:endParaRPr lang="en-US" altLang="en-US" dirty="0" smtClean="0"/>
          </a:p>
          <a:p>
            <a:pPr eaLnBrk="1" hangingPunct="1">
              <a:lnSpc>
                <a:spcPct val="90000"/>
              </a:lnSpc>
              <a:defRPr/>
            </a:pPr>
            <a:endParaRPr lang="en-GB" altLang="en-US" sz="2600" dirty="0" smtClean="0"/>
          </a:p>
        </p:txBody>
      </p:sp>
      <p:sp>
        <p:nvSpPr>
          <p:cNvPr id="30723" name="Slide Number Placeholder 1"/>
          <p:cNvSpPr>
            <a:spLocks noGrp="1"/>
          </p:cNvSpPr>
          <p:nvPr>
            <p:ph type="sldNum" sz="quarter" idx="10"/>
          </p:nvPr>
        </p:nvSpPr>
        <p:spPr bwMode="auto">
          <a:noFill/>
          <a:ln>
            <a:miter lim="800000"/>
            <a:headEnd/>
            <a:tailEnd/>
          </a:ln>
        </p:spPr>
        <p:txBody>
          <a:bodyPr/>
          <a:lstStyle/>
          <a:p>
            <a:fld id="{2221027C-2045-464A-A667-2E5F340B48D6}" type="slidenum">
              <a:rPr lang="en-US" altLang="en-US" smtClean="0"/>
              <a:pPr/>
              <a:t>29</a:t>
            </a:fld>
            <a:endParaRPr lang="en-US" altLang="en-US" dirty="0" smtClean="0"/>
          </a:p>
        </p:txBody>
      </p:sp>
      <p:sp>
        <p:nvSpPr>
          <p:cNvPr id="5"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Conclusions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208088" y="209550"/>
            <a:ext cx="7359650" cy="642938"/>
          </a:xfrm>
        </p:spPr>
        <p:txBody>
          <a:bodyPr/>
          <a:lstStyle/>
          <a:p>
            <a:pPr eaLnBrk="1" hangingPunct="1"/>
            <a:r>
              <a:rPr lang="en-GB" altLang="en-US" dirty="0" smtClean="0"/>
              <a:t>What is benchmarking?</a:t>
            </a:r>
          </a:p>
        </p:txBody>
      </p:sp>
      <p:sp>
        <p:nvSpPr>
          <p:cNvPr id="5123" name="Content Placeholder 2"/>
          <p:cNvSpPr>
            <a:spLocks noGrp="1"/>
          </p:cNvSpPr>
          <p:nvPr>
            <p:ph idx="4294967295"/>
          </p:nvPr>
        </p:nvSpPr>
        <p:spPr>
          <a:xfrm>
            <a:off x="542925" y="1173163"/>
            <a:ext cx="7643813" cy="4114800"/>
          </a:xfrm>
        </p:spPr>
        <p:txBody>
          <a:bodyPr/>
          <a:lstStyle/>
          <a:p>
            <a:pPr marL="465138" indent="-465138" eaLnBrk="1" hangingPunct="1">
              <a:defRPr/>
            </a:pPr>
            <a:r>
              <a:rPr lang="en-US" altLang="en-US" dirty="0" smtClean="0"/>
              <a:t>Benchmarking is a statistical technique to correct inconsistencies between estimates of the same variable obtained from data collected at different frequencies to produce a consistent time series</a:t>
            </a:r>
          </a:p>
          <a:p>
            <a:pPr marL="903288" lvl="1" indent="-465138" eaLnBrk="1" hangingPunct="1">
              <a:defRPr/>
            </a:pPr>
            <a:r>
              <a:rPr lang="en-US" altLang="en-US" dirty="0" smtClean="0"/>
              <a:t>Example: quarterly and annual value-added estimates which are compiled using different data sources such as quarterly and annual surveys</a:t>
            </a:r>
          </a:p>
          <a:p>
            <a:pPr marL="465138" indent="-465138" eaLnBrk="1" hangingPunct="1">
              <a:defRPr/>
            </a:pPr>
            <a:r>
              <a:rPr lang="en-US" altLang="en-US" dirty="0" smtClean="0"/>
              <a:t>It is usually done retrospectively as annual benchmark data are available sometime after the quarterly data</a:t>
            </a:r>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4100" name="Slide Number Placeholder 1"/>
          <p:cNvSpPr>
            <a:spLocks noGrp="1"/>
          </p:cNvSpPr>
          <p:nvPr>
            <p:ph type="sldNum" sz="quarter" idx="10"/>
          </p:nvPr>
        </p:nvSpPr>
        <p:spPr bwMode="auto">
          <a:noFill/>
          <a:ln>
            <a:miter lim="800000"/>
            <a:headEnd/>
            <a:tailEnd/>
          </a:ln>
        </p:spPr>
        <p:txBody>
          <a:bodyPr/>
          <a:lstStyle/>
          <a:p>
            <a:fld id="{5C1F1A7B-4FE1-4EBA-BF07-EBC140F16C86}" type="slidenum">
              <a:rPr lang="en-US" altLang="en-US" smtClean="0"/>
              <a:pPr/>
              <a:t>3</a:t>
            </a:fld>
            <a:endParaRPr lang="en-US" altLang="en-US"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3174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31748"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31749" name="Rectangle 13"/>
          <p:cNvSpPr>
            <a:spLocks noGrp="1" noChangeArrowheads="1"/>
          </p:cNvSpPr>
          <p:nvPr>
            <p:ph type="body" idx="4294967295"/>
          </p:nvPr>
        </p:nvSpPr>
        <p:spPr>
          <a:xfrm>
            <a:off x="420688" y="1263650"/>
            <a:ext cx="8001000" cy="4414838"/>
          </a:xfrm>
        </p:spPr>
        <p:txBody>
          <a:bodyPr/>
          <a:lstStyle/>
          <a:p>
            <a:pPr eaLnBrk="1" hangingPunct="1"/>
            <a:r>
              <a:rPr lang="en-GB" altLang="en-US" dirty="0" smtClean="0"/>
              <a:t>What method is your country using to do benchmarking in the compilation of quarterly GDP estimates? Why?</a:t>
            </a:r>
          </a:p>
          <a:p>
            <a:pPr eaLnBrk="1" hangingPunct="1"/>
            <a:r>
              <a:rPr lang="en-GB" altLang="en-US" dirty="0" smtClean="0"/>
              <a:t>Is the benchmarking method described in the national accounts methodological notes?</a:t>
            </a:r>
          </a:p>
          <a:p>
            <a:pPr eaLnBrk="1" hangingPunct="1"/>
            <a:endParaRPr lang="en-GB" altLang="en-US" dirty="0" smtClean="0"/>
          </a:p>
        </p:txBody>
      </p:sp>
      <p:sp>
        <p:nvSpPr>
          <p:cNvPr id="31750"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31751"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31752" name="Slide Number Placeholder 1"/>
          <p:cNvSpPr>
            <a:spLocks noGrp="1"/>
          </p:cNvSpPr>
          <p:nvPr>
            <p:ph type="sldNum" sz="quarter" idx="10"/>
          </p:nvPr>
        </p:nvSpPr>
        <p:spPr bwMode="auto">
          <a:noFill/>
          <a:ln>
            <a:miter lim="800000"/>
            <a:headEnd/>
            <a:tailEnd/>
          </a:ln>
        </p:spPr>
        <p:txBody>
          <a:bodyPr/>
          <a:lstStyle/>
          <a:p>
            <a:fld id="{D37E1C4A-69DF-406B-BE05-BDBEFCEF5F14}" type="slidenum">
              <a:rPr lang="en-US" altLang="en-US" smtClean="0"/>
              <a:pPr/>
              <a:t>30</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Questions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3277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3277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32773"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32774"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32775" name="Slide Number Placeholder 1"/>
          <p:cNvSpPr>
            <a:spLocks noGrp="1"/>
          </p:cNvSpPr>
          <p:nvPr>
            <p:ph type="sldNum" sz="quarter" idx="10"/>
          </p:nvPr>
        </p:nvSpPr>
        <p:spPr bwMode="auto">
          <a:noFill/>
          <a:ln>
            <a:miter lim="800000"/>
            <a:headEnd/>
            <a:tailEnd/>
          </a:ln>
        </p:spPr>
        <p:txBody>
          <a:bodyPr/>
          <a:lstStyle/>
          <a:p>
            <a:fld id="{2B47A9E2-9F28-4BB0-806D-79263E4969B7}" type="slidenum">
              <a:rPr lang="en-US" altLang="en-US" smtClean="0"/>
              <a:pPr/>
              <a:t>31</a:t>
            </a:fld>
            <a:endParaRPr lang="en-US" altLang="en-US" dirty="0" smtClean="0"/>
          </a:p>
        </p:txBody>
      </p:sp>
      <p:sp>
        <p:nvSpPr>
          <p:cNvPr id="2" name="TextBox 1"/>
          <p:cNvSpPr txBox="1"/>
          <p:nvPr/>
        </p:nvSpPr>
        <p:spPr>
          <a:xfrm>
            <a:off x="979488" y="3024188"/>
            <a:ext cx="6923087" cy="460375"/>
          </a:xfrm>
          <a:prstGeom prst="rect">
            <a:avLst/>
          </a:prstGeom>
          <a:noFill/>
        </p:spPr>
        <p:txBody>
          <a:bodyPr>
            <a:spAutoFit/>
          </a:bodyPr>
          <a:lstStyle/>
          <a:p>
            <a:pPr algn="ctr">
              <a:defRPr/>
            </a:pPr>
            <a:r>
              <a:rPr lang="en-US" b="1" dirty="0">
                <a:latin typeface="+mn-lt"/>
              </a:rPr>
              <a:t>Thank you</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4294967295"/>
          </p:nvPr>
        </p:nvSpPr>
        <p:spPr>
          <a:xfrm>
            <a:off x="466725" y="1933575"/>
            <a:ext cx="8180388" cy="4832350"/>
          </a:xfrm>
        </p:spPr>
        <p:txBody>
          <a:bodyPr/>
          <a:lstStyle/>
          <a:p>
            <a:pPr eaLnBrk="1" hangingPunct="1"/>
            <a:r>
              <a:rPr lang="en-GB" altLang="en-US" dirty="0" smtClean="0"/>
              <a:t>Difference in coverage and sample</a:t>
            </a:r>
          </a:p>
          <a:p>
            <a:pPr lvl="1" eaLnBrk="1" hangingPunct="1"/>
            <a:r>
              <a:rPr lang="en-GB" altLang="en-US" dirty="0" smtClean="0"/>
              <a:t>Annual survey has broader coverage and a more representative sample</a:t>
            </a:r>
          </a:p>
          <a:p>
            <a:pPr lvl="1" eaLnBrk="1" hangingPunct="1"/>
            <a:r>
              <a:rPr lang="en-GB" altLang="en-US" dirty="0" smtClean="0"/>
              <a:t>Differences in frame and sample size may exist</a:t>
            </a:r>
          </a:p>
          <a:p>
            <a:pPr eaLnBrk="1" hangingPunct="1"/>
            <a:r>
              <a:rPr lang="en-GB" altLang="en-US" dirty="0" smtClean="0"/>
              <a:t>Difference in definitions and variables</a:t>
            </a:r>
          </a:p>
          <a:p>
            <a:pPr lvl="1" eaLnBrk="1" hangingPunct="1"/>
            <a:r>
              <a:rPr lang="en-GB" altLang="en-US" dirty="0" smtClean="0"/>
              <a:t>Output replaces value added for growth measures</a:t>
            </a:r>
          </a:p>
          <a:p>
            <a:pPr eaLnBrk="1" hangingPunct="1"/>
            <a:r>
              <a:rPr lang="en-GB" altLang="en-US" dirty="0" smtClean="0"/>
              <a:t>Accounting methods</a:t>
            </a:r>
          </a:p>
          <a:p>
            <a:pPr lvl="1" eaLnBrk="1" hangingPunct="1"/>
            <a:r>
              <a:rPr lang="en-GB" altLang="en-US" dirty="0" smtClean="0"/>
              <a:t>Different quarterly and annual accounting methods</a:t>
            </a:r>
          </a:p>
          <a:p>
            <a:pPr eaLnBrk="1" hangingPunct="1"/>
            <a:r>
              <a:rPr lang="en-GB" altLang="en-US" dirty="0" smtClean="0"/>
              <a:t>Estimation method, non-response treatment, respondent error, sampling error...</a:t>
            </a:r>
          </a:p>
        </p:txBody>
      </p:sp>
      <p:sp>
        <p:nvSpPr>
          <p:cNvPr id="5123" name="Slide Number Placeholder 1"/>
          <p:cNvSpPr>
            <a:spLocks noGrp="1"/>
          </p:cNvSpPr>
          <p:nvPr>
            <p:ph type="sldNum" sz="quarter" idx="10"/>
          </p:nvPr>
        </p:nvSpPr>
        <p:spPr bwMode="auto">
          <a:noFill/>
          <a:ln>
            <a:miter lim="800000"/>
            <a:headEnd/>
            <a:tailEnd/>
          </a:ln>
        </p:spPr>
        <p:txBody>
          <a:bodyPr/>
          <a:lstStyle/>
          <a:p>
            <a:fld id="{88BAD7BA-1E9D-4635-8141-149E11B8DC96}" type="slidenum">
              <a:rPr lang="en-US" altLang="en-US" smtClean="0"/>
              <a:pPr/>
              <a:t>4</a:t>
            </a:fld>
            <a:endParaRPr lang="en-US" altLang="en-US" dirty="0" smtClean="0"/>
          </a:p>
        </p:txBody>
      </p:sp>
      <p:sp>
        <p:nvSpPr>
          <p:cNvPr id="5" name="Title 1"/>
          <p:cNvSpPr txBox="1">
            <a:spLocks/>
          </p:cNvSpPr>
          <p:nvPr/>
        </p:nvSpPr>
        <p:spPr bwMode="auto">
          <a:xfrm>
            <a:off x="1208088" y="209550"/>
            <a:ext cx="7359650" cy="642938"/>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What is benchmarking?</a:t>
            </a:r>
          </a:p>
        </p:txBody>
      </p:sp>
      <p:sp>
        <p:nvSpPr>
          <p:cNvPr id="7" name="Content Placeholder 2"/>
          <p:cNvSpPr txBox="1">
            <a:spLocks/>
          </p:cNvSpPr>
          <p:nvPr/>
        </p:nvSpPr>
        <p:spPr bwMode="auto">
          <a:xfrm>
            <a:off x="663575" y="1031875"/>
            <a:ext cx="8180388" cy="892175"/>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Font typeface="Wingdings" pitchFamily="2" charset="2"/>
              <a:buNone/>
              <a:defRPr/>
            </a:pPr>
            <a:r>
              <a:rPr lang="en-GB" altLang="en-US" b="1" kern="0" dirty="0" smtClean="0"/>
              <a:t>Reasons for differences between quarterly and annual data sources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1208088" y="209550"/>
            <a:ext cx="7359650" cy="642938"/>
          </a:xfrm>
        </p:spPr>
        <p:txBody>
          <a:bodyPr/>
          <a:lstStyle/>
          <a:p>
            <a:pPr eaLnBrk="1" hangingPunct="1"/>
            <a:r>
              <a:rPr lang="en-GB" altLang="en-US" dirty="0" smtClean="0"/>
              <a:t>What is benchmarking?</a:t>
            </a:r>
          </a:p>
        </p:txBody>
      </p:sp>
      <p:sp>
        <p:nvSpPr>
          <p:cNvPr id="5123" name="Content Placeholder 2"/>
          <p:cNvSpPr>
            <a:spLocks noGrp="1"/>
          </p:cNvSpPr>
          <p:nvPr>
            <p:ph idx="4294967295"/>
          </p:nvPr>
        </p:nvSpPr>
        <p:spPr>
          <a:xfrm>
            <a:off x="542925" y="1173163"/>
            <a:ext cx="7643813" cy="4114800"/>
          </a:xfrm>
        </p:spPr>
        <p:txBody>
          <a:bodyPr/>
          <a:lstStyle/>
          <a:p>
            <a:pPr marL="465138" indent="-465138" eaLnBrk="1" hangingPunct="1">
              <a:defRPr/>
            </a:pPr>
            <a:r>
              <a:rPr lang="en-US" altLang="en-US" dirty="0" smtClean="0"/>
              <a:t>Aspects of benchmarking</a:t>
            </a:r>
          </a:p>
          <a:p>
            <a:pPr marL="903288" lvl="1" indent="-465138" eaLnBrk="1" hangingPunct="1">
              <a:defRPr/>
            </a:pPr>
            <a:r>
              <a:rPr lang="en-US" altLang="en-US" dirty="0" smtClean="0"/>
              <a:t>Quarterization of annual data to construct time series of historical QNA estimates (back series) and revise preliminary QNA estimates to align them with new annual estimates when they become available </a:t>
            </a:r>
          </a:p>
          <a:p>
            <a:pPr marL="903288" lvl="1" indent="-465138" eaLnBrk="1" hangingPunct="1">
              <a:defRPr/>
            </a:pPr>
            <a:r>
              <a:rPr lang="en-US" altLang="en-US" dirty="0" smtClean="0"/>
              <a:t>Extrapolation to update the series from movements in the indicator for the most current period (forward series)</a:t>
            </a:r>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6148" name="Slide Number Placeholder 1"/>
          <p:cNvSpPr>
            <a:spLocks noGrp="1"/>
          </p:cNvSpPr>
          <p:nvPr>
            <p:ph type="sldNum" sz="quarter" idx="10"/>
          </p:nvPr>
        </p:nvSpPr>
        <p:spPr bwMode="auto">
          <a:noFill/>
          <a:ln>
            <a:miter lim="800000"/>
            <a:headEnd/>
            <a:tailEnd/>
          </a:ln>
        </p:spPr>
        <p:txBody>
          <a:bodyPr/>
          <a:lstStyle/>
          <a:p>
            <a:fld id="{42E49F7B-75E6-4743-A65F-7B1282E17074}" type="slidenum">
              <a:rPr lang="en-US" altLang="en-US" smtClean="0"/>
              <a:pPr/>
              <a:t>5</a:t>
            </a:fld>
            <a:endParaRPr lang="en-US" alt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254125" y="101600"/>
            <a:ext cx="8001000" cy="642938"/>
          </a:xfrm>
        </p:spPr>
        <p:txBody>
          <a:bodyPr/>
          <a:lstStyle/>
          <a:p>
            <a:pPr eaLnBrk="1" hangingPunct="1"/>
            <a:r>
              <a:rPr lang="en-GB" altLang="en-US" dirty="0" smtClean="0"/>
              <a:t>Purpose of benchmarking</a:t>
            </a:r>
          </a:p>
        </p:txBody>
      </p:sp>
      <p:sp>
        <p:nvSpPr>
          <p:cNvPr id="7171" name="Content Placeholder 2"/>
          <p:cNvSpPr>
            <a:spLocks noGrp="1"/>
          </p:cNvSpPr>
          <p:nvPr>
            <p:ph idx="4294967295"/>
          </p:nvPr>
        </p:nvSpPr>
        <p:spPr>
          <a:xfrm>
            <a:off x="444500" y="1365250"/>
            <a:ext cx="8351838" cy="4783138"/>
          </a:xfrm>
        </p:spPr>
        <p:txBody>
          <a:bodyPr/>
          <a:lstStyle/>
          <a:p>
            <a:pPr eaLnBrk="1" hangingPunct="1"/>
            <a:r>
              <a:rPr lang="en-GB" altLang="en-US" dirty="0" smtClean="0">
                <a:cs typeface="Times New Roman" pitchFamily="18" charset="0"/>
              </a:rPr>
              <a:t>Combines the relative strengths of low-frequency data (say, annual data) and high-frequency data (say, quarterly data) while preserving as much as possible the short-term movements</a:t>
            </a:r>
            <a:endParaRPr lang="en-GB" altLang="en-US" dirty="0" smtClean="0"/>
          </a:p>
          <a:p>
            <a:pPr eaLnBrk="1" hangingPunct="1"/>
            <a:r>
              <a:rPr lang="en-GB" altLang="en-US" dirty="0" smtClean="0"/>
              <a:t>Creates a coherent high-frequency data series by correcting the difference between benchmark and indicator values (indicator bias)</a:t>
            </a:r>
          </a:p>
          <a:p>
            <a:pPr lvl="1" eaLnBrk="1" hangingPunct="1"/>
            <a:r>
              <a:rPr lang="en-GB" altLang="en-US" dirty="0" smtClean="0"/>
              <a:t>Ensures benchmark to indicator (BI) ratio becomes 1</a:t>
            </a:r>
          </a:p>
          <a:p>
            <a:pPr lvl="2" eaLnBrk="1" hangingPunct="1">
              <a:spcBef>
                <a:spcPts val="600"/>
              </a:spcBef>
              <a:spcAft>
                <a:spcPts val="600"/>
              </a:spcAft>
            </a:pPr>
            <a:r>
              <a:rPr lang="en-GB" altLang="en-US" dirty="0" smtClean="0"/>
              <a:t>Example: Adjust indicator      so that </a:t>
            </a:r>
          </a:p>
        </p:txBody>
      </p:sp>
      <p:sp>
        <p:nvSpPr>
          <p:cNvPr id="7172" name="Slide Number Placeholder 1"/>
          <p:cNvSpPr>
            <a:spLocks noGrp="1"/>
          </p:cNvSpPr>
          <p:nvPr>
            <p:ph type="sldNum" sz="quarter" idx="10"/>
          </p:nvPr>
        </p:nvSpPr>
        <p:spPr bwMode="auto">
          <a:noFill/>
          <a:ln>
            <a:miter lim="800000"/>
            <a:headEnd/>
            <a:tailEnd/>
          </a:ln>
        </p:spPr>
        <p:txBody>
          <a:bodyPr/>
          <a:lstStyle/>
          <a:p>
            <a:fld id="{8C3D4476-FE38-4133-8597-9C0ADB60FCB8}" type="slidenum">
              <a:rPr lang="en-US" altLang="en-US" smtClean="0"/>
              <a:pPr/>
              <a:t>6</a:t>
            </a:fld>
            <a:endParaRPr lang="en-US" altLang="en-US" dirty="0" smtClean="0"/>
          </a:p>
        </p:txBody>
      </p:sp>
      <p:graphicFrame>
        <p:nvGraphicFramePr>
          <p:cNvPr id="7173" name="Object 1"/>
          <p:cNvGraphicFramePr>
            <a:graphicFrameLocks noChangeAspect="1"/>
          </p:cNvGraphicFramePr>
          <p:nvPr/>
        </p:nvGraphicFramePr>
        <p:xfrm>
          <a:off x="4933950" y="4500563"/>
          <a:ext cx="292100" cy="254000"/>
        </p:xfrm>
        <a:graphic>
          <a:graphicData uri="http://schemas.openxmlformats.org/presentationml/2006/ole">
            <mc:AlternateContent xmlns:mc="http://schemas.openxmlformats.org/markup-compatibility/2006">
              <mc:Choice xmlns:v="urn:schemas-microsoft-com:vml" Requires="v">
                <p:oleObj spid="_x0000_s7183" name="Equation" r:id="rId3" imgW="291973" imgH="253890" progId="Equation.DSMT4">
                  <p:embed/>
                </p:oleObj>
              </mc:Choice>
              <mc:Fallback>
                <p:oleObj name="Equation" r:id="rId3" imgW="291973" imgH="25389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3950" y="4500563"/>
                        <a:ext cx="2921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4" name="Object 1"/>
          <p:cNvGraphicFramePr>
            <a:graphicFrameLocks noChangeAspect="1"/>
          </p:cNvGraphicFramePr>
          <p:nvPr/>
        </p:nvGraphicFramePr>
        <p:xfrm>
          <a:off x="6230938" y="4371975"/>
          <a:ext cx="1003300" cy="685800"/>
        </p:xfrm>
        <a:graphic>
          <a:graphicData uri="http://schemas.openxmlformats.org/presentationml/2006/ole">
            <mc:AlternateContent xmlns:mc="http://schemas.openxmlformats.org/markup-compatibility/2006">
              <mc:Choice xmlns:v="urn:schemas-microsoft-com:vml" Requires="v">
                <p:oleObj spid="_x0000_s7184" name="Equation" r:id="rId5" imgW="1003300" imgH="685800" progId="Equation.DSMT4">
                  <p:embed/>
                </p:oleObj>
              </mc:Choice>
              <mc:Fallback>
                <p:oleObj name="Equation" r:id="rId5" imgW="1003300" imgH="685800" progId="Equation.DSMT4">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0938" y="4371975"/>
                        <a:ext cx="10033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1254125" y="101600"/>
            <a:ext cx="8001000" cy="642938"/>
          </a:xfrm>
        </p:spPr>
        <p:txBody>
          <a:bodyPr/>
          <a:lstStyle/>
          <a:p>
            <a:pPr eaLnBrk="1" hangingPunct="1"/>
            <a:r>
              <a:rPr lang="en-GB" altLang="en-US" dirty="0" smtClean="0"/>
              <a:t>Purpose of benchmarking</a:t>
            </a:r>
          </a:p>
        </p:txBody>
      </p:sp>
      <p:sp>
        <p:nvSpPr>
          <p:cNvPr id="8195" name="Content Placeholder 2"/>
          <p:cNvSpPr>
            <a:spLocks noGrp="1"/>
          </p:cNvSpPr>
          <p:nvPr>
            <p:ph idx="4294967295"/>
          </p:nvPr>
        </p:nvSpPr>
        <p:spPr>
          <a:xfrm>
            <a:off x="444500" y="1365250"/>
            <a:ext cx="8351838" cy="4783138"/>
          </a:xfrm>
        </p:spPr>
        <p:txBody>
          <a:bodyPr/>
          <a:lstStyle/>
          <a:p>
            <a:pPr eaLnBrk="1" hangingPunct="1">
              <a:spcBef>
                <a:spcPts val="1200"/>
              </a:spcBef>
            </a:pPr>
            <a:r>
              <a:rPr lang="en-GB" altLang="en-US" dirty="0" smtClean="0"/>
              <a:t>Ensures, for forward series, that the sum of the four quarters of the current year is as close as possible to the unknown future annual data</a:t>
            </a:r>
          </a:p>
          <a:p>
            <a:pPr eaLnBrk="1" hangingPunct="1">
              <a:spcBef>
                <a:spcPts val="1200"/>
              </a:spcBef>
            </a:pPr>
            <a:r>
              <a:rPr lang="en-GB" altLang="en-US" dirty="0" smtClean="0"/>
              <a:t>Improves quality of national accounts data in terms of comparability and coherence </a:t>
            </a:r>
          </a:p>
          <a:p>
            <a:pPr eaLnBrk="1" hangingPunct="1"/>
            <a:endParaRPr lang="en-GB" altLang="en-US" dirty="0" smtClean="0"/>
          </a:p>
        </p:txBody>
      </p:sp>
      <p:sp>
        <p:nvSpPr>
          <p:cNvPr id="8196" name="Slide Number Placeholder 1"/>
          <p:cNvSpPr>
            <a:spLocks noGrp="1"/>
          </p:cNvSpPr>
          <p:nvPr>
            <p:ph type="sldNum" sz="quarter" idx="10"/>
          </p:nvPr>
        </p:nvSpPr>
        <p:spPr bwMode="auto">
          <a:noFill/>
          <a:ln>
            <a:miter lim="800000"/>
            <a:headEnd/>
            <a:tailEnd/>
          </a:ln>
        </p:spPr>
        <p:txBody>
          <a:bodyPr/>
          <a:lstStyle/>
          <a:p>
            <a:fld id="{57E6F397-C2ED-4A04-AEAE-00ACFA23B928}" type="slidenum">
              <a:rPr lang="en-US" altLang="en-US" smtClean="0"/>
              <a:pPr/>
              <a:t>7</a:t>
            </a:fld>
            <a:endParaRPr lang="en-US" alt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314450" y="153988"/>
            <a:ext cx="7107238" cy="642937"/>
          </a:xfrm>
        </p:spPr>
        <p:txBody>
          <a:bodyPr/>
          <a:lstStyle/>
          <a:p>
            <a:pPr eaLnBrk="1" hangingPunct="1"/>
            <a:r>
              <a:rPr lang="en-GB" altLang="en-US" dirty="0" smtClean="0"/>
              <a:t>Benchmarking methods</a:t>
            </a:r>
          </a:p>
        </p:txBody>
      </p:sp>
      <p:sp>
        <p:nvSpPr>
          <p:cNvPr id="9219" name="Content Placeholder 2"/>
          <p:cNvSpPr>
            <a:spLocks noGrp="1"/>
          </p:cNvSpPr>
          <p:nvPr>
            <p:ph idx="4294967295"/>
          </p:nvPr>
        </p:nvSpPr>
        <p:spPr>
          <a:xfrm>
            <a:off x="593725" y="1216025"/>
            <a:ext cx="7358063" cy="3786188"/>
          </a:xfrm>
        </p:spPr>
        <p:txBody>
          <a:bodyPr/>
          <a:lstStyle/>
          <a:p>
            <a:pPr eaLnBrk="1" hangingPunct="1"/>
            <a:r>
              <a:rPr lang="en-GB" altLang="en-US" dirty="0" smtClean="0"/>
              <a:t>Numerical methods</a:t>
            </a:r>
          </a:p>
          <a:p>
            <a:pPr lvl="1" eaLnBrk="1" hangingPunct="1"/>
            <a:r>
              <a:rPr lang="en-GB" altLang="en-US" dirty="0" smtClean="0"/>
              <a:t>Pro rata distribution method</a:t>
            </a:r>
          </a:p>
          <a:p>
            <a:pPr lvl="1" eaLnBrk="1" hangingPunct="1"/>
            <a:r>
              <a:rPr lang="en-GB" altLang="en-US" dirty="0" smtClean="0"/>
              <a:t>Proportional Denton method</a:t>
            </a:r>
          </a:p>
          <a:p>
            <a:pPr eaLnBrk="1" hangingPunct="1"/>
            <a:r>
              <a:rPr lang="en-GB" altLang="en-US" dirty="0" smtClean="0"/>
              <a:t>Statistical modelling methods</a:t>
            </a:r>
          </a:p>
          <a:p>
            <a:pPr lvl="1" eaLnBrk="1" hangingPunct="1"/>
            <a:r>
              <a:rPr lang="en-GB" altLang="en-US" dirty="0" smtClean="0"/>
              <a:t>ARIMA-model-based methods</a:t>
            </a:r>
          </a:p>
          <a:p>
            <a:pPr lvl="1" eaLnBrk="1" hangingPunct="1"/>
            <a:r>
              <a:rPr lang="en-GB" altLang="en-US" dirty="0" smtClean="0"/>
              <a:t>General least-squares regression models</a:t>
            </a:r>
          </a:p>
          <a:p>
            <a:pPr lvl="2" eaLnBrk="1" hangingPunct="1"/>
            <a:r>
              <a:rPr lang="en-GB" altLang="en-US" dirty="0" smtClean="0"/>
              <a:t>Cholette Dagum</a:t>
            </a:r>
          </a:p>
          <a:p>
            <a:pPr lvl="2" eaLnBrk="1" hangingPunct="1"/>
            <a:r>
              <a:rPr lang="en-GB" altLang="en-US" dirty="0" smtClean="0"/>
              <a:t>Chow-Lin</a:t>
            </a:r>
          </a:p>
          <a:p>
            <a:pPr lvl="1" eaLnBrk="1" hangingPunct="1">
              <a:buSzPct val="85000"/>
              <a:buFont typeface="Book Antiqua" pitchFamily="18" charset="0"/>
              <a:buAutoNum type="arabicParenR"/>
            </a:pPr>
            <a:endParaRPr lang="en-GB" altLang="en-US" sz="2100" dirty="0" smtClean="0"/>
          </a:p>
          <a:p>
            <a:pPr eaLnBrk="1" hangingPunct="1">
              <a:buSzPct val="85000"/>
              <a:buFont typeface="Wingdings" pitchFamily="2" charset="2"/>
              <a:buNone/>
            </a:pPr>
            <a:endParaRPr lang="en-GB" altLang="en-US" sz="2100" dirty="0" smtClean="0"/>
          </a:p>
        </p:txBody>
      </p:sp>
      <p:sp>
        <p:nvSpPr>
          <p:cNvPr id="9220" name="Slide Number Placeholder 1"/>
          <p:cNvSpPr>
            <a:spLocks noGrp="1"/>
          </p:cNvSpPr>
          <p:nvPr>
            <p:ph type="sldNum" sz="quarter" idx="10"/>
          </p:nvPr>
        </p:nvSpPr>
        <p:spPr bwMode="auto">
          <a:noFill/>
          <a:ln>
            <a:miter lim="800000"/>
            <a:headEnd/>
            <a:tailEnd/>
          </a:ln>
        </p:spPr>
        <p:txBody>
          <a:bodyPr/>
          <a:lstStyle/>
          <a:p>
            <a:fld id="{854BD34C-F933-41EE-8733-37263BD43F3B}" type="slidenum">
              <a:rPr lang="en-US" altLang="en-US" smtClean="0"/>
              <a:pPr/>
              <a:t>8</a:t>
            </a:fld>
            <a:endParaRPr lang="en-US" alt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1000125" y="1000125"/>
            <a:ext cx="7667625" cy="576263"/>
          </a:xfrm>
        </p:spPr>
        <p:txBody>
          <a:bodyPr/>
          <a:lstStyle/>
          <a:p>
            <a:pPr eaLnBrk="1" hangingPunct="1"/>
            <a:r>
              <a:rPr lang="en-GB" altLang="en-US" sz="2400" dirty="0" smtClean="0"/>
              <a:t>Pro rata distribution method</a:t>
            </a:r>
          </a:p>
        </p:txBody>
      </p:sp>
      <p:sp>
        <p:nvSpPr>
          <p:cNvPr id="10243" name="Rectangle 8"/>
          <p:cNvSpPr>
            <a:spLocks noGrp="1" noChangeArrowheads="1"/>
          </p:cNvSpPr>
          <p:nvPr>
            <p:ph type="body" idx="4294967295"/>
          </p:nvPr>
        </p:nvSpPr>
        <p:spPr>
          <a:xfrm>
            <a:off x="571500" y="1671638"/>
            <a:ext cx="8001000" cy="1220787"/>
          </a:xfrm>
        </p:spPr>
        <p:txBody>
          <a:bodyPr/>
          <a:lstStyle/>
          <a:p>
            <a:pPr eaLnBrk="1" hangingPunct="1"/>
            <a:r>
              <a:rPr lang="en-GB" altLang="en-US" sz="2200" dirty="0" smtClean="0"/>
              <a:t>For any benchmark year, distribute annual value in direct proportion to the quarterly values</a:t>
            </a:r>
          </a:p>
        </p:txBody>
      </p:sp>
      <p:sp>
        <p:nvSpPr>
          <p:cNvPr id="10244" name="Rectangle 10"/>
          <p:cNvSpPr>
            <a:spLocks noChangeArrowheads="1"/>
          </p:cNvSpPr>
          <p:nvPr/>
        </p:nvSpPr>
        <p:spPr bwMode="auto">
          <a:xfrm>
            <a:off x="0" y="3062288"/>
            <a:ext cx="9144000" cy="0"/>
          </a:xfrm>
          <a:prstGeom prst="rect">
            <a:avLst/>
          </a:prstGeom>
          <a:noFill/>
          <a:ln w="12700" cap="sq">
            <a:noFill/>
            <a:miter lim="800000"/>
            <a:headEnd type="none" w="sm" len="sm"/>
            <a:tailEnd type="none" w="sm" len="sm"/>
          </a:ln>
        </p:spPr>
        <p:txBody>
          <a:bodyPr wrap="none" anchor="ctr">
            <a:spAutoFit/>
          </a:bodyPr>
          <a:lstStyle/>
          <a:p>
            <a:endParaRPr lang="en-US" altLang="en-US" dirty="0"/>
          </a:p>
        </p:txBody>
      </p:sp>
      <p:graphicFrame>
        <p:nvGraphicFramePr>
          <p:cNvPr id="10245" name="Object 9"/>
          <p:cNvGraphicFramePr>
            <a:graphicFrameLocks noChangeAspect="1"/>
          </p:cNvGraphicFramePr>
          <p:nvPr/>
        </p:nvGraphicFramePr>
        <p:xfrm>
          <a:off x="1185863" y="2563813"/>
          <a:ext cx="4438650" cy="1438275"/>
        </p:xfrm>
        <a:graphic>
          <a:graphicData uri="http://schemas.openxmlformats.org/presentationml/2006/ole">
            <mc:AlternateContent xmlns:mc="http://schemas.openxmlformats.org/markup-compatibility/2006">
              <mc:Choice xmlns:v="urn:schemas-microsoft-com:vml" Requires="v">
                <p:oleObj spid="_x0000_s10275" name="Equation" r:id="rId3" imgW="2260600" imgH="736600" progId="Equation.DSMT4">
                  <p:embed/>
                </p:oleObj>
              </mc:Choice>
              <mc:Fallback>
                <p:oleObj name="Equation" r:id="rId3" imgW="2260600" imgH="7366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863" y="2563813"/>
                        <a:ext cx="4438650" cy="143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6" name="Slide Number Placeholder 1"/>
          <p:cNvSpPr>
            <a:spLocks noGrp="1"/>
          </p:cNvSpPr>
          <p:nvPr>
            <p:ph type="sldNum" sz="quarter" idx="10"/>
          </p:nvPr>
        </p:nvSpPr>
        <p:spPr bwMode="auto">
          <a:noFill/>
          <a:ln>
            <a:miter lim="800000"/>
            <a:headEnd/>
            <a:tailEnd/>
          </a:ln>
        </p:spPr>
        <p:txBody>
          <a:bodyPr/>
          <a:lstStyle/>
          <a:p>
            <a:fld id="{CF78FD9C-5E50-4EAC-86F2-64819FCB272F}" type="slidenum">
              <a:rPr lang="en-US" altLang="en-US" smtClean="0"/>
              <a:pPr/>
              <a:t>9</a:t>
            </a:fld>
            <a:endParaRPr lang="en-US" altLang="en-US" dirty="0" smtClean="0"/>
          </a:p>
        </p:txBody>
      </p:sp>
      <p:sp>
        <p:nvSpPr>
          <p:cNvPr id="8" name="Title 1"/>
          <p:cNvSpPr txBox="1">
            <a:spLocks/>
          </p:cNvSpPr>
          <p:nvPr/>
        </p:nvSpPr>
        <p:spPr bwMode="auto">
          <a:xfrm>
            <a:off x="1314450" y="153988"/>
            <a:ext cx="7107238" cy="642937"/>
          </a:xfrm>
          <a:prstGeom prst="rect">
            <a:avLst/>
          </a:prstGeom>
          <a:noFill/>
          <a:ln>
            <a:noFill/>
          </a:ln>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Benchmarking methods</a:t>
            </a:r>
          </a:p>
        </p:txBody>
      </p:sp>
      <p:graphicFrame>
        <p:nvGraphicFramePr>
          <p:cNvPr id="10248" name="Object 1"/>
          <p:cNvGraphicFramePr>
            <a:graphicFrameLocks noChangeAspect="1"/>
          </p:cNvGraphicFramePr>
          <p:nvPr/>
        </p:nvGraphicFramePr>
        <p:xfrm>
          <a:off x="1133475" y="4186238"/>
          <a:ext cx="598488" cy="471487"/>
        </p:xfrm>
        <a:graphic>
          <a:graphicData uri="http://schemas.openxmlformats.org/presentationml/2006/ole">
            <mc:AlternateContent xmlns:mc="http://schemas.openxmlformats.org/markup-compatibility/2006">
              <mc:Choice xmlns:v="urn:schemas-microsoft-com:vml" Requires="v">
                <p:oleObj spid="_x0000_s10276" name="Equation" r:id="rId5" imgW="304668" imgH="241195" progId="Equation.DSMT4">
                  <p:embed/>
                </p:oleObj>
              </mc:Choice>
              <mc:Fallback>
                <p:oleObj name="Equation" r:id="rId5" imgW="304668" imgH="241195"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475" y="4186238"/>
                        <a:ext cx="598488" cy="47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6"/>
          <p:cNvSpPr txBox="1">
            <a:spLocks noChangeArrowheads="1"/>
          </p:cNvSpPr>
          <p:nvPr/>
        </p:nvSpPr>
        <p:spPr bwMode="auto">
          <a:xfrm>
            <a:off x="1752600" y="4227513"/>
            <a:ext cx="6515100" cy="369887"/>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level of the QNA estimate for quarter </a:t>
            </a:r>
            <a:r>
              <a:rPr lang="en-US" altLang="en-US" sz="1800" i="1" dirty="0" smtClean="0">
                <a:latin typeface="+mn-lt"/>
              </a:rPr>
              <a:t>q</a:t>
            </a:r>
            <a:r>
              <a:rPr lang="en-US" altLang="en-US" sz="1800" dirty="0" smtClean="0">
                <a:latin typeface="+mn-lt"/>
              </a:rPr>
              <a:t> of year </a:t>
            </a:r>
            <a:r>
              <a:rPr lang="en-US" altLang="en-US" sz="1800" i="1" dirty="0" smtClean="0">
                <a:latin typeface="+mn-lt"/>
              </a:rPr>
              <a:t>y</a:t>
            </a:r>
            <a:endParaRPr lang="en-GB" altLang="en-US" sz="1800" i="1" dirty="0" smtClean="0">
              <a:latin typeface="+mn-lt"/>
            </a:endParaRPr>
          </a:p>
        </p:txBody>
      </p:sp>
      <p:graphicFrame>
        <p:nvGraphicFramePr>
          <p:cNvPr id="10250" name="Object 2"/>
          <p:cNvGraphicFramePr>
            <a:graphicFrameLocks noChangeAspect="1"/>
          </p:cNvGraphicFramePr>
          <p:nvPr/>
        </p:nvGraphicFramePr>
        <p:xfrm>
          <a:off x="1250950" y="4619625"/>
          <a:ext cx="474663" cy="471488"/>
        </p:xfrm>
        <a:graphic>
          <a:graphicData uri="http://schemas.openxmlformats.org/presentationml/2006/ole">
            <mc:AlternateContent xmlns:mc="http://schemas.openxmlformats.org/markup-compatibility/2006">
              <mc:Choice xmlns:v="urn:schemas-microsoft-com:vml" Requires="v">
                <p:oleObj spid="_x0000_s10277" name="Equation" r:id="rId7" imgW="241195" imgH="241195" progId="Equation.DSMT4">
                  <p:embed/>
                </p:oleObj>
              </mc:Choice>
              <mc:Fallback>
                <p:oleObj name="Equation" r:id="rId7" imgW="241195" imgH="241195"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0950" y="4619625"/>
                        <a:ext cx="474663" cy="47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6"/>
          <p:cNvSpPr txBox="1">
            <a:spLocks noChangeArrowheads="1"/>
          </p:cNvSpPr>
          <p:nvPr/>
        </p:nvSpPr>
        <p:spPr bwMode="auto">
          <a:xfrm>
            <a:off x="1755775" y="4735513"/>
            <a:ext cx="6513513" cy="368300"/>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level of the indicator for quarter </a:t>
            </a:r>
            <a:r>
              <a:rPr lang="en-US" altLang="en-US" sz="1800" i="1" dirty="0" smtClean="0">
                <a:latin typeface="+mn-lt"/>
              </a:rPr>
              <a:t>q</a:t>
            </a:r>
            <a:r>
              <a:rPr lang="en-US" altLang="en-US" sz="1800" dirty="0" smtClean="0">
                <a:latin typeface="+mn-lt"/>
              </a:rPr>
              <a:t> of year </a:t>
            </a:r>
            <a:r>
              <a:rPr lang="en-US" altLang="en-US" sz="1800" i="1" dirty="0" smtClean="0">
                <a:latin typeface="+mn-lt"/>
              </a:rPr>
              <a:t>y</a:t>
            </a:r>
            <a:endParaRPr lang="en-GB" altLang="en-US" sz="1800" i="1" dirty="0" smtClean="0">
              <a:latin typeface="+mn-lt"/>
            </a:endParaRPr>
          </a:p>
        </p:txBody>
      </p:sp>
      <p:graphicFrame>
        <p:nvGraphicFramePr>
          <p:cNvPr id="10252" name="Object 3"/>
          <p:cNvGraphicFramePr>
            <a:graphicFrameLocks noChangeAspect="1"/>
          </p:cNvGraphicFramePr>
          <p:nvPr/>
        </p:nvGraphicFramePr>
        <p:xfrm>
          <a:off x="1303338" y="5078413"/>
          <a:ext cx="374650" cy="471487"/>
        </p:xfrm>
        <a:graphic>
          <a:graphicData uri="http://schemas.openxmlformats.org/presentationml/2006/ole">
            <mc:AlternateContent xmlns:mc="http://schemas.openxmlformats.org/markup-compatibility/2006">
              <mc:Choice xmlns:v="urn:schemas-microsoft-com:vml" Requires="v">
                <p:oleObj spid="_x0000_s10278" name="Equation" r:id="rId9" imgW="190417" imgH="241195" progId="Equation.DSMT4">
                  <p:embed/>
                </p:oleObj>
              </mc:Choice>
              <mc:Fallback>
                <p:oleObj name="Equation" r:id="rId9" imgW="190417" imgH="241195" progId="Equation.DSMT4">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3338" y="5078413"/>
                        <a:ext cx="374650" cy="47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6"/>
          <p:cNvSpPr txBox="1">
            <a:spLocks noChangeArrowheads="1"/>
          </p:cNvSpPr>
          <p:nvPr/>
        </p:nvSpPr>
        <p:spPr bwMode="auto">
          <a:xfrm>
            <a:off x="1758950" y="5130800"/>
            <a:ext cx="6513513" cy="368300"/>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level of the annual benchmark value for year </a:t>
            </a:r>
            <a:r>
              <a:rPr lang="en-US" altLang="en-US" sz="1800" i="1" dirty="0" smtClean="0">
                <a:latin typeface="+mn-lt"/>
              </a:rPr>
              <a:t>y</a:t>
            </a:r>
            <a:endParaRPr lang="en-GB" altLang="en-US" sz="1800" i="1" dirty="0" smtClean="0">
              <a:latin typeface="+mn-lt"/>
            </a:endParaRPr>
          </a:p>
        </p:txBody>
      </p:sp>
      <p:graphicFrame>
        <p:nvGraphicFramePr>
          <p:cNvPr id="10254" name="Object 4"/>
          <p:cNvGraphicFramePr>
            <a:graphicFrameLocks noChangeAspect="1"/>
          </p:cNvGraphicFramePr>
          <p:nvPr/>
        </p:nvGraphicFramePr>
        <p:xfrm>
          <a:off x="952500" y="5429250"/>
          <a:ext cx="898525" cy="1139825"/>
        </p:xfrm>
        <a:graphic>
          <a:graphicData uri="http://schemas.openxmlformats.org/presentationml/2006/ole">
            <mc:AlternateContent xmlns:mc="http://schemas.openxmlformats.org/markup-compatibility/2006">
              <mc:Choice xmlns:v="urn:schemas-microsoft-com:vml" Requires="v">
                <p:oleObj spid="_x0000_s10279" name="Equation" r:id="rId11" imgW="457002" imgH="583947" progId="Equation.DSMT4">
                  <p:embed/>
                </p:oleObj>
              </mc:Choice>
              <mc:Fallback>
                <p:oleObj name="Equation" r:id="rId11" imgW="457002" imgH="583947" progId="Equation.DSMT4">
                  <p:embed/>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52500" y="5429250"/>
                        <a:ext cx="898525" cy="1139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6"/>
          <p:cNvSpPr txBox="1">
            <a:spLocks noChangeArrowheads="1"/>
          </p:cNvSpPr>
          <p:nvPr/>
        </p:nvSpPr>
        <p:spPr bwMode="auto">
          <a:xfrm>
            <a:off x="1752600" y="5683250"/>
            <a:ext cx="6513513" cy="369888"/>
          </a:xfrm>
          <a:prstGeom prst="rect">
            <a:avLst/>
          </a:prstGeom>
          <a:noFill/>
          <a:ln>
            <a:noFill/>
          </a:ln>
          <a:extLst/>
        </p:spPr>
        <p:txBody>
          <a:bodyPr>
            <a:spAutoFit/>
          </a:bodyPr>
          <a:lstStyle>
            <a:lvl1pPr eaLnBrk="0" hangingPunct="0">
              <a:spcBef>
                <a:spcPct val="20000"/>
              </a:spcBef>
              <a:buClr>
                <a:schemeClr val="tx1"/>
              </a:buClr>
              <a:buFont typeface="Wingdings" pitchFamily="2" charset="2"/>
              <a:buChar char="§"/>
              <a:defRPr sz="2400">
                <a:solidFill>
                  <a:schemeClr val="tx1"/>
                </a:solidFill>
                <a:latin typeface="Verdana" pitchFamily="34" charset="0"/>
              </a:defRPr>
            </a:lvl1pPr>
            <a:lvl2pPr marL="742950" indent="-285750" eaLnBrk="0" hangingPunct="0">
              <a:spcBef>
                <a:spcPct val="20000"/>
              </a:spcBef>
              <a:buClr>
                <a:srgbClr val="FF0101"/>
              </a:buClr>
              <a:buFont typeface="Arial" charset="0"/>
              <a:buChar char="•"/>
              <a:defRPr sz="2000">
                <a:solidFill>
                  <a:schemeClr val="tx1"/>
                </a:solidFill>
                <a:latin typeface="Verdana" pitchFamily="34" charset="0"/>
              </a:defRPr>
            </a:lvl2pPr>
            <a:lvl3pPr marL="1143000" indent="-228600" eaLnBrk="0" hangingPunct="0">
              <a:spcBef>
                <a:spcPct val="20000"/>
              </a:spcBef>
              <a:buClr>
                <a:schemeClr val="tx1"/>
              </a:buClr>
              <a:buSzPct val="40000"/>
              <a:buFont typeface="Wingdings" pitchFamily="2" charset="2"/>
              <a:buChar char="q"/>
              <a:defRPr>
                <a:solidFill>
                  <a:schemeClr val="tx1"/>
                </a:solidFill>
                <a:latin typeface="Verdana" pitchFamily="34" charset="0"/>
              </a:defRPr>
            </a:lvl3pPr>
            <a:lvl4pPr marL="1600200" indent="-228600" eaLnBrk="0" hangingPunct="0">
              <a:spcBef>
                <a:spcPct val="20000"/>
              </a:spcBef>
              <a:buClr>
                <a:schemeClr val="tx1"/>
              </a:buClr>
              <a:buFont typeface="Wingdings" pitchFamily="2" charset="2"/>
              <a:buChar char="§"/>
              <a:defRPr sz="2000">
                <a:solidFill>
                  <a:schemeClr val="tx1"/>
                </a:solidFill>
                <a:latin typeface="Verdana" pitchFamily="34" charset="0"/>
              </a:defRPr>
            </a:lvl4pPr>
            <a:lvl5pPr marL="2057400" indent="-228600" eaLnBrk="0" hangingPunct="0">
              <a:spcBef>
                <a:spcPct val="25000"/>
              </a:spcBef>
              <a:buClr>
                <a:schemeClr val="tx1"/>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tx1"/>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en-US" altLang="en-US" sz="1800" dirty="0" smtClean="0">
                <a:latin typeface="+mn-lt"/>
              </a:rPr>
              <a:t>is the BI ratio </a:t>
            </a:r>
            <a:endParaRPr lang="en-GB" altLang="en-US" sz="1800" i="1" dirty="0" smtClean="0">
              <a:latin typeface="+mn-l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7974</TotalTime>
  <Words>1430</Words>
  <Application>Microsoft Office PowerPoint</Application>
  <PresentationFormat>On-screen Show (4:3)</PresentationFormat>
  <Paragraphs>230</Paragraphs>
  <Slides>31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CensusDbJan</vt:lpstr>
      <vt:lpstr>Equation</vt:lpstr>
      <vt:lpstr>PowerPoint Presentation</vt:lpstr>
      <vt:lpstr>Outline</vt:lpstr>
      <vt:lpstr>What is benchmarking?</vt:lpstr>
      <vt:lpstr>PowerPoint Presentation</vt:lpstr>
      <vt:lpstr>What is benchmarking?</vt:lpstr>
      <vt:lpstr>Purpose of benchmarking</vt:lpstr>
      <vt:lpstr>Purpose of benchmarking</vt:lpstr>
      <vt:lpstr>Benchmarking methods</vt:lpstr>
      <vt:lpstr>Pro rata distribution method</vt:lpstr>
      <vt:lpstr>Pro rata distribution method</vt:lpstr>
      <vt:lpstr>Example of pro rata distribution method</vt:lpstr>
      <vt:lpstr>Pro rata distribution method – step problem</vt:lpstr>
      <vt:lpstr>Pro rata distribution method Benchmark-to-indicator ratio</vt:lpstr>
      <vt:lpstr>Proportional Denton method</vt:lpstr>
      <vt:lpstr>Proportional Denton method</vt:lpstr>
      <vt:lpstr>Example of proportional Denton method</vt:lpstr>
      <vt:lpstr>Proportional Denton method Solution to step problem</vt:lpstr>
      <vt:lpstr>Proportional Denton method Benchmark-to-indicator ratio</vt:lpstr>
      <vt:lpstr>Proportional Denton method</vt:lpstr>
      <vt:lpstr>Proportional Denton method</vt:lpstr>
      <vt:lpstr>Proportional Denton method</vt:lpstr>
      <vt:lpstr>Example of enhanced proportional Denton method</vt:lpstr>
      <vt:lpstr>Statistical modelling methods</vt:lpstr>
      <vt:lpstr>Statistical modelling methods</vt:lpstr>
      <vt:lpstr>PowerPoint Presentation</vt:lpstr>
      <vt:lpstr>BENCH</vt:lpstr>
      <vt:lpstr>ECOTRIM</vt:lpstr>
      <vt:lpstr>XLPBM</vt:lpstr>
      <vt:lpstr>PowerPoint Presentation</vt:lpstr>
      <vt:lpstr>PowerPoint Presentation</vt:lpstr>
      <vt:lpstr>PowerPoint Presentation</vt:lpstr>
    </vt:vector>
  </TitlesOfParts>
  <Company>UNSD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Benson Sim</cp:lastModifiedBy>
  <cp:revision>721</cp:revision>
  <dcterms:created xsi:type="dcterms:W3CDTF">2003-09-08T09:07:59Z</dcterms:created>
  <dcterms:modified xsi:type="dcterms:W3CDTF">2015-03-04T23:33:32Z</dcterms:modified>
</cp:coreProperties>
</file>