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613" r:id="rId2"/>
    <p:sldId id="615" r:id="rId3"/>
    <p:sldId id="640" r:id="rId4"/>
    <p:sldId id="647" r:id="rId5"/>
    <p:sldId id="623" r:id="rId6"/>
    <p:sldId id="624" r:id="rId7"/>
    <p:sldId id="625" r:id="rId8"/>
    <p:sldId id="633" r:id="rId9"/>
    <p:sldId id="648" r:id="rId10"/>
    <p:sldId id="634" r:id="rId11"/>
    <p:sldId id="635" r:id="rId12"/>
    <p:sldId id="642" r:id="rId13"/>
    <p:sldId id="649" r:id="rId14"/>
    <p:sldId id="644" r:id="rId15"/>
    <p:sldId id="636" r:id="rId16"/>
    <p:sldId id="646" r:id="rId17"/>
    <p:sldId id="621" r:id="rId18"/>
    <p:sldId id="639" r:id="rId1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2639E"/>
    <a:srgbClr val="FFFFDB"/>
    <a:srgbClr val="663300"/>
    <a:srgbClr val="FFFF66"/>
    <a:srgbClr val="FFFFCD"/>
    <a:srgbClr val="FFFF99"/>
    <a:srgbClr val="CCECFF"/>
    <a:srgbClr val="FFFFCC"/>
    <a:srgbClr val="CCFFCC"/>
    <a:srgbClr val="00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3369" autoAdjust="0"/>
  </p:normalViewPr>
  <p:slideViewPr>
    <p:cSldViewPr>
      <p:cViewPr varScale="1">
        <p:scale>
          <a:sx n="69" d="100"/>
          <a:sy n="69" d="100"/>
        </p:scale>
        <p:origin x="-1344" y="-108"/>
      </p:cViewPr>
      <p:guideLst>
        <p:guide orient="horz" pos="2160"/>
        <p:guide pos="2880"/>
      </p:guideLst>
    </p:cSldViewPr>
  </p:slideViewPr>
  <p:outlineViewPr>
    <p:cViewPr>
      <p:scale>
        <a:sx n="33" d="100"/>
        <a:sy n="33" d="100"/>
      </p:scale>
      <p:origin x="24" y="880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_kordbacheh\Desktop\Q.Agri.Index.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_kordbacheh\Desktop\Q.Agri.Index.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72.16.1.68\fileserver\&#1583;&#1601;&#1578;&#1585;%20&#1581;&#1587;&#1575;&#1576;%20&#1607;&#1575;&#1740;%20&#1575;&#1602;&#1578;&#1589;&#1575;&#1583;&#1740;\Fasli\Q.Account.Old\Q.Account(1393_2.Final)\1Q.Accounts\Q.PMetod\Q.4Indust\Q.4Indust.Data\1.SCI.Indust.Index.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Q.Account\1Q.Accounts\Q.PMetod\Q.3Mining\Q.3Mining.Data\1.SCI.Mining.Index.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a-IR"/>
  <c:chart>
    <c:plotArea>
      <c:layout>
        <c:manualLayout>
          <c:layoutTarget val="inner"/>
          <c:xMode val="edge"/>
          <c:yMode val="edge"/>
          <c:x val="9.7090113735783024E-2"/>
          <c:y val="5.1400554097404488E-2"/>
          <c:w val="0.81525481189851312"/>
          <c:h val="0.62680920093321713"/>
        </c:manualLayout>
      </c:layout>
      <c:lineChart>
        <c:grouping val="standard"/>
        <c:ser>
          <c:idx val="1"/>
          <c:order val="0"/>
          <c:tx>
            <c:strRef>
              <c:f>Q.Index.Fin!$U$13</c:f>
              <c:strCache>
                <c:ptCount val="1"/>
                <c:pt idx="0">
                  <c:v>farming </c:v>
                </c:pt>
              </c:strCache>
            </c:strRef>
          </c:tx>
          <c:marker>
            <c:symbol val="none"/>
          </c:marker>
          <c:cat>
            <c:strRef>
              <c:f>Q.Index.Fin!$V$11:$AI$11</c:f>
              <c:strCache>
                <c:ptCount val="12"/>
                <c:pt idx="0">
                  <c:v>2011-1</c:v>
                </c:pt>
                <c:pt idx="1">
                  <c:v>2011-2</c:v>
                </c:pt>
                <c:pt idx="2">
                  <c:v>2011-3</c:v>
                </c:pt>
                <c:pt idx="3">
                  <c:v>2011-4</c:v>
                </c:pt>
                <c:pt idx="4">
                  <c:v>2012-1</c:v>
                </c:pt>
                <c:pt idx="5">
                  <c:v>2012-2</c:v>
                </c:pt>
                <c:pt idx="6">
                  <c:v>2012-3</c:v>
                </c:pt>
                <c:pt idx="7">
                  <c:v>2012-4</c:v>
                </c:pt>
                <c:pt idx="8">
                  <c:v>2013-1</c:v>
                </c:pt>
                <c:pt idx="9">
                  <c:v>2013-2</c:v>
                </c:pt>
                <c:pt idx="10">
                  <c:v>2013-3</c:v>
                </c:pt>
                <c:pt idx="11">
                  <c:v>2013-4</c:v>
                </c:pt>
              </c:strCache>
            </c:strRef>
          </c:cat>
          <c:val>
            <c:numRef>
              <c:f>Q.Index.Fin!$V$13:$AI$13</c:f>
              <c:numCache>
                <c:formatCode>General</c:formatCode>
                <c:ptCount val="14"/>
                <c:pt idx="0">
                  <c:v>84.732300671999951</c:v>
                </c:pt>
                <c:pt idx="1">
                  <c:v>140.71590057176888</c:v>
                </c:pt>
                <c:pt idx="2">
                  <c:v>120.10151016377418</c:v>
                </c:pt>
                <c:pt idx="3">
                  <c:v>54.450288592457042</c:v>
                </c:pt>
                <c:pt idx="4">
                  <c:v>81.474148023184966</c:v>
                </c:pt>
                <c:pt idx="5">
                  <c:v>138.49952082513425</c:v>
                </c:pt>
                <c:pt idx="6">
                  <c:v>116.48710033331118</c:v>
                </c:pt>
                <c:pt idx="7">
                  <c:v>53.750079588297368</c:v>
                </c:pt>
                <c:pt idx="8">
                  <c:v>81.74080969000731</c:v>
                </c:pt>
                <c:pt idx="9">
                  <c:v>140.61759640554325</c:v>
                </c:pt>
                <c:pt idx="10">
                  <c:v>112.95278079796381</c:v>
                </c:pt>
                <c:pt idx="11">
                  <c:v>49.510950396187773</c:v>
                </c:pt>
              </c:numCache>
            </c:numRef>
          </c:val>
        </c:ser>
        <c:ser>
          <c:idx val="2"/>
          <c:order val="1"/>
          <c:tx>
            <c:strRef>
              <c:f>Q.Index.Fin!$U$14</c:f>
              <c:strCache>
                <c:ptCount val="1"/>
                <c:pt idx="0">
                  <c:v>horticulture</c:v>
                </c:pt>
              </c:strCache>
            </c:strRef>
          </c:tx>
          <c:marker>
            <c:symbol val="none"/>
          </c:marker>
          <c:cat>
            <c:strRef>
              <c:f>Q.Index.Fin!$V$11:$AI$11</c:f>
              <c:strCache>
                <c:ptCount val="12"/>
                <c:pt idx="0">
                  <c:v>2011-1</c:v>
                </c:pt>
                <c:pt idx="1">
                  <c:v>2011-2</c:v>
                </c:pt>
                <c:pt idx="2">
                  <c:v>2011-3</c:v>
                </c:pt>
                <c:pt idx="3">
                  <c:v>2011-4</c:v>
                </c:pt>
                <c:pt idx="4">
                  <c:v>2012-1</c:v>
                </c:pt>
                <c:pt idx="5">
                  <c:v>2012-2</c:v>
                </c:pt>
                <c:pt idx="6">
                  <c:v>2012-3</c:v>
                </c:pt>
                <c:pt idx="7">
                  <c:v>2012-4</c:v>
                </c:pt>
                <c:pt idx="8">
                  <c:v>2013-1</c:v>
                </c:pt>
                <c:pt idx="9">
                  <c:v>2013-2</c:v>
                </c:pt>
                <c:pt idx="10">
                  <c:v>2013-3</c:v>
                </c:pt>
                <c:pt idx="11">
                  <c:v>2013-4</c:v>
                </c:pt>
              </c:strCache>
            </c:strRef>
          </c:cat>
          <c:val>
            <c:numRef>
              <c:f>Q.Index.Fin!$V$14:$AI$14</c:f>
              <c:numCache>
                <c:formatCode>General</c:formatCode>
                <c:ptCount val="14"/>
                <c:pt idx="0">
                  <c:v>18.506661811137974</c:v>
                </c:pt>
                <c:pt idx="1">
                  <c:v>168.45313356203354</c:v>
                </c:pt>
                <c:pt idx="2">
                  <c:v>187.02732903766</c:v>
                </c:pt>
                <c:pt idx="3">
                  <c:v>26.012875589168523</c:v>
                </c:pt>
                <c:pt idx="4">
                  <c:v>23.293070764181603</c:v>
                </c:pt>
                <c:pt idx="5">
                  <c:v>187.31540619366729</c:v>
                </c:pt>
                <c:pt idx="6">
                  <c:v>226.46156054460221</c:v>
                </c:pt>
                <c:pt idx="7">
                  <c:v>24.451078845550054</c:v>
                </c:pt>
                <c:pt idx="8">
                  <c:v>31.152682780583035</c:v>
                </c:pt>
                <c:pt idx="9">
                  <c:v>200.34444071496509</c:v>
                </c:pt>
                <c:pt idx="10">
                  <c:v>255.97715452109981</c:v>
                </c:pt>
                <c:pt idx="11">
                  <c:v>40.543488058714367</c:v>
                </c:pt>
              </c:numCache>
            </c:numRef>
          </c:val>
        </c:ser>
        <c:ser>
          <c:idx val="3"/>
          <c:order val="2"/>
          <c:tx>
            <c:strRef>
              <c:f>Q.Index.Fin!$U$15</c:f>
              <c:strCache>
                <c:ptCount val="1"/>
                <c:pt idx="0">
                  <c:v>animal husbandry </c:v>
                </c:pt>
              </c:strCache>
            </c:strRef>
          </c:tx>
          <c:marker>
            <c:symbol val="none"/>
          </c:marker>
          <c:cat>
            <c:strRef>
              <c:f>Q.Index.Fin!$V$11:$AI$11</c:f>
              <c:strCache>
                <c:ptCount val="12"/>
                <c:pt idx="0">
                  <c:v>2011-1</c:v>
                </c:pt>
                <c:pt idx="1">
                  <c:v>2011-2</c:v>
                </c:pt>
                <c:pt idx="2">
                  <c:v>2011-3</c:v>
                </c:pt>
                <c:pt idx="3">
                  <c:v>2011-4</c:v>
                </c:pt>
                <c:pt idx="4">
                  <c:v>2012-1</c:v>
                </c:pt>
                <c:pt idx="5">
                  <c:v>2012-2</c:v>
                </c:pt>
                <c:pt idx="6">
                  <c:v>2012-3</c:v>
                </c:pt>
                <c:pt idx="7">
                  <c:v>2012-4</c:v>
                </c:pt>
                <c:pt idx="8">
                  <c:v>2013-1</c:v>
                </c:pt>
                <c:pt idx="9">
                  <c:v>2013-2</c:v>
                </c:pt>
                <c:pt idx="10">
                  <c:v>2013-3</c:v>
                </c:pt>
                <c:pt idx="11">
                  <c:v>2013-4</c:v>
                </c:pt>
              </c:strCache>
            </c:strRef>
          </c:cat>
          <c:val>
            <c:numRef>
              <c:f>Q.Index.Fin!$V$15:$AI$15</c:f>
              <c:numCache>
                <c:formatCode>General</c:formatCode>
                <c:ptCount val="14"/>
                <c:pt idx="0">
                  <c:v>85.745766091690228</c:v>
                </c:pt>
                <c:pt idx="1">
                  <c:v>99.907043438623006</c:v>
                </c:pt>
                <c:pt idx="2">
                  <c:v>98.241817961196574</c:v>
                </c:pt>
                <c:pt idx="3">
                  <c:v>116.10537250849016</c:v>
                </c:pt>
                <c:pt idx="4">
                  <c:v>87.624520488316591</c:v>
                </c:pt>
                <c:pt idx="5">
                  <c:v>106.45289349429648</c:v>
                </c:pt>
                <c:pt idx="6">
                  <c:v>98.362022065521572</c:v>
                </c:pt>
                <c:pt idx="7">
                  <c:v>118.61340573862979</c:v>
                </c:pt>
                <c:pt idx="8">
                  <c:v>88.053475842222767</c:v>
                </c:pt>
                <c:pt idx="9">
                  <c:v>109.260648607354</c:v>
                </c:pt>
                <c:pt idx="10">
                  <c:v>90.640650002918434</c:v>
                </c:pt>
                <c:pt idx="11">
                  <c:v>110.41301723875559</c:v>
                </c:pt>
              </c:numCache>
            </c:numRef>
          </c:val>
        </c:ser>
        <c:marker val="1"/>
        <c:axId val="36010240"/>
        <c:axId val="38207488"/>
      </c:lineChart>
      <c:catAx>
        <c:axId val="36010240"/>
        <c:scaling>
          <c:orientation val="minMax"/>
        </c:scaling>
        <c:axPos val="b"/>
        <c:tickLblPos val="nextTo"/>
        <c:crossAx val="38207488"/>
        <c:crosses val="autoZero"/>
        <c:auto val="1"/>
        <c:lblAlgn val="ctr"/>
        <c:lblOffset val="100"/>
      </c:catAx>
      <c:valAx>
        <c:axId val="38207488"/>
        <c:scaling>
          <c:orientation val="minMax"/>
        </c:scaling>
        <c:axPos val="l"/>
        <c:majorGridlines>
          <c:spPr>
            <a:ln>
              <a:prstDash val="sysDot"/>
            </a:ln>
          </c:spPr>
        </c:majorGridlines>
        <c:numFmt formatCode="General" sourceLinked="1"/>
        <c:tickLblPos val="nextTo"/>
        <c:crossAx val="36010240"/>
        <c:crosses val="autoZero"/>
        <c:crossBetween val="between"/>
      </c:valAx>
    </c:plotArea>
    <c:legend>
      <c:legendPos val="l"/>
      <c:layout>
        <c:manualLayout>
          <c:xMode val="edge"/>
          <c:yMode val="edge"/>
          <c:x val="3.888888888888889E-2"/>
          <c:y val="0.88349154272382624"/>
          <c:w val="0.89729155730533672"/>
          <c:h val="0.11264654418197732"/>
        </c:manualLayout>
      </c:layout>
    </c:legend>
    <c:plotVisOnly val="1"/>
  </c:chart>
  <c:txPr>
    <a:bodyPr/>
    <a:lstStyle/>
    <a:p>
      <a:pPr>
        <a:defRPr b="1"/>
      </a:pPr>
      <a:endParaRPr lang="fa-I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a-IR"/>
  <c:chart>
    <c:autoTitleDeleted val="1"/>
    <c:plotArea>
      <c:layout>
        <c:manualLayout>
          <c:layoutTarget val="inner"/>
          <c:xMode val="edge"/>
          <c:yMode val="edge"/>
          <c:x val="9.7090113735783024E-2"/>
          <c:y val="5.1400554097404488E-2"/>
          <c:w val="0.81525481189851334"/>
          <c:h val="0.62680920093321735"/>
        </c:manualLayout>
      </c:layout>
      <c:lineChart>
        <c:grouping val="standard"/>
        <c:ser>
          <c:idx val="0"/>
          <c:order val="0"/>
          <c:tx>
            <c:strRef>
              <c:f>Q.Index.Fin!$U$12</c:f>
              <c:strCache>
                <c:ptCount val="1"/>
                <c:pt idx="0">
                  <c:v>Agriculture</c:v>
                </c:pt>
              </c:strCache>
            </c:strRef>
          </c:tx>
          <c:marker>
            <c:symbol val="none"/>
          </c:marker>
          <c:cat>
            <c:strRef>
              <c:f>Q.Index.Fin!$V$11:$AI$11</c:f>
              <c:strCache>
                <c:ptCount val="12"/>
                <c:pt idx="0">
                  <c:v>2011-1</c:v>
                </c:pt>
                <c:pt idx="1">
                  <c:v>2011-2</c:v>
                </c:pt>
                <c:pt idx="2">
                  <c:v>2011-3</c:v>
                </c:pt>
                <c:pt idx="3">
                  <c:v>2011-4</c:v>
                </c:pt>
                <c:pt idx="4">
                  <c:v>2012-1</c:v>
                </c:pt>
                <c:pt idx="5">
                  <c:v>2012-2</c:v>
                </c:pt>
                <c:pt idx="6">
                  <c:v>2012-3</c:v>
                </c:pt>
                <c:pt idx="7">
                  <c:v>2012-4</c:v>
                </c:pt>
                <c:pt idx="8">
                  <c:v>2013-1</c:v>
                </c:pt>
                <c:pt idx="9">
                  <c:v>2013-2</c:v>
                </c:pt>
                <c:pt idx="10">
                  <c:v>2013-3</c:v>
                </c:pt>
                <c:pt idx="11">
                  <c:v>2013-4</c:v>
                </c:pt>
              </c:strCache>
            </c:strRef>
          </c:cat>
          <c:val>
            <c:numRef>
              <c:f>Q.Index.Fin!$V$12:$AI$12</c:f>
              <c:numCache>
                <c:formatCode>General</c:formatCode>
                <c:ptCount val="14"/>
                <c:pt idx="0">
                  <c:v>71.265281489114457</c:v>
                </c:pt>
                <c:pt idx="1">
                  <c:v>138.04561979204115</c:v>
                </c:pt>
                <c:pt idx="2">
                  <c:v>129.42319264779536</c:v>
                </c:pt>
                <c:pt idx="3">
                  <c:v>61.26590607104896</c:v>
                </c:pt>
                <c:pt idx="4">
                  <c:v>70.725447813605712</c:v>
                </c:pt>
                <c:pt idx="5">
                  <c:v>141.98514723289415</c:v>
                </c:pt>
                <c:pt idx="6">
                  <c:v>135.46685974032448</c:v>
                </c:pt>
                <c:pt idx="7">
                  <c:v>61.048000288270224</c:v>
                </c:pt>
                <c:pt idx="8">
                  <c:v>72.593450233655673</c:v>
                </c:pt>
                <c:pt idx="9">
                  <c:v>146.49826177197272</c:v>
                </c:pt>
                <c:pt idx="10">
                  <c:v>137.89569048374565</c:v>
                </c:pt>
                <c:pt idx="11">
                  <c:v>60.19214559596498</c:v>
                </c:pt>
              </c:numCache>
            </c:numRef>
          </c:val>
        </c:ser>
        <c:marker val="1"/>
        <c:axId val="69661824"/>
        <c:axId val="71152384"/>
      </c:lineChart>
      <c:catAx>
        <c:axId val="69661824"/>
        <c:scaling>
          <c:orientation val="minMax"/>
        </c:scaling>
        <c:axPos val="b"/>
        <c:tickLblPos val="nextTo"/>
        <c:crossAx val="71152384"/>
        <c:crosses val="autoZero"/>
        <c:auto val="1"/>
        <c:lblAlgn val="ctr"/>
        <c:lblOffset val="100"/>
      </c:catAx>
      <c:valAx>
        <c:axId val="71152384"/>
        <c:scaling>
          <c:orientation val="minMax"/>
        </c:scaling>
        <c:axPos val="l"/>
        <c:majorGridlines>
          <c:spPr>
            <a:ln>
              <a:prstDash val="sysDot"/>
            </a:ln>
          </c:spPr>
        </c:majorGridlines>
        <c:numFmt formatCode="General" sourceLinked="1"/>
        <c:tickLblPos val="nextTo"/>
        <c:crossAx val="69661824"/>
        <c:crosses val="autoZero"/>
        <c:crossBetween val="between"/>
      </c:valAx>
    </c:plotArea>
    <c:legend>
      <c:legendPos val="l"/>
      <c:layout>
        <c:manualLayout>
          <c:xMode val="edge"/>
          <c:yMode val="edge"/>
          <c:x val="3.888888888888889E-2"/>
          <c:y val="0.88349154272382624"/>
          <c:w val="0.89729155730533672"/>
          <c:h val="0.11264654418197736"/>
        </c:manualLayout>
      </c:layout>
    </c:legend>
    <c:plotVisOnly val="1"/>
  </c:chart>
  <c:txPr>
    <a:bodyPr/>
    <a:lstStyle/>
    <a:p>
      <a:pPr>
        <a:defRPr b="1"/>
      </a:pPr>
      <a:endParaRPr lang="fa-I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a-IR"/>
  <c:chart>
    <c:autoTitleDeleted val="1"/>
    <c:plotArea>
      <c:layout>
        <c:manualLayout>
          <c:layoutTarget val="inner"/>
          <c:xMode val="edge"/>
          <c:yMode val="edge"/>
          <c:x val="7.8643482064741907E-2"/>
          <c:y val="5.0925925925925923E-2"/>
          <c:w val="0.89080096237970252"/>
          <c:h val="0.68196084864391948"/>
        </c:manualLayout>
      </c:layout>
      <c:lineChart>
        <c:grouping val="standard"/>
        <c:ser>
          <c:idx val="0"/>
          <c:order val="0"/>
          <c:tx>
            <c:strRef>
              <c:f>Q.Report!$S$18</c:f>
              <c:strCache>
                <c:ptCount val="1"/>
                <c:pt idx="0">
                  <c:v>Index of Industrial production </c:v>
                </c:pt>
              </c:strCache>
            </c:strRef>
          </c:tx>
          <c:marker>
            <c:symbol val="none"/>
          </c:marker>
          <c:cat>
            <c:strRef>
              <c:f>Q.Report!$P$14:$AA$14</c:f>
              <c:strCache>
                <c:ptCount val="12"/>
                <c:pt idx="0">
                  <c:v>2011-1</c:v>
                </c:pt>
                <c:pt idx="1">
                  <c:v>2011-2</c:v>
                </c:pt>
                <c:pt idx="2">
                  <c:v>2011-3</c:v>
                </c:pt>
                <c:pt idx="3">
                  <c:v>2011-4</c:v>
                </c:pt>
                <c:pt idx="4">
                  <c:v>2012-1</c:v>
                </c:pt>
                <c:pt idx="5">
                  <c:v>2012-2</c:v>
                </c:pt>
                <c:pt idx="6">
                  <c:v>2012-3</c:v>
                </c:pt>
                <c:pt idx="7">
                  <c:v>2012-4</c:v>
                </c:pt>
                <c:pt idx="8">
                  <c:v>2013-1</c:v>
                </c:pt>
                <c:pt idx="9">
                  <c:v>2013-2</c:v>
                </c:pt>
                <c:pt idx="10">
                  <c:v>2013-3</c:v>
                </c:pt>
                <c:pt idx="11">
                  <c:v>2013-4</c:v>
                </c:pt>
              </c:strCache>
            </c:strRef>
          </c:cat>
          <c:val>
            <c:numRef>
              <c:f>Q.Report!$P$15:$AA$15</c:f>
              <c:numCache>
                <c:formatCode>General</c:formatCode>
                <c:ptCount val="12"/>
                <c:pt idx="0">
                  <c:v>98.182531115387292</c:v>
                </c:pt>
                <c:pt idx="1">
                  <c:v>100.66150016731896</c:v>
                </c:pt>
                <c:pt idx="2">
                  <c:v>102.63117267452654</c:v>
                </c:pt>
                <c:pt idx="3">
                  <c:v>98.52479604276715</c:v>
                </c:pt>
                <c:pt idx="4">
                  <c:v>90.547900519983813</c:v>
                </c:pt>
                <c:pt idx="5">
                  <c:v>91.293444249734591</c:v>
                </c:pt>
                <c:pt idx="6">
                  <c:v>88.797152895785317</c:v>
                </c:pt>
                <c:pt idx="7">
                  <c:v>89.748992570727168</c:v>
                </c:pt>
                <c:pt idx="8">
                  <c:v>85.45348245771595</c:v>
                </c:pt>
                <c:pt idx="9">
                  <c:v>85.667744640998336</c:v>
                </c:pt>
                <c:pt idx="10">
                  <c:v>86.812390397694131</c:v>
                </c:pt>
                <c:pt idx="11">
                  <c:v>85.781547267238508</c:v>
                </c:pt>
              </c:numCache>
            </c:numRef>
          </c:val>
        </c:ser>
        <c:marker val="1"/>
        <c:axId val="66929408"/>
        <c:axId val="66931712"/>
      </c:lineChart>
      <c:catAx>
        <c:axId val="66929408"/>
        <c:scaling>
          <c:orientation val="minMax"/>
        </c:scaling>
        <c:axPos val="b"/>
        <c:tickLblPos val="nextTo"/>
        <c:crossAx val="66931712"/>
        <c:crosses val="autoZero"/>
        <c:auto val="1"/>
        <c:lblAlgn val="ctr"/>
        <c:lblOffset val="100"/>
      </c:catAx>
      <c:valAx>
        <c:axId val="66931712"/>
        <c:scaling>
          <c:orientation val="minMax"/>
          <c:min val="60"/>
        </c:scaling>
        <c:axPos val="l"/>
        <c:majorGridlines>
          <c:spPr>
            <a:ln>
              <a:prstDash val="sysDot"/>
            </a:ln>
          </c:spPr>
        </c:majorGridlines>
        <c:numFmt formatCode="General" sourceLinked="1"/>
        <c:tickLblPos val="nextTo"/>
        <c:crossAx val="66929408"/>
        <c:crosses val="autoZero"/>
        <c:crossBetween val="between"/>
        <c:majorUnit val="20"/>
      </c:valAx>
    </c:plotArea>
    <c:legend>
      <c:legendPos val="l"/>
      <c:layout>
        <c:manualLayout>
          <c:xMode val="edge"/>
          <c:yMode val="edge"/>
          <c:x val="0.2"/>
          <c:y val="0.92015602216389614"/>
          <c:w val="0.51748622047244097"/>
          <c:h val="7.6354622338874301E-2"/>
        </c:manualLayout>
      </c:layout>
    </c:legend>
    <c:plotVisOnly val="1"/>
  </c:chart>
  <c:txPr>
    <a:bodyPr/>
    <a:lstStyle/>
    <a:p>
      <a:pPr>
        <a:defRPr b="1"/>
      </a:pPr>
      <a:endParaRPr lang="fa-I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fa-IR"/>
  <c:chart>
    <c:autoTitleDeleted val="1"/>
    <c:plotArea>
      <c:layout>
        <c:manualLayout>
          <c:layoutTarget val="inner"/>
          <c:xMode val="edge"/>
          <c:yMode val="edge"/>
          <c:x val="9.5796369203849541E-2"/>
          <c:y val="4.6709129511677279E-2"/>
          <c:w val="0.87364807524059496"/>
          <c:h val="0.60501830583279004"/>
        </c:manualLayout>
      </c:layout>
      <c:lineChart>
        <c:grouping val="standard"/>
        <c:ser>
          <c:idx val="0"/>
          <c:order val="0"/>
          <c:tx>
            <c:strRef>
              <c:f>Q.Report!$S$11</c:f>
              <c:strCache>
                <c:ptCount val="1"/>
                <c:pt idx="0">
                  <c:v>Index of mineral production </c:v>
                </c:pt>
              </c:strCache>
            </c:strRef>
          </c:tx>
          <c:marker>
            <c:symbol val="none"/>
          </c:marker>
          <c:cat>
            <c:strRef>
              <c:f>Q.Report!$N$7:$Y$7</c:f>
              <c:strCache>
                <c:ptCount val="12"/>
                <c:pt idx="0">
                  <c:v>2011-1</c:v>
                </c:pt>
                <c:pt idx="1">
                  <c:v>2011-2</c:v>
                </c:pt>
                <c:pt idx="2">
                  <c:v>2011-3</c:v>
                </c:pt>
                <c:pt idx="3">
                  <c:v>2011-4</c:v>
                </c:pt>
                <c:pt idx="4">
                  <c:v>2012-1</c:v>
                </c:pt>
                <c:pt idx="5">
                  <c:v>2012-2</c:v>
                </c:pt>
                <c:pt idx="6">
                  <c:v>2012-3</c:v>
                </c:pt>
                <c:pt idx="7">
                  <c:v>2012-4</c:v>
                </c:pt>
                <c:pt idx="8">
                  <c:v>2013-1</c:v>
                </c:pt>
                <c:pt idx="9">
                  <c:v>2013-2</c:v>
                </c:pt>
                <c:pt idx="10">
                  <c:v>2013-3</c:v>
                </c:pt>
                <c:pt idx="11">
                  <c:v>2013-4</c:v>
                </c:pt>
              </c:strCache>
            </c:strRef>
          </c:cat>
          <c:val>
            <c:numRef>
              <c:f>Q.Report!$N$8:$Y$8</c:f>
              <c:numCache>
                <c:formatCode>General</c:formatCode>
                <c:ptCount val="12"/>
                <c:pt idx="0">
                  <c:v>99.735821135468981</c:v>
                </c:pt>
                <c:pt idx="1">
                  <c:v>99.906340309655093</c:v>
                </c:pt>
                <c:pt idx="2">
                  <c:v>99.157322111788488</c:v>
                </c:pt>
                <c:pt idx="3">
                  <c:v>101.20051644308747</c:v>
                </c:pt>
                <c:pt idx="4">
                  <c:v>100.61967976029095</c:v>
                </c:pt>
                <c:pt idx="5">
                  <c:v>101.75723707027103</c:v>
                </c:pt>
                <c:pt idx="6">
                  <c:v>100.00717683475463</c:v>
                </c:pt>
                <c:pt idx="7">
                  <c:v>96.211409074168898</c:v>
                </c:pt>
                <c:pt idx="8">
                  <c:v>101.11637404287333</c:v>
                </c:pt>
                <c:pt idx="9">
                  <c:v>97.918771129095703</c:v>
                </c:pt>
                <c:pt idx="10">
                  <c:v>97.691048895436978</c:v>
                </c:pt>
                <c:pt idx="11">
                  <c:v>99.128473422640766</c:v>
                </c:pt>
              </c:numCache>
            </c:numRef>
          </c:val>
        </c:ser>
        <c:marker val="1"/>
        <c:axId val="68822144"/>
        <c:axId val="68824064"/>
      </c:lineChart>
      <c:catAx>
        <c:axId val="68822144"/>
        <c:scaling>
          <c:orientation val="minMax"/>
        </c:scaling>
        <c:axPos val="b"/>
        <c:tickLblPos val="nextTo"/>
        <c:crossAx val="68824064"/>
        <c:crosses val="autoZero"/>
        <c:auto val="1"/>
        <c:lblAlgn val="ctr"/>
        <c:lblOffset val="100"/>
      </c:catAx>
      <c:valAx>
        <c:axId val="68824064"/>
        <c:scaling>
          <c:orientation val="minMax"/>
        </c:scaling>
        <c:axPos val="l"/>
        <c:majorGridlines>
          <c:spPr>
            <a:ln>
              <a:prstDash val="sysDot"/>
            </a:ln>
          </c:spPr>
        </c:majorGridlines>
        <c:numFmt formatCode="General" sourceLinked="1"/>
        <c:tickLblPos val="nextTo"/>
        <c:crossAx val="68822144"/>
        <c:crosses val="autoZero"/>
        <c:crossBetween val="between"/>
        <c:majorUnit val="5"/>
      </c:valAx>
    </c:plotArea>
    <c:legend>
      <c:legendPos val="l"/>
      <c:layout>
        <c:manualLayout>
          <c:xMode val="edge"/>
          <c:yMode val="edge"/>
          <c:x val="0.26666666666666666"/>
          <c:y val="0.87901232091211523"/>
          <c:w val="0.48723622047244092"/>
          <c:h val="0.12098767908788471"/>
        </c:manualLayout>
      </c:layout>
    </c:legend>
    <c:plotVisOnly val="1"/>
  </c:chart>
  <c:txPr>
    <a:bodyPr/>
    <a:lstStyle/>
    <a:p>
      <a:pPr>
        <a:defRPr b="1"/>
      </a:pPr>
      <a:endParaRPr lang="fa-I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CFCF9E13-4A97-445F-9104-9735338C3F2A}" type="datetimeFigureOut">
              <a:rPr lang="fa-IR" smtClean="0"/>
              <a:pPr/>
              <a:t>05/21/1436</a:t>
            </a:fld>
            <a:endParaRPr lang="fa-IR"/>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FEF47674-D947-4B5A-B312-A07826B3CA8A}" type="slidenum">
              <a:rPr lang="fa-IR" smtClean="0"/>
              <a:pPr/>
              <a:t>‹#›</a:t>
            </a:fld>
            <a:endParaRPr lang="fa-IR"/>
          </a:p>
        </p:txBody>
      </p:sp>
    </p:spTree>
    <p:extLst>
      <p:ext uri="{BB962C8B-B14F-4D97-AF65-F5344CB8AC3E}">
        <p14:creationId xmlns:p14="http://schemas.microsoft.com/office/powerpoint/2010/main" xmlns="" val="1421751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1EAF21B-54B7-4DAC-A85E-DA975D13516D}" type="datetimeFigureOut">
              <a:rPr lang="en-US" smtClean="0"/>
              <a:pPr/>
              <a:t>3/11/2015</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775AEC9-F93E-4B9D-BC70-251E75FB383F}" type="slidenum">
              <a:rPr lang="en-US" smtClean="0"/>
              <a:pPr/>
              <a:t>‹#›</a:t>
            </a:fld>
            <a:endParaRPr lang="en-US"/>
          </a:p>
        </p:txBody>
      </p:sp>
    </p:spTree>
    <p:extLst>
      <p:ext uri="{BB962C8B-B14F-4D97-AF65-F5344CB8AC3E}">
        <p14:creationId xmlns:p14="http://schemas.microsoft.com/office/powerpoint/2010/main" xmlns="" val="4062732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E13ED0-E440-486D-8656-D8BBD55C6C4E}" type="slidenum">
              <a:rPr lang="en-US" smtClean="0"/>
              <a:pPr/>
              <a:t>5</a:t>
            </a:fld>
            <a:endParaRPr lang="en-US"/>
          </a:p>
        </p:txBody>
      </p:sp>
    </p:spTree>
    <p:extLst>
      <p:ext uri="{BB962C8B-B14F-4D97-AF65-F5344CB8AC3E}">
        <p14:creationId xmlns:p14="http://schemas.microsoft.com/office/powerpoint/2010/main" xmlns="" val="43513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05BE6D6-A92A-431B-9474-D6B2904DEA96}" type="datetime1">
              <a:rPr lang="en-US" smtClean="0"/>
              <a:pPr/>
              <a:t>3/11/2015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3868E3-B00F-444C-AD7F-FA9C117E9FF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C5BDB6-E417-465D-8AF9-D654803A2346}" type="datetime1">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868E3-B00F-444C-AD7F-FA9C117E9FF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F3868E3-B00F-444C-AD7F-FA9C117E9FF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F7BB8E-4648-4120-B5C9-CA25F4BB7091}" type="datetime1">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B627DB-52C6-4644-8D52-8F6ADCFCF23B}" type="datetime1">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F3868E3-B00F-444C-AD7F-FA9C117E9FF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1965102-7C9C-4047-B241-8DC3C6AE3DF5}" type="datetime1">
              <a:rPr lang="en-US" smtClean="0"/>
              <a:pPr/>
              <a:t>3/11/2015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3868E3-B00F-444C-AD7F-FA9C117E9FF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F6B9152-C710-4C1C-826A-D4862C6F7B3F}" type="datetime1">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868E3-B00F-444C-AD7F-FA9C117E9FF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D13F2FE-80C6-4E9A-9EFB-5331A2120DDA}" type="datetime1">
              <a:rPr lang="en-US" smtClean="0"/>
              <a:pPr/>
              <a:t>3/11/2015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F3868E3-B00F-444C-AD7F-FA9C117E9FF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9FA5A1-014F-405D-A8E6-0D9F6ADD56E4}" type="datetime1">
              <a:rPr lang="en-US" smtClean="0"/>
              <a:pPr/>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F3868E3-B00F-444C-AD7F-FA9C117E9FF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DF12515-4FD9-433D-8627-9F79073D6E2E}" type="datetime1">
              <a:rPr lang="en-US" smtClean="0"/>
              <a:pPr/>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F3868E3-B00F-444C-AD7F-FA9C117E9FF8}"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F3868E3-B00F-444C-AD7F-FA9C117E9FF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6EFE2F2-6E53-4C7D-AD0F-1543D4CDF215}" type="datetime1">
              <a:rPr lang="en-US" smtClean="0"/>
              <a:pPr/>
              <a:t>3/11/2015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F3868E3-B00F-444C-AD7F-FA9C117E9FF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3E15123-FF5F-483E-92EC-6AC622DB1A37}" type="datetime1">
              <a:rPr lang="en-US" smtClean="0"/>
              <a:pPr/>
              <a:t>3/11/2015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3D4D01E-B347-4660-89BF-44EA21F63C8B}" type="datetime1">
              <a:rPr lang="en-US" smtClean="0"/>
              <a:pPr/>
              <a:t>3/11/2015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F3868E3-B00F-444C-AD7F-FA9C117E9FF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r"/>
  </p:transition>
  <p:timing>
    <p:tnLst>
      <p:par>
        <p:cTn id="1" dur="indefinite" restart="never" nodeType="tmRoot"/>
      </p:par>
    </p:tnLst>
  </p:timing>
  <p:hf sldNum="0" hdr="0" dt="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928694"/>
          </a:xfrm>
        </p:spPr>
        <p:txBody>
          <a:bodyPr>
            <a:normAutofit fontScale="90000"/>
          </a:bodyPr>
          <a:lstStyle/>
          <a:p>
            <a:r>
              <a:rPr lang="en-US" sz="3600" dirty="0" smtClean="0"/>
              <a:t/>
            </a:r>
            <a:br>
              <a:rPr lang="en-US" sz="3600" dirty="0" smtClean="0"/>
            </a:br>
            <a:endParaRPr lang="en-US" sz="3600" dirty="0"/>
          </a:p>
        </p:txBody>
      </p:sp>
      <p:pic>
        <p:nvPicPr>
          <p:cNvPr id="6" name="Picture 5" descr="seasonal_routine.jpg"/>
          <p:cNvPicPr>
            <a:picLocks noChangeAspect="1"/>
          </p:cNvPicPr>
          <p:nvPr/>
        </p:nvPicPr>
        <p:blipFill>
          <a:blip r:embed="rId2" cstate="print"/>
          <a:stretch>
            <a:fillRect/>
          </a:stretch>
        </p:blipFill>
        <p:spPr>
          <a:xfrm flipH="1">
            <a:off x="428596" y="357166"/>
            <a:ext cx="8143932" cy="6142034"/>
          </a:xfrm>
          <a:prstGeom prst="rect">
            <a:avLst/>
          </a:prstGeom>
        </p:spPr>
      </p:pic>
      <p:sp>
        <p:nvSpPr>
          <p:cNvPr id="5" name="Rectangle 4"/>
          <p:cNvSpPr/>
          <p:nvPr/>
        </p:nvSpPr>
        <p:spPr>
          <a:xfrm>
            <a:off x="1714480" y="3143248"/>
            <a:ext cx="6286544" cy="523220"/>
          </a:xfrm>
          <a:prstGeom prst="rect">
            <a:avLst/>
          </a:prstGeom>
        </p:spPr>
        <p:txBody>
          <a:bodyPr wrap="square">
            <a:spAutoFit/>
          </a:bodyPr>
          <a:lstStyle/>
          <a:p>
            <a:r>
              <a:rPr lang="en-US" sz="2800" b="1" dirty="0" smtClean="0">
                <a:solidFill>
                  <a:schemeClr val="bg1"/>
                </a:solidFill>
                <a:latin typeface="Calibri" pitchFamily="34" charset="0"/>
              </a:rPr>
              <a:t>Quarterly National Accounts in IRAN</a:t>
            </a:r>
            <a:endParaRPr lang="en-US" sz="2800" dirty="0">
              <a:solidFill>
                <a:schemeClr val="bg1"/>
              </a:solidFill>
              <a:latin typeface="Calibri" pitchFamily="34" charset="0"/>
            </a:endParaRPr>
          </a:p>
        </p:txBody>
      </p:sp>
      <p:sp>
        <p:nvSpPr>
          <p:cNvPr id="8" name="Footer Placeholder 7"/>
          <p:cNvSpPr>
            <a:spLocks noGrp="1"/>
          </p:cNvSpPr>
          <p:nvPr>
            <p:ph type="ftr" sz="quarter" idx="11"/>
          </p:nvPr>
        </p:nvSpPr>
        <p:spPr/>
        <p:txBody>
          <a:bodyPr/>
          <a:lstStyle/>
          <a:p>
            <a:endParaRPr lang="en-US"/>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346050"/>
          </a:xfrm>
        </p:spPr>
        <p:txBody>
          <a:bodyPr>
            <a:noAutofit/>
          </a:bodyPr>
          <a:lstStyle/>
          <a:p>
            <a:pPr lvl="0" rtl="0"/>
            <a:r>
              <a:rPr lang="en-GB" sz="3600" b="1" dirty="0" smtClean="0"/>
              <a:t>Data Sources for Compiling QNA</a:t>
            </a:r>
          </a:p>
        </p:txBody>
      </p:sp>
      <p:sp>
        <p:nvSpPr>
          <p:cNvPr id="7" name="Content Placeholder 2"/>
          <p:cNvSpPr>
            <a:spLocks noGrp="1"/>
          </p:cNvSpPr>
          <p:nvPr>
            <p:ph sz="quarter" idx="1"/>
          </p:nvPr>
        </p:nvSpPr>
        <p:spPr>
          <a:xfrm>
            <a:off x="467544" y="836712"/>
            <a:ext cx="8229600" cy="432048"/>
          </a:xfrm>
        </p:spPr>
        <p:txBody>
          <a:bodyPr>
            <a:normAutofit fontScale="92500" lnSpcReduction="20000"/>
          </a:bodyPr>
          <a:lstStyle/>
          <a:p>
            <a:pPr algn="l" rtl="0"/>
            <a:r>
              <a:rPr lang="en-GB" sz="2800" b="1" dirty="0" smtClean="0">
                <a:solidFill>
                  <a:schemeClr val="folHlink"/>
                </a:solidFill>
              </a:rPr>
              <a:t>Indicators for GDP by industry</a:t>
            </a:r>
          </a:p>
          <a:p>
            <a:endParaRPr lang="en-US" sz="2800" dirty="0"/>
          </a:p>
        </p:txBody>
      </p:sp>
      <p:graphicFrame>
        <p:nvGraphicFramePr>
          <p:cNvPr id="8" name="Content Placeholder 3"/>
          <p:cNvGraphicFramePr>
            <a:graphicFrameLocks/>
          </p:cNvGraphicFramePr>
          <p:nvPr>
            <p:extLst>
              <p:ext uri="{D42A27DB-BD31-4B8C-83A1-F6EECF244321}">
                <p14:modId xmlns:p14="http://schemas.microsoft.com/office/powerpoint/2010/main" xmlns="" val="446981294"/>
              </p:ext>
            </p:extLst>
          </p:nvPr>
        </p:nvGraphicFramePr>
        <p:xfrm>
          <a:off x="285720" y="1428736"/>
          <a:ext cx="8358246" cy="5472431"/>
        </p:xfrm>
        <a:graphic>
          <a:graphicData uri="http://schemas.openxmlformats.org/drawingml/2006/table">
            <a:tbl>
              <a:tblPr firstRow="1" bandRow="1">
                <a:tableStyleId>{EB9631B5-78F2-41C9-869B-9F39066F8104}</a:tableStyleId>
              </a:tblPr>
              <a:tblGrid>
                <a:gridCol w="3868328"/>
                <a:gridCol w="4489918"/>
              </a:tblGrid>
              <a:tr h="306071">
                <a:tc>
                  <a:txBody>
                    <a:bodyPr/>
                    <a:lstStyle/>
                    <a:p>
                      <a:pPr algn="ctr"/>
                      <a:r>
                        <a:rPr lang="en-US" sz="1400" dirty="0" smtClean="0"/>
                        <a:t>activity</a:t>
                      </a:r>
                      <a:endParaRPr lang="en-US" sz="1400" dirty="0"/>
                    </a:p>
                  </a:txBody>
                  <a:tcPr>
                    <a:solidFill>
                      <a:srgbClr val="22639E"/>
                    </a:solidFill>
                  </a:tcPr>
                </a:tc>
                <a:tc>
                  <a:txBody>
                    <a:bodyPr/>
                    <a:lstStyle/>
                    <a:p>
                      <a:pPr algn="ctr" rtl="0"/>
                      <a:r>
                        <a:rPr lang="en-US" sz="1400" dirty="0" smtClean="0"/>
                        <a:t>Data sources/indicators</a:t>
                      </a:r>
                      <a:r>
                        <a:rPr lang="en-US" sz="1400" baseline="0" dirty="0" smtClean="0"/>
                        <a:t> </a:t>
                      </a:r>
                      <a:endParaRPr lang="en-US" sz="1400" dirty="0"/>
                    </a:p>
                  </a:txBody>
                  <a:tcPr>
                    <a:solidFill>
                      <a:srgbClr val="22639E"/>
                    </a:solidFill>
                  </a:tcPr>
                </a:tc>
              </a:tr>
              <a:tr h="1130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normalizeH="0" baseline="0" dirty="0" smtClean="0">
                          <a:ln>
                            <a:noFill/>
                          </a:ln>
                          <a:solidFill>
                            <a:schemeClr val="dk1"/>
                          </a:solidFill>
                          <a:effectLst/>
                          <a:latin typeface="+mn-lt"/>
                          <a:ea typeface="+mn-ea"/>
                          <a:cs typeface="+mn-cs"/>
                        </a:rPr>
                        <a:t>Financial intermediation </a:t>
                      </a:r>
                    </a:p>
                  </a:txBody>
                  <a:tcPr anchor="ctr"/>
                </a:tc>
                <a:tc>
                  <a:txBody>
                    <a:bodyPr/>
                    <a:lstStyle/>
                    <a:p>
                      <a:pPr marL="95250" indent="-95250" algn="l" rtl="0">
                        <a:lnSpc>
                          <a:spcPct val="150000"/>
                        </a:lnSpc>
                        <a:buFont typeface="Arial" pitchFamily="34" charset="0"/>
                        <a:buChar char="•"/>
                      </a:pPr>
                      <a:r>
                        <a:rPr kumimoji="0" lang="en-GB" sz="1400" kern="1200" dirty="0" smtClean="0">
                          <a:solidFill>
                            <a:schemeClr val="tx1"/>
                          </a:solidFill>
                          <a:latin typeface="+mn-lt"/>
                          <a:ea typeface="+mn-ea"/>
                          <a:cs typeface="+mn-cs"/>
                        </a:rPr>
                        <a:t>Value of  loans/deposits; </a:t>
                      </a:r>
                    </a:p>
                    <a:p>
                      <a:pPr marL="95250" indent="-95250" algn="l" rtl="0">
                        <a:lnSpc>
                          <a:spcPct val="150000"/>
                        </a:lnSpc>
                        <a:buFont typeface="Arial" pitchFamily="34" charset="0"/>
                        <a:buChar char="•"/>
                      </a:pPr>
                      <a:r>
                        <a:rPr kumimoji="0" lang="en-GB" sz="1400" kern="1200" dirty="0" smtClean="0">
                          <a:solidFill>
                            <a:schemeClr val="tx1"/>
                          </a:solidFill>
                          <a:latin typeface="+mn-lt"/>
                          <a:ea typeface="+mn-ea"/>
                          <a:cs typeface="+mn-cs"/>
                        </a:rPr>
                        <a:t>Number /value of traded shares; </a:t>
                      </a:r>
                    </a:p>
                    <a:p>
                      <a:pPr marL="95250" indent="-95250" algn="l" rtl="0">
                        <a:lnSpc>
                          <a:spcPct val="150000"/>
                        </a:lnSpc>
                        <a:buFont typeface="Arial" pitchFamily="34" charset="0"/>
                        <a:buChar char="•"/>
                      </a:pPr>
                      <a:r>
                        <a:rPr kumimoji="0" lang="en-GB" sz="1400" kern="1200" dirty="0" smtClean="0">
                          <a:solidFill>
                            <a:schemeClr val="tx1"/>
                          </a:solidFill>
                          <a:latin typeface="+mn-lt"/>
                          <a:ea typeface="+mn-ea"/>
                          <a:cs typeface="+mn-cs"/>
                        </a:rPr>
                        <a:t>Number  of  insurance; produced premium by classes</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400" kern="1200" dirty="0" smtClean="0">
                          <a:solidFill>
                            <a:schemeClr val="tx1"/>
                          </a:solidFill>
                          <a:latin typeface="+mn-lt"/>
                          <a:ea typeface="+mn-ea"/>
                          <a:cs typeface="+mn-cs"/>
                        </a:rPr>
                        <a:t>PPI</a:t>
                      </a:r>
                      <a:r>
                        <a:rPr kumimoji="0" lang="en-US" sz="1400" kern="1200" baseline="0" dirty="0" smtClean="0">
                          <a:solidFill>
                            <a:schemeClr val="tx1"/>
                          </a:solidFill>
                          <a:latin typeface="+mn-lt"/>
                          <a:ea typeface="+mn-ea"/>
                          <a:cs typeface="+mn-cs"/>
                        </a:rPr>
                        <a:t>  components</a:t>
                      </a:r>
                      <a:endParaRPr lang="fa-IR" sz="1400" kern="1200" dirty="0" smtClean="0">
                        <a:solidFill>
                          <a:schemeClr val="tx1"/>
                        </a:solidFill>
                        <a:latin typeface="+mn-lt"/>
                        <a:ea typeface="+mn-ea"/>
                        <a:cs typeface="+mn-cs"/>
                      </a:endParaRPr>
                    </a:p>
                  </a:txBody>
                  <a:tcPr/>
                </a:tc>
              </a:tr>
              <a:tr h="1130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normalizeH="0" baseline="0" dirty="0" smtClean="0">
                          <a:ln>
                            <a:noFill/>
                          </a:ln>
                          <a:solidFill>
                            <a:schemeClr val="dk1"/>
                          </a:solidFill>
                          <a:effectLst/>
                          <a:latin typeface="+mn-lt"/>
                          <a:ea typeface="+mn-ea"/>
                          <a:cs typeface="+mn-cs"/>
                        </a:rPr>
                        <a:t>Real estate, renting and business activities</a:t>
                      </a:r>
                    </a:p>
                  </a:txBody>
                  <a:tcPr anchor="ctr"/>
                </a:tc>
                <a:tc>
                  <a:txBody>
                    <a:bodyPr/>
                    <a:lstStyle/>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400" kern="1200" dirty="0" smtClean="0">
                          <a:solidFill>
                            <a:schemeClr val="tx1"/>
                          </a:solidFill>
                          <a:latin typeface="+mn-lt"/>
                          <a:ea typeface="+mn-ea"/>
                          <a:cs typeface="+mn-cs"/>
                        </a:rPr>
                        <a:t>Iranian Urban and Rural Household Income and Expenditure Survey; </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400" kern="1200" dirty="0" smtClean="0">
                          <a:solidFill>
                            <a:schemeClr val="tx1"/>
                          </a:solidFill>
                          <a:latin typeface="+mn-lt"/>
                          <a:ea typeface="+mn-ea"/>
                          <a:cs typeface="+mn-cs"/>
                        </a:rPr>
                        <a:t>Real estate transactions </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400" kern="1200" dirty="0" smtClean="0">
                          <a:solidFill>
                            <a:schemeClr val="tx1"/>
                          </a:solidFill>
                          <a:latin typeface="+mn-lt"/>
                          <a:ea typeface="+mn-ea"/>
                          <a:cs typeface="+mn-cs"/>
                        </a:rPr>
                        <a:t>PPI</a:t>
                      </a:r>
                      <a:r>
                        <a:rPr kumimoji="0" lang="en-US" sz="1400" kern="1200" baseline="0" dirty="0" smtClean="0">
                          <a:solidFill>
                            <a:schemeClr val="tx1"/>
                          </a:solidFill>
                          <a:latin typeface="+mn-lt"/>
                          <a:ea typeface="+mn-ea"/>
                          <a:cs typeface="+mn-cs"/>
                        </a:rPr>
                        <a:t>  components</a:t>
                      </a:r>
                      <a:endParaRPr lang="fa-IR" sz="1400" kern="1200" dirty="0" smtClean="0">
                        <a:solidFill>
                          <a:schemeClr val="tx1"/>
                        </a:solidFill>
                        <a:latin typeface="+mn-lt"/>
                        <a:ea typeface="+mn-ea"/>
                        <a:cs typeface="+mn-cs"/>
                      </a:endParaRPr>
                    </a:p>
                  </a:txBody>
                  <a:tcPr/>
                </a:tc>
              </a:tr>
              <a:tr h="1130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u="none" strike="noStrike" kern="1200" cap="none" normalizeH="0" baseline="0" dirty="0" smtClean="0">
                        <a:ln>
                          <a:noFill/>
                        </a:ln>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normalizeH="0" baseline="0" dirty="0" smtClean="0">
                          <a:ln>
                            <a:noFill/>
                          </a:ln>
                          <a:effectLst/>
                        </a:rPr>
                        <a:t>Public administration and defense; compulsory social security,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normalizeH="0" baseline="0" dirty="0" smtClean="0">
                          <a:ln>
                            <a:noFill/>
                          </a:ln>
                          <a:effectLst/>
                        </a:rPr>
                        <a:t>Education, Health and social work</a:t>
                      </a:r>
                    </a:p>
                  </a:txBody>
                  <a:tcPr/>
                </a:tc>
                <a:tc>
                  <a:txBody>
                    <a:bodyPr/>
                    <a:lstStyle/>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400" kern="1200" dirty="0" smtClean="0">
                          <a:solidFill>
                            <a:schemeClr val="tx1"/>
                          </a:solidFill>
                          <a:latin typeface="+mn-lt"/>
                          <a:ea typeface="+mn-ea"/>
                          <a:cs typeface="+mn-cs"/>
                        </a:rPr>
                        <a:t>Government budget; </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400" kern="1200" dirty="0" smtClean="0">
                          <a:solidFill>
                            <a:schemeClr val="tx1"/>
                          </a:solidFill>
                          <a:latin typeface="+mn-lt"/>
                          <a:ea typeface="+mn-ea"/>
                          <a:cs typeface="+mn-cs"/>
                        </a:rPr>
                        <a:t>Iranian Urban and Rural Household Income and Expenditure Survey</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400" kern="1200" dirty="0" smtClean="0">
                          <a:solidFill>
                            <a:schemeClr val="tx1"/>
                          </a:solidFill>
                          <a:latin typeface="+mn-lt"/>
                          <a:ea typeface="+mn-ea"/>
                          <a:cs typeface="+mn-cs"/>
                        </a:rPr>
                        <a:t>PPI</a:t>
                      </a:r>
                      <a:r>
                        <a:rPr kumimoji="0" lang="en-US" sz="1400" kern="1200" baseline="0" dirty="0" smtClean="0">
                          <a:solidFill>
                            <a:schemeClr val="tx1"/>
                          </a:solidFill>
                          <a:latin typeface="+mn-lt"/>
                          <a:ea typeface="+mn-ea"/>
                          <a:cs typeface="+mn-cs"/>
                        </a:rPr>
                        <a:t>  components</a:t>
                      </a:r>
                      <a:endParaRPr lang="fa-IR" sz="1400" kern="1200" dirty="0" smtClean="0">
                        <a:solidFill>
                          <a:schemeClr val="tx1"/>
                        </a:solidFill>
                        <a:latin typeface="+mn-lt"/>
                        <a:ea typeface="+mn-ea"/>
                        <a:cs typeface="+mn-cs"/>
                      </a:endParaRPr>
                    </a:p>
                  </a:txBody>
                  <a:tcPr/>
                </a:tc>
              </a:tr>
              <a:tr h="864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normalizeH="0" baseline="0" dirty="0" smtClean="0">
                          <a:ln>
                            <a:noFill/>
                          </a:ln>
                          <a:effectLst/>
                        </a:rPr>
                        <a:t>Other community, social and personal service activities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normalizeH="0" baseline="0" dirty="0" smtClean="0">
                        <a:ln>
                          <a:noFill/>
                        </a:ln>
                        <a:solidFill>
                          <a:schemeClr val="tx1"/>
                        </a:solidFill>
                        <a:effectLst/>
                        <a:latin typeface="Verdana" pitchFamily="34" charset="0"/>
                        <a:ea typeface="+mn-ea"/>
                        <a:cs typeface="+mn-cs"/>
                      </a:endParaRPr>
                    </a:p>
                  </a:txBody>
                  <a:tcPr/>
                </a:tc>
                <a:tc>
                  <a:txBody>
                    <a:bodyPr/>
                    <a:lstStyle/>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400" kern="1200" dirty="0" smtClean="0">
                          <a:solidFill>
                            <a:schemeClr val="tx1"/>
                          </a:solidFill>
                          <a:latin typeface="+mn-lt"/>
                          <a:ea typeface="+mn-ea"/>
                          <a:cs typeface="+mn-cs"/>
                        </a:rPr>
                        <a:t>Iranian Urban and Rural Household Income and Expenditure Survey</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400" kern="1200" dirty="0" smtClean="0">
                          <a:solidFill>
                            <a:schemeClr val="tx1"/>
                          </a:solidFill>
                          <a:latin typeface="+mn-lt"/>
                          <a:ea typeface="+mn-ea"/>
                          <a:cs typeface="+mn-cs"/>
                        </a:rPr>
                        <a:t>PPI</a:t>
                      </a:r>
                      <a:r>
                        <a:rPr kumimoji="0" lang="en-US" sz="1400" kern="1200" baseline="0" dirty="0" smtClean="0">
                          <a:solidFill>
                            <a:schemeClr val="tx1"/>
                          </a:solidFill>
                          <a:latin typeface="+mn-lt"/>
                          <a:ea typeface="+mn-ea"/>
                          <a:cs typeface="+mn-cs"/>
                        </a:rPr>
                        <a:t>  components</a:t>
                      </a:r>
                      <a:endParaRPr lang="fa-IR" sz="1400" kern="1200" dirty="0" smtClean="0">
                        <a:solidFill>
                          <a:schemeClr val="tx1"/>
                        </a:solidFill>
                        <a:latin typeface="+mn-lt"/>
                        <a:ea typeface="+mn-ea"/>
                        <a:cs typeface="+mn-cs"/>
                      </a:endParaRPr>
                    </a:p>
                  </a:txBody>
                  <a:tcPr/>
                </a:tc>
              </a:tr>
            </a:tbl>
          </a:graphicData>
        </a:graphic>
      </p:graphicFrame>
      <p:sp>
        <p:nvSpPr>
          <p:cNvPr id="10" name="Footer Placeholder 9"/>
          <p:cNvSpPr>
            <a:spLocks noGrp="1"/>
          </p:cNvSpPr>
          <p:nvPr>
            <p:ph type="ftr" sz="quarter" idx="11"/>
          </p:nvPr>
        </p:nvSpPr>
        <p:spPr/>
        <p:txBody>
          <a:bodyPr/>
          <a:lstStyle/>
          <a:p>
            <a:r>
              <a:rPr lang="en-US" dirty="0" smtClean="0">
                <a:solidFill>
                  <a:schemeClr val="accent3">
                    <a:lumMod val="75000"/>
                  </a:schemeClr>
                </a:solidFill>
              </a:rPr>
              <a:t>10</a:t>
            </a:r>
            <a:endParaRPr lang="en-US" dirty="0">
              <a:solidFill>
                <a:schemeClr val="accent3">
                  <a:lumMod val="75000"/>
                </a:schemeClr>
              </a:solidFill>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solidFill>
                  <a:schemeClr val="folHlink"/>
                </a:solidFill>
              </a:rPr>
              <a:t>Indicators for GDP by Type of Expenditure</a:t>
            </a:r>
            <a:endParaRPr lang="en-US" sz="2800" dirty="0"/>
          </a:p>
        </p:txBody>
      </p:sp>
      <p:graphicFrame>
        <p:nvGraphicFramePr>
          <p:cNvPr id="4" name="Content Placeholder 3"/>
          <p:cNvGraphicFramePr>
            <a:graphicFrameLocks/>
          </p:cNvGraphicFramePr>
          <p:nvPr/>
        </p:nvGraphicFramePr>
        <p:xfrm>
          <a:off x="457200" y="1600200"/>
          <a:ext cx="8229600" cy="3989040"/>
        </p:xfrm>
        <a:graphic>
          <a:graphicData uri="http://schemas.openxmlformats.org/drawingml/2006/table">
            <a:tbl>
              <a:tblPr firstRow="1" bandRow="1">
                <a:tableStyleId>{EB9631B5-78F2-41C9-869B-9F39066F8104}</a:tableStyleId>
              </a:tblPr>
              <a:tblGrid>
                <a:gridCol w="3682752"/>
                <a:gridCol w="4546848"/>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u="none" strike="noStrike" cap="none" normalizeH="0" baseline="0" dirty="0" smtClean="0">
                          <a:ln>
                            <a:noFill/>
                          </a:ln>
                          <a:effectLst>
                            <a:outerShdw blurRad="38100" dist="38100" dir="2700000" algn="tl">
                              <a:srgbClr val="000000"/>
                            </a:outerShdw>
                          </a:effectLst>
                        </a:rPr>
                        <a:t>Description</a:t>
                      </a:r>
                    </a:p>
                    <a:p>
                      <a:endParaRPr lang="en-US" dirty="0"/>
                    </a:p>
                  </a:txBody>
                  <a:tcPr>
                    <a:solidFill>
                      <a:srgbClr val="22639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u="none" strike="noStrike" cap="none" normalizeH="0" baseline="0" dirty="0" smtClean="0">
                          <a:ln>
                            <a:noFill/>
                          </a:ln>
                          <a:effectLst>
                            <a:outerShdw blurRad="38100" dist="38100" dir="2700000" algn="tl">
                              <a:srgbClr val="000000"/>
                            </a:outerShdw>
                          </a:effectLst>
                        </a:rPr>
                        <a:t>Main Indirect Sources</a:t>
                      </a:r>
                    </a:p>
                    <a:p>
                      <a:endParaRPr lang="en-US" dirty="0"/>
                    </a:p>
                  </a:txBody>
                  <a:tcPr>
                    <a:solidFill>
                      <a:srgbClr val="22639E"/>
                    </a:solidFill>
                  </a:tcPr>
                </a:tc>
              </a:tr>
              <a:tr h="370840">
                <a:tc>
                  <a:txBody>
                    <a:bodyPr/>
                    <a:lstStyle/>
                    <a:p>
                      <a:pPr algn="l" rtl="0">
                        <a:lnSpc>
                          <a:spcPct val="150000"/>
                        </a:lnSpc>
                        <a:spcAft>
                          <a:spcPts val="0"/>
                        </a:spcAft>
                      </a:pPr>
                      <a:r>
                        <a:rPr lang="en-US" sz="1600" b="1" dirty="0" smtClean="0">
                          <a:latin typeface="Times New Roman"/>
                          <a:ea typeface="Times New Roman"/>
                          <a:cs typeface="+mj-cs"/>
                        </a:rPr>
                        <a:t>Private final consumption expenditure</a:t>
                      </a:r>
                    </a:p>
                    <a:p>
                      <a:pPr algn="l" rtl="0"/>
                      <a:endParaRPr lang="en-US" sz="1600" b="1" dirty="0">
                        <a:cs typeface="+mj-cs"/>
                      </a:endParaRPr>
                    </a:p>
                  </a:txBody>
                  <a:tcPr anchor="ctr"/>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mn-lt"/>
                          <a:ea typeface="+mn-ea"/>
                          <a:cs typeface="+mn-cs"/>
                        </a:rPr>
                        <a:t>Iranian Urban and Rural Household Income and Expenditure Survey</a:t>
                      </a:r>
                    </a:p>
                    <a:p>
                      <a:pPr algn="l" rtl="0">
                        <a:buFont typeface="Arial" pitchFamily="34" charset="0"/>
                        <a:buChar char="•"/>
                      </a:pPr>
                      <a:endParaRPr lang="en-US" sz="1600" dirty="0"/>
                    </a:p>
                  </a:txBody>
                  <a:tcPr/>
                </a:tc>
              </a:tr>
              <a:tr h="988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u="none" strike="noStrike" kern="1200" cap="none" normalizeH="0" baseline="0" dirty="0" smtClean="0">
                          <a:ln>
                            <a:noFill/>
                          </a:ln>
                          <a:effectLst/>
                          <a:cs typeface="+mj-cs"/>
                        </a:rPr>
                        <a:t>General government consumption expenditure</a:t>
                      </a:r>
                    </a:p>
                    <a:p>
                      <a:pPr algn="l" rtl="0"/>
                      <a:endParaRPr lang="en-US" sz="1600" b="1" dirty="0">
                        <a:cs typeface="+mj-cs"/>
                      </a:endParaRPr>
                    </a:p>
                  </a:txBody>
                  <a:tcPr anchor="ctr"/>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600" kern="1200" dirty="0" smtClean="0">
                          <a:solidFill>
                            <a:schemeClr val="dk1"/>
                          </a:solidFill>
                          <a:latin typeface="+mn-lt"/>
                          <a:ea typeface="+mn-ea"/>
                          <a:cs typeface="+mn-cs"/>
                        </a:rPr>
                        <a:t>Data from government accounts</a:t>
                      </a:r>
                      <a:endParaRPr kumimoji="0" lang="fa-IR" sz="1600" kern="1200" dirty="0" smtClean="0">
                        <a:solidFill>
                          <a:schemeClr val="dk1"/>
                        </a:solidFill>
                        <a:latin typeface="+mn-lt"/>
                        <a:ea typeface="+mn-ea"/>
                        <a:cs typeface="+mn-cs"/>
                      </a:endParaRPr>
                    </a:p>
                  </a:txBody>
                  <a:tcPr/>
                </a:tc>
              </a:tr>
              <a:tr h="370840">
                <a:tc>
                  <a:txBody>
                    <a:bodyPr/>
                    <a:lstStyle/>
                    <a:p>
                      <a:pPr algn="l" rtl="0"/>
                      <a:r>
                        <a:rPr kumimoji="0" lang="en-GB" sz="1600" b="1" u="none" strike="noStrike" cap="none" normalizeH="0" baseline="0" dirty="0" smtClean="0">
                          <a:ln>
                            <a:noFill/>
                          </a:ln>
                          <a:effectLst>
                            <a:outerShdw blurRad="38100" dist="38100" dir="2700000" algn="tl">
                              <a:srgbClr val="000000"/>
                            </a:outerShdw>
                          </a:effectLst>
                          <a:cs typeface="+mj-cs"/>
                        </a:rPr>
                        <a:t> </a:t>
                      </a:r>
                      <a:r>
                        <a:rPr kumimoji="0" lang="en-GB" sz="1600" b="1" u="none" strike="noStrike" kern="1200" cap="none" normalizeH="0" baseline="0" dirty="0" smtClean="0">
                          <a:ln>
                            <a:noFill/>
                          </a:ln>
                          <a:effectLst/>
                          <a:cs typeface="+mj-cs"/>
                        </a:rPr>
                        <a:t>fixed capital formation</a:t>
                      </a:r>
                      <a:endParaRPr kumimoji="0" lang="en-US" sz="1600" b="1" i="0" u="none" strike="noStrike" kern="1200" cap="none" normalizeH="0" baseline="0" dirty="0">
                        <a:ln>
                          <a:noFill/>
                        </a:ln>
                        <a:solidFill>
                          <a:schemeClr val="tx1"/>
                        </a:solidFill>
                        <a:effectLst/>
                        <a:latin typeface="Verdana" pitchFamily="34" charset="0"/>
                        <a:ea typeface="+mn-ea"/>
                        <a:cs typeface="+mj-cs"/>
                      </a:endParaRPr>
                    </a:p>
                  </a:txBody>
                  <a:tcPr anchor="ctr"/>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kern="1200" dirty="0" smtClean="0">
                          <a:solidFill>
                            <a:schemeClr val="dk1"/>
                          </a:solidFill>
                          <a:latin typeface="+mn-lt"/>
                          <a:ea typeface="+mn-ea"/>
                          <a:cs typeface="+mn-cs"/>
                        </a:rPr>
                        <a:t>Activities results from production approach;</a:t>
                      </a:r>
                      <a:endParaRPr kumimoji="0" lang="fa-IR" sz="1600" kern="1200" dirty="0" smtClean="0">
                        <a:solidFill>
                          <a:schemeClr val="dk1"/>
                        </a:solidFill>
                        <a:latin typeface="+mn-lt"/>
                        <a:ea typeface="+mn-ea"/>
                        <a:cs typeface="+mn-cs"/>
                      </a:endParaRPr>
                    </a:p>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kern="1200" dirty="0" smtClean="0">
                          <a:solidFill>
                            <a:schemeClr val="dk1"/>
                          </a:solidFill>
                          <a:latin typeface="+mn-lt"/>
                          <a:ea typeface="+mn-ea"/>
                          <a:cs typeface="+mn-cs"/>
                        </a:rPr>
                        <a:t>The value of imported capital goods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600" kern="1200" dirty="0" smtClean="0">
                        <a:solidFill>
                          <a:schemeClr val="dk1"/>
                        </a:solidFill>
                        <a:latin typeface="+mn-lt"/>
                        <a:ea typeface="+mn-ea"/>
                        <a:cs typeface="+mn-cs"/>
                      </a:endParaRPr>
                    </a:p>
                  </a:txBody>
                  <a:tcPr/>
                </a:tc>
              </a:tr>
              <a:tr h="714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u="none" strike="noStrike" kern="1200" cap="none" normalizeH="0" baseline="0" dirty="0" smtClean="0">
                          <a:ln>
                            <a:noFill/>
                          </a:ln>
                          <a:effectLst/>
                          <a:cs typeface="+mj-cs"/>
                        </a:rPr>
                        <a:t>Exports and imports of goods and services</a:t>
                      </a:r>
                    </a:p>
                  </a:txBody>
                  <a:tcPr anchor="ctr"/>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600" kern="1200" dirty="0" smtClean="0">
                          <a:solidFill>
                            <a:schemeClr val="dk1"/>
                          </a:solidFill>
                          <a:latin typeface="+mn-lt"/>
                          <a:ea typeface="+mn-ea"/>
                          <a:cs typeface="+mn-cs"/>
                        </a:rPr>
                        <a:t>Customs  (volume and unit values) </a:t>
                      </a:r>
                      <a:endParaRPr kumimoji="0" lang="en-US" sz="1600" kern="1200" dirty="0">
                        <a:solidFill>
                          <a:schemeClr val="dk1"/>
                        </a:solidFill>
                        <a:latin typeface="+mn-lt"/>
                        <a:ea typeface="+mn-ea"/>
                        <a:cs typeface="+mn-cs"/>
                      </a:endParaRPr>
                    </a:p>
                  </a:txBody>
                  <a:tcPr/>
                </a:tc>
              </a:tr>
            </a:tbl>
          </a:graphicData>
        </a:graphic>
      </p:graphicFrame>
      <p:sp>
        <p:nvSpPr>
          <p:cNvPr id="6" name="Footer Placeholder 5"/>
          <p:cNvSpPr>
            <a:spLocks noGrp="1"/>
          </p:cNvSpPr>
          <p:nvPr>
            <p:ph type="ftr" sz="quarter" idx="11"/>
          </p:nvPr>
        </p:nvSpPr>
        <p:spPr/>
        <p:txBody>
          <a:bodyPr/>
          <a:lstStyle/>
          <a:p>
            <a:r>
              <a:rPr lang="en-US" dirty="0" smtClean="0"/>
              <a:t>11</a:t>
            </a:r>
            <a:endParaRPr lang="en-US" dirty="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Benchmarking Techniques</a:t>
            </a:r>
            <a:endParaRPr lang="en-US" dirty="0"/>
          </a:p>
        </p:txBody>
      </p:sp>
      <p:sp>
        <p:nvSpPr>
          <p:cNvPr id="3" name="Content Placeholder 2"/>
          <p:cNvSpPr>
            <a:spLocks noGrp="1"/>
          </p:cNvSpPr>
          <p:nvPr>
            <p:ph sz="quarter" idx="1"/>
          </p:nvPr>
        </p:nvSpPr>
        <p:spPr/>
        <p:txBody>
          <a:bodyPr>
            <a:normAutofit fontScale="85000" lnSpcReduction="10000"/>
          </a:bodyPr>
          <a:lstStyle/>
          <a:p>
            <a:pPr algn="just" rtl="0">
              <a:lnSpc>
                <a:spcPct val="120000"/>
              </a:lnSpc>
            </a:pPr>
            <a:r>
              <a:rPr lang="en-US" dirty="0" smtClean="0"/>
              <a:t>According </a:t>
            </a:r>
            <a:r>
              <a:rPr lang="en-US" dirty="0"/>
              <a:t>to IMF 2001 </a:t>
            </a:r>
            <a:r>
              <a:rPr lang="en-US" dirty="0" smtClean="0"/>
              <a:t>manual, we are using </a:t>
            </a:r>
            <a:r>
              <a:rPr lang="en-GB" dirty="0" smtClean="0"/>
              <a:t>Denton Benchmarking Technique</a:t>
            </a:r>
            <a:r>
              <a:rPr lang="fa-IR" dirty="0" smtClean="0"/>
              <a:t> </a:t>
            </a:r>
            <a:r>
              <a:rPr lang="en-US" dirty="0" smtClean="0"/>
              <a:t>to calculate quarterly estimates,.</a:t>
            </a:r>
          </a:p>
          <a:p>
            <a:pPr lvl="0" algn="just" rtl="0">
              <a:lnSpc>
                <a:spcPct val="120000"/>
              </a:lnSpc>
            </a:pPr>
            <a:endParaRPr lang="en-US" dirty="0" smtClean="0"/>
          </a:p>
          <a:p>
            <a:pPr lvl="0" algn="just" rtl="0">
              <a:lnSpc>
                <a:spcPct val="120000"/>
              </a:lnSpc>
            </a:pPr>
            <a:r>
              <a:rPr lang="en-US" dirty="0" smtClean="0"/>
              <a:t>Also  in  order to increase the  speed  and accuracy of  computing activities,   the SCI   has tried to apply the methods, indexes, patterns, software, results and documentations as a unified  package. In addition, we have  developed  a  special software in order to develop the data in Excel. This helps to modify and improve methods  for estimating each activity or expenditure components, in  an  easy and independent manner.</a:t>
            </a:r>
          </a:p>
          <a:p>
            <a:endParaRPr lang="en-US" dirty="0"/>
          </a:p>
        </p:txBody>
      </p:sp>
      <p:sp>
        <p:nvSpPr>
          <p:cNvPr id="5" name="Footer Placeholder 4"/>
          <p:cNvSpPr>
            <a:spLocks noGrp="1"/>
          </p:cNvSpPr>
          <p:nvPr>
            <p:ph type="ftr" sz="quarter" idx="11"/>
          </p:nvPr>
        </p:nvSpPr>
        <p:spPr/>
        <p:txBody>
          <a:bodyPr/>
          <a:lstStyle/>
          <a:p>
            <a:r>
              <a:rPr lang="en-US" dirty="0" smtClean="0"/>
              <a:t>12</a:t>
            </a:r>
            <a:endParaRPr lang="en-US" dirty="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Seasonal Adjustment Methods</a:t>
            </a:r>
            <a:endParaRPr lang="en-US" dirty="0"/>
          </a:p>
        </p:txBody>
      </p:sp>
      <p:sp>
        <p:nvSpPr>
          <p:cNvPr id="3" name="Content Placeholder 2"/>
          <p:cNvSpPr>
            <a:spLocks noGrp="1"/>
          </p:cNvSpPr>
          <p:nvPr>
            <p:ph sz="quarter" idx="1"/>
          </p:nvPr>
        </p:nvSpPr>
        <p:spPr/>
        <p:txBody>
          <a:bodyPr vert="horz" lIns="91440" tIns="45720" rIns="91440" bIns="45720" rtlCol="0">
            <a:normAutofit/>
          </a:bodyPr>
          <a:lstStyle/>
          <a:p>
            <a:pPr algn="just" rtl="0">
              <a:lnSpc>
                <a:spcPct val="150000"/>
              </a:lnSpc>
            </a:pPr>
            <a:r>
              <a:rPr lang="en-US" sz="2400" dirty="0" smtClean="0"/>
              <a:t>In order to do  seasonal adjustments on time series, a separate study has been conducted by the  Statistical Center of Iran. We used “TRAMO/SEATS</a:t>
            </a:r>
            <a:r>
              <a:rPr lang="en-US" sz="1600" dirty="0" smtClean="0">
                <a:cs typeface="B Mitra" pitchFamily="2" charset="-78"/>
              </a:rPr>
              <a:t>(Bank of Spain)</a:t>
            </a:r>
            <a:r>
              <a:rPr lang="en-US" sz="2400" dirty="0" smtClean="0">
                <a:cs typeface="B Mitra" pitchFamily="2" charset="-78"/>
              </a:rPr>
              <a:t>”</a:t>
            </a:r>
            <a:r>
              <a:rPr lang="en-US" sz="1600" dirty="0" smtClean="0"/>
              <a:t> </a:t>
            </a:r>
            <a:r>
              <a:rPr lang="en-US" sz="2400" dirty="0" smtClean="0"/>
              <a:t>method and “</a:t>
            </a:r>
            <a:r>
              <a:rPr lang="en-US" sz="2400" dirty="0" err="1" smtClean="0"/>
              <a:t>Demetra</a:t>
            </a:r>
            <a:r>
              <a:rPr lang="en-US" sz="2400" dirty="0" smtClean="0"/>
              <a:t>+</a:t>
            </a:r>
            <a:r>
              <a:rPr lang="fa-IR" sz="2400" dirty="0" smtClean="0"/>
              <a:t>”</a:t>
            </a:r>
            <a:r>
              <a:rPr lang="en-US" sz="2400" dirty="0" smtClean="0"/>
              <a:t> software to calculate seasonal </a:t>
            </a:r>
            <a:r>
              <a:rPr lang="en-GB" sz="2400" dirty="0" smtClean="0"/>
              <a:t>adjustments</a:t>
            </a:r>
            <a:r>
              <a:rPr lang="en-US" sz="2400" dirty="0" smtClean="0"/>
              <a:t>, but the results have not been published by the SCI yet due  to the fact that we were not sure about the accuracy  of  results and method. </a:t>
            </a:r>
            <a:r>
              <a:rPr lang="en-US" sz="2400" dirty="0"/>
              <a:t>W</a:t>
            </a:r>
            <a:r>
              <a:rPr lang="en-US" sz="2400" dirty="0" smtClean="0"/>
              <a:t>e hope that this workshop could help us to improve our calculation  methods.</a:t>
            </a:r>
          </a:p>
          <a:p>
            <a:pPr lvl="0" algn="just" rtl="0">
              <a:lnSpc>
                <a:spcPct val="150000"/>
              </a:lnSpc>
            </a:pPr>
            <a:endParaRPr lang="en-US" sz="2400" dirty="0" smtClean="0"/>
          </a:p>
        </p:txBody>
      </p:sp>
      <p:sp>
        <p:nvSpPr>
          <p:cNvPr id="5" name="Footer Placeholder 4"/>
          <p:cNvSpPr>
            <a:spLocks noGrp="1"/>
          </p:cNvSpPr>
          <p:nvPr>
            <p:ph type="ftr" sz="quarter" idx="11"/>
          </p:nvPr>
        </p:nvSpPr>
        <p:spPr/>
        <p:txBody>
          <a:bodyPr/>
          <a:lstStyle/>
          <a:p>
            <a:r>
              <a:rPr lang="en-US" dirty="0" smtClean="0"/>
              <a:t>13</a:t>
            </a:r>
            <a:endParaRPr lang="en-US" dirty="0"/>
          </a:p>
        </p:txBody>
      </p:sp>
    </p:spTree>
    <p:extLst>
      <p:ext uri="{BB962C8B-B14F-4D97-AF65-F5344CB8AC3E}">
        <p14:creationId xmlns:p14="http://schemas.microsoft.com/office/powerpoint/2010/main" xmlns="" val="3038971923"/>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0"/>
            <a:r>
              <a:rPr lang="en-GB" b="1" dirty="0" smtClean="0"/>
              <a:t>Price and Volume Measures</a:t>
            </a:r>
            <a:endParaRPr lang="en-US" dirty="0"/>
          </a:p>
        </p:txBody>
      </p:sp>
      <p:sp>
        <p:nvSpPr>
          <p:cNvPr id="3" name="Content Placeholder 2"/>
          <p:cNvSpPr>
            <a:spLocks noGrp="1"/>
          </p:cNvSpPr>
          <p:nvPr>
            <p:ph sz="quarter" idx="1"/>
          </p:nvPr>
        </p:nvSpPr>
        <p:spPr>
          <a:xfrm>
            <a:off x="457200" y="980728"/>
            <a:ext cx="8229600" cy="5662982"/>
          </a:xfrm>
        </p:spPr>
        <p:txBody>
          <a:bodyPr/>
          <a:lstStyle/>
          <a:p>
            <a:pPr algn="l" rtl="0"/>
            <a:r>
              <a:rPr lang="en-US" dirty="0" smtClean="0">
                <a:solidFill>
                  <a:schemeClr val="accent4">
                    <a:lumMod val="50000"/>
                  </a:schemeClr>
                </a:solidFill>
              </a:rPr>
              <a:t>Index of agricultural production</a:t>
            </a:r>
            <a:endParaRPr lang="fa-IR" dirty="0" smtClean="0">
              <a:solidFill>
                <a:schemeClr val="accent4">
                  <a:lumMod val="50000"/>
                </a:schemeClr>
              </a:solidFill>
            </a:endParaRPr>
          </a:p>
          <a:p>
            <a:pPr algn="l" rtl="0"/>
            <a:r>
              <a:rPr lang="en-US" sz="1600" b="1" dirty="0" smtClean="0"/>
              <a:t>Source: </a:t>
            </a:r>
            <a:r>
              <a:rPr lang="en-US" sz="1600" dirty="0" smtClean="0">
                <a:solidFill>
                  <a:schemeClr val="dk1"/>
                </a:solidFill>
              </a:rPr>
              <a:t>Statistical Survey on </a:t>
            </a:r>
            <a:r>
              <a:rPr lang="en-US" sz="1600" dirty="0" smtClean="0"/>
              <a:t>farm gate Prices </a:t>
            </a:r>
            <a:r>
              <a:rPr lang="en-US" sz="1600" dirty="0" smtClean="0">
                <a:solidFill>
                  <a:schemeClr val="dk1"/>
                </a:solidFill>
              </a:rPr>
              <a:t>of Products and Costs of Agriculture Services in Rural Region.</a:t>
            </a:r>
            <a:endParaRPr lang="fa-IR" sz="1600" dirty="0" smtClean="0">
              <a:solidFill>
                <a:schemeClr val="dk1"/>
              </a:solidFill>
            </a:endParaRPr>
          </a:p>
          <a:p>
            <a:pPr lvl="0" algn="l" rtl="0"/>
            <a:r>
              <a:rPr lang="en-US" sz="1600" b="1" dirty="0" smtClean="0"/>
              <a:t> Interval: </a:t>
            </a:r>
            <a:r>
              <a:rPr lang="en-US" sz="1600" dirty="0" smtClean="0"/>
              <a:t>seasonal</a:t>
            </a:r>
          </a:p>
          <a:p>
            <a:pPr lvl="0" algn="l" rtl="0"/>
            <a:r>
              <a:rPr lang="en-US" sz="1600" b="1" dirty="0" smtClean="0"/>
              <a:t>Coverage level: </a:t>
            </a:r>
            <a:r>
              <a:rPr lang="en-US" sz="1600" dirty="0" smtClean="0"/>
              <a:t>More than 1500 villages of the country in different provinces. Price and quantity of production 45 farming products, 34 horticultural products, 21 animal husbandry products.</a:t>
            </a:r>
          </a:p>
          <a:p>
            <a:pPr lvl="0" algn="l" rtl="0"/>
            <a:r>
              <a:rPr lang="en-US" sz="1600" b="1" dirty="0" smtClean="0"/>
              <a:t>Calculation method: </a:t>
            </a:r>
            <a:r>
              <a:rPr lang="en-US" sz="1600" dirty="0" smtClean="0"/>
              <a:t>chain-linking</a:t>
            </a:r>
          </a:p>
          <a:p>
            <a:pPr algn="l" rtl="0"/>
            <a:r>
              <a:rPr lang="en-US" sz="1600" b="1" dirty="0" smtClean="0"/>
              <a:t>Estimation level: </a:t>
            </a:r>
            <a:r>
              <a:rPr lang="en-US" sz="1600" dirty="0" smtClean="0"/>
              <a:t>1-farming  2- horticulture  3- animal husbandry</a:t>
            </a:r>
          </a:p>
          <a:p>
            <a:pPr algn="r" rtl="1">
              <a:buNone/>
            </a:pPr>
            <a:endParaRPr lang="en-US" dirty="0"/>
          </a:p>
        </p:txBody>
      </p:sp>
      <p:sp>
        <p:nvSpPr>
          <p:cNvPr id="9" name="Footer Placeholder 8"/>
          <p:cNvSpPr>
            <a:spLocks noGrp="1"/>
          </p:cNvSpPr>
          <p:nvPr>
            <p:ph type="ftr" sz="quarter" idx="11"/>
          </p:nvPr>
        </p:nvSpPr>
        <p:spPr/>
        <p:txBody>
          <a:bodyPr/>
          <a:lstStyle/>
          <a:p>
            <a:r>
              <a:rPr lang="en-US" dirty="0" smtClean="0">
                <a:solidFill>
                  <a:schemeClr val="accent3">
                    <a:lumMod val="75000"/>
                  </a:schemeClr>
                </a:solidFill>
              </a:rPr>
              <a:t>14</a:t>
            </a:r>
            <a:endParaRPr lang="en-US" dirty="0">
              <a:solidFill>
                <a:schemeClr val="accent3">
                  <a:lumMod val="75000"/>
                </a:schemeClr>
              </a:solidFill>
            </a:endParaRPr>
          </a:p>
        </p:txBody>
      </p:sp>
      <p:graphicFrame>
        <p:nvGraphicFramePr>
          <p:cNvPr id="8" name="Chart 7"/>
          <p:cNvGraphicFramePr/>
          <p:nvPr/>
        </p:nvGraphicFramePr>
        <p:xfrm>
          <a:off x="4600575" y="3861048"/>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179512" y="3861048"/>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0"/>
            <a:r>
              <a:rPr lang="en-GB" b="1" dirty="0" smtClean="0"/>
              <a:t>Price and volume measures</a:t>
            </a:r>
            <a:endParaRPr lang="en-US" dirty="0"/>
          </a:p>
        </p:txBody>
      </p:sp>
      <p:sp>
        <p:nvSpPr>
          <p:cNvPr id="3" name="Content Placeholder 2"/>
          <p:cNvSpPr>
            <a:spLocks noGrp="1"/>
          </p:cNvSpPr>
          <p:nvPr>
            <p:ph sz="quarter" idx="1"/>
          </p:nvPr>
        </p:nvSpPr>
        <p:spPr>
          <a:xfrm>
            <a:off x="457200" y="1556792"/>
            <a:ext cx="8229600" cy="5086918"/>
          </a:xfrm>
        </p:spPr>
        <p:txBody>
          <a:bodyPr/>
          <a:lstStyle/>
          <a:p>
            <a:pPr algn="l" rtl="0"/>
            <a:r>
              <a:rPr lang="en-US" dirty="0" smtClean="0">
                <a:solidFill>
                  <a:schemeClr val="accent4">
                    <a:lumMod val="50000"/>
                  </a:schemeClr>
                </a:solidFill>
              </a:rPr>
              <a:t>Index of Industrial production</a:t>
            </a:r>
            <a:endParaRPr lang="fa-IR" sz="1400" dirty="0" smtClean="0">
              <a:solidFill>
                <a:schemeClr val="accent4">
                  <a:lumMod val="50000"/>
                </a:schemeClr>
              </a:solidFill>
              <a:latin typeface="Verdana" pitchFamily="34" charset="0"/>
              <a:cs typeface="B Mitra" pitchFamily="2" charset="-78"/>
            </a:endParaRPr>
          </a:p>
          <a:p>
            <a:pPr algn="l" rtl="0"/>
            <a:r>
              <a:rPr lang="en-US" sz="1600" b="1" dirty="0" smtClean="0"/>
              <a:t>Source: </a:t>
            </a:r>
            <a:r>
              <a:rPr lang="en-US" sz="1600" dirty="0" smtClean="0">
                <a:solidFill>
                  <a:schemeClr val="dk1"/>
                </a:solidFill>
              </a:rPr>
              <a:t>Statistical Survey </a:t>
            </a:r>
            <a:r>
              <a:rPr lang="en-US" sz="1600" dirty="0" smtClean="0"/>
              <a:t>on Producer Price and Amount of Industrial Activities.</a:t>
            </a:r>
          </a:p>
          <a:p>
            <a:pPr lvl="0" algn="l" rtl="0"/>
            <a:r>
              <a:rPr lang="en-US" sz="1600" b="1" dirty="0" smtClean="0"/>
              <a:t>Interval: </a:t>
            </a:r>
            <a:r>
              <a:rPr lang="en-US" sz="1600" dirty="0" smtClean="0"/>
              <a:t>Seasonal</a:t>
            </a:r>
          </a:p>
          <a:p>
            <a:pPr lvl="0" algn="l" rtl="0"/>
            <a:r>
              <a:rPr lang="en-US" sz="1600" b="1" dirty="0" smtClean="0"/>
              <a:t>Coverage level :  </a:t>
            </a:r>
            <a:r>
              <a:rPr lang="en-US" sz="1600" dirty="0" smtClean="0"/>
              <a:t>1879 industrial </a:t>
            </a:r>
            <a:r>
              <a:rPr lang="en-US" sz="1600" dirty="0" smtClean="0">
                <a:cs typeface="B Nazanin" pitchFamily="2" charset="-78"/>
              </a:rPr>
              <a:t>establishment </a:t>
            </a:r>
            <a:endParaRPr lang="en-US" sz="1600" dirty="0" smtClean="0"/>
          </a:p>
          <a:p>
            <a:pPr lvl="0" algn="l" rtl="0"/>
            <a:r>
              <a:rPr lang="en-US" sz="1600" b="1" dirty="0" smtClean="0"/>
              <a:t>Calculation method: </a:t>
            </a:r>
            <a:r>
              <a:rPr lang="en-US" sz="1600" dirty="0" smtClean="0"/>
              <a:t>chain-linking</a:t>
            </a:r>
          </a:p>
          <a:p>
            <a:pPr algn="l" rtl="0"/>
            <a:r>
              <a:rPr lang="en-US" sz="1600" b="1" dirty="0" smtClean="0"/>
              <a:t>Estimation level: </a:t>
            </a:r>
            <a:r>
              <a:rPr lang="en-US" sz="1600" dirty="0" smtClean="0"/>
              <a:t>Two digits ISIC</a:t>
            </a:r>
            <a:endParaRPr lang="en-US" sz="1600" dirty="0"/>
          </a:p>
        </p:txBody>
      </p:sp>
      <p:sp>
        <p:nvSpPr>
          <p:cNvPr id="7" name="Footer Placeholder 6"/>
          <p:cNvSpPr>
            <a:spLocks noGrp="1"/>
          </p:cNvSpPr>
          <p:nvPr>
            <p:ph type="ftr" sz="quarter" idx="11"/>
          </p:nvPr>
        </p:nvSpPr>
        <p:spPr/>
        <p:txBody>
          <a:bodyPr/>
          <a:lstStyle/>
          <a:p>
            <a:r>
              <a:rPr lang="en-US" dirty="0" smtClean="0"/>
              <a:t>15</a:t>
            </a:r>
            <a:endParaRPr lang="en-US" dirty="0"/>
          </a:p>
        </p:txBody>
      </p:sp>
      <p:graphicFrame>
        <p:nvGraphicFramePr>
          <p:cNvPr id="8" name="Chart 7"/>
          <p:cNvGraphicFramePr/>
          <p:nvPr/>
        </p:nvGraphicFramePr>
        <p:xfrm>
          <a:off x="1907704" y="3645024"/>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b="1" dirty="0" smtClean="0"/>
              <a:t>Price and Volume measures</a:t>
            </a:r>
            <a:endParaRPr lang="en-US" dirty="0"/>
          </a:p>
        </p:txBody>
      </p:sp>
      <p:sp>
        <p:nvSpPr>
          <p:cNvPr id="3" name="Content Placeholder 2"/>
          <p:cNvSpPr>
            <a:spLocks noGrp="1"/>
          </p:cNvSpPr>
          <p:nvPr>
            <p:ph sz="quarter" idx="1"/>
          </p:nvPr>
        </p:nvSpPr>
        <p:spPr>
          <a:xfrm>
            <a:off x="457200" y="1556792"/>
            <a:ext cx="8229600" cy="5086918"/>
          </a:xfrm>
        </p:spPr>
        <p:txBody>
          <a:bodyPr/>
          <a:lstStyle/>
          <a:p>
            <a:pPr algn="l" rtl="0"/>
            <a:r>
              <a:rPr lang="en-US" dirty="0" smtClean="0">
                <a:solidFill>
                  <a:schemeClr val="accent4">
                    <a:lumMod val="50000"/>
                  </a:schemeClr>
                </a:solidFill>
              </a:rPr>
              <a:t>Index of mineral production</a:t>
            </a:r>
            <a:endParaRPr lang="fa-IR" dirty="0" smtClean="0">
              <a:solidFill>
                <a:schemeClr val="accent4">
                  <a:lumMod val="50000"/>
                </a:schemeClr>
              </a:solidFill>
            </a:endParaRPr>
          </a:p>
          <a:p>
            <a:pPr algn="l" rtl="0"/>
            <a:r>
              <a:rPr lang="en-US" sz="1600" b="1" dirty="0" smtClean="0"/>
              <a:t>Source</a:t>
            </a:r>
            <a:r>
              <a:rPr lang="en-US" sz="1600" dirty="0" smtClean="0">
                <a:solidFill>
                  <a:schemeClr val="dk1"/>
                </a:solidFill>
              </a:rPr>
              <a:t> Statistical Survey </a:t>
            </a:r>
            <a:r>
              <a:rPr lang="en-US" sz="1600" dirty="0" smtClean="0"/>
              <a:t>on Producer Price and Amount of Mineral Activities.</a:t>
            </a:r>
          </a:p>
          <a:p>
            <a:pPr lvl="0" algn="l" rtl="0"/>
            <a:r>
              <a:rPr lang="en-US" sz="1600" b="1" dirty="0" smtClean="0"/>
              <a:t>Interval: </a:t>
            </a:r>
            <a:r>
              <a:rPr lang="en-US" sz="1600" dirty="0" smtClean="0"/>
              <a:t>Seasonal</a:t>
            </a:r>
          </a:p>
          <a:p>
            <a:pPr lvl="0" algn="l" rtl="0"/>
            <a:r>
              <a:rPr lang="en-US" sz="1600" b="1" dirty="0" smtClean="0"/>
              <a:t>Coverage level : </a:t>
            </a:r>
            <a:r>
              <a:rPr lang="en-US" sz="1600" dirty="0" smtClean="0"/>
              <a:t>About 320 operating mines</a:t>
            </a:r>
          </a:p>
          <a:p>
            <a:pPr lvl="0" algn="l" rtl="0"/>
            <a:r>
              <a:rPr lang="en-US" sz="1600" b="1" dirty="0" smtClean="0"/>
              <a:t>Calculation method: </a:t>
            </a:r>
            <a:r>
              <a:rPr lang="en-US" sz="1600" dirty="0" smtClean="0"/>
              <a:t>chain-linking</a:t>
            </a:r>
          </a:p>
          <a:p>
            <a:pPr algn="l" rtl="0"/>
            <a:r>
              <a:rPr lang="en-US" sz="1600" b="1" dirty="0" smtClean="0"/>
              <a:t>Estimation level</a:t>
            </a:r>
            <a:r>
              <a:rPr lang="en-US" sz="1600" dirty="0" smtClean="0">
                <a:latin typeface="Verdana" pitchFamily="34" charset="0"/>
              </a:rPr>
              <a:t>: </a:t>
            </a:r>
            <a:r>
              <a:rPr lang="en-US" sz="1600" dirty="0" smtClean="0"/>
              <a:t>Two digits ISIC</a:t>
            </a:r>
          </a:p>
          <a:p>
            <a:pPr algn="r" rtl="1">
              <a:buNone/>
            </a:pPr>
            <a:endParaRPr lang="en-US" dirty="0"/>
          </a:p>
        </p:txBody>
      </p:sp>
      <p:sp>
        <p:nvSpPr>
          <p:cNvPr id="7" name="Footer Placeholder 6"/>
          <p:cNvSpPr>
            <a:spLocks noGrp="1"/>
          </p:cNvSpPr>
          <p:nvPr>
            <p:ph type="ftr" sz="quarter" idx="11"/>
          </p:nvPr>
        </p:nvSpPr>
        <p:spPr/>
        <p:txBody>
          <a:bodyPr/>
          <a:lstStyle/>
          <a:p>
            <a:r>
              <a:rPr lang="en-US" dirty="0" smtClean="0"/>
              <a:t>16</a:t>
            </a:r>
            <a:endParaRPr lang="en-US" dirty="0"/>
          </a:p>
        </p:txBody>
      </p:sp>
      <p:graphicFrame>
        <p:nvGraphicFramePr>
          <p:cNvPr id="8" name="Chart 7"/>
          <p:cNvGraphicFramePr/>
          <p:nvPr/>
        </p:nvGraphicFramePr>
        <p:xfrm>
          <a:off x="2051720" y="3573016"/>
          <a:ext cx="4572000" cy="28803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857256"/>
          </a:xfrm>
        </p:spPr>
        <p:txBody>
          <a:bodyPr>
            <a:normAutofit fontScale="90000"/>
          </a:bodyPr>
          <a:lstStyle/>
          <a:p>
            <a:pPr lvl="0" rtl="0"/>
            <a:r>
              <a:rPr lang="en-GB" sz="2800" b="1" dirty="0" smtClean="0">
                <a:solidFill>
                  <a:schemeClr val="accent4">
                    <a:lumMod val="50000"/>
                  </a:schemeClr>
                </a:solidFill>
              </a:rPr>
              <a:t>Revision Policy and Dissemination Practices</a:t>
            </a:r>
            <a:endParaRPr lang="en-US" sz="2800" dirty="0">
              <a:solidFill>
                <a:schemeClr val="accent4">
                  <a:lumMod val="50000"/>
                </a:schemeClr>
              </a:solidFill>
            </a:endParaRPr>
          </a:p>
        </p:txBody>
      </p:sp>
      <p:sp>
        <p:nvSpPr>
          <p:cNvPr id="3" name="Content Placeholder 2"/>
          <p:cNvSpPr>
            <a:spLocks noGrp="1"/>
          </p:cNvSpPr>
          <p:nvPr>
            <p:ph sz="quarter" idx="1"/>
          </p:nvPr>
        </p:nvSpPr>
        <p:spPr/>
        <p:txBody>
          <a:bodyPr>
            <a:normAutofit/>
          </a:bodyPr>
          <a:lstStyle/>
          <a:p>
            <a:pPr algn="l" rtl="0">
              <a:buNone/>
            </a:pPr>
            <a:endParaRPr lang="en-US" dirty="0" smtClean="0"/>
          </a:p>
          <a:p>
            <a:pPr algn="l" rtl="0">
              <a:buNone/>
            </a:pPr>
            <a:r>
              <a:rPr lang="en-US" dirty="0" smtClean="0"/>
              <a:t>• </a:t>
            </a:r>
            <a:r>
              <a:rPr lang="en-US" b="1" dirty="0" smtClean="0"/>
              <a:t>Initial estimate</a:t>
            </a:r>
            <a:r>
              <a:rPr lang="en-US" dirty="0" smtClean="0"/>
              <a:t>: 2 to 3 months after the end of the quarter</a:t>
            </a:r>
          </a:p>
          <a:p>
            <a:pPr algn="l" rtl="0">
              <a:buNone/>
            </a:pPr>
            <a:r>
              <a:rPr lang="en-US" dirty="0" smtClean="0"/>
              <a:t>• </a:t>
            </a:r>
            <a:r>
              <a:rPr lang="en-US" b="1" dirty="0" smtClean="0"/>
              <a:t>Revised estimate</a:t>
            </a:r>
            <a:r>
              <a:rPr lang="en-US" dirty="0" smtClean="0"/>
              <a:t>: 5 to 6 months after the end of the quarter</a:t>
            </a:r>
          </a:p>
          <a:p>
            <a:pPr algn="l" rtl="0">
              <a:buNone/>
            </a:pPr>
            <a:r>
              <a:rPr lang="en-US" dirty="0" smtClean="0"/>
              <a:t>     It should be  mentioned that all  QNA estimates by the SCI are revised </a:t>
            </a:r>
            <a:r>
              <a:rPr lang="en-US" dirty="0"/>
              <a:t>after </a:t>
            </a:r>
            <a:r>
              <a:rPr lang="en-US" dirty="0" smtClean="0"/>
              <a:t>finalization of annual </a:t>
            </a:r>
            <a:r>
              <a:rPr lang="en-US" dirty="0"/>
              <a:t>national </a:t>
            </a:r>
            <a:r>
              <a:rPr lang="en-US" dirty="0" smtClean="0"/>
              <a:t>accounts.</a:t>
            </a:r>
          </a:p>
        </p:txBody>
      </p:sp>
      <p:sp>
        <p:nvSpPr>
          <p:cNvPr id="5" name="Footer Placeholder 4"/>
          <p:cNvSpPr>
            <a:spLocks noGrp="1"/>
          </p:cNvSpPr>
          <p:nvPr>
            <p:ph type="ftr" sz="quarter" idx="11"/>
          </p:nvPr>
        </p:nvSpPr>
        <p:spPr/>
        <p:txBody>
          <a:bodyPr/>
          <a:lstStyle/>
          <a:p>
            <a:r>
              <a:rPr lang="en-US" dirty="0" smtClean="0"/>
              <a:t>17</a:t>
            </a:r>
            <a:endParaRPr lang="en-US" dirty="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132856"/>
            <a:ext cx="8229600" cy="1143000"/>
          </a:xfrm>
        </p:spPr>
        <p:txBody>
          <a:bodyPr/>
          <a:lstStyle/>
          <a:p>
            <a:r>
              <a:rPr lang="en-US" b="1" dirty="0" smtClean="0"/>
              <a:t>Thank you</a:t>
            </a:r>
            <a:endParaRPr lang="fa-IR" b="1" dirty="0"/>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Objectives of Presentation</a:t>
            </a:r>
            <a:endParaRPr lang="en-US" dirty="0"/>
          </a:p>
        </p:txBody>
      </p:sp>
      <p:sp>
        <p:nvSpPr>
          <p:cNvPr id="3" name="Content Placeholder 2"/>
          <p:cNvSpPr>
            <a:spLocks noGrp="1"/>
          </p:cNvSpPr>
          <p:nvPr>
            <p:ph sz="quarter" idx="1"/>
          </p:nvPr>
        </p:nvSpPr>
        <p:spPr>
          <a:xfrm>
            <a:off x="301752" y="1700808"/>
            <a:ext cx="8503920" cy="4398240"/>
          </a:xfrm>
        </p:spPr>
        <p:txBody>
          <a:bodyPr>
            <a:normAutofit/>
          </a:bodyPr>
          <a:lstStyle/>
          <a:p>
            <a:pPr lvl="0" algn="l" rtl="0"/>
            <a:r>
              <a:rPr lang="en-US" dirty="0" smtClean="0"/>
              <a:t>Quarterly national accounts in Iran</a:t>
            </a:r>
          </a:p>
          <a:p>
            <a:pPr lvl="0" algn="l" rtl="0"/>
            <a:r>
              <a:rPr lang="en-US" dirty="0" smtClean="0"/>
              <a:t>Scope and coverage of QNA,</a:t>
            </a:r>
          </a:p>
          <a:p>
            <a:pPr lvl="0" algn="l" rtl="0"/>
            <a:r>
              <a:rPr lang="en-US" dirty="0" smtClean="0"/>
              <a:t>Data sources for compiling QNA, </a:t>
            </a:r>
          </a:p>
          <a:p>
            <a:pPr lvl="0" algn="l" rtl="0"/>
            <a:r>
              <a:rPr lang="en-US" dirty="0" smtClean="0"/>
              <a:t>Benchmarking techniques in use, </a:t>
            </a:r>
          </a:p>
          <a:p>
            <a:pPr lvl="0" algn="l" rtl="0"/>
            <a:r>
              <a:rPr lang="en-US" dirty="0" smtClean="0"/>
              <a:t>Seasonal adjustment methods used, </a:t>
            </a:r>
          </a:p>
          <a:p>
            <a:pPr lvl="0" algn="l" rtl="0"/>
            <a:r>
              <a:rPr lang="en-US" dirty="0" smtClean="0"/>
              <a:t>Price and volume measures, </a:t>
            </a:r>
          </a:p>
          <a:p>
            <a:pPr lvl="0" algn="l" rtl="0"/>
            <a:r>
              <a:rPr lang="en-US" dirty="0" smtClean="0"/>
              <a:t>Revision policy and dissemination practices.</a:t>
            </a:r>
          </a:p>
          <a:p>
            <a:pPr lvl="0"/>
            <a:endParaRPr lang="en-US" b="1" dirty="0" smtClean="0"/>
          </a:p>
          <a:p>
            <a:pPr>
              <a:buNone/>
            </a:pPr>
            <a:endParaRPr lang="en-US" dirty="0"/>
          </a:p>
        </p:txBody>
      </p:sp>
      <p:sp>
        <p:nvSpPr>
          <p:cNvPr id="5" name="Footer Placeholder 4"/>
          <p:cNvSpPr>
            <a:spLocks noGrp="1"/>
          </p:cNvSpPr>
          <p:nvPr>
            <p:ph type="ftr" sz="quarter" idx="11"/>
          </p:nvPr>
        </p:nvSpPr>
        <p:spPr/>
        <p:txBody>
          <a:bodyPr/>
          <a:lstStyle/>
          <a:p>
            <a:r>
              <a:rPr lang="en-US" dirty="0" smtClean="0"/>
              <a:t>2</a:t>
            </a:r>
            <a:endParaRPr lang="en-US" dirty="0"/>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Quarterly National Accounts in Iran</a:t>
            </a:r>
            <a:endParaRPr lang="fa-IR" sz="3200" b="1" dirty="0"/>
          </a:p>
        </p:txBody>
      </p:sp>
      <p:sp>
        <p:nvSpPr>
          <p:cNvPr id="3" name="Content Placeholder 2"/>
          <p:cNvSpPr>
            <a:spLocks noGrp="1"/>
          </p:cNvSpPr>
          <p:nvPr>
            <p:ph sz="quarter" idx="1"/>
          </p:nvPr>
        </p:nvSpPr>
        <p:spPr/>
        <p:txBody>
          <a:bodyPr vert="horz" lIns="91440" tIns="45720" rIns="91440" bIns="45720" rtlCol="0">
            <a:normAutofit fontScale="92500" lnSpcReduction="10000"/>
          </a:bodyPr>
          <a:lstStyle/>
          <a:p>
            <a:pPr lvl="0" algn="just" rtl="0"/>
            <a:r>
              <a:rPr lang="en-US" sz="2500" dirty="0" smtClean="0"/>
              <a:t>In 2002, the </a:t>
            </a:r>
            <a:r>
              <a:rPr lang="en-US" sz="2400" dirty="0" smtClean="0"/>
              <a:t>preliminary </a:t>
            </a:r>
            <a:r>
              <a:rPr lang="en-US" sz="2500" dirty="0" smtClean="0"/>
              <a:t>steps  for preparing Quarterly National Accounts were taken by  the Statistical Center of Iran(SCI) and QNA was calculated within the framework of a research project conducted for the period of 1991-2005.</a:t>
            </a:r>
          </a:p>
          <a:p>
            <a:pPr lvl="0" algn="just" rtl="0"/>
            <a:r>
              <a:rPr lang="en-US" sz="2500" dirty="0" smtClean="0"/>
              <a:t>In 2008, </a:t>
            </a:r>
            <a:r>
              <a:rPr lang="en-US" sz="2500" dirty="0"/>
              <a:t>previous research has been revised on the basis of “Quarterly National Accounts Manual, IMF, 2001</a:t>
            </a:r>
            <a:r>
              <a:rPr lang="en-US" sz="2500" dirty="0" smtClean="0"/>
              <a:t>) particularly  in the field of coverage level of  details and  supplementary indicators and  the quarterly national accounts were calculated by the SCI for  several  years after 2006.</a:t>
            </a:r>
          </a:p>
          <a:p>
            <a:pPr lvl="0" algn="just" rtl="0"/>
            <a:r>
              <a:rPr lang="en-US" sz="2500" dirty="0" smtClean="0"/>
              <a:t>In 2012, for the first time, a  Quarterly Accounts Group was established   in the Statistical Center of Iran. This Group  has been  continuously  engaged  in preparing  and publishing  Quarterly National Accounts.</a:t>
            </a:r>
            <a:endParaRPr lang="fa-IR" sz="2500" dirty="0"/>
          </a:p>
        </p:txBody>
      </p:sp>
      <p:sp>
        <p:nvSpPr>
          <p:cNvPr id="5" name="Footer Placeholder 4"/>
          <p:cNvSpPr>
            <a:spLocks noGrp="1"/>
          </p:cNvSpPr>
          <p:nvPr>
            <p:ph type="ftr" sz="quarter" idx="11"/>
          </p:nvPr>
        </p:nvSpPr>
        <p:spPr/>
        <p:txBody>
          <a:bodyPr/>
          <a:lstStyle/>
          <a:p>
            <a:r>
              <a:rPr lang="en-US" dirty="0" smtClean="0"/>
              <a:t>3</a:t>
            </a:r>
            <a:endParaRPr lang="en-US" dirty="0"/>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Scope and Coverage of QNA</a:t>
            </a:r>
            <a:endParaRPr lang="en-US" dirty="0"/>
          </a:p>
        </p:txBody>
      </p:sp>
      <p:sp>
        <p:nvSpPr>
          <p:cNvPr id="3" name="Content Placeholder 2"/>
          <p:cNvSpPr>
            <a:spLocks noGrp="1"/>
          </p:cNvSpPr>
          <p:nvPr>
            <p:ph sz="quarter" idx="1"/>
          </p:nvPr>
        </p:nvSpPr>
        <p:spPr>
          <a:xfrm>
            <a:off x="301752" y="1527048"/>
            <a:ext cx="8503920" cy="4854280"/>
          </a:xfrm>
        </p:spPr>
        <p:txBody>
          <a:bodyPr>
            <a:noAutofit/>
          </a:bodyPr>
          <a:lstStyle/>
          <a:p>
            <a:pPr marL="349250" lvl="2" indent="6350" algn="just" rtl="0">
              <a:buClr>
                <a:srgbClr val="FF9900"/>
              </a:buClr>
              <a:buNone/>
            </a:pPr>
            <a:r>
              <a:rPr lang="en-US" sz="1500" dirty="0" smtClean="0">
                <a:latin typeface="Verdana" pitchFamily="34" charset="0"/>
              </a:rPr>
              <a:t> In order  to calculate quarterly estimates of GDP we are using  two  following approaches (production and expenditure):</a:t>
            </a:r>
          </a:p>
          <a:p>
            <a:pPr marL="1371600" lvl="2" indent="-457200" algn="just" rtl="0">
              <a:buClr>
                <a:srgbClr val="FF9900"/>
              </a:buClr>
              <a:buFont typeface="+mj-lt"/>
              <a:buAutoNum type="arabicPeriod"/>
            </a:pPr>
            <a:r>
              <a:rPr lang="en-US" sz="1500" dirty="0" smtClean="0"/>
              <a:t>Value added and GDP in current and constant prices by industry</a:t>
            </a:r>
          </a:p>
          <a:p>
            <a:pPr marL="1371600" lvl="2" indent="-457200" algn="just" rtl="0">
              <a:buClr>
                <a:srgbClr val="FF9900"/>
              </a:buClr>
              <a:buFont typeface="+mj-lt"/>
              <a:buAutoNum type="arabicPeriod"/>
            </a:pPr>
            <a:r>
              <a:rPr lang="en-GB" sz="1500" dirty="0" smtClean="0"/>
              <a:t>Expenditures of the GDP in current and constant prices  </a:t>
            </a:r>
          </a:p>
          <a:p>
            <a:pPr algn="just" rtl="0"/>
            <a:endParaRPr lang="en-US" sz="1500" dirty="0" smtClean="0">
              <a:latin typeface="Verdana" pitchFamily="34" charset="0"/>
            </a:endParaRPr>
          </a:p>
          <a:p>
            <a:pPr algn="just" rtl="0"/>
            <a:r>
              <a:rPr lang="en-US" sz="1500" dirty="0" smtClean="0">
                <a:latin typeface="Verdana" pitchFamily="34" charset="0"/>
              </a:rPr>
              <a:t>To estimate the value added and GDP by industry, in the  first step, the  activities in the alphabetical ISIC rev3.1 (12 activities) were checked and by considering available data sources and  usual methods in the annual national accounts, indicators and related quantities have been identified. Then, based on  the bottom-up method,  coverage level of the 12 activities were determined and broken down to computable components. Finally 42 industries were used in QNA calculation of GDP.</a:t>
            </a:r>
          </a:p>
          <a:p>
            <a:pPr algn="just" rtl="0"/>
            <a:r>
              <a:rPr lang="en-US" sz="1500" dirty="0" smtClean="0">
                <a:latin typeface="Verdana" pitchFamily="34" charset="0"/>
              </a:rPr>
              <a:t> In each industry, suitable indicators and quantities, have been used to estimate quarterly output based on  the Denton Method and then the  value added is calculated assuming  a fixed equal ratio between  the intermediate consumption and output.</a:t>
            </a:r>
          </a:p>
          <a:p>
            <a:pPr algn="just" rtl="0"/>
            <a:endParaRPr lang="en-US" sz="1500" dirty="0" smtClean="0">
              <a:latin typeface="Verdana" pitchFamily="34" charset="0"/>
            </a:endParaRPr>
          </a:p>
          <a:p>
            <a:pPr algn="just" rtl="0"/>
            <a:r>
              <a:rPr lang="en-GB" sz="1500" dirty="0" smtClean="0">
                <a:latin typeface="Verdana" pitchFamily="34" charset="0"/>
              </a:rPr>
              <a:t> Calculation method  in GDP by </a:t>
            </a:r>
            <a:r>
              <a:rPr lang="en-US" sz="1500" dirty="0" smtClean="0">
                <a:latin typeface="Verdana" pitchFamily="34" charset="0"/>
              </a:rPr>
              <a:t>expenditure is similar to estimations in the  production  approach.</a:t>
            </a:r>
          </a:p>
          <a:p>
            <a:pPr>
              <a:buNone/>
            </a:pPr>
            <a:endParaRPr lang="en-US" sz="1500" dirty="0" smtClean="0">
              <a:cs typeface="B Mitra" pitchFamily="2" charset="-78"/>
            </a:endParaRPr>
          </a:p>
        </p:txBody>
      </p:sp>
      <p:sp>
        <p:nvSpPr>
          <p:cNvPr id="5" name="Footer Placeholder 4"/>
          <p:cNvSpPr>
            <a:spLocks noGrp="1"/>
          </p:cNvSpPr>
          <p:nvPr>
            <p:ph type="ftr" sz="quarter" idx="11"/>
          </p:nvPr>
        </p:nvSpPr>
        <p:spPr/>
        <p:txBody>
          <a:bodyPr/>
          <a:lstStyle/>
          <a:p>
            <a:r>
              <a:rPr lang="en-US" dirty="0" smtClean="0"/>
              <a:t>4</a:t>
            </a:r>
            <a:endParaRPr lang="en-US" dirty="0"/>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xmlns="" val="1266118366"/>
              </p:ext>
            </p:extLst>
          </p:nvPr>
        </p:nvGraphicFramePr>
        <p:xfrm>
          <a:off x="681208" y="620688"/>
          <a:ext cx="7503921" cy="6217920"/>
        </p:xfrm>
        <a:graphic>
          <a:graphicData uri="http://schemas.openxmlformats.org/drawingml/2006/table">
            <a:tbl>
              <a:tblPr rtl="1">
                <a:tableStyleId>{793D81CF-94F2-401A-BA57-92F5A7B2D0C5}</a:tableStyleId>
              </a:tblPr>
              <a:tblGrid>
                <a:gridCol w="3886085"/>
                <a:gridCol w="3029053"/>
                <a:gridCol w="588783"/>
              </a:tblGrid>
              <a:tr h="216024">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smtClean="0">
                          <a:solidFill>
                            <a:schemeClr val="bg1"/>
                          </a:solidFill>
                        </a:rPr>
                        <a:t>dissemination level</a:t>
                      </a:r>
                      <a:endParaRPr kumimoji="0" lang="en-US" sz="1300" b="1" i="0" u="none" strike="noStrike" kern="1200" cap="none" normalizeH="0" baseline="0" dirty="0" smtClean="0">
                        <a:ln>
                          <a:noFill/>
                        </a:ln>
                        <a:solidFill>
                          <a:schemeClr val="bg1"/>
                        </a:solidFill>
                        <a:effectLst/>
                        <a:latin typeface="Verdana" pitchFamily="34" charset="0"/>
                        <a:ea typeface="+mn-ea"/>
                        <a:cs typeface="+mn-cs"/>
                      </a:endParaRPr>
                    </a:p>
                  </a:txBody>
                  <a:tcPr marL="40371" marR="40371" marT="0" marB="0" anchor="ctr">
                    <a:solidFill>
                      <a:srgbClr val="22639E"/>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kumimoji="0" lang="en-US" sz="1300" b="1" u="none" strike="noStrike" kern="1200" cap="none" normalizeH="0" baseline="0" dirty="0" smtClean="0">
                          <a:ln>
                            <a:noFill/>
                          </a:ln>
                          <a:solidFill>
                            <a:schemeClr val="bg1"/>
                          </a:solidFill>
                          <a:effectLst/>
                        </a:rPr>
                        <a:t>Estimation level</a:t>
                      </a:r>
                      <a:endParaRPr kumimoji="0" lang="en-US" sz="1300" b="1" i="0" u="none" strike="noStrike" kern="1200" cap="none" normalizeH="0" baseline="0" dirty="0" smtClean="0">
                        <a:ln>
                          <a:noFill/>
                        </a:ln>
                        <a:solidFill>
                          <a:schemeClr val="bg1"/>
                        </a:solidFill>
                        <a:effectLst/>
                        <a:latin typeface="Verdana" pitchFamily="34" charset="0"/>
                        <a:ea typeface="+mn-ea"/>
                        <a:cs typeface="+mn-cs"/>
                      </a:endParaRPr>
                    </a:p>
                  </a:txBody>
                  <a:tcPr marL="40371" marR="40371" marT="0" marB="0" anchor="ctr">
                    <a:solidFill>
                      <a:srgbClr val="22639E"/>
                    </a:solidFill>
                  </a:tcPr>
                </a:tc>
                <a:tc>
                  <a:txBody>
                    <a:bodyPr/>
                    <a:lstStyle/>
                    <a:p>
                      <a:pPr algn="ctr" rtl="1">
                        <a:lnSpc>
                          <a:spcPct val="150000"/>
                        </a:lnSpc>
                        <a:spcAft>
                          <a:spcPts val="0"/>
                        </a:spcAft>
                      </a:pPr>
                      <a:r>
                        <a:rPr kumimoji="0" lang="en-US" sz="1300" b="0" i="0" u="none" strike="noStrike" kern="1200" cap="none" normalizeH="0" baseline="0" dirty="0" smtClean="0">
                          <a:ln>
                            <a:noFill/>
                          </a:ln>
                          <a:solidFill>
                            <a:schemeClr val="bg1"/>
                          </a:solidFill>
                          <a:effectLst/>
                          <a:latin typeface="+mn-lt"/>
                          <a:ea typeface="+mn-ea"/>
                          <a:cs typeface="+mn-cs"/>
                        </a:rPr>
                        <a:t>Row</a:t>
                      </a:r>
                      <a:endParaRPr kumimoji="0" lang="en-US" sz="1300" b="0" i="0" u="none" strike="noStrike" kern="1200" cap="none" normalizeH="0" baseline="0" dirty="0">
                        <a:ln>
                          <a:noFill/>
                        </a:ln>
                        <a:solidFill>
                          <a:schemeClr val="bg1"/>
                        </a:solidFill>
                        <a:effectLst/>
                        <a:latin typeface="Verdana" pitchFamily="34" charset="0"/>
                        <a:ea typeface="+mn-ea"/>
                        <a:cs typeface="+mn-cs"/>
                      </a:endParaRPr>
                    </a:p>
                  </a:txBody>
                  <a:tcPr marL="40371" marR="40371" marT="0" marB="0" anchor="ctr">
                    <a:solidFill>
                      <a:srgbClr val="22639E"/>
                    </a:solidFill>
                  </a:tcPr>
                </a:tc>
              </a:tr>
              <a:tr h="264234">
                <a:tc rowSpan="3">
                  <a:txBody>
                    <a:bodyPr/>
                    <a:lstStyle/>
                    <a:p>
                      <a:pPr marL="0" marR="0" lvl="0" indent="0" algn="l" defTabSz="914400" rtl="1" eaLnBrk="1" fontAlgn="base" latinLnBrk="0" hangingPunct="1">
                        <a:lnSpc>
                          <a:spcPct val="150000"/>
                        </a:lnSpc>
                        <a:spcBef>
                          <a:spcPct val="20000"/>
                        </a:spcBef>
                        <a:spcAft>
                          <a:spcPts val="0"/>
                        </a:spcAft>
                        <a:buClr>
                          <a:srgbClr val="CC3300"/>
                        </a:buClr>
                        <a:buSzPct val="60000"/>
                        <a:buFont typeface="Wingdings" pitchFamily="2" charset="2"/>
                        <a:buNone/>
                        <a:tabLst/>
                      </a:pPr>
                      <a:r>
                        <a:rPr kumimoji="0" lang="en-GB" sz="1400" u="none" strike="noStrike" kern="1200" cap="none" normalizeH="0" baseline="0" dirty="0" smtClean="0">
                          <a:ln>
                            <a:noFill/>
                          </a:ln>
                          <a:effectLst/>
                        </a:rPr>
                        <a:t>Agriculture, hunting, forestry</a:t>
                      </a:r>
                      <a:endParaRPr kumimoji="0" lang="en-GB" sz="1400" b="1" i="0" u="none" strike="noStrike" kern="1200" cap="none" normalizeH="0" baseline="0" dirty="0" smtClean="0">
                        <a:ln>
                          <a:noFill/>
                        </a:ln>
                        <a:solidFill>
                          <a:schemeClr val="tx1"/>
                        </a:solidFill>
                        <a:effectLst/>
                        <a:latin typeface="Verdana" pitchFamily="34" charset="0"/>
                        <a:ea typeface="+mn-ea"/>
                        <a:cs typeface="+mn-cs"/>
                      </a:endParaRPr>
                    </a:p>
                  </a:txBody>
                  <a:tcPr marL="40371" marR="40371" marT="0" marB="0" anchor="ctr"/>
                </a:tc>
                <a:tc>
                  <a:txBody>
                    <a:bodyPr/>
                    <a:lstStyle/>
                    <a:p>
                      <a:pPr marL="0" algn="l" defTabSz="914400" rtl="1" eaLnBrk="1" latinLnBrk="0" hangingPunct="1">
                        <a:lnSpc>
                          <a:spcPct val="150000"/>
                        </a:lnSpc>
                        <a:spcAft>
                          <a:spcPts val="0"/>
                        </a:spcAft>
                      </a:pPr>
                      <a:r>
                        <a:rPr kumimoji="0" lang="en-US" sz="1200" u="none" strike="noStrike" kern="1200" cap="none" normalizeH="0" baseline="0" dirty="0" smtClean="0">
                          <a:ln>
                            <a:noFill/>
                          </a:ln>
                          <a:effectLst/>
                        </a:rPr>
                        <a:t>Farming and horticulture</a:t>
                      </a:r>
                      <a:endParaRPr kumimoji="0" lang="en-US" sz="12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c rowSpan="3">
                  <a:txBody>
                    <a:bodyPr/>
                    <a:lstStyle/>
                    <a:p>
                      <a:pPr marL="0" marR="0" lvl="0" indent="0" algn="ctr" defTabSz="914400" rtl="1" eaLnBrk="1" fontAlgn="base" latinLnBrk="0" hangingPunct="1">
                        <a:lnSpc>
                          <a:spcPct val="150000"/>
                        </a:lnSpc>
                        <a:spcBef>
                          <a:spcPct val="20000"/>
                        </a:spcBef>
                        <a:spcAft>
                          <a:spcPts val="0"/>
                        </a:spcAft>
                        <a:buClr>
                          <a:srgbClr val="CC3300"/>
                        </a:buClr>
                        <a:buSzPct val="60000"/>
                        <a:buFont typeface="Wingdings" pitchFamily="2" charset="2"/>
                        <a:buNone/>
                        <a:tabLst/>
                      </a:pPr>
                      <a:r>
                        <a:rPr kumimoji="0" lang="en-US" sz="1400" u="none" strike="noStrike" kern="1200" cap="none" normalizeH="0" baseline="0" dirty="0" smtClean="0">
                          <a:ln>
                            <a:noFill/>
                          </a:ln>
                          <a:effectLst/>
                        </a:rPr>
                        <a:t>1</a:t>
                      </a:r>
                      <a:endParaRPr kumimoji="0" lang="en-GB" sz="1400" b="1" i="0" u="none" strike="noStrike" kern="1200" cap="none" normalizeH="0" baseline="0" dirty="0" smtClean="0">
                        <a:ln>
                          <a:noFill/>
                        </a:ln>
                        <a:solidFill>
                          <a:schemeClr val="tx1"/>
                        </a:solidFill>
                        <a:effectLst/>
                        <a:latin typeface="Verdana" pitchFamily="34" charset="0"/>
                        <a:ea typeface="+mn-ea"/>
                        <a:cs typeface="+mn-cs"/>
                      </a:endParaRPr>
                    </a:p>
                  </a:txBody>
                  <a:tcPr marL="40371" marR="40371" marT="0" marB="0" anchor="ctr"/>
                </a:tc>
              </a:tr>
              <a:tr h="78944">
                <a:tc vMerge="1">
                  <a:txBody>
                    <a:bodyPr/>
                    <a:lstStyle/>
                    <a:p>
                      <a:endParaRPr lang="en-US"/>
                    </a:p>
                  </a:txBody>
                  <a:tcPr/>
                </a:tc>
                <a:tc>
                  <a:txBody>
                    <a:bodyPr/>
                    <a:lstStyle/>
                    <a:p>
                      <a:pPr marL="0" algn="l" defTabSz="914400" rtl="1" eaLnBrk="1" latinLnBrk="0" hangingPunct="1">
                        <a:lnSpc>
                          <a:spcPct val="150000"/>
                        </a:lnSpc>
                        <a:spcAft>
                          <a:spcPts val="0"/>
                        </a:spcAft>
                      </a:pPr>
                      <a:r>
                        <a:rPr kumimoji="0" lang="en-US" sz="1200" u="none" strike="noStrike" kern="1200" cap="none" normalizeH="0" baseline="0" dirty="0" smtClean="0">
                          <a:ln>
                            <a:noFill/>
                          </a:ln>
                          <a:effectLst/>
                        </a:rPr>
                        <a:t>Animal husbandry</a:t>
                      </a:r>
                      <a:endParaRPr kumimoji="0" lang="en-US" sz="12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c vMerge="1">
                  <a:txBody>
                    <a:bodyPr/>
                    <a:lstStyle/>
                    <a:p>
                      <a:endParaRPr lang="en-US"/>
                    </a:p>
                  </a:txBody>
                  <a:tcPr/>
                </a:tc>
              </a:tr>
              <a:tr h="129613">
                <a:tc vMerge="1">
                  <a:txBody>
                    <a:bodyPr/>
                    <a:lstStyle/>
                    <a:p>
                      <a:endParaRPr lang="en-US"/>
                    </a:p>
                  </a:txBody>
                  <a:tcPr/>
                </a:tc>
                <a:tc>
                  <a:txBody>
                    <a:bodyPr/>
                    <a:lstStyle/>
                    <a:p>
                      <a:pPr algn="l" rtl="1">
                        <a:lnSpc>
                          <a:spcPct val="150000"/>
                        </a:lnSpc>
                        <a:spcAft>
                          <a:spcPts val="0"/>
                        </a:spcAft>
                      </a:pPr>
                      <a:r>
                        <a:rPr kumimoji="0" lang="en-GB" sz="1200" u="none" strike="noStrike" kern="1200" cap="none" normalizeH="0" baseline="0" dirty="0" smtClean="0">
                          <a:ln>
                            <a:noFill/>
                          </a:ln>
                          <a:effectLst/>
                        </a:rPr>
                        <a:t>forestry</a:t>
                      </a:r>
                      <a:endParaRPr lang="en-US" sz="1200" b="1" dirty="0">
                        <a:latin typeface="Verdana" pitchFamily="34" charset="0"/>
                        <a:ea typeface="Times New Roman"/>
                        <a:cs typeface="+mn-cs"/>
                      </a:endParaRPr>
                    </a:p>
                  </a:txBody>
                  <a:tcPr marL="40371" marR="40371" marT="0" marB="0" anchor="ctr"/>
                </a:tc>
                <a:tc vMerge="1">
                  <a:txBody>
                    <a:bodyPr/>
                    <a:lstStyle/>
                    <a:p>
                      <a:endParaRPr lang="en-US"/>
                    </a:p>
                  </a:txBody>
                  <a:tcPr/>
                </a:tc>
              </a:tr>
              <a:tr h="36266">
                <a:tc>
                  <a:txBody>
                    <a:bodyPr/>
                    <a:lstStyle/>
                    <a:p>
                      <a:pPr marL="0" algn="l" defTabSz="914400" rtl="1" eaLnBrk="1" latinLnBrk="0" hangingPunct="1">
                        <a:lnSpc>
                          <a:spcPct val="150000"/>
                        </a:lnSpc>
                        <a:spcAft>
                          <a:spcPts val="0"/>
                        </a:spcAft>
                      </a:pPr>
                      <a:r>
                        <a:rPr kumimoji="0" lang="en-GB" sz="1400" u="none" strike="noStrike" kern="1200" cap="none" normalizeH="0" baseline="0" dirty="0" smtClean="0">
                          <a:ln>
                            <a:noFill/>
                          </a:ln>
                          <a:effectLst/>
                        </a:rPr>
                        <a:t>Fishing</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c>
                  <a:txBody>
                    <a:bodyPr/>
                    <a:lstStyle/>
                    <a:p>
                      <a:pPr marL="0" marR="0" indent="0" algn="l" defTabSz="914400" rtl="1" eaLnBrk="1" fontAlgn="auto" latinLnBrk="0" hangingPunct="1">
                        <a:lnSpc>
                          <a:spcPct val="150000"/>
                        </a:lnSpc>
                        <a:spcBef>
                          <a:spcPts val="0"/>
                        </a:spcBef>
                        <a:spcAft>
                          <a:spcPts val="0"/>
                        </a:spcAft>
                        <a:buClrTx/>
                        <a:buSzTx/>
                        <a:buFontTx/>
                        <a:buNone/>
                        <a:tabLst/>
                        <a:defRPr/>
                      </a:pPr>
                      <a:r>
                        <a:rPr kumimoji="0" lang="en-GB" sz="1200" u="none" strike="noStrike" kern="1200" cap="none" normalizeH="0" baseline="0" dirty="0" smtClean="0">
                          <a:ln>
                            <a:noFill/>
                          </a:ln>
                          <a:effectLst/>
                        </a:rPr>
                        <a:t>Fishing</a:t>
                      </a:r>
                      <a:endParaRPr kumimoji="0" lang="en-US" sz="1200" b="1" i="0" u="none" strike="noStrike" kern="1200" cap="none" normalizeH="0" baseline="0" dirty="0" smtClean="0">
                        <a:ln>
                          <a:noFill/>
                        </a:ln>
                        <a:solidFill>
                          <a:schemeClr val="tx1"/>
                        </a:solidFill>
                        <a:effectLst/>
                        <a:latin typeface="Verdana" pitchFamily="34" charset="0"/>
                        <a:ea typeface="+mn-ea"/>
                        <a:cs typeface="+mn-cs"/>
                      </a:endParaRPr>
                    </a:p>
                  </a:txBody>
                  <a:tcPr marL="40371" marR="40371" marT="0" marB="0" anchor="ctr"/>
                </a:tc>
                <a:tc>
                  <a:txBody>
                    <a:bodyPr/>
                    <a:lstStyle/>
                    <a:p>
                      <a:pPr marL="0" algn="ctr" defTabSz="914400" rtl="1" eaLnBrk="1" latinLnBrk="0" hangingPunct="1">
                        <a:lnSpc>
                          <a:spcPct val="150000"/>
                        </a:lnSpc>
                        <a:spcAft>
                          <a:spcPts val="0"/>
                        </a:spcAft>
                      </a:pPr>
                      <a:r>
                        <a:rPr kumimoji="0" lang="en-US" sz="1400" u="none" strike="noStrike" kern="1200" cap="none" normalizeH="0" baseline="0" dirty="0" smtClean="0">
                          <a:ln>
                            <a:noFill/>
                          </a:ln>
                          <a:effectLst/>
                        </a:rPr>
                        <a:t>2</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r>
              <a:tr h="47374">
                <a:tc rowSpan="2">
                  <a:txBody>
                    <a:bodyPr/>
                    <a:lstStyle/>
                    <a:p>
                      <a:pPr marL="0" algn="l" defTabSz="914400" rtl="1" eaLnBrk="1" latinLnBrk="0" hangingPunct="1">
                        <a:lnSpc>
                          <a:spcPct val="150000"/>
                        </a:lnSpc>
                        <a:spcAft>
                          <a:spcPts val="0"/>
                        </a:spcAft>
                      </a:pPr>
                      <a:r>
                        <a:rPr kumimoji="0" lang="en-US" sz="1400" u="none" strike="noStrike" kern="1200" cap="none" normalizeH="0" baseline="0" dirty="0" smtClean="0">
                          <a:ln>
                            <a:noFill/>
                          </a:ln>
                          <a:effectLst/>
                        </a:rPr>
                        <a:t>Mining and quarrying</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c>
                  <a:txBody>
                    <a:bodyPr/>
                    <a:lstStyle/>
                    <a:p>
                      <a:pPr algn="l" rtl="1">
                        <a:lnSpc>
                          <a:spcPct val="150000"/>
                        </a:lnSpc>
                        <a:spcAft>
                          <a:spcPts val="0"/>
                        </a:spcAft>
                      </a:pPr>
                      <a:r>
                        <a:rPr lang="en-US" sz="1200" dirty="0" smtClean="0"/>
                        <a:t>Oil</a:t>
                      </a:r>
                      <a:r>
                        <a:rPr lang="en-US" sz="1200" baseline="0" dirty="0" smtClean="0"/>
                        <a:t> and gas </a:t>
                      </a:r>
                      <a:r>
                        <a:rPr kumimoji="0" lang="en-US" sz="1200" u="none" strike="noStrike" kern="1200" cap="none" normalizeH="0" baseline="0" dirty="0" smtClean="0">
                          <a:ln>
                            <a:noFill/>
                          </a:ln>
                          <a:effectLst/>
                        </a:rPr>
                        <a:t>quarrying </a:t>
                      </a:r>
                      <a:endParaRPr lang="en-US" sz="1200" b="1" dirty="0">
                        <a:latin typeface="Verdana" pitchFamily="34" charset="0"/>
                        <a:ea typeface="Times New Roman"/>
                        <a:cs typeface="+mn-cs"/>
                      </a:endParaRPr>
                    </a:p>
                  </a:txBody>
                  <a:tcPr marL="40371" marR="40371" marT="0" marB="0" anchor="ctr"/>
                </a:tc>
                <a:tc rowSpan="2">
                  <a:txBody>
                    <a:bodyPr/>
                    <a:lstStyle/>
                    <a:p>
                      <a:pPr marL="0" algn="ctr" defTabSz="914400" rtl="1" eaLnBrk="1" latinLnBrk="0" hangingPunct="1">
                        <a:lnSpc>
                          <a:spcPct val="150000"/>
                        </a:lnSpc>
                        <a:spcAft>
                          <a:spcPts val="0"/>
                        </a:spcAft>
                      </a:pPr>
                      <a:r>
                        <a:rPr kumimoji="0" lang="en-US" sz="1400" u="none" strike="noStrike" kern="1200" cap="none" normalizeH="0" baseline="0" dirty="0" smtClean="0">
                          <a:ln>
                            <a:noFill/>
                          </a:ln>
                          <a:effectLst/>
                        </a:rPr>
                        <a:t>3</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r>
              <a:tr h="26035">
                <a:tc vMerge="1">
                  <a:txBody>
                    <a:bodyPr/>
                    <a:lstStyle/>
                    <a:p>
                      <a:endParaRPr lang="en-US"/>
                    </a:p>
                  </a:txBody>
                  <a:tcPr/>
                </a:tc>
                <a:tc>
                  <a:txBody>
                    <a:bodyPr/>
                    <a:lstStyle/>
                    <a:p>
                      <a:pPr algn="l" rtl="1">
                        <a:lnSpc>
                          <a:spcPct val="150000"/>
                        </a:lnSpc>
                        <a:spcAft>
                          <a:spcPts val="0"/>
                        </a:spcAft>
                      </a:pPr>
                      <a:r>
                        <a:rPr lang="en-US" sz="1200" dirty="0" smtClean="0"/>
                        <a:t>Mining</a:t>
                      </a:r>
                      <a:endParaRPr lang="en-US" sz="1200" b="1" dirty="0">
                        <a:latin typeface="Verdana" pitchFamily="34" charset="0"/>
                        <a:ea typeface="Times New Roman"/>
                        <a:cs typeface="+mn-cs"/>
                      </a:endParaRPr>
                    </a:p>
                  </a:txBody>
                  <a:tcPr marL="40371" marR="40371" marT="0" marB="0" anchor="ctr"/>
                </a:tc>
                <a:tc vMerge="1">
                  <a:txBody>
                    <a:bodyPr/>
                    <a:lstStyle/>
                    <a:p>
                      <a:endParaRPr lang="en-US"/>
                    </a:p>
                  </a:txBody>
                  <a:tcPr/>
                </a:tc>
              </a:tr>
              <a:tr h="148712">
                <a:tc>
                  <a:txBody>
                    <a:bodyPr/>
                    <a:lstStyle/>
                    <a:p>
                      <a:pPr marL="0" algn="l" defTabSz="914400" rtl="1" eaLnBrk="1" latinLnBrk="0" hangingPunct="1">
                        <a:lnSpc>
                          <a:spcPct val="150000"/>
                        </a:lnSpc>
                        <a:spcAft>
                          <a:spcPts val="0"/>
                        </a:spcAft>
                      </a:pPr>
                      <a:r>
                        <a:rPr kumimoji="0" lang="en-US" sz="1400" u="none" strike="noStrike" kern="1200" cap="none" normalizeH="0" baseline="0" dirty="0" smtClean="0">
                          <a:ln>
                            <a:noFill/>
                          </a:ln>
                          <a:effectLst/>
                        </a:rPr>
                        <a:t>Manufacturing</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c>
                  <a:txBody>
                    <a:bodyPr/>
                    <a:lstStyle/>
                    <a:p>
                      <a:pPr algn="l" rtl="1">
                        <a:lnSpc>
                          <a:spcPct val="150000"/>
                        </a:lnSpc>
                        <a:spcAft>
                          <a:spcPts val="0"/>
                        </a:spcAft>
                      </a:pPr>
                      <a:r>
                        <a:rPr lang="en-US" sz="1200" kern="1200" dirty="0" smtClean="0"/>
                        <a:t>Manufacturing</a:t>
                      </a:r>
                      <a:endParaRPr lang="en-US" sz="1200" b="1" kern="1200" dirty="0">
                        <a:solidFill>
                          <a:schemeClr val="tx1"/>
                        </a:solidFill>
                        <a:latin typeface="Verdana" pitchFamily="34" charset="0"/>
                        <a:ea typeface="Times New Roman"/>
                        <a:cs typeface="+mn-cs"/>
                      </a:endParaRPr>
                    </a:p>
                  </a:txBody>
                  <a:tcPr marL="40371" marR="40371" marT="0" marB="0" anchor="ctr"/>
                </a:tc>
                <a:tc>
                  <a:txBody>
                    <a:bodyPr/>
                    <a:lstStyle/>
                    <a:p>
                      <a:pPr marL="0" algn="ctr" defTabSz="914400" rtl="1" eaLnBrk="1" latinLnBrk="0" hangingPunct="1">
                        <a:lnSpc>
                          <a:spcPct val="150000"/>
                        </a:lnSpc>
                        <a:spcAft>
                          <a:spcPts val="0"/>
                        </a:spcAft>
                      </a:pPr>
                      <a:r>
                        <a:rPr kumimoji="0" lang="en-US" sz="1400" u="none" strike="noStrike" kern="1200" cap="none" normalizeH="0" baseline="0" dirty="0" smtClean="0">
                          <a:ln>
                            <a:noFill/>
                          </a:ln>
                          <a:effectLst/>
                        </a:rPr>
                        <a:t>4</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r>
              <a:tr h="0">
                <a:tc rowSpan="3">
                  <a:txBody>
                    <a:bodyPr/>
                    <a:lstStyle/>
                    <a:p>
                      <a:pPr marL="0" algn="l" defTabSz="914400" rtl="1" eaLnBrk="1" latinLnBrk="0" hangingPunct="1">
                        <a:lnSpc>
                          <a:spcPct val="150000"/>
                        </a:lnSpc>
                        <a:spcAft>
                          <a:spcPts val="0"/>
                        </a:spcAft>
                      </a:pPr>
                      <a:r>
                        <a:rPr kumimoji="0" lang="en-US" sz="1400" u="none" strike="noStrike" kern="1200" cap="none" normalizeH="0" baseline="0" dirty="0" smtClean="0">
                          <a:ln>
                            <a:noFill/>
                          </a:ln>
                          <a:effectLst/>
                        </a:rPr>
                        <a:t>Electricity, gas and water supply</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c>
                  <a:txBody>
                    <a:bodyPr/>
                    <a:lstStyle/>
                    <a:p>
                      <a:pPr algn="l" rtl="1">
                        <a:lnSpc>
                          <a:spcPct val="150000"/>
                        </a:lnSpc>
                        <a:spcAft>
                          <a:spcPts val="0"/>
                        </a:spcAft>
                      </a:pPr>
                      <a:r>
                        <a:rPr kumimoji="0" lang="en-US" sz="1200" u="none" strike="noStrike" kern="1200" cap="none" normalizeH="0" baseline="0" dirty="0" smtClean="0">
                          <a:ln>
                            <a:noFill/>
                          </a:ln>
                          <a:effectLst/>
                        </a:rPr>
                        <a:t>Electricity  supply</a:t>
                      </a:r>
                      <a:endParaRPr lang="en-US" sz="1200" b="1" dirty="0">
                        <a:latin typeface="Verdana" pitchFamily="34" charset="0"/>
                        <a:ea typeface="Times New Roman"/>
                        <a:cs typeface="+mn-cs"/>
                      </a:endParaRPr>
                    </a:p>
                  </a:txBody>
                  <a:tcPr marL="40371" marR="40371" marT="0" marB="0" anchor="ctr"/>
                </a:tc>
                <a:tc rowSpan="3">
                  <a:txBody>
                    <a:bodyPr/>
                    <a:lstStyle/>
                    <a:p>
                      <a:pPr marL="0" algn="ctr" defTabSz="914400" rtl="1" eaLnBrk="1" latinLnBrk="0" hangingPunct="1">
                        <a:lnSpc>
                          <a:spcPct val="150000"/>
                        </a:lnSpc>
                        <a:spcAft>
                          <a:spcPts val="0"/>
                        </a:spcAft>
                      </a:pPr>
                      <a:r>
                        <a:rPr kumimoji="0" lang="en-US" sz="1400" u="none" strike="noStrike" kern="1200" cap="none" normalizeH="0" baseline="0" dirty="0" smtClean="0">
                          <a:ln>
                            <a:noFill/>
                          </a:ln>
                          <a:effectLst/>
                        </a:rPr>
                        <a:t>5</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r>
              <a:tr h="66473">
                <a:tc vMerge="1">
                  <a:txBody>
                    <a:bodyPr/>
                    <a:lstStyle/>
                    <a:p>
                      <a:endParaRPr lang="en-US"/>
                    </a:p>
                  </a:txBody>
                  <a:tcPr/>
                </a:tc>
                <a:tc>
                  <a:txBody>
                    <a:bodyPr/>
                    <a:lstStyle/>
                    <a:p>
                      <a:pPr algn="l" rtl="1">
                        <a:lnSpc>
                          <a:spcPct val="150000"/>
                        </a:lnSpc>
                        <a:spcAft>
                          <a:spcPts val="0"/>
                        </a:spcAft>
                      </a:pPr>
                      <a:r>
                        <a:rPr lang="en-US" sz="1200" kern="1200" dirty="0" smtClean="0"/>
                        <a:t>Gas distribution</a:t>
                      </a:r>
                      <a:endParaRPr lang="en-US" sz="1200" b="1" dirty="0">
                        <a:latin typeface="Verdana" pitchFamily="34" charset="0"/>
                        <a:ea typeface="Times New Roman"/>
                        <a:cs typeface="+mn-cs"/>
                      </a:endParaRPr>
                    </a:p>
                  </a:txBody>
                  <a:tcPr marL="40371" marR="40371" marT="0" marB="0" anchor="ctr"/>
                </a:tc>
                <a:tc vMerge="1">
                  <a:txBody>
                    <a:bodyPr/>
                    <a:lstStyle/>
                    <a:p>
                      <a:endParaRPr lang="en-US"/>
                    </a:p>
                  </a:txBody>
                  <a:tcPr/>
                </a:tc>
              </a:tr>
              <a:tr h="45134">
                <a:tc vMerge="1">
                  <a:txBody>
                    <a:bodyPr/>
                    <a:lstStyle/>
                    <a:p>
                      <a:endParaRPr lang="en-US"/>
                    </a:p>
                  </a:txBody>
                  <a:tcPr/>
                </a:tc>
                <a:tc>
                  <a:txBody>
                    <a:bodyPr/>
                    <a:lstStyle/>
                    <a:p>
                      <a:pPr algn="l" rtl="1">
                        <a:lnSpc>
                          <a:spcPct val="150000"/>
                        </a:lnSpc>
                        <a:spcAft>
                          <a:spcPts val="0"/>
                        </a:spcAft>
                      </a:pPr>
                      <a:r>
                        <a:rPr kumimoji="0" lang="en-US" sz="1200" u="none" strike="noStrike" kern="1200" cap="none" normalizeH="0" baseline="0" dirty="0" smtClean="0">
                          <a:ln>
                            <a:noFill/>
                          </a:ln>
                          <a:effectLst/>
                        </a:rPr>
                        <a:t>Water supply</a:t>
                      </a:r>
                      <a:endParaRPr lang="en-US" sz="1200" b="1" dirty="0">
                        <a:latin typeface="Verdana" pitchFamily="34" charset="0"/>
                        <a:ea typeface="Times New Roman"/>
                        <a:cs typeface="+mn-cs"/>
                      </a:endParaRPr>
                    </a:p>
                  </a:txBody>
                  <a:tcPr marL="40371" marR="40371" marT="0" marB="0" anchor="ctr"/>
                </a:tc>
                <a:tc vMerge="1">
                  <a:txBody>
                    <a:bodyPr/>
                    <a:lstStyle/>
                    <a:p>
                      <a:endParaRPr lang="en-US"/>
                    </a:p>
                  </a:txBody>
                  <a:tcPr/>
                </a:tc>
              </a:tr>
              <a:tr h="95803">
                <a:tc>
                  <a:txBody>
                    <a:bodyPr/>
                    <a:lstStyle/>
                    <a:p>
                      <a:pPr marL="0" marR="0" lvl="0" indent="0" algn="l" defTabSz="914400" rtl="1" eaLnBrk="1" fontAlgn="base" latinLnBrk="0" hangingPunct="1">
                        <a:lnSpc>
                          <a:spcPct val="150000"/>
                        </a:lnSpc>
                        <a:spcBef>
                          <a:spcPct val="20000"/>
                        </a:spcBef>
                        <a:spcAft>
                          <a:spcPts val="0"/>
                        </a:spcAft>
                        <a:buClr>
                          <a:srgbClr val="CC3300"/>
                        </a:buClr>
                        <a:buSzPct val="60000"/>
                        <a:buFont typeface="Wingdings" pitchFamily="2" charset="2"/>
                        <a:buNone/>
                        <a:tabLst/>
                      </a:pPr>
                      <a:r>
                        <a:rPr kumimoji="0" lang="en-GB" sz="1400" u="none" strike="noStrike" kern="1200" cap="none" normalizeH="0" baseline="0" dirty="0" smtClean="0">
                          <a:ln>
                            <a:noFill/>
                          </a:ln>
                          <a:effectLst/>
                        </a:rPr>
                        <a:t>Construction</a:t>
                      </a:r>
                      <a:endParaRPr kumimoji="0" lang="en-GB" sz="1400" b="1" i="0" u="none" strike="noStrike" kern="1200" cap="none" normalizeH="0" baseline="0" dirty="0" smtClean="0">
                        <a:ln>
                          <a:noFill/>
                        </a:ln>
                        <a:solidFill>
                          <a:schemeClr val="tx1"/>
                        </a:solidFill>
                        <a:effectLst/>
                        <a:latin typeface="Verdana" pitchFamily="34" charset="0"/>
                        <a:ea typeface="+mn-ea"/>
                        <a:cs typeface="+mn-cs"/>
                      </a:endParaRPr>
                    </a:p>
                  </a:txBody>
                  <a:tcPr marL="40371" marR="40371" marT="0" marB="0" anchor="ctr"/>
                </a:tc>
                <a:tc>
                  <a:txBody>
                    <a:bodyPr/>
                    <a:lstStyle/>
                    <a:p>
                      <a:pPr marL="0" marR="0" lvl="0" indent="0" algn="l" defTabSz="914400" rtl="1" eaLnBrk="1" fontAlgn="auto" latinLnBrk="0" hangingPunct="1">
                        <a:lnSpc>
                          <a:spcPct val="150000"/>
                        </a:lnSpc>
                        <a:spcBef>
                          <a:spcPts val="0"/>
                        </a:spcBef>
                        <a:spcAft>
                          <a:spcPts val="0"/>
                        </a:spcAft>
                        <a:buClrTx/>
                        <a:buSzTx/>
                        <a:buFontTx/>
                        <a:buNone/>
                        <a:tabLst/>
                        <a:defRPr/>
                      </a:pPr>
                      <a:r>
                        <a:rPr kumimoji="0" lang="en-GB" sz="1200" u="none" strike="noStrike" kern="1200" cap="none" normalizeH="0" baseline="0" dirty="0" smtClean="0">
                          <a:ln>
                            <a:noFill/>
                          </a:ln>
                          <a:effectLst/>
                        </a:rPr>
                        <a:t>Construction</a:t>
                      </a:r>
                      <a:endParaRPr kumimoji="0" lang="en-GB" sz="1200" b="1" i="0" u="none" strike="noStrike" kern="1200" cap="none" normalizeH="0" baseline="0" dirty="0" smtClean="0">
                        <a:ln>
                          <a:noFill/>
                        </a:ln>
                        <a:solidFill>
                          <a:schemeClr val="tx1"/>
                        </a:solidFill>
                        <a:effectLst/>
                        <a:latin typeface="Verdana" pitchFamily="34" charset="0"/>
                        <a:ea typeface="+mn-ea"/>
                        <a:cs typeface="+mn-cs"/>
                      </a:endParaRPr>
                    </a:p>
                  </a:txBody>
                  <a:tcPr marL="40371" marR="40371" marT="0" marB="0" anchor="ctr"/>
                </a:tc>
                <a:tc>
                  <a:txBody>
                    <a:bodyPr/>
                    <a:lstStyle/>
                    <a:p>
                      <a:pPr marL="0" marR="0" lvl="0" indent="0" algn="ctr" defTabSz="914400" rtl="1" eaLnBrk="1" fontAlgn="base" latinLnBrk="0" hangingPunct="1">
                        <a:lnSpc>
                          <a:spcPct val="150000"/>
                        </a:lnSpc>
                        <a:spcBef>
                          <a:spcPct val="20000"/>
                        </a:spcBef>
                        <a:spcAft>
                          <a:spcPts val="0"/>
                        </a:spcAft>
                        <a:buClr>
                          <a:srgbClr val="CC3300"/>
                        </a:buClr>
                        <a:buSzPct val="60000"/>
                        <a:buFont typeface="Wingdings" pitchFamily="2" charset="2"/>
                        <a:buNone/>
                        <a:tabLst/>
                      </a:pPr>
                      <a:r>
                        <a:rPr kumimoji="0" lang="en-GB" sz="1400" u="none" strike="noStrike" kern="1200" cap="none" normalizeH="0" baseline="0" dirty="0" smtClean="0">
                          <a:ln>
                            <a:noFill/>
                          </a:ln>
                          <a:effectLst/>
                        </a:rPr>
                        <a:t>6</a:t>
                      </a:r>
                      <a:endParaRPr kumimoji="0" lang="en-GB" sz="1400" b="1" i="0" u="none" strike="noStrike" kern="1200" cap="none" normalizeH="0" baseline="0" dirty="0" smtClean="0">
                        <a:ln>
                          <a:noFill/>
                        </a:ln>
                        <a:solidFill>
                          <a:schemeClr val="tx1"/>
                        </a:solidFill>
                        <a:effectLst/>
                        <a:latin typeface="Verdana" pitchFamily="34" charset="0"/>
                        <a:ea typeface="+mn-ea"/>
                        <a:cs typeface="+mn-cs"/>
                      </a:endParaRPr>
                    </a:p>
                  </a:txBody>
                  <a:tcPr marL="40371" marR="40371" marT="0" marB="0" anchor="ctr"/>
                </a:tc>
              </a:tr>
              <a:tr h="34903">
                <a:tc rowSpan="3">
                  <a:txBody>
                    <a:bodyPr/>
                    <a:lstStyle/>
                    <a:p>
                      <a:pPr marL="0" marR="0" lvl="0" indent="0" algn="l" defTabSz="914400" rtl="0" eaLnBrk="1" fontAlgn="base" latinLnBrk="0" hangingPunct="1">
                        <a:lnSpc>
                          <a:spcPct val="100000"/>
                        </a:lnSpc>
                        <a:spcBef>
                          <a:spcPct val="20000"/>
                        </a:spcBef>
                        <a:spcAft>
                          <a:spcPct val="0"/>
                        </a:spcAft>
                        <a:buClr>
                          <a:srgbClr val="CC3300"/>
                        </a:buClr>
                        <a:buSzPct val="60000"/>
                        <a:buFont typeface="Wingdings" pitchFamily="2" charset="2"/>
                        <a:buNone/>
                        <a:tabLst/>
                      </a:pPr>
                      <a:r>
                        <a:rPr kumimoji="0" lang="en-GB" sz="1400" u="none" strike="noStrike" cap="none" normalizeH="0" baseline="0" dirty="0" smtClean="0">
                          <a:ln>
                            <a:noFill/>
                          </a:ln>
                          <a:effectLst/>
                        </a:rPr>
                        <a:t>Wholesale and retail trade, hotels and restaurants</a:t>
                      </a:r>
                      <a:endParaRPr kumimoji="0" lang="en-GB" sz="1400" b="1" i="0" u="none" strike="noStrike" cap="none" normalizeH="0" baseline="0" dirty="0" smtClean="0">
                        <a:ln>
                          <a:noFill/>
                        </a:ln>
                        <a:solidFill>
                          <a:schemeClr val="tx1"/>
                        </a:solidFill>
                        <a:effectLst/>
                        <a:latin typeface="Verdana" pitchFamily="34" charset="0"/>
                        <a:cs typeface="+mn-cs"/>
                      </a:endParaRPr>
                    </a:p>
                  </a:txBody>
                  <a:tcPr marL="40371" marR="40371" marT="0" marB="0" anchor="ctr"/>
                </a:tc>
                <a:tc>
                  <a:txBody>
                    <a:bodyPr/>
                    <a:lstStyle/>
                    <a:p>
                      <a:pPr algn="l" rtl="1">
                        <a:lnSpc>
                          <a:spcPct val="150000"/>
                        </a:lnSpc>
                        <a:spcAft>
                          <a:spcPts val="0"/>
                        </a:spcAft>
                      </a:pPr>
                      <a:r>
                        <a:rPr kumimoji="0" lang="en-GB" sz="1200" u="none" strike="noStrike" cap="none" normalizeH="0" baseline="0" dirty="0" smtClean="0">
                          <a:ln>
                            <a:noFill/>
                          </a:ln>
                          <a:effectLst/>
                        </a:rPr>
                        <a:t>Wholesale and retail trade</a:t>
                      </a:r>
                      <a:endParaRPr lang="en-US" sz="1200" b="1" dirty="0">
                        <a:latin typeface="Verdana" pitchFamily="34" charset="0"/>
                        <a:ea typeface="Times New Roman"/>
                        <a:cs typeface="+mn-cs"/>
                      </a:endParaRPr>
                    </a:p>
                  </a:txBody>
                  <a:tcPr marL="40371" marR="40371" marT="0" marB="0" anchor="ctr"/>
                </a:tc>
                <a:tc rowSpan="3">
                  <a:txBody>
                    <a:bodyPr/>
                    <a:lstStyle/>
                    <a:p>
                      <a:pPr marL="0" marR="0" lvl="0" indent="0" algn="ctr" defTabSz="914400" rtl="0" eaLnBrk="1" fontAlgn="base" latinLnBrk="0" hangingPunct="1">
                        <a:lnSpc>
                          <a:spcPct val="100000"/>
                        </a:lnSpc>
                        <a:spcBef>
                          <a:spcPct val="20000"/>
                        </a:spcBef>
                        <a:spcAft>
                          <a:spcPct val="0"/>
                        </a:spcAft>
                        <a:buClr>
                          <a:srgbClr val="CC3300"/>
                        </a:buClr>
                        <a:buSzPct val="60000"/>
                        <a:buFont typeface="Wingdings" pitchFamily="2" charset="2"/>
                        <a:buNone/>
                        <a:tabLst/>
                      </a:pPr>
                      <a:r>
                        <a:rPr kumimoji="0" lang="en-GB" sz="1400" u="none" strike="noStrike" cap="none" normalizeH="0" baseline="0" dirty="0" smtClean="0">
                          <a:ln>
                            <a:noFill/>
                          </a:ln>
                          <a:effectLst/>
                        </a:rPr>
                        <a:t>7</a:t>
                      </a:r>
                      <a:endParaRPr kumimoji="0" lang="en-GB" sz="1400" b="1" i="0" u="none" strike="noStrike" cap="none" normalizeH="0" baseline="0" dirty="0" smtClean="0">
                        <a:ln>
                          <a:noFill/>
                        </a:ln>
                        <a:solidFill>
                          <a:schemeClr val="tx1"/>
                        </a:solidFill>
                        <a:effectLst/>
                        <a:latin typeface="Verdana" pitchFamily="34" charset="0"/>
                        <a:cs typeface="+mn-cs"/>
                      </a:endParaRPr>
                    </a:p>
                  </a:txBody>
                  <a:tcPr marL="40371" marR="40371" marT="0" marB="0" anchor="ctr"/>
                </a:tc>
              </a:tr>
              <a:tr h="85572">
                <a:tc vMerge="1">
                  <a:txBody>
                    <a:bodyPr/>
                    <a:lstStyle/>
                    <a:p>
                      <a:pPr algn="r" rtl="1">
                        <a:lnSpc>
                          <a:spcPct val="150000"/>
                        </a:lnSpc>
                        <a:spcAft>
                          <a:spcPts val="0"/>
                        </a:spcAft>
                      </a:pPr>
                      <a:endParaRPr lang="en-US" sz="1600" b="1" dirty="0">
                        <a:latin typeface="Times New Roman"/>
                        <a:ea typeface="Times New Roman"/>
                        <a:cs typeface="Arial"/>
                      </a:endParaRPr>
                    </a:p>
                  </a:txBody>
                  <a:tcPr marL="40371" marR="40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50000"/>
                        </a:lnSpc>
                        <a:spcAft>
                          <a:spcPts val="0"/>
                        </a:spcAft>
                      </a:pPr>
                      <a:r>
                        <a:rPr kumimoji="0" lang="en-GB" sz="1200" u="none" strike="noStrike" kern="1200" cap="none" normalizeH="0" baseline="0" dirty="0" smtClean="0">
                          <a:ln>
                            <a:noFill/>
                          </a:ln>
                          <a:effectLst/>
                        </a:rPr>
                        <a:t>Hotels </a:t>
                      </a:r>
                      <a:endParaRPr kumimoji="0" lang="en-US" sz="1200" b="1" i="0" u="none" strike="noStrike" kern="1200" cap="none" normalizeH="0" baseline="0" dirty="0">
                        <a:ln>
                          <a:noFill/>
                        </a:ln>
                        <a:solidFill>
                          <a:schemeClr val="tx1"/>
                        </a:solidFill>
                        <a:effectLst/>
                        <a:latin typeface="Verdana" pitchFamily="34" charset="0"/>
                        <a:ea typeface="+mn-ea"/>
                        <a:cs typeface="+mn-cs"/>
                      </a:endParaRPr>
                    </a:p>
                  </a:txBody>
                  <a:tcPr marL="40371" marR="40371" marT="0" marB="0" anchor="ctr"/>
                </a:tc>
                <a:tc vMerge="1">
                  <a:txBody>
                    <a:bodyPr/>
                    <a:lstStyle/>
                    <a:p>
                      <a:endParaRPr lang="en-US"/>
                    </a:p>
                  </a:txBody>
                  <a:tcPr/>
                </a:tc>
              </a:tr>
              <a:tr h="64233">
                <a:tc vMerge="1">
                  <a:txBody>
                    <a:bodyPr/>
                    <a:lstStyle/>
                    <a:p>
                      <a:endParaRPr lang="en-US"/>
                    </a:p>
                  </a:txBody>
                  <a:tcPr/>
                </a:tc>
                <a:tc>
                  <a:txBody>
                    <a:bodyPr/>
                    <a:lstStyle/>
                    <a:p>
                      <a:pPr algn="l" rtl="1">
                        <a:lnSpc>
                          <a:spcPct val="150000"/>
                        </a:lnSpc>
                        <a:spcAft>
                          <a:spcPts val="0"/>
                        </a:spcAft>
                      </a:pPr>
                      <a:r>
                        <a:rPr kumimoji="0" lang="en-GB" sz="1200" u="none" strike="noStrike" cap="none" normalizeH="0" baseline="0" dirty="0" smtClean="0">
                          <a:ln>
                            <a:noFill/>
                          </a:ln>
                          <a:effectLst/>
                        </a:rPr>
                        <a:t>Restaurants</a:t>
                      </a:r>
                      <a:endParaRPr lang="en-US" sz="1200" b="1" dirty="0">
                        <a:latin typeface="Verdana" pitchFamily="34" charset="0"/>
                        <a:ea typeface="Times New Roman"/>
                        <a:cs typeface="+mn-cs"/>
                      </a:endParaRPr>
                    </a:p>
                  </a:txBody>
                  <a:tcPr marL="40371" marR="40371" marT="0" marB="0" anchor="ctr"/>
                </a:tc>
                <a:tc vMerge="1">
                  <a:txBody>
                    <a:bodyPr/>
                    <a:lstStyle/>
                    <a:p>
                      <a:endParaRPr lang="en-US"/>
                    </a:p>
                  </a:txBody>
                  <a:tcPr/>
                </a:tc>
              </a:tr>
              <a:tr h="42894">
                <a:tc rowSpan="7">
                  <a:txBody>
                    <a:bodyPr/>
                    <a:lstStyle/>
                    <a:p>
                      <a:pPr algn="l" rtl="1">
                        <a:lnSpc>
                          <a:spcPct val="150000"/>
                        </a:lnSpc>
                        <a:spcAft>
                          <a:spcPts val="0"/>
                        </a:spcAft>
                      </a:pPr>
                      <a:r>
                        <a:rPr kumimoji="0" lang="en-GB" sz="1400" u="none" strike="noStrike" cap="none" normalizeH="0" baseline="0" dirty="0" smtClean="0">
                          <a:ln>
                            <a:noFill/>
                          </a:ln>
                          <a:effectLst/>
                        </a:rPr>
                        <a:t>Transport, storage and communications</a:t>
                      </a:r>
                      <a:endParaRPr lang="en-US" sz="1400" b="1" dirty="0">
                        <a:solidFill>
                          <a:schemeClr val="tx1"/>
                        </a:solidFill>
                        <a:effectLst/>
                        <a:latin typeface="Times New Roman"/>
                        <a:ea typeface="Times New Roman"/>
                        <a:cs typeface="+mn-cs"/>
                      </a:endParaRPr>
                    </a:p>
                  </a:txBody>
                  <a:tcPr marL="40371" marR="40371" marT="0" marB="0" anchor="ctr"/>
                </a:tc>
                <a:tc>
                  <a:txBody>
                    <a:bodyPr/>
                    <a:lstStyle/>
                    <a:p>
                      <a:pPr algn="l" rtl="1">
                        <a:lnSpc>
                          <a:spcPct val="150000"/>
                        </a:lnSpc>
                        <a:spcAft>
                          <a:spcPts val="0"/>
                        </a:spcAft>
                      </a:pPr>
                      <a:r>
                        <a:rPr lang="en-US" sz="1200" kern="1200" dirty="0" smtClean="0"/>
                        <a:t>Transport via railways</a:t>
                      </a:r>
                      <a:endParaRPr lang="en-US" sz="1200" b="1" kern="1200" dirty="0">
                        <a:solidFill>
                          <a:schemeClr val="tx1"/>
                        </a:solidFill>
                        <a:latin typeface="+mn-lt"/>
                        <a:ea typeface="+mn-ea"/>
                        <a:cs typeface="+mn-cs"/>
                      </a:endParaRPr>
                    </a:p>
                  </a:txBody>
                  <a:tcPr marL="40371" marR="40371" marT="0" marB="0" anchor="ctr"/>
                </a:tc>
                <a:tc rowSpan="7">
                  <a:txBody>
                    <a:bodyPr/>
                    <a:lstStyle/>
                    <a:p>
                      <a:pPr algn="ctr" rtl="1">
                        <a:lnSpc>
                          <a:spcPct val="150000"/>
                        </a:lnSpc>
                        <a:spcAft>
                          <a:spcPts val="0"/>
                        </a:spcAft>
                      </a:pPr>
                      <a:r>
                        <a:rPr lang="en-US" sz="1400" dirty="0" smtClean="0">
                          <a:effectLst/>
                        </a:rPr>
                        <a:t>8</a:t>
                      </a:r>
                      <a:endParaRPr lang="en-US" sz="1400" b="1" dirty="0">
                        <a:solidFill>
                          <a:schemeClr val="tx1"/>
                        </a:solidFill>
                        <a:effectLst/>
                        <a:latin typeface="Times New Roman"/>
                        <a:ea typeface="Times New Roman"/>
                        <a:cs typeface="+mn-cs"/>
                      </a:endParaRPr>
                    </a:p>
                  </a:txBody>
                  <a:tcPr marL="40371" marR="40371" marT="0" marB="0" anchor="ctr"/>
                </a:tc>
              </a:tr>
              <a:tr h="93563">
                <a:tc vMerge="1">
                  <a:txBody>
                    <a:bodyPr/>
                    <a:lstStyle/>
                    <a:p>
                      <a:endParaRPr lang="en-US"/>
                    </a:p>
                  </a:txBody>
                  <a:tcPr/>
                </a:tc>
                <a:tc>
                  <a:txBody>
                    <a:bodyPr/>
                    <a:lstStyle/>
                    <a:p>
                      <a:pPr algn="l" rtl="1">
                        <a:lnSpc>
                          <a:spcPct val="150000"/>
                        </a:lnSpc>
                        <a:spcAft>
                          <a:spcPts val="0"/>
                        </a:spcAft>
                      </a:pPr>
                      <a:r>
                        <a:rPr lang="en-US" sz="1200" kern="1200" dirty="0" smtClean="0"/>
                        <a:t>Other land transports</a:t>
                      </a:r>
                      <a:endParaRPr lang="en-US" sz="1200" b="1" kern="1200" dirty="0">
                        <a:solidFill>
                          <a:schemeClr val="tx1"/>
                        </a:solidFill>
                        <a:latin typeface="+mn-lt"/>
                        <a:ea typeface="+mn-ea"/>
                        <a:cs typeface="+mn-cs"/>
                      </a:endParaRPr>
                    </a:p>
                  </a:txBody>
                  <a:tcPr marL="40371" marR="40371" marT="0" marB="0" anchor="ctr"/>
                </a:tc>
                <a:tc vMerge="1">
                  <a:txBody>
                    <a:bodyPr/>
                    <a:lstStyle/>
                    <a:p>
                      <a:endParaRPr lang="en-US"/>
                    </a:p>
                  </a:txBody>
                  <a:tcPr/>
                </a:tc>
              </a:tr>
              <a:tr h="39748">
                <a:tc vMerge="1">
                  <a:txBody>
                    <a:bodyPr/>
                    <a:lstStyle/>
                    <a:p>
                      <a:endParaRPr lang="en-US"/>
                    </a:p>
                  </a:txBody>
                  <a:tcPr/>
                </a:tc>
                <a:tc>
                  <a:txBody>
                    <a:bodyPr/>
                    <a:lstStyle/>
                    <a:p>
                      <a:pPr algn="l" rtl="1">
                        <a:lnSpc>
                          <a:spcPct val="150000"/>
                        </a:lnSpc>
                        <a:spcAft>
                          <a:spcPts val="0"/>
                        </a:spcAft>
                      </a:pPr>
                      <a:r>
                        <a:rPr lang="en-US" sz="1200" kern="1200" dirty="0" smtClean="0"/>
                        <a:t>Transport via pipelines</a:t>
                      </a:r>
                      <a:endParaRPr lang="en-US" sz="1200" b="1" kern="1200" dirty="0">
                        <a:solidFill>
                          <a:schemeClr val="tx1"/>
                        </a:solidFill>
                        <a:latin typeface="+mn-lt"/>
                        <a:ea typeface="+mn-ea"/>
                        <a:cs typeface="+mn-cs"/>
                      </a:endParaRPr>
                    </a:p>
                  </a:txBody>
                  <a:tcPr marL="40371" marR="40371" marT="0" marB="0" anchor="ctr"/>
                </a:tc>
                <a:tc vMerge="1">
                  <a:txBody>
                    <a:bodyPr/>
                    <a:lstStyle/>
                    <a:p>
                      <a:endParaRPr lang="en-US"/>
                    </a:p>
                  </a:txBody>
                  <a:tcPr/>
                </a:tc>
              </a:tr>
              <a:tr h="50885">
                <a:tc vMerge="1">
                  <a:txBody>
                    <a:bodyPr/>
                    <a:lstStyle/>
                    <a:p>
                      <a:endParaRPr lang="en-US"/>
                    </a:p>
                  </a:txBody>
                  <a:tcPr/>
                </a:tc>
                <a:tc>
                  <a:txBody>
                    <a:bodyPr/>
                    <a:lstStyle/>
                    <a:p>
                      <a:pPr algn="l" rtl="1">
                        <a:lnSpc>
                          <a:spcPct val="150000"/>
                        </a:lnSpc>
                        <a:spcAft>
                          <a:spcPts val="0"/>
                        </a:spcAft>
                      </a:pPr>
                      <a:r>
                        <a:rPr lang="en-US" sz="1200" kern="1200" dirty="0" smtClean="0"/>
                        <a:t>Water transport</a:t>
                      </a:r>
                      <a:endParaRPr lang="en-US" sz="1200" b="1" kern="1200" dirty="0">
                        <a:solidFill>
                          <a:schemeClr val="tx1"/>
                        </a:solidFill>
                        <a:latin typeface="+mn-lt"/>
                        <a:ea typeface="+mn-ea"/>
                        <a:cs typeface="+mn-cs"/>
                      </a:endParaRPr>
                    </a:p>
                  </a:txBody>
                  <a:tcPr marL="40371" marR="40371" marT="0" marB="0" anchor="ctr"/>
                </a:tc>
                <a:tc vMerge="1">
                  <a:txBody>
                    <a:bodyPr/>
                    <a:lstStyle/>
                    <a:p>
                      <a:endParaRPr lang="en-US"/>
                    </a:p>
                  </a:txBody>
                  <a:tcPr/>
                </a:tc>
              </a:tr>
              <a:tr h="29546">
                <a:tc vMerge="1">
                  <a:txBody>
                    <a:bodyPr/>
                    <a:lstStyle/>
                    <a:p>
                      <a:endParaRPr lang="en-US"/>
                    </a:p>
                  </a:txBody>
                  <a:tcPr/>
                </a:tc>
                <a:tc>
                  <a:txBody>
                    <a:bodyPr/>
                    <a:lstStyle/>
                    <a:p>
                      <a:pPr algn="l" rtl="1">
                        <a:lnSpc>
                          <a:spcPct val="150000"/>
                        </a:lnSpc>
                        <a:spcAft>
                          <a:spcPts val="0"/>
                        </a:spcAft>
                      </a:pPr>
                      <a:r>
                        <a:rPr lang="en-US" sz="1200" dirty="0" smtClean="0"/>
                        <a:t>Air transport</a:t>
                      </a:r>
                      <a:endParaRPr lang="en-US" sz="1200" b="1" dirty="0">
                        <a:latin typeface="Verdana" pitchFamily="34" charset="0"/>
                        <a:ea typeface="Times New Roman"/>
                        <a:cs typeface="+mn-cs"/>
                      </a:endParaRPr>
                    </a:p>
                  </a:txBody>
                  <a:tcPr marL="40371" marR="40371" marT="0" marB="0" anchor="ctr"/>
                </a:tc>
                <a:tc vMerge="1">
                  <a:txBody>
                    <a:bodyPr/>
                    <a:lstStyle/>
                    <a:p>
                      <a:endParaRPr lang="en-US"/>
                    </a:p>
                  </a:txBody>
                  <a:tcPr/>
                </a:tc>
              </a:tr>
              <a:tr h="0">
                <a:tc vMerge="1">
                  <a:txBody>
                    <a:bodyPr/>
                    <a:lstStyle/>
                    <a:p>
                      <a:endParaRPr lang="en-US"/>
                    </a:p>
                  </a:txBody>
                  <a:tcPr/>
                </a:tc>
                <a:tc>
                  <a:txBody>
                    <a:bodyPr/>
                    <a:lstStyle/>
                    <a:p>
                      <a:pPr algn="l" rtl="1">
                        <a:lnSpc>
                          <a:spcPct val="150000"/>
                        </a:lnSpc>
                        <a:spcAft>
                          <a:spcPts val="0"/>
                        </a:spcAft>
                      </a:pPr>
                      <a:r>
                        <a:rPr lang="en-US" sz="1200" kern="1200" dirty="0" smtClean="0"/>
                        <a:t>Support Transport</a:t>
                      </a:r>
                      <a:endParaRPr lang="en-US" sz="1200" b="1" dirty="0">
                        <a:latin typeface="Verdana" pitchFamily="34" charset="0"/>
                        <a:ea typeface="Times New Roman"/>
                        <a:cs typeface="+mn-cs"/>
                      </a:endParaRPr>
                    </a:p>
                  </a:txBody>
                  <a:tcPr marL="40371" marR="40371" marT="0" marB="0" anchor="ctr"/>
                </a:tc>
                <a:tc vMerge="1">
                  <a:txBody>
                    <a:bodyPr/>
                    <a:lstStyle/>
                    <a:p>
                      <a:endParaRPr lang="en-US"/>
                    </a:p>
                  </a:txBody>
                  <a:tcPr/>
                </a:tc>
              </a:tr>
              <a:tr h="58876">
                <a:tc vMerge="1">
                  <a:txBody>
                    <a:bodyPr/>
                    <a:lstStyle/>
                    <a:p>
                      <a:endParaRPr lang="en-US"/>
                    </a:p>
                  </a:txBody>
                  <a:tcPr/>
                </a:tc>
                <a:tc>
                  <a:txBody>
                    <a:bodyPr/>
                    <a:lstStyle/>
                    <a:p>
                      <a:pPr marL="0" algn="l" defTabSz="914400" rtl="1" eaLnBrk="1" latinLnBrk="0" hangingPunct="1">
                        <a:lnSpc>
                          <a:spcPct val="150000"/>
                        </a:lnSpc>
                        <a:spcAft>
                          <a:spcPts val="0"/>
                        </a:spcAft>
                      </a:pPr>
                      <a:r>
                        <a:rPr lang="en-US" sz="1200" kern="1200" dirty="0" smtClean="0"/>
                        <a:t>Post and telecommunications</a:t>
                      </a:r>
                      <a:endParaRPr lang="en-US" sz="1200" b="1" kern="1200" dirty="0">
                        <a:solidFill>
                          <a:schemeClr val="tx1"/>
                        </a:solidFill>
                        <a:latin typeface="Verdana" pitchFamily="34" charset="0"/>
                        <a:ea typeface="+mn-ea"/>
                        <a:cs typeface="+mn-cs"/>
                      </a:endParaRPr>
                    </a:p>
                  </a:txBody>
                  <a:tcPr marL="40371" marR="40371" marT="0" marB="0" anchor="ctr"/>
                </a:tc>
                <a:tc vMerge="1">
                  <a:txBody>
                    <a:bodyPr/>
                    <a:lstStyle/>
                    <a:p>
                      <a:endParaRPr lang="en-US"/>
                    </a:p>
                  </a:txBody>
                  <a:tcPr/>
                </a:tc>
              </a:tr>
            </a:tbl>
          </a:graphicData>
        </a:graphic>
      </p:graphicFrame>
      <p:sp>
        <p:nvSpPr>
          <p:cNvPr id="3" name="Rectangle 2"/>
          <p:cNvSpPr/>
          <p:nvPr/>
        </p:nvSpPr>
        <p:spPr>
          <a:xfrm>
            <a:off x="611560" y="44624"/>
            <a:ext cx="7992888" cy="615553"/>
          </a:xfrm>
          <a:prstGeom prst="rect">
            <a:avLst/>
          </a:prstGeom>
        </p:spPr>
        <p:txBody>
          <a:bodyPr wrap="square">
            <a:spAutoFit/>
          </a:bodyPr>
          <a:lstStyle/>
          <a:p>
            <a:pPr algn="ctr"/>
            <a:r>
              <a:rPr lang="fa-IR" sz="1700" b="1" dirty="0" smtClean="0"/>
              <a:t> </a:t>
            </a:r>
            <a:r>
              <a:rPr lang="en-US" sz="1700" b="1" dirty="0" smtClean="0"/>
              <a:t>The Estimation and Dissemination Levels of Quarterly Quantities </a:t>
            </a:r>
            <a:r>
              <a:rPr lang="en-GB" sz="1700" b="1" dirty="0" smtClean="0"/>
              <a:t>for GDP by Industry</a:t>
            </a:r>
            <a:r>
              <a:rPr lang="en-US" sz="1700" b="1" dirty="0" smtClean="0"/>
              <a:t> </a:t>
            </a:r>
            <a:endParaRPr lang="fa-IR" sz="1700" dirty="0"/>
          </a:p>
        </p:txBody>
      </p:sp>
      <p:sp>
        <p:nvSpPr>
          <p:cNvPr id="5" name="Footer Placeholder 4"/>
          <p:cNvSpPr>
            <a:spLocks noGrp="1"/>
          </p:cNvSpPr>
          <p:nvPr>
            <p:ph type="ftr" sz="quarter" idx="11"/>
          </p:nvPr>
        </p:nvSpPr>
        <p:spPr/>
        <p:txBody>
          <a:bodyPr/>
          <a:lstStyle/>
          <a:p>
            <a:r>
              <a:rPr lang="en-US" dirty="0" smtClean="0">
                <a:solidFill>
                  <a:schemeClr val="accent3">
                    <a:lumMod val="75000"/>
                  </a:schemeClr>
                </a:solidFill>
              </a:rPr>
              <a:t>5</a:t>
            </a:r>
            <a:endParaRPr lang="en-US" dirty="0">
              <a:solidFill>
                <a:schemeClr val="accent3">
                  <a:lumMod val="75000"/>
                </a:schemeClr>
              </a:solidFill>
            </a:endParaRP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2055724372"/>
              </p:ext>
            </p:extLst>
          </p:nvPr>
        </p:nvGraphicFramePr>
        <p:xfrm>
          <a:off x="539552" y="620688"/>
          <a:ext cx="7890099" cy="6152146"/>
        </p:xfrm>
        <a:graphic>
          <a:graphicData uri="http://schemas.openxmlformats.org/drawingml/2006/table">
            <a:tbl>
              <a:tblPr rtl="1">
                <a:tableStyleId>{793D81CF-94F2-401A-BA57-92F5A7B2D0C5}</a:tableStyleId>
              </a:tblPr>
              <a:tblGrid>
                <a:gridCol w="3526569"/>
                <a:gridCol w="3826322"/>
                <a:gridCol w="537208"/>
              </a:tblGrid>
              <a:tr h="216024">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smtClean="0">
                          <a:solidFill>
                            <a:schemeClr val="bg1"/>
                          </a:solidFill>
                        </a:rPr>
                        <a:t>dissemination level</a:t>
                      </a:r>
                      <a:endParaRPr kumimoji="0" lang="en-US" sz="1300" b="1" i="0" u="none" strike="noStrike" kern="1200" cap="none" normalizeH="0" baseline="0" dirty="0" smtClean="0">
                        <a:ln>
                          <a:noFill/>
                        </a:ln>
                        <a:solidFill>
                          <a:schemeClr val="bg1"/>
                        </a:solidFill>
                        <a:effectLst/>
                        <a:latin typeface="Verdana" pitchFamily="34" charset="0"/>
                        <a:ea typeface="+mn-ea"/>
                        <a:cs typeface="+mn-cs"/>
                      </a:endParaRPr>
                    </a:p>
                  </a:txBody>
                  <a:tcPr marL="40371" marR="40371" marT="0" marB="0" anchor="ctr">
                    <a:solidFill>
                      <a:srgbClr val="22639E"/>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kumimoji="0" lang="en-US" sz="1300" b="1" u="none" strike="noStrike" kern="1200" cap="none" normalizeH="0" baseline="0" dirty="0" smtClean="0">
                          <a:ln>
                            <a:noFill/>
                          </a:ln>
                          <a:solidFill>
                            <a:schemeClr val="bg1"/>
                          </a:solidFill>
                          <a:effectLst/>
                        </a:rPr>
                        <a:t>Estimation level</a:t>
                      </a:r>
                      <a:endParaRPr kumimoji="0" lang="en-US" sz="1300" b="1" i="0" u="none" strike="noStrike" kern="1200" cap="none" normalizeH="0" baseline="0" dirty="0" smtClean="0">
                        <a:ln>
                          <a:noFill/>
                        </a:ln>
                        <a:solidFill>
                          <a:schemeClr val="bg1"/>
                        </a:solidFill>
                        <a:effectLst/>
                        <a:latin typeface="Verdana" pitchFamily="34" charset="0"/>
                        <a:ea typeface="+mn-ea"/>
                        <a:cs typeface="+mn-cs"/>
                      </a:endParaRPr>
                    </a:p>
                  </a:txBody>
                  <a:tcPr marL="40371" marR="40371" marT="0" marB="0" anchor="ctr">
                    <a:solidFill>
                      <a:srgbClr val="22639E"/>
                    </a:solidFill>
                  </a:tcPr>
                </a:tc>
                <a:tc>
                  <a:txBody>
                    <a:bodyPr/>
                    <a:lstStyle/>
                    <a:p>
                      <a:pPr algn="ctr" rtl="1">
                        <a:lnSpc>
                          <a:spcPct val="150000"/>
                        </a:lnSpc>
                        <a:spcAft>
                          <a:spcPts val="0"/>
                        </a:spcAft>
                      </a:pPr>
                      <a:r>
                        <a:rPr kumimoji="0" lang="en-US" sz="1300" b="0" i="0" u="none" strike="noStrike" kern="1200" cap="none" normalizeH="0" baseline="0" dirty="0" smtClean="0">
                          <a:ln>
                            <a:noFill/>
                          </a:ln>
                          <a:solidFill>
                            <a:schemeClr val="bg1"/>
                          </a:solidFill>
                          <a:effectLst/>
                          <a:latin typeface="+mn-lt"/>
                          <a:ea typeface="+mn-ea"/>
                          <a:cs typeface="+mn-cs"/>
                        </a:rPr>
                        <a:t>Row</a:t>
                      </a:r>
                      <a:endParaRPr kumimoji="0" lang="en-US" sz="1300" b="0" i="0" u="none" strike="noStrike" kern="1200" cap="none" normalizeH="0" baseline="0" dirty="0">
                        <a:ln>
                          <a:noFill/>
                        </a:ln>
                        <a:solidFill>
                          <a:schemeClr val="bg1"/>
                        </a:solidFill>
                        <a:effectLst/>
                        <a:latin typeface="Verdana" pitchFamily="34" charset="0"/>
                        <a:ea typeface="+mn-ea"/>
                        <a:cs typeface="+mn-cs"/>
                      </a:endParaRPr>
                    </a:p>
                  </a:txBody>
                  <a:tcPr marL="40371" marR="40371" marT="0" marB="0" anchor="ctr">
                    <a:solidFill>
                      <a:srgbClr val="22639E"/>
                    </a:solidFill>
                  </a:tcPr>
                </a:tc>
              </a:tr>
              <a:tr h="112008">
                <a:tc rowSpan="3">
                  <a:txBody>
                    <a:bodyPr/>
                    <a:lstStyle/>
                    <a:p>
                      <a:pPr marL="0" marR="0" lvl="0" indent="0" algn="l" defTabSz="914400" rtl="1" eaLnBrk="1" fontAlgn="base" latinLnBrk="0" hangingPunct="1">
                        <a:lnSpc>
                          <a:spcPct val="150000"/>
                        </a:lnSpc>
                        <a:spcBef>
                          <a:spcPct val="20000"/>
                        </a:spcBef>
                        <a:spcAft>
                          <a:spcPts val="0"/>
                        </a:spcAft>
                        <a:buClr>
                          <a:srgbClr val="CC3300"/>
                        </a:buClr>
                        <a:buSzPct val="60000"/>
                        <a:buFont typeface="Wingdings" pitchFamily="2" charset="2"/>
                        <a:buNone/>
                        <a:tabLst/>
                      </a:pPr>
                      <a:r>
                        <a:rPr kumimoji="0" lang="en-US" sz="1400" u="none" strike="noStrike" kern="1200" cap="none" normalizeH="0" baseline="0" dirty="0" smtClean="0">
                          <a:ln>
                            <a:noFill/>
                          </a:ln>
                          <a:effectLst/>
                        </a:rPr>
                        <a:t>Financial intermediation </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4174" marR="44174" marT="0" marB="0" anchor="ctr"/>
                </a:tc>
                <a:tc>
                  <a:txBody>
                    <a:bodyPr/>
                    <a:lstStyle/>
                    <a:p>
                      <a:pPr algn="l" rtl="0">
                        <a:lnSpc>
                          <a:spcPct val="150000"/>
                        </a:lnSpc>
                        <a:spcAft>
                          <a:spcPts val="0"/>
                        </a:spcAft>
                      </a:pPr>
                      <a:r>
                        <a:rPr lang="en-US" sz="1200" dirty="0" smtClean="0"/>
                        <a:t>Bank</a:t>
                      </a:r>
                      <a:endParaRPr lang="en-US" sz="1200" b="1" dirty="0">
                        <a:latin typeface="Verdana" pitchFamily="34" charset="0"/>
                        <a:ea typeface="Times New Roman"/>
                        <a:cs typeface="Arial"/>
                      </a:endParaRPr>
                    </a:p>
                  </a:txBody>
                  <a:tcPr marL="44174" marR="44174" marT="0" marB="0" anchor="ctr"/>
                </a:tc>
                <a:tc rowSpan="3">
                  <a:txBody>
                    <a:bodyPr/>
                    <a:lstStyle/>
                    <a:p>
                      <a:pPr algn="ctr" rtl="1">
                        <a:lnSpc>
                          <a:spcPct val="150000"/>
                        </a:lnSpc>
                        <a:spcAft>
                          <a:spcPts val="0"/>
                        </a:spcAft>
                      </a:pPr>
                      <a:r>
                        <a:rPr lang="en-US" sz="1200" dirty="0" smtClean="0"/>
                        <a:t>9</a:t>
                      </a:r>
                      <a:endParaRPr lang="en-US" sz="1200" b="1" dirty="0">
                        <a:latin typeface="Times New Roman"/>
                        <a:ea typeface="Times New Roman"/>
                        <a:cs typeface="Arial"/>
                      </a:endParaRPr>
                    </a:p>
                  </a:txBody>
                  <a:tcPr marL="44174" marR="44174" marT="0" marB="0" anchor="ctr"/>
                </a:tc>
              </a:tr>
              <a:tr h="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base" latinLnBrk="0" hangingPunct="1">
                        <a:lnSpc>
                          <a:spcPct val="150000"/>
                        </a:lnSpc>
                        <a:spcBef>
                          <a:spcPct val="20000"/>
                        </a:spcBef>
                        <a:spcAft>
                          <a:spcPts val="0"/>
                        </a:spcAft>
                        <a:buClr>
                          <a:srgbClr val="CC3300"/>
                        </a:buClr>
                        <a:buSzPct val="60000"/>
                        <a:buFont typeface="Wingdings" pitchFamily="2" charset="2"/>
                        <a:buNone/>
                        <a:tabLst/>
                      </a:pPr>
                      <a:r>
                        <a:rPr kumimoji="0" lang="en-US" sz="1200" u="none" strike="noStrike" kern="1200" cap="none" normalizeH="0" baseline="0" dirty="0" smtClean="0">
                          <a:ln>
                            <a:noFill/>
                          </a:ln>
                          <a:effectLst/>
                        </a:rPr>
                        <a:t>Other Financial intermediation</a:t>
                      </a:r>
                      <a:endParaRPr kumimoji="0" lang="en-US" sz="1200" b="1" i="0" u="none" strike="noStrike" kern="1200" cap="none" normalizeH="0" baseline="0" dirty="0">
                        <a:ln>
                          <a:noFill/>
                        </a:ln>
                        <a:solidFill>
                          <a:schemeClr val="tx1"/>
                        </a:solidFill>
                        <a:effectLst/>
                        <a:latin typeface="Verdana" pitchFamily="34" charset="0"/>
                        <a:ea typeface="+mn-ea"/>
                        <a:cs typeface="+mn-cs"/>
                      </a:endParaRPr>
                    </a:p>
                  </a:txBody>
                  <a:tcPr marL="44174" marR="44174" marT="0" marB="0" anchor="ctr"/>
                </a:tc>
                <a:tc vMerge="1">
                  <a:txBody>
                    <a:bodyPr/>
                    <a:lstStyle/>
                    <a:p>
                      <a:pPr marL="0" marR="0" lvl="0" indent="0" algn="l" defTabSz="914400" rtl="1" eaLnBrk="1" fontAlgn="base" latinLnBrk="0" hangingPunct="1">
                        <a:lnSpc>
                          <a:spcPct val="150000"/>
                        </a:lnSpc>
                        <a:spcBef>
                          <a:spcPct val="20000"/>
                        </a:spcBef>
                        <a:spcAft>
                          <a:spcPts val="0"/>
                        </a:spcAft>
                        <a:buClr>
                          <a:srgbClr val="CC3300"/>
                        </a:buClr>
                        <a:buSzPct val="60000"/>
                        <a:buFont typeface="Wingdings" pitchFamily="2" charset="2"/>
                        <a:buNone/>
                        <a:tabLst/>
                      </a:pPr>
                      <a:endParaRPr kumimoji="0" lang="en-US" sz="1200" b="1" i="0" u="none" strike="noStrike" kern="1200" cap="none" normalizeH="0" baseline="0" dirty="0">
                        <a:ln>
                          <a:noFill/>
                        </a:ln>
                        <a:solidFill>
                          <a:schemeClr val="tx1"/>
                        </a:solidFill>
                        <a:effectLst/>
                        <a:latin typeface="Verdana" pitchFamily="34" charset="0"/>
                        <a:ea typeface="+mn-ea"/>
                        <a:cs typeface="+mn-cs"/>
                      </a:endParaRPr>
                    </a:p>
                  </a:txBody>
                  <a:tcPr marL="44174" marR="44174" marT="0" marB="0" anchor="ctr">
                    <a:lnT w="12700" cap="flat" cmpd="sng" algn="ctr">
                      <a:solidFill>
                        <a:srgbClr val="000000"/>
                      </a:solidFill>
                      <a:prstDash val="solid"/>
                      <a:round/>
                      <a:headEnd type="none" w="med" len="med"/>
                      <a:tailEnd type="none" w="med" len="med"/>
                    </a:lnT>
                  </a:tcPr>
                </a:tc>
              </a:tr>
              <a:tr h="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lang="en-US" sz="1200" dirty="0" smtClean="0"/>
                        <a:t>Insurance</a:t>
                      </a:r>
                      <a:endParaRPr lang="en-US" sz="1200" b="1" dirty="0">
                        <a:latin typeface="Verdana" pitchFamily="34" charset="0"/>
                        <a:ea typeface="Times New Roman"/>
                        <a:cs typeface="Arial"/>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26718">
                <a:tc rowSpan="5">
                  <a:txBody>
                    <a:bodyPr/>
                    <a:lstStyle/>
                    <a:p>
                      <a:pPr marL="0" marR="0" lvl="0" indent="0" algn="l" defTabSz="914400" rtl="1" eaLnBrk="1" fontAlgn="base" latinLnBrk="0" hangingPunct="1">
                        <a:lnSpc>
                          <a:spcPct val="150000"/>
                        </a:lnSpc>
                        <a:spcBef>
                          <a:spcPct val="20000"/>
                        </a:spcBef>
                        <a:spcAft>
                          <a:spcPts val="0"/>
                        </a:spcAft>
                        <a:buClr>
                          <a:srgbClr val="CC3300"/>
                        </a:buClr>
                        <a:buSzPct val="60000"/>
                        <a:buFont typeface="Wingdings" pitchFamily="2" charset="2"/>
                        <a:buNone/>
                        <a:tabLst/>
                      </a:pPr>
                      <a:r>
                        <a:rPr kumimoji="0" lang="en-US" sz="1400" u="none" strike="noStrike" kern="1200" cap="none" normalizeH="0" baseline="0" dirty="0" smtClean="0">
                          <a:ln>
                            <a:noFill/>
                          </a:ln>
                          <a:effectLst/>
                        </a:rPr>
                        <a:t>Real estate, renting and business activities</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4174" marR="44174" marT="0" marB="0" anchor="ctr"/>
                </a:tc>
                <a:tc>
                  <a:txBody>
                    <a:bodyPr/>
                    <a:lstStyle/>
                    <a:p>
                      <a:pPr algn="l" rtl="0">
                        <a:lnSpc>
                          <a:spcPct val="150000"/>
                        </a:lnSpc>
                        <a:spcAft>
                          <a:spcPts val="0"/>
                        </a:spcAft>
                      </a:pPr>
                      <a:r>
                        <a:rPr lang="en-US" sz="1200" dirty="0" smtClean="0"/>
                        <a:t>Real estate activities with own property</a:t>
                      </a:r>
                      <a:endParaRPr lang="en-US" sz="1200" b="1" dirty="0">
                        <a:solidFill>
                          <a:schemeClr val="tx1"/>
                        </a:solidFill>
                        <a:latin typeface="Verdana" pitchFamily="34" charset="0"/>
                        <a:ea typeface="Times New Roman"/>
                        <a:cs typeface="Arial"/>
                      </a:endParaRPr>
                    </a:p>
                  </a:txBody>
                  <a:tcPr marL="44174" marR="44174" marT="0" marB="0" anchor="ctr"/>
                </a:tc>
                <a:tc rowSpan="5">
                  <a:txBody>
                    <a:bodyPr/>
                    <a:lstStyle/>
                    <a:p>
                      <a:pPr algn="ctr" rtl="1">
                        <a:lnSpc>
                          <a:spcPct val="150000"/>
                        </a:lnSpc>
                        <a:spcAft>
                          <a:spcPts val="0"/>
                        </a:spcAft>
                      </a:pPr>
                      <a:r>
                        <a:rPr lang="en-US" sz="1200" dirty="0" smtClean="0"/>
                        <a:t>10</a:t>
                      </a:r>
                      <a:endParaRPr lang="en-US" sz="1200" b="1" dirty="0">
                        <a:latin typeface="Times New Roman"/>
                        <a:ea typeface="Times New Roman"/>
                        <a:cs typeface="Arial"/>
                      </a:endParaRPr>
                    </a:p>
                  </a:txBody>
                  <a:tcPr marL="44174" marR="44174" marT="0" marB="0" anchor="ctr"/>
                </a:tc>
              </a:tr>
              <a:tr h="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lang="en-US" sz="1200" dirty="0" smtClean="0"/>
                        <a:t>Real estate activities with leased property</a:t>
                      </a:r>
                      <a:endParaRPr lang="en-US" sz="1200" b="1" dirty="0">
                        <a:solidFill>
                          <a:schemeClr val="tx1"/>
                        </a:solidFill>
                        <a:latin typeface="Verdana" pitchFamily="34" charset="0"/>
                        <a:ea typeface="Times New Roman"/>
                        <a:cs typeface="Arial"/>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lnT w="12700" cap="flat" cmpd="sng" algn="ctr">
                      <a:solidFill>
                        <a:srgbClr val="000000"/>
                      </a:solidFill>
                      <a:prstDash val="solid"/>
                      <a:round/>
                      <a:headEnd type="none" w="med" len="med"/>
                      <a:tailEnd type="none" w="med" len="med"/>
                    </a:lnT>
                  </a:tcPr>
                </a:tc>
              </a:tr>
              <a:tr h="50078">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kumimoji="0" lang="en-US" sz="1200" kern="1200" dirty="0" smtClean="0"/>
                        <a:t>Non- residential property activities</a:t>
                      </a:r>
                      <a:endParaRPr kumimoji="0" lang="en-US" sz="1200" b="1" kern="1200" dirty="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25754">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kumimoji="0" lang="en-US" sz="1200" kern="1200" dirty="0" smtClean="0"/>
                        <a:t>Real estate activities on a fee or contract basis</a:t>
                      </a:r>
                      <a:endParaRPr kumimoji="0" lang="en-US" sz="1200" b="1" kern="1200" dirty="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kumimoji="0" lang="en-US" sz="1200" kern="1200" dirty="0" smtClean="0"/>
                        <a:t>renting and business activities</a:t>
                      </a:r>
                      <a:endParaRPr kumimoji="0" lang="en-US" sz="1200" b="1" kern="1200" dirty="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49114">
                <a:tc rowSpan="10">
                  <a:txBody>
                    <a:bodyPr/>
                    <a:lstStyle/>
                    <a:p>
                      <a:pPr marL="0" marR="0" lvl="0" indent="0" algn="l" defTabSz="914400" rtl="1" eaLnBrk="1" fontAlgn="base" latinLnBrk="0" hangingPunct="1">
                        <a:lnSpc>
                          <a:spcPct val="150000"/>
                        </a:lnSpc>
                        <a:spcBef>
                          <a:spcPct val="20000"/>
                        </a:spcBef>
                        <a:spcAft>
                          <a:spcPts val="0"/>
                        </a:spcAft>
                        <a:buClr>
                          <a:srgbClr val="CC3300"/>
                        </a:buClr>
                        <a:buSzPct val="60000"/>
                        <a:buFont typeface="Wingdings" pitchFamily="2" charset="2"/>
                        <a:buNone/>
                        <a:tabLst/>
                        <a:defRPr/>
                      </a:pPr>
                      <a:r>
                        <a:rPr kumimoji="0" lang="en-US" sz="1400" u="none" strike="noStrike" kern="1200" cap="none" normalizeH="0" baseline="0" dirty="0" smtClean="0">
                          <a:ln>
                            <a:noFill/>
                          </a:ln>
                          <a:effectLst/>
                        </a:rPr>
                        <a:t>Public administration and defense; compulsory social security,</a:t>
                      </a:r>
                    </a:p>
                    <a:p>
                      <a:pPr marL="0" marR="0" lvl="0" indent="0" algn="l" defTabSz="914400" rtl="1" eaLnBrk="1" fontAlgn="base" latinLnBrk="0" hangingPunct="1">
                        <a:lnSpc>
                          <a:spcPct val="150000"/>
                        </a:lnSpc>
                        <a:spcBef>
                          <a:spcPct val="20000"/>
                        </a:spcBef>
                        <a:spcAft>
                          <a:spcPts val="0"/>
                        </a:spcAft>
                        <a:buClr>
                          <a:srgbClr val="CC3300"/>
                        </a:buClr>
                        <a:buSzPct val="60000"/>
                        <a:buFont typeface="Wingdings" pitchFamily="2" charset="2"/>
                        <a:buNone/>
                        <a:tabLst/>
                      </a:pPr>
                      <a:r>
                        <a:rPr kumimoji="0" lang="en-US" sz="1400" u="none" strike="noStrike" kern="1200" cap="none" normalizeH="0" baseline="0" dirty="0" smtClean="0">
                          <a:ln>
                            <a:noFill/>
                          </a:ln>
                          <a:effectLst/>
                        </a:rPr>
                        <a:t>Education, Health and social work</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4174" marR="44174" marT="0" marB="0" anchor="ctr"/>
                </a:tc>
                <a:tc>
                  <a:txBody>
                    <a:bodyPr/>
                    <a:lstStyle/>
                    <a:p>
                      <a:pPr algn="l" rtl="0">
                        <a:lnSpc>
                          <a:spcPct val="150000"/>
                        </a:lnSpc>
                        <a:spcAft>
                          <a:spcPts val="0"/>
                        </a:spcAft>
                      </a:pPr>
                      <a:r>
                        <a:rPr kumimoji="0" lang="en-US" sz="1200" kern="1200" dirty="0" smtClean="0"/>
                        <a:t>Public administration</a:t>
                      </a:r>
                      <a:endParaRPr kumimoji="0" lang="en-US" sz="1200" b="1" kern="1200" dirty="0">
                        <a:solidFill>
                          <a:schemeClr val="tx1"/>
                        </a:solidFill>
                        <a:latin typeface="+mn-lt"/>
                        <a:ea typeface="+mn-ea"/>
                        <a:cs typeface="+mn-cs"/>
                      </a:endParaRPr>
                    </a:p>
                  </a:txBody>
                  <a:tcPr marL="44174" marR="44174" marT="0" marB="0" anchor="ctr"/>
                </a:tc>
                <a:tc rowSpan="10">
                  <a:txBody>
                    <a:bodyPr/>
                    <a:lstStyle/>
                    <a:p>
                      <a:pPr algn="ctr" rtl="1">
                        <a:lnSpc>
                          <a:spcPct val="150000"/>
                        </a:lnSpc>
                        <a:spcAft>
                          <a:spcPts val="0"/>
                        </a:spcAft>
                      </a:pPr>
                      <a:r>
                        <a:rPr lang="en-US" sz="1200" dirty="0" smtClean="0"/>
                        <a:t>11</a:t>
                      </a:r>
                      <a:endParaRPr lang="en-US" sz="1200" b="1" dirty="0">
                        <a:latin typeface="Times New Roman"/>
                        <a:ea typeface="Times New Roman"/>
                        <a:cs typeface="Arial"/>
                      </a:endParaRPr>
                    </a:p>
                  </a:txBody>
                  <a:tcPr marL="44174" marR="44174" marT="0" marB="0" anchor="ctr"/>
                </a:tc>
              </a:tr>
              <a:tr h="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kumimoji="0" lang="en-US" sz="1200" kern="1200" dirty="0" smtClean="0"/>
                        <a:t>Defense</a:t>
                      </a:r>
                      <a:endParaRPr kumimoji="0" lang="en-US" sz="1200" b="1" kern="1200" dirty="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kern="1200" dirty="0">
                        <a:solidFill>
                          <a:schemeClr val="tx1"/>
                        </a:solidFill>
                        <a:latin typeface="+mn-lt"/>
                        <a:ea typeface="+mn-ea"/>
                        <a:cs typeface="+mn-cs"/>
                      </a:endParaRPr>
                    </a:p>
                  </a:txBody>
                  <a:tcPr marL="44174" marR="44174" marT="0" marB="0" anchor="ctr">
                    <a:lnT w="12700" cap="flat" cmpd="sng" algn="ctr">
                      <a:solidFill>
                        <a:srgbClr val="000000"/>
                      </a:solidFill>
                      <a:prstDash val="solid"/>
                      <a:round/>
                      <a:headEnd type="none" w="med" len="med"/>
                      <a:tailEnd type="none" w="med" len="med"/>
                    </a:lnT>
                  </a:tcPr>
                </a:tc>
              </a:tr>
              <a:tr h="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kumimoji="0" lang="en-US" sz="1200" kern="1200" dirty="0" smtClean="0"/>
                        <a:t>Compulsory social security activities</a:t>
                      </a:r>
                      <a:endParaRPr kumimoji="0" lang="en-US" sz="1200" b="1" kern="1200" dirty="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336182">
                <a:tc vMerge="1">
                  <a:txBody>
                    <a:bodyPr/>
                    <a:lstStyle/>
                    <a:p>
                      <a:pPr algn="just" rtl="1">
                        <a:lnSpc>
                          <a:spcPct val="150000"/>
                        </a:lnSpc>
                        <a:spcAft>
                          <a:spcPts val="0"/>
                        </a:spcAft>
                      </a:pPr>
                      <a:endParaRPr lang="en-US" sz="1400" b="1" dirty="0">
                        <a:latin typeface="Times New Roman"/>
                        <a:ea typeface="Times New Roman"/>
                        <a:cs typeface="Arial"/>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kumimoji="0" lang="en-US" sz="1200" kern="1200" dirty="0" smtClean="0"/>
                        <a:t>Primary education</a:t>
                      </a:r>
                      <a:endParaRPr kumimoji="0" lang="en-US" sz="1200" b="1" kern="1200" dirty="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283844">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pPr>
                      <a:r>
                        <a:rPr kumimoji="0" lang="en-US" sz="1200" kern="1200" dirty="0" smtClean="0"/>
                        <a:t>Secondary education</a:t>
                      </a:r>
                      <a:endParaRPr kumimoji="0" lang="en-US" sz="1200" b="1" kern="1200" dirty="0" smtClean="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5697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0" lang="en-US" sz="1200" kern="1200" dirty="0" smtClean="0"/>
                        <a:t>Higher education</a:t>
                      </a:r>
                      <a:endParaRPr kumimoji="0" lang="en-US" sz="1200" b="1" kern="1200" dirty="0" smtClean="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2937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kumimoji="0" lang="en-US" sz="1200" kern="1200" dirty="0" smtClean="0"/>
                        <a:t>Other education</a:t>
                      </a:r>
                      <a:endParaRPr kumimoji="0" lang="en-US" sz="1200" b="1" kern="1200" dirty="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166090">
                <a:tc vMerge="1">
                  <a:txBody>
                    <a:bodyPr/>
                    <a:lstStyle/>
                    <a:p>
                      <a:pPr algn="just" rtl="1">
                        <a:lnSpc>
                          <a:spcPct val="150000"/>
                        </a:lnSpc>
                        <a:spcAft>
                          <a:spcPts val="0"/>
                        </a:spcAft>
                      </a:pPr>
                      <a:endParaRPr lang="en-US" sz="1400" b="1" dirty="0">
                        <a:latin typeface="Times New Roman"/>
                        <a:ea typeface="Times New Roman"/>
                        <a:cs typeface="Arial"/>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pPr>
                      <a:r>
                        <a:rPr kumimoji="0" lang="en-US" sz="1200" kern="1200" dirty="0" smtClean="0"/>
                        <a:t>Human health activities</a:t>
                      </a:r>
                      <a:endParaRPr kumimoji="0" lang="en-US" sz="1200" b="1" kern="1200" dirty="0" smtClean="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16609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pPr>
                      <a:r>
                        <a:rPr kumimoji="0" lang="en-US" sz="1200" kern="1200" dirty="0" smtClean="0"/>
                        <a:t>Veterinary  activities</a:t>
                      </a:r>
                      <a:endParaRPr kumimoji="0" lang="en-US" sz="1200" b="1" kern="1200" dirty="0" smtClean="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16609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pPr>
                      <a:r>
                        <a:rPr kumimoji="0" lang="en-US" sz="1200" kern="1200" dirty="0" smtClean="0"/>
                        <a:t>Social work activities</a:t>
                      </a:r>
                      <a:endParaRPr kumimoji="0" lang="en-US" sz="1200" b="1" kern="1200" dirty="0" smtClean="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r h="0">
                <a:tc rowSpan="3">
                  <a:txBody>
                    <a:bodyPr/>
                    <a:lstStyle/>
                    <a:p>
                      <a:pPr marL="0" marR="0" lvl="0" indent="0" algn="l" defTabSz="914400" rtl="1" eaLnBrk="1" fontAlgn="base" latinLnBrk="0" hangingPunct="1">
                        <a:lnSpc>
                          <a:spcPct val="150000"/>
                        </a:lnSpc>
                        <a:spcBef>
                          <a:spcPct val="20000"/>
                        </a:spcBef>
                        <a:spcAft>
                          <a:spcPts val="0"/>
                        </a:spcAft>
                        <a:buClr>
                          <a:srgbClr val="CC3300"/>
                        </a:buClr>
                        <a:buSzPct val="60000"/>
                        <a:buFont typeface="Wingdings" pitchFamily="2" charset="2"/>
                        <a:buNone/>
                        <a:tabLst/>
                        <a:defRPr/>
                      </a:pPr>
                      <a:r>
                        <a:rPr kumimoji="0" lang="en-US" sz="1400" u="none" strike="noStrike" kern="1200" cap="none" normalizeH="0" baseline="0" dirty="0" smtClean="0">
                          <a:ln>
                            <a:noFill/>
                          </a:ln>
                          <a:effectLst/>
                        </a:rPr>
                        <a:t>Other community, social and personal service activities</a:t>
                      </a:r>
                      <a:endParaRPr kumimoji="0" lang="en-US" sz="1400" b="1" i="0" u="none" strike="noStrike" kern="1200" cap="none" normalizeH="0" baseline="0" dirty="0">
                        <a:ln>
                          <a:noFill/>
                        </a:ln>
                        <a:solidFill>
                          <a:schemeClr val="tx1"/>
                        </a:solidFill>
                        <a:effectLst/>
                        <a:latin typeface="Verdana" pitchFamily="34" charset="0"/>
                        <a:ea typeface="+mn-ea"/>
                        <a:cs typeface="+mn-cs"/>
                      </a:endParaRPr>
                    </a:p>
                  </a:txBody>
                  <a:tcPr marL="44174" marR="44174" marT="0" marB="0" anchor="ctr"/>
                </a:tc>
                <a:tc>
                  <a:txBody>
                    <a:bodyPr/>
                    <a:lstStyle/>
                    <a:p>
                      <a:pPr algn="l" rtl="0">
                        <a:lnSpc>
                          <a:spcPct val="150000"/>
                        </a:lnSpc>
                        <a:spcAft>
                          <a:spcPts val="0"/>
                        </a:spcAft>
                      </a:pPr>
                      <a:r>
                        <a:rPr kumimoji="0" lang="en-US" sz="1200" kern="1200" dirty="0" smtClean="0"/>
                        <a:t>Recreational, cultural and sporting activities</a:t>
                      </a:r>
                      <a:endParaRPr kumimoji="0" lang="en-US" sz="1200" b="1" kern="1200" dirty="0">
                        <a:solidFill>
                          <a:schemeClr val="tx1"/>
                        </a:solidFill>
                        <a:latin typeface="+mn-lt"/>
                        <a:ea typeface="+mn-ea"/>
                        <a:cs typeface="+mn-cs"/>
                      </a:endParaRPr>
                    </a:p>
                  </a:txBody>
                  <a:tcPr marL="44174" marR="44174" marT="0" marB="0" anchor="ctr"/>
                </a:tc>
                <a:tc rowSpan="3">
                  <a:txBody>
                    <a:bodyPr/>
                    <a:lstStyle/>
                    <a:p>
                      <a:pPr algn="ctr" rtl="1">
                        <a:lnSpc>
                          <a:spcPct val="150000"/>
                        </a:lnSpc>
                        <a:spcAft>
                          <a:spcPts val="0"/>
                        </a:spcAft>
                      </a:pPr>
                      <a:r>
                        <a:rPr lang="en-US" sz="1200" dirty="0" smtClean="0"/>
                        <a:t>12</a:t>
                      </a:r>
                      <a:endParaRPr lang="en-US" sz="1200" b="1" dirty="0">
                        <a:latin typeface="Times New Roman"/>
                        <a:ea typeface="Times New Roman"/>
                        <a:cs typeface="Arial"/>
                      </a:endParaRPr>
                    </a:p>
                  </a:txBody>
                  <a:tcPr marL="44174" marR="44174" marT="0" marB="0" anchor="ctr"/>
                </a:tc>
              </a:tr>
              <a:tr h="49458">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pPr>
                      <a:r>
                        <a:rPr kumimoji="0" lang="en-US" sz="1200" kern="1200" dirty="0" smtClean="0"/>
                        <a:t>Religious and political</a:t>
                      </a:r>
                      <a:endParaRPr kumimoji="0" lang="en-US" sz="1200" b="1" kern="1200" dirty="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lnT w="19050" cap="flat" cmpd="dbl" algn="ctr">
                      <a:solidFill>
                        <a:srgbClr val="000000"/>
                      </a:solidFill>
                      <a:prstDash val="solid"/>
                      <a:round/>
                      <a:headEnd type="none" w="med" len="med"/>
                      <a:tailEnd type="none" w="med" len="med"/>
                    </a:lnT>
                  </a:tcPr>
                </a:tc>
              </a:tr>
              <a:tr h="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rtl="0">
                        <a:lnSpc>
                          <a:spcPct val="150000"/>
                        </a:lnSpc>
                        <a:spcAft>
                          <a:spcPts val="0"/>
                        </a:spcAft>
                      </a:pPr>
                      <a:r>
                        <a:rPr kumimoji="0" lang="en-US" sz="1200" kern="1200" dirty="0" smtClean="0"/>
                        <a:t>Other service activities</a:t>
                      </a:r>
                      <a:endParaRPr kumimoji="0" lang="en-US" sz="1200" b="1" kern="1200" dirty="0">
                        <a:solidFill>
                          <a:schemeClr val="tx1"/>
                        </a:solidFill>
                        <a:latin typeface="+mn-lt"/>
                        <a:ea typeface="+mn-ea"/>
                        <a:cs typeface="+mn-cs"/>
                      </a:endParaRPr>
                    </a:p>
                  </a:txBody>
                  <a:tcPr marL="44174" marR="44174" marT="0" marB="0" anchor="ctr"/>
                </a:tc>
                <a:tc vMerge="1">
                  <a:txBody>
                    <a:bodyPr/>
                    <a:lstStyle/>
                    <a:p>
                      <a:pPr algn="just" rtl="1">
                        <a:lnSpc>
                          <a:spcPct val="150000"/>
                        </a:lnSpc>
                        <a:spcAft>
                          <a:spcPts val="0"/>
                        </a:spcAft>
                      </a:pPr>
                      <a:endParaRPr lang="en-US" sz="1200" b="1" dirty="0">
                        <a:latin typeface="Times New Roman"/>
                        <a:ea typeface="Times New Roman"/>
                        <a:cs typeface="Arial"/>
                      </a:endParaRPr>
                    </a:p>
                  </a:txBody>
                  <a:tcPr marL="44174" marR="44174" marT="0" marB="0" anchor="ctr"/>
                </a:tc>
              </a:tr>
            </a:tbl>
          </a:graphicData>
        </a:graphic>
      </p:graphicFrame>
      <p:sp>
        <p:nvSpPr>
          <p:cNvPr id="4" name="Rectangle 3"/>
          <p:cNvSpPr/>
          <p:nvPr/>
        </p:nvSpPr>
        <p:spPr>
          <a:xfrm>
            <a:off x="611560" y="44625"/>
            <a:ext cx="7992888" cy="615553"/>
          </a:xfrm>
          <a:prstGeom prst="rect">
            <a:avLst/>
          </a:prstGeom>
        </p:spPr>
        <p:txBody>
          <a:bodyPr wrap="square">
            <a:spAutoFit/>
          </a:bodyPr>
          <a:lstStyle/>
          <a:p>
            <a:pPr algn="ctr"/>
            <a:r>
              <a:rPr lang="fa-IR" sz="1700" b="1" dirty="0" smtClean="0"/>
              <a:t> </a:t>
            </a:r>
            <a:r>
              <a:rPr lang="en-US" sz="1700" b="1" dirty="0" smtClean="0"/>
              <a:t>The Estimation and Dissemination Levels of Quarterly Quantities </a:t>
            </a:r>
            <a:r>
              <a:rPr lang="en-GB" sz="1700" b="1" dirty="0" smtClean="0"/>
              <a:t>for GDP by Industry</a:t>
            </a:r>
            <a:r>
              <a:rPr lang="en-US" sz="1700" b="1" dirty="0" smtClean="0"/>
              <a:t> </a:t>
            </a:r>
            <a:endParaRPr lang="fa-IR" sz="1700" dirty="0"/>
          </a:p>
        </p:txBody>
      </p:sp>
      <p:sp>
        <p:nvSpPr>
          <p:cNvPr id="7" name="Footer Placeholder 6"/>
          <p:cNvSpPr>
            <a:spLocks noGrp="1"/>
          </p:cNvSpPr>
          <p:nvPr>
            <p:ph type="ftr" sz="quarter" idx="11"/>
          </p:nvPr>
        </p:nvSpPr>
        <p:spPr/>
        <p:txBody>
          <a:bodyPr/>
          <a:lstStyle/>
          <a:p>
            <a:r>
              <a:rPr lang="en-US" dirty="0" smtClean="0">
                <a:solidFill>
                  <a:schemeClr val="accent3">
                    <a:lumMod val="75000"/>
                  </a:schemeClr>
                </a:solidFill>
              </a:rPr>
              <a:t>6</a:t>
            </a:r>
            <a:endParaRPr lang="en-US" dirty="0">
              <a:solidFill>
                <a:schemeClr val="accent3">
                  <a:lumMod val="75000"/>
                </a:schemeClr>
              </a:solidFill>
            </a:endParaRP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9552" y="680945"/>
          <a:ext cx="8089354" cy="6060423"/>
        </p:xfrm>
        <a:graphic>
          <a:graphicData uri="http://schemas.openxmlformats.org/drawingml/2006/table">
            <a:tbl>
              <a:tblPr rtl="1">
                <a:tableStyleId>{793D81CF-94F2-401A-BA57-92F5A7B2D0C5}</a:tableStyleId>
              </a:tblPr>
              <a:tblGrid>
                <a:gridCol w="3645630"/>
                <a:gridCol w="3874899"/>
                <a:gridCol w="568825"/>
              </a:tblGrid>
              <a:tr h="397553">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smtClean="0">
                          <a:solidFill>
                            <a:schemeClr val="bg1"/>
                          </a:solidFill>
                        </a:rPr>
                        <a:t>dissemination level</a:t>
                      </a:r>
                      <a:endParaRPr kumimoji="0" lang="en-US" sz="1300" b="1" i="0" u="none" strike="noStrike" kern="1200" cap="none" normalizeH="0" baseline="0" dirty="0" smtClean="0">
                        <a:ln>
                          <a:noFill/>
                        </a:ln>
                        <a:solidFill>
                          <a:schemeClr val="bg1"/>
                        </a:solidFill>
                        <a:effectLst/>
                        <a:latin typeface="Verdana" pitchFamily="34" charset="0"/>
                        <a:ea typeface="+mn-ea"/>
                        <a:cs typeface="+mn-cs"/>
                      </a:endParaRPr>
                    </a:p>
                  </a:txBody>
                  <a:tcPr marL="40371" marR="40371" marT="0" marB="0" anchor="ctr">
                    <a:solidFill>
                      <a:srgbClr val="22639E"/>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kumimoji="0" lang="en-US" sz="1300" b="1" u="none" strike="noStrike" kern="1200" cap="none" normalizeH="0" baseline="0" dirty="0" smtClean="0">
                          <a:ln>
                            <a:noFill/>
                          </a:ln>
                          <a:solidFill>
                            <a:schemeClr val="bg1"/>
                          </a:solidFill>
                          <a:effectLst/>
                        </a:rPr>
                        <a:t>Estimation level</a:t>
                      </a:r>
                      <a:endParaRPr kumimoji="0" lang="en-US" sz="1300" b="1" i="0" u="none" strike="noStrike" kern="1200" cap="none" normalizeH="0" baseline="0" dirty="0" smtClean="0">
                        <a:ln>
                          <a:noFill/>
                        </a:ln>
                        <a:solidFill>
                          <a:schemeClr val="bg1"/>
                        </a:solidFill>
                        <a:effectLst/>
                        <a:latin typeface="Verdana" pitchFamily="34" charset="0"/>
                        <a:ea typeface="+mn-ea"/>
                        <a:cs typeface="+mn-cs"/>
                      </a:endParaRPr>
                    </a:p>
                  </a:txBody>
                  <a:tcPr marL="40371" marR="40371" marT="0" marB="0" anchor="ctr">
                    <a:solidFill>
                      <a:srgbClr val="22639E"/>
                    </a:solidFill>
                  </a:tcPr>
                </a:tc>
                <a:tc>
                  <a:txBody>
                    <a:bodyPr/>
                    <a:lstStyle/>
                    <a:p>
                      <a:pPr algn="ctr" rtl="1">
                        <a:lnSpc>
                          <a:spcPct val="150000"/>
                        </a:lnSpc>
                        <a:spcAft>
                          <a:spcPts val="0"/>
                        </a:spcAft>
                      </a:pPr>
                      <a:r>
                        <a:rPr kumimoji="0" lang="en-US" sz="1300" b="0" i="0" u="none" strike="noStrike" kern="1200" cap="none" normalizeH="0" baseline="0" dirty="0" smtClean="0">
                          <a:ln>
                            <a:noFill/>
                          </a:ln>
                          <a:solidFill>
                            <a:schemeClr val="bg1"/>
                          </a:solidFill>
                          <a:effectLst/>
                          <a:latin typeface="+mn-lt"/>
                          <a:ea typeface="+mn-ea"/>
                          <a:cs typeface="+mn-cs"/>
                        </a:rPr>
                        <a:t>Row</a:t>
                      </a:r>
                      <a:endParaRPr kumimoji="0" lang="en-US" sz="1300" b="0" i="0" u="none" strike="noStrike" kern="1200" cap="none" normalizeH="0" baseline="0" dirty="0">
                        <a:ln>
                          <a:noFill/>
                        </a:ln>
                        <a:solidFill>
                          <a:schemeClr val="bg1"/>
                        </a:solidFill>
                        <a:effectLst/>
                        <a:latin typeface="Verdana" pitchFamily="34" charset="0"/>
                        <a:ea typeface="+mn-ea"/>
                        <a:cs typeface="+mn-cs"/>
                      </a:endParaRPr>
                    </a:p>
                  </a:txBody>
                  <a:tcPr marL="40371" marR="40371" marT="0" marB="0" anchor="ctr">
                    <a:solidFill>
                      <a:srgbClr val="22639E"/>
                    </a:solidFill>
                  </a:tcPr>
                </a:tc>
              </a:tr>
              <a:tr h="399181">
                <a:tc rowSpan="2">
                  <a:txBody>
                    <a:bodyPr/>
                    <a:lstStyle/>
                    <a:p>
                      <a:pPr algn="l" rtl="0">
                        <a:lnSpc>
                          <a:spcPct val="150000"/>
                        </a:lnSpc>
                        <a:spcAft>
                          <a:spcPts val="0"/>
                        </a:spcAft>
                      </a:pPr>
                      <a:r>
                        <a:rPr kumimoji="0" lang="en-US" sz="1400" kern="1200" dirty="0" smtClean="0"/>
                        <a:t>Private final consumption expenditure</a:t>
                      </a:r>
                      <a:endParaRPr kumimoji="0" lang="en-US" sz="1400" b="1" kern="1200" dirty="0">
                        <a:solidFill>
                          <a:schemeClr val="tx1"/>
                        </a:solidFill>
                        <a:latin typeface="Times New Roman"/>
                        <a:ea typeface="Times New Roman"/>
                        <a:cs typeface="+mj-cs"/>
                      </a:endParaRPr>
                    </a:p>
                  </a:txBody>
                  <a:tcPr marL="62845" marR="62845" marT="0" marB="0" anchor="ct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200" u="none" strike="noStrike" kern="1200" cap="none" normalizeH="0" baseline="0" dirty="0" smtClean="0">
                          <a:ln>
                            <a:noFill/>
                          </a:ln>
                          <a:effectLst/>
                        </a:rPr>
                        <a:t>Household final consumption expenditure</a:t>
                      </a:r>
                      <a:endParaRPr kumimoji="0" lang="en-GB" sz="1200" b="1" u="none" strike="noStrike" kern="1200" cap="none" normalizeH="0" baseline="0" dirty="0" smtClean="0">
                        <a:ln>
                          <a:noFill/>
                        </a:ln>
                        <a:solidFill>
                          <a:schemeClr val="tx1"/>
                        </a:solidFill>
                        <a:effectLst/>
                        <a:latin typeface="+mn-lt"/>
                        <a:ea typeface="+mn-ea"/>
                        <a:cs typeface="+mn-cs"/>
                      </a:endParaRPr>
                    </a:p>
                  </a:txBody>
                  <a:tcPr marL="62845" marR="62845" marT="0" marB="0" anchor="ctr"/>
                </a:tc>
                <a:tc rowSpan="2">
                  <a:txBody>
                    <a:bodyPr/>
                    <a:lstStyle/>
                    <a:p>
                      <a:pPr algn="ctr" rtl="0"/>
                      <a:r>
                        <a:rPr lang="en-US" sz="1400" dirty="0" smtClean="0"/>
                        <a:t>1</a:t>
                      </a:r>
                      <a:endParaRPr lang="en-US" sz="1400" b="1" dirty="0">
                        <a:cs typeface="+mj-cs"/>
                      </a:endParaRPr>
                    </a:p>
                  </a:txBody>
                  <a:tcPr marL="62845" marR="62845" marT="0" marB="0" anchor="ctr"/>
                </a:tc>
              </a:tr>
              <a:tr h="369088">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50000"/>
                        </a:lnSpc>
                        <a:spcAft>
                          <a:spcPts val="0"/>
                        </a:spcAft>
                      </a:pPr>
                      <a:r>
                        <a:rPr kumimoji="0" lang="en-US" sz="1200" u="none" strike="noStrike" kern="1200" cap="none" normalizeH="0" baseline="0" dirty="0" smtClean="0">
                          <a:ln>
                            <a:noFill/>
                          </a:ln>
                          <a:effectLst/>
                        </a:rPr>
                        <a:t>final consumption expenditures of nonprofit institutions serving households (NPISHs)</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vMerge="1">
                  <a:txBody>
                    <a:bodyPr/>
                    <a:lstStyle/>
                    <a:p>
                      <a:endParaRPr lang="en-US"/>
                    </a:p>
                  </a:txBody>
                  <a:tcPr/>
                </a:tc>
              </a:tr>
              <a:tr h="579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kern="1200" dirty="0" smtClean="0"/>
                        <a:t>General government consumption expenditure</a:t>
                      </a:r>
                      <a:endParaRPr kumimoji="0" lang="en-GB" sz="1400" b="1" kern="1200" dirty="0" smtClean="0">
                        <a:solidFill>
                          <a:schemeClr val="tx1"/>
                        </a:solidFill>
                        <a:latin typeface="Times New Roman"/>
                        <a:ea typeface="Times New Roman"/>
                        <a:cs typeface="+mj-cs"/>
                      </a:endParaRPr>
                    </a:p>
                  </a:txBody>
                  <a:tcPr marL="62845" marR="62845" marT="0" marB="0" anchor="ctr"/>
                </a:tc>
                <a:tc>
                  <a:txBody>
                    <a:bodyPr/>
                    <a:lstStyle/>
                    <a:p>
                      <a:pPr algn="l" rtl="0">
                        <a:lnSpc>
                          <a:spcPct val="150000"/>
                        </a:lnSpc>
                        <a:spcAft>
                          <a:spcPts val="0"/>
                        </a:spcAft>
                      </a:pPr>
                      <a:r>
                        <a:rPr kumimoji="0" lang="en-US" sz="1200" u="none" strike="noStrike" kern="1200" cap="none" normalizeH="0" baseline="0" dirty="0" smtClean="0">
                          <a:ln>
                            <a:noFill/>
                          </a:ln>
                          <a:effectLst/>
                        </a:rPr>
                        <a:t>Government consumption expenditures</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a:txBody>
                    <a:bodyPr/>
                    <a:lstStyle/>
                    <a:p>
                      <a:pPr algn="ctr" rtl="0"/>
                      <a:r>
                        <a:rPr lang="en-US" sz="1400" dirty="0" smtClean="0"/>
                        <a:t>2</a:t>
                      </a:r>
                      <a:endParaRPr lang="en-US" sz="1400" b="1" dirty="0">
                        <a:cs typeface="+mj-cs"/>
                      </a:endParaRPr>
                    </a:p>
                  </a:txBody>
                  <a:tcPr marL="62845" marR="62845" marT="0" marB="0" anchor="ctr"/>
                </a:tc>
              </a:tr>
              <a:tr h="468871">
                <a:tc>
                  <a:txBody>
                    <a:bodyPr/>
                    <a:lstStyle/>
                    <a:p>
                      <a:pPr algn="l" rtl="0">
                        <a:lnSpc>
                          <a:spcPct val="150000"/>
                        </a:lnSpc>
                        <a:spcAft>
                          <a:spcPts val="0"/>
                        </a:spcAft>
                      </a:pPr>
                      <a:r>
                        <a:rPr kumimoji="0" lang="en-US" sz="1400" kern="1200" dirty="0" smtClean="0"/>
                        <a:t>Gross fixed capital formation on construction</a:t>
                      </a:r>
                      <a:endParaRPr kumimoji="0" lang="en-US" sz="1400" b="1" kern="1200" dirty="0">
                        <a:solidFill>
                          <a:schemeClr val="tx1"/>
                        </a:solidFill>
                        <a:latin typeface="Times New Roman"/>
                        <a:ea typeface="Times New Roman"/>
                        <a:cs typeface="+mj-cs"/>
                      </a:endParaRPr>
                    </a:p>
                  </a:txBody>
                  <a:tcPr marL="62845" marR="62845" marT="0" marB="0" anchor="ctr"/>
                </a:tc>
                <a:tc>
                  <a:txBody>
                    <a:bodyPr/>
                    <a:lstStyle/>
                    <a:p>
                      <a:pPr algn="l" rtl="0">
                        <a:lnSpc>
                          <a:spcPct val="150000"/>
                        </a:lnSpc>
                        <a:spcAft>
                          <a:spcPts val="0"/>
                        </a:spcAft>
                      </a:pPr>
                      <a:r>
                        <a:rPr kumimoji="0" lang="en-US" sz="1200" u="none" strike="noStrike" kern="1200" cap="none" normalizeH="0" baseline="0" dirty="0" smtClean="0">
                          <a:ln>
                            <a:noFill/>
                          </a:ln>
                          <a:effectLst/>
                        </a:rPr>
                        <a:t>Gross fixed capital formation on construction</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a:txBody>
                    <a:bodyPr/>
                    <a:lstStyle/>
                    <a:p>
                      <a:pPr algn="ctr" rtl="0"/>
                      <a:r>
                        <a:rPr lang="en-US" sz="1400" dirty="0" smtClean="0"/>
                        <a:t>3</a:t>
                      </a:r>
                      <a:endParaRPr lang="en-US" sz="1400" b="1" dirty="0">
                        <a:cs typeface="+mj-cs"/>
                      </a:endParaRPr>
                    </a:p>
                  </a:txBody>
                  <a:tcPr marL="62845" marR="62845" marT="0" marB="0" anchor="ctr"/>
                </a:tc>
              </a:tr>
              <a:tr h="693657">
                <a:tc rowSpan="2">
                  <a:txBody>
                    <a:bodyPr/>
                    <a:lstStyle/>
                    <a:p>
                      <a:pPr algn="l" rtl="0">
                        <a:lnSpc>
                          <a:spcPct val="150000"/>
                        </a:lnSpc>
                        <a:spcAft>
                          <a:spcPts val="0"/>
                        </a:spcAft>
                      </a:pPr>
                      <a:r>
                        <a:rPr lang="en-US" sz="1400" dirty="0" smtClean="0"/>
                        <a:t>Gross fixed capital formation on Machinery and equipment </a:t>
                      </a:r>
                      <a:endParaRPr lang="en-US" sz="1400" b="1" dirty="0">
                        <a:solidFill>
                          <a:schemeClr val="tx1"/>
                        </a:solidFill>
                        <a:latin typeface="Times New Roman"/>
                        <a:ea typeface="Times New Roman"/>
                        <a:cs typeface="+mj-cs"/>
                      </a:endParaRPr>
                    </a:p>
                  </a:txBody>
                  <a:tcPr marL="62845" marR="62845" marT="0" marB="0" anchor="ctr"/>
                </a:tc>
                <a:tc>
                  <a:txBody>
                    <a:bodyPr/>
                    <a:lstStyle/>
                    <a:p>
                      <a:pPr algn="l" rtl="0">
                        <a:lnSpc>
                          <a:spcPct val="150000"/>
                        </a:lnSpc>
                        <a:spcAft>
                          <a:spcPts val="0"/>
                        </a:spcAft>
                      </a:pPr>
                      <a:r>
                        <a:rPr kumimoji="0" lang="en-US" sz="1200" u="none" strike="noStrike" kern="1200" cap="none" normalizeH="0" baseline="0" dirty="0" smtClean="0">
                          <a:ln>
                            <a:noFill/>
                          </a:ln>
                          <a:effectLst/>
                        </a:rPr>
                        <a:t>Gross fixed capital formation on Machinery and equipment </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rowSpan="2">
                  <a:txBody>
                    <a:bodyPr/>
                    <a:lstStyle/>
                    <a:p>
                      <a:pPr algn="ctr" rtl="0"/>
                      <a:r>
                        <a:rPr lang="en-US" sz="1400" dirty="0" smtClean="0"/>
                        <a:t>4</a:t>
                      </a:r>
                      <a:endParaRPr lang="en-US" sz="1400" b="1" dirty="0">
                        <a:cs typeface="+mj-cs"/>
                      </a:endParaRPr>
                    </a:p>
                  </a:txBody>
                  <a:tcPr marL="62845" marR="62845" marT="0" marB="0" anchor="ctr"/>
                </a:tc>
              </a:tr>
              <a:tr h="427682">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50000"/>
                        </a:lnSpc>
                        <a:spcAft>
                          <a:spcPts val="0"/>
                        </a:spcAft>
                      </a:pPr>
                      <a:r>
                        <a:rPr kumimoji="0" lang="en-US" sz="1200" u="none" strike="noStrike" kern="1200" cap="none" normalizeH="0" baseline="0" dirty="0" smtClean="0">
                          <a:ln>
                            <a:noFill/>
                          </a:ln>
                          <a:effectLst/>
                        </a:rPr>
                        <a:t>Gross fixed capital formation on other assets</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vMerge="1">
                  <a:txBody>
                    <a:bodyPr/>
                    <a:lstStyle/>
                    <a:p>
                      <a:endParaRPr lang="en-US"/>
                    </a:p>
                  </a:txBody>
                  <a:tcPr/>
                </a:tc>
              </a:tr>
              <a:tr h="346828">
                <a:tc rowSpan="3">
                  <a:txBody>
                    <a:bodyPr/>
                    <a:lstStyle/>
                    <a:p>
                      <a:pPr algn="l" rtl="0">
                        <a:lnSpc>
                          <a:spcPct val="150000"/>
                        </a:lnSpc>
                        <a:spcAft>
                          <a:spcPts val="0"/>
                        </a:spcAft>
                      </a:pPr>
                      <a:r>
                        <a:rPr lang="en-US" sz="1400" dirty="0" smtClean="0"/>
                        <a:t>Export of  goods and services</a:t>
                      </a:r>
                      <a:endParaRPr lang="en-US" sz="1400" b="1" dirty="0">
                        <a:solidFill>
                          <a:schemeClr val="tx1"/>
                        </a:solidFill>
                        <a:latin typeface="Times New Roman"/>
                        <a:ea typeface="Times New Roman"/>
                        <a:cs typeface="+mj-cs"/>
                      </a:endParaRPr>
                    </a:p>
                  </a:txBody>
                  <a:tcPr marL="62845" marR="62845" marT="0" marB="0" anchor="ctr"/>
                </a:tc>
                <a:tc>
                  <a:txBody>
                    <a:bodyPr/>
                    <a:lstStyle/>
                    <a:p>
                      <a:pPr algn="l" rtl="0">
                        <a:lnSpc>
                          <a:spcPct val="150000"/>
                        </a:lnSpc>
                        <a:spcAft>
                          <a:spcPts val="0"/>
                        </a:spcAft>
                      </a:pPr>
                      <a:r>
                        <a:rPr kumimoji="0" lang="en-US" sz="1200" u="none" strike="noStrike" kern="1200" cap="none" normalizeH="0" baseline="0" dirty="0" smtClean="0">
                          <a:ln>
                            <a:noFill/>
                          </a:ln>
                          <a:effectLst/>
                        </a:rPr>
                        <a:t>Export of oil</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rowSpan="5">
                  <a:txBody>
                    <a:bodyPr/>
                    <a:lstStyle/>
                    <a:p>
                      <a:pPr algn="ctr" rtl="0"/>
                      <a:r>
                        <a:rPr lang="en-US" sz="1400" dirty="0" smtClean="0"/>
                        <a:t>5</a:t>
                      </a:r>
                      <a:endParaRPr lang="en-US" sz="1400" b="1" dirty="0">
                        <a:cs typeface="+mj-cs"/>
                      </a:endParaRPr>
                    </a:p>
                  </a:txBody>
                  <a:tcPr marL="62845" marR="62845" marT="0" marB="0" anchor="ctr"/>
                </a:tc>
              </a:tr>
              <a:tr h="346828">
                <a:tc vMerge="1">
                  <a:txBody>
                    <a:bodyPr/>
                    <a:lstStyle/>
                    <a:p>
                      <a:pPr algn="l" rtl="0">
                        <a:lnSpc>
                          <a:spcPct val="150000"/>
                        </a:lnSpc>
                        <a:spcAft>
                          <a:spcPts val="0"/>
                        </a:spcAft>
                      </a:pPr>
                      <a:endParaRPr lang="en-US" sz="1400" b="1" dirty="0">
                        <a:latin typeface="Times New Roman"/>
                        <a:ea typeface="Times New Roman"/>
                        <a:cs typeface="Arial"/>
                      </a:endParaRPr>
                    </a:p>
                  </a:txBody>
                  <a:tcPr marL="62845" marR="62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50000"/>
                        </a:lnSpc>
                        <a:spcAft>
                          <a:spcPts val="0"/>
                        </a:spcAft>
                      </a:pPr>
                      <a:r>
                        <a:rPr kumimoji="0" lang="en-US" sz="1200" u="none" strike="noStrike" kern="1200" cap="none" normalizeH="0" baseline="0" dirty="0" smtClean="0">
                          <a:ln>
                            <a:noFill/>
                          </a:ln>
                          <a:effectLst/>
                        </a:rPr>
                        <a:t>Non-oil exports</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vMerge="1">
                  <a:txBody>
                    <a:bodyPr/>
                    <a:lstStyle/>
                    <a:p>
                      <a:endParaRPr lang="en-US" dirty="0"/>
                    </a:p>
                  </a:txBody>
                  <a:tcPr marL="62845" marR="62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828">
                <a:tc vMerge="1">
                  <a:txBody>
                    <a:bodyPr/>
                    <a:lstStyle/>
                    <a:p>
                      <a:pPr algn="l" rtl="0">
                        <a:lnSpc>
                          <a:spcPct val="150000"/>
                        </a:lnSpc>
                        <a:spcAft>
                          <a:spcPts val="0"/>
                        </a:spcAft>
                      </a:pPr>
                      <a:endParaRPr lang="en-US" sz="1400" b="1" dirty="0">
                        <a:latin typeface="Times New Roman"/>
                        <a:ea typeface="Times New Roman"/>
                        <a:cs typeface="Arial"/>
                      </a:endParaRPr>
                    </a:p>
                  </a:txBody>
                  <a:tcPr marL="62845" marR="62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50000"/>
                        </a:lnSpc>
                        <a:spcAft>
                          <a:spcPts val="0"/>
                        </a:spcAft>
                      </a:pPr>
                      <a:r>
                        <a:rPr kumimoji="0" lang="en-US" sz="1200" u="none" strike="noStrike" kern="1200" cap="none" normalizeH="0" baseline="0" dirty="0" smtClean="0">
                          <a:ln>
                            <a:noFill/>
                          </a:ln>
                          <a:effectLst/>
                        </a:rPr>
                        <a:t>Export of services</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vMerge="1">
                  <a:txBody>
                    <a:bodyPr/>
                    <a:lstStyle/>
                    <a:p>
                      <a:endParaRPr lang="en-US" dirty="0"/>
                    </a:p>
                  </a:txBody>
                  <a:tcPr marL="62845" marR="62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828">
                <a:tc rowSpan="2">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400" dirty="0" smtClean="0"/>
                        <a:t>import of goods and</a:t>
                      </a:r>
                      <a:r>
                        <a:rPr lang="en-US" sz="1400" baseline="0" dirty="0" smtClean="0"/>
                        <a:t> </a:t>
                      </a:r>
                      <a:r>
                        <a:rPr lang="en-US" sz="1400" dirty="0" smtClean="0"/>
                        <a:t>services</a:t>
                      </a:r>
                      <a:endParaRPr lang="en-US" sz="1400" b="1" dirty="0" smtClean="0">
                        <a:latin typeface="Times New Roman"/>
                        <a:ea typeface="Times New Roman"/>
                        <a:cs typeface="+mj-cs"/>
                      </a:endParaRPr>
                    </a:p>
                  </a:txBody>
                  <a:tcPr marL="62845" marR="62845" marT="0" marB="0" anchor="ctr"/>
                </a:tc>
                <a:tc>
                  <a:txBody>
                    <a:bodyPr/>
                    <a:lstStyle/>
                    <a:p>
                      <a:pPr algn="l" rtl="0">
                        <a:lnSpc>
                          <a:spcPct val="150000"/>
                        </a:lnSpc>
                        <a:spcAft>
                          <a:spcPts val="0"/>
                        </a:spcAft>
                      </a:pPr>
                      <a:r>
                        <a:rPr kumimoji="0" lang="en-US" sz="1200" u="none" strike="noStrike" kern="1200" cap="none" normalizeH="0" baseline="0" dirty="0" smtClean="0">
                          <a:ln>
                            <a:noFill/>
                          </a:ln>
                          <a:effectLst/>
                        </a:rPr>
                        <a:t>import of goods</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vMerge="1">
                  <a:txBody>
                    <a:bodyPr/>
                    <a:lstStyle/>
                    <a:p>
                      <a:endParaRPr lang="en-US" dirty="0"/>
                    </a:p>
                  </a:txBody>
                  <a:tcPr marL="62845" marR="62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828">
                <a:tc vMerge="1">
                  <a:txBody>
                    <a:bodyPr/>
                    <a:lstStyle/>
                    <a:p>
                      <a:pPr algn="l" rtl="0">
                        <a:lnSpc>
                          <a:spcPct val="150000"/>
                        </a:lnSpc>
                        <a:spcAft>
                          <a:spcPts val="0"/>
                        </a:spcAft>
                      </a:pPr>
                      <a:endParaRPr lang="en-US" sz="1400" b="1" dirty="0">
                        <a:latin typeface="Times New Roman"/>
                        <a:ea typeface="Times New Roman"/>
                        <a:cs typeface="Arial"/>
                      </a:endParaRPr>
                    </a:p>
                  </a:txBody>
                  <a:tcPr marL="62845" marR="62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50000"/>
                        </a:lnSpc>
                        <a:spcAft>
                          <a:spcPts val="0"/>
                        </a:spcAft>
                      </a:pPr>
                      <a:r>
                        <a:rPr kumimoji="0" lang="en-US" sz="1200" u="none" strike="noStrike" kern="1200" cap="none" normalizeH="0" baseline="0" dirty="0" smtClean="0">
                          <a:ln>
                            <a:noFill/>
                          </a:ln>
                          <a:effectLst/>
                        </a:rPr>
                        <a:t>import of services</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vMerge="1">
                  <a:txBody>
                    <a:bodyPr/>
                    <a:lstStyle/>
                    <a:p>
                      <a:endParaRPr lang="en-US" dirty="0"/>
                    </a:p>
                  </a:txBody>
                  <a:tcPr marL="62845" marR="62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6913">
                <a:tc>
                  <a:txBody>
                    <a:bodyPr/>
                    <a:lstStyle/>
                    <a:p>
                      <a:pPr algn="l" rtl="0">
                        <a:lnSpc>
                          <a:spcPct val="150000"/>
                        </a:lnSpc>
                        <a:spcAft>
                          <a:spcPts val="0"/>
                        </a:spcAft>
                      </a:pPr>
                      <a:r>
                        <a:rPr lang="en-US" sz="1400" dirty="0" smtClean="0"/>
                        <a:t>Changes in inventories and data discriminations</a:t>
                      </a:r>
                      <a:endParaRPr lang="en-US" sz="1400" b="1" dirty="0">
                        <a:latin typeface="Times New Roman"/>
                        <a:ea typeface="Times New Roman"/>
                        <a:cs typeface="+mj-cs"/>
                      </a:endParaRPr>
                    </a:p>
                  </a:txBody>
                  <a:tcPr marL="62845" marR="62845" marT="0" marB="0" anchor="ctr"/>
                </a:tc>
                <a:tc>
                  <a:txBody>
                    <a:bodyPr/>
                    <a:lstStyle/>
                    <a:p>
                      <a:pPr algn="l" rtl="0">
                        <a:lnSpc>
                          <a:spcPct val="150000"/>
                        </a:lnSpc>
                        <a:spcAft>
                          <a:spcPts val="0"/>
                        </a:spcAft>
                      </a:pPr>
                      <a:r>
                        <a:rPr kumimoji="0" lang="en-US" sz="1200" u="none" strike="noStrike" kern="1200" cap="none" normalizeH="0" baseline="0" dirty="0" smtClean="0">
                          <a:ln>
                            <a:noFill/>
                          </a:ln>
                          <a:effectLst/>
                        </a:rPr>
                        <a:t>Changes in inventories and data discriminations</a:t>
                      </a:r>
                      <a:endParaRPr kumimoji="0" lang="en-US" sz="1200" b="1" u="none" strike="noStrike" kern="1200" cap="none" normalizeH="0" baseline="0" dirty="0">
                        <a:ln>
                          <a:noFill/>
                        </a:ln>
                        <a:solidFill>
                          <a:schemeClr val="tx1"/>
                        </a:solidFill>
                        <a:effectLst/>
                        <a:latin typeface="+mn-lt"/>
                        <a:ea typeface="+mn-ea"/>
                        <a:cs typeface="+mn-cs"/>
                      </a:endParaRPr>
                    </a:p>
                  </a:txBody>
                  <a:tcPr marL="62845" marR="62845" marT="0" marB="0" anchor="ctr"/>
                </a:tc>
                <a:tc>
                  <a:txBody>
                    <a:bodyPr/>
                    <a:lstStyle/>
                    <a:p>
                      <a:pPr algn="ctr" rtl="0"/>
                      <a:r>
                        <a:rPr lang="en-US" sz="1400" dirty="0" smtClean="0"/>
                        <a:t>6</a:t>
                      </a:r>
                      <a:endParaRPr lang="en-US" sz="1400" b="1" dirty="0">
                        <a:cs typeface="+mj-cs"/>
                      </a:endParaRPr>
                    </a:p>
                  </a:txBody>
                  <a:tcPr marL="62845" marR="62845" marT="0" marB="0" anchor="ctr"/>
                </a:tc>
              </a:tr>
            </a:tbl>
          </a:graphicData>
        </a:graphic>
      </p:graphicFrame>
      <p:sp>
        <p:nvSpPr>
          <p:cNvPr id="6" name="Rectangle 5"/>
          <p:cNvSpPr/>
          <p:nvPr/>
        </p:nvSpPr>
        <p:spPr>
          <a:xfrm>
            <a:off x="395536" y="188641"/>
            <a:ext cx="8319868" cy="523220"/>
          </a:xfrm>
          <a:prstGeom prst="rect">
            <a:avLst/>
          </a:prstGeom>
        </p:spPr>
        <p:txBody>
          <a:bodyPr wrap="square">
            <a:spAutoFit/>
          </a:bodyPr>
          <a:lstStyle/>
          <a:p>
            <a:pPr algn="ctr"/>
            <a:r>
              <a:rPr lang="fa-IR" sz="1400" b="1" dirty="0" smtClean="0"/>
              <a:t> </a:t>
            </a:r>
            <a:r>
              <a:rPr lang="en-US" sz="1400" b="1" dirty="0" smtClean="0"/>
              <a:t>The Estimation and Dissemination Levels of Quarterly Quantities </a:t>
            </a:r>
            <a:r>
              <a:rPr lang="en-GB" sz="1400" b="1" dirty="0" smtClean="0"/>
              <a:t>for GDP by </a:t>
            </a:r>
            <a:r>
              <a:rPr lang="en-US" sz="1400" b="1" dirty="0" smtClean="0"/>
              <a:t>Expenditure</a:t>
            </a:r>
            <a:endParaRPr lang="fa-IR" sz="1400" dirty="0"/>
          </a:p>
        </p:txBody>
      </p:sp>
      <p:sp>
        <p:nvSpPr>
          <p:cNvPr id="7" name="Footer Placeholder 6"/>
          <p:cNvSpPr>
            <a:spLocks noGrp="1"/>
          </p:cNvSpPr>
          <p:nvPr>
            <p:ph type="ftr" sz="quarter" idx="11"/>
          </p:nvPr>
        </p:nvSpPr>
        <p:spPr/>
        <p:txBody>
          <a:bodyPr/>
          <a:lstStyle/>
          <a:p>
            <a:r>
              <a:rPr lang="en-US" dirty="0" smtClean="0">
                <a:solidFill>
                  <a:schemeClr val="accent3">
                    <a:lumMod val="75000"/>
                  </a:schemeClr>
                </a:solidFill>
              </a:rPr>
              <a:t>7</a:t>
            </a:r>
            <a:endParaRPr lang="en-US" dirty="0">
              <a:solidFill>
                <a:schemeClr val="accent3">
                  <a:lumMod val="75000"/>
                </a:schemeClr>
              </a:solidFill>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Autofit/>
          </a:bodyPr>
          <a:lstStyle/>
          <a:p>
            <a:pPr lvl="0" rtl="0"/>
            <a:r>
              <a:rPr lang="en-GB" sz="3200" b="1" dirty="0" smtClean="0"/>
              <a:t>Data Sources for Compiling QNA</a:t>
            </a:r>
          </a:p>
        </p:txBody>
      </p:sp>
      <p:sp>
        <p:nvSpPr>
          <p:cNvPr id="3" name="Content Placeholder 2"/>
          <p:cNvSpPr>
            <a:spLocks noGrp="1"/>
          </p:cNvSpPr>
          <p:nvPr>
            <p:ph sz="quarter" idx="1"/>
          </p:nvPr>
        </p:nvSpPr>
        <p:spPr>
          <a:xfrm>
            <a:off x="467544" y="620688"/>
            <a:ext cx="8229600" cy="432048"/>
          </a:xfrm>
        </p:spPr>
        <p:txBody>
          <a:bodyPr>
            <a:noAutofit/>
          </a:bodyPr>
          <a:lstStyle/>
          <a:p>
            <a:pPr algn="l" rtl="0"/>
            <a:r>
              <a:rPr lang="en-GB" sz="2400" b="1" dirty="0" smtClean="0">
                <a:solidFill>
                  <a:schemeClr val="folHlink"/>
                </a:solidFill>
              </a:rPr>
              <a:t>Indicators for GDP by industry</a:t>
            </a:r>
          </a:p>
          <a:p>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xmlns="" val="1138098294"/>
              </p:ext>
            </p:extLst>
          </p:nvPr>
        </p:nvGraphicFramePr>
        <p:xfrm>
          <a:off x="460516" y="1149922"/>
          <a:ext cx="8143932" cy="5497331"/>
        </p:xfrm>
        <a:graphic>
          <a:graphicData uri="http://schemas.openxmlformats.org/drawingml/2006/table">
            <a:tbl>
              <a:tblPr firstRow="1" bandRow="1">
                <a:tableStyleId>{EB9631B5-78F2-41C9-869B-9F39066F8104}</a:tableStyleId>
              </a:tblPr>
              <a:tblGrid>
                <a:gridCol w="2527308"/>
                <a:gridCol w="5616624"/>
              </a:tblGrid>
              <a:tr h="274031">
                <a:tc>
                  <a:txBody>
                    <a:bodyPr/>
                    <a:lstStyle/>
                    <a:p>
                      <a:pPr algn="ctr"/>
                      <a:r>
                        <a:rPr lang="en-US" sz="1400" dirty="0" smtClean="0"/>
                        <a:t>activity</a:t>
                      </a:r>
                      <a:endParaRPr lang="en-US" sz="1400" dirty="0"/>
                    </a:p>
                  </a:txBody>
                  <a:tcPr>
                    <a:solidFill>
                      <a:srgbClr val="22639E"/>
                    </a:solidFill>
                  </a:tcPr>
                </a:tc>
                <a:tc>
                  <a:txBody>
                    <a:bodyPr/>
                    <a:lstStyle/>
                    <a:p>
                      <a:pPr algn="ctr" rtl="0"/>
                      <a:r>
                        <a:rPr lang="en-US" sz="1400" dirty="0" smtClean="0"/>
                        <a:t>Data sources/indicators</a:t>
                      </a:r>
                      <a:r>
                        <a:rPr lang="en-US" sz="1400" baseline="0" dirty="0" smtClean="0"/>
                        <a:t> </a:t>
                      </a:r>
                      <a:endParaRPr lang="en-US" sz="1400" dirty="0"/>
                    </a:p>
                  </a:txBody>
                  <a:tcPr>
                    <a:solidFill>
                      <a:srgbClr val="22639E"/>
                    </a:solidFill>
                  </a:tcPr>
                </a:tc>
              </a:tr>
              <a:tr h="12655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u="none" strike="noStrike" kern="1200" cap="none" normalizeH="0" baseline="0" dirty="0" smtClean="0">
                          <a:ln>
                            <a:noFill/>
                          </a:ln>
                          <a:solidFill>
                            <a:schemeClr val="tx1"/>
                          </a:solidFill>
                          <a:effectLst/>
                        </a:rPr>
                        <a:t>Agriculture, hunting, forestry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normalizeH="0" baseline="0" dirty="0" smtClean="0">
                        <a:ln>
                          <a:noFill/>
                        </a:ln>
                        <a:solidFill>
                          <a:schemeClr val="tx1"/>
                        </a:solidFill>
                        <a:effectLst/>
                        <a:latin typeface="Verdana" pitchFamily="34" charset="0"/>
                        <a:ea typeface="+mn-ea"/>
                        <a:cs typeface="+mn-cs"/>
                      </a:endParaRPr>
                    </a:p>
                  </a:txBody>
                  <a:tcPr anchor="ctr"/>
                </a:tc>
                <a:tc>
                  <a:txBody>
                    <a:bodyPr/>
                    <a:lstStyle/>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GB" sz="1200" kern="1200" baseline="0" dirty="0" smtClean="0">
                          <a:solidFill>
                            <a:schemeClr val="tx1"/>
                          </a:solidFill>
                          <a:latin typeface="+mn-lt"/>
                          <a:ea typeface="+mn-ea"/>
                          <a:cs typeface="+mn-cs"/>
                        </a:rPr>
                        <a:t>Agricultural production index (based on  </a:t>
                      </a:r>
                      <a:r>
                        <a:rPr kumimoji="0" lang="en-US" sz="1200" kern="1200" baseline="0" dirty="0" smtClean="0">
                          <a:solidFill>
                            <a:schemeClr val="tx1"/>
                          </a:solidFill>
                          <a:latin typeface="+mn-lt"/>
                          <a:ea typeface="+mn-ea"/>
                          <a:cs typeface="+mn-cs"/>
                        </a:rPr>
                        <a:t>Statistical Survey on farm gate Prices of </a:t>
                      </a:r>
                      <a:r>
                        <a:rPr lang="en-US" sz="1200" kern="1200" dirty="0" smtClean="0">
                          <a:solidFill>
                            <a:schemeClr val="tx1"/>
                          </a:solidFill>
                          <a:latin typeface="+mn-lt"/>
                          <a:ea typeface="+mn-ea"/>
                          <a:cs typeface="+mn-cs"/>
                        </a:rPr>
                        <a:t>Products and Costs of Agriculture Services in Rural Areas);</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lang="en-US" sz="1200" kern="1200" baseline="0" dirty="0" smtClean="0">
                          <a:solidFill>
                            <a:schemeClr val="tx1"/>
                          </a:solidFill>
                          <a:latin typeface="+mn-lt"/>
                          <a:ea typeface="+mn-ea"/>
                          <a:cs typeface="+mn-cs"/>
                        </a:rPr>
                        <a:t>Information from annual accounts;</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Government budget</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PPI</a:t>
                      </a:r>
                      <a:r>
                        <a:rPr kumimoji="0" lang="en-US" sz="1200" kern="1200" baseline="0" dirty="0" smtClean="0">
                          <a:solidFill>
                            <a:schemeClr val="tx1"/>
                          </a:solidFill>
                          <a:latin typeface="+mn-lt"/>
                          <a:ea typeface="+mn-ea"/>
                          <a:cs typeface="+mn-cs"/>
                        </a:rPr>
                        <a:t> components</a:t>
                      </a:r>
                      <a:endParaRPr lang="fa-IR" sz="1200" kern="1200" dirty="0" smtClean="0">
                        <a:solidFill>
                          <a:schemeClr val="tx1"/>
                        </a:solidFill>
                        <a:latin typeface="+mn-lt"/>
                        <a:ea typeface="+mn-ea"/>
                        <a:cs typeface="+mn-cs"/>
                      </a:endParaRPr>
                    </a:p>
                  </a:txBody>
                  <a:tcPr marL="90000"/>
                </a:tc>
              </a:tr>
              <a:tr h="6231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u="none" strike="noStrike" kern="1200" cap="none" normalizeH="0" baseline="0" dirty="0" smtClean="0">
                          <a:ln>
                            <a:noFill/>
                          </a:ln>
                          <a:solidFill>
                            <a:schemeClr val="tx1"/>
                          </a:solidFill>
                          <a:effectLst/>
                        </a:rPr>
                        <a:t>Fishing</a:t>
                      </a:r>
                      <a:endParaRPr kumimoji="0" lang="en-US" sz="1400" b="1" i="0" u="none" strike="noStrike" kern="1200" cap="none" normalizeH="0" baseline="0" dirty="0" smtClean="0">
                        <a:ln>
                          <a:noFill/>
                        </a:ln>
                        <a:solidFill>
                          <a:schemeClr val="tx1"/>
                        </a:solidFill>
                        <a:effectLst/>
                        <a:latin typeface="Verdana" pitchFamily="34" charset="0"/>
                        <a:ea typeface="+mn-ea"/>
                        <a:cs typeface="+mn-cs"/>
                      </a:endParaRPr>
                    </a:p>
                  </a:txBody>
                  <a:tcPr anchor="ctr"/>
                </a:tc>
                <a:tc>
                  <a:txBody>
                    <a:bodyPr/>
                    <a:lstStyle/>
                    <a:p>
                      <a:pPr marL="95250" indent="-95250" algn="l" rtl="0">
                        <a:lnSpc>
                          <a:spcPct val="150000"/>
                        </a:lnSpc>
                        <a:buFont typeface="Arial" pitchFamily="34" charset="0"/>
                        <a:buChar char="•"/>
                      </a:pPr>
                      <a:r>
                        <a:rPr kumimoji="0" lang="en-GB" sz="1200" kern="1200" dirty="0" smtClean="0">
                          <a:solidFill>
                            <a:schemeClr val="tx1"/>
                          </a:solidFill>
                          <a:latin typeface="+mn-lt"/>
                          <a:ea typeface="+mn-ea"/>
                          <a:cs typeface="+mn-cs"/>
                        </a:rPr>
                        <a:t>Value /</a:t>
                      </a:r>
                      <a:r>
                        <a:rPr kumimoji="0" lang="en-GB" sz="1200" kern="1200" baseline="0" dirty="0" smtClean="0">
                          <a:solidFill>
                            <a:schemeClr val="tx1"/>
                          </a:solidFill>
                          <a:latin typeface="+mn-lt"/>
                          <a:ea typeface="+mn-ea"/>
                          <a:cs typeface="+mn-cs"/>
                        </a:rPr>
                        <a:t> </a:t>
                      </a:r>
                      <a:r>
                        <a:rPr kumimoji="0" lang="en-GB" sz="1200" kern="1200" dirty="0" smtClean="0">
                          <a:solidFill>
                            <a:schemeClr val="tx1"/>
                          </a:solidFill>
                          <a:latin typeface="+mn-lt"/>
                          <a:ea typeface="+mn-ea"/>
                          <a:cs typeface="+mn-cs"/>
                        </a:rPr>
                        <a:t>size of catches</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PPI</a:t>
                      </a:r>
                      <a:r>
                        <a:rPr kumimoji="0" lang="en-US" sz="1200" kern="1200" baseline="0" dirty="0" smtClean="0">
                          <a:solidFill>
                            <a:schemeClr val="tx1"/>
                          </a:solidFill>
                          <a:latin typeface="+mn-lt"/>
                          <a:ea typeface="+mn-ea"/>
                          <a:cs typeface="+mn-cs"/>
                        </a:rPr>
                        <a:t>  components</a:t>
                      </a:r>
                      <a:endParaRPr lang="fa-IR" sz="1200" kern="1200" dirty="0" smtClean="0">
                        <a:solidFill>
                          <a:schemeClr val="tx1"/>
                        </a:solidFill>
                        <a:latin typeface="+mn-lt"/>
                        <a:ea typeface="+mn-ea"/>
                        <a:cs typeface="+mn-cs"/>
                      </a:endParaRPr>
                    </a:p>
                  </a:txBody>
                  <a:tcPr marL="90000"/>
                </a:tc>
              </a:tr>
              <a:tr h="1233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normalizeH="0" baseline="0" dirty="0" smtClean="0">
                          <a:ln>
                            <a:noFill/>
                          </a:ln>
                          <a:solidFill>
                            <a:schemeClr val="tx1"/>
                          </a:solidFill>
                          <a:effectLst/>
                        </a:rPr>
                        <a:t>Mining and quarrying</a:t>
                      </a:r>
                      <a:endParaRPr kumimoji="0" lang="en-US" sz="1400" b="1" i="0" u="none" strike="noStrike" kern="1200" cap="none" normalizeH="0" baseline="0" dirty="0" smtClean="0">
                        <a:ln>
                          <a:noFill/>
                        </a:ln>
                        <a:solidFill>
                          <a:schemeClr val="tx1"/>
                        </a:solidFill>
                        <a:effectLst/>
                        <a:latin typeface="Verdana" pitchFamily="34" charset="0"/>
                        <a:ea typeface="+mn-ea"/>
                        <a:cs typeface="+mn-cs"/>
                      </a:endParaRPr>
                    </a:p>
                  </a:txBody>
                  <a:tcPr anchor="ctr"/>
                </a:tc>
                <a:tc>
                  <a:txBody>
                    <a:bodyPr/>
                    <a:lstStyle/>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Registered data received from Oil Ministry (</a:t>
                      </a:r>
                      <a:r>
                        <a:rPr kumimoji="0" lang="en-US" sz="1200" u="sng" kern="1200" dirty="0" smtClean="0">
                          <a:solidFill>
                            <a:schemeClr val="tx1"/>
                          </a:solidFill>
                          <a:latin typeface="+mn-lt"/>
                          <a:ea typeface="+mn-ea"/>
                          <a:cs typeface="+mn-cs"/>
                        </a:rPr>
                        <a:t> including export</a:t>
                      </a:r>
                      <a:r>
                        <a:rPr kumimoji="0" lang="en-US" sz="1200" kern="1200" dirty="0" smtClean="0">
                          <a:solidFill>
                            <a:schemeClr val="tx1"/>
                          </a:solidFill>
                          <a:latin typeface="+mn-lt"/>
                          <a:ea typeface="+mn-ea"/>
                          <a:cs typeface="+mn-cs"/>
                        </a:rPr>
                        <a:t>, Refinery feedstock and gas extraction);</a:t>
                      </a:r>
                      <a:endParaRPr kumimoji="0" lang="fa-IR" sz="1200" kern="1200" dirty="0" smtClean="0">
                        <a:solidFill>
                          <a:schemeClr val="tx1"/>
                        </a:solidFill>
                        <a:latin typeface="+mn-lt"/>
                        <a:ea typeface="+mn-ea"/>
                        <a:cs typeface="+mn-cs"/>
                      </a:endParaRP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GB" sz="1200" kern="1200" dirty="0" smtClean="0">
                          <a:solidFill>
                            <a:schemeClr val="tx1"/>
                          </a:solidFill>
                          <a:latin typeface="+mn-lt"/>
                          <a:ea typeface="+mn-ea"/>
                          <a:cs typeface="+mn-cs"/>
                        </a:rPr>
                        <a:t>Mineral production index (based on </a:t>
                      </a:r>
                      <a:r>
                        <a:rPr kumimoji="0" lang="en-US" sz="1200" kern="1200" dirty="0" smtClean="0">
                          <a:solidFill>
                            <a:schemeClr val="tx1"/>
                          </a:solidFill>
                          <a:latin typeface="+mn-lt"/>
                          <a:ea typeface="+mn-ea"/>
                          <a:cs typeface="+mn-cs"/>
                        </a:rPr>
                        <a:t>Statistical Survey on Production Price and Amount of Mineral Activity)</a:t>
                      </a:r>
                    </a:p>
                  </a:txBody>
                  <a:tcPr marL="90000"/>
                </a:tc>
              </a:tr>
              <a:tr h="657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normalizeH="0" baseline="0" dirty="0" smtClean="0">
                          <a:ln>
                            <a:noFill/>
                          </a:ln>
                          <a:solidFill>
                            <a:schemeClr val="tx1"/>
                          </a:solidFill>
                          <a:effectLst/>
                        </a:rPr>
                        <a:t>Manufacturing</a:t>
                      </a:r>
                      <a:endParaRPr kumimoji="0" lang="en-US" sz="1400" b="1" i="0" u="none" strike="noStrike" kern="1200" cap="none" normalizeH="0" baseline="0" dirty="0" smtClean="0">
                        <a:ln>
                          <a:noFill/>
                        </a:ln>
                        <a:solidFill>
                          <a:schemeClr val="tx1"/>
                        </a:solidFill>
                        <a:effectLst/>
                        <a:latin typeface="Verdana" pitchFamily="34" charset="0"/>
                        <a:ea typeface="+mn-ea"/>
                        <a:cs typeface="+mn-cs"/>
                      </a:endParaRPr>
                    </a:p>
                  </a:txBody>
                  <a:tcPr anchor="ctr"/>
                </a:tc>
                <a:tc>
                  <a:txBody>
                    <a:bodyPr/>
                    <a:lstStyle/>
                    <a:p>
                      <a:pPr marL="95250" indent="-95250" algn="l" rtl="0">
                        <a:lnSpc>
                          <a:spcPct val="150000"/>
                        </a:lnSpc>
                        <a:buFont typeface="Arial" pitchFamily="34" charset="0"/>
                        <a:buChar char="•"/>
                      </a:pPr>
                      <a:r>
                        <a:rPr kumimoji="0" lang="en-GB" sz="1200" kern="1200" dirty="0" smtClean="0">
                          <a:solidFill>
                            <a:schemeClr val="tx1"/>
                          </a:solidFill>
                          <a:latin typeface="+mn-lt"/>
                          <a:ea typeface="+mn-ea"/>
                          <a:cs typeface="+mn-cs"/>
                        </a:rPr>
                        <a:t>Industrial production index ( based on </a:t>
                      </a:r>
                      <a:r>
                        <a:rPr kumimoji="0" lang="en-US" sz="1200" kern="1200" dirty="0" smtClean="0">
                          <a:solidFill>
                            <a:schemeClr val="tx1"/>
                          </a:solidFill>
                          <a:latin typeface="+mn-lt"/>
                          <a:ea typeface="+mn-ea"/>
                          <a:cs typeface="+mn-cs"/>
                        </a:rPr>
                        <a:t>Statistical Survey on Production Price and Amount of Industrial Activity)</a:t>
                      </a:r>
                      <a:endParaRPr kumimoji="0" lang="en-US" sz="1200" kern="1200" dirty="0">
                        <a:solidFill>
                          <a:schemeClr val="tx1"/>
                        </a:solidFill>
                        <a:latin typeface="+mn-lt"/>
                        <a:ea typeface="+mn-ea"/>
                        <a:cs typeface="+mn-cs"/>
                      </a:endParaRPr>
                    </a:p>
                  </a:txBody>
                  <a:tcPr marL="90000"/>
                </a:tc>
              </a:tr>
              <a:tr h="11985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normalizeH="0" baseline="0" dirty="0" smtClean="0">
                          <a:ln>
                            <a:noFill/>
                          </a:ln>
                          <a:solidFill>
                            <a:schemeClr val="tx1"/>
                          </a:solidFill>
                          <a:effectLst/>
                        </a:rPr>
                        <a:t>Electricity, gas and water supply</a:t>
                      </a:r>
                      <a:endParaRPr kumimoji="0" lang="en-US" sz="1400" b="1" i="0" u="none" strike="noStrike" kern="1200" cap="none" normalizeH="0" baseline="0" dirty="0" smtClean="0">
                        <a:ln>
                          <a:noFill/>
                        </a:ln>
                        <a:solidFill>
                          <a:schemeClr val="tx1"/>
                        </a:solidFill>
                        <a:effectLst/>
                        <a:latin typeface="Verdana" pitchFamily="34" charset="0"/>
                        <a:ea typeface="+mn-ea"/>
                        <a:cs typeface="+mn-cs"/>
                      </a:endParaRPr>
                    </a:p>
                  </a:txBody>
                  <a:tcPr anchor="ctr"/>
                </a:tc>
                <a:tc>
                  <a:txBody>
                    <a:bodyPr/>
                    <a:lstStyle/>
                    <a:p>
                      <a:pPr marL="95250" indent="-95250" algn="l" rtl="0">
                        <a:lnSpc>
                          <a:spcPct val="150000"/>
                        </a:lnSpc>
                        <a:buFont typeface="Arial" pitchFamily="34" charset="0"/>
                        <a:buChar char="•"/>
                      </a:pPr>
                      <a:r>
                        <a:rPr kumimoji="0" lang="en-US" sz="1200" kern="1200" dirty="0" smtClean="0">
                          <a:solidFill>
                            <a:schemeClr val="tx1"/>
                          </a:solidFill>
                          <a:latin typeface="+mn-lt"/>
                          <a:ea typeface="+mn-ea"/>
                          <a:cs typeface="+mn-cs"/>
                        </a:rPr>
                        <a:t>Registered</a:t>
                      </a:r>
                      <a:r>
                        <a:rPr kumimoji="0" lang="en-US" sz="1200" kern="1200" baseline="0" dirty="0" smtClean="0">
                          <a:solidFill>
                            <a:schemeClr val="tx1"/>
                          </a:solidFill>
                          <a:latin typeface="+mn-lt"/>
                          <a:ea typeface="+mn-ea"/>
                          <a:cs typeface="+mn-cs"/>
                        </a:rPr>
                        <a:t> data </a:t>
                      </a:r>
                      <a:r>
                        <a:rPr kumimoji="0" lang="en-US" sz="1200" kern="1200" dirty="0" smtClean="0">
                          <a:solidFill>
                            <a:schemeClr val="tx1"/>
                          </a:solidFill>
                          <a:latin typeface="+mn-lt"/>
                          <a:ea typeface="+mn-ea"/>
                          <a:cs typeface="+mn-cs"/>
                        </a:rPr>
                        <a:t>received from organizations (including quantity / value of  sales;</a:t>
                      </a:r>
                    </a:p>
                    <a:p>
                      <a:pPr marL="95250" indent="-95250" algn="l" rtl="0">
                        <a:lnSpc>
                          <a:spcPct val="150000"/>
                        </a:lnSpc>
                        <a:buFont typeface="Arial" pitchFamily="34" charset="0"/>
                        <a:buChar char="•"/>
                      </a:pPr>
                      <a:r>
                        <a:rPr kumimoji="0" lang="en-US" sz="1200" kern="1200" dirty="0" smtClean="0">
                          <a:solidFill>
                            <a:schemeClr val="tx1"/>
                          </a:solidFill>
                          <a:latin typeface="+mn-lt"/>
                          <a:ea typeface="+mn-ea"/>
                          <a:cs typeface="+mn-cs"/>
                        </a:rPr>
                        <a:t>Gas and condensate  export</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PPI</a:t>
                      </a:r>
                      <a:r>
                        <a:rPr kumimoji="0" lang="en-US" sz="1200" kern="1200" baseline="0" dirty="0" smtClean="0">
                          <a:solidFill>
                            <a:schemeClr val="tx1"/>
                          </a:solidFill>
                          <a:latin typeface="+mn-lt"/>
                          <a:ea typeface="+mn-ea"/>
                          <a:cs typeface="+mn-cs"/>
                        </a:rPr>
                        <a:t> /CPI components</a:t>
                      </a:r>
                      <a:endParaRPr lang="fa-IR" sz="1200" kern="1200" dirty="0" smtClean="0">
                        <a:solidFill>
                          <a:schemeClr val="tx1"/>
                        </a:solidFill>
                        <a:latin typeface="+mn-lt"/>
                        <a:ea typeface="+mn-ea"/>
                        <a:cs typeface="+mn-cs"/>
                      </a:endParaRPr>
                    </a:p>
                  </a:txBody>
                  <a:tcPr marL="90000"/>
                </a:tc>
              </a:tr>
            </a:tbl>
          </a:graphicData>
        </a:graphic>
      </p:graphicFrame>
      <p:sp>
        <p:nvSpPr>
          <p:cNvPr id="7" name="Footer Placeholder 6"/>
          <p:cNvSpPr>
            <a:spLocks noGrp="1"/>
          </p:cNvSpPr>
          <p:nvPr>
            <p:ph type="ftr" sz="quarter" idx="11"/>
          </p:nvPr>
        </p:nvSpPr>
        <p:spPr/>
        <p:txBody>
          <a:bodyPr/>
          <a:lstStyle/>
          <a:p>
            <a:r>
              <a:rPr lang="en-US" dirty="0" smtClean="0">
                <a:solidFill>
                  <a:schemeClr val="accent3">
                    <a:lumMod val="75000"/>
                  </a:schemeClr>
                </a:solidFill>
              </a:rPr>
              <a:t>8</a:t>
            </a:r>
            <a:endParaRPr lang="en-US" dirty="0">
              <a:solidFill>
                <a:schemeClr val="accent3">
                  <a:lumMod val="75000"/>
                </a:schemeClr>
              </a:solidFill>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Autofit/>
          </a:bodyPr>
          <a:lstStyle/>
          <a:p>
            <a:pPr lvl="0" rtl="0"/>
            <a:r>
              <a:rPr lang="en-GB" sz="3200" b="1" dirty="0" smtClean="0"/>
              <a:t>Data Sources for Compiling QNA</a:t>
            </a:r>
          </a:p>
        </p:txBody>
      </p:sp>
      <p:sp>
        <p:nvSpPr>
          <p:cNvPr id="3" name="Content Placeholder 2"/>
          <p:cNvSpPr>
            <a:spLocks noGrp="1"/>
          </p:cNvSpPr>
          <p:nvPr>
            <p:ph sz="quarter" idx="1"/>
          </p:nvPr>
        </p:nvSpPr>
        <p:spPr>
          <a:xfrm>
            <a:off x="467544" y="620688"/>
            <a:ext cx="8229600" cy="432048"/>
          </a:xfrm>
        </p:spPr>
        <p:txBody>
          <a:bodyPr>
            <a:noAutofit/>
          </a:bodyPr>
          <a:lstStyle/>
          <a:p>
            <a:pPr algn="l" rtl="0"/>
            <a:r>
              <a:rPr lang="en-GB" sz="2400" b="1" dirty="0" smtClean="0">
                <a:solidFill>
                  <a:schemeClr val="folHlink"/>
                </a:solidFill>
              </a:rPr>
              <a:t>Indicators for GDP by industry</a:t>
            </a:r>
          </a:p>
          <a:p>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xmlns="" val="3794882680"/>
              </p:ext>
            </p:extLst>
          </p:nvPr>
        </p:nvGraphicFramePr>
        <p:xfrm>
          <a:off x="460516" y="1340768"/>
          <a:ext cx="8143932" cy="4824536"/>
        </p:xfrm>
        <a:graphic>
          <a:graphicData uri="http://schemas.openxmlformats.org/drawingml/2006/table">
            <a:tbl>
              <a:tblPr firstRow="1" bandRow="1">
                <a:tableStyleId>{EB9631B5-78F2-41C9-869B-9F39066F8104}</a:tableStyleId>
              </a:tblPr>
              <a:tblGrid>
                <a:gridCol w="2815340"/>
                <a:gridCol w="5328592"/>
              </a:tblGrid>
              <a:tr h="286220">
                <a:tc>
                  <a:txBody>
                    <a:bodyPr/>
                    <a:lstStyle/>
                    <a:p>
                      <a:pPr algn="ctr"/>
                      <a:r>
                        <a:rPr lang="en-US" sz="1400" dirty="0" smtClean="0"/>
                        <a:t>activity</a:t>
                      </a:r>
                      <a:endParaRPr lang="en-US" sz="1400" dirty="0"/>
                    </a:p>
                  </a:txBody>
                  <a:tcPr>
                    <a:solidFill>
                      <a:srgbClr val="22639E"/>
                    </a:solidFill>
                  </a:tcPr>
                </a:tc>
                <a:tc>
                  <a:txBody>
                    <a:bodyPr/>
                    <a:lstStyle/>
                    <a:p>
                      <a:pPr algn="ctr" rtl="0"/>
                      <a:r>
                        <a:rPr lang="en-US" sz="1400" dirty="0" smtClean="0"/>
                        <a:t>Data sources/indicators</a:t>
                      </a:r>
                      <a:r>
                        <a:rPr lang="en-US" sz="1400" baseline="0" dirty="0" smtClean="0"/>
                        <a:t> </a:t>
                      </a:r>
                      <a:endParaRPr lang="en-US" sz="1400" dirty="0"/>
                    </a:p>
                  </a:txBody>
                  <a:tcPr>
                    <a:solidFill>
                      <a:srgbClr val="22639E"/>
                    </a:solidFill>
                  </a:tcPr>
                </a:tc>
              </a:tr>
              <a:tr h="12519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u="none" strike="noStrike" kern="1200" cap="none" normalizeH="0" baseline="0" dirty="0" smtClean="0">
                          <a:ln>
                            <a:noFill/>
                          </a:ln>
                          <a:effectLst/>
                        </a:rPr>
                        <a:t>Construction</a:t>
                      </a:r>
                      <a:endParaRPr kumimoji="0" lang="en-GB" sz="1400" b="1" i="0" u="none" strike="noStrike" kern="1200" cap="none" normalizeH="0" baseline="0" dirty="0" smtClean="0">
                        <a:ln>
                          <a:noFill/>
                        </a:ln>
                        <a:solidFill>
                          <a:schemeClr val="tx1"/>
                        </a:solidFill>
                        <a:effectLst/>
                        <a:latin typeface="Verdana" pitchFamily="34" charset="0"/>
                        <a:ea typeface="+mn-ea"/>
                        <a:cs typeface="+mn-cs"/>
                      </a:endParaRPr>
                    </a:p>
                  </a:txBody>
                  <a:tcPr anchor="ctr"/>
                </a:tc>
                <a:tc>
                  <a:txBody>
                    <a:bodyPr/>
                    <a:lstStyle/>
                    <a:p>
                      <a:pPr marL="95250" indent="-95250" algn="l" rtl="0">
                        <a:lnSpc>
                          <a:spcPct val="150000"/>
                        </a:lnSpc>
                        <a:buFont typeface="Arial" pitchFamily="34" charset="0"/>
                        <a:buChar char="•"/>
                      </a:pPr>
                      <a:r>
                        <a:rPr kumimoji="0" lang="en-US" sz="1200" kern="1200" dirty="0" smtClean="0">
                          <a:solidFill>
                            <a:schemeClr val="tx1"/>
                          </a:solidFill>
                          <a:latin typeface="+mn-lt"/>
                          <a:ea typeface="+mn-ea"/>
                          <a:cs typeface="+mn-cs"/>
                        </a:rPr>
                        <a:t>Private sector investment in  construction ;</a:t>
                      </a:r>
                      <a:endParaRPr lang="en-US" sz="1200" u="none" kern="1200" dirty="0" smtClean="0">
                        <a:solidFill>
                          <a:schemeClr val="tx1"/>
                        </a:solidFill>
                        <a:latin typeface="+mn-lt"/>
                        <a:ea typeface="+mn-ea"/>
                        <a:cs typeface="+mn-cs"/>
                      </a:endParaRP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Government budget;</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The number of  construction</a:t>
                      </a:r>
                      <a:r>
                        <a:rPr kumimoji="0" lang="en-US" sz="1200" kern="1200" baseline="0" dirty="0" smtClean="0">
                          <a:solidFill>
                            <a:schemeClr val="tx1"/>
                          </a:solidFill>
                          <a:latin typeface="+mn-lt"/>
                          <a:ea typeface="+mn-ea"/>
                          <a:cs typeface="+mn-cs"/>
                        </a:rPr>
                        <a:t>   permits </a:t>
                      </a:r>
                      <a:r>
                        <a:rPr kumimoji="0" lang="en-US" sz="1200" kern="1200" dirty="0" smtClean="0">
                          <a:solidFill>
                            <a:schemeClr val="tx1"/>
                          </a:solidFill>
                          <a:latin typeface="+mn-lt"/>
                          <a:ea typeface="+mn-ea"/>
                          <a:cs typeface="+mn-cs"/>
                        </a:rPr>
                        <a:t> issued</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PPI</a:t>
                      </a:r>
                      <a:r>
                        <a:rPr kumimoji="0" lang="en-US" sz="1200" kern="1200" baseline="0" dirty="0" smtClean="0">
                          <a:solidFill>
                            <a:schemeClr val="tx1"/>
                          </a:solidFill>
                          <a:latin typeface="+mn-lt"/>
                          <a:ea typeface="+mn-ea"/>
                          <a:cs typeface="+mn-cs"/>
                        </a:rPr>
                        <a:t>  components</a:t>
                      </a:r>
                      <a:endParaRPr lang="fa-IR" sz="1200" kern="1200" dirty="0" smtClean="0">
                        <a:solidFill>
                          <a:schemeClr val="tx1"/>
                        </a:solidFill>
                        <a:latin typeface="+mn-lt"/>
                        <a:ea typeface="+mn-ea"/>
                        <a:cs typeface="+mn-cs"/>
                      </a:endParaRPr>
                    </a:p>
                  </a:txBody>
                  <a:tcPr marL="90000"/>
                </a:tc>
              </a:tr>
              <a:tr h="14676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u="none" strike="noStrike" kern="1200" cap="none" normalizeH="0" baseline="0" dirty="0" smtClean="0">
                          <a:ln>
                            <a:noFill/>
                          </a:ln>
                          <a:effectLst/>
                        </a:rPr>
                        <a:t>Wholesale and retail trade, hotels and restaurants, </a:t>
                      </a:r>
                      <a:endParaRPr kumimoji="0" lang="en-GB" sz="1400" b="1" i="0" u="none" strike="noStrike" kern="1200" cap="none" normalizeH="0" baseline="0" dirty="0" smtClean="0">
                        <a:ln>
                          <a:noFill/>
                        </a:ln>
                        <a:solidFill>
                          <a:schemeClr val="tx1"/>
                        </a:solidFill>
                        <a:effectLst/>
                        <a:latin typeface="Verdana" pitchFamily="34" charset="0"/>
                        <a:ea typeface="+mn-ea"/>
                        <a:cs typeface="+mn-cs"/>
                      </a:endParaRPr>
                    </a:p>
                  </a:txBody>
                  <a:tcPr anchor="ctr"/>
                </a:tc>
                <a:tc>
                  <a:txBody>
                    <a:bodyPr/>
                    <a:lstStyle/>
                    <a:p>
                      <a:pPr marL="95250" indent="-82550" algn="l" rtl="0">
                        <a:lnSpc>
                          <a:spcPct val="150000"/>
                        </a:lnSpc>
                        <a:buFont typeface="Arial" pitchFamily="34" charset="0"/>
                        <a:buChar char="•"/>
                      </a:pPr>
                      <a:r>
                        <a:rPr kumimoji="0" lang="en-US" sz="1200" u="none" kern="1200" dirty="0" smtClean="0">
                          <a:solidFill>
                            <a:schemeClr val="tx1"/>
                          </a:solidFill>
                          <a:latin typeface="+mn-lt"/>
                          <a:ea typeface="+mn-ea"/>
                          <a:cs typeface="+mn-cs"/>
                        </a:rPr>
                        <a:t>Iranian Urban and Rural Household Income and Expenditure Survey;</a:t>
                      </a:r>
                    </a:p>
                    <a:p>
                      <a:pPr marL="95250" indent="-82550" algn="l" rtl="0">
                        <a:lnSpc>
                          <a:spcPct val="150000"/>
                        </a:lnSpc>
                        <a:buFont typeface="Arial" pitchFamily="34" charset="0"/>
                        <a:buChar char="•"/>
                      </a:pPr>
                      <a:r>
                        <a:rPr kumimoji="0" lang="en-US" sz="1200" kern="1200" dirty="0" smtClean="0">
                          <a:solidFill>
                            <a:schemeClr val="tx1"/>
                          </a:solidFill>
                          <a:latin typeface="+mn-lt"/>
                          <a:ea typeface="+mn-ea"/>
                          <a:cs typeface="+mn-cs"/>
                        </a:rPr>
                        <a:t>Quarterly  output from agriculture , fishing, mining and  industrial activities;</a:t>
                      </a:r>
                      <a:endParaRPr kumimoji="0" lang="en-US" sz="1200" u="none" kern="1200" dirty="0" smtClean="0">
                        <a:solidFill>
                          <a:schemeClr val="tx1"/>
                        </a:solidFill>
                        <a:latin typeface="+mn-lt"/>
                        <a:ea typeface="+mn-ea"/>
                        <a:cs typeface="+mn-cs"/>
                      </a:endParaRPr>
                    </a:p>
                    <a:p>
                      <a:pPr marL="95250" indent="-82550" algn="l" rtl="0">
                        <a:lnSpc>
                          <a:spcPct val="150000"/>
                        </a:lnSpc>
                        <a:buFont typeface="Arial" pitchFamily="34" charset="0"/>
                        <a:buChar char="•"/>
                      </a:pPr>
                      <a:r>
                        <a:rPr kumimoji="0" lang="en-GB" sz="1200" u="none" kern="1200" dirty="0" smtClean="0">
                          <a:solidFill>
                            <a:schemeClr val="tx1"/>
                          </a:solidFill>
                          <a:latin typeface="+mn-lt"/>
                          <a:ea typeface="+mn-ea"/>
                          <a:cs typeface="+mn-cs"/>
                        </a:rPr>
                        <a:t>Nights spent in hotels</a:t>
                      </a:r>
                    </a:p>
                    <a:p>
                      <a:pPr marL="95250" marR="0" indent="-825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PPI</a:t>
                      </a:r>
                      <a:r>
                        <a:rPr kumimoji="0" lang="en-US" sz="1200" kern="1200" baseline="0" dirty="0" smtClean="0">
                          <a:solidFill>
                            <a:schemeClr val="tx1"/>
                          </a:solidFill>
                          <a:latin typeface="+mn-lt"/>
                          <a:ea typeface="+mn-ea"/>
                          <a:cs typeface="+mn-cs"/>
                        </a:rPr>
                        <a:t> </a:t>
                      </a:r>
                      <a:r>
                        <a:rPr kumimoji="0" lang="en-US" sz="1200" u="none" kern="1200" baseline="0" dirty="0" smtClean="0">
                          <a:solidFill>
                            <a:schemeClr val="tx1"/>
                          </a:solidFill>
                          <a:latin typeface="+mn-lt"/>
                          <a:ea typeface="+mn-ea"/>
                          <a:cs typeface="+mn-cs"/>
                        </a:rPr>
                        <a:t>/CPI </a:t>
                      </a:r>
                      <a:r>
                        <a:rPr kumimoji="0" lang="en-US" sz="1200" kern="1200" baseline="0" dirty="0" smtClean="0">
                          <a:solidFill>
                            <a:schemeClr val="tx1"/>
                          </a:solidFill>
                          <a:latin typeface="+mn-lt"/>
                          <a:ea typeface="+mn-ea"/>
                          <a:cs typeface="+mn-cs"/>
                        </a:rPr>
                        <a:t>components</a:t>
                      </a:r>
                      <a:endParaRPr lang="fa-IR" sz="1200" kern="1200" dirty="0" smtClean="0">
                        <a:solidFill>
                          <a:schemeClr val="tx1"/>
                        </a:solidFill>
                        <a:latin typeface="+mn-lt"/>
                        <a:ea typeface="+mn-ea"/>
                        <a:cs typeface="+mn-cs"/>
                      </a:endParaRPr>
                    </a:p>
                  </a:txBody>
                  <a:tcPr marL="90000"/>
                </a:tc>
              </a:tr>
              <a:tr h="1800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u="none" strike="noStrike" kern="1200" cap="none" normalizeH="0" baseline="0" dirty="0" smtClean="0">
                          <a:ln>
                            <a:noFill/>
                          </a:ln>
                          <a:solidFill>
                            <a:schemeClr val="dk1"/>
                          </a:solidFill>
                          <a:effectLst/>
                          <a:latin typeface="+mn-lt"/>
                          <a:ea typeface="+mn-ea"/>
                          <a:cs typeface="+mn-cs"/>
                        </a:rPr>
                        <a:t>Transport, storage and communications</a:t>
                      </a:r>
                      <a:endParaRPr kumimoji="0" lang="en-US" sz="1400" b="1" u="none" strike="noStrike" kern="1200" cap="none" normalizeH="0" baseline="0" dirty="0" smtClean="0">
                        <a:ln>
                          <a:noFill/>
                        </a:ln>
                        <a:solidFill>
                          <a:schemeClr val="dk1"/>
                        </a:solidFill>
                        <a:effectLst/>
                        <a:latin typeface="+mn-lt"/>
                        <a:ea typeface="+mn-ea"/>
                        <a:cs typeface="+mn-cs"/>
                      </a:endParaRPr>
                    </a:p>
                  </a:txBody>
                  <a:tcPr anchor="ctr"/>
                </a:tc>
                <a:tc>
                  <a:txBody>
                    <a:bodyPr/>
                    <a:lstStyle/>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Number of passengers transported;</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volume of goods transported; </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volume/cost of oil and Petroleum products  transported; </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quantity /cost of parcel; </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Iranian Urban and Rural Household Income and Expenditure Survey </a:t>
                      </a:r>
                    </a:p>
                    <a:p>
                      <a:pPr marL="95250" marR="0" indent="-95250" algn="l" defTabSz="914400" rtl="0" eaLnBrk="1" fontAlgn="auto" latinLnBrk="0" hangingPunct="1">
                        <a:lnSpc>
                          <a:spcPct val="150000"/>
                        </a:lnSpc>
                        <a:spcBef>
                          <a:spcPts val="0"/>
                        </a:spcBef>
                        <a:spcAft>
                          <a:spcPts val="0"/>
                        </a:spcAft>
                        <a:buClrTx/>
                        <a:buSzTx/>
                        <a:buFont typeface="Arial" pitchFamily="34" charset="0"/>
                        <a:buChar char="•"/>
                        <a:tabLst/>
                        <a:defRPr/>
                      </a:pPr>
                      <a:r>
                        <a:rPr kumimoji="0" lang="en-US" sz="1200" kern="1200" dirty="0" smtClean="0">
                          <a:solidFill>
                            <a:schemeClr val="tx1"/>
                          </a:solidFill>
                          <a:latin typeface="+mn-lt"/>
                          <a:ea typeface="+mn-ea"/>
                          <a:cs typeface="+mn-cs"/>
                        </a:rPr>
                        <a:t>PPI</a:t>
                      </a:r>
                      <a:r>
                        <a:rPr kumimoji="0" lang="en-US" sz="1200" kern="1200" baseline="0" dirty="0" smtClean="0">
                          <a:solidFill>
                            <a:schemeClr val="tx1"/>
                          </a:solidFill>
                          <a:latin typeface="+mn-lt"/>
                          <a:ea typeface="+mn-ea"/>
                          <a:cs typeface="+mn-cs"/>
                        </a:rPr>
                        <a:t>  components</a:t>
                      </a:r>
                      <a:endParaRPr lang="fa-IR" sz="1200" kern="1200" dirty="0" smtClean="0">
                        <a:solidFill>
                          <a:schemeClr val="tx1"/>
                        </a:solidFill>
                        <a:latin typeface="+mn-lt"/>
                        <a:ea typeface="+mn-ea"/>
                        <a:cs typeface="+mn-cs"/>
                      </a:endParaRPr>
                    </a:p>
                  </a:txBody>
                  <a:tcPr/>
                </a:tc>
              </a:tr>
            </a:tbl>
          </a:graphicData>
        </a:graphic>
      </p:graphicFrame>
      <p:sp>
        <p:nvSpPr>
          <p:cNvPr id="8" name="Footer Placeholder 7"/>
          <p:cNvSpPr>
            <a:spLocks noGrp="1"/>
          </p:cNvSpPr>
          <p:nvPr>
            <p:ph type="ftr" sz="quarter" idx="11"/>
          </p:nvPr>
        </p:nvSpPr>
        <p:spPr/>
        <p:txBody>
          <a:bodyPr/>
          <a:lstStyle/>
          <a:p>
            <a:r>
              <a:rPr lang="en-US" dirty="0" smtClean="0">
                <a:solidFill>
                  <a:schemeClr val="accent3">
                    <a:lumMod val="75000"/>
                  </a:schemeClr>
                </a:solidFill>
              </a:rPr>
              <a:t>9</a:t>
            </a:r>
            <a:endParaRPr lang="en-US" dirty="0">
              <a:solidFill>
                <a:schemeClr val="accent3">
                  <a:lumMod val="75000"/>
                </a:schemeClr>
              </a:solidFill>
            </a:endParaRPr>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10812</TotalTime>
  <Words>1533</Words>
  <Application>Microsoft Office PowerPoint</Application>
  <PresentationFormat>On-screen Show (4:3)</PresentationFormat>
  <Paragraphs>253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 </vt:lpstr>
      <vt:lpstr>Objectives of Presentation</vt:lpstr>
      <vt:lpstr>Quarterly National Accounts in Iran</vt:lpstr>
      <vt:lpstr>Scope and Coverage of QNA</vt:lpstr>
      <vt:lpstr>Slide 5</vt:lpstr>
      <vt:lpstr>Slide 6</vt:lpstr>
      <vt:lpstr>Slide 7</vt:lpstr>
      <vt:lpstr>Data Sources for Compiling QNA</vt:lpstr>
      <vt:lpstr>Data Sources for Compiling QNA</vt:lpstr>
      <vt:lpstr>Data Sources for Compiling QNA</vt:lpstr>
      <vt:lpstr>Indicators for GDP by Type of Expenditure</vt:lpstr>
      <vt:lpstr>Benchmarking Techniques</vt:lpstr>
      <vt:lpstr>Seasonal Adjustment Methods</vt:lpstr>
      <vt:lpstr>Price and Volume Measures</vt:lpstr>
      <vt:lpstr>Price and volume measures</vt:lpstr>
      <vt:lpstr>Price and Volume measures</vt:lpstr>
      <vt:lpstr>Revision Policy and Dissemination Practices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برآورد حساب‌هاي ملي فصلي ايران</dc:title>
  <dc:creator>m_kordbacheh</dc:creator>
  <cp:lastModifiedBy>m_kordbacheh</cp:lastModifiedBy>
  <cp:revision>966</cp:revision>
  <dcterms:created xsi:type="dcterms:W3CDTF">2012-12-12T08:19:36Z</dcterms:created>
  <dcterms:modified xsi:type="dcterms:W3CDTF">2015-03-11T05:07:45Z</dcterms:modified>
</cp:coreProperties>
</file>