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8" r:id="rId2"/>
    <p:sldId id="302" r:id="rId3"/>
    <p:sldId id="28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259" r:id="rId12"/>
    <p:sldId id="264" r:id="rId13"/>
    <p:sldId id="265" r:id="rId14"/>
    <p:sldId id="269" r:id="rId15"/>
    <p:sldId id="266" r:id="rId16"/>
    <p:sldId id="270" r:id="rId17"/>
    <p:sldId id="271" r:id="rId18"/>
    <p:sldId id="267" r:id="rId19"/>
    <p:sldId id="311" r:id="rId20"/>
    <p:sldId id="312" r:id="rId21"/>
    <p:sldId id="313" r:id="rId22"/>
    <p:sldId id="314" r:id="rId23"/>
    <p:sldId id="315" r:id="rId24"/>
    <p:sldId id="317" r:id="rId25"/>
    <p:sldId id="316" r:id="rId26"/>
    <p:sldId id="318" r:id="rId27"/>
    <p:sldId id="319" r:id="rId28"/>
    <p:sldId id="320" r:id="rId29"/>
    <p:sldId id="321" r:id="rId30"/>
    <p:sldId id="322" r:id="rId31"/>
    <p:sldId id="323" r:id="rId32"/>
    <p:sldId id="324" r:id="rId33"/>
    <p:sldId id="325" r:id="rId34"/>
    <p:sldId id="326" r:id="rId35"/>
    <p:sldId id="327" r:id="rId36"/>
    <p:sldId id="328" r:id="rId37"/>
    <p:sldId id="329" r:id="rId38"/>
    <p:sldId id="330" r:id="rId39"/>
    <p:sldId id="331" r:id="rId40"/>
    <p:sldId id="272" r:id="rId41"/>
    <p:sldId id="273" r:id="rId42"/>
    <p:sldId id="274" r:id="rId43"/>
    <p:sldId id="275" r:id="rId44"/>
    <p:sldId id="281" r:id="rId45"/>
    <p:sldId id="277" r:id="rId46"/>
    <p:sldId id="280" r:id="rId47"/>
    <p:sldId id="278" r:id="rId48"/>
    <p:sldId id="310" r:id="rId49"/>
    <p:sldId id="301" r:id="rId50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2328"/>
    <a:srgbClr val="CCFF99"/>
    <a:srgbClr val="660033"/>
    <a:srgbClr val="FF00FF"/>
    <a:srgbClr val="FEFBF4"/>
    <a:srgbClr val="FBF6E3"/>
    <a:srgbClr val="F9F1D5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55" autoAdjust="0"/>
    <p:restoredTop sz="77265" autoAdjust="0"/>
  </p:normalViewPr>
  <p:slideViewPr>
    <p:cSldViewPr>
      <p:cViewPr varScale="1">
        <p:scale>
          <a:sx n="37" d="100"/>
          <a:sy n="37" d="100"/>
        </p:scale>
        <p:origin x="-108" y="-444"/>
      </p:cViewPr>
      <p:guideLst>
        <p:guide orient="horz" pos="4247"/>
        <p:guide pos="56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1A1E09-E5EB-46CC-A7AA-AB918A15E468}" type="doc">
      <dgm:prSet loTypeId="urn:microsoft.com/office/officeart/2005/8/layout/vList2" loCatId="list" qsTypeId="urn:microsoft.com/office/officeart/2005/8/quickstyle/simple5" qsCatId="simple" csTypeId="urn:microsoft.com/office/officeart/2005/8/colors/accent2_2" csCatId="accent2"/>
      <dgm:spPr/>
      <dgm:t>
        <a:bodyPr/>
        <a:lstStyle/>
        <a:p>
          <a:endParaRPr lang="tr-TR"/>
        </a:p>
      </dgm:t>
    </dgm:pt>
    <dgm:pt modelId="{67FD0302-393C-40B0-816E-F1760864113E}">
      <dgm:prSet/>
      <dgm:spPr/>
      <dgm:t>
        <a:bodyPr/>
        <a:lstStyle/>
        <a:p>
          <a:pPr rtl="0"/>
          <a:r>
            <a:rPr lang="tr-TR" dirty="0" err="1" smtClean="0"/>
            <a:t>Thank</a:t>
          </a:r>
          <a:r>
            <a:rPr lang="tr-TR" dirty="0" smtClean="0"/>
            <a:t> </a:t>
          </a:r>
          <a:r>
            <a:rPr lang="tr-TR" dirty="0" err="1" smtClean="0"/>
            <a:t>you</a:t>
          </a:r>
          <a:r>
            <a:rPr lang="tr-TR" dirty="0" smtClean="0"/>
            <a:t> </a:t>
          </a:r>
          <a:r>
            <a:rPr lang="tr-TR" dirty="0" err="1" smtClean="0"/>
            <a:t>for</a:t>
          </a:r>
          <a:r>
            <a:rPr lang="tr-TR" dirty="0" smtClean="0"/>
            <a:t> </a:t>
          </a:r>
          <a:r>
            <a:rPr lang="tr-TR" dirty="0" err="1" smtClean="0"/>
            <a:t>listening</a:t>
          </a:r>
          <a:r>
            <a:rPr lang="tr-TR" dirty="0" smtClean="0"/>
            <a:t> and </a:t>
          </a:r>
          <a:r>
            <a:rPr lang="tr-TR" dirty="0" err="1" smtClean="0"/>
            <a:t>participating</a:t>
          </a:r>
          <a:r>
            <a:rPr lang="tr-TR" dirty="0" smtClean="0"/>
            <a:t>…</a:t>
          </a:r>
          <a:endParaRPr lang="tr-TR" dirty="0"/>
        </a:p>
      </dgm:t>
    </dgm:pt>
    <dgm:pt modelId="{F3562997-B0B3-45C5-882A-FAE24C181DD7}" type="parTrans" cxnId="{87968CDE-75AC-4FC3-9EDC-4A095860BDE6}">
      <dgm:prSet/>
      <dgm:spPr/>
      <dgm:t>
        <a:bodyPr/>
        <a:lstStyle/>
        <a:p>
          <a:endParaRPr lang="tr-TR"/>
        </a:p>
      </dgm:t>
    </dgm:pt>
    <dgm:pt modelId="{38B75038-BDD5-4FED-AB6D-28B687884AA9}" type="sibTrans" cxnId="{87968CDE-75AC-4FC3-9EDC-4A095860BDE6}">
      <dgm:prSet/>
      <dgm:spPr/>
      <dgm:t>
        <a:bodyPr/>
        <a:lstStyle/>
        <a:p>
          <a:endParaRPr lang="tr-TR"/>
        </a:p>
      </dgm:t>
    </dgm:pt>
    <dgm:pt modelId="{CA4A163E-5670-4AA2-9EAC-0C5EE815AC99}" type="pres">
      <dgm:prSet presAssocID="{D41A1E09-E5EB-46CC-A7AA-AB918A15E4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FEFBA2D-D090-4BCF-BD16-2227EE2CF8AC}" type="pres">
      <dgm:prSet presAssocID="{67FD0302-393C-40B0-816E-F1760864113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C9FF7CB-6594-481D-855D-5C9E37501396}" type="presOf" srcId="{67FD0302-393C-40B0-816E-F1760864113E}" destId="{1FEFBA2D-D090-4BCF-BD16-2227EE2CF8AC}" srcOrd="0" destOrd="0" presId="urn:microsoft.com/office/officeart/2005/8/layout/vList2"/>
    <dgm:cxn modelId="{8CA72287-2BDD-4AAF-805E-D485D8841804}" type="presOf" srcId="{D41A1E09-E5EB-46CC-A7AA-AB918A15E468}" destId="{CA4A163E-5670-4AA2-9EAC-0C5EE815AC99}" srcOrd="0" destOrd="0" presId="urn:microsoft.com/office/officeart/2005/8/layout/vList2"/>
    <dgm:cxn modelId="{87968CDE-75AC-4FC3-9EDC-4A095860BDE6}" srcId="{D41A1E09-E5EB-46CC-A7AA-AB918A15E468}" destId="{67FD0302-393C-40B0-816E-F1760864113E}" srcOrd="0" destOrd="0" parTransId="{F3562997-B0B3-45C5-882A-FAE24C181DD7}" sibTransId="{38B75038-BDD5-4FED-AB6D-28B687884AA9}"/>
    <dgm:cxn modelId="{9B56E1FF-E5A8-4851-8571-69DBCF78775B}" type="presParOf" srcId="{CA4A163E-5670-4AA2-9EAC-0C5EE815AC99}" destId="{1FEFBA2D-D090-4BCF-BD16-2227EE2CF8AC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3ED6DDC-C76C-457D-9218-193E0556943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ED6DDC-C76C-457D-9218-193E05569431}" type="slidenum">
              <a:rPr lang="tr-TR" smtClean="0"/>
              <a:pPr>
                <a:defRPr/>
              </a:pPr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tr-T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B9AF0-A74F-4AA2-89AA-AB5750491E2F}" type="datetime1">
              <a:rPr lang="tr-TR"/>
              <a:pPr>
                <a:defRPr/>
              </a:pPr>
              <a:t>25.02.2015</a:t>
            </a:fld>
            <a:endParaRPr lang="tr-T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DEFDC-857F-4F34-9D94-0E4E020587C8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2pPr>
              <a:defRPr/>
            </a:lvl2pPr>
            <a:lvl5pPr>
              <a:defRPr/>
            </a:lvl5pPr>
          </a:lstStyle>
          <a:p>
            <a:pPr lvl="0"/>
            <a:r>
              <a:rPr lang="en-US" dirty="0" smtClean="0"/>
              <a:t>Click to edit Master text style</a:t>
            </a:r>
            <a:r>
              <a:rPr lang="tr-TR" dirty="0" smtClean="0"/>
              <a:t>s</a:t>
            </a:r>
          </a:p>
          <a:p>
            <a:pPr lvl="1"/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2"/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3"/>
            <a:r>
              <a:rPr lang="tr-TR" dirty="0" err="1" smtClean="0"/>
              <a:t>Fourth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4"/>
            <a:r>
              <a:rPr lang="tr-TR" dirty="0" err="1" smtClean="0"/>
              <a:t>Fifth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85A4F-82DC-45A2-A557-4CAE33107F74}" type="datetime1">
              <a:rPr lang="tr-TR"/>
              <a:pPr>
                <a:defRPr/>
              </a:pPr>
              <a:t>25.02.2015</a:t>
            </a:fld>
            <a:endParaRPr lang="tr-T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77A41-D2A1-4D68-9D4E-1FA95173F364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981075"/>
            <a:ext cx="2057400" cy="5145088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981075"/>
            <a:ext cx="6019800" cy="5145088"/>
          </a:xfrm>
        </p:spPr>
        <p:txBody>
          <a:bodyPr vert="eaVert"/>
          <a:lstStyle>
            <a:lvl3pPr>
              <a:defRPr/>
            </a:lvl3pPr>
            <a:lvl5pPr>
              <a:defRPr baseline="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tr-TR" dirty="0" smtClean="0"/>
          </a:p>
          <a:p>
            <a:pPr lvl="1"/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2"/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3"/>
            <a:r>
              <a:rPr lang="tr-TR" dirty="0" err="1" smtClean="0"/>
              <a:t>Fourth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4"/>
            <a:r>
              <a:rPr lang="tr-TR" dirty="0" err="1" smtClean="0"/>
              <a:t>Fifth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6ACFD-101A-41FB-9F2B-47DB5E150462}" type="datetime1">
              <a:rPr lang="tr-TR"/>
              <a:pPr>
                <a:defRPr/>
              </a:pPr>
              <a:t>25.02.2015</a:t>
            </a:fld>
            <a:endParaRPr lang="tr-T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33B82-6BB7-4D34-82FC-2BBFE6882F1F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28596" y="1142984"/>
            <a:ext cx="8229600" cy="6477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428596" y="1928801"/>
            <a:ext cx="8258204" cy="4197361"/>
          </a:xfrm>
        </p:spPr>
        <p:txBody>
          <a:bodyPr/>
          <a:lstStyle>
            <a:lvl4pPr>
              <a:defRPr baseline="0"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tr-TR" dirty="0" smtClean="0"/>
          </a:p>
          <a:p>
            <a:pPr lvl="1"/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2"/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3"/>
            <a:r>
              <a:rPr lang="tr-TR" dirty="0" err="1" smtClean="0"/>
              <a:t>Fourth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4"/>
            <a:r>
              <a:rPr lang="tr-TR" dirty="0" err="1" smtClean="0"/>
              <a:t>Fifth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8F433-6BFD-4353-90A6-EA0F421BD7EF}" type="datetime1">
              <a:rPr lang="tr-TR"/>
              <a:pPr>
                <a:defRPr/>
              </a:pPr>
              <a:t>25.02.2015</a:t>
            </a:fld>
            <a:endParaRPr lang="tr-T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66868-0AA3-47EC-ACB7-70E25D701831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722313" y="4429132"/>
            <a:ext cx="7772400" cy="133984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45098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tr-TR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A10A9-17AC-40D3-986E-6F01DCE62F04}" type="datetime1">
              <a:rPr lang="tr-TR"/>
              <a:pPr>
                <a:defRPr/>
              </a:pPr>
              <a:t>25.02.2015</a:t>
            </a:fld>
            <a:endParaRPr lang="tr-T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D3CE2-8196-444C-BF64-F00DB994CF85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28596" y="1214422"/>
            <a:ext cx="8286808" cy="6477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 hasCustomPrompt="1"/>
          </p:nvPr>
        </p:nvSpPr>
        <p:spPr>
          <a:xfrm>
            <a:off x="457200" y="2000239"/>
            <a:ext cx="4038600" cy="41259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tr-TR" dirty="0" smtClean="0"/>
          </a:p>
          <a:p>
            <a:pPr lvl="1"/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2"/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3"/>
            <a:r>
              <a:rPr lang="tr-TR" dirty="0" err="1" smtClean="0"/>
              <a:t>Fourth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4"/>
            <a:r>
              <a:rPr lang="tr-TR" dirty="0" err="1" smtClean="0"/>
              <a:t>Fifth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 hasCustomPrompt="1"/>
          </p:nvPr>
        </p:nvSpPr>
        <p:spPr>
          <a:xfrm>
            <a:off x="4648200" y="2000239"/>
            <a:ext cx="4038600" cy="41259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tr-TR" dirty="0" smtClean="0"/>
          </a:p>
          <a:p>
            <a:pPr lvl="1"/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2"/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3"/>
            <a:r>
              <a:rPr lang="tr-TR" dirty="0" err="1" smtClean="0"/>
              <a:t>Fourth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4"/>
            <a:r>
              <a:rPr lang="tr-TR" dirty="0" err="1" smtClean="0"/>
              <a:t>Fifth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587E6-6FB9-4EC6-90EF-E59305B6978C}" type="datetime1">
              <a:rPr lang="tr-TR"/>
              <a:pPr>
                <a:defRPr/>
              </a:pPr>
              <a:t>25.02.2015</a:t>
            </a:fld>
            <a:endParaRPr lang="tr-T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194B2-4514-4FB8-AB4D-7228D50EAA98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28596" y="642918"/>
            <a:ext cx="82296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500034" y="1928802"/>
            <a:ext cx="400052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tr-TR" dirty="0" smtClean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 hasCustomPrompt="1"/>
          </p:nvPr>
        </p:nvSpPr>
        <p:spPr>
          <a:xfrm>
            <a:off x="457200" y="2643182"/>
            <a:ext cx="4040188" cy="34829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tr-TR" dirty="0" smtClean="0"/>
          </a:p>
          <a:p>
            <a:pPr lvl="1"/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2"/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3"/>
            <a:r>
              <a:rPr lang="tr-TR" dirty="0" err="1" smtClean="0"/>
              <a:t>Fourth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4"/>
            <a:r>
              <a:rPr lang="tr-TR" dirty="0" err="1" smtClean="0"/>
              <a:t>Fifth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 hasCustomPrompt="1"/>
          </p:nvPr>
        </p:nvSpPr>
        <p:spPr>
          <a:xfrm>
            <a:off x="4643438" y="1928802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tr-TR" dirty="0" smtClean="0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 hasCustomPrompt="1"/>
          </p:nvPr>
        </p:nvSpPr>
        <p:spPr>
          <a:xfrm>
            <a:off x="4645025" y="2643182"/>
            <a:ext cx="4041775" cy="34829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tr-TR" dirty="0" smtClean="0"/>
          </a:p>
          <a:p>
            <a:pPr lvl="1"/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2"/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3"/>
            <a:r>
              <a:rPr lang="tr-TR" dirty="0" err="1" smtClean="0"/>
              <a:t>Fourth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4"/>
            <a:r>
              <a:rPr lang="tr-TR" dirty="0" err="1" smtClean="0"/>
              <a:t>Fifth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54172-EFD1-48D2-9E0D-28447A8313DE}" type="datetime1">
              <a:rPr lang="tr-TR"/>
              <a:pPr>
                <a:defRPr/>
              </a:pPr>
              <a:t>25.02.2015</a:t>
            </a:fld>
            <a:endParaRPr lang="tr-TR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7206A-68A8-4745-ACB1-1AC38E492185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C9BF3-BBBA-4A13-A210-40D54B0E97F5}" type="datetime1">
              <a:rPr lang="tr-TR"/>
              <a:pPr>
                <a:defRPr/>
              </a:pPr>
              <a:t>25.02.2015</a:t>
            </a:fld>
            <a:endParaRPr lang="tr-T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70782-4227-4FD5-86CE-9485A65699B9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496FA-8CD4-4922-9427-17D6967E80C9}" type="datetime1">
              <a:rPr lang="tr-TR"/>
              <a:pPr>
                <a:defRPr/>
              </a:pPr>
              <a:t>25.02.2015</a:t>
            </a:fld>
            <a:endParaRPr lang="tr-TR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9B4BF-7EE9-428E-93DD-7F531E132A60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785794"/>
            <a:ext cx="3008313" cy="78581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3575050" y="1000108"/>
            <a:ext cx="5111750" cy="51260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title style</a:t>
            </a:r>
            <a:endParaRPr lang="tr-TR" dirty="0" smtClean="0"/>
          </a:p>
          <a:p>
            <a:pPr lvl="1"/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2"/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3"/>
            <a:r>
              <a:rPr lang="tr-TR" dirty="0" err="1" smtClean="0"/>
              <a:t>Fourth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4"/>
            <a:r>
              <a:rPr lang="tr-TR" dirty="0" err="1" smtClean="0"/>
              <a:t>Fifth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643050"/>
            <a:ext cx="3008313" cy="4483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tr-TR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A988C-006E-4AC8-BE9F-8B171A1609E3}" type="datetime1">
              <a:rPr lang="tr-TR"/>
              <a:pPr>
                <a:defRPr/>
              </a:pPr>
              <a:t>25.02.2015</a:t>
            </a:fld>
            <a:endParaRPr lang="tr-T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EF23D-7F07-4F2A-BF53-754598A9DB24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928670"/>
            <a:ext cx="5486400" cy="3798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tr-TR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9ED65-F33E-4578-8BC9-BB91C17E6E9C}" type="datetime1">
              <a:rPr lang="tr-TR"/>
              <a:pPr>
                <a:defRPr/>
              </a:pPr>
              <a:t>25.02.2015</a:t>
            </a:fld>
            <a:endParaRPr lang="tr-T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2D59D-16E7-478E-9B4D-59D56186DF9D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81075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tr-T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57375"/>
            <a:ext cx="8229600" cy="426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  <a:endParaRPr lang="tr-TR" dirty="0" smtClean="0"/>
          </a:p>
          <a:p>
            <a:pPr lvl="1"/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2"/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3"/>
            <a:r>
              <a:rPr lang="tr-TR" dirty="0" err="1" smtClean="0"/>
              <a:t>Fourth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4"/>
            <a:r>
              <a:rPr lang="tr-TR" dirty="0" err="1" smtClean="0"/>
              <a:t>Fifth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43813" y="65722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D9943C5D-9762-48C6-9BE3-FAEE275ED012}" type="datetime1">
              <a:rPr lang="tr-TR"/>
              <a:pPr>
                <a:defRPr/>
              </a:pPr>
              <a:t>25.02.2015</a:t>
            </a:fld>
            <a:endParaRPr lang="tr-T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8488" y="6553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 smtClean="0">
                <a:ln>
                  <a:solidFill>
                    <a:srgbClr val="AB2328"/>
                  </a:solidFill>
                </a:ln>
                <a:solidFill>
                  <a:srgbClr val="C00000"/>
                </a:solidFill>
                <a:cs typeface="+mn-cs"/>
              </a:defRPr>
            </a:lvl1pPr>
          </a:lstStyle>
          <a:p>
            <a:pPr>
              <a:defRPr/>
            </a:pPr>
            <a:fld id="{BEAED25A-3B82-46D8-BCCA-3091EC4791A8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tr-TR" sz="1400" b="1" dirty="0">
                <a:solidFill>
                  <a:srgbClr val="AB2328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tr-TR" sz="1400" b="1" dirty="0">
                <a:solidFill>
                  <a:srgbClr val="AB2328"/>
                </a:solidFill>
                <a:latin typeface="Calibri" pitchFamily="34" charset="0"/>
                <a:cs typeface="Calibri" pitchFamily="34" charset="0"/>
              </a:rPr>
            </a:br>
            <a:r>
              <a:rPr lang="tr-TR" sz="1400" b="1" dirty="0" smtClean="0">
                <a:solidFill>
                  <a:srgbClr val="AB2328"/>
                </a:solidFill>
                <a:latin typeface="Calibri" pitchFamily="34" charset="0"/>
                <a:cs typeface="Calibri" pitchFamily="34" charset="0"/>
              </a:rPr>
              <a:t>TURKISH STATISTICAL INSTITUTE</a:t>
            </a:r>
            <a:endParaRPr lang="tr-TR" sz="1400" b="1" dirty="0">
              <a:solidFill>
                <a:srgbClr val="AB2328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80131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National</a:t>
            </a:r>
            <a:r>
              <a:rPr lang="tr-TR" sz="1200" b="1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200" b="1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Quarterly</a:t>
            </a:r>
            <a:r>
              <a:rPr lang="tr-T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National</a:t>
            </a:r>
            <a:r>
              <a:rPr lang="tr-T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baseline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</a:t>
            </a:r>
            <a:r>
              <a:rPr lang="tr-T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" name="Picture 9" descr="logoLAR"/>
          <p:cNvPicPr>
            <a:picLocks noChangeAspect="1" noChangeArrowheads="1"/>
          </p:cNvPicPr>
          <p:nvPr userDrawn="1"/>
        </p:nvPicPr>
        <p:blipFill>
          <a:blip r:embed="rId13"/>
          <a:stretch>
            <a:fillRect/>
          </a:stretch>
        </p:blipFill>
        <p:spPr bwMode="auto">
          <a:xfrm>
            <a:off x="8259728" y="117475"/>
            <a:ext cx="65412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cs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aseline="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4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7BF53D3-A985-46A7-A3AF-E6199C327DD1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12E26F-8616-4773-B37B-8BDF41C6A008}" type="slidenum">
              <a:rPr lang="tr-TR"/>
              <a:pPr>
                <a:defRPr/>
              </a:pPr>
              <a:t>1</a:t>
            </a:fld>
            <a:endParaRPr lang="tr-TR"/>
          </a:p>
        </p:txBody>
      </p:sp>
      <p:sp>
        <p:nvSpPr>
          <p:cNvPr id="2052" name="Rectangle 23"/>
          <p:cNvSpPr>
            <a:spLocks noGrp="1" noChangeArrowheads="1"/>
          </p:cNvSpPr>
          <p:nvPr>
            <p:ph type="title"/>
          </p:nvPr>
        </p:nvSpPr>
        <p:spPr>
          <a:xfrm>
            <a:off x="428625" y="1000108"/>
            <a:ext cx="8286750" cy="2786082"/>
          </a:xfrm>
        </p:spPr>
        <p:txBody>
          <a:bodyPr/>
          <a:lstStyle/>
          <a:p>
            <a:pPr algn="l" eaLnBrk="1" hangingPunct="1"/>
            <a:r>
              <a:rPr lang="en-GB" sz="1800" b="1" dirty="0" smtClean="0"/>
              <a:t>Training Workshop on the Compilation of Quarterly National Accounts for </a:t>
            </a:r>
            <a:r>
              <a:rPr lang="tr-TR" sz="1800" b="1" dirty="0" smtClean="0"/>
              <a:t/>
            </a:r>
            <a:br>
              <a:rPr lang="tr-TR" sz="1800" b="1" dirty="0" smtClean="0"/>
            </a:br>
            <a:r>
              <a:rPr lang="en-GB" sz="1800" b="1" dirty="0" smtClean="0"/>
              <a:t>Economic Cooperation Organization Member Countries</a:t>
            </a:r>
            <a:r>
              <a:rPr lang="tr-TR" sz="1800" b="1" dirty="0" smtClean="0"/>
              <a:t/>
            </a:r>
            <a:br>
              <a:rPr lang="tr-TR" sz="1800" b="1" dirty="0" smtClean="0"/>
            </a:br>
            <a:r>
              <a:rPr lang="en-GB" sz="1800" b="1" dirty="0" smtClean="0"/>
              <a:t> </a:t>
            </a:r>
            <a:r>
              <a:rPr lang="es-ES" sz="1800" b="1" dirty="0" smtClean="0"/>
              <a:t>8 – 11 March 2015 </a:t>
            </a:r>
            <a:r>
              <a:rPr lang="tr-TR" sz="1800" b="1" dirty="0" smtClean="0"/>
              <a:t/>
            </a:r>
            <a:br>
              <a:rPr lang="tr-TR" sz="1800" b="1" dirty="0" smtClean="0"/>
            </a:br>
            <a:r>
              <a:rPr lang="es-ES" sz="1800" b="1" dirty="0" smtClean="0"/>
              <a:t>Tehran, Iran</a:t>
            </a:r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Sources For QGDP By </a:t>
            </a:r>
            <a:b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Production Approach</a:t>
            </a:r>
          </a:p>
        </p:txBody>
      </p:sp>
      <p:sp>
        <p:nvSpPr>
          <p:cNvPr id="2053" name="Rectangle 24"/>
          <p:cNvSpPr>
            <a:spLocks noGrp="1" noChangeArrowheads="1"/>
          </p:cNvSpPr>
          <p:nvPr>
            <p:ph idx="1"/>
          </p:nvPr>
        </p:nvSpPr>
        <p:spPr>
          <a:xfrm>
            <a:off x="428596" y="4071942"/>
            <a:ext cx="8286808" cy="1339840"/>
          </a:xfrm>
        </p:spPr>
        <p:txBody>
          <a:bodyPr/>
          <a:lstStyle/>
          <a:p>
            <a:pPr eaLnBrk="1" hangingPunct="1">
              <a:buNone/>
            </a:pPr>
            <a:r>
              <a:rPr lang="tr-TR" sz="1800" b="1" dirty="0" smtClean="0">
                <a:solidFill>
                  <a:srgbClr val="262626"/>
                </a:solidFill>
                <a:ea typeface="+mj-ea"/>
              </a:rPr>
              <a:t>Yusuf Gökhan ÖZBAKIŞ</a:t>
            </a:r>
          </a:p>
          <a:p>
            <a:pPr eaLnBrk="1" hangingPunct="1">
              <a:buNone/>
            </a:pPr>
            <a:r>
              <a:rPr lang="tr-TR" sz="1800" b="1" dirty="0" smtClean="0">
                <a:solidFill>
                  <a:srgbClr val="262626"/>
                </a:solidFill>
                <a:ea typeface="+mj-ea"/>
              </a:rPr>
              <a:t>TurkStat Expert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0" y="3929066"/>
            <a:ext cx="9144000" cy="1588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10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GDP by </a:t>
            </a:r>
            <a:r>
              <a:rPr lang="tr-TR" sz="3600" dirty="0" err="1" smtClean="0">
                <a:solidFill>
                  <a:schemeClr val="accent2">
                    <a:lumMod val="75000"/>
                  </a:schemeClr>
                </a:solidFill>
              </a:rPr>
              <a:t>Production</a:t>
            </a:r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 Approach</a:t>
            </a:r>
          </a:p>
        </p:txBody>
      </p:sp>
      <p:sp>
        <p:nvSpPr>
          <p:cNvPr id="7" name="6 Dikdörtgen"/>
          <p:cNvSpPr/>
          <p:nvPr/>
        </p:nvSpPr>
        <p:spPr>
          <a:xfrm>
            <a:off x="428596" y="1428736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 err="1" smtClean="0">
                <a:latin typeface="Calibri" pitchFamily="34" charset="0"/>
              </a:rPr>
              <a:t>Non</a:t>
            </a:r>
            <a:r>
              <a:rPr lang="tr-TR" sz="3600" dirty="0" smtClean="0">
                <a:latin typeface="Calibri" pitchFamily="34" charset="0"/>
              </a:rPr>
              <a:t>-market sector-</a:t>
            </a:r>
            <a:r>
              <a:rPr lang="tr-TR" sz="3600" dirty="0" err="1" smtClean="0">
                <a:latin typeface="Calibri" pitchFamily="34" charset="0"/>
              </a:rPr>
              <a:t>dominated</a:t>
            </a:r>
            <a:r>
              <a:rPr lang="tr-TR" sz="3600" dirty="0" smtClean="0">
                <a:latin typeface="Calibri" pitchFamily="34" charset="0"/>
              </a:rPr>
              <a:t> </a:t>
            </a:r>
            <a:r>
              <a:rPr lang="tr-TR" sz="3600" dirty="0" err="1" smtClean="0">
                <a:latin typeface="Calibri" pitchFamily="34" charset="0"/>
              </a:rPr>
              <a:t>industries</a:t>
            </a:r>
            <a:endParaRPr lang="tr-TR" sz="3600" dirty="0" smtClean="0">
              <a:latin typeface="Calibri" pitchFamily="34" charset="0"/>
            </a:endParaRPr>
          </a:p>
        </p:txBody>
      </p:sp>
      <p:graphicFrame>
        <p:nvGraphicFramePr>
          <p:cNvPr id="10" name="9 Tablo"/>
          <p:cNvGraphicFramePr>
            <a:graphicFrameLocks noGrp="1"/>
          </p:cNvGraphicFramePr>
          <p:nvPr/>
        </p:nvGraphicFramePr>
        <p:xfrm>
          <a:off x="214282" y="2143117"/>
          <a:ext cx="8715436" cy="2857519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402622"/>
                <a:gridCol w="2169278"/>
                <a:gridCol w="2357454"/>
                <a:gridCol w="2786082"/>
              </a:tblGrid>
              <a:tr h="47625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 smtClean="0">
                          <a:effectLst/>
                          <a:latin typeface="Calibri" pitchFamily="34" charset="0"/>
                        </a:rPr>
                        <a:t>M</a:t>
                      </a:r>
                      <a:r>
                        <a:rPr lang="en-US" sz="2400" b="1" i="0" u="none" strike="noStrike" dirty="0" err="1" smtClean="0">
                          <a:effectLst/>
                          <a:latin typeface="Calibri" pitchFamily="34" charset="0"/>
                        </a:rPr>
                        <a:t>ethod</a:t>
                      </a:r>
                      <a:r>
                        <a:rPr lang="en-US" sz="2400" b="1" i="0" u="none" strike="noStrike" dirty="0" smtClean="0"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en-US" sz="2400" b="1" i="0" u="none" strike="noStrike" dirty="0">
                          <a:effectLst/>
                          <a:latin typeface="Calibri" pitchFamily="34" charset="0"/>
                        </a:rPr>
                        <a:t>for value added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52507"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u="none" strike="noStrike" dirty="0" err="1">
                          <a:latin typeface="Calibri" pitchFamily="34" charset="0"/>
                        </a:rPr>
                        <a:t>Variables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u="none" strike="noStrike" dirty="0" err="1">
                          <a:latin typeface="Calibri" pitchFamily="34" charset="0"/>
                        </a:rPr>
                        <a:t>Values</a:t>
                      </a:r>
                      <a:r>
                        <a:rPr lang="tr-TR" sz="2400" b="1" u="none" strike="noStrike" dirty="0">
                          <a:latin typeface="Calibri" pitchFamily="34" charset="0"/>
                        </a:rPr>
                        <a:t> </a:t>
                      </a:r>
                      <a:br>
                        <a:rPr lang="tr-TR" sz="2400" b="1" u="none" strike="noStrike" dirty="0">
                          <a:latin typeface="Calibri" pitchFamily="34" charset="0"/>
                        </a:rPr>
                      </a:br>
                      <a:r>
                        <a:rPr lang="tr-TR" sz="1800" b="1" u="none" strike="noStrike" dirty="0">
                          <a:latin typeface="Calibri" pitchFamily="34" charset="0"/>
                        </a:rPr>
                        <a:t>(In </a:t>
                      </a:r>
                      <a:r>
                        <a:rPr lang="tr-TR" sz="1800" b="1" u="none" strike="noStrike" dirty="0" err="1">
                          <a:latin typeface="Calibri" pitchFamily="34" charset="0"/>
                        </a:rPr>
                        <a:t>Current</a:t>
                      </a:r>
                      <a:r>
                        <a:rPr lang="tr-TR" sz="1800" b="1" u="none" strike="noStrike" dirty="0">
                          <a:latin typeface="Calibri" pitchFamily="34" charset="0"/>
                        </a:rPr>
                        <a:t> </a:t>
                      </a:r>
                      <a:r>
                        <a:rPr lang="tr-TR" sz="1800" b="1" u="none" strike="noStrike" dirty="0" err="1">
                          <a:latin typeface="Calibri" pitchFamily="34" charset="0"/>
                        </a:rPr>
                        <a:t>Prices</a:t>
                      </a:r>
                      <a:r>
                        <a:rPr lang="tr-TR" sz="1800" b="1" u="none" strike="noStrike" dirty="0">
                          <a:latin typeface="Calibri" pitchFamily="34" charset="0"/>
                        </a:rPr>
                        <a:t>)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u="none" strike="noStrike" dirty="0" err="1">
                          <a:latin typeface="Calibri" pitchFamily="34" charset="0"/>
                        </a:rPr>
                        <a:t>Price</a:t>
                      </a:r>
                      <a:r>
                        <a:rPr lang="tr-TR" sz="2400" b="1" u="none" strike="noStrike" dirty="0">
                          <a:latin typeface="Calibri" pitchFamily="34" charset="0"/>
                        </a:rPr>
                        <a:t> </a:t>
                      </a:r>
                      <a:r>
                        <a:rPr lang="tr-TR" sz="2400" b="1" u="none" strike="noStrike" dirty="0" err="1">
                          <a:latin typeface="Calibri" pitchFamily="34" charset="0"/>
                        </a:rPr>
                        <a:t>Indicies</a:t>
                      </a:r>
                      <a:r>
                        <a:rPr lang="tr-TR" sz="2400" b="1" u="none" strike="noStrike" dirty="0">
                          <a:latin typeface="Calibri" pitchFamily="34" charset="0"/>
                        </a:rPr>
                        <a:t/>
                      </a:r>
                      <a:br>
                        <a:rPr lang="tr-TR" sz="2400" b="1" u="none" strike="noStrike" dirty="0">
                          <a:latin typeface="Calibri" pitchFamily="34" charset="0"/>
                        </a:rPr>
                      </a:br>
                      <a:r>
                        <a:rPr lang="tr-TR" sz="1800" b="1" u="none" strike="noStrike" dirty="0">
                          <a:latin typeface="Calibri" pitchFamily="34" charset="0"/>
                        </a:rPr>
                        <a:t>(</a:t>
                      </a:r>
                      <a:r>
                        <a:rPr lang="tr-TR" sz="1800" b="1" u="none" strike="noStrike" dirty="0" err="1">
                          <a:latin typeface="Calibri" pitchFamily="34" charset="0"/>
                        </a:rPr>
                        <a:t>Previous</a:t>
                      </a:r>
                      <a:r>
                        <a:rPr lang="tr-TR" sz="1800" b="1" u="none" strike="noStrike" dirty="0">
                          <a:latin typeface="Calibri" pitchFamily="34" charset="0"/>
                        </a:rPr>
                        <a:t> </a:t>
                      </a:r>
                      <a:r>
                        <a:rPr lang="tr-TR" sz="1800" b="1" u="none" strike="noStrike" dirty="0" err="1">
                          <a:latin typeface="Calibri" pitchFamily="34" charset="0"/>
                        </a:rPr>
                        <a:t>Year</a:t>
                      </a:r>
                      <a:r>
                        <a:rPr lang="tr-TR" sz="1800" b="1" u="none" strike="noStrike" dirty="0">
                          <a:latin typeface="Calibri" pitchFamily="34" charset="0"/>
                        </a:rPr>
                        <a:t>=100)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latin typeface="Calibri" pitchFamily="34" charset="0"/>
                        </a:rPr>
                        <a:t>Volumes</a:t>
                      </a:r>
                      <a:br>
                        <a:rPr lang="en-US" sz="2400" b="1" u="none" strike="noStrike" dirty="0">
                          <a:latin typeface="Calibri" pitchFamily="34" charset="0"/>
                        </a:rPr>
                      </a:br>
                      <a:r>
                        <a:rPr lang="en-US" sz="1800" b="1" u="none" strike="noStrike" dirty="0">
                          <a:latin typeface="Calibri" pitchFamily="34" charset="0"/>
                        </a:rPr>
                        <a:t>(In Previous Year Prices)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76253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76253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CFC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76253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1" name="10 Metin kutusu"/>
          <p:cNvSpPr txBox="1"/>
          <p:nvPr/>
        </p:nvSpPr>
        <p:spPr>
          <a:xfrm>
            <a:off x="6143636" y="3631172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Calibri" pitchFamily="34" charset="0"/>
              </a:rPr>
              <a:t>200/106*100</a:t>
            </a:r>
            <a:r>
              <a:rPr lang="tr-TR" dirty="0" smtClean="0"/>
              <a:t>= </a:t>
            </a:r>
            <a:r>
              <a:rPr lang="tr-TR" b="1" dirty="0" smtClean="0"/>
              <a:t>188.7</a:t>
            </a:r>
            <a:endParaRPr lang="tr-TR" b="1" dirty="0"/>
          </a:p>
        </p:txBody>
      </p:sp>
      <p:sp>
        <p:nvSpPr>
          <p:cNvPr id="12" name="11 Metin kutusu"/>
          <p:cNvSpPr txBox="1"/>
          <p:nvPr/>
        </p:nvSpPr>
        <p:spPr>
          <a:xfrm>
            <a:off x="6143636" y="413123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Calibri" pitchFamily="34" charset="0"/>
              </a:rPr>
              <a:t>50/105*100 = </a:t>
            </a:r>
            <a:r>
              <a:rPr lang="tr-TR" b="1" dirty="0" smtClean="0">
                <a:latin typeface="Calibri" pitchFamily="34" charset="0"/>
              </a:rPr>
              <a:t>46.7</a:t>
            </a:r>
          </a:p>
        </p:txBody>
      </p:sp>
      <p:sp>
        <p:nvSpPr>
          <p:cNvPr id="13" name="12 Metin kutusu"/>
          <p:cNvSpPr txBox="1"/>
          <p:nvPr/>
        </p:nvSpPr>
        <p:spPr>
          <a:xfrm>
            <a:off x="6143636" y="457200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Calibri" pitchFamily="34" charset="0"/>
              </a:rPr>
              <a:t>188.7+46.7</a:t>
            </a:r>
            <a:r>
              <a:rPr lang="tr-TR" dirty="0" smtClean="0"/>
              <a:t> = </a:t>
            </a:r>
            <a:r>
              <a:rPr lang="tr-TR" b="1" dirty="0" smtClean="0"/>
              <a:t>236.3</a:t>
            </a:r>
            <a:r>
              <a:rPr lang="tr-TR" dirty="0" smtClean="0"/>
              <a:t>  </a:t>
            </a:r>
          </a:p>
        </p:txBody>
      </p:sp>
      <p:sp>
        <p:nvSpPr>
          <p:cNvPr id="14" name="13 Metin kutusu"/>
          <p:cNvSpPr txBox="1"/>
          <p:nvPr/>
        </p:nvSpPr>
        <p:spPr>
          <a:xfrm>
            <a:off x="1571604" y="457200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Calibri" pitchFamily="34" charset="0"/>
              </a:rPr>
              <a:t>200+50</a:t>
            </a:r>
            <a:r>
              <a:rPr lang="tr-TR" dirty="0" smtClean="0"/>
              <a:t> = </a:t>
            </a:r>
            <a:r>
              <a:rPr lang="tr-TR" b="1" dirty="0" smtClean="0"/>
              <a:t>250</a:t>
            </a:r>
            <a:endParaRPr lang="tr-TR" b="1" dirty="0"/>
          </a:p>
        </p:txBody>
      </p:sp>
      <p:sp>
        <p:nvSpPr>
          <p:cNvPr id="15" name="14 Metin kutusu"/>
          <p:cNvSpPr txBox="1"/>
          <p:nvPr/>
        </p:nvSpPr>
        <p:spPr>
          <a:xfrm>
            <a:off x="3500430" y="4572008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Calibri" pitchFamily="34" charset="0"/>
              </a:rPr>
              <a:t>250/236.3*100=</a:t>
            </a:r>
            <a:r>
              <a:rPr lang="tr-TR" b="1" dirty="0" smtClean="0">
                <a:latin typeface="Calibri" pitchFamily="34" charset="0"/>
              </a:rPr>
              <a:t>105.8</a:t>
            </a:r>
            <a:endParaRPr lang="tr-TR" b="1" dirty="0">
              <a:latin typeface="Calibri" pitchFamily="34" charset="0"/>
            </a:endParaRPr>
          </a:p>
        </p:txBody>
      </p:sp>
      <p:sp>
        <p:nvSpPr>
          <p:cNvPr id="18" name="17 Metin kutusu"/>
          <p:cNvSpPr txBox="1"/>
          <p:nvPr/>
        </p:nvSpPr>
        <p:spPr>
          <a:xfrm>
            <a:off x="214282" y="5143512"/>
            <a:ext cx="7215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Deflator</a:t>
            </a:r>
            <a:r>
              <a:rPr lang="tr-TR" dirty="0" smtClean="0"/>
              <a:t>;</a:t>
            </a:r>
          </a:p>
          <a:p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CoE</a:t>
            </a:r>
            <a:r>
              <a:rPr lang="tr-TR" dirty="0" smtClean="0"/>
              <a:t> can be a </a:t>
            </a:r>
            <a:r>
              <a:rPr lang="tr-TR" dirty="0" err="1" smtClean="0"/>
              <a:t>wage</a:t>
            </a:r>
            <a:r>
              <a:rPr lang="tr-TR" dirty="0" smtClean="0"/>
              <a:t> </a:t>
            </a:r>
            <a:r>
              <a:rPr lang="tr-TR" dirty="0" err="1" smtClean="0"/>
              <a:t>cost</a:t>
            </a:r>
            <a:r>
              <a:rPr lang="tr-TR" dirty="0" smtClean="0"/>
              <a:t> </a:t>
            </a:r>
            <a:r>
              <a:rPr lang="tr-TR" dirty="0" err="1" smtClean="0"/>
              <a:t>index</a:t>
            </a:r>
            <a:r>
              <a:rPr lang="tr-TR" dirty="0" smtClean="0"/>
              <a:t>, </a:t>
            </a:r>
          </a:p>
          <a:p>
            <a:r>
              <a:rPr lang="tr-TR" dirty="0" err="1" smtClean="0"/>
              <a:t>for</a:t>
            </a:r>
            <a:r>
              <a:rPr lang="tr-TR" dirty="0" smtClean="0"/>
              <a:t> CFC can be the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Gross</a:t>
            </a:r>
            <a:r>
              <a:rPr lang="tr-TR" dirty="0" smtClean="0"/>
              <a:t> </a:t>
            </a:r>
            <a:r>
              <a:rPr lang="tr-TR" dirty="0" err="1" smtClean="0"/>
              <a:t>Fixed</a:t>
            </a:r>
            <a:r>
              <a:rPr lang="tr-TR" dirty="0" smtClean="0"/>
              <a:t> </a:t>
            </a:r>
            <a:r>
              <a:rPr lang="tr-TR" dirty="0" err="1" smtClean="0"/>
              <a:t>Capital</a:t>
            </a:r>
            <a:r>
              <a:rPr lang="tr-TR" dirty="0" smtClean="0"/>
              <a:t> </a:t>
            </a:r>
            <a:r>
              <a:rPr lang="tr-TR" dirty="0" err="1" smtClean="0"/>
              <a:t>Formation</a:t>
            </a:r>
            <a:r>
              <a:rPr lang="tr-TR" dirty="0" smtClean="0"/>
              <a:t> (GFCF).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11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tr-TR" sz="3600" dirty="0" err="1" smtClean="0">
                <a:solidFill>
                  <a:schemeClr val="accent2">
                    <a:lumMod val="75000"/>
                  </a:schemeClr>
                </a:solidFill>
              </a:rPr>
              <a:t>Main</a:t>
            </a:r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 Data Sources 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/>
          <a:lstStyle/>
          <a:p>
            <a:r>
              <a:rPr lang="en-US" u="sng" dirty="0" smtClean="0"/>
              <a:t>The quality of QNA </a:t>
            </a:r>
            <a:r>
              <a:rPr lang="en-US" dirty="0" smtClean="0"/>
              <a:t>depends on the quality of administrative and statistical data sources </a:t>
            </a:r>
            <a:r>
              <a:rPr lang="tr-TR" dirty="0" smtClean="0"/>
              <a:t>that are used in compilation.</a:t>
            </a:r>
            <a:endParaRPr lang="en-US" dirty="0" smtClean="0"/>
          </a:p>
          <a:p>
            <a:r>
              <a:rPr lang="en-US" u="sng" dirty="0" smtClean="0"/>
              <a:t>Ideally</a:t>
            </a:r>
            <a:r>
              <a:rPr lang="tr-TR" u="sng" dirty="0" smtClean="0"/>
              <a:t>, </a:t>
            </a:r>
            <a:r>
              <a:rPr lang="en-US" u="sng" dirty="0" smtClean="0"/>
              <a:t>the same data sources</a:t>
            </a:r>
            <a:r>
              <a:rPr lang="tr-TR" u="sng" dirty="0" smtClean="0"/>
              <a:t> </a:t>
            </a:r>
            <a:r>
              <a:rPr lang="tr-TR" dirty="0" smtClean="0"/>
              <a:t>should be used</a:t>
            </a:r>
            <a:r>
              <a:rPr lang="en-US" dirty="0" smtClean="0"/>
              <a:t> for </a:t>
            </a:r>
            <a:r>
              <a:rPr lang="tr-TR" dirty="0" smtClean="0"/>
              <a:t>both the</a:t>
            </a:r>
            <a:r>
              <a:rPr lang="en-US" dirty="0" smtClean="0"/>
              <a:t> annual </a:t>
            </a:r>
            <a:r>
              <a:rPr lang="tr-TR" dirty="0" smtClean="0"/>
              <a:t>and </a:t>
            </a:r>
            <a:r>
              <a:rPr lang="en-US" dirty="0" smtClean="0"/>
              <a:t>quarterly estimates of GDP</a:t>
            </a:r>
            <a:r>
              <a:rPr lang="tr-TR" dirty="0" smtClean="0"/>
              <a:t>.</a:t>
            </a:r>
          </a:p>
          <a:p>
            <a:r>
              <a:rPr lang="en-US" dirty="0" smtClean="0"/>
              <a:t>However, </a:t>
            </a:r>
            <a:r>
              <a:rPr lang="en-US" u="sng" dirty="0" smtClean="0"/>
              <a:t>this may not be possible </a:t>
            </a:r>
            <a:r>
              <a:rPr lang="en-US" dirty="0" smtClean="0"/>
              <a:t>because the data are </a:t>
            </a:r>
            <a:r>
              <a:rPr lang="en-US" u="sng" dirty="0" smtClean="0"/>
              <a:t>not</a:t>
            </a:r>
            <a:r>
              <a:rPr lang="tr-TR" u="sng" dirty="0" smtClean="0"/>
              <a:t> </a:t>
            </a:r>
            <a:r>
              <a:rPr lang="en-US" u="sng" dirty="0" smtClean="0"/>
              <a:t>available on a quarterly basis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endParaRPr lang="tr-TR" dirty="0" smtClean="0"/>
          </a:p>
          <a:p>
            <a:pPr eaLnBrk="1" hangingPunct="1"/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12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tr-TR" sz="3600" dirty="0" err="1" smtClean="0">
                <a:solidFill>
                  <a:schemeClr val="accent2">
                    <a:lumMod val="75000"/>
                  </a:schemeClr>
                </a:solidFill>
              </a:rPr>
              <a:t>Main</a:t>
            </a:r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 Data Sources 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/>
          <a:lstStyle/>
          <a:p>
            <a:r>
              <a:rPr lang="en-US" dirty="0" smtClean="0"/>
              <a:t>QGDP data sources are generally </a:t>
            </a:r>
            <a:r>
              <a:rPr lang="en-US" u="sng" dirty="0" smtClean="0"/>
              <a:t>more limited in detail and coverage</a:t>
            </a:r>
            <a:r>
              <a:rPr lang="tr-TR" u="sng" dirty="0" smtClean="0"/>
              <a:t> but </a:t>
            </a:r>
            <a:r>
              <a:rPr lang="en-US" u="sng" dirty="0" smtClean="0"/>
              <a:t>timelier</a:t>
            </a:r>
            <a:r>
              <a:rPr lang="en-US" dirty="0" smtClean="0"/>
              <a:t> than </a:t>
            </a:r>
            <a:r>
              <a:rPr lang="tr-TR" dirty="0" smtClean="0"/>
              <a:t>the data</a:t>
            </a:r>
            <a:r>
              <a:rPr lang="en-US" dirty="0" smtClean="0"/>
              <a:t> for the annual estimates.</a:t>
            </a:r>
            <a:endParaRPr lang="tr-TR" dirty="0" smtClean="0"/>
          </a:p>
          <a:p>
            <a:r>
              <a:rPr lang="tr-TR" dirty="0" smtClean="0"/>
              <a:t>Therefore, the basic </a:t>
            </a:r>
            <a:r>
              <a:rPr lang="en-US" dirty="0" smtClean="0"/>
              <a:t>principle in selecting and developing QGDP sources is to </a:t>
            </a:r>
            <a:r>
              <a:rPr lang="en-US" u="sng" dirty="0" smtClean="0"/>
              <a:t>obtain indicators that best reflect</a:t>
            </a:r>
            <a:r>
              <a:rPr lang="tr-TR" u="sng" dirty="0" smtClean="0"/>
              <a:t> </a:t>
            </a:r>
            <a:r>
              <a:rPr lang="en-US" u="sng" dirty="0" smtClean="0"/>
              <a:t>the economic activity </a:t>
            </a:r>
            <a:r>
              <a:rPr lang="en-US" dirty="0" smtClean="0"/>
              <a:t>being measured. 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13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tr-TR" sz="3600" dirty="0" err="1" smtClean="0">
                <a:solidFill>
                  <a:schemeClr val="accent2">
                    <a:lumMod val="75000"/>
                  </a:schemeClr>
                </a:solidFill>
              </a:rPr>
              <a:t>Main</a:t>
            </a:r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 Data Sources 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500034" y="2285992"/>
            <a:ext cx="4043362" cy="4000528"/>
          </a:xfrm>
        </p:spPr>
        <p:txBody>
          <a:bodyPr/>
          <a:lstStyle/>
          <a:p>
            <a:r>
              <a:rPr lang="tr-TR" dirty="0" smtClean="0"/>
              <a:t>On </a:t>
            </a:r>
            <a:r>
              <a:rPr lang="tr-TR" dirty="0" err="1" smtClean="0"/>
              <a:t>Bussinesses</a:t>
            </a:r>
            <a:endParaRPr lang="tr-TR" dirty="0" smtClean="0"/>
          </a:p>
          <a:p>
            <a:pPr lvl="1"/>
            <a:r>
              <a:rPr lang="tr-TR" sz="2400" dirty="0" err="1" smtClean="0"/>
              <a:t>Sales</a:t>
            </a:r>
            <a:r>
              <a:rPr lang="tr-TR" sz="2400" dirty="0" smtClean="0"/>
              <a:t>/</a:t>
            </a:r>
            <a:r>
              <a:rPr lang="tr-TR" sz="2400" dirty="0" err="1" smtClean="0"/>
              <a:t>Turnover</a:t>
            </a:r>
            <a:endParaRPr lang="tr-TR" sz="2400" dirty="0" smtClean="0"/>
          </a:p>
          <a:p>
            <a:pPr lvl="1"/>
            <a:r>
              <a:rPr lang="tr-TR" sz="2400" dirty="0" err="1" smtClean="0"/>
              <a:t>Volume</a:t>
            </a:r>
            <a:r>
              <a:rPr lang="tr-TR" sz="2400" dirty="0" smtClean="0"/>
              <a:t> </a:t>
            </a:r>
            <a:r>
              <a:rPr lang="tr-TR" sz="2400" dirty="0" err="1" smtClean="0"/>
              <a:t>Indices</a:t>
            </a:r>
            <a:endParaRPr lang="tr-TR" sz="2400" dirty="0" smtClean="0"/>
          </a:p>
          <a:p>
            <a:pPr lvl="1"/>
            <a:r>
              <a:rPr lang="tr-TR" sz="2400" dirty="0" err="1" smtClean="0"/>
              <a:t>Purchases</a:t>
            </a:r>
            <a:r>
              <a:rPr lang="tr-TR" sz="2400" dirty="0" smtClean="0"/>
              <a:t> </a:t>
            </a:r>
          </a:p>
          <a:p>
            <a:pPr lvl="1"/>
            <a:r>
              <a:rPr lang="tr-TR" sz="2400" dirty="0" smtClean="0"/>
              <a:t>GFCF</a:t>
            </a:r>
          </a:p>
          <a:p>
            <a:pPr lvl="1"/>
            <a:r>
              <a:rPr lang="tr-TR" sz="2400" dirty="0" err="1" smtClean="0"/>
              <a:t>Inventories</a:t>
            </a:r>
            <a:endParaRPr lang="tr-TR" sz="2400" dirty="0" smtClean="0"/>
          </a:p>
          <a:p>
            <a:pPr lvl="1"/>
            <a:r>
              <a:rPr lang="tr-TR" sz="2400" dirty="0" err="1" smtClean="0"/>
              <a:t>Wages</a:t>
            </a:r>
            <a:r>
              <a:rPr lang="tr-TR" sz="2400" dirty="0" smtClean="0"/>
              <a:t> and </a:t>
            </a:r>
            <a:r>
              <a:rPr lang="tr-TR" sz="2400" dirty="0" err="1" smtClean="0"/>
              <a:t>Salaries</a:t>
            </a:r>
            <a:endParaRPr lang="tr-TR" sz="2400" dirty="0" smtClean="0"/>
          </a:p>
          <a:p>
            <a:pPr lvl="1"/>
            <a:r>
              <a:rPr lang="tr-TR" sz="2400" dirty="0" err="1" smtClean="0"/>
              <a:t>Employment</a:t>
            </a:r>
            <a:r>
              <a:rPr lang="tr-TR" sz="2400" dirty="0" smtClean="0"/>
              <a:t> or	</a:t>
            </a:r>
            <a:r>
              <a:rPr lang="tr-TR" sz="2400" dirty="0" err="1" smtClean="0"/>
              <a:t>Hours</a:t>
            </a:r>
            <a:r>
              <a:rPr lang="tr-TR" sz="2400" dirty="0" smtClean="0"/>
              <a:t> </a:t>
            </a:r>
            <a:r>
              <a:rPr lang="tr-TR" sz="2400" dirty="0" err="1" smtClean="0"/>
              <a:t>Worked</a:t>
            </a:r>
            <a:endParaRPr lang="tr-TR" dirty="0" smtClean="0"/>
          </a:p>
        </p:txBody>
      </p:sp>
      <p:sp>
        <p:nvSpPr>
          <p:cNvPr id="7" name="6 Dikdörtgen"/>
          <p:cNvSpPr/>
          <p:nvPr/>
        </p:nvSpPr>
        <p:spPr>
          <a:xfrm>
            <a:off x="428596" y="1428736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 err="1" smtClean="0">
                <a:latin typeface="Calibri" pitchFamily="34" charset="0"/>
              </a:rPr>
              <a:t>Short</a:t>
            </a:r>
            <a:r>
              <a:rPr lang="tr-TR" sz="3600" dirty="0" smtClean="0">
                <a:latin typeface="Calibri" pitchFamily="34" charset="0"/>
              </a:rPr>
              <a:t>-</a:t>
            </a:r>
            <a:r>
              <a:rPr lang="tr-TR" sz="3600" dirty="0" err="1" smtClean="0">
                <a:latin typeface="Calibri" pitchFamily="34" charset="0"/>
              </a:rPr>
              <a:t>term</a:t>
            </a:r>
            <a:r>
              <a:rPr lang="tr-TR" sz="3600" dirty="0" smtClean="0">
                <a:latin typeface="Calibri" pitchFamily="34" charset="0"/>
              </a:rPr>
              <a:t> </a:t>
            </a:r>
            <a:r>
              <a:rPr lang="tr-TR" sz="3600" dirty="0" err="1" smtClean="0">
                <a:latin typeface="Calibri" pitchFamily="34" charset="0"/>
              </a:rPr>
              <a:t>Sample</a:t>
            </a:r>
            <a:r>
              <a:rPr lang="tr-TR" sz="3600" dirty="0" smtClean="0">
                <a:latin typeface="Calibri" pitchFamily="34" charset="0"/>
              </a:rPr>
              <a:t> Surveys</a:t>
            </a: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4600604" y="2303473"/>
            <a:ext cx="4043362" cy="3983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tr-T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On </a:t>
            </a:r>
            <a:r>
              <a:rPr kumimoji="0" lang="tr-TR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Households</a:t>
            </a:r>
            <a:endParaRPr kumimoji="0" lang="tr-T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Labour </a:t>
            </a:r>
            <a:r>
              <a:rPr kumimoji="0" lang="tr-T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Force</a:t>
            </a:r>
            <a:r>
              <a:rPr kumimoji="0" lang="tr-T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Surveys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Household</a:t>
            </a:r>
            <a:r>
              <a:rPr lang="tr-TR" sz="2400" kern="0" dirty="0" smtClean="0">
                <a:latin typeface="Calibri" pitchFamily="34" charset="0"/>
                <a:cs typeface="Calibri" pitchFamily="34" charset="0"/>
              </a:rPr>
              <a:t>s </a:t>
            </a:r>
            <a:r>
              <a:rPr lang="tr-TR" sz="2400" kern="0" dirty="0" err="1" smtClean="0">
                <a:latin typeface="Calibri" pitchFamily="34" charset="0"/>
                <a:cs typeface="Calibri" pitchFamily="34" charset="0"/>
              </a:rPr>
              <a:t>Budget</a:t>
            </a:r>
            <a:r>
              <a:rPr lang="tr-TR" sz="2400" kern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kern="0" dirty="0" err="1" smtClean="0">
                <a:latin typeface="Calibri" pitchFamily="34" charset="0"/>
                <a:cs typeface="Calibri" pitchFamily="34" charset="0"/>
              </a:rPr>
              <a:t>Survey</a:t>
            </a:r>
            <a:endParaRPr lang="tr-TR" sz="2400" kern="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14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tr-TR" sz="3600" dirty="0" err="1" smtClean="0">
                <a:solidFill>
                  <a:schemeClr val="accent2">
                    <a:lumMod val="75000"/>
                  </a:schemeClr>
                </a:solidFill>
              </a:rPr>
              <a:t>Main</a:t>
            </a:r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 Data Sources 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500034" y="2214554"/>
            <a:ext cx="7929618" cy="4000528"/>
          </a:xfrm>
        </p:spPr>
        <p:txBody>
          <a:bodyPr/>
          <a:lstStyle/>
          <a:p>
            <a:r>
              <a:rPr lang="en-US" dirty="0" smtClean="0"/>
              <a:t>Tax collection systems</a:t>
            </a:r>
            <a:endParaRPr lang="tr-TR" dirty="0" smtClean="0"/>
          </a:p>
          <a:p>
            <a:pPr lvl="1"/>
            <a:r>
              <a:rPr lang="en-US" dirty="0" smtClean="0"/>
              <a:t>income taxes, value added tax</a:t>
            </a:r>
            <a:r>
              <a:rPr lang="tr-TR" dirty="0" smtClean="0"/>
              <a:t> </a:t>
            </a:r>
            <a:r>
              <a:rPr lang="en-US" dirty="0" smtClean="0"/>
              <a:t>(VAT), sales taxes, or other product taxes</a:t>
            </a:r>
            <a:endParaRPr lang="tr-TR" dirty="0" smtClean="0"/>
          </a:p>
          <a:p>
            <a:pPr lvl="1"/>
            <a:r>
              <a:rPr lang="en-US" dirty="0" smtClean="0"/>
              <a:t>cover a broad range of goods and services that are sold</a:t>
            </a:r>
            <a:r>
              <a:rPr lang="tr-TR" dirty="0" smtClean="0"/>
              <a:t> </a:t>
            </a:r>
            <a:r>
              <a:rPr lang="en-US" dirty="0" smtClean="0"/>
              <a:t>by both producers and distributors</a:t>
            </a:r>
            <a:r>
              <a:rPr lang="tr-TR" dirty="0" smtClean="0"/>
              <a:t>.</a:t>
            </a:r>
          </a:p>
          <a:p>
            <a:r>
              <a:rPr lang="en-US" dirty="0" smtClean="0"/>
              <a:t>Customs Revenue</a:t>
            </a:r>
          </a:p>
          <a:p>
            <a:pPr lvl="1"/>
            <a:r>
              <a:rPr lang="tr-TR" dirty="0" err="1" smtClean="0"/>
              <a:t>Merchandise</a:t>
            </a:r>
            <a:r>
              <a:rPr lang="tr-TR" dirty="0" smtClean="0"/>
              <a:t> </a:t>
            </a:r>
            <a:r>
              <a:rPr lang="tr-TR" dirty="0" err="1" smtClean="0"/>
              <a:t>trade</a:t>
            </a:r>
            <a:r>
              <a:rPr lang="tr-TR" dirty="0" smtClean="0"/>
              <a:t> </a:t>
            </a:r>
            <a:r>
              <a:rPr lang="tr-TR" dirty="0" err="1" smtClean="0"/>
              <a:t>statistics</a:t>
            </a:r>
            <a:r>
              <a:rPr lang="tr-TR" dirty="0" smtClean="0"/>
              <a:t>, </a:t>
            </a:r>
            <a:r>
              <a:rPr lang="en-US" dirty="0" smtClean="0"/>
              <a:t>exports and imports data</a:t>
            </a:r>
            <a:r>
              <a:rPr lang="tr-TR" dirty="0" smtClean="0"/>
              <a:t>, </a:t>
            </a:r>
            <a:r>
              <a:rPr lang="tr-TR" dirty="0" err="1" smtClean="0"/>
              <a:t>etc</a:t>
            </a:r>
            <a:r>
              <a:rPr lang="tr-TR" dirty="0" smtClean="0"/>
              <a:t>.</a:t>
            </a:r>
          </a:p>
        </p:txBody>
      </p:sp>
      <p:sp>
        <p:nvSpPr>
          <p:cNvPr id="7" name="6 Dikdörtgen"/>
          <p:cNvSpPr/>
          <p:nvPr/>
        </p:nvSpPr>
        <p:spPr>
          <a:xfrm>
            <a:off x="428596" y="1428736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 smtClean="0">
                <a:solidFill>
                  <a:schemeClr val="tx2"/>
                </a:solidFill>
                <a:latin typeface="Calibri" pitchFamily="34" charset="0"/>
              </a:rPr>
              <a:t>Administrative Data Sources</a:t>
            </a:r>
            <a:endParaRPr lang="tr-TR" sz="36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15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tr-TR" sz="3600" dirty="0" err="1" smtClean="0">
                <a:solidFill>
                  <a:schemeClr val="accent2">
                    <a:lumMod val="75000"/>
                  </a:schemeClr>
                </a:solidFill>
              </a:rPr>
              <a:t>Main</a:t>
            </a:r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 Data Sources 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500034" y="2214554"/>
            <a:ext cx="7929618" cy="4000528"/>
          </a:xfrm>
        </p:spPr>
        <p:txBody>
          <a:bodyPr/>
          <a:lstStyle/>
          <a:p>
            <a:r>
              <a:rPr lang="tr-TR" dirty="0" err="1" smtClean="0"/>
              <a:t>Regulatory</a:t>
            </a:r>
            <a:r>
              <a:rPr lang="tr-TR" dirty="0" smtClean="0"/>
              <a:t> Data</a:t>
            </a:r>
          </a:p>
          <a:p>
            <a:pPr lvl="1"/>
            <a:r>
              <a:rPr lang="en-US" dirty="0" smtClean="0"/>
              <a:t>Agriculture commodity </a:t>
            </a:r>
            <a:r>
              <a:rPr lang="tr-TR" dirty="0" err="1" smtClean="0"/>
              <a:t>production</a:t>
            </a:r>
            <a:r>
              <a:rPr lang="tr-TR" dirty="0" smtClean="0"/>
              <a:t> and </a:t>
            </a:r>
            <a:r>
              <a:rPr lang="en-US" dirty="0" smtClean="0"/>
              <a:t>prices, </a:t>
            </a:r>
            <a:r>
              <a:rPr lang="tr-TR" dirty="0" smtClean="0"/>
              <a:t>f</a:t>
            </a:r>
            <a:r>
              <a:rPr lang="en-US" dirty="0" err="1" smtClean="0"/>
              <a:t>orestry</a:t>
            </a:r>
            <a:r>
              <a:rPr lang="en-US" dirty="0" smtClean="0"/>
              <a:t> permits, fish</a:t>
            </a:r>
            <a:r>
              <a:rPr lang="tr-TR" dirty="0" smtClean="0"/>
              <a:t> </a:t>
            </a:r>
            <a:r>
              <a:rPr lang="tr-TR" dirty="0" err="1" smtClean="0"/>
              <a:t>catch</a:t>
            </a:r>
            <a:r>
              <a:rPr lang="tr-TR" dirty="0" smtClean="0"/>
              <a:t>, </a:t>
            </a:r>
            <a:r>
              <a:rPr lang="tr-TR" dirty="0" err="1" smtClean="0"/>
              <a:t>etc</a:t>
            </a:r>
            <a:r>
              <a:rPr lang="tr-TR" dirty="0" smtClean="0"/>
              <a:t>.</a:t>
            </a:r>
          </a:p>
          <a:p>
            <a:pPr lvl="1"/>
            <a:r>
              <a:rPr lang="en-US" dirty="0" smtClean="0"/>
              <a:t>Mining production,</a:t>
            </a:r>
            <a:endParaRPr lang="tr-TR" dirty="0" smtClean="0"/>
          </a:p>
          <a:p>
            <a:pPr lvl="1"/>
            <a:r>
              <a:rPr lang="tr-TR" dirty="0" smtClean="0"/>
              <a:t>B</a:t>
            </a:r>
            <a:r>
              <a:rPr lang="en-US" dirty="0" err="1" smtClean="0"/>
              <a:t>uilding</a:t>
            </a:r>
            <a:r>
              <a:rPr lang="en-US" dirty="0" smtClean="0"/>
              <a:t> permits, </a:t>
            </a:r>
            <a:endParaRPr lang="tr-TR" dirty="0" smtClean="0"/>
          </a:p>
          <a:p>
            <a:pPr lvl="1"/>
            <a:r>
              <a:rPr lang="en-US" dirty="0" smtClean="0"/>
              <a:t>Vehicle</a:t>
            </a:r>
            <a:r>
              <a:rPr lang="tr-TR" dirty="0" smtClean="0"/>
              <a:t> </a:t>
            </a:r>
            <a:r>
              <a:rPr lang="tr-TR" dirty="0" err="1" smtClean="0"/>
              <a:t>registration</a:t>
            </a:r>
            <a:r>
              <a:rPr lang="tr-TR" dirty="0" smtClean="0"/>
              <a:t>, </a:t>
            </a:r>
          </a:p>
          <a:p>
            <a:pPr lvl="1"/>
            <a:r>
              <a:rPr lang="tr-TR" dirty="0" err="1" smtClean="0"/>
              <a:t>Tourist</a:t>
            </a:r>
            <a:r>
              <a:rPr lang="tr-TR" dirty="0" smtClean="0"/>
              <a:t> </a:t>
            </a:r>
            <a:r>
              <a:rPr lang="tr-TR" dirty="0" err="1" smtClean="0"/>
              <a:t>arrivals</a:t>
            </a:r>
            <a:r>
              <a:rPr lang="tr-TR" dirty="0" smtClean="0"/>
              <a:t>, </a:t>
            </a:r>
            <a:r>
              <a:rPr lang="tr-TR" dirty="0" err="1" smtClean="0"/>
              <a:t>etc</a:t>
            </a:r>
            <a:r>
              <a:rPr lang="tr-TR" dirty="0" smtClean="0"/>
              <a:t>.</a:t>
            </a:r>
          </a:p>
        </p:txBody>
      </p:sp>
      <p:sp>
        <p:nvSpPr>
          <p:cNvPr id="7" name="6 Dikdörtgen"/>
          <p:cNvSpPr/>
          <p:nvPr/>
        </p:nvSpPr>
        <p:spPr>
          <a:xfrm>
            <a:off x="428596" y="1428736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 smtClean="0">
                <a:solidFill>
                  <a:schemeClr val="tx2"/>
                </a:solidFill>
                <a:latin typeface="Calibri" pitchFamily="34" charset="0"/>
              </a:rPr>
              <a:t>Administrative Data Sources</a:t>
            </a:r>
            <a:endParaRPr lang="tr-TR" sz="36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16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tr-TR" sz="3600" dirty="0" err="1" smtClean="0">
                <a:solidFill>
                  <a:schemeClr val="accent2">
                    <a:lumMod val="75000"/>
                  </a:schemeClr>
                </a:solidFill>
              </a:rPr>
              <a:t>Main</a:t>
            </a:r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 Data Sources 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500034" y="2000240"/>
            <a:ext cx="7929618" cy="4214842"/>
          </a:xfrm>
        </p:spPr>
        <p:txBody>
          <a:bodyPr/>
          <a:lstStyle/>
          <a:p>
            <a:r>
              <a:rPr lang="tr-TR" dirty="0" err="1" smtClean="0"/>
              <a:t>Government</a:t>
            </a:r>
            <a:endParaRPr lang="tr-TR" dirty="0" smtClean="0"/>
          </a:p>
          <a:p>
            <a:pPr lvl="1"/>
            <a:r>
              <a:rPr lang="en-US" dirty="0" smtClean="0"/>
              <a:t>Budget data on revenues and expenditures</a:t>
            </a:r>
          </a:p>
          <a:p>
            <a:r>
              <a:rPr lang="tr-TR" dirty="0" err="1" smtClean="0"/>
              <a:t>Central</a:t>
            </a:r>
            <a:r>
              <a:rPr lang="tr-TR" dirty="0" smtClean="0"/>
              <a:t> Bank</a:t>
            </a:r>
          </a:p>
          <a:p>
            <a:pPr lvl="1"/>
            <a:r>
              <a:rPr lang="en-US" dirty="0" smtClean="0"/>
              <a:t>Financial intermediation and insurance companies</a:t>
            </a:r>
          </a:p>
          <a:p>
            <a:r>
              <a:rPr lang="en-US" dirty="0" smtClean="0"/>
              <a:t>Quantity information from large corporations or</a:t>
            </a:r>
            <a:r>
              <a:rPr lang="tr-TR" dirty="0" smtClean="0"/>
              <a:t> </a:t>
            </a:r>
            <a:r>
              <a:rPr lang="tr-TR" dirty="0" err="1" smtClean="0"/>
              <a:t>business</a:t>
            </a:r>
            <a:r>
              <a:rPr lang="tr-TR" dirty="0" smtClean="0"/>
              <a:t> </a:t>
            </a:r>
            <a:r>
              <a:rPr lang="tr-TR" dirty="0" err="1" smtClean="0"/>
              <a:t>associations</a:t>
            </a:r>
            <a:endParaRPr lang="tr-TR" dirty="0" smtClean="0"/>
          </a:p>
          <a:p>
            <a:pPr lvl="1"/>
            <a:r>
              <a:rPr lang="tr-TR" dirty="0" err="1" smtClean="0"/>
              <a:t>Oil</a:t>
            </a:r>
            <a:r>
              <a:rPr lang="tr-TR" dirty="0" smtClean="0"/>
              <a:t>, </a:t>
            </a:r>
            <a:r>
              <a:rPr lang="tr-TR" dirty="0" err="1" smtClean="0"/>
              <a:t>Electricity</a:t>
            </a:r>
            <a:r>
              <a:rPr lang="tr-TR" dirty="0" smtClean="0"/>
              <a:t>, </a:t>
            </a:r>
            <a:r>
              <a:rPr lang="tr-TR" dirty="0" err="1" smtClean="0"/>
              <a:t>Communication</a:t>
            </a:r>
            <a:r>
              <a:rPr lang="tr-TR" dirty="0" smtClean="0"/>
              <a:t>, </a:t>
            </a:r>
            <a:r>
              <a:rPr lang="tr-TR" dirty="0" err="1" smtClean="0"/>
              <a:t>Transportation</a:t>
            </a:r>
            <a:endParaRPr lang="tr-TR" dirty="0" smtClean="0"/>
          </a:p>
        </p:txBody>
      </p:sp>
      <p:sp>
        <p:nvSpPr>
          <p:cNvPr id="7" name="6 Dikdörtgen"/>
          <p:cNvSpPr/>
          <p:nvPr/>
        </p:nvSpPr>
        <p:spPr>
          <a:xfrm>
            <a:off x="428596" y="1428736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 smtClean="0">
                <a:solidFill>
                  <a:schemeClr val="tx2"/>
                </a:solidFill>
                <a:latin typeface="Calibri" pitchFamily="34" charset="0"/>
              </a:rPr>
              <a:t>Administrative Data Sources</a:t>
            </a:r>
            <a:endParaRPr lang="tr-TR" sz="36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17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tr-TR" sz="3600" dirty="0" err="1" smtClean="0">
                <a:solidFill>
                  <a:schemeClr val="accent2">
                    <a:lumMod val="75000"/>
                  </a:schemeClr>
                </a:solidFill>
              </a:rPr>
              <a:t>Main</a:t>
            </a:r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 Data Sources 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500034" y="2000240"/>
            <a:ext cx="7929618" cy="4214842"/>
          </a:xfrm>
        </p:spPr>
        <p:txBody>
          <a:bodyPr/>
          <a:lstStyle/>
          <a:p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security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endParaRPr lang="tr-TR" dirty="0" smtClean="0"/>
          </a:p>
          <a:p>
            <a:pPr lvl="1"/>
            <a:r>
              <a:rPr lang="tr-TR" dirty="0" err="1" smtClean="0"/>
              <a:t>Employment</a:t>
            </a:r>
            <a:endParaRPr lang="tr-TR" dirty="0" smtClean="0"/>
          </a:p>
          <a:p>
            <a:pPr lvl="1"/>
            <a:r>
              <a:rPr lang="tr-TR" dirty="0" err="1" smtClean="0"/>
              <a:t>Wages</a:t>
            </a:r>
            <a:r>
              <a:rPr lang="tr-TR" dirty="0" smtClean="0"/>
              <a:t>/</a:t>
            </a:r>
            <a:r>
              <a:rPr lang="tr-TR" dirty="0" err="1" smtClean="0"/>
              <a:t>salaries</a:t>
            </a:r>
            <a:r>
              <a:rPr lang="tr-TR" dirty="0" smtClean="0"/>
              <a:t> and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contributions</a:t>
            </a:r>
            <a:endParaRPr lang="tr-TR" dirty="0" smtClean="0"/>
          </a:p>
          <a:p>
            <a:r>
              <a:rPr lang="tr-TR" dirty="0" err="1" smtClean="0"/>
              <a:t>Balance</a:t>
            </a:r>
            <a:r>
              <a:rPr lang="tr-TR" dirty="0" smtClean="0"/>
              <a:t> of </a:t>
            </a:r>
            <a:r>
              <a:rPr lang="tr-TR" dirty="0" err="1" smtClean="0"/>
              <a:t>Payments</a:t>
            </a:r>
            <a:endParaRPr lang="tr-TR" dirty="0" smtClean="0"/>
          </a:p>
          <a:p>
            <a:pPr lvl="1"/>
            <a:r>
              <a:rPr lang="tr-TR" dirty="0" err="1" smtClean="0"/>
              <a:t>Export</a:t>
            </a:r>
            <a:r>
              <a:rPr lang="tr-TR" dirty="0" smtClean="0"/>
              <a:t> and </a:t>
            </a:r>
            <a:r>
              <a:rPr lang="tr-TR" dirty="0" err="1" smtClean="0"/>
              <a:t>Imports</a:t>
            </a:r>
            <a:r>
              <a:rPr lang="tr-TR" dirty="0" smtClean="0"/>
              <a:t> on </a:t>
            </a:r>
            <a:r>
              <a:rPr lang="tr-TR" dirty="0" err="1" smtClean="0"/>
              <a:t>Services</a:t>
            </a:r>
            <a:r>
              <a:rPr lang="tr-TR" dirty="0" smtClean="0"/>
              <a:t> </a:t>
            </a:r>
            <a:r>
              <a:rPr lang="tr-TR" dirty="0" err="1" smtClean="0"/>
              <a:t>etc</a:t>
            </a:r>
            <a:r>
              <a:rPr lang="tr-TR" dirty="0" smtClean="0"/>
              <a:t>.</a:t>
            </a:r>
          </a:p>
        </p:txBody>
      </p:sp>
      <p:sp>
        <p:nvSpPr>
          <p:cNvPr id="7" name="6 Dikdörtgen"/>
          <p:cNvSpPr/>
          <p:nvPr/>
        </p:nvSpPr>
        <p:spPr>
          <a:xfrm>
            <a:off x="428596" y="1428736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 smtClean="0">
                <a:solidFill>
                  <a:schemeClr val="tx2"/>
                </a:solidFill>
                <a:latin typeface="Calibri" pitchFamily="34" charset="0"/>
              </a:rPr>
              <a:t>Administrative Data Sources</a:t>
            </a:r>
            <a:endParaRPr lang="tr-TR" sz="36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18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tr-TR" sz="3600" dirty="0" err="1" smtClean="0">
                <a:solidFill>
                  <a:schemeClr val="accent2">
                    <a:lumMod val="75000"/>
                  </a:schemeClr>
                </a:solidFill>
              </a:rPr>
              <a:t>Main</a:t>
            </a:r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 Data Sources 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500034" y="2285992"/>
            <a:ext cx="7715304" cy="3768733"/>
          </a:xfrm>
        </p:spPr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tr-TR" dirty="0" smtClean="0"/>
              <a:t>For </a:t>
            </a:r>
            <a:r>
              <a:rPr lang="tr-TR" dirty="0" err="1" smtClean="0"/>
              <a:t>Prices</a:t>
            </a:r>
            <a:endParaRPr lang="tr-TR" dirty="0" smtClean="0"/>
          </a:p>
          <a:p>
            <a:pPr lvl="1"/>
            <a:r>
              <a:rPr lang="tr-TR" dirty="0" err="1" smtClean="0"/>
              <a:t>Consumer</a:t>
            </a:r>
            <a:r>
              <a:rPr lang="tr-TR" dirty="0" smtClean="0"/>
              <a:t> </a:t>
            </a:r>
            <a:r>
              <a:rPr lang="tr-TR" dirty="0" err="1" smtClean="0"/>
              <a:t>Price</a:t>
            </a:r>
            <a:r>
              <a:rPr lang="tr-TR" dirty="0" smtClean="0"/>
              <a:t> </a:t>
            </a:r>
            <a:r>
              <a:rPr lang="tr-TR" dirty="0" err="1" smtClean="0"/>
              <a:t>Index</a:t>
            </a:r>
            <a:endParaRPr lang="tr-TR" dirty="0" smtClean="0"/>
          </a:p>
          <a:p>
            <a:pPr lvl="1"/>
            <a:r>
              <a:rPr lang="tr-TR" dirty="0" err="1" smtClean="0"/>
              <a:t>Producer</a:t>
            </a:r>
            <a:r>
              <a:rPr lang="tr-TR" dirty="0" smtClean="0"/>
              <a:t> </a:t>
            </a:r>
            <a:r>
              <a:rPr lang="tr-TR" dirty="0" err="1" smtClean="0"/>
              <a:t>Price</a:t>
            </a:r>
            <a:r>
              <a:rPr lang="tr-TR" dirty="0" smtClean="0"/>
              <a:t> </a:t>
            </a:r>
            <a:r>
              <a:rPr lang="tr-TR" dirty="0" err="1" smtClean="0"/>
              <a:t>Index</a:t>
            </a:r>
            <a:endParaRPr lang="tr-TR" dirty="0" smtClean="0"/>
          </a:p>
          <a:p>
            <a:pPr lvl="1"/>
            <a:r>
              <a:rPr lang="tr-TR" dirty="0" err="1" smtClean="0"/>
              <a:t>Agricultural</a:t>
            </a:r>
            <a:r>
              <a:rPr lang="tr-TR" dirty="0" smtClean="0"/>
              <a:t> </a:t>
            </a:r>
            <a:r>
              <a:rPr lang="tr-TR" dirty="0" err="1" smtClean="0"/>
              <a:t>Prices</a:t>
            </a:r>
            <a:endParaRPr lang="tr-TR" dirty="0" smtClean="0"/>
          </a:p>
          <a:p>
            <a:pPr lvl="1"/>
            <a:r>
              <a:rPr lang="en-US" dirty="0" smtClean="0"/>
              <a:t>Export and </a:t>
            </a:r>
            <a:r>
              <a:rPr lang="tr-TR" dirty="0" smtClean="0"/>
              <a:t>I</a:t>
            </a:r>
            <a:r>
              <a:rPr lang="en-US" dirty="0" err="1" smtClean="0"/>
              <a:t>mport</a:t>
            </a:r>
            <a:r>
              <a:rPr lang="en-US" dirty="0" smtClean="0"/>
              <a:t> </a:t>
            </a:r>
            <a:r>
              <a:rPr lang="tr-TR" dirty="0" smtClean="0"/>
              <a:t>P</a:t>
            </a:r>
            <a:r>
              <a:rPr lang="en-US" dirty="0" err="1" smtClean="0"/>
              <a:t>rices</a:t>
            </a:r>
            <a:r>
              <a:rPr lang="tr-TR" dirty="0" smtClean="0"/>
              <a:t> </a:t>
            </a:r>
            <a:r>
              <a:rPr lang="en-US" dirty="0" smtClean="0"/>
              <a:t>(or unit value indices)</a:t>
            </a:r>
            <a:endParaRPr lang="tr-TR" dirty="0" smtClean="0"/>
          </a:p>
          <a:p>
            <a:pPr lvl="1"/>
            <a:r>
              <a:rPr lang="tr-TR" dirty="0" err="1" smtClean="0"/>
              <a:t>Building</a:t>
            </a:r>
            <a:r>
              <a:rPr lang="tr-TR" dirty="0" smtClean="0"/>
              <a:t> </a:t>
            </a:r>
            <a:r>
              <a:rPr lang="tr-TR" dirty="0" err="1" smtClean="0"/>
              <a:t>Construction</a:t>
            </a:r>
            <a:r>
              <a:rPr lang="tr-TR" dirty="0" smtClean="0"/>
              <a:t> </a:t>
            </a:r>
            <a:r>
              <a:rPr lang="tr-TR" dirty="0" err="1" smtClean="0"/>
              <a:t>Cost</a:t>
            </a:r>
            <a:r>
              <a:rPr lang="tr-TR" dirty="0" smtClean="0"/>
              <a:t> </a:t>
            </a:r>
            <a:r>
              <a:rPr lang="tr-TR" dirty="0" err="1" smtClean="0"/>
              <a:t>Index</a:t>
            </a:r>
            <a:r>
              <a:rPr lang="tr-TR" dirty="0" smtClean="0"/>
              <a:t> </a:t>
            </a:r>
            <a:r>
              <a:rPr lang="tr-TR" dirty="0" err="1" smtClean="0"/>
              <a:t>etc</a:t>
            </a:r>
            <a:r>
              <a:rPr lang="tr-TR" dirty="0" smtClean="0"/>
              <a:t>.</a:t>
            </a:r>
          </a:p>
        </p:txBody>
      </p:sp>
      <p:sp>
        <p:nvSpPr>
          <p:cNvPr id="7" name="6 Dikdörtgen"/>
          <p:cNvSpPr/>
          <p:nvPr/>
        </p:nvSpPr>
        <p:spPr>
          <a:xfrm>
            <a:off x="428596" y="1428736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 smtClean="0">
                <a:latin typeface="Calibri" pitchFamily="34" charset="0"/>
              </a:rPr>
              <a:t>Data on </a:t>
            </a:r>
            <a:r>
              <a:rPr lang="tr-TR" sz="3600" dirty="0" err="1" smtClean="0">
                <a:latin typeface="Calibri" pitchFamily="34" charset="0"/>
              </a:rPr>
              <a:t>Prices</a:t>
            </a:r>
            <a:endParaRPr lang="tr-TR" sz="36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19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0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Sources by Activities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214282" y="1785926"/>
            <a:ext cx="8643998" cy="4500594"/>
          </a:xfrm>
        </p:spPr>
        <p:txBody>
          <a:bodyPr/>
          <a:lstStyle/>
          <a:p>
            <a:r>
              <a:rPr lang="fr-FR" sz="2400" dirty="0" err="1" smtClean="0"/>
              <a:t>Quarterly</a:t>
            </a:r>
            <a:r>
              <a:rPr lang="fr-FR" sz="2400" dirty="0" smtClean="0"/>
              <a:t> </a:t>
            </a:r>
            <a:r>
              <a:rPr lang="fr-FR" sz="2400" dirty="0" err="1" smtClean="0"/>
              <a:t>indicators</a:t>
            </a:r>
            <a:r>
              <a:rPr lang="fr-FR" sz="2400" dirty="0" smtClean="0"/>
              <a:t>: values/</a:t>
            </a:r>
            <a:r>
              <a:rPr lang="fr-FR" sz="2400" dirty="0" err="1" smtClean="0"/>
              <a:t>quantities</a:t>
            </a:r>
            <a:endParaRPr lang="fr-FR" sz="2400" u="sng" dirty="0" smtClean="0"/>
          </a:p>
          <a:p>
            <a:pPr lvl="1"/>
            <a:r>
              <a:rPr lang="tr-TR" sz="2000" dirty="0" err="1" smtClean="0"/>
              <a:t>Ministry</a:t>
            </a:r>
            <a:r>
              <a:rPr lang="tr-TR" sz="2000" dirty="0" smtClean="0"/>
              <a:t> of </a:t>
            </a:r>
            <a:r>
              <a:rPr lang="tr-TR" sz="2000" dirty="0" err="1" smtClean="0"/>
              <a:t>agriculture</a:t>
            </a:r>
            <a:endParaRPr lang="tr-TR" sz="2000" dirty="0" smtClean="0"/>
          </a:p>
          <a:p>
            <a:pPr lvl="2"/>
            <a:r>
              <a:rPr lang="tr-TR" sz="2000" dirty="0" err="1" smtClean="0"/>
              <a:t>Actual</a:t>
            </a:r>
            <a:r>
              <a:rPr lang="tr-TR" sz="2000" dirty="0" smtClean="0"/>
              <a:t> </a:t>
            </a:r>
            <a:r>
              <a:rPr lang="tr-TR" sz="2000" dirty="0" err="1" smtClean="0"/>
              <a:t>harvest</a:t>
            </a:r>
            <a:r>
              <a:rPr lang="tr-TR" sz="2000" dirty="0" smtClean="0"/>
              <a:t> data</a:t>
            </a:r>
          </a:p>
          <a:p>
            <a:pPr lvl="2"/>
            <a:r>
              <a:rPr lang="tr-TR" sz="2000" dirty="0" smtClean="0"/>
              <a:t>F</a:t>
            </a:r>
            <a:r>
              <a:rPr lang="en-US" sz="2000" dirty="0" err="1" smtClean="0"/>
              <a:t>orecasts</a:t>
            </a:r>
            <a:r>
              <a:rPr lang="en-US" sz="2000" dirty="0" smtClean="0"/>
              <a:t>, especially for most recent quarters</a:t>
            </a:r>
          </a:p>
          <a:p>
            <a:pPr lvl="1"/>
            <a:r>
              <a:rPr lang="tr-TR" sz="2000" dirty="0" smtClean="0"/>
              <a:t>Surveys (to </a:t>
            </a:r>
            <a:r>
              <a:rPr lang="tr-TR" sz="2000" dirty="0" err="1" smtClean="0"/>
              <a:t>farmers</a:t>
            </a:r>
            <a:r>
              <a:rPr lang="tr-TR" sz="2000" dirty="0" smtClean="0"/>
              <a:t>, </a:t>
            </a:r>
            <a:r>
              <a:rPr lang="tr-TR" sz="2000" dirty="0" err="1" smtClean="0"/>
              <a:t>marketers</a:t>
            </a:r>
            <a:r>
              <a:rPr lang="tr-TR" sz="2000" dirty="0" smtClean="0"/>
              <a:t>, </a:t>
            </a:r>
            <a:r>
              <a:rPr lang="tr-TR" sz="2000" dirty="0" err="1" smtClean="0"/>
              <a:t>customers</a:t>
            </a:r>
            <a:r>
              <a:rPr lang="tr-TR" sz="2000" dirty="0" smtClean="0"/>
              <a:t>) (</a:t>
            </a:r>
            <a:r>
              <a:rPr lang="tr-TR" sz="2000" dirty="0" err="1" smtClean="0"/>
              <a:t>also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inputs</a:t>
            </a:r>
            <a:r>
              <a:rPr lang="tr-TR" sz="2000" dirty="0" smtClean="0"/>
              <a:t>)</a:t>
            </a:r>
          </a:p>
          <a:p>
            <a:pPr lvl="1"/>
            <a:r>
              <a:rPr lang="tr-TR" sz="2000" dirty="0" smtClean="0"/>
              <a:t>Marketing </a:t>
            </a:r>
            <a:r>
              <a:rPr lang="tr-TR" sz="2000" dirty="0" err="1" smtClean="0"/>
              <a:t>organizations</a:t>
            </a:r>
            <a:endParaRPr lang="tr-TR" sz="2000" dirty="0" smtClean="0"/>
          </a:p>
          <a:p>
            <a:pPr lvl="1"/>
            <a:r>
              <a:rPr lang="tr-TR" sz="2000" dirty="0" err="1" smtClean="0"/>
              <a:t>Employment</a:t>
            </a:r>
            <a:r>
              <a:rPr lang="tr-TR" sz="2000" dirty="0" smtClean="0"/>
              <a:t> data (</a:t>
            </a:r>
            <a:r>
              <a:rPr lang="tr-TR" sz="2000" dirty="0" err="1" smtClean="0"/>
              <a:t>Wages</a:t>
            </a:r>
            <a:r>
              <a:rPr lang="tr-TR" sz="2000" dirty="0" smtClean="0"/>
              <a:t> and </a:t>
            </a:r>
            <a:r>
              <a:rPr lang="tr-TR" sz="2000" dirty="0" err="1" smtClean="0"/>
              <a:t>salaries</a:t>
            </a:r>
            <a:r>
              <a:rPr lang="tr-TR" sz="2000" dirty="0" smtClean="0"/>
              <a:t>)</a:t>
            </a:r>
          </a:p>
          <a:p>
            <a:pPr lvl="1"/>
            <a:r>
              <a:rPr lang="tr-TR" sz="2000" dirty="0" err="1" smtClean="0"/>
              <a:t>Abattoir</a:t>
            </a:r>
            <a:r>
              <a:rPr lang="tr-TR" sz="2000" dirty="0" smtClean="0"/>
              <a:t> (</a:t>
            </a:r>
            <a:r>
              <a:rPr lang="tr-TR" sz="2000" dirty="0" err="1" smtClean="0"/>
              <a:t>Livestock</a:t>
            </a:r>
            <a:r>
              <a:rPr lang="tr-TR" sz="2000" dirty="0" smtClean="0"/>
              <a:t>)</a:t>
            </a:r>
          </a:p>
          <a:p>
            <a:pPr lvl="1"/>
            <a:r>
              <a:rPr lang="en-US" sz="2000" dirty="0" smtClean="0"/>
              <a:t>Aquaculture and fish catch data</a:t>
            </a:r>
          </a:p>
          <a:p>
            <a:pPr lvl="1"/>
            <a:r>
              <a:rPr lang="tr-TR" sz="2000" dirty="0" err="1" smtClean="0"/>
              <a:t>Exports</a:t>
            </a:r>
            <a:endParaRPr lang="tr-TR" sz="2000" dirty="0" smtClean="0"/>
          </a:p>
          <a:p>
            <a:r>
              <a:rPr lang="tr-TR" sz="2400" dirty="0" smtClean="0"/>
              <a:t>Unit </a:t>
            </a:r>
            <a:r>
              <a:rPr lang="tr-TR" sz="2400" dirty="0" err="1" smtClean="0"/>
              <a:t>value</a:t>
            </a:r>
            <a:r>
              <a:rPr lang="tr-TR" sz="2400" dirty="0" smtClean="0"/>
              <a:t> of the </a:t>
            </a:r>
            <a:r>
              <a:rPr lang="tr-TR" sz="2400" dirty="0" err="1" smtClean="0"/>
              <a:t>agricultural</a:t>
            </a:r>
            <a:r>
              <a:rPr lang="tr-TR" sz="2400" dirty="0" smtClean="0"/>
              <a:t> </a:t>
            </a:r>
            <a:r>
              <a:rPr lang="tr-TR" sz="2400" dirty="0" err="1" smtClean="0"/>
              <a:t>products</a:t>
            </a:r>
            <a:r>
              <a:rPr lang="tr-TR" sz="2400" dirty="0" smtClean="0"/>
              <a:t> / PPI </a:t>
            </a:r>
            <a:r>
              <a:rPr lang="tr-TR" sz="2400" dirty="0" err="1" smtClean="0"/>
              <a:t>components</a:t>
            </a:r>
            <a:r>
              <a:rPr lang="tr-TR" sz="2400" dirty="0" smtClean="0"/>
              <a:t> on </a:t>
            </a:r>
            <a:r>
              <a:rPr lang="tr-TR" sz="2400" dirty="0" err="1" smtClean="0"/>
              <a:t>agriculture</a:t>
            </a:r>
            <a:r>
              <a:rPr lang="tr-TR" sz="2400" dirty="0" smtClean="0"/>
              <a:t>.</a:t>
            </a:r>
          </a:p>
        </p:txBody>
      </p:sp>
      <p:sp>
        <p:nvSpPr>
          <p:cNvPr id="7" name="6 Dikdörtgen"/>
          <p:cNvSpPr/>
          <p:nvPr/>
        </p:nvSpPr>
        <p:spPr>
          <a:xfrm>
            <a:off x="71406" y="1252823"/>
            <a:ext cx="885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 smtClean="0">
                <a:latin typeface="Calibri" pitchFamily="34" charset="0"/>
              </a:rPr>
              <a:t>Agriculture</a:t>
            </a:r>
            <a:r>
              <a:rPr lang="tr-TR" sz="2400" b="1" dirty="0" smtClean="0">
                <a:latin typeface="Calibri" pitchFamily="34" charset="0"/>
              </a:rPr>
              <a:t>, </a:t>
            </a:r>
            <a:r>
              <a:rPr lang="tr-TR" sz="2400" b="1" dirty="0" err="1" smtClean="0">
                <a:latin typeface="Calibri" pitchFamily="34" charset="0"/>
              </a:rPr>
              <a:t>forestry</a:t>
            </a:r>
            <a:r>
              <a:rPr lang="tr-TR" sz="2400" b="1" dirty="0" smtClean="0">
                <a:latin typeface="Calibri" pitchFamily="34" charset="0"/>
              </a:rPr>
              <a:t> and </a:t>
            </a:r>
            <a:r>
              <a:rPr lang="tr-TR" sz="2400" b="1" dirty="0" err="1" smtClean="0">
                <a:latin typeface="Calibri" pitchFamily="34" charset="0"/>
              </a:rPr>
              <a:t>fishing</a:t>
            </a:r>
            <a:r>
              <a:rPr lang="tr-TR" sz="2400" b="1" dirty="0" smtClean="0">
                <a:latin typeface="Calibri" pitchFamily="34" charset="0"/>
              </a:rPr>
              <a:t> (A)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0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0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0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2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600" dirty="0" err="1" smtClean="0">
                <a:solidFill>
                  <a:schemeClr val="accent2">
                    <a:lumMod val="75000"/>
                  </a:schemeClr>
                </a:solidFill>
              </a:rPr>
              <a:t>Content</a:t>
            </a:r>
            <a:endParaRPr lang="tr-TR" sz="36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/>
          <a:lstStyle/>
          <a:p>
            <a:r>
              <a:rPr lang="tr-TR" dirty="0" smtClean="0"/>
              <a:t>GDP by </a:t>
            </a:r>
            <a:r>
              <a:rPr lang="tr-TR" dirty="0" err="1" smtClean="0"/>
              <a:t>Production</a:t>
            </a:r>
            <a:r>
              <a:rPr lang="tr-TR" dirty="0" smtClean="0"/>
              <a:t> Approach</a:t>
            </a:r>
          </a:p>
          <a:p>
            <a:r>
              <a:rPr lang="tr-TR" dirty="0" smtClean="0"/>
              <a:t>The </a:t>
            </a:r>
            <a:r>
              <a:rPr lang="tr-TR" dirty="0" err="1" smtClean="0"/>
              <a:t>Main</a:t>
            </a:r>
            <a:r>
              <a:rPr lang="tr-TR" dirty="0" smtClean="0"/>
              <a:t> Data Sources</a:t>
            </a:r>
          </a:p>
          <a:p>
            <a:r>
              <a:rPr lang="tr-TR" dirty="0" smtClean="0"/>
              <a:t>Sources by Activities</a:t>
            </a:r>
          </a:p>
          <a:p>
            <a:r>
              <a:rPr lang="tr-TR" dirty="0" err="1" smtClean="0"/>
              <a:t>Issues</a:t>
            </a:r>
            <a:r>
              <a:rPr lang="tr-TR" dirty="0" smtClean="0"/>
              <a:t> To Be </a:t>
            </a:r>
            <a:r>
              <a:rPr lang="tr-TR" dirty="0" err="1" smtClean="0"/>
              <a:t>Considered</a:t>
            </a:r>
            <a:endParaRPr lang="tr-TR" dirty="0" smtClean="0"/>
          </a:p>
          <a:p>
            <a:r>
              <a:rPr lang="tr-TR" dirty="0" err="1" smtClean="0"/>
              <a:t>Discussion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 eaLnBrk="1" hangingPunct="1"/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20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0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Sources by Activities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214282" y="1785926"/>
            <a:ext cx="8643998" cy="4268799"/>
          </a:xfrm>
        </p:spPr>
        <p:txBody>
          <a:bodyPr/>
          <a:lstStyle/>
          <a:p>
            <a:r>
              <a:rPr lang="fr-FR" sz="2400" dirty="0" err="1" smtClean="0"/>
              <a:t>Quarterly</a:t>
            </a:r>
            <a:r>
              <a:rPr lang="fr-FR" sz="2400" dirty="0" smtClean="0"/>
              <a:t> </a:t>
            </a:r>
            <a:r>
              <a:rPr lang="fr-FR" sz="2400" dirty="0" err="1" smtClean="0"/>
              <a:t>indicators</a:t>
            </a:r>
            <a:r>
              <a:rPr lang="fr-FR" sz="2400" dirty="0" smtClean="0"/>
              <a:t>: values/</a:t>
            </a:r>
            <a:r>
              <a:rPr lang="fr-FR" sz="2400" dirty="0" err="1" smtClean="0"/>
              <a:t>quantities</a:t>
            </a:r>
            <a:endParaRPr lang="tr-TR" sz="2400" dirty="0" smtClean="0"/>
          </a:p>
          <a:p>
            <a:pPr lvl="1"/>
            <a:r>
              <a:rPr lang="tr-TR" sz="2000" dirty="0" err="1" smtClean="0"/>
              <a:t>Production</a:t>
            </a:r>
            <a:r>
              <a:rPr lang="tr-TR" sz="2000" dirty="0" smtClean="0"/>
              <a:t> </a:t>
            </a:r>
            <a:r>
              <a:rPr lang="tr-TR" sz="2000" dirty="0" err="1" smtClean="0"/>
              <a:t>index</a:t>
            </a:r>
            <a:endParaRPr lang="tr-TR" sz="2000" dirty="0" smtClean="0"/>
          </a:p>
          <a:p>
            <a:pPr lvl="1"/>
            <a:r>
              <a:rPr lang="tr-TR" sz="2000" dirty="0" err="1" smtClean="0"/>
              <a:t>Physical</a:t>
            </a:r>
            <a:r>
              <a:rPr lang="tr-TR" sz="2000" dirty="0" smtClean="0"/>
              <a:t> </a:t>
            </a:r>
            <a:r>
              <a:rPr lang="tr-TR" sz="2000" dirty="0" err="1" smtClean="0"/>
              <a:t>quantity</a:t>
            </a:r>
            <a:r>
              <a:rPr lang="tr-TR" sz="2000" dirty="0" smtClean="0"/>
              <a:t> </a:t>
            </a:r>
            <a:r>
              <a:rPr lang="tr-TR" sz="2000" dirty="0" err="1" smtClean="0"/>
              <a:t>indicators</a:t>
            </a:r>
            <a:endParaRPr lang="tr-TR" sz="2000" dirty="0" smtClean="0"/>
          </a:p>
          <a:p>
            <a:pPr lvl="1"/>
            <a:r>
              <a:rPr lang="en-US" sz="2000" dirty="0" smtClean="0"/>
              <a:t>Administrative data from Ministry of Energy</a:t>
            </a:r>
          </a:p>
          <a:p>
            <a:pPr lvl="1"/>
            <a:r>
              <a:rPr lang="tr-TR" sz="2000" dirty="0" err="1" smtClean="0"/>
              <a:t>Royalties</a:t>
            </a:r>
            <a:endParaRPr lang="tr-TR" sz="2000" dirty="0" smtClean="0"/>
          </a:p>
          <a:p>
            <a:pPr lvl="1"/>
            <a:r>
              <a:rPr lang="tr-TR" sz="2000" dirty="0" err="1" smtClean="0"/>
              <a:t>Exports</a:t>
            </a:r>
            <a:endParaRPr lang="tr-TR" sz="2000" dirty="0" smtClean="0"/>
          </a:p>
          <a:p>
            <a:pPr lvl="1"/>
            <a:r>
              <a:rPr lang="tr-TR" sz="2000" dirty="0" smtClean="0"/>
              <a:t>VAT data</a:t>
            </a:r>
          </a:p>
          <a:p>
            <a:pPr lvl="1"/>
            <a:r>
              <a:rPr lang="en-US" sz="2000" dirty="0" smtClean="0"/>
              <a:t>Employment/hours worked (productivity trend</a:t>
            </a:r>
            <a:r>
              <a:rPr lang="tr-TR" sz="2000" dirty="0" smtClean="0"/>
              <a:t> should be </a:t>
            </a:r>
            <a:r>
              <a:rPr lang="tr-TR" sz="2000" dirty="0" err="1" smtClean="0"/>
              <a:t>considered</a:t>
            </a:r>
            <a:r>
              <a:rPr lang="en-US" sz="2000" dirty="0" smtClean="0"/>
              <a:t>)</a:t>
            </a:r>
          </a:p>
          <a:p>
            <a:r>
              <a:rPr lang="en-US" sz="2400" dirty="0" smtClean="0"/>
              <a:t>PPI components</a:t>
            </a:r>
            <a:endParaRPr lang="tr-TR" sz="2400" dirty="0" smtClean="0"/>
          </a:p>
        </p:txBody>
      </p:sp>
      <p:sp>
        <p:nvSpPr>
          <p:cNvPr id="7" name="6 Dikdörtgen"/>
          <p:cNvSpPr/>
          <p:nvPr/>
        </p:nvSpPr>
        <p:spPr>
          <a:xfrm>
            <a:off x="71406" y="1252823"/>
            <a:ext cx="885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 smtClean="0">
                <a:latin typeface="Calibri" pitchFamily="34" charset="0"/>
              </a:rPr>
              <a:t>Mining</a:t>
            </a:r>
            <a:r>
              <a:rPr lang="tr-TR" sz="2400" b="1" dirty="0" smtClean="0">
                <a:latin typeface="Calibri" pitchFamily="34" charset="0"/>
              </a:rPr>
              <a:t> and </a:t>
            </a:r>
            <a:r>
              <a:rPr lang="tr-TR" sz="2400" b="1" dirty="0" err="1" smtClean="0">
                <a:latin typeface="Calibri" pitchFamily="34" charset="0"/>
              </a:rPr>
              <a:t>quarrying</a:t>
            </a:r>
            <a:r>
              <a:rPr lang="tr-TR" sz="2400" b="1" dirty="0" smtClean="0">
                <a:latin typeface="Calibri" pitchFamily="34" charset="0"/>
              </a:rPr>
              <a:t> (B)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0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21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0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Sources by Activities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214282" y="1785926"/>
            <a:ext cx="8643998" cy="4268799"/>
          </a:xfrm>
        </p:spPr>
        <p:txBody>
          <a:bodyPr/>
          <a:lstStyle/>
          <a:p>
            <a:r>
              <a:rPr lang="tr-TR" sz="2400" dirty="0" err="1" smtClean="0"/>
              <a:t>Quarterly</a:t>
            </a:r>
            <a:r>
              <a:rPr lang="tr-TR" sz="2400" dirty="0" smtClean="0"/>
              <a:t> </a:t>
            </a:r>
            <a:r>
              <a:rPr lang="tr-TR" sz="2400" dirty="0" err="1" smtClean="0"/>
              <a:t>indicators</a:t>
            </a:r>
            <a:r>
              <a:rPr lang="tr-TR" sz="2400" dirty="0" smtClean="0"/>
              <a:t>: </a:t>
            </a:r>
            <a:r>
              <a:rPr lang="tr-TR" sz="2400" dirty="0" err="1" smtClean="0"/>
              <a:t>values</a:t>
            </a:r>
            <a:r>
              <a:rPr lang="tr-TR" sz="2400" dirty="0" smtClean="0"/>
              <a:t>/</a:t>
            </a:r>
            <a:r>
              <a:rPr lang="tr-TR" sz="2400" dirty="0" err="1" smtClean="0"/>
              <a:t>quantities</a:t>
            </a:r>
            <a:endParaRPr lang="tr-TR" sz="2400" dirty="0" smtClean="0"/>
          </a:p>
          <a:p>
            <a:pPr lvl="1"/>
            <a:r>
              <a:rPr lang="tr-TR" sz="2000" dirty="0" err="1" smtClean="0"/>
              <a:t>Industrial</a:t>
            </a:r>
            <a:r>
              <a:rPr lang="tr-TR" sz="2000" dirty="0" smtClean="0"/>
              <a:t> </a:t>
            </a:r>
            <a:r>
              <a:rPr lang="tr-TR" sz="2000" dirty="0" err="1" smtClean="0"/>
              <a:t>production</a:t>
            </a:r>
            <a:r>
              <a:rPr lang="tr-TR" sz="2000" dirty="0" smtClean="0"/>
              <a:t> </a:t>
            </a:r>
            <a:r>
              <a:rPr lang="tr-TR" sz="2000" dirty="0" err="1" smtClean="0"/>
              <a:t>index</a:t>
            </a:r>
            <a:endParaRPr lang="tr-TR" sz="2000" dirty="0" smtClean="0"/>
          </a:p>
          <a:p>
            <a:pPr lvl="1"/>
            <a:r>
              <a:rPr lang="tr-TR" sz="2000" dirty="0" smtClean="0"/>
              <a:t>Surveys:</a:t>
            </a:r>
          </a:p>
          <a:p>
            <a:pPr lvl="2"/>
            <a:r>
              <a:rPr lang="tr-TR" sz="1600" dirty="0" err="1" smtClean="0"/>
              <a:t>Quantity</a:t>
            </a:r>
            <a:r>
              <a:rPr lang="tr-TR" sz="1600" dirty="0" smtClean="0"/>
              <a:t> data</a:t>
            </a:r>
          </a:p>
          <a:p>
            <a:pPr lvl="2"/>
            <a:r>
              <a:rPr lang="en-US" sz="1600" dirty="0" smtClean="0"/>
              <a:t>Sales / revenue / turnover (+ change in inventories of</a:t>
            </a:r>
            <a:r>
              <a:rPr lang="tr-TR" sz="1600" dirty="0" smtClean="0"/>
              <a:t> </a:t>
            </a:r>
            <a:r>
              <a:rPr lang="tr-TR" sz="1600" dirty="0" err="1" smtClean="0"/>
              <a:t>finished</a:t>
            </a:r>
            <a:r>
              <a:rPr lang="tr-TR" sz="1600" dirty="0" smtClean="0"/>
              <a:t> </a:t>
            </a:r>
            <a:r>
              <a:rPr lang="tr-TR" sz="1600" dirty="0" err="1" smtClean="0"/>
              <a:t>goods</a:t>
            </a:r>
            <a:r>
              <a:rPr lang="tr-TR" sz="1600" dirty="0" smtClean="0"/>
              <a:t>, W-I-P)</a:t>
            </a:r>
          </a:p>
          <a:p>
            <a:pPr lvl="1"/>
            <a:r>
              <a:rPr lang="en-US" sz="2000" dirty="0" smtClean="0"/>
              <a:t>VAT data (on sales, possible adjustments)</a:t>
            </a:r>
          </a:p>
          <a:p>
            <a:pPr lvl="1"/>
            <a:r>
              <a:rPr lang="tr-TR" sz="2000" dirty="0" err="1" smtClean="0"/>
              <a:t>Company</a:t>
            </a:r>
            <a:r>
              <a:rPr lang="tr-TR" sz="2000" dirty="0" smtClean="0"/>
              <a:t> </a:t>
            </a:r>
            <a:r>
              <a:rPr lang="tr-TR" sz="2000" dirty="0" err="1" smtClean="0"/>
              <a:t>reports</a:t>
            </a:r>
            <a:endParaRPr lang="tr-TR" sz="2000" dirty="0" smtClean="0"/>
          </a:p>
          <a:p>
            <a:pPr lvl="1"/>
            <a:r>
              <a:rPr lang="tr-TR" sz="2000" dirty="0" err="1" smtClean="0"/>
              <a:t>Combination</a:t>
            </a:r>
            <a:r>
              <a:rPr lang="tr-TR" sz="2000" dirty="0" smtClean="0"/>
              <a:t> of </a:t>
            </a:r>
            <a:r>
              <a:rPr lang="tr-TR" sz="2000" dirty="0" err="1" smtClean="0"/>
              <a:t>above</a:t>
            </a:r>
            <a:endParaRPr lang="tr-TR" sz="2000" dirty="0" smtClean="0"/>
          </a:p>
          <a:p>
            <a:r>
              <a:rPr lang="tr-TR" sz="2400" dirty="0" smtClean="0"/>
              <a:t>PPI </a:t>
            </a:r>
            <a:r>
              <a:rPr lang="tr-TR" sz="2400" dirty="0" err="1" smtClean="0"/>
              <a:t>components</a:t>
            </a:r>
            <a:r>
              <a:rPr lang="tr-TR" sz="2400" dirty="0" smtClean="0"/>
              <a:t>/ CPI </a:t>
            </a:r>
            <a:r>
              <a:rPr lang="tr-TR" sz="2400" dirty="0" err="1" smtClean="0"/>
              <a:t>components</a:t>
            </a:r>
            <a:r>
              <a:rPr lang="tr-TR" sz="2400" dirty="0" smtClean="0"/>
              <a:t> </a:t>
            </a:r>
            <a:r>
              <a:rPr lang="tr-TR" sz="2400" dirty="0" err="1" smtClean="0"/>
              <a:t>adjusted</a:t>
            </a:r>
            <a:r>
              <a:rPr lang="tr-TR" sz="2400" dirty="0" smtClean="0"/>
              <a:t> to basic </a:t>
            </a:r>
            <a:r>
              <a:rPr lang="tr-TR" sz="2400" dirty="0" err="1" smtClean="0"/>
              <a:t>price</a:t>
            </a:r>
            <a:r>
              <a:rPr lang="tr-TR" sz="2400" dirty="0" smtClean="0"/>
              <a:t>.</a:t>
            </a:r>
          </a:p>
        </p:txBody>
      </p:sp>
      <p:sp>
        <p:nvSpPr>
          <p:cNvPr id="7" name="6 Dikdörtgen"/>
          <p:cNvSpPr/>
          <p:nvPr/>
        </p:nvSpPr>
        <p:spPr>
          <a:xfrm>
            <a:off x="71406" y="1252823"/>
            <a:ext cx="885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 smtClean="0">
                <a:latin typeface="Calibri" pitchFamily="34" charset="0"/>
              </a:rPr>
              <a:t>Manufacturing</a:t>
            </a:r>
            <a:r>
              <a:rPr lang="tr-TR" sz="2400" b="1" dirty="0" smtClean="0">
                <a:latin typeface="Calibri" pitchFamily="34" charset="0"/>
              </a:rPr>
              <a:t> (C)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0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22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0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Sources by Activities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214282" y="1785926"/>
            <a:ext cx="8643998" cy="4268799"/>
          </a:xfrm>
        </p:spPr>
        <p:txBody>
          <a:bodyPr/>
          <a:lstStyle/>
          <a:p>
            <a:r>
              <a:rPr lang="tr-TR" sz="2400" dirty="0" err="1" smtClean="0"/>
              <a:t>Quarterly</a:t>
            </a:r>
            <a:r>
              <a:rPr lang="tr-TR" sz="2400" dirty="0" smtClean="0"/>
              <a:t> </a:t>
            </a:r>
            <a:r>
              <a:rPr lang="tr-TR" sz="2400" dirty="0" err="1" smtClean="0"/>
              <a:t>indicators</a:t>
            </a:r>
            <a:r>
              <a:rPr lang="tr-TR" sz="2400" dirty="0" smtClean="0"/>
              <a:t>: </a:t>
            </a:r>
            <a:r>
              <a:rPr lang="tr-TR" sz="2400" dirty="0" err="1" smtClean="0"/>
              <a:t>values</a:t>
            </a:r>
            <a:r>
              <a:rPr lang="tr-TR" sz="2400" dirty="0" smtClean="0"/>
              <a:t>/</a:t>
            </a:r>
            <a:r>
              <a:rPr lang="tr-TR" sz="2400" dirty="0" err="1" smtClean="0"/>
              <a:t>quantities</a:t>
            </a:r>
            <a:endParaRPr lang="tr-TR" sz="2400" dirty="0" smtClean="0"/>
          </a:p>
          <a:p>
            <a:pPr lvl="1"/>
            <a:r>
              <a:rPr lang="tr-TR" sz="2000" dirty="0" err="1" smtClean="0"/>
              <a:t>Industrial</a:t>
            </a:r>
            <a:r>
              <a:rPr lang="tr-TR" sz="2000" dirty="0" smtClean="0"/>
              <a:t> </a:t>
            </a:r>
            <a:r>
              <a:rPr lang="tr-TR" sz="2000" dirty="0" err="1" smtClean="0"/>
              <a:t>production</a:t>
            </a:r>
            <a:r>
              <a:rPr lang="tr-TR" sz="2000" dirty="0" smtClean="0"/>
              <a:t> </a:t>
            </a:r>
            <a:r>
              <a:rPr lang="tr-TR" sz="2000" dirty="0" err="1" smtClean="0"/>
              <a:t>index</a:t>
            </a:r>
            <a:endParaRPr lang="tr-TR" sz="2000" dirty="0" smtClean="0"/>
          </a:p>
          <a:p>
            <a:pPr lvl="1"/>
            <a:r>
              <a:rPr lang="en-US" sz="2000" dirty="0" smtClean="0"/>
              <a:t>Physical quantity from large utility companies or</a:t>
            </a:r>
            <a:r>
              <a:rPr lang="tr-TR" sz="2000" dirty="0" smtClean="0"/>
              <a:t> </a:t>
            </a:r>
            <a:r>
              <a:rPr lang="tr-TR" sz="2000" dirty="0" err="1" smtClean="0"/>
              <a:t>authorities</a:t>
            </a:r>
            <a:endParaRPr lang="tr-TR" sz="2000" dirty="0" smtClean="0"/>
          </a:p>
          <a:p>
            <a:pPr lvl="2"/>
            <a:r>
              <a:rPr lang="tr-TR" sz="1600" dirty="0" err="1" smtClean="0"/>
              <a:t>Electricity</a:t>
            </a:r>
            <a:r>
              <a:rPr lang="tr-TR" sz="1600" dirty="0" smtClean="0"/>
              <a:t> </a:t>
            </a:r>
            <a:r>
              <a:rPr lang="tr-TR" sz="1600" dirty="0" err="1" smtClean="0"/>
              <a:t>generation</a:t>
            </a:r>
            <a:r>
              <a:rPr lang="tr-TR" sz="1600" dirty="0" smtClean="0"/>
              <a:t>/</a:t>
            </a:r>
            <a:r>
              <a:rPr lang="tr-TR" sz="1600" dirty="0" err="1" smtClean="0"/>
              <a:t>consumption</a:t>
            </a:r>
            <a:endParaRPr lang="tr-TR" sz="1600" dirty="0" smtClean="0"/>
          </a:p>
          <a:p>
            <a:pPr lvl="2"/>
            <a:r>
              <a:rPr lang="tr-TR" sz="1600" dirty="0" err="1" smtClean="0"/>
              <a:t>Gas</a:t>
            </a:r>
            <a:r>
              <a:rPr lang="tr-TR" sz="1600" dirty="0" smtClean="0"/>
              <a:t>/</a:t>
            </a:r>
            <a:r>
              <a:rPr lang="tr-TR" sz="1600" dirty="0" err="1" smtClean="0"/>
              <a:t>water</a:t>
            </a:r>
            <a:r>
              <a:rPr lang="tr-TR" sz="1600" dirty="0" smtClean="0"/>
              <a:t> </a:t>
            </a:r>
            <a:r>
              <a:rPr lang="tr-TR" sz="1600" dirty="0" err="1" smtClean="0"/>
              <a:t>supplied</a:t>
            </a:r>
            <a:endParaRPr lang="tr-TR" sz="1600" dirty="0" smtClean="0"/>
          </a:p>
          <a:p>
            <a:pPr lvl="1"/>
            <a:r>
              <a:rPr lang="tr-TR" sz="2000" dirty="0" err="1" smtClean="0"/>
              <a:t>Consumption</a:t>
            </a:r>
            <a:r>
              <a:rPr lang="tr-TR" sz="2000" dirty="0" smtClean="0"/>
              <a:t> of </a:t>
            </a:r>
            <a:r>
              <a:rPr lang="tr-TR" sz="2000" dirty="0" err="1" smtClean="0"/>
              <a:t>inputs</a:t>
            </a:r>
            <a:endParaRPr lang="tr-TR" sz="2000" dirty="0" smtClean="0"/>
          </a:p>
          <a:p>
            <a:r>
              <a:rPr lang="tr-TR" sz="2400" dirty="0" smtClean="0"/>
              <a:t>PPI </a:t>
            </a:r>
            <a:r>
              <a:rPr lang="tr-TR" sz="2400" dirty="0" err="1" smtClean="0"/>
              <a:t>components</a:t>
            </a:r>
            <a:r>
              <a:rPr lang="tr-TR" sz="2400" dirty="0" smtClean="0"/>
              <a:t>/</a:t>
            </a:r>
            <a:r>
              <a:rPr lang="tr-TR" sz="2400" dirty="0" err="1" smtClean="0"/>
              <a:t>specific</a:t>
            </a:r>
            <a:r>
              <a:rPr lang="tr-TR" sz="2400" dirty="0" smtClean="0"/>
              <a:t> </a:t>
            </a:r>
            <a:r>
              <a:rPr lang="tr-TR" sz="2400" dirty="0" err="1" smtClean="0"/>
              <a:t>tariffs</a:t>
            </a:r>
            <a:endParaRPr lang="tr-TR" sz="2400" dirty="0" smtClean="0"/>
          </a:p>
        </p:txBody>
      </p:sp>
      <p:sp>
        <p:nvSpPr>
          <p:cNvPr id="7" name="6 Dikdörtgen"/>
          <p:cNvSpPr/>
          <p:nvPr/>
        </p:nvSpPr>
        <p:spPr>
          <a:xfrm>
            <a:off x="71406" y="1252823"/>
            <a:ext cx="885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 smtClean="0">
                <a:latin typeface="Calibri" pitchFamily="34" charset="0"/>
              </a:rPr>
              <a:t>Electricity</a:t>
            </a:r>
            <a:r>
              <a:rPr lang="tr-TR" sz="2400" b="1" dirty="0" smtClean="0">
                <a:latin typeface="Calibri" pitchFamily="34" charset="0"/>
              </a:rPr>
              <a:t> </a:t>
            </a:r>
            <a:r>
              <a:rPr lang="en-US" sz="2400" b="1" dirty="0" smtClean="0">
                <a:latin typeface="Calibri" pitchFamily="34" charset="0"/>
              </a:rPr>
              <a:t>and Gas (D); Water supply (E)</a:t>
            </a:r>
            <a:endParaRPr lang="tr-TR" sz="2400" b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23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0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Sources by Activities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214282" y="1785926"/>
            <a:ext cx="8643998" cy="4268799"/>
          </a:xfrm>
        </p:spPr>
        <p:txBody>
          <a:bodyPr/>
          <a:lstStyle/>
          <a:p>
            <a:r>
              <a:rPr lang="fr-FR" sz="2400" dirty="0" err="1" smtClean="0"/>
              <a:t>Quarterly</a:t>
            </a:r>
            <a:r>
              <a:rPr lang="fr-FR" sz="2400" dirty="0" smtClean="0"/>
              <a:t> </a:t>
            </a:r>
            <a:r>
              <a:rPr lang="fr-FR" sz="2400" dirty="0" err="1" smtClean="0"/>
              <a:t>indicators</a:t>
            </a:r>
            <a:r>
              <a:rPr lang="fr-FR" sz="2400" dirty="0" smtClean="0"/>
              <a:t>: values/</a:t>
            </a:r>
            <a:r>
              <a:rPr lang="fr-FR" sz="2400" dirty="0" err="1" smtClean="0"/>
              <a:t>quantities</a:t>
            </a:r>
            <a:r>
              <a:rPr lang="fr-FR" sz="2400" dirty="0" smtClean="0"/>
              <a:t> </a:t>
            </a:r>
          </a:p>
          <a:p>
            <a:pPr lvl="1"/>
            <a:r>
              <a:rPr lang="tr-TR" sz="2000" dirty="0" err="1" smtClean="0"/>
              <a:t>Building</a:t>
            </a:r>
            <a:r>
              <a:rPr lang="tr-TR" sz="2000" dirty="0" smtClean="0"/>
              <a:t> </a:t>
            </a:r>
            <a:r>
              <a:rPr lang="tr-TR" sz="2000" dirty="0" err="1" smtClean="0"/>
              <a:t>permits</a:t>
            </a:r>
            <a:r>
              <a:rPr lang="tr-TR" sz="2000" dirty="0" smtClean="0"/>
              <a:t> (</a:t>
            </a:r>
            <a:r>
              <a:rPr lang="tr-TR" sz="2000" dirty="0" err="1" smtClean="0"/>
              <a:t>administrative</a:t>
            </a:r>
            <a:r>
              <a:rPr lang="tr-TR" sz="2000" dirty="0" smtClean="0"/>
              <a:t> </a:t>
            </a:r>
            <a:r>
              <a:rPr lang="tr-TR" sz="2000" dirty="0" err="1" smtClean="0"/>
              <a:t>register</a:t>
            </a:r>
            <a:r>
              <a:rPr lang="tr-TR" sz="2000" dirty="0" smtClean="0"/>
              <a:t>)</a:t>
            </a:r>
          </a:p>
          <a:p>
            <a:pPr lvl="1"/>
            <a:r>
              <a:rPr lang="tr-TR" sz="2000" dirty="0" smtClean="0"/>
              <a:t>Surveys:</a:t>
            </a:r>
          </a:p>
          <a:p>
            <a:pPr lvl="2"/>
            <a:r>
              <a:rPr lang="tr-TR" sz="1600" dirty="0" err="1" smtClean="0"/>
              <a:t>Builders</a:t>
            </a:r>
            <a:r>
              <a:rPr lang="tr-TR" sz="1600" dirty="0" smtClean="0"/>
              <a:t> (</a:t>
            </a:r>
            <a:r>
              <a:rPr lang="tr-TR" sz="1600" dirty="0" err="1" smtClean="0"/>
              <a:t>residential</a:t>
            </a:r>
            <a:r>
              <a:rPr lang="tr-TR" sz="1600" dirty="0" smtClean="0"/>
              <a:t>, </a:t>
            </a:r>
            <a:r>
              <a:rPr lang="tr-TR" sz="1600" dirty="0" err="1" smtClean="0"/>
              <a:t>non</a:t>
            </a:r>
            <a:r>
              <a:rPr lang="tr-TR" sz="1600" dirty="0" smtClean="0"/>
              <a:t>-</a:t>
            </a:r>
            <a:r>
              <a:rPr lang="tr-TR" sz="1600" dirty="0" err="1" smtClean="0"/>
              <a:t>residential</a:t>
            </a:r>
            <a:r>
              <a:rPr lang="tr-TR" sz="1600" dirty="0" smtClean="0"/>
              <a:t>)</a:t>
            </a:r>
          </a:p>
          <a:p>
            <a:pPr lvl="2"/>
            <a:r>
              <a:rPr lang="tr-TR" sz="1600" dirty="0" err="1" smtClean="0"/>
              <a:t>Customers</a:t>
            </a:r>
            <a:r>
              <a:rPr lang="tr-TR" sz="1600" dirty="0" smtClean="0"/>
              <a:t> of </a:t>
            </a:r>
            <a:r>
              <a:rPr lang="tr-TR" sz="1600" dirty="0" err="1" smtClean="0"/>
              <a:t>builders</a:t>
            </a:r>
            <a:endParaRPr lang="tr-TR" sz="1600" dirty="0" smtClean="0"/>
          </a:p>
          <a:p>
            <a:pPr lvl="1"/>
            <a:r>
              <a:rPr lang="en-US" sz="2000" dirty="0" smtClean="0"/>
              <a:t>Input indicators (supply of building materials)</a:t>
            </a:r>
          </a:p>
          <a:p>
            <a:pPr lvl="1"/>
            <a:r>
              <a:rPr lang="tr-TR" sz="2000" dirty="0" err="1" smtClean="0"/>
              <a:t>Employment</a:t>
            </a:r>
            <a:r>
              <a:rPr lang="tr-TR" sz="2000" dirty="0" smtClean="0"/>
              <a:t>/</a:t>
            </a:r>
            <a:r>
              <a:rPr lang="tr-TR" sz="2000" dirty="0" err="1" smtClean="0"/>
              <a:t>hours</a:t>
            </a:r>
            <a:r>
              <a:rPr lang="tr-TR" sz="2000" dirty="0" smtClean="0"/>
              <a:t> </a:t>
            </a:r>
            <a:r>
              <a:rPr lang="tr-TR" sz="2000" dirty="0" err="1" smtClean="0"/>
              <a:t>worked</a:t>
            </a:r>
            <a:r>
              <a:rPr lang="tr-TR" sz="2000" dirty="0" smtClean="0"/>
              <a:t> (+ </a:t>
            </a:r>
            <a:r>
              <a:rPr lang="tr-TR" sz="2000" dirty="0" err="1" smtClean="0"/>
              <a:t>productivity</a:t>
            </a:r>
            <a:r>
              <a:rPr lang="tr-TR" sz="2000" dirty="0" smtClean="0"/>
              <a:t> trend?)</a:t>
            </a:r>
          </a:p>
          <a:p>
            <a:pPr lvl="1"/>
            <a:r>
              <a:rPr lang="tr-TR" sz="2000" dirty="0" err="1" smtClean="0"/>
              <a:t>Households</a:t>
            </a:r>
            <a:r>
              <a:rPr lang="tr-TR" sz="2000" dirty="0" smtClean="0"/>
              <a:t> </a:t>
            </a:r>
            <a:r>
              <a:rPr lang="tr-TR" sz="2000" dirty="0" err="1" smtClean="0"/>
              <a:t>survey</a:t>
            </a:r>
            <a:r>
              <a:rPr lang="tr-TR" sz="2000" dirty="0" smtClean="0"/>
              <a:t> (</a:t>
            </a:r>
            <a:r>
              <a:rPr lang="tr-TR" sz="2000" dirty="0" err="1" smtClean="0"/>
              <a:t>own</a:t>
            </a:r>
            <a:r>
              <a:rPr lang="tr-TR" sz="2000" dirty="0" smtClean="0"/>
              <a:t>-</a:t>
            </a:r>
            <a:r>
              <a:rPr lang="tr-TR" sz="2000" dirty="0" err="1" smtClean="0"/>
              <a:t>account</a:t>
            </a:r>
            <a:r>
              <a:rPr lang="tr-TR" sz="2000" dirty="0" smtClean="0"/>
              <a:t> </a:t>
            </a:r>
            <a:r>
              <a:rPr lang="tr-TR" sz="2000" dirty="0" err="1" smtClean="0"/>
              <a:t>construction</a:t>
            </a:r>
            <a:r>
              <a:rPr lang="tr-TR" sz="2000" dirty="0" smtClean="0"/>
              <a:t>)</a:t>
            </a:r>
          </a:p>
          <a:p>
            <a:pPr lvl="1"/>
            <a:r>
              <a:rPr lang="en-US" sz="2000" dirty="0" smtClean="0"/>
              <a:t>Government budget for public construction</a:t>
            </a:r>
          </a:p>
          <a:p>
            <a:pPr lvl="2"/>
            <a:r>
              <a:rPr lang="tr-TR" sz="1600" dirty="0" err="1" smtClean="0"/>
              <a:t>Road</a:t>
            </a:r>
            <a:r>
              <a:rPr lang="tr-TR" sz="1600" dirty="0" smtClean="0"/>
              <a:t> </a:t>
            </a:r>
            <a:r>
              <a:rPr lang="tr-TR" sz="1600" dirty="0" err="1" smtClean="0"/>
              <a:t>construction</a:t>
            </a:r>
            <a:endParaRPr lang="tr-TR" sz="1600" dirty="0" smtClean="0"/>
          </a:p>
          <a:p>
            <a:r>
              <a:rPr lang="tr-TR" sz="2400" dirty="0" err="1" smtClean="0"/>
              <a:t>Constructions</a:t>
            </a:r>
            <a:r>
              <a:rPr lang="tr-TR" sz="2400" dirty="0" smtClean="0"/>
              <a:t> </a:t>
            </a:r>
            <a:r>
              <a:rPr lang="tr-TR" sz="2400" dirty="0" err="1" smtClean="0"/>
              <a:t>price</a:t>
            </a:r>
            <a:r>
              <a:rPr lang="tr-TR" sz="2400" dirty="0" smtClean="0"/>
              <a:t> </a:t>
            </a:r>
            <a:r>
              <a:rPr lang="tr-TR" sz="2400" dirty="0" err="1" smtClean="0"/>
              <a:t>index</a:t>
            </a:r>
            <a:r>
              <a:rPr lang="tr-TR" sz="2400" dirty="0" smtClean="0"/>
              <a:t>, </a:t>
            </a:r>
            <a:r>
              <a:rPr lang="tr-TR" sz="2400" dirty="0" err="1" smtClean="0"/>
              <a:t>Indices</a:t>
            </a:r>
            <a:r>
              <a:rPr lang="tr-TR" sz="2400" dirty="0" smtClean="0"/>
              <a:t> of </a:t>
            </a:r>
            <a:r>
              <a:rPr lang="tr-TR" sz="2400" dirty="0" err="1" smtClean="0"/>
              <a:t>construction</a:t>
            </a:r>
            <a:r>
              <a:rPr lang="tr-TR" sz="2400" dirty="0" smtClean="0"/>
              <a:t> costs, </a:t>
            </a:r>
            <a:r>
              <a:rPr lang="en-US" sz="2400" dirty="0" smtClean="0"/>
              <a:t>Hourly rates or quotes for ‘model’ jobs – for repair/maintenance	</a:t>
            </a:r>
          </a:p>
          <a:p>
            <a:endParaRPr lang="tr-TR" sz="2400" dirty="0" smtClean="0"/>
          </a:p>
          <a:p>
            <a:endParaRPr lang="tr-TR" sz="2400" dirty="0" smtClean="0"/>
          </a:p>
          <a:p>
            <a:endParaRPr lang="tr-TR" sz="2400" dirty="0" smtClean="0"/>
          </a:p>
          <a:p>
            <a:endParaRPr lang="tr-TR" sz="2400" dirty="0" smtClean="0"/>
          </a:p>
        </p:txBody>
      </p:sp>
      <p:sp>
        <p:nvSpPr>
          <p:cNvPr id="7" name="6 Dikdörtgen"/>
          <p:cNvSpPr/>
          <p:nvPr/>
        </p:nvSpPr>
        <p:spPr>
          <a:xfrm>
            <a:off x="71406" y="1252823"/>
            <a:ext cx="885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 smtClean="0">
                <a:latin typeface="Calibri" pitchFamily="34" charset="0"/>
              </a:rPr>
              <a:t>Construction</a:t>
            </a:r>
            <a:r>
              <a:rPr lang="tr-TR" sz="2400" b="1" dirty="0" smtClean="0">
                <a:latin typeface="Calibri" pitchFamily="34" charset="0"/>
              </a:rPr>
              <a:t> (F)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0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0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0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24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0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Sources by Activities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214282" y="1785926"/>
            <a:ext cx="8643998" cy="4268799"/>
          </a:xfrm>
        </p:spPr>
        <p:txBody>
          <a:bodyPr/>
          <a:lstStyle/>
          <a:p>
            <a:r>
              <a:rPr lang="tr-TR" sz="2400" dirty="0" err="1" smtClean="0"/>
              <a:t>Conceptual</a:t>
            </a:r>
            <a:r>
              <a:rPr lang="tr-TR" sz="2400" dirty="0" smtClean="0"/>
              <a:t> </a:t>
            </a:r>
            <a:r>
              <a:rPr lang="tr-TR" sz="2400" dirty="0" err="1" smtClean="0"/>
              <a:t>issues</a:t>
            </a:r>
            <a:r>
              <a:rPr lang="tr-TR" sz="2400" dirty="0" smtClean="0"/>
              <a:t>:</a:t>
            </a:r>
          </a:p>
          <a:p>
            <a:r>
              <a:rPr lang="en-US" sz="2400" dirty="0" smtClean="0"/>
              <a:t>Output is calculated as trade margins</a:t>
            </a:r>
          </a:p>
          <a:p>
            <a:pPr lvl="1"/>
            <a:r>
              <a:rPr lang="en-US" sz="2000" dirty="0" smtClean="0"/>
              <a:t>Trade margins (output) = Value of sales – value of goods</a:t>
            </a:r>
            <a:r>
              <a:rPr lang="tr-TR" sz="2000" dirty="0" smtClean="0"/>
              <a:t> </a:t>
            </a:r>
            <a:r>
              <a:rPr lang="en-US" sz="2000" dirty="0" smtClean="0"/>
              <a:t>purchased for resale + Changes in inventories</a:t>
            </a:r>
          </a:p>
          <a:p>
            <a:r>
              <a:rPr lang="en-US" sz="2400" dirty="0" smtClean="0"/>
              <a:t>The volume of trade margins at constant prices is</a:t>
            </a:r>
            <a:r>
              <a:rPr lang="tr-TR" sz="2400" dirty="0" smtClean="0"/>
              <a:t> </a:t>
            </a:r>
            <a:r>
              <a:rPr lang="en-US" sz="2400" dirty="0" smtClean="0"/>
              <a:t>proportional to the volume of goods distributed (i.e.</a:t>
            </a:r>
            <a:r>
              <a:rPr lang="tr-TR" sz="2400" dirty="0" smtClean="0"/>
              <a:t> </a:t>
            </a:r>
            <a:r>
              <a:rPr lang="en-US" sz="2400" dirty="0" smtClean="0"/>
              <a:t>Base year margin x current volume of goods)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7" name="6 Dikdörtgen"/>
          <p:cNvSpPr/>
          <p:nvPr/>
        </p:nvSpPr>
        <p:spPr>
          <a:xfrm>
            <a:off x="71406" y="1252823"/>
            <a:ext cx="885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 smtClean="0">
                <a:latin typeface="Calibri" pitchFamily="34" charset="0"/>
              </a:rPr>
              <a:t>Wholesale</a:t>
            </a:r>
            <a:r>
              <a:rPr lang="tr-TR" sz="2400" b="1" dirty="0" smtClean="0">
                <a:latin typeface="Calibri" pitchFamily="34" charset="0"/>
              </a:rPr>
              <a:t> and </a:t>
            </a:r>
            <a:r>
              <a:rPr lang="tr-TR" sz="2400" b="1" dirty="0" err="1" smtClean="0">
                <a:latin typeface="Calibri" pitchFamily="34" charset="0"/>
              </a:rPr>
              <a:t>retail</a:t>
            </a:r>
            <a:r>
              <a:rPr lang="tr-TR" sz="2400" b="1" dirty="0" smtClean="0">
                <a:latin typeface="Calibri" pitchFamily="34" charset="0"/>
              </a:rPr>
              <a:t> </a:t>
            </a:r>
            <a:r>
              <a:rPr lang="tr-TR" sz="2400" b="1" dirty="0" err="1" smtClean="0">
                <a:latin typeface="Calibri" pitchFamily="34" charset="0"/>
              </a:rPr>
              <a:t>trade</a:t>
            </a:r>
            <a:r>
              <a:rPr lang="tr-TR" sz="2400" b="1" dirty="0" smtClean="0">
                <a:latin typeface="Calibri" pitchFamily="34" charset="0"/>
              </a:rPr>
              <a:t> (G)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25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0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Sources by Activities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214282" y="1785926"/>
            <a:ext cx="8643998" cy="4268799"/>
          </a:xfrm>
        </p:spPr>
        <p:txBody>
          <a:bodyPr/>
          <a:lstStyle/>
          <a:p>
            <a:r>
              <a:rPr lang="tr-TR" sz="2400" dirty="0" err="1" smtClean="0"/>
              <a:t>Quarterly</a:t>
            </a:r>
            <a:r>
              <a:rPr lang="tr-TR" sz="2400" dirty="0" smtClean="0"/>
              <a:t> </a:t>
            </a:r>
            <a:r>
              <a:rPr lang="tr-TR" sz="2400" dirty="0" err="1" smtClean="0"/>
              <a:t>indicators</a:t>
            </a:r>
            <a:r>
              <a:rPr lang="tr-TR" sz="2400" dirty="0" smtClean="0"/>
              <a:t>: </a:t>
            </a:r>
            <a:r>
              <a:rPr lang="tr-TR" sz="2400" dirty="0" err="1" smtClean="0"/>
              <a:t>values</a:t>
            </a:r>
            <a:r>
              <a:rPr lang="tr-TR" sz="2400" dirty="0" smtClean="0"/>
              <a:t>/</a:t>
            </a:r>
            <a:r>
              <a:rPr lang="tr-TR" sz="2400" dirty="0" err="1" smtClean="0"/>
              <a:t>quantities</a:t>
            </a:r>
            <a:endParaRPr lang="tr-TR" sz="2400" dirty="0" smtClean="0"/>
          </a:p>
          <a:p>
            <a:pPr lvl="1"/>
            <a:r>
              <a:rPr lang="en-US" sz="2000" dirty="0" smtClean="0"/>
              <a:t>Surveys of retail and wholesale sales/turnover</a:t>
            </a:r>
          </a:p>
          <a:p>
            <a:pPr lvl="1"/>
            <a:r>
              <a:rPr lang="tr-TR" sz="2000" dirty="0" smtClean="0"/>
              <a:t>VAT data</a:t>
            </a:r>
          </a:p>
          <a:p>
            <a:pPr lvl="1"/>
            <a:r>
              <a:rPr lang="en-US" sz="2000" dirty="0" smtClean="0"/>
              <a:t>Sum of trade margins from value/quantity of goods</a:t>
            </a:r>
            <a:r>
              <a:rPr lang="tr-TR" sz="2000" dirty="0" smtClean="0"/>
              <a:t> </a:t>
            </a:r>
            <a:r>
              <a:rPr lang="en-US" sz="2000" dirty="0" smtClean="0"/>
              <a:t>distributed (commodity flow by type of goods).</a:t>
            </a:r>
            <a:r>
              <a:rPr lang="tr-TR" sz="2000" dirty="0" smtClean="0"/>
              <a:t> SUT </a:t>
            </a:r>
            <a:r>
              <a:rPr lang="tr-TR" sz="2000" dirty="0" err="1" smtClean="0"/>
              <a:t>helpful</a:t>
            </a:r>
            <a:endParaRPr lang="tr-TR" sz="2000" dirty="0" smtClean="0"/>
          </a:p>
          <a:p>
            <a:r>
              <a:rPr lang="tr-TR" sz="2400" dirty="0" smtClean="0"/>
              <a:t>CPI/WPI/PPI </a:t>
            </a:r>
            <a:r>
              <a:rPr lang="tr-TR" sz="2400" dirty="0" err="1" smtClean="0"/>
              <a:t>components</a:t>
            </a:r>
            <a:endParaRPr lang="tr-TR" sz="2400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7" name="6 Dikdörtgen"/>
          <p:cNvSpPr/>
          <p:nvPr/>
        </p:nvSpPr>
        <p:spPr>
          <a:xfrm>
            <a:off x="71406" y="1252823"/>
            <a:ext cx="885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 smtClean="0">
                <a:latin typeface="Calibri" pitchFamily="34" charset="0"/>
              </a:rPr>
              <a:t>Wholesale</a:t>
            </a:r>
            <a:r>
              <a:rPr lang="tr-TR" sz="2400" b="1" dirty="0" smtClean="0">
                <a:latin typeface="Calibri" pitchFamily="34" charset="0"/>
              </a:rPr>
              <a:t> and </a:t>
            </a:r>
            <a:r>
              <a:rPr lang="tr-TR" sz="2400" b="1" dirty="0" err="1" smtClean="0">
                <a:latin typeface="Calibri" pitchFamily="34" charset="0"/>
              </a:rPr>
              <a:t>retail</a:t>
            </a:r>
            <a:r>
              <a:rPr lang="tr-TR" sz="2400" b="1" dirty="0" smtClean="0">
                <a:latin typeface="Calibri" pitchFamily="34" charset="0"/>
              </a:rPr>
              <a:t> </a:t>
            </a:r>
            <a:r>
              <a:rPr lang="tr-TR" sz="2400" b="1" dirty="0" err="1" smtClean="0">
                <a:latin typeface="Calibri" pitchFamily="34" charset="0"/>
              </a:rPr>
              <a:t>trade</a:t>
            </a:r>
            <a:r>
              <a:rPr lang="tr-TR" sz="2400" b="1" dirty="0" smtClean="0">
                <a:latin typeface="Calibri" pitchFamily="34" charset="0"/>
              </a:rPr>
              <a:t> (G)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26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0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Sources by Activities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214282" y="1785926"/>
            <a:ext cx="8643998" cy="4268799"/>
          </a:xfrm>
        </p:spPr>
        <p:txBody>
          <a:bodyPr/>
          <a:lstStyle/>
          <a:p>
            <a:r>
              <a:rPr lang="fr-FR" sz="2400" dirty="0" err="1" smtClean="0"/>
              <a:t>Quarterly</a:t>
            </a:r>
            <a:r>
              <a:rPr lang="fr-FR" sz="2400" dirty="0" smtClean="0"/>
              <a:t> </a:t>
            </a:r>
            <a:r>
              <a:rPr lang="fr-FR" sz="2400" dirty="0" err="1" smtClean="0"/>
              <a:t>indicators</a:t>
            </a:r>
            <a:r>
              <a:rPr lang="fr-FR" sz="2400" dirty="0" smtClean="0"/>
              <a:t>: values/</a:t>
            </a:r>
            <a:r>
              <a:rPr lang="fr-FR" sz="2400" dirty="0" err="1" smtClean="0"/>
              <a:t>quantities</a:t>
            </a:r>
            <a:r>
              <a:rPr lang="fr-FR" sz="2400" dirty="0" smtClean="0"/>
              <a:t> </a:t>
            </a:r>
          </a:p>
          <a:p>
            <a:pPr lvl="1"/>
            <a:r>
              <a:rPr lang="tr-TR" sz="2000" dirty="0" smtClean="0"/>
              <a:t>Surveys : </a:t>
            </a:r>
            <a:r>
              <a:rPr lang="tr-TR" sz="2000" dirty="0" err="1" smtClean="0"/>
              <a:t>revenue</a:t>
            </a:r>
            <a:r>
              <a:rPr lang="tr-TR" sz="2000" dirty="0" smtClean="0"/>
              <a:t>/</a:t>
            </a:r>
            <a:r>
              <a:rPr lang="tr-TR" sz="2000" dirty="0" err="1" smtClean="0"/>
              <a:t>quantities</a:t>
            </a:r>
            <a:r>
              <a:rPr lang="tr-TR" sz="2000" dirty="0" smtClean="0"/>
              <a:t> (</a:t>
            </a:r>
            <a:r>
              <a:rPr lang="tr-TR" sz="2000" dirty="0" err="1" smtClean="0"/>
              <a:t>passengers</a:t>
            </a:r>
            <a:r>
              <a:rPr lang="tr-TR" sz="2000" dirty="0" smtClean="0"/>
              <a:t> or </a:t>
            </a:r>
            <a:r>
              <a:rPr lang="tr-TR" sz="2000" dirty="0" err="1" smtClean="0"/>
              <a:t>passenger</a:t>
            </a:r>
            <a:r>
              <a:rPr lang="tr-TR" sz="2000" dirty="0" smtClean="0"/>
              <a:t>-km)</a:t>
            </a:r>
          </a:p>
          <a:p>
            <a:pPr lvl="1"/>
            <a:r>
              <a:rPr lang="tr-TR" sz="2000" dirty="0" smtClean="0"/>
              <a:t>VAT data (</a:t>
            </a:r>
            <a:r>
              <a:rPr lang="tr-TR" sz="2000" dirty="0" err="1" smtClean="0"/>
              <a:t>turnover</a:t>
            </a:r>
            <a:r>
              <a:rPr lang="tr-TR" sz="2000" dirty="0" smtClean="0"/>
              <a:t>)</a:t>
            </a:r>
          </a:p>
          <a:p>
            <a:pPr lvl="1"/>
            <a:r>
              <a:rPr lang="tr-TR" sz="2000" dirty="0" err="1" smtClean="0"/>
              <a:t>Information</a:t>
            </a:r>
            <a:r>
              <a:rPr lang="tr-TR" sz="2000" dirty="0" smtClean="0"/>
              <a:t> </a:t>
            </a:r>
            <a:r>
              <a:rPr lang="tr-TR" sz="2000" dirty="0" err="1" smtClean="0"/>
              <a:t>from</a:t>
            </a:r>
            <a:r>
              <a:rPr lang="tr-TR" sz="2000" dirty="0" smtClean="0"/>
              <a:t> </a:t>
            </a:r>
            <a:r>
              <a:rPr lang="tr-TR" sz="2000" dirty="0" err="1" smtClean="0"/>
              <a:t>large</a:t>
            </a:r>
            <a:r>
              <a:rPr lang="tr-TR" sz="2000" dirty="0" smtClean="0"/>
              <a:t> </a:t>
            </a:r>
            <a:r>
              <a:rPr lang="tr-TR" sz="2000" dirty="0" err="1" smtClean="0"/>
              <a:t>enterprises</a:t>
            </a:r>
            <a:r>
              <a:rPr lang="tr-TR" sz="2000" dirty="0" smtClean="0"/>
              <a:t> (</a:t>
            </a:r>
            <a:r>
              <a:rPr lang="tr-TR" sz="2000" dirty="0" err="1" smtClean="0"/>
              <a:t>airlines</a:t>
            </a:r>
            <a:r>
              <a:rPr lang="tr-TR" sz="2000" dirty="0" smtClean="0"/>
              <a:t>, </a:t>
            </a:r>
            <a:r>
              <a:rPr lang="tr-TR" sz="2000" dirty="0" err="1" smtClean="0"/>
              <a:t>airports</a:t>
            </a:r>
            <a:r>
              <a:rPr lang="tr-TR" sz="2000" dirty="0" smtClean="0"/>
              <a:t>, </a:t>
            </a:r>
            <a:r>
              <a:rPr lang="tr-TR" sz="2000" dirty="0" err="1" smtClean="0"/>
              <a:t>rail</a:t>
            </a:r>
            <a:r>
              <a:rPr lang="tr-TR" sz="2000" dirty="0" smtClean="0"/>
              <a:t>, </a:t>
            </a:r>
            <a:r>
              <a:rPr lang="tr-TR" sz="2000" dirty="0" err="1" smtClean="0"/>
              <a:t>public</a:t>
            </a:r>
            <a:r>
              <a:rPr lang="tr-TR" sz="2000" dirty="0" smtClean="0"/>
              <a:t> </a:t>
            </a:r>
            <a:r>
              <a:rPr lang="tr-TR" sz="2000" dirty="0" err="1" smtClean="0"/>
              <a:t>transportation</a:t>
            </a:r>
            <a:r>
              <a:rPr lang="tr-TR" sz="2000" dirty="0" smtClean="0"/>
              <a:t>)</a:t>
            </a:r>
          </a:p>
          <a:p>
            <a:pPr lvl="1"/>
            <a:r>
              <a:rPr lang="en-US" sz="2000" dirty="0" smtClean="0"/>
              <a:t>Freight: volume of goods handled</a:t>
            </a:r>
          </a:p>
          <a:p>
            <a:pPr lvl="1"/>
            <a:r>
              <a:rPr lang="tr-TR" sz="2000" dirty="0" err="1" smtClean="0"/>
              <a:t>Employment</a:t>
            </a:r>
            <a:r>
              <a:rPr lang="tr-TR" sz="2000" dirty="0" smtClean="0"/>
              <a:t>/</a:t>
            </a:r>
            <a:r>
              <a:rPr lang="tr-TR" sz="2000" dirty="0" err="1" smtClean="0"/>
              <a:t>hours</a:t>
            </a:r>
            <a:r>
              <a:rPr lang="tr-TR" sz="2000" dirty="0" smtClean="0"/>
              <a:t> </a:t>
            </a:r>
            <a:r>
              <a:rPr lang="tr-TR" sz="2000" dirty="0" err="1" smtClean="0"/>
              <a:t>worked</a:t>
            </a:r>
            <a:endParaRPr lang="tr-TR" sz="2000" dirty="0" smtClean="0"/>
          </a:p>
          <a:p>
            <a:r>
              <a:rPr lang="tr-TR" sz="2400" dirty="0" smtClean="0"/>
              <a:t>PPI/CPI </a:t>
            </a:r>
            <a:r>
              <a:rPr lang="tr-TR" sz="2400" dirty="0" err="1" smtClean="0"/>
              <a:t>components</a:t>
            </a:r>
            <a:r>
              <a:rPr lang="tr-TR" sz="2400" dirty="0" smtClean="0"/>
              <a:t>, </a:t>
            </a:r>
            <a:r>
              <a:rPr lang="en-US" sz="2400" dirty="0" smtClean="0"/>
              <a:t>UVIs for post and courier</a:t>
            </a:r>
            <a:endParaRPr lang="tr-TR" sz="2400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7" name="6 Dikdörtgen"/>
          <p:cNvSpPr/>
          <p:nvPr/>
        </p:nvSpPr>
        <p:spPr>
          <a:xfrm>
            <a:off x="71406" y="1252823"/>
            <a:ext cx="885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 smtClean="0">
                <a:latin typeface="Calibri" pitchFamily="34" charset="0"/>
              </a:rPr>
              <a:t>Transportation</a:t>
            </a:r>
            <a:r>
              <a:rPr lang="tr-TR" sz="2400" b="1" dirty="0" smtClean="0">
                <a:latin typeface="Calibri" pitchFamily="34" charset="0"/>
              </a:rPr>
              <a:t> and </a:t>
            </a:r>
            <a:r>
              <a:rPr lang="tr-TR" sz="2400" b="1" dirty="0" err="1" smtClean="0">
                <a:latin typeface="Calibri" pitchFamily="34" charset="0"/>
              </a:rPr>
              <a:t>storage</a:t>
            </a:r>
            <a:r>
              <a:rPr lang="tr-TR" sz="2400" b="1" dirty="0" smtClean="0">
                <a:latin typeface="Calibri" pitchFamily="34" charset="0"/>
              </a:rPr>
              <a:t> (H)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27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0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Sources by Activities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214282" y="1785926"/>
            <a:ext cx="8643998" cy="4268799"/>
          </a:xfrm>
        </p:spPr>
        <p:txBody>
          <a:bodyPr/>
          <a:lstStyle/>
          <a:p>
            <a:r>
              <a:rPr lang="tr-TR" sz="2400" dirty="0" err="1" smtClean="0"/>
              <a:t>Quarterly</a:t>
            </a:r>
            <a:r>
              <a:rPr lang="tr-TR" sz="2400" dirty="0" smtClean="0"/>
              <a:t> </a:t>
            </a:r>
            <a:r>
              <a:rPr lang="tr-TR" sz="2400" dirty="0" err="1" smtClean="0"/>
              <a:t>indicators</a:t>
            </a:r>
            <a:r>
              <a:rPr lang="tr-TR" sz="2400" dirty="0" smtClean="0"/>
              <a:t>: </a:t>
            </a:r>
            <a:r>
              <a:rPr lang="tr-TR" sz="2400" dirty="0" err="1" smtClean="0"/>
              <a:t>values</a:t>
            </a:r>
            <a:r>
              <a:rPr lang="tr-TR" sz="2400" dirty="0" smtClean="0"/>
              <a:t>/</a:t>
            </a:r>
            <a:r>
              <a:rPr lang="tr-TR" sz="2400" dirty="0" err="1" smtClean="0"/>
              <a:t>quantities</a:t>
            </a:r>
            <a:endParaRPr lang="tr-TR" sz="2400" dirty="0" smtClean="0"/>
          </a:p>
          <a:p>
            <a:pPr lvl="1"/>
            <a:r>
              <a:rPr lang="en-US" sz="2000" dirty="0" smtClean="0"/>
              <a:t>Surveys (revenue, number of overnight stays)</a:t>
            </a:r>
          </a:p>
          <a:p>
            <a:pPr lvl="1"/>
            <a:r>
              <a:rPr lang="tr-TR" sz="2000" dirty="0" smtClean="0"/>
              <a:t>VAT data</a:t>
            </a:r>
          </a:p>
          <a:p>
            <a:pPr lvl="1"/>
            <a:r>
              <a:rPr lang="tr-TR" sz="2000" dirty="0" err="1" smtClean="0"/>
              <a:t>Tourist</a:t>
            </a:r>
            <a:r>
              <a:rPr lang="tr-TR" sz="2000" dirty="0" smtClean="0"/>
              <a:t> </a:t>
            </a:r>
            <a:r>
              <a:rPr lang="tr-TR" sz="2000" dirty="0" err="1" smtClean="0"/>
              <a:t>arrivals</a:t>
            </a:r>
            <a:endParaRPr lang="tr-TR" sz="2000" dirty="0" smtClean="0"/>
          </a:p>
          <a:p>
            <a:pPr lvl="1"/>
            <a:r>
              <a:rPr lang="en-US" sz="2000" dirty="0" smtClean="0"/>
              <a:t>Balance of payments travel item</a:t>
            </a:r>
          </a:p>
          <a:p>
            <a:pPr lvl="1"/>
            <a:r>
              <a:rPr lang="tr-TR" sz="2000" dirty="0" err="1" smtClean="0"/>
              <a:t>Employment</a:t>
            </a:r>
            <a:r>
              <a:rPr lang="tr-TR" sz="2000" dirty="0" smtClean="0"/>
              <a:t> / </a:t>
            </a:r>
            <a:r>
              <a:rPr lang="tr-TR" sz="2000" dirty="0" err="1" smtClean="0"/>
              <a:t>hours</a:t>
            </a:r>
            <a:r>
              <a:rPr lang="tr-TR" sz="2000" dirty="0" smtClean="0"/>
              <a:t> </a:t>
            </a:r>
            <a:r>
              <a:rPr lang="tr-TR" sz="2000" dirty="0" err="1" smtClean="0"/>
              <a:t>worked</a:t>
            </a:r>
            <a:endParaRPr lang="tr-TR" sz="2000" dirty="0" smtClean="0"/>
          </a:p>
          <a:p>
            <a:r>
              <a:rPr lang="tr-TR" sz="2400" dirty="0" smtClean="0"/>
              <a:t>PPI/CPI </a:t>
            </a:r>
            <a:r>
              <a:rPr lang="tr-TR" sz="2400" dirty="0" err="1" smtClean="0"/>
              <a:t>components</a:t>
            </a:r>
            <a:endParaRPr lang="tr-TR" sz="2400" dirty="0" smtClean="0"/>
          </a:p>
        </p:txBody>
      </p:sp>
      <p:sp>
        <p:nvSpPr>
          <p:cNvPr id="7" name="6 Dikdörtgen"/>
          <p:cNvSpPr/>
          <p:nvPr/>
        </p:nvSpPr>
        <p:spPr>
          <a:xfrm>
            <a:off x="71406" y="1252823"/>
            <a:ext cx="885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 smtClean="0">
                <a:latin typeface="Calibri" pitchFamily="34" charset="0"/>
              </a:rPr>
              <a:t>Accommodation</a:t>
            </a:r>
            <a:r>
              <a:rPr lang="tr-TR" sz="2400" b="1" dirty="0" smtClean="0">
                <a:latin typeface="Calibri" pitchFamily="34" charset="0"/>
              </a:rPr>
              <a:t> and </a:t>
            </a:r>
            <a:r>
              <a:rPr lang="tr-TR" sz="2400" b="1" dirty="0" err="1" smtClean="0">
                <a:latin typeface="Calibri" pitchFamily="34" charset="0"/>
              </a:rPr>
              <a:t>food</a:t>
            </a:r>
            <a:r>
              <a:rPr lang="tr-TR" sz="2400" b="1" dirty="0" smtClean="0">
                <a:latin typeface="Calibri" pitchFamily="34" charset="0"/>
              </a:rPr>
              <a:t> service </a:t>
            </a:r>
            <a:r>
              <a:rPr lang="tr-TR" sz="2400" b="1" dirty="0" err="1" smtClean="0">
                <a:latin typeface="Calibri" pitchFamily="34" charset="0"/>
              </a:rPr>
              <a:t>activities</a:t>
            </a:r>
            <a:r>
              <a:rPr lang="tr-TR" sz="2400" b="1" dirty="0" smtClean="0">
                <a:latin typeface="Calibri" pitchFamily="34" charset="0"/>
              </a:rPr>
              <a:t> (I)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28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0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Sources by Activities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214282" y="1785926"/>
            <a:ext cx="8643998" cy="4268799"/>
          </a:xfrm>
        </p:spPr>
        <p:txBody>
          <a:bodyPr/>
          <a:lstStyle/>
          <a:p>
            <a:r>
              <a:rPr lang="tr-TR" sz="2400" dirty="0" err="1" smtClean="0"/>
              <a:t>Quarterly</a:t>
            </a:r>
            <a:r>
              <a:rPr lang="tr-TR" sz="2400" dirty="0" smtClean="0"/>
              <a:t> </a:t>
            </a:r>
            <a:r>
              <a:rPr lang="tr-TR" sz="2400" dirty="0" err="1" smtClean="0"/>
              <a:t>indicators</a:t>
            </a:r>
            <a:r>
              <a:rPr lang="tr-TR" sz="2400" dirty="0" smtClean="0"/>
              <a:t>: </a:t>
            </a:r>
            <a:r>
              <a:rPr lang="tr-TR" sz="2400" dirty="0" err="1" smtClean="0"/>
              <a:t>values</a:t>
            </a:r>
            <a:r>
              <a:rPr lang="tr-TR" sz="2400" dirty="0" smtClean="0"/>
              <a:t>/</a:t>
            </a:r>
            <a:r>
              <a:rPr lang="tr-TR" sz="2400" dirty="0" err="1" smtClean="0"/>
              <a:t>quantities</a:t>
            </a:r>
            <a:endParaRPr lang="tr-TR" sz="2400" dirty="0" smtClean="0"/>
          </a:p>
          <a:p>
            <a:pPr lvl="1"/>
            <a:r>
              <a:rPr lang="en-US" sz="2000" dirty="0" smtClean="0"/>
              <a:t>Landline/mobile users from communication operators</a:t>
            </a:r>
          </a:p>
          <a:p>
            <a:pPr lvl="1"/>
            <a:r>
              <a:rPr lang="tr-TR" sz="2000" dirty="0" smtClean="0"/>
              <a:t>Internet </a:t>
            </a:r>
            <a:r>
              <a:rPr lang="tr-TR" sz="2000" dirty="0" err="1" smtClean="0"/>
              <a:t>connections</a:t>
            </a:r>
            <a:endParaRPr lang="tr-TR" sz="2000" dirty="0" smtClean="0"/>
          </a:p>
          <a:p>
            <a:pPr lvl="1"/>
            <a:r>
              <a:rPr lang="tr-TR" sz="2000" dirty="0" err="1" smtClean="0"/>
              <a:t>Number</a:t>
            </a:r>
            <a:r>
              <a:rPr lang="tr-TR" sz="2000" dirty="0" smtClean="0"/>
              <a:t> </a:t>
            </a:r>
            <a:r>
              <a:rPr lang="tr-TR" sz="2000" dirty="0" err="1" smtClean="0"/>
              <a:t>subscribers</a:t>
            </a:r>
            <a:r>
              <a:rPr lang="tr-TR" sz="2000" dirty="0" smtClean="0"/>
              <a:t> TV/</a:t>
            </a:r>
            <a:r>
              <a:rPr lang="tr-TR" sz="2000" dirty="0" err="1" smtClean="0"/>
              <a:t>cable</a:t>
            </a:r>
            <a:r>
              <a:rPr lang="tr-TR" sz="2000" dirty="0" smtClean="0"/>
              <a:t> service</a:t>
            </a:r>
          </a:p>
          <a:p>
            <a:pPr lvl="1"/>
            <a:r>
              <a:rPr lang="tr-TR" sz="2000" dirty="0" err="1" smtClean="0"/>
              <a:t>Gross</a:t>
            </a:r>
            <a:r>
              <a:rPr lang="tr-TR" sz="2000" dirty="0" smtClean="0"/>
              <a:t> </a:t>
            </a:r>
            <a:r>
              <a:rPr lang="tr-TR" sz="2000" dirty="0" err="1" smtClean="0"/>
              <a:t>revenue</a:t>
            </a:r>
            <a:r>
              <a:rPr lang="tr-TR" sz="2000" dirty="0" smtClean="0"/>
              <a:t> postal service</a:t>
            </a:r>
          </a:p>
          <a:p>
            <a:pPr lvl="1"/>
            <a:r>
              <a:rPr lang="tr-TR" sz="2000" dirty="0" smtClean="0"/>
              <a:t>TV/</a:t>
            </a:r>
            <a:r>
              <a:rPr lang="tr-TR" sz="2000" dirty="0" err="1" smtClean="0"/>
              <a:t>radio</a:t>
            </a:r>
            <a:r>
              <a:rPr lang="tr-TR" sz="2000" dirty="0" smtClean="0"/>
              <a:t> </a:t>
            </a:r>
            <a:r>
              <a:rPr lang="tr-TR" sz="2000" dirty="0" err="1" smtClean="0"/>
              <a:t>advertising</a:t>
            </a:r>
            <a:r>
              <a:rPr lang="tr-TR" sz="2000" dirty="0" smtClean="0"/>
              <a:t> </a:t>
            </a:r>
          </a:p>
          <a:p>
            <a:pPr lvl="1"/>
            <a:r>
              <a:rPr lang="fr-FR" sz="2000" dirty="0" err="1" smtClean="0"/>
              <a:t>Quantity</a:t>
            </a:r>
            <a:r>
              <a:rPr lang="fr-FR" sz="2000" dirty="0" smtClean="0"/>
              <a:t> information postal </a:t>
            </a:r>
            <a:r>
              <a:rPr lang="fr-FR" sz="2000" dirty="0" err="1" smtClean="0"/>
              <a:t>activity</a:t>
            </a:r>
            <a:r>
              <a:rPr lang="fr-FR" sz="2000" dirty="0" smtClean="0"/>
              <a:t> (</a:t>
            </a:r>
            <a:r>
              <a:rPr lang="fr-FR" sz="2000" dirty="0" err="1" smtClean="0"/>
              <a:t>letters</a:t>
            </a:r>
            <a:r>
              <a:rPr lang="fr-FR" sz="2000" dirty="0" smtClean="0"/>
              <a:t>, </a:t>
            </a:r>
            <a:r>
              <a:rPr lang="fr-FR" sz="2000" dirty="0" err="1" smtClean="0"/>
              <a:t>parcels</a:t>
            </a:r>
            <a:r>
              <a:rPr lang="fr-FR" sz="2000" dirty="0" smtClean="0"/>
              <a:t>)</a:t>
            </a:r>
          </a:p>
          <a:p>
            <a:r>
              <a:rPr lang="tr-TR" sz="2400" dirty="0" smtClean="0"/>
              <a:t>PPI </a:t>
            </a:r>
            <a:r>
              <a:rPr lang="tr-TR" sz="2400" dirty="0" err="1" smtClean="0"/>
              <a:t>components</a:t>
            </a:r>
            <a:r>
              <a:rPr lang="tr-TR" sz="2400" dirty="0" smtClean="0"/>
              <a:t>/ </a:t>
            </a:r>
            <a:r>
              <a:rPr lang="tr-TR" sz="2400" dirty="0" err="1" smtClean="0"/>
              <a:t>UVIs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homogenous</a:t>
            </a:r>
            <a:r>
              <a:rPr lang="tr-TR" sz="2400" dirty="0" smtClean="0"/>
              <a:t> </a:t>
            </a:r>
            <a:r>
              <a:rPr lang="tr-TR" sz="2400" dirty="0" err="1" smtClean="0"/>
              <a:t>products</a:t>
            </a:r>
            <a:r>
              <a:rPr lang="tr-TR" sz="2400" dirty="0" smtClean="0"/>
              <a:t>	</a:t>
            </a:r>
          </a:p>
          <a:p>
            <a:pPr>
              <a:buNone/>
            </a:pPr>
            <a:endParaRPr lang="tr-TR" sz="2400" dirty="0" smtClean="0"/>
          </a:p>
        </p:txBody>
      </p:sp>
      <p:sp>
        <p:nvSpPr>
          <p:cNvPr id="7" name="6 Dikdörtgen"/>
          <p:cNvSpPr/>
          <p:nvPr/>
        </p:nvSpPr>
        <p:spPr>
          <a:xfrm>
            <a:off x="71406" y="1252823"/>
            <a:ext cx="885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 smtClean="0">
                <a:latin typeface="Calibri" pitchFamily="34" charset="0"/>
              </a:rPr>
              <a:t>Information</a:t>
            </a:r>
            <a:r>
              <a:rPr lang="tr-TR" sz="2400" b="1" dirty="0" smtClean="0">
                <a:latin typeface="Calibri" pitchFamily="34" charset="0"/>
              </a:rPr>
              <a:t> and </a:t>
            </a:r>
            <a:r>
              <a:rPr lang="tr-TR" sz="2400" b="1" dirty="0" err="1" smtClean="0">
                <a:latin typeface="Calibri" pitchFamily="34" charset="0"/>
              </a:rPr>
              <a:t>communication</a:t>
            </a:r>
            <a:r>
              <a:rPr lang="tr-TR" sz="2400" b="1" dirty="0" smtClean="0">
                <a:latin typeface="Calibri" pitchFamily="34" charset="0"/>
              </a:rPr>
              <a:t> (J)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29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0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Sources by Activities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214282" y="1785926"/>
            <a:ext cx="8643998" cy="4268799"/>
          </a:xfrm>
        </p:spPr>
        <p:txBody>
          <a:bodyPr/>
          <a:lstStyle/>
          <a:p>
            <a:r>
              <a:rPr lang="fr-FR" sz="2400" dirty="0" err="1" smtClean="0"/>
              <a:t>Quarterly</a:t>
            </a:r>
            <a:r>
              <a:rPr lang="fr-FR" sz="2400" dirty="0" smtClean="0"/>
              <a:t> </a:t>
            </a:r>
            <a:r>
              <a:rPr lang="fr-FR" sz="2400" dirty="0" err="1" smtClean="0"/>
              <a:t>indicators</a:t>
            </a:r>
            <a:r>
              <a:rPr lang="fr-FR" sz="2400" dirty="0" smtClean="0"/>
              <a:t>: values/</a:t>
            </a:r>
            <a:r>
              <a:rPr lang="fr-FR" sz="2400" dirty="0" err="1" smtClean="0"/>
              <a:t>quantities</a:t>
            </a:r>
            <a:r>
              <a:rPr lang="fr-FR" sz="2400" dirty="0" smtClean="0"/>
              <a:t> </a:t>
            </a:r>
            <a:endParaRPr lang="tr-TR" sz="2400" dirty="0" smtClean="0"/>
          </a:p>
          <a:p>
            <a:pPr lvl="1"/>
            <a:r>
              <a:rPr lang="tr-TR" sz="2000" dirty="0" smtClean="0"/>
              <a:t>Money and </a:t>
            </a:r>
            <a:r>
              <a:rPr lang="tr-TR" sz="2000" dirty="0" err="1" smtClean="0"/>
              <a:t>banking</a:t>
            </a:r>
            <a:r>
              <a:rPr lang="tr-TR" sz="2000" dirty="0" smtClean="0"/>
              <a:t> </a:t>
            </a:r>
            <a:r>
              <a:rPr lang="tr-TR" sz="2000" dirty="0" err="1" smtClean="0"/>
              <a:t>statistics</a:t>
            </a:r>
            <a:endParaRPr lang="tr-TR" sz="2000" dirty="0" smtClean="0"/>
          </a:p>
          <a:p>
            <a:pPr lvl="1"/>
            <a:r>
              <a:rPr lang="en-US" sz="2000" dirty="0" smtClean="0"/>
              <a:t>Stocks of deposits and loans, interest receivable and</a:t>
            </a:r>
            <a:r>
              <a:rPr lang="tr-TR" sz="2000" dirty="0" smtClean="0"/>
              <a:t> </a:t>
            </a:r>
            <a:r>
              <a:rPr lang="en-US" sz="2000" dirty="0" smtClean="0"/>
              <a:t>payable by institutional sector (for FISIM calculation)</a:t>
            </a:r>
          </a:p>
          <a:p>
            <a:pPr lvl="1"/>
            <a:r>
              <a:rPr lang="en-US" sz="2000" dirty="0" smtClean="0"/>
              <a:t>Activity quantity measures (number of accounts,</a:t>
            </a:r>
            <a:r>
              <a:rPr lang="tr-TR" sz="2000" dirty="0" smtClean="0"/>
              <a:t> </a:t>
            </a:r>
            <a:r>
              <a:rPr lang="tr-TR" sz="2000" dirty="0" err="1" smtClean="0"/>
              <a:t>policy</a:t>
            </a:r>
            <a:r>
              <a:rPr lang="tr-TR" sz="2000" dirty="0" smtClean="0"/>
              <a:t>-</a:t>
            </a:r>
            <a:r>
              <a:rPr lang="tr-TR" sz="2000" dirty="0" err="1" smtClean="0"/>
              <a:t>holders</a:t>
            </a:r>
            <a:r>
              <a:rPr lang="tr-TR" sz="2000" dirty="0" smtClean="0"/>
              <a:t>, </a:t>
            </a:r>
            <a:r>
              <a:rPr lang="tr-TR" sz="2000" dirty="0" err="1" smtClean="0"/>
              <a:t>transactions</a:t>
            </a:r>
            <a:r>
              <a:rPr lang="tr-TR" sz="2000" dirty="0" smtClean="0"/>
              <a:t>)</a:t>
            </a:r>
          </a:p>
          <a:p>
            <a:pPr lvl="1"/>
            <a:r>
              <a:rPr lang="en-US" sz="2000" dirty="0" smtClean="0"/>
              <a:t>Life insurance premiums and claims</a:t>
            </a:r>
          </a:p>
          <a:p>
            <a:pPr lvl="1"/>
            <a:r>
              <a:rPr lang="en-US" sz="2000" dirty="0" smtClean="0"/>
              <a:t>Non-life insurance (premiums and benefits)</a:t>
            </a:r>
          </a:p>
          <a:p>
            <a:pPr lvl="1"/>
            <a:r>
              <a:rPr lang="tr-TR" sz="2000" dirty="0" err="1" smtClean="0"/>
              <a:t>Employment</a:t>
            </a:r>
            <a:r>
              <a:rPr lang="tr-TR" sz="2000" dirty="0" smtClean="0"/>
              <a:t>/</a:t>
            </a:r>
            <a:r>
              <a:rPr lang="tr-TR" sz="2000" dirty="0" err="1" smtClean="0"/>
              <a:t>hours</a:t>
            </a:r>
            <a:r>
              <a:rPr lang="tr-TR" sz="2000" dirty="0" smtClean="0"/>
              <a:t> </a:t>
            </a:r>
            <a:r>
              <a:rPr lang="tr-TR" sz="2000" dirty="0" err="1" smtClean="0"/>
              <a:t>worked</a:t>
            </a:r>
            <a:endParaRPr lang="tr-TR" sz="2000" dirty="0" smtClean="0"/>
          </a:p>
          <a:p>
            <a:r>
              <a:rPr lang="en-US" sz="2400" dirty="0" smtClean="0"/>
              <a:t>Broad-based deflators (on deposits and </a:t>
            </a:r>
            <a:r>
              <a:rPr lang="en-US" sz="2400" dirty="0" err="1" smtClean="0"/>
              <a:t>lending,but</a:t>
            </a:r>
            <a:r>
              <a:rPr lang="en-US" sz="2400" dirty="0" smtClean="0"/>
              <a:t> not on FISIM directly)</a:t>
            </a:r>
          </a:p>
        </p:txBody>
      </p:sp>
      <p:sp>
        <p:nvSpPr>
          <p:cNvPr id="7" name="6 Dikdörtgen"/>
          <p:cNvSpPr/>
          <p:nvPr/>
        </p:nvSpPr>
        <p:spPr>
          <a:xfrm>
            <a:off x="71406" y="1252823"/>
            <a:ext cx="885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 smtClean="0">
                <a:latin typeface="Calibri" pitchFamily="34" charset="0"/>
              </a:rPr>
              <a:t>Financial</a:t>
            </a:r>
            <a:r>
              <a:rPr lang="tr-TR" sz="2400" b="1" dirty="0" smtClean="0">
                <a:latin typeface="Calibri" pitchFamily="34" charset="0"/>
              </a:rPr>
              <a:t> and </a:t>
            </a:r>
            <a:r>
              <a:rPr lang="tr-TR" sz="2400" b="1" dirty="0" err="1" smtClean="0">
                <a:latin typeface="Calibri" pitchFamily="34" charset="0"/>
              </a:rPr>
              <a:t>insurance</a:t>
            </a:r>
            <a:r>
              <a:rPr lang="tr-TR" sz="2400" b="1" dirty="0" smtClean="0">
                <a:latin typeface="Calibri" pitchFamily="34" charset="0"/>
              </a:rPr>
              <a:t> </a:t>
            </a:r>
            <a:r>
              <a:rPr lang="tr-TR" sz="2400" b="1" dirty="0" err="1" smtClean="0">
                <a:latin typeface="Calibri" pitchFamily="34" charset="0"/>
              </a:rPr>
              <a:t>activities</a:t>
            </a:r>
            <a:r>
              <a:rPr lang="tr-TR" sz="2400" b="1" dirty="0" smtClean="0">
                <a:latin typeface="Calibri" pitchFamily="34" charset="0"/>
              </a:rPr>
              <a:t> (K)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3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GDP by </a:t>
            </a:r>
            <a:r>
              <a:rPr lang="tr-TR" sz="3600" dirty="0" err="1" smtClean="0">
                <a:solidFill>
                  <a:schemeClr val="accent2">
                    <a:lumMod val="75000"/>
                  </a:schemeClr>
                </a:solidFill>
              </a:rPr>
              <a:t>Production</a:t>
            </a:r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 Approach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/>
          <a:lstStyle/>
          <a:p>
            <a:r>
              <a:rPr lang="en-US" dirty="0" smtClean="0"/>
              <a:t>To compile GDP using the production approach, </a:t>
            </a:r>
            <a:r>
              <a:rPr lang="en-US" u="sng" dirty="0" smtClean="0"/>
              <a:t>estimates are needed of value added at basic</a:t>
            </a:r>
            <a:r>
              <a:rPr lang="tr-TR" u="sng" dirty="0" smtClean="0"/>
              <a:t> </a:t>
            </a:r>
            <a:r>
              <a:rPr lang="en-US" u="sng" dirty="0" smtClean="0"/>
              <a:t>prices</a:t>
            </a:r>
            <a:r>
              <a:rPr lang="en-US" dirty="0" smtClean="0"/>
              <a:t> for all the industries in an economy. </a:t>
            </a:r>
            <a:endParaRPr lang="tr-TR" dirty="0" smtClean="0"/>
          </a:p>
          <a:p>
            <a:r>
              <a:rPr lang="en-US" dirty="0" smtClean="0"/>
              <a:t>The methods used to derive estimates for </a:t>
            </a:r>
            <a:r>
              <a:rPr lang="en-US" u="sng" dirty="0" smtClean="0"/>
              <a:t>market </a:t>
            </a:r>
            <a:r>
              <a:rPr lang="en-US" dirty="0" smtClean="0"/>
              <a:t>and</a:t>
            </a:r>
            <a:r>
              <a:rPr lang="tr-TR" u="sng" dirty="0" smtClean="0"/>
              <a:t> </a:t>
            </a:r>
            <a:r>
              <a:rPr lang="en-US" u="sng" dirty="0" smtClean="0"/>
              <a:t>non-market sector-dominated industries differ </a:t>
            </a:r>
            <a:r>
              <a:rPr lang="en-US" dirty="0" smtClean="0"/>
              <a:t>and so it is best to deal with them separately.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30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0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Sources by Activities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214282" y="1785926"/>
            <a:ext cx="8643998" cy="4268799"/>
          </a:xfrm>
        </p:spPr>
        <p:txBody>
          <a:bodyPr/>
          <a:lstStyle/>
          <a:p>
            <a:r>
              <a:rPr lang="tr-TR" sz="2400" dirty="0" err="1" smtClean="0"/>
              <a:t>Quarterly</a:t>
            </a:r>
            <a:r>
              <a:rPr lang="tr-TR" sz="2400" dirty="0" smtClean="0"/>
              <a:t> </a:t>
            </a:r>
            <a:r>
              <a:rPr lang="tr-TR" sz="2400" dirty="0" err="1" smtClean="0"/>
              <a:t>indicators</a:t>
            </a:r>
            <a:r>
              <a:rPr lang="tr-TR" sz="2400" dirty="0" smtClean="0"/>
              <a:t>: </a:t>
            </a:r>
            <a:r>
              <a:rPr lang="tr-TR" sz="2400" dirty="0" err="1" smtClean="0"/>
              <a:t>values</a:t>
            </a:r>
            <a:r>
              <a:rPr lang="tr-TR" sz="2400" dirty="0" smtClean="0"/>
              <a:t>/</a:t>
            </a:r>
            <a:r>
              <a:rPr lang="tr-TR" sz="2400" dirty="0" err="1" smtClean="0"/>
              <a:t>quantities</a:t>
            </a:r>
            <a:endParaRPr lang="tr-TR" sz="2400" dirty="0" smtClean="0"/>
          </a:p>
          <a:p>
            <a:pPr lvl="1"/>
            <a:r>
              <a:rPr lang="tr-TR" sz="2000" dirty="0" smtClean="0"/>
              <a:t>Surveys on </a:t>
            </a:r>
            <a:r>
              <a:rPr lang="tr-TR" sz="2000" dirty="0" err="1" smtClean="0"/>
              <a:t>occupancy</a:t>
            </a:r>
            <a:r>
              <a:rPr lang="tr-TR" sz="2000" dirty="0" smtClean="0"/>
              <a:t> </a:t>
            </a:r>
            <a:r>
              <a:rPr lang="tr-TR" sz="2000" dirty="0" err="1" smtClean="0"/>
              <a:t>rates</a:t>
            </a:r>
            <a:endParaRPr lang="tr-TR" sz="2000" dirty="0" smtClean="0"/>
          </a:p>
          <a:p>
            <a:pPr lvl="1"/>
            <a:r>
              <a:rPr lang="tr-TR" sz="2000" dirty="0" err="1" smtClean="0"/>
              <a:t>Dwelling</a:t>
            </a:r>
            <a:r>
              <a:rPr lang="tr-TR" sz="2000" dirty="0" smtClean="0"/>
              <a:t> </a:t>
            </a:r>
            <a:r>
              <a:rPr lang="tr-TR" sz="2000" dirty="0" err="1" smtClean="0"/>
              <a:t>rents</a:t>
            </a:r>
            <a:endParaRPr lang="tr-TR" sz="2000" dirty="0" smtClean="0"/>
          </a:p>
          <a:p>
            <a:pPr lvl="1"/>
            <a:r>
              <a:rPr lang="tr-TR" sz="2000" dirty="0" err="1" smtClean="0"/>
              <a:t>Stock</a:t>
            </a:r>
            <a:r>
              <a:rPr lang="tr-TR" sz="2000" dirty="0" smtClean="0"/>
              <a:t> of </a:t>
            </a:r>
            <a:r>
              <a:rPr lang="tr-TR" sz="2000" dirty="0" err="1" smtClean="0"/>
              <a:t>dwellings</a:t>
            </a:r>
            <a:r>
              <a:rPr lang="tr-TR" sz="2000" dirty="0" smtClean="0"/>
              <a:t> (</a:t>
            </a:r>
            <a:r>
              <a:rPr lang="tr-TR" sz="2000" dirty="0" err="1" smtClean="0"/>
              <a:t>own</a:t>
            </a:r>
            <a:r>
              <a:rPr lang="tr-TR" sz="2000" dirty="0" smtClean="0"/>
              <a:t>-</a:t>
            </a:r>
            <a:r>
              <a:rPr lang="tr-TR" sz="2000" dirty="0" err="1" smtClean="0"/>
              <a:t>account</a:t>
            </a:r>
            <a:r>
              <a:rPr lang="tr-TR" sz="2000" dirty="0" smtClean="0"/>
              <a:t>)</a:t>
            </a:r>
          </a:p>
          <a:p>
            <a:pPr lvl="1"/>
            <a:r>
              <a:rPr lang="tr-TR" sz="2000" dirty="0" smtClean="0"/>
              <a:t>Administrative by-</a:t>
            </a:r>
            <a:r>
              <a:rPr lang="tr-TR" sz="2000" dirty="0" err="1" smtClean="0"/>
              <a:t>products</a:t>
            </a:r>
            <a:endParaRPr lang="tr-TR" sz="2000" dirty="0" smtClean="0"/>
          </a:p>
          <a:p>
            <a:pPr lvl="2"/>
            <a:r>
              <a:rPr lang="tr-TR" sz="1600" dirty="0" smtClean="0"/>
              <a:t>Real </a:t>
            </a:r>
            <a:r>
              <a:rPr lang="tr-TR" sz="1600" dirty="0" err="1" smtClean="0"/>
              <a:t>estate</a:t>
            </a:r>
            <a:r>
              <a:rPr lang="tr-TR" sz="1600" dirty="0" smtClean="0"/>
              <a:t>: </a:t>
            </a:r>
            <a:r>
              <a:rPr lang="tr-TR" sz="1600" dirty="0" err="1" smtClean="0"/>
              <a:t>land</a:t>
            </a:r>
            <a:r>
              <a:rPr lang="tr-TR" sz="1600" dirty="0" smtClean="0"/>
              <a:t> </a:t>
            </a:r>
            <a:r>
              <a:rPr lang="tr-TR" sz="1600" dirty="0" err="1" smtClean="0"/>
              <a:t>transfers</a:t>
            </a:r>
            <a:endParaRPr lang="tr-TR" sz="1600" dirty="0" smtClean="0"/>
          </a:p>
          <a:p>
            <a:r>
              <a:rPr lang="tr-TR" sz="2400" dirty="0" err="1" smtClean="0"/>
              <a:t>Housing</a:t>
            </a:r>
            <a:r>
              <a:rPr lang="tr-TR" sz="2400" dirty="0" smtClean="0"/>
              <a:t> </a:t>
            </a:r>
            <a:r>
              <a:rPr lang="tr-TR" sz="2400" dirty="0" err="1" smtClean="0"/>
              <a:t>price</a:t>
            </a:r>
            <a:r>
              <a:rPr lang="tr-TR" sz="2400" dirty="0" smtClean="0"/>
              <a:t>/</a:t>
            </a:r>
            <a:r>
              <a:rPr lang="tr-TR" sz="2400" dirty="0" err="1" smtClean="0"/>
              <a:t>Charge</a:t>
            </a:r>
            <a:r>
              <a:rPr lang="tr-TR" sz="2400" dirty="0" smtClean="0"/>
              <a:t>-</a:t>
            </a:r>
            <a:r>
              <a:rPr lang="tr-TR" sz="2400" dirty="0" err="1" smtClean="0"/>
              <a:t>out</a:t>
            </a:r>
            <a:r>
              <a:rPr lang="tr-TR" sz="2400" dirty="0" smtClean="0"/>
              <a:t> </a:t>
            </a:r>
            <a:r>
              <a:rPr lang="tr-TR" sz="2400" dirty="0" err="1" smtClean="0"/>
              <a:t>rates</a:t>
            </a:r>
            <a:endParaRPr lang="tr-TR" sz="2400" dirty="0" smtClean="0"/>
          </a:p>
        </p:txBody>
      </p:sp>
      <p:sp>
        <p:nvSpPr>
          <p:cNvPr id="7" name="6 Dikdörtgen"/>
          <p:cNvSpPr/>
          <p:nvPr/>
        </p:nvSpPr>
        <p:spPr>
          <a:xfrm>
            <a:off x="71406" y="1252823"/>
            <a:ext cx="885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latin typeface="Calibri" pitchFamily="34" charset="0"/>
              </a:rPr>
              <a:t>Real </a:t>
            </a:r>
            <a:r>
              <a:rPr lang="tr-TR" sz="2400" b="1" dirty="0" err="1" smtClean="0">
                <a:latin typeface="Calibri" pitchFamily="34" charset="0"/>
              </a:rPr>
              <a:t>estate</a:t>
            </a:r>
            <a:r>
              <a:rPr lang="tr-TR" sz="2400" b="1" dirty="0" smtClean="0">
                <a:latin typeface="Calibri" pitchFamily="34" charset="0"/>
              </a:rPr>
              <a:t> </a:t>
            </a:r>
            <a:r>
              <a:rPr lang="tr-TR" sz="2400" b="1" dirty="0" err="1" smtClean="0">
                <a:latin typeface="Calibri" pitchFamily="34" charset="0"/>
              </a:rPr>
              <a:t>activities</a:t>
            </a:r>
            <a:r>
              <a:rPr lang="tr-TR" sz="2400" b="1" dirty="0" smtClean="0">
                <a:latin typeface="Calibri" pitchFamily="34" charset="0"/>
              </a:rPr>
              <a:t> (L)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31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0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Sources by Activities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214282" y="1785926"/>
            <a:ext cx="8643998" cy="4268799"/>
          </a:xfrm>
        </p:spPr>
        <p:txBody>
          <a:bodyPr/>
          <a:lstStyle/>
          <a:p>
            <a:r>
              <a:rPr lang="tr-TR" sz="2400" dirty="0" err="1" smtClean="0"/>
              <a:t>Quarterly</a:t>
            </a:r>
            <a:r>
              <a:rPr lang="tr-TR" sz="2400" dirty="0" smtClean="0"/>
              <a:t> </a:t>
            </a:r>
            <a:r>
              <a:rPr lang="tr-TR" sz="2400" dirty="0" err="1" smtClean="0"/>
              <a:t>indicators</a:t>
            </a:r>
            <a:r>
              <a:rPr lang="tr-TR" sz="2400" dirty="0" smtClean="0"/>
              <a:t>: </a:t>
            </a:r>
            <a:r>
              <a:rPr lang="tr-TR" sz="2400" dirty="0" err="1" smtClean="0"/>
              <a:t>values</a:t>
            </a:r>
            <a:r>
              <a:rPr lang="tr-TR" sz="2400" dirty="0" smtClean="0"/>
              <a:t>/</a:t>
            </a:r>
            <a:r>
              <a:rPr lang="tr-TR" sz="2400" dirty="0" err="1" smtClean="0"/>
              <a:t>quantities</a:t>
            </a:r>
            <a:endParaRPr lang="tr-TR" sz="2400" dirty="0" smtClean="0"/>
          </a:p>
          <a:p>
            <a:pPr lvl="1"/>
            <a:r>
              <a:rPr lang="tr-TR" sz="2000" dirty="0" smtClean="0"/>
              <a:t>Surveys on </a:t>
            </a:r>
            <a:r>
              <a:rPr lang="tr-TR" sz="2000" dirty="0" err="1" smtClean="0"/>
              <a:t>professional</a:t>
            </a:r>
            <a:r>
              <a:rPr lang="tr-TR" sz="2000" dirty="0" smtClean="0"/>
              <a:t> </a:t>
            </a:r>
            <a:r>
              <a:rPr lang="tr-TR" sz="2000" dirty="0" err="1" smtClean="0"/>
              <a:t>services</a:t>
            </a:r>
            <a:endParaRPr lang="tr-TR" sz="2000" dirty="0" smtClean="0"/>
          </a:p>
          <a:p>
            <a:pPr lvl="1"/>
            <a:r>
              <a:rPr lang="tr-TR" sz="2000" dirty="0" err="1" smtClean="0"/>
              <a:t>Employment</a:t>
            </a:r>
            <a:r>
              <a:rPr lang="tr-TR" sz="2000" dirty="0" smtClean="0"/>
              <a:t>/</a:t>
            </a:r>
            <a:r>
              <a:rPr lang="tr-TR" sz="2000" dirty="0" err="1" smtClean="0"/>
              <a:t>hours</a:t>
            </a:r>
            <a:r>
              <a:rPr lang="tr-TR" sz="2000" dirty="0" smtClean="0"/>
              <a:t> </a:t>
            </a:r>
            <a:r>
              <a:rPr lang="tr-TR" sz="2000" dirty="0" err="1" smtClean="0"/>
              <a:t>worked</a:t>
            </a:r>
            <a:endParaRPr lang="tr-TR" sz="2000" dirty="0" smtClean="0"/>
          </a:p>
          <a:p>
            <a:pPr lvl="1"/>
            <a:r>
              <a:rPr lang="tr-TR" sz="2000" dirty="0" smtClean="0"/>
              <a:t>VAT data</a:t>
            </a:r>
          </a:p>
          <a:p>
            <a:pPr lvl="1"/>
            <a:r>
              <a:rPr lang="tr-TR" sz="2000" dirty="0" smtClean="0"/>
              <a:t>Administrative by-</a:t>
            </a:r>
            <a:r>
              <a:rPr lang="tr-TR" sz="2000" dirty="0" err="1" smtClean="0"/>
              <a:t>products</a:t>
            </a:r>
            <a:endParaRPr lang="tr-TR" sz="2000" dirty="0" smtClean="0"/>
          </a:p>
          <a:p>
            <a:pPr lvl="2"/>
            <a:r>
              <a:rPr lang="tr-TR" sz="1600" dirty="0" err="1" smtClean="0"/>
              <a:t>Lawyers</a:t>
            </a:r>
            <a:r>
              <a:rPr lang="tr-TR" sz="1600" dirty="0" smtClean="0"/>
              <a:t>: </a:t>
            </a:r>
            <a:r>
              <a:rPr lang="tr-TR" sz="1600" dirty="0" err="1" smtClean="0"/>
              <a:t>cases</a:t>
            </a:r>
            <a:r>
              <a:rPr lang="tr-TR" sz="1600" dirty="0" smtClean="0"/>
              <a:t>/</a:t>
            </a:r>
            <a:r>
              <a:rPr lang="tr-TR" sz="1600" dirty="0" err="1" smtClean="0"/>
              <a:t>deaths</a:t>
            </a:r>
            <a:r>
              <a:rPr lang="tr-TR" sz="1600" dirty="0" smtClean="0"/>
              <a:t>/</a:t>
            </a:r>
            <a:r>
              <a:rPr lang="tr-TR" sz="1600" dirty="0" err="1" smtClean="0"/>
              <a:t>divorces</a:t>
            </a:r>
            <a:r>
              <a:rPr lang="tr-TR" sz="1600" dirty="0" smtClean="0"/>
              <a:t>/</a:t>
            </a:r>
            <a:r>
              <a:rPr lang="tr-TR" sz="1600" dirty="0" err="1" smtClean="0"/>
              <a:t>land</a:t>
            </a:r>
            <a:r>
              <a:rPr lang="tr-TR" sz="1600" dirty="0" smtClean="0"/>
              <a:t> </a:t>
            </a:r>
            <a:r>
              <a:rPr lang="tr-TR" sz="1600" dirty="0" err="1" smtClean="0"/>
              <a:t>transfers</a:t>
            </a:r>
            <a:endParaRPr lang="tr-TR" sz="1600" dirty="0" smtClean="0"/>
          </a:p>
          <a:p>
            <a:r>
              <a:rPr lang="tr-TR" sz="2400" dirty="0" smtClean="0"/>
              <a:t>PPI/CPI </a:t>
            </a:r>
            <a:r>
              <a:rPr lang="tr-TR" sz="2400" dirty="0" err="1" smtClean="0"/>
              <a:t>components</a:t>
            </a:r>
            <a:r>
              <a:rPr lang="tr-TR" sz="2400" dirty="0" smtClean="0"/>
              <a:t>, </a:t>
            </a:r>
            <a:r>
              <a:rPr lang="tr-TR" sz="2400" dirty="0" err="1" smtClean="0"/>
              <a:t>Charge</a:t>
            </a:r>
            <a:r>
              <a:rPr lang="tr-TR" sz="2400" dirty="0" smtClean="0"/>
              <a:t>-</a:t>
            </a:r>
            <a:r>
              <a:rPr lang="tr-TR" sz="2400" dirty="0" err="1" smtClean="0"/>
              <a:t>out</a:t>
            </a:r>
            <a:r>
              <a:rPr lang="tr-TR" sz="2400" dirty="0" smtClean="0"/>
              <a:t> </a:t>
            </a:r>
            <a:r>
              <a:rPr lang="tr-TR" sz="2400" dirty="0" err="1" smtClean="0"/>
              <a:t>rates</a:t>
            </a:r>
            <a:r>
              <a:rPr lang="tr-TR" sz="2400" dirty="0" smtClean="0"/>
              <a:t>/</a:t>
            </a:r>
            <a:r>
              <a:rPr lang="tr-TR" sz="2400" dirty="0" err="1" smtClean="0"/>
              <a:t>hourly</a:t>
            </a:r>
            <a:r>
              <a:rPr lang="tr-TR" sz="2400" dirty="0" smtClean="0"/>
              <a:t> </a:t>
            </a:r>
            <a:r>
              <a:rPr lang="tr-TR" sz="2400" dirty="0" err="1" smtClean="0"/>
              <a:t>fees</a:t>
            </a:r>
            <a:endParaRPr lang="tr-TR" sz="2400" dirty="0" smtClean="0"/>
          </a:p>
        </p:txBody>
      </p:sp>
      <p:sp>
        <p:nvSpPr>
          <p:cNvPr id="7" name="6 Dikdörtgen"/>
          <p:cNvSpPr/>
          <p:nvPr/>
        </p:nvSpPr>
        <p:spPr>
          <a:xfrm>
            <a:off x="71406" y="1252823"/>
            <a:ext cx="885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latin typeface="Calibri" pitchFamily="34" charset="0"/>
              </a:rPr>
              <a:t>Professional, </a:t>
            </a:r>
            <a:r>
              <a:rPr lang="tr-TR" sz="2400" b="1" dirty="0" err="1" smtClean="0">
                <a:latin typeface="Calibri" pitchFamily="34" charset="0"/>
              </a:rPr>
              <a:t>scientific</a:t>
            </a:r>
            <a:r>
              <a:rPr lang="tr-TR" sz="2400" b="1" dirty="0" smtClean="0">
                <a:latin typeface="Calibri" pitchFamily="34" charset="0"/>
              </a:rPr>
              <a:t> and </a:t>
            </a:r>
            <a:r>
              <a:rPr lang="tr-TR" sz="2400" b="1" dirty="0" err="1" smtClean="0">
                <a:latin typeface="Calibri" pitchFamily="34" charset="0"/>
              </a:rPr>
              <a:t>technical</a:t>
            </a:r>
            <a:r>
              <a:rPr lang="tr-TR" sz="2400" b="1" dirty="0" smtClean="0">
                <a:latin typeface="Calibri" pitchFamily="34" charset="0"/>
              </a:rPr>
              <a:t> </a:t>
            </a:r>
            <a:r>
              <a:rPr lang="tr-TR" sz="2400" b="1" dirty="0" err="1" smtClean="0">
                <a:latin typeface="Calibri" pitchFamily="34" charset="0"/>
              </a:rPr>
              <a:t>activities</a:t>
            </a:r>
            <a:r>
              <a:rPr lang="tr-TR" sz="2400" b="1" dirty="0" smtClean="0">
                <a:latin typeface="Calibri" pitchFamily="34" charset="0"/>
              </a:rPr>
              <a:t> (M)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32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0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Sources by Activities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214282" y="1785926"/>
            <a:ext cx="8643998" cy="4268799"/>
          </a:xfrm>
        </p:spPr>
        <p:txBody>
          <a:bodyPr/>
          <a:lstStyle/>
          <a:p>
            <a:r>
              <a:rPr lang="tr-TR" sz="2400" dirty="0" err="1" smtClean="0"/>
              <a:t>Quarterly</a:t>
            </a:r>
            <a:r>
              <a:rPr lang="tr-TR" sz="2400" dirty="0" smtClean="0"/>
              <a:t> </a:t>
            </a:r>
            <a:r>
              <a:rPr lang="tr-TR" sz="2400" dirty="0" err="1" smtClean="0"/>
              <a:t>indicators</a:t>
            </a:r>
            <a:r>
              <a:rPr lang="tr-TR" sz="2400" dirty="0" smtClean="0"/>
              <a:t>: </a:t>
            </a:r>
            <a:r>
              <a:rPr lang="tr-TR" sz="2400" dirty="0" err="1" smtClean="0"/>
              <a:t>values</a:t>
            </a:r>
            <a:r>
              <a:rPr lang="tr-TR" sz="2400" dirty="0" smtClean="0"/>
              <a:t>/</a:t>
            </a:r>
            <a:r>
              <a:rPr lang="tr-TR" sz="2400" dirty="0" err="1" smtClean="0"/>
              <a:t>quantities</a:t>
            </a:r>
            <a:endParaRPr lang="tr-TR" sz="2400" dirty="0" smtClean="0"/>
          </a:p>
          <a:p>
            <a:pPr lvl="1"/>
            <a:r>
              <a:rPr lang="tr-TR" sz="2000" dirty="0" err="1" smtClean="0"/>
              <a:t>Sales</a:t>
            </a:r>
            <a:r>
              <a:rPr lang="tr-TR" sz="2000" dirty="0" smtClean="0"/>
              <a:t>/</a:t>
            </a:r>
            <a:r>
              <a:rPr lang="tr-TR" sz="2000" dirty="0" err="1" smtClean="0"/>
              <a:t>Turnover</a:t>
            </a:r>
            <a:endParaRPr lang="tr-TR" sz="2000" dirty="0" smtClean="0"/>
          </a:p>
          <a:p>
            <a:pPr lvl="1"/>
            <a:r>
              <a:rPr lang="tr-TR" sz="2000" dirty="0" err="1" smtClean="0"/>
              <a:t>Employment</a:t>
            </a:r>
            <a:r>
              <a:rPr lang="tr-TR" sz="2000" dirty="0" smtClean="0"/>
              <a:t>/</a:t>
            </a:r>
            <a:r>
              <a:rPr lang="tr-TR" sz="2000" dirty="0" err="1" smtClean="0"/>
              <a:t>hours</a:t>
            </a:r>
            <a:r>
              <a:rPr lang="tr-TR" sz="2000" dirty="0" smtClean="0"/>
              <a:t> </a:t>
            </a:r>
            <a:r>
              <a:rPr lang="tr-TR" sz="2000" dirty="0" err="1" smtClean="0"/>
              <a:t>worked</a:t>
            </a:r>
            <a:endParaRPr lang="tr-TR" sz="2000" dirty="0" smtClean="0"/>
          </a:p>
          <a:p>
            <a:pPr lvl="1"/>
            <a:r>
              <a:rPr lang="tr-TR" sz="2000" dirty="0" smtClean="0"/>
              <a:t>VAT data</a:t>
            </a:r>
          </a:p>
          <a:p>
            <a:r>
              <a:rPr lang="en-US" sz="2400" dirty="0" smtClean="0"/>
              <a:t>Input</a:t>
            </a:r>
            <a:r>
              <a:rPr lang="tr-TR" sz="2400" dirty="0" smtClean="0"/>
              <a:t> </a:t>
            </a:r>
            <a:r>
              <a:rPr lang="en-US" sz="2400" dirty="0" smtClean="0"/>
              <a:t>costs/ </a:t>
            </a:r>
            <a:r>
              <a:rPr lang="tr-TR" sz="2400" dirty="0" err="1" smtClean="0"/>
              <a:t>Charge</a:t>
            </a:r>
            <a:r>
              <a:rPr lang="tr-TR" sz="2400" dirty="0" smtClean="0"/>
              <a:t>-</a:t>
            </a:r>
            <a:r>
              <a:rPr lang="tr-TR" sz="2400" dirty="0" err="1" smtClean="0"/>
              <a:t>out</a:t>
            </a:r>
            <a:r>
              <a:rPr lang="tr-TR" sz="2400" dirty="0" smtClean="0"/>
              <a:t> </a:t>
            </a:r>
            <a:r>
              <a:rPr lang="tr-TR" sz="2400" dirty="0" err="1" smtClean="0"/>
              <a:t>rates</a:t>
            </a:r>
            <a:r>
              <a:rPr lang="tr-TR" sz="2400" dirty="0" smtClean="0"/>
              <a:t>/</a:t>
            </a:r>
            <a:r>
              <a:rPr lang="tr-TR" sz="2400" dirty="0" err="1" smtClean="0"/>
              <a:t>hourly</a:t>
            </a:r>
            <a:r>
              <a:rPr lang="tr-TR" sz="2400" dirty="0" smtClean="0"/>
              <a:t> </a:t>
            </a:r>
            <a:r>
              <a:rPr lang="tr-TR" sz="2400" dirty="0" err="1" smtClean="0"/>
              <a:t>fees</a:t>
            </a:r>
            <a:endParaRPr lang="en-US" sz="2400" dirty="0" smtClean="0"/>
          </a:p>
          <a:p>
            <a:endParaRPr lang="tr-TR" sz="2400" dirty="0" smtClean="0"/>
          </a:p>
        </p:txBody>
      </p:sp>
      <p:sp>
        <p:nvSpPr>
          <p:cNvPr id="7" name="6 Dikdörtgen"/>
          <p:cNvSpPr/>
          <p:nvPr/>
        </p:nvSpPr>
        <p:spPr>
          <a:xfrm>
            <a:off x="71406" y="1252823"/>
            <a:ext cx="885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latin typeface="Calibri" pitchFamily="34" charset="0"/>
              </a:rPr>
              <a:t>Administrative and </a:t>
            </a:r>
            <a:r>
              <a:rPr lang="tr-TR" sz="2400" b="1" dirty="0" err="1" smtClean="0">
                <a:latin typeface="Calibri" pitchFamily="34" charset="0"/>
              </a:rPr>
              <a:t>support</a:t>
            </a:r>
            <a:r>
              <a:rPr lang="tr-TR" sz="2400" b="1" dirty="0" smtClean="0">
                <a:latin typeface="Calibri" pitchFamily="34" charset="0"/>
              </a:rPr>
              <a:t> service </a:t>
            </a:r>
            <a:r>
              <a:rPr lang="tr-TR" sz="2400" b="1" dirty="0" err="1" smtClean="0">
                <a:latin typeface="Calibri" pitchFamily="34" charset="0"/>
              </a:rPr>
              <a:t>activities</a:t>
            </a:r>
            <a:r>
              <a:rPr lang="tr-TR" sz="2400" b="1" dirty="0" smtClean="0">
                <a:latin typeface="Calibri" pitchFamily="34" charset="0"/>
              </a:rPr>
              <a:t> 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33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0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Sources by Activities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214282" y="1785926"/>
            <a:ext cx="8643998" cy="4268799"/>
          </a:xfrm>
        </p:spPr>
        <p:txBody>
          <a:bodyPr/>
          <a:lstStyle/>
          <a:p>
            <a:r>
              <a:rPr lang="tr-TR" sz="2400" dirty="0" err="1" smtClean="0"/>
              <a:t>Quarterly</a:t>
            </a:r>
            <a:r>
              <a:rPr lang="tr-TR" sz="2400" dirty="0" smtClean="0"/>
              <a:t> </a:t>
            </a:r>
            <a:r>
              <a:rPr lang="tr-TR" sz="2400" dirty="0" err="1" smtClean="0"/>
              <a:t>indicators</a:t>
            </a:r>
            <a:r>
              <a:rPr lang="tr-TR" sz="2400" dirty="0" smtClean="0"/>
              <a:t>: </a:t>
            </a:r>
            <a:r>
              <a:rPr lang="tr-TR" sz="2400" dirty="0" err="1" smtClean="0"/>
              <a:t>values</a:t>
            </a:r>
            <a:r>
              <a:rPr lang="tr-TR" sz="2400" dirty="0" smtClean="0"/>
              <a:t>/</a:t>
            </a:r>
            <a:r>
              <a:rPr lang="tr-TR" sz="2400" dirty="0" err="1" smtClean="0"/>
              <a:t>quantities</a:t>
            </a:r>
            <a:endParaRPr lang="tr-TR" sz="2400" dirty="0" smtClean="0"/>
          </a:p>
          <a:p>
            <a:pPr lvl="1"/>
            <a:r>
              <a:rPr lang="tr-TR" sz="2000" dirty="0" err="1" smtClean="0"/>
              <a:t>Government</a:t>
            </a:r>
            <a:r>
              <a:rPr lang="tr-TR" sz="2000" dirty="0" smtClean="0"/>
              <a:t> </a:t>
            </a:r>
            <a:r>
              <a:rPr lang="tr-TR" sz="2000" dirty="0" err="1" smtClean="0"/>
              <a:t>finance</a:t>
            </a:r>
            <a:r>
              <a:rPr lang="tr-TR" sz="2000" dirty="0" smtClean="0"/>
              <a:t> </a:t>
            </a:r>
            <a:r>
              <a:rPr lang="tr-TR" sz="2000" dirty="0" err="1" smtClean="0"/>
              <a:t>statistics</a:t>
            </a:r>
            <a:endParaRPr lang="tr-TR" sz="2000" dirty="0" smtClean="0"/>
          </a:p>
          <a:p>
            <a:pPr lvl="1"/>
            <a:r>
              <a:rPr lang="tr-TR" sz="2000" dirty="0" err="1" smtClean="0"/>
              <a:t>Employment</a:t>
            </a:r>
            <a:r>
              <a:rPr lang="tr-TR" sz="2000" dirty="0" smtClean="0"/>
              <a:t>/</a:t>
            </a:r>
            <a:r>
              <a:rPr lang="tr-TR" sz="2000" dirty="0" err="1" smtClean="0"/>
              <a:t>hours</a:t>
            </a:r>
            <a:r>
              <a:rPr lang="tr-TR" sz="2000" dirty="0" smtClean="0"/>
              <a:t> </a:t>
            </a:r>
            <a:r>
              <a:rPr lang="tr-TR" sz="2000" dirty="0" err="1" smtClean="0"/>
              <a:t>worked</a:t>
            </a:r>
            <a:endParaRPr lang="tr-TR" sz="2000" dirty="0" smtClean="0"/>
          </a:p>
          <a:p>
            <a:r>
              <a:rPr lang="tr-TR" sz="2400" dirty="0" err="1" smtClean="0"/>
              <a:t>Wage</a:t>
            </a:r>
            <a:r>
              <a:rPr lang="tr-TR" sz="2400" dirty="0" smtClean="0"/>
              <a:t> </a:t>
            </a:r>
            <a:r>
              <a:rPr lang="tr-TR" sz="2400" dirty="0" err="1" smtClean="0"/>
              <a:t>index</a:t>
            </a:r>
            <a:r>
              <a:rPr lang="tr-TR" sz="2400" dirty="0" smtClean="0"/>
              <a:t>/CPI/</a:t>
            </a:r>
            <a:r>
              <a:rPr lang="tr-TR" sz="2400" dirty="0" err="1" smtClean="0"/>
              <a:t>Price</a:t>
            </a:r>
            <a:r>
              <a:rPr lang="tr-TR" sz="2400" dirty="0" smtClean="0"/>
              <a:t> </a:t>
            </a:r>
            <a:r>
              <a:rPr lang="tr-TR" sz="2400" dirty="0" err="1" smtClean="0"/>
              <a:t>indices</a:t>
            </a:r>
            <a:r>
              <a:rPr lang="tr-TR" sz="2400" dirty="0" smtClean="0"/>
              <a:t> of </a:t>
            </a:r>
            <a:r>
              <a:rPr lang="tr-TR" sz="2400" dirty="0" err="1" smtClean="0"/>
              <a:t>inputs</a:t>
            </a:r>
            <a:endParaRPr lang="tr-TR" sz="2400" dirty="0" smtClean="0"/>
          </a:p>
          <a:p>
            <a:endParaRPr lang="tr-TR" sz="2400" dirty="0" smtClean="0"/>
          </a:p>
        </p:txBody>
      </p:sp>
      <p:sp>
        <p:nvSpPr>
          <p:cNvPr id="7" name="6 Dikdörtgen"/>
          <p:cNvSpPr/>
          <p:nvPr/>
        </p:nvSpPr>
        <p:spPr>
          <a:xfrm>
            <a:off x="71406" y="1252823"/>
            <a:ext cx="885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 smtClean="0">
                <a:latin typeface="Calibri" pitchFamily="34" charset="0"/>
              </a:rPr>
              <a:t>Public</a:t>
            </a:r>
            <a:r>
              <a:rPr lang="tr-TR" sz="2400" b="1" dirty="0" smtClean="0">
                <a:latin typeface="Calibri" pitchFamily="34" charset="0"/>
              </a:rPr>
              <a:t> </a:t>
            </a:r>
            <a:r>
              <a:rPr lang="tr-TR" sz="2400" b="1" dirty="0" err="1" smtClean="0">
                <a:latin typeface="Calibri" pitchFamily="34" charset="0"/>
              </a:rPr>
              <a:t>administration</a:t>
            </a:r>
            <a:r>
              <a:rPr lang="tr-TR" sz="2400" b="1" dirty="0" smtClean="0">
                <a:latin typeface="Calibri" pitchFamily="34" charset="0"/>
              </a:rPr>
              <a:t>; </a:t>
            </a:r>
            <a:r>
              <a:rPr lang="tr-TR" sz="2400" b="1" dirty="0" err="1" smtClean="0">
                <a:latin typeface="Calibri" pitchFamily="34" charset="0"/>
              </a:rPr>
              <a:t>Defence</a:t>
            </a:r>
            <a:r>
              <a:rPr lang="tr-TR" sz="2400" b="1" dirty="0" smtClean="0">
                <a:latin typeface="Calibri" pitchFamily="34" charset="0"/>
              </a:rPr>
              <a:t>; </a:t>
            </a:r>
            <a:r>
              <a:rPr lang="tr-TR" sz="2400" b="1" dirty="0" err="1" smtClean="0">
                <a:latin typeface="Calibri" pitchFamily="34" charset="0"/>
              </a:rPr>
              <a:t>Social</a:t>
            </a:r>
            <a:r>
              <a:rPr lang="tr-TR" sz="2400" b="1" dirty="0" smtClean="0">
                <a:latin typeface="Calibri" pitchFamily="34" charset="0"/>
              </a:rPr>
              <a:t> </a:t>
            </a:r>
            <a:r>
              <a:rPr lang="tr-TR" sz="2400" b="1" dirty="0" err="1" smtClean="0">
                <a:latin typeface="Calibri" pitchFamily="34" charset="0"/>
              </a:rPr>
              <a:t>Security</a:t>
            </a:r>
            <a:r>
              <a:rPr lang="tr-TR" sz="2400" b="1" dirty="0" smtClean="0">
                <a:latin typeface="Calibri" pitchFamily="34" charset="0"/>
              </a:rPr>
              <a:t> (O)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34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0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Sources by Activities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214282" y="1785926"/>
            <a:ext cx="8643998" cy="4268799"/>
          </a:xfrm>
        </p:spPr>
        <p:txBody>
          <a:bodyPr/>
          <a:lstStyle/>
          <a:p>
            <a:r>
              <a:rPr lang="tr-TR" sz="2400" dirty="0" err="1" smtClean="0"/>
              <a:t>Quarterly</a:t>
            </a:r>
            <a:r>
              <a:rPr lang="tr-TR" sz="2400" dirty="0" smtClean="0"/>
              <a:t> </a:t>
            </a:r>
            <a:r>
              <a:rPr lang="tr-TR" sz="2400" dirty="0" err="1" smtClean="0"/>
              <a:t>indicators</a:t>
            </a:r>
            <a:r>
              <a:rPr lang="tr-TR" sz="2400" dirty="0" smtClean="0"/>
              <a:t>: </a:t>
            </a:r>
            <a:r>
              <a:rPr lang="tr-TR" sz="2400" dirty="0" err="1" smtClean="0"/>
              <a:t>values</a:t>
            </a:r>
            <a:r>
              <a:rPr lang="tr-TR" sz="2400" dirty="0" smtClean="0"/>
              <a:t>/</a:t>
            </a:r>
            <a:r>
              <a:rPr lang="tr-TR" sz="2400" dirty="0" err="1" smtClean="0"/>
              <a:t>quantities</a:t>
            </a:r>
            <a:endParaRPr lang="tr-TR" sz="2400" dirty="0" smtClean="0"/>
          </a:p>
          <a:p>
            <a:pPr lvl="1"/>
            <a:r>
              <a:rPr lang="tr-TR" sz="2000" dirty="0" err="1" smtClean="0"/>
              <a:t>Government</a:t>
            </a:r>
            <a:r>
              <a:rPr lang="tr-TR" sz="2000" dirty="0" smtClean="0"/>
              <a:t> </a:t>
            </a:r>
            <a:r>
              <a:rPr lang="tr-TR" sz="2000" dirty="0" err="1" smtClean="0"/>
              <a:t>finance</a:t>
            </a:r>
            <a:r>
              <a:rPr lang="tr-TR" sz="2000" dirty="0" smtClean="0"/>
              <a:t> </a:t>
            </a:r>
            <a:r>
              <a:rPr lang="tr-TR" sz="2000" dirty="0" err="1" smtClean="0"/>
              <a:t>statistics</a:t>
            </a:r>
            <a:endParaRPr lang="tr-TR" sz="2000" dirty="0" smtClean="0"/>
          </a:p>
          <a:p>
            <a:pPr lvl="1"/>
            <a:r>
              <a:rPr lang="tr-TR" sz="2000" dirty="0" err="1" smtClean="0"/>
              <a:t>Employment</a:t>
            </a:r>
            <a:r>
              <a:rPr lang="tr-TR" sz="2000" dirty="0" smtClean="0"/>
              <a:t>/</a:t>
            </a:r>
            <a:r>
              <a:rPr lang="tr-TR" sz="2000" dirty="0" err="1" smtClean="0"/>
              <a:t>hours</a:t>
            </a:r>
            <a:r>
              <a:rPr lang="tr-TR" sz="2000" dirty="0" smtClean="0"/>
              <a:t> </a:t>
            </a:r>
            <a:r>
              <a:rPr lang="tr-TR" sz="2000" dirty="0" err="1" smtClean="0"/>
              <a:t>worked</a:t>
            </a:r>
            <a:endParaRPr lang="tr-TR" sz="2000" dirty="0" smtClean="0"/>
          </a:p>
          <a:p>
            <a:pPr lvl="1"/>
            <a:r>
              <a:rPr lang="tr-TR" sz="2000" dirty="0" err="1" smtClean="0"/>
              <a:t>Wages</a:t>
            </a:r>
            <a:r>
              <a:rPr lang="tr-TR" sz="2000" dirty="0" smtClean="0"/>
              <a:t> and </a:t>
            </a:r>
            <a:r>
              <a:rPr lang="tr-TR" sz="2000" dirty="0" err="1" smtClean="0"/>
              <a:t>salaries</a:t>
            </a:r>
            <a:endParaRPr lang="tr-TR" sz="2000" dirty="0" smtClean="0"/>
          </a:p>
          <a:p>
            <a:pPr lvl="1"/>
            <a:r>
              <a:rPr lang="en-US" sz="2000" dirty="0" smtClean="0"/>
              <a:t>Quantity indicators from public/private school</a:t>
            </a:r>
          </a:p>
          <a:p>
            <a:pPr lvl="1">
              <a:buNone/>
            </a:pPr>
            <a:r>
              <a:rPr lang="tr-TR" sz="2000" dirty="0" smtClean="0"/>
              <a:t>	</a:t>
            </a:r>
            <a:r>
              <a:rPr lang="en-US" sz="2000" dirty="0" smtClean="0"/>
              <a:t>(number of pupils enrolled, teaching staff number)</a:t>
            </a:r>
          </a:p>
          <a:p>
            <a:pPr lvl="1"/>
            <a:r>
              <a:rPr lang="tr-TR" sz="2000" dirty="0" err="1" smtClean="0"/>
              <a:t>Households</a:t>
            </a:r>
            <a:r>
              <a:rPr lang="tr-TR" sz="2000" dirty="0" smtClean="0"/>
              <a:t> </a:t>
            </a:r>
            <a:r>
              <a:rPr lang="tr-TR" sz="2000" dirty="0" err="1" smtClean="0"/>
              <a:t>survey</a:t>
            </a:r>
            <a:endParaRPr lang="tr-TR" sz="2000" dirty="0" smtClean="0"/>
          </a:p>
          <a:p>
            <a:r>
              <a:rPr lang="tr-TR" sz="2400" dirty="0" err="1" smtClean="0"/>
              <a:t>Wage</a:t>
            </a:r>
            <a:r>
              <a:rPr lang="tr-TR" sz="2400" dirty="0" smtClean="0"/>
              <a:t> </a:t>
            </a:r>
            <a:r>
              <a:rPr lang="tr-TR" sz="2400" dirty="0" err="1" smtClean="0"/>
              <a:t>index</a:t>
            </a:r>
            <a:r>
              <a:rPr lang="tr-TR" sz="2400" dirty="0" smtClean="0"/>
              <a:t>/</a:t>
            </a:r>
            <a:r>
              <a:rPr lang="en-US" sz="2400" dirty="0" smtClean="0"/>
              <a:t>PPIs</a:t>
            </a:r>
            <a:r>
              <a:rPr lang="tr-TR" sz="2400" dirty="0" smtClean="0"/>
              <a:t>/</a:t>
            </a:r>
            <a:r>
              <a:rPr lang="en-US" sz="2400" dirty="0" smtClean="0"/>
              <a:t>CPIs adjusted to basic prices</a:t>
            </a:r>
          </a:p>
          <a:p>
            <a:endParaRPr lang="tr-TR" sz="2400" dirty="0" smtClean="0"/>
          </a:p>
        </p:txBody>
      </p:sp>
      <p:sp>
        <p:nvSpPr>
          <p:cNvPr id="7" name="6 Dikdörtgen"/>
          <p:cNvSpPr/>
          <p:nvPr/>
        </p:nvSpPr>
        <p:spPr>
          <a:xfrm>
            <a:off x="71406" y="1252823"/>
            <a:ext cx="885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 smtClean="0">
                <a:latin typeface="Calibri" pitchFamily="34" charset="0"/>
              </a:rPr>
              <a:t>Education</a:t>
            </a:r>
            <a:r>
              <a:rPr lang="tr-TR" sz="2400" b="1" dirty="0" smtClean="0">
                <a:latin typeface="Calibri" pitchFamily="34" charset="0"/>
              </a:rPr>
              <a:t> (P)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35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0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Sources by Activities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214282" y="1785926"/>
            <a:ext cx="8643998" cy="4268799"/>
          </a:xfrm>
        </p:spPr>
        <p:txBody>
          <a:bodyPr/>
          <a:lstStyle/>
          <a:p>
            <a:r>
              <a:rPr lang="tr-TR" sz="2400" dirty="0" err="1" smtClean="0"/>
              <a:t>Quarterly</a:t>
            </a:r>
            <a:r>
              <a:rPr lang="tr-TR" sz="2400" dirty="0" smtClean="0"/>
              <a:t> </a:t>
            </a:r>
            <a:r>
              <a:rPr lang="tr-TR" sz="2400" dirty="0" err="1" smtClean="0"/>
              <a:t>indicators</a:t>
            </a:r>
            <a:r>
              <a:rPr lang="tr-TR" sz="2400" dirty="0" smtClean="0"/>
              <a:t>: </a:t>
            </a:r>
            <a:r>
              <a:rPr lang="tr-TR" sz="2400" dirty="0" err="1" smtClean="0"/>
              <a:t>values</a:t>
            </a:r>
            <a:r>
              <a:rPr lang="tr-TR" sz="2400" dirty="0" smtClean="0"/>
              <a:t>/</a:t>
            </a:r>
            <a:r>
              <a:rPr lang="tr-TR" sz="2400" dirty="0" err="1" smtClean="0"/>
              <a:t>quantities</a:t>
            </a:r>
            <a:endParaRPr lang="tr-TR" sz="2400" dirty="0" smtClean="0"/>
          </a:p>
          <a:p>
            <a:pPr lvl="1"/>
            <a:r>
              <a:rPr lang="tr-TR" sz="2000" dirty="0" err="1" smtClean="0"/>
              <a:t>Government</a:t>
            </a:r>
            <a:r>
              <a:rPr lang="tr-TR" sz="2000" dirty="0" smtClean="0"/>
              <a:t> </a:t>
            </a:r>
            <a:r>
              <a:rPr lang="tr-TR" sz="2000" dirty="0" err="1" smtClean="0"/>
              <a:t>finance</a:t>
            </a:r>
            <a:r>
              <a:rPr lang="tr-TR" sz="2000" dirty="0" smtClean="0"/>
              <a:t> </a:t>
            </a:r>
            <a:r>
              <a:rPr lang="tr-TR" sz="2000" dirty="0" err="1" smtClean="0"/>
              <a:t>statistics</a:t>
            </a:r>
            <a:endParaRPr lang="tr-TR" sz="2000" dirty="0" smtClean="0"/>
          </a:p>
          <a:p>
            <a:pPr lvl="1"/>
            <a:r>
              <a:rPr lang="tr-TR" sz="2000" dirty="0" err="1" smtClean="0"/>
              <a:t>Employment</a:t>
            </a:r>
            <a:r>
              <a:rPr lang="tr-TR" sz="2000" dirty="0" smtClean="0"/>
              <a:t>/</a:t>
            </a:r>
            <a:r>
              <a:rPr lang="tr-TR" sz="2000" dirty="0" err="1" smtClean="0"/>
              <a:t>hours</a:t>
            </a:r>
            <a:r>
              <a:rPr lang="tr-TR" sz="2000" dirty="0" smtClean="0"/>
              <a:t> </a:t>
            </a:r>
            <a:r>
              <a:rPr lang="tr-TR" sz="2000" dirty="0" err="1" smtClean="0"/>
              <a:t>worked</a:t>
            </a:r>
            <a:endParaRPr lang="tr-TR" sz="2000" dirty="0" smtClean="0"/>
          </a:p>
          <a:p>
            <a:pPr lvl="1"/>
            <a:r>
              <a:rPr lang="tr-TR" sz="2000" dirty="0" err="1" smtClean="0"/>
              <a:t>Wages</a:t>
            </a:r>
            <a:r>
              <a:rPr lang="tr-TR" sz="2000" dirty="0" smtClean="0"/>
              <a:t> and </a:t>
            </a:r>
            <a:r>
              <a:rPr lang="tr-TR" sz="2000" dirty="0" err="1" smtClean="0"/>
              <a:t>salaries</a:t>
            </a:r>
            <a:endParaRPr lang="tr-TR" sz="2000" dirty="0" smtClean="0"/>
          </a:p>
          <a:p>
            <a:pPr lvl="1"/>
            <a:r>
              <a:rPr lang="en-US" sz="2000" dirty="0" smtClean="0"/>
              <a:t>Data from health insurance schemes</a:t>
            </a:r>
          </a:p>
          <a:p>
            <a:pPr lvl="1"/>
            <a:r>
              <a:rPr lang="tr-TR" sz="2000" dirty="0" err="1" smtClean="0"/>
              <a:t>Number</a:t>
            </a:r>
            <a:r>
              <a:rPr lang="tr-TR" sz="2000" dirty="0" smtClean="0"/>
              <a:t> of </a:t>
            </a:r>
            <a:r>
              <a:rPr lang="tr-TR" sz="2000" dirty="0" err="1" smtClean="0"/>
              <a:t>patients</a:t>
            </a:r>
            <a:r>
              <a:rPr lang="tr-TR" sz="2000" dirty="0" smtClean="0"/>
              <a:t>/</a:t>
            </a:r>
            <a:r>
              <a:rPr lang="tr-TR" sz="2000" dirty="0" err="1" smtClean="0"/>
              <a:t>beds</a:t>
            </a:r>
            <a:endParaRPr lang="tr-TR" sz="2000" dirty="0" smtClean="0"/>
          </a:p>
          <a:p>
            <a:r>
              <a:rPr lang="tr-TR" sz="2400" dirty="0" err="1" smtClean="0"/>
              <a:t>Wage</a:t>
            </a:r>
            <a:r>
              <a:rPr lang="tr-TR" sz="2400" dirty="0" smtClean="0"/>
              <a:t> </a:t>
            </a:r>
            <a:r>
              <a:rPr lang="tr-TR" sz="2400" dirty="0" err="1" smtClean="0"/>
              <a:t>index</a:t>
            </a:r>
            <a:r>
              <a:rPr lang="tr-TR" sz="2400" dirty="0" smtClean="0"/>
              <a:t>/CPI</a:t>
            </a:r>
          </a:p>
        </p:txBody>
      </p:sp>
      <p:sp>
        <p:nvSpPr>
          <p:cNvPr id="7" name="6 Dikdörtgen"/>
          <p:cNvSpPr/>
          <p:nvPr/>
        </p:nvSpPr>
        <p:spPr>
          <a:xfrm>
            <a:off x="71406" y="1252823"/>
            <a:ext cx="885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 smtClean="0">
                <a:latin typeface="Calibri" pitchFamily="34" charset="0"/>
              </a:rPr>
              <a:t>Human</a:t>
            </a:r>
            <a:r>
              <a:rPr lang="tr-TR" sz="2400" b="1" dirty="0" smtClean="0">
                <a:latin typeface="Calibri" pitchFamily="34" charset="0"/>
              </a:rPr>
              <a:t> </a:t>
            </a:r>
            <a:r>
              <a:rPr lang="tr-TR" sz="2400" b="1" dirty="0" err="1" smtClean="0">
                <a:latin typeface="Calibri" pitchFamily="34" charset="0"/>
              </a:rPr>
              <a:t>health</a:t>
            </a:r>
            <a:r>
              <a:rPr lang="tr-TR" sz="2400" b="1" dirty="0" smtClean="0">
                <a:latin typeface="Calibri" pitchFamily="34" charset="0"/>
              </a:rPr>
              <a:t> and </a:t>
            </a:r>
            <a:r>
              <a:rPr lang="tr-TR" sz="2400" b="1" dirty="0" err="1" smtClean="0">
                <a:latin typeface="Calibri" pitchFamily="34" charset="0"/>
              </a:rPr>
              <a:t>social</a:t>
            </a:r>
            <a:r>
              <a:rPr lang="tr-TR" sz="2400" b="1" dirty="0" smtClean="0">
                <a:latin typeface="Calibri" pitchFamily="34" charset="0"/>
              </a:rPr>
              <a:t> </a:t>
            </a:r>
            <a:r>
              <a:rPr lang="tr-TR" sz="2400" b="1" dirty="0" err="1" smtClean="0">
                <a:latin typeface="Calibri" pitchFamily="34" charset="0"/>
              </a:rPr>
              <a:t>work</a:t>
            </a:r>
            <a:r>
              <a:rPr lang="tr-TR" sz="2400" b="1" dirty="0" smtClean="0">
                <a:latin typeface="Calibri" pitchFamily="34" charset="0"/>
              </a:rPr>
              <a:t> </a:t>
            </a:r>
            <a:r>
              <a:rPr lang="tr-TR" sz="2400" b="1" dirty="0" err="1" smtClean="0">
                <a:latin typeface="Calibri" pitchFamily="34" charset="0"/>
              </a:rPr>
              <a:t>activities</a:t>
            </a:r>
            <a:r>
              <a:rPr lang="tr-TR" sz="2400" b="1" dirty="0" smtClean="0">
                <a:latin typeface="Calibri" pitchFamily="34" charset="0"/>
              </a:rPr>
              <a:t> (Q)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36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0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Sources by Activities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214282" y="1785926"/>
            <a:ext cx="8643998" cy="4268799"/>
          </a:xfrm>
        </p:spPr>
        <p:txBody>
          <a:bodyPr/>
          <a:lstStyle/>
          <a:p>
            <a:r>
              <a:rPr lang="tr-TR" sz="2400" dirty="0" err="1" smtClean="0"/>
              <a:t>Quarterly</a:t>
            </a:r>
            <a:r>
              <a:rPr lang="tr-TR" sz="2400" dirty="0" smtClean="0"/>
              <a:t> </a:t>
            </a:r>
            <a:r>
              <a:rPr lang="tr-TR" sz="2400" dirty="0" err="1" smtClean="0"/>
              <a:t>indicators</a:t>
            </a:r>
            <a:r>
              <a:rPr lang="tr-TR" sz="2400" dirty="0" smtClean="0"/>
              <a:t>: </a:t>
            </a:r>
            <a:r>
              <a:rPr lang="tr-TR" sz="2400" dirty="0" err="1" smtClean="0"/>
              <a:t>values</a:t>
            </a:r>
            <a:r>
              <a:rPr lang="tr-TR" sz="2400" dirty="0" smtClean="0"/>
              <a:t>/</a:t>
            </a:r>
            <a:r>
              <a:rPr lang="tr-TR" sz="2400" dirty="0" err="1" smtClean="0"/>
              <a:t>quantities</a:t>
            </a:r>
            <a:endParaRPr lang="tr-TR" sz="2400" dirty="0" smtClean="0"/>
          </a:p>
          <a:p>
            <a:pPr lvl="1"/>
            <a:r>
              <a:rPr lang="tr-TR" sz="2000" dirty="0" err="1" smtClean="0"/>
              <a:t>Sales</a:t>
            </a:r>
            <a:r>
              <a:rPr lang="tr-TR" sz="2000" dirty="0" smtClean="0"/>
              <a:t>/</a:t>
            </a:r>
            <a:r>
              <a:rPr lang="tr-TR" sz="2000" dirty="0" err="1" smtClean="0"/>
              <a:t>turnover</a:t>
            </a:r>
            <a:r>
              <a:rPr lang="tr-TR" sz="2000" dirty="0" smtClean="0"/>
              <a:t> </a:t>
            </a:r>
            <a:r>
              <a:rPr lang="tr-TR" sz="2000" dirty="0" err="1" smtClean="0"/>
              <a:t>indexes</a:t>
            </a:r>
            <a:endParaRPr lang="tr-TR" sz="2000" dirty="0" smtClean="0"/>
          </a:p>
          <a:p>
            <a:pPr lvl="1"/>
            <a:r>
              <a:rPr lang="tr-TR" sz="2000" dirty="0" err="1" smtClean="0"/>
              <a:t>Employment</a:t>
            </a:r>
            <a:r>
              <a:rPr lang="tr-TR" sz="2000" dirty="0" smtClean="0"/>
              <a:t>/</a:t>
            </a:r>
            <a:r>
              <a:rPr lang="tr-TR" sz="2000" dirty="0" err="1" smtClean="0"/>
              <a:t>hours</a:t>
            </a:r>
            <a:r>
              <a:rPr lang="tr-TR" sz="2000" dirty="0" smtClean="0"/>
              <a:t> </a:t>
            </a:r>
            <a:r>
              <a:rPr lang="tr-TR" sz="2000" dirty="0" err="1" smtClean="0"/>
              <a:t>worked</a:t>
            </a:r>
            <a:endParaRPr lang="tr-TR" sz="2000" dirty="0" smtClean="0"/>
          </a:p>
          <a:p>
            <a:pPr lvl="1"/>
            <a:r>
              <a:rPr lang="en-US" sz="2000" dirty="0" smtClean="0"/>
              <a:t>Expenditure on sport and gambling activities</a:t>
            </a:r>
          </a:p>
          <a:p>
            <a:r>
              <a:rPr lang="tr-TR" sz="2400" dirty="0" err="1" smtClean="0"/>
              <a:t>Wage</a:t>
            </a:r>
            <a:r>
              <a:rPr lang="tr-TR" sz="2400" dirty="0" smtClean="0"/>
              <a:t> </a:t>
            </a:r>
            <a:r>
              <a:rPr lang="tr-TR" sz="2400" dirty="0" err="1" smtClean="0"/>
              <a:t>index</a:t>
            </a:r>
            <a:r>
              <a:rPr lang="tr-TR" sz="2400" dirty="0" smtClean="0"/>
              <a:t>/</a:t>
            </a:r>
            <a:r>
              <a:rPr lang="en-US" sz="2400" dirty="0" smtClean="0"/>
              <a:t>PPIs</a:t>
            </a:r>
            <a:r>
              <a:rPr lang="tr-TR" sz="2400" dirty="0" smtClean="0"/>
              <a:t>/</a:t>
            </a:r>
            <a:r>
              <a:rPr lang="en-US" sz="2400" dirty="0" smtClean="0"/>
              <a:t>CPIs adjusted to basic prices</a:t>
            </a:r>
          </a:p>
          <a:p>
            <a:endParaRPr lang="tr-TR" sz="2400" dirty="0" smtClean="0"/>
          </a:p>
        </p:txBody>
      </p:sp>
      <p:sp>
        <p:nvSpPr>
          <p:cNvPr id="7" name="6 Dikdörtgen"/>
          <p:cNvSpPr/>
          <p:nvPr/>
        </p:nvSpPr>
        <p:spPr>
          <a:xfrm>
            <a:off x="71406" y="1252823"/>
            <a:ext cx="885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 smtClean="0">
                <a:latin typeface="Calibri" pitchFamily="34" charset="0"/>
              </a:rPr>
              <a:t>Arts</a:t>
            </a:r>
            <a:r>
              <a:rPr lang="tr-TR" sz="2400" b="1" dirty="0" smtClean="0">
                <a:latin typeface="Calibri" pitchFamily="34" charset="0"/>
              </a:rPr>
              <a:t>, </a:t>
            </a:r>
            <a:r>
              <a:rPr lang="tr-TR" sz="2400" b="1" dirty="0" err="1" smtClean="0">
                <a:latin typeface="Calibri" pitchFamily="34" charset="0"/>
              </a:rPr>
              <a:t>entertainment</a:t>
            </a:r>
            <a:r>
              <a:rPr lang="tr-TR" sz="2400" b="1" dirty="0" smtClean="0">
                <a:latin typeface="Calibri" pitchFamily="34" charset="0"/>
              </a:rPr>
              <a:t> and </a:t>
            </a:r>
            <a:r>
              <a:rPr lang="tr-TR" sz="2400" b="1" dirty="0" err="1" smtClean="0">
                <a:latin typeface="Calibri" pitchFamily="34" charset="0"/>
              </a:rPr>
              <a:t>recreation</a:t>
            </a:r>
            <a:r>
              <a:rPr lang="tr-TR" sz="2400" b="1" dirty="0" smtClean="0">
                <a:latin typeface="Calibri" pitchFamily="34" charset="0"/>
              </a:rPr>
              <a:t> (R)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37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0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Sources by Activities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214282" y="1785926"/>
            <a:ext cx="8643998" cy="4268799"/>
          </a:xfrm>
        </p:spPr>
        <p:txBody>
          <a:bodyPr/>
          <a:lstStyle/>
          <a:p>
            <a:r>
              <a:rPr lang="tr-TR" sz="2400" dirty="0" err="1" smtClean="0"/>
              <a:t>Quarterly</a:t>
            </a:r>
            <a:r>
              <a:rPr lang="tr-TR" sz="2400" dirty="0" smtClean="0"/>
              <a:t> </a:t>
            </a:r>
            <a:r>
              <a:rPr lang="tr-TR" sz="2400" dirty="0" err="1" smtClean="0"/>
              <a:t>indicators</a:t>
            </a:r>
            <a:r>
              <a:rPr lang="tr-TR" sz="2400" dirty="0" smtClean="0"/>
              <a:t>: </a:t>
            </a:r>
            <a:r>
              <a:rPr lang="tr-TR" sz="2400" dirty="0" err="1" smtClean="0"/>
              <a:t>values</a:t>
            </a:r>
            <a:r>
              <a:rPr lang="tr-TR" sz="2400" dirty="0" smtClean="0"/>
              <a:t>/</a:t>
            </a:r>
            <a:r>
              <a:rPr lang="tr-TR" sz="2400" dirty="0" err="1" smtClean="0"/>
              <a:t>quantities</a:t>
            </a:r>
            <a:endParaRPr lang="tr-TR" sz="2400" dirty="0" smtClean="0"/>
          </a:p>
          <a:p>
            <a:pPr lvl="1"/>
            <a:r>
              <a:rPr lang="en-US" sz="2000" dirty="0" smtClean="0"/>
              <a:t>Surveys on trade unions/business associations</a:t>
            </a:r>
          </a:p>
          <a:p>
            <a:pPr lvl="1"/>
            <a:r>
              <a:rPr lang="tr-TR" sz="2000" dirty="0" err="1" smtClean="0"/>
              <a:t>Government</a:t>
            </a:r>
            <a:r>
              <a:rPr lang="tr-TR" sz="2000" dirty="0" smtClean="0"/>
              <a:t> </a:t>
            </a:r>
            <a:r>
              <a:rPr lang="tr-TR" sz="2000" dirty="0" err="1" smtClean="0"/>
              <a:t>funding</a:t>
            </a:r>
            <a:endParaRPr lang="tr-TR" sz="2000" dirty="0" smtClean="0"/>
          </a:p>
          <a:p>
            <a:pPr lvl="1"/>
            <a:r>
              <a:rPr lang="tr-TR" sz="2000" dirty="0" smtClean="0"/>
              <a:t>VAT data</a:t>
            </a:r>
          </a:p>
          <a:p>
            <a:pPr lvl="1"/>
            <a:r>
              <a:rPr lang="tr-TR" sz="2000" dirty="0" err="1" smtClean="0"/>
              <a:t>Employment</a:t>
            </a:r>
            <a:r>
              <a:rPr lang="tr-TR" sz="2000" dirty="0" smtClean="0"/>
              <a:t>/</a:t>
            </a:r>
            <a:r>
              <a:rPr lang="tr-TR" sz="2000" dirty="0" err="1" smtClean="0"/>
              <a:t>hours</a:t>
            </a:r>
            <a:r>
              <a:rPr lang="tr-TR" sz="2000" dirty="0" smtClean="0"/>
              <a:t> </a:t>
            </a:r>
            <a:r>
              <a:rPr lang="tr-TR" sz="2000" dirty="0" err="1" smtClean="0"/>
              <a:t>worked</a:t>
            </a:r>
            <a:endParaRPr lang="tr-TR" sz="2000" dirty="0" smtClean="0"/>
          </a:p>
          <a:p>
            <a:r>
              <a:rPr lang="tr-TR" sz="2400" dirty="0" smtClean="0"/>
              <a:t>CPI/</a:t>
            </a:r>
            <a:r>
              <a:rPr lang="tr-TR" sz="2400" dirty="0" err="1" smtClean="0"/>
              <a:t>Charge</a:t>
            </a:r>
            <a:r>
              <a:rPr lang="tr-TR" sz="2400" dirty="0" smtClean="0"/>
              <a:t>-</a:t>
            </a:r>
            <a:r>
              <a:rPr lang="tr-TR" sz="2400" dirty="0" err="1" smtClean="0"/>
              <a:t>out</a:t>
            </a:r>
            <a:r>
              <a:rPr lang="tr-TR" sz="2400" dirty="0" smtClean="0"/>
              <a:t> </a:t>
            </a:r>
            <a:r>
              <a:rPr lang="tr-TR" sz="2400" dirty="0" err="1" smtClean="0"/>
              <a:t>rates</a:t>
            </a:r>
            <a:r>
              <a:rPr lang="tr-TR" sz="2400" dirty="0" smtClean="0"/>
              <a:t>/</a:t>
            </a:r>
            <a:r>
              <a:rPr lang="tr-TR" sz="2400" dirty="0" err="1" smtClean="0"/>
              <a:t>Input</a:t>
            </a:r>
            <a:r>
              <a:rPr lang="tr-TR" sz="2400" dirty="0" smtClean="0"/>
              <a:t> </a:t>
            </a:r>
            <a:r>
              <a:rPr lang="tr-TR" sz="2400" dirty="0" err="1" smtClean="0"/>
              <a:t>prices</a:t>
            </a:r>
            <a:endParaRPr lang="tr-TR" sz="2400" dirty="0" smtClean="0"/>
          </a:p>
        </p:txBody>
      </p:sp>
      <p:sp>
        <p:nvSpPr>
          <p:cNvPr id="7" name="6 Dikdörtgen"/>
          <p:cNvSpPr/>
          <p:nvPr/>
        </p:nvSpPr>
        <p:spPr>
          <a:xfrm>
            <a:off x="71406" y="1252823"/>
            <a:ext cx="885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 smtClean="0">
                <a:latin typeface="Calibri" pitchFamily="34" charset="0"/>
              </a:rPr>
              <a:t>Other</a:t>
            </a:r>
            <a:r>
              <a:rPr lang="tr-TR" sz="2400" b="1" dirty="0" smtClean="0">
                <a:latin typeface="Calibri" pitchFamily="34" charset="0"/>
              </a:rPr>
              <a:t> service </a:t>
            </a:r>
            <a:r>
              <a:rPr lang="tr-TR" sz="2400" b="1" dirty="0" err="1" smtClean="0">
                <a:latin typeface="Calibri" pitchFamily="34" charset="0"/>
              </a:rPr>
              <a:t>activities</a:t>
            </a:r>
            <a:r>
              <a:rPr lang="tr-TR" sz="2400" b="1" dirty="0" smtClean="0">
                <a:latin typeface="Calibri" pitchFamily="34" charset="0"/>
              </a:rPr>
              <a:t> (S)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38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0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Sources by Activities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214282" y="1785926"/>
            <a:ext cx="8643998" cy="4268799"/>
          </a:xfrm>
        </p:spPr>
        <p:txBody>
          <a:bodyPr/>
          <a:lstStyle/>
          <a:p>
            <a:r>
              <a:rPr lang="tr-TR" sz="2400" dirty="0" err="1" smtClean="0"/>
              <a:t>Quarterly</a:t>
            </a:r>
            <a:r>
              <a:rPr lang="tr-TR" sz="2400" dirty="0" smtClean="0"/>
              <a:t> </a:t>
            </a:r>
            <a:r>
              <a:rPr lang="tr-TR" sz="2400" dirty="0" err="1" smtClean="0"/>
              <a:t>indicators</a:t>
            </a:r>
            <a:r>
              <a:rPr lang="tr-TR" sz="2400" dirty="0" smtClean="0"/>
              <a:t>: </a:t>
            </a:r>
            <a:r>
              <a:rPr lang="tr-TR" sz="2400" dirty="0" err="1" smtClean="0"/>
              <a:t>values</a:t>
            </a:r>
            <a:r>
              <a:rPr lang="tr-TR" sz="2400" dirty="0" smtClean="0"/>
              <a:t>/</a:t>
            </a:r>
            <a:r>
              <a:rPr lang="tr-TR" sz="2400" dirty="0" err="1" smtClean="0"/>
              <a:t>quantities</a:t>
            </a:r>
            <a:endParaRPr lang="tr-TR" sz="2400" dirty="0" smtClean="0"/>
          </a:p>
          <a:p>
            <a:pPr lvl="1"/>
            <a:r>
              <a:rPr lang="en-US" sz="2000" dirty="0" smtClean="0"/>
              <a:t>Employment/hours worked</a:t>
            </a:r>
            <a:r>
              <a:rPr lang="tr-TR" sz="2000" dirty="0" smtClean="0"/>
              <a:t> </a:t>
            </a:r>
            <a:r>
              <a:rPr lang="en-US" sz="2000" dirty="0" smtClean="0"/>
              <a:t>(domestic staff serving</a:t>
            </a:r>
            <a:r>
              <a:rPr lang="tr-TR" sz="2000" dirty="0" smtClean="0"/>
              <a:t> </a:t>
            </a:r>
            <a:r>
              <a:rPr lang="tr-TR" sz="2000" dirty="0" err="1" smtClean="0"/>
              <a:t>households</a:t>
            </a:r>
            <a:r>
              <a:rPr lang="tr-TR" sz="2000" dirty="0" smtClean="0"/>
              <a:t>)</a:t>
            </a:r>
          </a:p>
          <a:p>
            <a:pPr lvl="1"/>
            <a:r>
              <a:rPr lang="tr-TR" sz="2000" dirty="0" err="1" smtClean="0"/>
              <a:t>Wages</a:t>
            </a:r>
            <a:r>
              <a:rPr lang="tr-TR" sz="2000" dirty="0" smtClean="0"/>
              <a:t> and </a:t>
            </a:r>
            <a:r>
              <a:rPr lang="tr-TR" sz="2000" dirty="0" err="1" smtClean="0"/>
              <a:t>salaries</a:t>
            </a:r>
            <a:endParaRPr lang="tr-TR" sz="2000" dirty="0" smtClean="0"/>
          </a:p>
          <a:p>
            <a:r>
              <a:rPr lang="tr-TR" sz="2400" dirty="0" smtClean="0"/>
              <a:t>CPI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domestic</a:t>
            </a:r>
            <a:r>
              <a:rPr lang="tr-TR" sz="2400" dirty="0" smtClean="0"/>
              <a:t> </a:t>
            </a:r>
            <a:r>
              <a:rPr lang="tr-TR" sz="2400" dirty="0" err="1" smtClean="0"/>
              <a:t>staff</a:t>
            </a:r>
            <a:endParaRPr lang="tr-TR" sz="2400" dirty="0" smtClean="0"/>
          </a:p>
        </p:txBody>
      </p:sp>
      <p:sp>
        <p:nvSpPr>
          <p:cNvPr id="7" name="6 Dikdörtgen"/>
          <p:cNvSpPr/>
          <p:nvPr/>
        </p:nvSpPr>
        <p:spPr>
          <a:xfrm>
            <a:off x="71406" y="1252823"/>
            <a:ext cx="885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 smtClean="0"/>
              <a:t>Households</a:t>
            </a:r>
            <a:r>
              <a:rPr lang="tr-TR" sz="2400" b="1" dirty="0" smtClean="0"/>
              <a:t> as </a:t>
            </a:r>
            <a:r>
              <a:rPr lang="tr-TR" sz="2400" b="1" dirty="0" err="1" smtClean="0"/>
              <a:t>employers</a:t>
            </a:r>
            <a:r>
              <a:rPr lang="tr-TR" sz="2400" b="1" dirty="0" smtClean="0"/>
              <a:t> (T)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39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0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Sources by Activities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214282" y="1785926"/>
            <a:ext cx="8643998" cy="4268799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tr-TR" sz="2400" dirty="0" err="1" smtClean="0"/>
              <a:t>Government</a:t>
            </a:r>
            <a:r>
              <a:rPr lang="tr-TR" sz="2400" dirty="0" smtClean="0"/>
              <a:t> </a:t>
            </a:r>
            <a:r>
              <a:rPr lang="tr-TR" sz="2400" dirty="0" err="1" smtClean="0"/>
              <a:t>finance</a:t>
            </a:r>
            <a:r>
              <a:rPr lang="tr-TR" sz="2400" dirty="0" smtClean="0"/>
              <a:t> </a:t>
            </a:r>
            <a:r>
              <a:rPr lang="tr-TR" sz="2400" dirty="0" err="1" smtClean="0"/>
              <a:t>statistics</a:t>
            </a:r>
            <a:endParaRPr lang="tr-TR" sz="2400" dirty="0" smtClean="0"/>
          </a:p>
          <a:p>
            <a:r>
              <a:rPr lang="tr-TR" sz="2400" dirty="0" err="1" smtClean="0"/>
              <a:t>Import</a:t>
            </a:r>
            <a:r>
              <a:rPr lang="tr-TR" sz="2400" dirty="0" smtClean="0"/>
              <a:t> </a:t>
            </a:r>
            <a:r>
              <a:rPr lang="tr-TR" sz="2400" dirty="0" err="1" smtClean="0"/>
              <a:t>Duties</a:t>
            </a:r>
            <a:endParaRPr lang="tr-TR" sz="2400" dirty="0" smtClean="0"/>
          </a:p>
          <a:p>
            <a:pPr lvl="1"/>
            <a:r>
              <a:rPr lang="en-US" sz="2000" dirty="0" smtClean="0"/>
              <a:t>Values and volumes of imports (preferably with</a:t>
            </a:r>
            <a:r>
              <a:rPr lang="tr-TR" sz="2000" dirty="0" smtClean="0"/>
              <a:t> </a:t>
            </a:r>
            <a:r>
              <a:rPr lang="en-US" sz="2000" dirty="0" smtClean="0"/>
              <a:t>breakdown by type of product)</a:t>
            </a:r>
            <a:endParaRPr lang="tr-TR" sz="2000" dirty="0" smtClean="0"/>
          </a:p>
          <a:p>
            <a:r>
              <a:rPr lang="tr-TR" sz="2400" dirty="0" smtClean="0"/>
              <a:t>VAT, </a:t>
            </a:r>
            <a:r>
              <a:rPr lang="tr-TR" sz="2400" dirty="0" err="1" smtClean="0"/>
              <a:t>others</a:t>
            </a:r>
            <a:r>
              <a:rPr lang="tr-TR" sz="2400" dirty="0" smtClean="0"/>
              <a:t> on </a:t>
            </a:r>
            <a:r>
              <a:rPr lang="tr-TR" sz="2400" dirty="0" err="1" smtClean="0"/>
              <a:t>products</a:t>
            </a:r>
            <a:endParaRPr lang="tr-TR" sz="2400" dirty="0" smtClean="0"/>
          </a:p>
          <a:p>
            <a:pPr lvl="1"/>
            <a:r>
              <a:rPr lang="en-US" sz="2000" dirty="0" smtClean="0"/>
              <a:t>Values and volumes of goods and services</a:t>
            </a:r>
            <a:r>
              <a:rPr lang="tr-TR" sz="2000" dirty="0" smtClean="0"/>
              <a:t> </a:t>
            </a:r>
            <a:r>
              <a:rPr lang="en-US" sz="2000" dirty="0" smtClean="0"/>
              <a:t>produced/sold subject to tax/subsidy (preferably with</a:t>
            </a:r>
            <a:r>
              <a:rPr lang="tr-TR" sz="2000" dirty="0" smtClean="0"/>
              <a:t> </a:t>
            </a:r>
            <a:r>
              <a:rPr lang="en-US" sz="2000" dirty="0" smtClean="0"/>
              <a:t>breakdown of goods and services that closely correspond with type and rate of taxes)</a:t>
            </a:r>
          </a:p>
          <a:p>
            <a:endParaRPr lang="en-US" sz="2400" dirty="0" smtClean="0"/>
          </a:p>
        </p:txBody>
      </p:sp>
      <p:sp>
        <p:nvSpPr>
          <p:cNvPr id="7" name="6 Dikdörtgen"/>
          <p:cNvSpPr/>
          <p:nvPr/>
        </p:nvSpPr>
        <p:spPr>
          <a:xfrm>
            <a:off x="71406" y="1252823"/>
            <a:ext cx="885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 smtClean="0"/>
              <a:t>Taxes</a:t>
            </a:r>
            <a:r>
              <a:rPr lang="tr-TR" sz="2400" b="1" dirty="0" smtClean="0"/>
              <a:t>/</a:t>
            </a:r>
            <a:r>
              <a:rPr lang="tr-TR" sz="2400" b="1" dirty="0" err="1" smtClean="0"/>
              <a:t>Subsidies</a:t>
            </a:r>
            <a:r>
              <a:rPr lang="tr-TR" sz="2400" b="1" dirty="0" smtClean="0"/>
              <a:t> on </a:t>
            </a:r>
            <a:r>
              <a:rPr lang="tr-TR" sz="2400" b="1" dirty="0" err="1" smtClean="0"/>
              <a:t>Products</a:t>
            </a:r>
            <a:endParaRPr lang="tr-TR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4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GDP by </a:t>
            </a:r>
            <a:r>
              <a:rPr lang="tr-TR" sz="3600" dirty="0" err="1" smtClean="0">
                <a:solidFill>
                  <a:schemeClr val="accent2">
                    <a:lumMod val="75000"/>
                  </a:schemeClr>
                </a:solidFill>
              </a:rPr>
              <a:t>Production</a:t>
            </a:r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 Approach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/>
          <a:lstStyle/>
          <a:p>
            <a:r>
              <a:rPr lang="tr-TR" dirty="0" smtClean="0"/>
              <a:t>Market sector-</a:t>
            </a:r>
            <a:r>
              <a:rPr lang="tr-TR" dirty="0" err="1" smtClean="0"/>
              <a:t>dominated</a:t>
            </a:r>
            <a:r>
              <a:rPr lang="tr-TR" dirty="0" smtClean="0"/>
              <a:t> </a:t>
            </a:r>
            <a:r>
              <a:rPr lang="tr-TR" dirty="0" err="1" smtClean="0"/>
              <a:t>industries</a:t>
            </a:r>
            <a:endParaRPr lang="tr-TR" dirty="0" smtClean="0"/>
          </a:p>
          <a:p>
            <a:pPr lvl="1"/>
            <a:r>
              <a:rPr lang="en-US" sz="2600" dirty="0" smtClean="0"/>
              <a:t>Gross Value Added </a:t>
            </a:r>
            <a:r>
              <a:rPr lang="tr-TR" sz="2600" dirty="0" smtClean="0"/>
              <a:t>(GVA) </a:t>
            </a:r>
            <a:r>
              <a:rPr lang="en-US" sz="2600" dirty="0" smtClean="0"/>
              <a:t>= </a:t>
            </a:r>
            <a:endParaRPr lang="tr-TR" sz="2600" dirty="0" smtClean="0"/>
          </a:p>
          <a:p>
            <a:pPr lvl="1">
              <a:buNone/>
            </a:pPr>
            <a:r>
              <a:rPr lang="tr-TR" sz="2600" dirty="0" smtClean="0"/>
              <a:t>	</a:t>
            </a:r>
            <a:r>
              <a:rPr lang="en-US" sz="2600" dirty="0" smtClean="0"/>
              <a:t>Gross Output (GO</a:t>
            </a:r>
            <a:r>
              <a:rPr lang="tr-TR" sz="2600" dirty="0" smtClean="0"/>
              <a:t>) - </a:t>
            </a:r>
            <a:r>
              <a:rPr lang="en-US" sz="2600" dirty="0" smtClean="0"/>
              <a:t>Intermediate Consumption (IC)</a:t>
            </a:r>
            <a:endParaRPr lang="tr-TR" sz="2600" dirty="0" smtClean="0"/>
          </a:p>
          <a:p>
            <a:r>
              <a:rPr lang="tr-TR" dirty="0" err="1" smtClean="0"/>
              <a:t>Non</a:t>
            </a:r>
            <a:r>
              <a:rPr lang="tr-TR" dirty="0" smtClean="0"/>
              <a:t>-Market sector-</a:t>
            </a:r>
            <a:r>
              <a:rPr lang="tr-TR" dirty="0" err="1" smtClean="0"/>
              <a:t>dominated</a:t>
            </a:r>
            <a:r>
              <a:rPr lang="tr-TR" dirty="0" smtClean="0"/>
              <a:t> </a:t>
            </a:r>
            <a:r>
              <a:rPr lang="tr-TR" dirty="0" err="1" smtClean="0"/>
              <a:t>industries</a:t>
            </a:r>
            <a:endParaRPr lang="tr-TR" dirty="0" smtClean="0"/>
          </a:p>
          <a:p>
            <a:pPr lvl="1"/>
            <a:r>
              <a:rPr lang="en-US" sz="2600" dirty="0" smtClean="0"/>
              <a:t>Gross Value Added (GVA)</a:t>
            </a:r>
            <a:r>
              <a:rPr lang="tr-TR" sz="2600" dirty="0" smtClean="0"/>
              <a:t> </a:t>
            </a:r>
            <a:r>
              <a:rPr lang="en-US" sz="2600" dirty="0" smtClean="0"/>
              <a:t>= </a:t>
            </a:r>
            <a:endParaRPr lang="tr-TR" sz="2600" dirty="0" smtClean="0"/>
          </a:p>
          <a:p>
            <a:pPr lvl="1">
              <a:buNone/>
            </a:pPr>
            <a:r>
              <a:rPr lang="tr-TR" sz="2600" dirty="0" smtClean="0"/>
              <a:t>	</a:t>
            </a:r>
            <a:r>
              <a:rPr lang="tr-TR" sz="2600" dirty="0" err="1" smtClean="0"/>
              <a:t>Compensation</a:t>
            </a:r>
            <a:r>
              <a:rPr lang="tr-TR" sz="2600" dirty="0" smtClean="0"/>
              <a:t> Of Employees  (</a:t>
            </a:r>
            <a:r>
              <a:rPr lang="tr-TR" sz="2600" dirty="0" err="1" smtClean="0"/>
              <a:t>CoE</a:t>
            </a:r>
            <a:r>
              <a:rPr lang="tr-TR" sz="2600" dirty="0" smtClean="0"/>
              <a:t>) + </a:t>
            </a:r>
            <a:r>
              <a:rPr lang="tr-TR" sz="2600" dirty="0" err="1" smtClean="0"/>
              <a:t>Comsumption</a:t>
            </a:r>
            <a:r>
              <a:rPr lang="tr-TR" sz="2600" dirty="0" smtClean="0"/>
              <a:t> of </a:t>
            </a:r>
            <a:r>
              <a:rPr lang="tr-TR" sz="2600" dirty="0" err="1" smtClean="0"/>
              <a:t>Fixed</a:t>
            </a:r>
            <a:r>
              <a:rPr lang="tr-TR" sz="2600" dirty="0" smtClean="0"/>
              <a:t> </a:t>
            </a:r>
            <a:r>
              <a:rPr lang="tr-TR" sz="2600" dirty="0" err="1" smtClean="0"/>
              <a:t>Capital</a:t>
            </a:r>
            <a:r>
              <a:rPr lang="tr-TR" sz="2600" dirty="0" smtClean="0"/>
              <a:t> (CFC)</a:t>
            </a:r>
          </a:p>
          <a:p>
            <a:pPr lvl="1">
              <a:buNone/>
            </a:pPr>
            <a:r>
              <a:rPr lang="tr-TR" dirty="0" smtClean="0"/>
              <a:t>	</a:t>
            </a:r>
            <a:r>
              <a:rPr lang="tr-TR" sz="2200" dirty="0" smtClean="0"/>
              <a:t>(</a:t>
            </a:r>
            <a:r>
              <a:rPr lang="tr-TR" sz="2200" dirty="0" err="1" smtClean="0"/>
              <a:t>Because</a:t>
            </a:r>
            <a:r>
              <a:rPr lang="tr-TR" sz="2200" dirty="0" smtClean="0"/>
              <a:t> of </a:t>
            </a:r>
            <a:r>
              <a:rPr lang="tr-TR" sz="2200" dirty="0" err="1" smtClean="0"/>
              <a:t>being</a:t>
            </a:r>
            <a:r>
              <a:rPr lang="tr-TR" sz="2200" dirty="0" smtClean="0"/>
              <a:t> </a:t>
            </a:r>
            <a:r>
              <a:rPr lang="tr-TR" sz="2200" dirty="0" err="1" smtClean="0"/>
              <a:t>non</a:t>
            </a:r>
            <a:r>
              <a:rPr lang="tr-TR" sz="2200" dirty="0" smtClean="0"/>
              <a:t>-market, </a:t>
            </a:r>
            <a:r>
              <a:rPr lang="tr-TR" sz="2200" dirty="0" err="1" smtClean="0"/>
              <a:t>there</a:t>
            </a:r>
            <a:r>
              <a:rPr lang="tr-TR" sz="2200" dirty="0" smtClean="0"/>
              <a:t> is no </a:t>
            </a:r>
            <a:r>
              <a:rPr lang="tr-TR" sz="2200" dirty="0" err="1" smtClean="0"/>
              <a:t>Operating</a:t>
            </a:r>
            <a:r>
              <a:rPr lang="tr-TR" sz="2200" dirty="0" smtClean="0"/>
              <a:t> </a:t>
            </a:r>
            <a:r>
              <a:rPr lang="tr-TR" sz="2200" dirty="0" err="1" smtClean="0"/>
              <a:t>Surplus</a:t>
            </a:r>
            <a:r>
              <a:rPr lang="tr-TR" sz="22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40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400" dirty="0" err="1" smtClean="0">
                <a:solidFill>
                  <a:schemeClr val="accent2">
                    <a:lumMod val="75000"/>
                  </a:schemeClr>
                </a:solidFill>
              </a:rPr>
              <a:t>Issues</a:t>
            </a:r>
            <a:r>
              <a:rPr lang="tr-TR" sz="3400" dirty="0" smtClean="0">
                <a:solidFill>
                  <a:schemeClr val="accent2">
                    <a:lumMod val="75000"/>
                  </a:schemeClr>
                </a:solidFill>
              </a:rPr>
              <a:t> To Be </a:t>
            </a:r>
            <a:r>
              <a:rPr lang="tr-TR" sz="3400" dirty="0" err="1" smtClean="0">
                <a:solidFill>
                  <a:schemeClr val="accent2">
                    <a:lumMod val="75000"/>
                  </a:schemeClr>
                </a:solidFill>
              </a:rPr>
              <a:t>Considered</a:t>
            </a:r>
            <a:endParaRPr lang="tr-TR" sz="34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500034" y="2285992"/>
            <a:ext cx="7715304" cy="3768733"/>
          </a:xfrm>
        </p:spPr>
        <p:txBody>
          <a:bodyPr/>
          <a:lstStyle/>
          <a:p>
            <a:r>
              <a:rPr lang="en-US" u="sng" dirty="0" smtClean="0"/>
              <a:t>The register needs to be updated </a:t>
            </a:r>
            <a:r>
              <a:rPr lang="en-US" dirty="0" smtClean="0"/>
              <a:t>on a continuous basis to ensure complete coverage</a:t>
            </a:r>
            <a:r>
              <a:rPr lang="tr-TR" dirty="0" smtClean="0"/>
              <a:t> </a:t>
            </a:r>
            <a:r>
              <a:rPr lang="en-US" dirty="0" smtClean="0"/>
              <a:t>of the entire population of businesses in </a:t>
            </a:r>
            <a:r>
              <a:rPr lang="en-US" b="1" u="sng" dirty="0" smtClean="0"/>
              <a:t>the frame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en-US" u="sng" dirty="0" smtClean="0"/>
              <a:t>New businesses should be</a:t>
            </a:r>
            <a:r>
              <a:rPr lang="tr-TR" u="sng" dirty="0" smtClean="0"/>
              <a:t> </a:t>
            </a:r>
            <a:r>
              <a:rPr lang="en-US" u="sng" dirty="0" smtClean="0"/>
              <a:t>incorporated</a:t>
            </a:r>
            <a:r>
              <a:rPr lang="en-US" dirty="0" smtClean="0"/>
              <a:t> in the survey as soon as they start</a:t>
            </a:r>
            <a:r>
              <a:rPr lang="tr-TR" dirty="0" smtClean="0"/>
              <a:t>.</a:t>
            </a:r>
          </a:p>
        </p:txBody>
      </p:sp>
      <p:sp>
        <p:nvSpPr>
          <p:cNvPr id="7" name="6 Dikdörtgen"/>
          <p:cNvSpPr/>
          <p:nvPr/>
        </p:nvSpPr>
        <p:spPr>
          <a:xfrm>
            <a:off x="428596" y="1428736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 err="1" smtClean="0">
                <a:latin typeface="Calibri" pitchFamily="34" charset="0"/>
              </a:rPr>
              <a:t>Sample</a:t>
            </a:r>
            <a:r>
              <a:rPr lang="tr-TR" sz="3600" dirty="0" smtClean="0">
                <a:latin typeface="Calibri" pitchFamily="34" charset="0"/>
              </a:rPr>
              <a:t> Surveys On </a:t>
            </a:r>
            <a:r>
              <a:rPr lang="tr-TR" sz="3600" dirty="0" err="1" smtClean="0">
                <a:latin typeface="Calibri" pitchFamily="34" charset="0"/>
              </a:rPr>
              <a:t>Bussineses</a:t>
            </a:r>
            <a:endParaRPr lang="tr-TR" sz="36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uiExpand="1" build="p"/>
      <p:bldP spid="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41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400" dirty="0" err="1" smtClean="0">
                <a:solidFill>
                  <a:schemeClr val="accent2">
                    <a:lumMod val="75000"/>
                  </a:schemeClr>
                </a:solidFill>
              </a:rPr>
              <a:t>Issues</a:t>
            </a:r>
            <a:r>
              <a:rPr lang="tr-TR" sz="3400" dirty="0" smtClean="0">
                <a:solidFill>
                  <a:schemeClr val="accent2">
                    <a:lumMod val="75000"/>
                  </a:schemeClr>
                </a:solidFill>
              </a:rPr>
              <a:t> To Be </a:t>
            </a:r>
            <a:r>
              <a:rPr lang="tr-TR" sz="3400" dirty="0" err="1" smtClean="0">
                <a:solidFill>
                  <a:schemeClr val="accent2">
                    <a:lumMod val="75000"/>
                  </a:schemeClr>
                </a:solidFill>
              </a:rPr>
              <a:t>Considered</a:t>
            </a:r>
            <a:endParaRPr lang="tr-TR" sz="34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500034" y="2285992"/>
            <a:ext cx="7715304" cy="3768733"/>
          </a:xfrm>
        </p:spPr>
        <p:txBody>
          <a:bodyPr/>
          <a:lstStyle/>
          <a:p>
            <a:pPr lvl="1"/>
            <a:r>
              <a:rPr lang="en-US" sz="2400" u="sng" dirty="0" smtClean="0"/>
              <a:t>Deceased business </a:t>
            </a:r>
            <a:r>
              <a:rPr lang="en-US" sz="2400" dirty="0" smtClean="0"/>
              <a:t>units should be distinguished from non-responding units. The</a:t>
            </a:r>
            <a:r>
              <a:rPr lang="tr-TR" sz="2400" dirty="0" smtClean="0"/>
              <a:t> </a:t>
            </a:r>
            <a:r>
              <a:rPr lang="en-US" sz="2400" dirty="0" smtClean="0"/>
              <a:t>contribution of deceased businesses to their industry should be </a:t>
            </a:r>
            <a:r>
              <a:rPr lang="en-US" sz="2400" u="sng" dirty="0" smtClean="0"/>
              <a:t>recorded as nil</a:t>
            </a:r>
            <a:r>
              <a:rPr lang="en-US" sz="2400" dirty="0" smtClean="0"/>
              <a:t>; for</a:t>
            </a:r>
            <a:r>
              <a:rPr lang="tr-TR" sz="2400" dirty="0" smtClean="0"/>
              <a:t> </a:t>
            </a:r>
            <a:r>
              <a:rPr lang="en-US" sz="2400" u="sng" dirty="0" smtClean="0"/>
              <a:t>non</a:t>
            </a:r>
            <a:r>
              <a:rPr lang="tr-TR" sz="2400" u="sng" dirty="0" smtClean="0"/>
              <a:t>-</a:t>
            </a:r>
            <a:r>
              <a:rPr lang="en-US" sz="2400" u="sng" dirty="0" smtClean="0"/>
              <a:t>responding businesses, values should be estimated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pPr lvl="1"/>
            <a:r>
              <a:rPr lang="en-US" sz="2400" dirty="0" smtClean="0"/>
              <a:t>For each economic activity, the original sample and the supplementary samples</a:t>
            </a:r>
            <a:r>
              <a:rPr lang="tr-TR" sz="2400" dirty="0" smtClean="0"/>
              <a:t> </a:t>
            </a:r>
            <a:r>
              <a:rPr lang="en-US" sz="2400" dirty="0" smtClean="0"/>
              <a:t>should be </a:t>
            </a:r>
            <a:r>
              <a:rPr lang="en-US" sz="2400" u="sng" dirty="0" smtClean="0"/>
              <a:t>stratified by size (preferably revenues or sales instead of number of</a:t>
            </a:r>
            <a:r>
              <a:rPr lang="tr-TR" sz="2400" u="sng" dirty="0" smtClean="0"/>
              <a:t> </a:t>
            </a:r>
            <a:r>
              <a:rPr lang="en-US" sz="2400" u="sng" dirty="0" smtClean="0"/>
              <a:t>employees)</a:t>
            </a:r>
            <a:r>
              <a:rPr lang="en-US" sz="2400" dirty="0" smtClean="0"/>
              <a:t>, location, age, and other dimensions</a:t>
            </a:r>
            <a:r>
              <a:rPr lang="tr-TR" sz="2400" dirty="0" smtClean="0"/>
              <a:t>.</a:t>
            </a:r>
            <a:endParaRPr lang="en-US" sz="2400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sp>
        <p:nvSpPr>
          <p:cNvPr id="7" name="6 Dikdörtgen"/>
          <p:cNvSpPr/>
          <p:nvPr/>
        </p:nvSpPr>
        <p:spPr>
          <a:xfrm>
            <a:off x="428596" y="1428736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 err="1" smtClean="0">
                <a:latin typeface="Calibri" pitchFamily="34" charset="0"/>
              </a:rPr>
              <a:t>Sample</a:t>
            </a:r>
            <a:r>
              <a:rPr lang="tr-TR" sz="3600" dirty="0" smtClean="0">
                <a:latin typeface="Calibri" pitchFamily="34" charset="0"/>
              </a:rPr>
              <a:t> Surveys On </a:t>
            </a:r>
            <a:r>
              <a:rPr lang="tr-TR" sz="3600" dirty="0" err="1" smtClean="0">
                <a:latin typeface="Calibri" pitchFamily="34" charset="0"/>
              </a:rPr>
              <a:t>Bussineses</a:t>
            </a:r>
            <a:endParaRPr lang="tr-TR" sz="36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42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400" dirty="0" err="1" smtClean="0">
                <a:solidFill>
                  <a:schemeClr val="accent2">
                    <a:lumMod val="75000"/>
                  </a:schemeClr>
                </a:solidFill>
              </a:rPr>
              <a:t>Issues</a:t>
            </a:r>
            <a:r>
              <a:rPr lang="tr-TR" sz="3400" dirty="0" smtClean="0">
                <a:solidFill>
                  <a:schemeClr val="accent2">
                    <a:lumMod val="75000"/>
                  </a:schemeClr>
                </a:solidFill>
              </a:rPr>
              <a:t> To Be </a:t>
            </a:r>
            <a:r>
              <a:rPr lang="tr-TR" sz="3400" dirty="0" err="1" smtClean="0">
                <a:solidFill>
                  <a:schemeClr val="accent2">
                    <a:lumMod val="75000"/>
                  </a:schemeClr>
                </a:solidFill>
              </a:rPr>
              <a:t>Considered</a:t>
            </a:r>
            <a:endParaRPr lang="tr-TR" sz="34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500034" y="2285992"/>
            <a:ext cx="7715304" cy="3768733"/>
          </a:xfrm>
        </p:spPr>
        <p:txBody>
          <a:bodyPr/>
          <a:lstStyle/>
          <a:p>
            <a:r>
              <a:rPr lang="en-US" sz="2400" dirty="0" smtClean="0"/>
              <a:t>Monthly or quarterly </a:t>
            </a:r>
            <a:r>
              <a:rPr lang="en-US" sz="2400" b="1" u="sng" dirty="0" smtClean="0"/>
              <a:t>labor force surveys </a:t>
            </a:r>
            <a:r>
              <a:rPr lang="en-US" sz="2400" dirty="0" smtClean="0"/>
              <a:t>can be an important data source for QGDP,</a:t>
            </a:r>
            <a:r>
              <a:rPr lang="tr-TR" sz="2400" dirty="0" smtClean="0"/>
              <a:t> </a:t>
            </a:r>
            <a:r>
              <a:rPr lang="en-US" sz="2400" dirty="0" smtClean="0"/>
              <a:t>particularly in cases where there may be undercoverage of business surveys.</a:t>
            </a:r>
          </a:p>
          <a:p>
            <a:r>
              <a:rPr lang="en-US" sz="2400" u="sng" dirty="0" smtClean="0"/>
              <a:t>The comparison of labor force and business survey results could give adjustment</a:t>
            </a:r>
            <a:r>
              <a:rPr lang="tr-TR" sz="2400" u="sng" dirty="0" smtClean="0"/>
              <a:t> </a:t>
            </a:r>
            <a:r>
              <a:rPr lang="en-US" sz="2400" u="sng" dirty="0" smtClean="0"/>
              <a:t>factors</a:t>
            </a:r>
            <a:r>
              <a:rPr lang="en-US" sz="2400" dirty="0" smtClean="0"/>
              <a:t> for</a:t>
            </a:r>
            <a:r>
              <a:rPr lang="tr-TR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b="1" u="sng" dirty="0" smtClean="0"/>
              <a:t>non-observed economy.</a:t>
            </a:r>
            <a:endParaRPr lang="tr-TR" sz="2400" b="1" u="sng" dirty="0" smtClean="0"/>
          </a:p>
          <a:p>
            <a:r>
              <a:rPr lang="tr-TR" sz="2400" dirty="0" smtClean="0"/>
              <a:t>The </a:t>
            </a:r>
            <a:r>
              <a:rPr lang="en-US" sz="2400" dirty="0" smtClean="0"/>
              <a:t>adjustments, or grossing-up procedures, should be conducted </a:t>
            </a:r>
            <a:r>
              <a:rPr lang="en-US" sz="2400" u="sng" dirty="0" smtClean="0"/>
              <a:t>at a detailed industry level with</a:t>
            </a:r>
            <a:r>
              <a:rPr lang="tr-TR" sz="2400" u="sng" dirty="0" smtClean="0"/>
              <a:t> stratification by dimensions.</a:t>
            </a:r>
            <a:endParaRPr lang="tr-TR" sz="2400" dirty="0" smtClean="0"/>
          </a:p>
        </p:txBody>
      </p:sp>
      <p:sp>
        <p:nvSpPr>
          <p:cNvPr id="7" name="6 Dikdörtgen"/>
          <p:cNvSpPr/>
          <p:nvPr/>
        </p:nvSpPr>
        <p:spPr>
          <a:xfrm>
            <a:off x="428596" y="1428736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 err="1" smtClean="0">
                <a:latin typeface="Calibri" pitchFamily="34" charset="0"/>
              </a:rPr>
              <a:t>Sample</a:t>
            </a:r>
            <a:r>
              <a:rPr lang="tr-TR" sz="3600" dirty="0" smtClean="0">
                <a:latin typeface="Calibri" pitchFamily="34" charset="0"/>
              </a:rPr>
              <a:t> Surveys On </a:t>
            </a:r>
            <a:r>
              <a:rPr lang="tr-TR" sz="3600" dirty="0" err="1" smtClean="0">
                <a:latin typeface="Calibri" pitchFamily="34" charset="0"/>
              </a:rPr>
              <a:t>Households</a:t>
            </a:r>
            <a:endParaRPr lang="tr-TR" sz="36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uiExpand="1" build="p"/>
      <p:bldP spid="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43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400" dirty="0" err="1" smtClean="0">
                <a:solidFill>
                  <a:schemeClr val="accent2">
                    <a:lumMod val="75000"/>
                  </a:schemeClr>
                </a:solidFill>
              </a:rPr>
              <a:t>Issues</a:t>
            </a:r>
            <a:r>
              <a:rPr lang="tr-TR" sz="3400" dirty="0" smtClean="0">
                <a:solidFill>
                  <a:schemeClr val="accent2">
                    <a:lumMod val="75000"/>
                  </a:schemeClr>
                </a:solidFill>
              </a:rPr>
              <a:t> To Be </a:t>
            </a:r>
            <a:r>
              <a:rPr lang="tr-TR" sz="3400" dirty="0" err="1" smtClean="0">
                <a:solidFill>
                  <a:schemeClr val="accent2">
                    <a:lumMod val="75000"/>
                  </a:schemeClr>
                </a:solidFill>
              </a:rPr>
              <a:t>Considered</a:t>
            </a:r>
            <a:endParaRPr lang="tr-TR" sz="34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500034" y="2285992"/>
            <a:ext cx="7715304" cy="3929090"/>
          </a:xfrm>
        </p:spPr>
        <p:txBody>
          <a:bodyPr/>
          <a:lstStyle/>
          <a:p>
            <a:r>
              <a:rPr lang="en-US" sz="2400" b="1" u="sng" dirty="0" smtClean="0"/>
              <a:t>Tax collection systems</a:t>
            </a:r>
            <a:r>
              <a:rPr lang="tr-TR" sz="2400" b="1" u="sng" dirty="0" smtClean="0"/>
              <a:t>:</a:t>
            </a:r>
            <a:r>
              <a:rPr lang="tr-TR" sz="2400" dirty="0" smtClean="0"/>
              <a:t>The</a:t>
            </a:r>
            <a:r>
              <a:rPr lang="en-US" sz="2400" dirty="0" smtClean="0"/>
              <a:t>re may be inconsistencies between framework</a:t>
            </a:r>
            <a:r>
              <a:rPr lang="tr-TR" sz="2400" dirty="0" smtClean="0"/>
              <a:t>s of  </a:t>
            </a:r>
            <a:r>
              <a:rPr lang="en-US" sz="2400" dirty="0" smtClean="0"/>
              <a:t>tax authorities </a:t>
            </a:r>
            <a:r>
              <a:rPr lang="tr-TR" sz="2400" dirty="0" smtClean="0"/>
              <a:t>and </a:t>
            </a:r>
            <a:r>
              <a:rPr lang="en-US" sz="2400" dirty="0" smtClean="0"/>
              <a:t>the national</a:t>
            </a:r>
            <a:r>
              <a:rPr lang="tr-TR" sz="2400" dirty="0" smtClean="0"/>
              <a:t> </a:t>
            </a:r>
            <a:r>
              <a:rPr lang="en-US" sz="2400" dirty="0" smtClean="0"/>
              <a:t>accounts</a:t>
            </a:r>
            <a:r>
              <a:rPr lang="tr-TR" sz="2400" dirty="0" smtClean="0"/>
              <a:t> that </a:t>
            </a:r>
            <a:r>
              <a:rPr lang="en-US" sz="2400" dirty="0" smtClean="0"/>
              <a:t>may result from </a:t>
            </a:r>
            <a:r>
              <a:rPr lang="en-US" sz="2400" u="sng" dirty="0" smtClean="0"/>
              <a:t>the classification of units</a:t>
            </a:r>
            <a:r>
              <a:rPr lang="en-US" sz="2400" dirty="0" smtClean="0"/>
              <a:t>, </a:t>
            </a:r>
            <a:r>
              <a:rPr lang="en-US" sz="2400" u="sng" dirty="0" smtClean="0"/>
              <a:t>the classification of transactions</a:t>
            </a:r>
            <a:r>
              <a:rPr lang="tr-TR" sz="2400" u="sng" dirty="0" smtClean="0"/>
              <a:t> </a:t>
            </a:r>
            <a:r>
              <a:rPr lang="en-US" sz="2400" dirty="0" smtClean="0"/>
              <a:t>and </a:t>
            </a:r>
            <a:r>
              <a:rPr lang="en-US" sz="2400" u="sng" dirty="0" smtClean="0"/>
              <a:t>the time of recording of transactions.</a:t>
            </a:r>
            <a:endParaRPr lang="tr-TR" sz="2400" u="sng" dirty="0" smtClean="0"/>
          </a:p>
          <a:p>
            <a:r>
              <a:rPr lang="tr-TR" sz="2400" b="1" u="sng" dirty="0" smtClean="0"/>
              <a:t>M</a:t>
            </a:r>
            <a:r>
              <a:rPr lang="en-US" sz="2400" b="1" u="sng" dirty="0" err="1" smtClean="0"/>
              <a:t>erchandise</a:t>
            </a:r>
            <a:r>
              <a:rPr lang="en-US" sz="2400" b="1" u="sng" dirty="0" smtClean="0"/>
              <a:t> trade statistics</a:t>
            </a:r>
            <a:r>
              <a:rPr lang="en-US" sz="2400" dirty="0" smtClean="0"/>
              <a:t> may be prone to</a:t>
            </a:r>
            <a:r>
              <a:rPr lang="tr-TR" sz="2400" dirty="0" smtClean="0"/>
              <a:t> </a:t>
            </a:r>
            <a:r>
              <a:rPr lang="en-US" sz="2400" dirty="0" smtClean="0"/>
              <a:t>classification errors, incorrect values, and incorrect quantity measures.</a:t>
            </a:r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	</a:t>
            </a:r>
            <a:r>
              <a:rPr lang="en-US" sz="2400" dirty="0" smtClean="0"/>
              <a:t>The quantity and value information produce </a:t>
            </a:r>
            <a:r>
              <a:rPr lang="en-US" sz="2400" u="sng" dirty="0" smtClean="0"/>
              <a:t>unit values</a:t>
            </a:r>
            <a:r>
              <a:rPr lang="en-US" sz="2400" dirty="0" smtClean="0"/>
              <a:t>, which reflect the</a:t>
            </a:r>
            <a:r>
              <a:rPr lang="tr-TR" sz="2400" dirty="0" smtClean="0"/>
              <a:t> </a:t>
            </a:r>
            <a:r>
              <a:rPr lang="en-US" sz="2400" dirty="0" smtClean="0"/>
              <a:t>value of </a:t>
            </a:r>
            <a:r>
              <a:rPr lang="en-US" sz="2400" u="sng" dirty="0" smtClean="0"/>
              <a:t>a group of products</a:t>
            </a:r>
            <a:r>
              <a:rPr lang="en-US" sz="2400" dirty="0" smtClean="0"/>
              <a:t>. </a:t>
            </a:r>
          </a:p>
        </p:txBody>
      </p:sp>
      <p:sp>
        <p:nvSpPr>
          <p:cNvPr id="7" name="6 Dikdörtgen"/>
          <p:cNvSpPr/>
          <p:nvPr/>
        </p:nvSpPr>
        <p:spPr>
          <a:xfrm>
            <a:off x="428596" y="1428736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 smtClean="0">
                <a:latin typeface="Calibri" pitchFamily="34" charset="0"/>
              </a:rPr>
              <a:t>Administrative Data 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uiExpand="1" build="p"/>
      <p:bldP spid="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44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400" dirty="0" err="1" smtClean="0">
                <a:solidFill>
                  <a:schemeClr val="accent2">
                    <a:lumMod val="75000"/>
                  </a:schemeClr>
                </a:solidFill>
              </a:rPr>
              <a:t>Issues</a:t>
            </a:r>
            <a:r>
              <a:rPr lang="tr-TR" sz="3400" dirty="0" smtClean="0">
                <a:solidFill>
                  <a:schemeClr val="accent2">
                    <a:lumMod val="75000"/>
                  </a:schemeClr>
                </a:solidFill>
              </a:rPr>
              <a:t> To Be </a:t>
            </a:r>
            <a:r>
              <a:rPr lang="tr-TR" sz="3400" dirty="0" err="1" smtClean="0">
                <a:solidFill>
                  <a:schemeClr val="accent2">
                    <a:lumMod val="75000"/>
                  </a:schemeClr>
                </a:solidFill>
              </a:rPr>
              <a:t>Considered</a:t>
            </a:r>
            <a:endParaRPr lang="tr-TR" sz="34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500034" y="2071678"/>
            <a:ext cx="7715304" cy="4143404"/>
          </a:xfrm>
        </p:spPr>
        <p:txBody>
          <a:bodyPr/>
          <a:lstStyle/>
          <a:p>
            <a:r>
              <a:rPr lang="tr-TR" sz="2600" dirty="0" err="1" smtClean="0"/>
              <a:t>If</a:t>
            </a:r>
            <a:r>
              <a:rPr lang="tr-TR" sz="2600" dirty="0" smtClean="0"/>
              <a:t> </a:t>
            </a:r>
            <a:r>
              <a:rPr lang="tr-TR" sz="2600" dirty="0" err="1" smtClean="0"/>
              <a:t>survey</a:t>
            </a:r>
            <a:r>
              <a:rPr lang="tr-TR" sz="2600" dirty="0" smtClean="0"/>
              <a:t> or </a:t>
            </a:r>
            <a:r>
              <a:rPr lang="tr-TR" sz="2600" dirty="0" err="1" smtClean="0"/>
              <a:t>administrative</a:t>
            </a:r>
            <a:r>
              <a:rPr lang="tr-TR" sz="2600" dirty="0" smtClean="0"/>
              <a:t> </a:t>
            </a:r>
            <a:r>
              <a:rPr lang="en-US" sz="2600" dirty="0" smtClean="0"/>
              <a:t>data are not available or are inadequate</a:t>
            </a:r>
            <a:r>
              <a:rPr lang="tr-TR" sz="2600" dirty="0" smtClean="0"/>
              <a:t>, </a:t>
            </a:r>
            <a:r>
              <a:rPr lang="en-US" sz="2600" dirty="0" smtClean="0"/>
              <a:t>the data gaps should be filled</a:t>
            </a:r>
            <a:r>
              <a:rPr lang="tr-TR" sz="2600" dirty="0" smtClean="0"/>
              <a:t> </a:t>
            </a:r>
            <a:r>
              <a:rPr lang="tr-TR" sz="2600" dirty="0" err="1" smtClean="0"/>
              <a:t>temporarily</a:t>
            </a:r>
            <a:r>
              <a:rPr lang="tr-TR" sz="2600" dirty="0" smtClean="0"/>
              <a:t> </a:t>
            </a:r>
            <a:r>
              <a:rPr lang="tr-TR" sz="2600" dirty="0" err="1" smtClean="0"/>
              <a:t>according</a:t>
            </a:r>
            <a:r>
              <a:rPr lang="tr-TR" sz="2600" dirty="0" smtClean="0"/>
              <a:t> to:</a:t>
            </a:r>
          </a:p>
          <a:p>
            <a:pPr lvl="1"/>
            <a:r>
              <a:rPr lang="tr-TR" sz="2000" dirty="0" err="1" smtClean="0"/>
              <a:t>consultation</a:t>
            </a:r>
            <a:r>
              <a:rPr lang="tr-TR" sz="2000" dirty="0" smtClean="0"/>
              <a:t> </a:t>
            </a:r>
            <a:r>
              <a:rPr lang="tr-TR" sz="2000" dirty="0" err="1" smtClean="0"/>
              <a:t>with</a:t>
            </a:r>
            <a:r>
              <a:rPr lang="tr-TR" sz="2000" dirty="0" smtClean="0"/>
              <a:t> </a:t>
            </a:r>
            <a:r>
              <a:rPr lang="en-US" sz="2000" dirty="0" smtClean="0"/>
              <a:t>industry experts</a:t>
            </a:r>
            <a:endParaRPr lang="tr-TR" sz="2000" dirty="0" smtClean="0"/>
          </a:p>
          <a:p>
            <a:pPr lvl="1"/>
            <a:r>
              <a:rPr lang="tr-TR" sz="2000" dirty="0" smtClean="0"/>
              <a:t>a related </a:t>
            </a:r>
            <a:r>
              <a:rPr lang="tr-TR" sz="2000" dirty="0" err="1" smtClean="0"/>
              <a:t>item</a:t>
            </a:r>
            <a:r>
              <a:rPr lang="tr-TR" sz="2000" dirty="0" smtClean="0"/>
              <a:t> or </a:t>
            </a:r>
            <a:r>
              <a:rPr lang="en-US" sz="2000" dirty="0" smtClean="0"/>
              <a:t>a range of other items as an indicator</a:t>
            </a:r>
            <a:endParaRPr lang="tr-TR" sz="2000" dirty="0" smtClean="0"/>
          </a:p>
          <a:p>
            <a:pPr lvl="1"/>
            <a:r>
              <a:rPr lang="en-US" sz="2000" dirty="0" smtClean="0"/>
              <a:t>the overall economy (excluding the target components) as an indicator</a:t>
            </a:r>
            <a:endParaRPr lang="tr-TR" sz="2000" dirty="0" smtClean="0"/>
          </a:p>
          <a:p>
            <a:pPr lvl="1"/>
            <a:r>
              <a:rPr lang="en-US" sz="2000" dirty="0" smtClean="0"/>
              <a:t>mathematical methods based on distribution of annual data and extrapolation of past</a:t>
            </a:r>
            <a:r>
              <a:rPr lang="tr-TR" sz="2000" dirty="0" smtClean="0"/>
              <a:t> </a:t>
            </a:r>
            <a:r>
              <a:rPr lang="tr-TR" sz="2000" dirty="0" err="1" smtClean="0"/>
              <a:t>annual</a:t>
            </a:r>
            <a:r>
              <a:rPr lang="tr-TR" sz="2000" dirty="0" smtClean="0"/>
              <a:t> </a:t>
            </a:r>
            <a:r>
              <a:rPr lang="tr-TR" sz="2000" dirty="0" err="1" smtClean="0"/>
              <a:t>trends</a:t>
            </a:r>
            <a:endParaRPr lang="tr-TR" sz="2000" dirty="0" smtClean="0"/>
          </a:p>
          <a:p>
            <a:r>
              <a:rPr lang="tr-TR" sz="2600" dirty="0" err="1" smtClean="0"/>
              <a:t>Th</a:t>
            </a:r>
            <a:r>
              <a:rPr lang="en-US" sz="2600" dirty="0" smtClean="0"/>
              <a:t>e </a:t>
            </a:r>
            <a:r>
              <a:rPr lang="tr-TR" sz="2600" dirty="0" err="1" smtClean="0"/>
              <a:t>filled</a:t>
            </a:r>
            <a:r>
              <a:rPr lang="tr-TR" sz="2600" dirty="0" smtClean="0"/>
              <a:t> </a:t>
            </a:r>
            <a:r>
              <a:rPr lang="en-US" sz="2600" dirty="0" smtClean="0"/>
              <a:t>gaps should be</a:t>
            </a:r>
            <a:r>
              <a:rPr lang="tr-TR" sz="2600" dirty="0" smtClean="0"/>
              <a:t> </a:t>
            </a:r>
            <a:r>
              <a:rPr lang="tr-TR" sz="2600" dirty="0" err="1" smtClean="0"/>
              <a:t>revised</a:t>
            </a:r>
            <a:r>
              <a:rPr lang="tr-TR" sz="2600" dirty="0" smtClean="0"/>
              <a:t> </a:t>
            </a:r>
            <a:r>
              <a:rPr lang="en-US" sz="2600" dirty="0" smtClean="0"/>
              <a:t>as soon as</a:t>
            </a:r>
            <a:r>
              <a:rPr lang="tr-TR" sz="2600" dirty="0" smtClean="0"/>
              <a:t> </a:t>
            </a:r>
            <a:r>
              <a:rPr lang="en-US" sz="2600" dirty="0" smtClean="0"/>
              <a:t>more conventional data sources</a:t>
            </a:r>
            <a:r>
              <a:rPr lang="tr-TR" sz="2600" dirty="0" smtClean="0"/>
              <a:t> are </a:t>
            </a:r>
            <a:r>
              <a:rPr lang="tr-TR" sz="2600" dirty="0" err="1" smtClean="0"/>
              <a:t>avaible</a:t>
            </a:r>
            <a:r>
              <a:rPr lang="en-US" sz="2600" dirty="0" smtClean="0"/>
              <a:t>.</a:t>
            </a:r>
          </a:p>
        </p:txBody>
      </p:sp>
      <p:sp>
        <p:nvSpPr>
          <p:cNvPr id="7" name="6 Dikdörtgen"/>
          <p:cNvSpPr/>
          <p:nvPr/>
        </p:nvSpPr>
        <p:spPr>
          <a:xfrm>
            <a:off x="428596" y="1428736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 err="1" smtClean="0">
                <a:latin typeface="Calibri" pitchFamily="34" charset="0"/>
              </a:rPr>
              <a:t>What</a:t>
            </a:r>
            <a:r>
              <a:rPr lang="tr-TR" sz="3600" dirty="0" smtClean="0">
                <a:latin typeface="Calibri" pitchFamily="34" charset="0"/>
              </a:rPr>
              <a:t> to do in </a:t>
            </a:r>
            <a:r>
              <a:rPr lang="tr-TR" sz="3600" dirty="0" err="1" smtClean="0">
                <a:latin typeface="Calibri" pitchFamily="34" charset="0"/>
              </a:rPr>
              <a:t>absense</a:t>
            </a:r>
            <a:r>
              <a:rPr lang="tr-TR" sz="3600" dirty="0" smtClean="0">
                <a:latin typeface="Calibri" pitchFamily="34" charset="0"/>
              </a:rPr>
              <a:t> of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uiExpand="1" build="p"/>
      <p:bldP spid="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45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400" dirty="0" err="1" smtClean="0">
                <a:solidFill>
                  <a:schemeClr val="accent2">
                    <a:lumMod val="75000"/>
                  </a:schemeClr>
                </a:solidFill>
              </a:rPr>
              <a:t>Issues</a:t>
            </a:r>
            <a:r>
              <a:rPr lang="tr-TR" sz="3400" dirty="0" smtClean="0">
                <a:solidFill>
                  <a:schemeClr val="accent2">
                    <a:lumMod val="75000"/>
                  </a:schemeClr>
                </a:solidFill>
              </a:rPr>
              <a:t> To Be </a:t>
            </a:r>
            <a:r>
              <a:rPr lang="tr-TR" sz="3400" dirty="0" err="1" smtClean="0">
                <a:solidFill>
                  <a:schemeClr val="accent2">
                    <a:lumMod val="75000"/>
                  </a:schemeClr>
                </a:solidFill>
              </a:rPr>
              <a:t>Considered</a:t>
            </a:r>
            <a:endParaRPr lang="tr-TR" sz="34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500034" y="2071678"/>
            <a:ext cx="8001056" cy="4143404"/>
          </a:xfrm>
        </p:spPr>
        <p:txBody>
          <a:bodyPr/>
          <a:lstStyle/>
          <a:p>
            <a:r>
              <a:rPr lang="tr-TR" sz="2400" dirty="0" smtClean="0"/>
              <a:t>T</a:t>
            </a:r>
            <a:r>
              <a:rPr lang="en-US" sz="2400" dirty="0" smtClean="0"/>
              <a:t>he  output of most goods or</a:t>
            </a:r>
            <a:r>
              <a:rPr lang="tr-TR" sz="2400" dirty="0" smtClean="0"/>
              <a:t> </a:t>
            </a:r>
            <a:r>
              <a:rPr lang="en-US" sz="2400" dirty="0" smtClean="0"/>
              <a:t>services is usually recorded when their production</a:t>
            </a:r>
            <a:r>
              <a:rPr lang="tr-TR" sz="2400" dirty="0" smtClean="0"/>
              <a:t> </a:t>
            </a:r>
            <a:r>
              <a:rPr lang="en-US" sz="2400" dirty="0" smtClean="0"/>
              <a:t>is finished. However, when it takes a</a:t>
            </a:r>
            <a:r>
              <a:rPr lang="tr-TR" sz="2400" dirty="0" smtClean="0"/>
              <a:t> </a:t>
            </a:r>
            <a:r>
              <a:rPr lang="en-US" sz="2400" dirty="0" smtClean="0"/>
              <a:t>long time to produce a unit of output, it</a:t>
            </a:r>
            <a:r>
              <a:rPr lang="tr-TR" sz="2400" dirty="0" smtClean="0"/>
              <a:t> </a:t>
            </a:r>
            <a:r>
              <a:rPr lang="en-US" sz="2400" dirty="0" smtClean="0"/>
              <a:t>becomes necessary to recognize that output</a:t>
            </a:r>
            <a:r>
              <a:rPr lang="tr-TR" sz="2400" dirty="0" smtClean="0"/>
              <a:t> </a:t>
            </a:r>
            <a:r>
              <a:rPr lang="en-US" sz="2400" dirty="0" smtClean="0"/>
              <a:t>is being produced continuously and to</a:t>
            </a:r>
            <a:r>
              <a:rPr lang="tr-TR" sz="2400" dirty="0" smtClean="0"/>
              <a:t> </a:t>
            </a:r>
            <a:r>
              <a:rPr lang="tr-TR" sz="2400" dirty="0" err="1" smtClean="0"/>
              <a:t>record</a:t>
            </a:r>
            <a:r>
              <a:rPr lang="tr-TR" sz="2400" dirty="0" smtClean="0"/>
              <a:t> it as </a:t>
            </a:r>
            <a:r>
              <a:rPr lang="tr-TR" sz="2400" dirty="0" err="1" smtClean="0"/>
              <a:t>work</a:t>
            </a:r>
            <a:r>
              <a:rPr lang="tr-TR" sz="2400" dirty="0" smtClean="0"/>
              <a:t>-in-</a:t>
            </a:r>
            <a:r>
              <a:rPr lang="tr-TR" sz="2400" dirty="0" err="1" smtClean="0"/>
              <a:t>progress</a:t>
            </a:r>
            <a:r>
              <a:rPr lang="tr-TR" sz="2400" dirty="0" smtClean="0"/>
              <a:t>.</a:t>
            </a:r>
          </a:p>
          <a:p>
            <a:pPr lvl="1"/>
            <a:r>
              <a:rPr lang="en-US" sz="2000" dirty="0" smtClean="0"/>
              <a:t>Agriculture, animal husbandry, forestry, and fishing</a:t>
            </a:r>
            <a:r>
              <a:rPr lang="tr-TR" sz="2000" dirty="0" smtClean="0"/>
              <a:t> </a:t>
            </a:r>
            <a:r>
              <a:rPr lang="tr-TR" sz="2000" dirty="0" err="1" smtClean="0"/>
              <a:t>farming</a:t>
            </a:r>
            <a:r>
              <a:rPr lang="en-US" sz="2000" dirty="0" smtClean="0"/>
              <a:t>.</a:t>
            </a:r>
            <a:endParaRPr lang="tr-TR" sz="2000" dirty="0" smtClean="0"/>
          </a:p>
          <a:p>
            <a:pPr lvl="1"/>
            <a:r>
              <a:rPr lang="tr-TR" sz="2000" dirty="0" err="1" smtClean="0"/>
              <a:t>Manufacturing</a:t>
            </a:r>
            <a:r>
              <a:rPr lang="tr-TR" sz="2000" dirty="0" smtClean="0"/>
              <a:t>: </a:t>
            </a:r>
            <a:r>
              <a:rPr lang="tr-TR" sz="2000" dirty="0" err="1" smtClean="0"/>
              <a:t>Ships</a:t>
            </a:r>
            <a:r>
              <a:rPr lang="tr-TR" sz="2000" dirty="0" smtClean="0"/>
              <a:t>, </a:t>
            </a:r>
            <a:r>
              <a:rPr lang="tr-TR" sz="2000" dirty="0" err="1" smtClean="0"/>
              <a:t>submarines</a:t>
            </a:r>
            <a:r>
              <a:rPr lang="tr-TR" sz="2000" dirty="0" smtClean="0"/>
              <a:t>, </a:t>
            </a:r>
            <a:r>
              <a:rPr lang="tr-TR" sz="2000" dirty="0" err="1" smtClean="0"/>
              <a:t>airplanes</a:t>
            </a:r>
            <a:endParaRPr lang="tr-TR" sz="2000" dirty="0" smtClean="0"/>
          </a:p>
          <a:p>
            <a:pPr lvl="1"/>
            <a:r>
              <a:rPr lang="en-US" sz="2000" dirty="0" smtClean="0"/>
              <a:t>Construction</a:t>
            </a:r>
            <a:r>
              <a:rPr lang="tr-TR" sz="2000" dirty="0" smtClean="0"/>
              <a:t>: </a:t>
            </a:r>
            <a:r>
              <a:rPr lang="tr-TR" sz="2000" dirty="0" err="1" smtClean="0"/>
              <a:t>Buildings</a:t>
            </a:r>
            <a:r>
              <a:rPr lang="tr-TR" sz="2000" dirty="0" smtClean="0"/>
              <a:t>, </a:t>
            </a:r>
            <a:r>
              <a:rPr lang="en-US" sz="2000" dirty="0" smtClean="0"/>
              <a:t>civil engineering</a:t>
            </a:r>
            <a:r>
              <a:rPr lang="tr-TR" sz="2000" dirty="0" smtClean="0"/>
              <a:t> </a:t>
            </a:r>
            <a:r>
              <a:rPr lang="tr-TR" sz="2000" dirty="0" err="1" smtClean="0"/>
              <a:t>projects</a:t>
            </a:r>
            <a:r>
              <a:rPr lang="tr-TR" sz="2000" dirty="0" smtClean="0"/>
              <a:t>. </a:t>
            </a:r>
          </a:p>
          <a:p>
            <a:pPr lvl="1"/>
            <a:r>
              <a:rPr lang="en-US" sz="2000" dirty="0" smtClean="0"/>
              <a:t>Services</a:t>
            </a:r>
            <a:r>
              <a:rPr lang="tr-TR" sz="2000" dirty="0" smtClean="0"/>
              <a:t>: M</a:t>
            </a:r>
            <a:r>
              <a:rPr lang="en-US" sz="2000" dirty="0" err="1" smtClean="0"/>
              <a:t>ovies</a:t>
            </a:r>
            <a:r>
              <a:rPr lang="en-US" sz="2000" dirty="0" smtClean="0"/>
              <a:t>,</a:t>
            </a:r>
            <a:r>
              <a:rPr lang="tr-TR" sz="2000" dirty="0" smtClean="0"/>
              <a:t> </a:t>
            </a:r>
            <a:r>
              <a:rPr lang="en-US" sz="2000" dirty="0" smtClean="0"/>
              <a:t>architectural services, and large sport events.</a:t>
            </a:r>
          </a:p>
          <a:p>
            <a:pPr lvl="1"/>
            <a:endParaRPr lang="tr-TR" dirty="0" smtClean="0"/>
          </a:p>
        </p:txBody>
      </p:sp>
      <p:sp>
        <p:nvSpPr>
          <p:cNvPr id="7" name="6 Dikdörtgen"/>
          <p:cNvSpPr/>
          <p:nvPr/>
        </p:nvSpPr>
        <p:spPr>
          <a:xfrm>
            <a:off x="428596" y="1428736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 err="1" smtClean="0">
                <a:latin typeface="Calibri" pitchFamily="34" charset="0"/>
              </a:rPr>
              <a:t>Work</a:t>
            </a:r>
            <a:r>
              <a:rPr lang="tr-TR" sz="3600" dirty="0" smtClean="0">
                <a:latin typeface="Calibri" pitchFamily="34" charset="0"/>
              </a:rPr>
              <a:t> in </a:t>
            </a:r>
            <a:r>
              <a:rPr lang="tr-TR" sz="3600" dirty="0" err="1" smtClean="0">
                <a:latin typeface="Calibri" pitchFamily="34" charset="0"/>
              </a:rPr>
              <a:t>Progress</a:t>
            </a:r>
            <a:endParaRPr lang="tr-TR" sz="36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uiExpand="1" build="p"/>
      <p:bldP spid="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46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400" dirty="0" err="1" smtClean="0">
                <a:solidFill>
                  <a:schemeClr val="accent2">
                    <a:lumMod val="75000"/>
                  </a:schemeClr>
                </a:solidFill>
              </a:rPr>
              <a:t>Issues</a:t>
            </a:r>
            <a:r>
              <a:rPr lang="tr-TR" sz="3400" dirty="0" smtClean="0">
                <a:solidFill>
                  <a:schemeClr val="accent2">
                    <a:lumMod val="75000"/>
                  </a:schemeClr>
                </a:solidFill>
              </a:rPr>
              <a:t> To Be </a:t>
            </a:r>
            <a:r>
              <a:rPr lang="tr-TR" sz="3400" dirty="0" err="1" smtClean="0">
                <a:solidFill>
                  <a:schemeClr val="accent2">
                    <a:lumMod val="75000"/>
                  </a:schemeClr>
                </a:solidFill>
              </a:rPr>
              <a:t>Considered</a:t>
            </a:r>
            <a:endParaRPr lang="tr-TR" sz="34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428596" y="1428736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 err="1" smtClean="0">
                <a:latin typeface="Calibri" pitchFamily="34" charset="0"/>
              </a:rPr>
              <a:t>Work</a:t>
            </a:r>
            <a:r>
              <a:rPr lang="tr-TR" sz="3600" dirty="0" smtClean="0">
                <a:latin typeface="Calibri" pitchFamily="34" charset="0"/>
              </a:rPr>
              <a:t> in </a:t>
            </a:r>
            <a:r>
              <a:rPr lang="tr-TR" sz="3600" dirty="0" err="1" smtClean="0">
                <a:latin typeface="Calibri" pitchFamily="34" charset="0"/>
              </a:rPr>
              <a:t>Progress</a:t>
            </a:r>
            <a:r>
              <a:rPr lang="tr-TR" sz="3600" dirty="0" smtClean="0">
                <a:latin typeface="Calibri" pitchFamily="34" charset="0"/>
              </a:rPr>
              <a:t> (</a:t>
            </a:r>
            <a:r>
              <a:rPr lang="tr-TR" sz="3600" dirty="0" err="1" smtClean="0">
                <a:latin typeface="Calibri" pitchFamily="34" charset="0"/>
              </a:rPr>
              <a:t>Agriculture</a:t>
            </a:r>
            <a:r>
              <a:rPr lang="tr-TR" sz="3600" dirty="0" smtClean="0">
                <a:latin typeface="Calibri" pitchFamily="34" charset="0"/>
              </a:rPr>
              <a:t>) </a:t>
            </a:r>
          </a:p>
        </p:txBody>
      </p:sp>
      <p:sp>
        <p:nvSpPr>
          <p:cNvPr id="8" name="7 Metin kutusu"/>
          <p:cNvSpPr txBox="1"/>
          <p:nvPr/>
        </p:nvSpPr>
        <p:spPr>
          <a:xfrm>
            <a:off x="571472" y="5786454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i="1" dirty="0" err="1" smtClean="0">
                <a:solidFill>
                  <a:schemeClr val="accent1">
                    <a:lumMod val="25000"/>
                  </a:schemeClr>
                </a:solidFill>
              </a:rPr>
              <a:t>Example</a:t>
            </a:r>
            <a:r>
              <a:rPr lang="tr-TR" i="1" dirty="0" smtClean="0">
                <a:solidFill>
                  <a:schemeClr val="accent1">
                    <a:lumMod val="25000"/>
                  </a:schemeClr>
                </a:solidFill>
              </a:rPr>
              <a:t> 10.3 </a:t>
            </a:r>
            <a:r>
              <a:rPr lang="tr-TR" i="1" dirty="0" err="1" smtClean="0">
                <a:solidFill>
                  <a:schemeClr val="accent1">
                    <a:lumMod val="25000"/>
                  </a:schemeClr>
                </a:solidFill>
              </a:rPr>
              <a:t>from</a:t>
            </a:r>
            <a:r>
              <a:rPr lang="tr-TR" i="1" dirty="0" smtClean="0">
                <a:solidFill>
                  <a:schemeClr val="accent1">
                    <a:lumMod val="25000"/>
                  </a:schemeClr>
                </a:solidFill>
              </a:rPr>
              <a:t> QNA </a:t>
            </a:r>
            <a:r>
              <a:rPr lang="tr-TR" i="1" dirty="0" err="1" smtClean="0">
                <a:solidFill>
                  <a:schemeClr val="accent1">
                    <a:lumMod val="25000"/>
                  </a:schemeClr>
                </a:solidFill>
              </a:rPr>
              <a:t>Manual</a:t>
            </a:r>
            <a:r>
              <a:rPr lang="tr-TR" i="1" dirty="0" smtClean="0">
                <a:solidFill>
                  <a:schemeClr val="accent1">
                    <a:lumMod val="25000"/>
                  </a:schemeClr>
                </a:solidFill>
              </a:rPr>
              <a:t>, IMF, 2001 </a:t>
            </a:r>
            <a:endParaRPr lang="tr-TR" i="1" dirty="0">
              <a:solidFill>
                <a:schemeClr val="accent1">
                  <a:lumMod val="2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071678"/>
            <a:ext cx="824527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13 Metin kutusu"/>
          <p:cNvSpPr txBox="1"/>
          <p:nvPr/>
        </p:nvSpPr>
        <p:spPr>
          <a:xfrm>
            <a:off x="6357950" y="1000108"/>
            <a:ext cx="2500330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 err="1" smtClean="0"/>
              <a:t>Assumptions</a:t>
            </a:r>
            <a:r>
              <a:rPr lang="tr-TR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tr-TR" sz="1400" dirty="0" err="1" smtClean="0"/>
              <a:t>Cost</a:t>
            </a:r>
            <a:r>
              <a:rPr lang="tr-TR" sz="1400" dirty="0" smtClean="0"/>
              <a:t> profile</a:t>
            </a:r>
          </a:p>
          <a:p>
            <a:pPr>
              <a:buFont typeface="Arial" pitchFamily="34" charset="0"/>
              <a:buChar char="•"/>
            </a:pPr>
            <a:r>
              <a:rPr lang="tr-TR" sz="1400" dirty="0" err="1" smtClean="0"/>
              <a:t>Estimated</a:t>
            </a:r>
            <a:r>
              <a:rPr lang="tr-TR" sz="1400" dirty="0" smtClean="0"/>
              <a:t> </a:t>
            </a:r>
            <a:r>
              <a:rPr lang="tr-TR" sz="1400" dirty="0" err="1" smtClean="0"/>
              <a:t>Crop</a:t>
            </a:r>
            <a:r>
              <a:rPr lang="tr-TR" sz="1400" dirty="0" smtClean="0"/>
              <a:t> </a:t>
            </a:r>
            <a:r>
              <a:rPr lang="tr-TR" sz="1400" dirty="0" err="1" smtClean="0"/>
              <a:t>Quantity</a:t>
            </a:r>
            <a:endParaRPr lang="tr-TR" sz="1400" dirty="0" smtClean="0"/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47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400" dirty="0" err="1" smtClean="0">
                <a:solidFill>
                  <a:schemeClr val="accent2">
                    <a:lumMod val="75000"/>
                  </a:schemeClr>
                </a:solidFill>
              </a:rPr>
              <a:t>Issues</a:t>
            </a:r>
            <a:r>
              <a:rPr lang="tr-TR" sz="3400" dirty="0" smtClean="0">
                <a:solidFill>
                  <a:schemeClr val="accent2">
                    <a:lumMod val="75000"/>
                  </a:schemeClr>
                </a:solidFill>
              </a:rPr>
              <a:t> To Be </a:t>
            </a:r>
            <a:r>
              <a:rPr lang="tr-TR" sz="3400" dirty="0" err="1" smtClean="0">
                <a:solidFill>
                  <a:schemeClr val="accent2">
                    <a:lumMod val="75000"/>
                  </a:schemeClr>
                </a:solidFill>
              </a:rPr>
              <a:t>Considered</a:t>
            </a:r>
            <a:endParaRPr lang="tr-TR" sz="34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428596" y="1428736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 err="1" smtClean="0">
                <a:latin typeface="Calibri" pitchFamily="34" charset="0"/>
              </a:rPr>
              <a:t>Work</a:t>
            </a:r>
            <a:r>
              <a:rPr lang="tr-TR" sz="3600" dirty="0" smtClean="0">
                <a:latin typeface="Calibri" pitchFamily="34" charset="0"/>
              </a:rPr>
              <a:t> in </a:t>
            </a:r>
            <a:r>
              <a:rPr lang="tr-TR" sz="3600" dirty="0" err="1" smtClean="0">
                <a:latin typeface="Calibri" pitchFamily="34" charset="0"/>
              </a:rPr>
              <a:t>Progress</a:t>
            </a:r>
            <a:r>
              <a:rPr lang="tr-TR" sz="3600" dirty="0" smtClean="0">
                <a:latin typeface="Calibri" pitchFamily="34" charset="0"/>
              </a:rPr>
              <a:t> (</a:t>
            </a:r>
            <a:r>
              <a:rPr lang="tr-TR" sz="3600" dirty="0" err="1" smtClean="0">
                <a:latin typeface="Calibri" pitchFamily="34" charset="0"/>
              </a:rPr>
              <a:t>Construction</a:t>
            </a:r>
            <a:r>
              <a:rPr lang="tr-TR" sz="3600" dirty="0" smtClean="0">
                <a:latin typeface="Calibri" pitchFamily="34" charset="0"/>
              </a:rPr>
              <a:t>) </a:t>
            </a:r>
          </a:p>
        </p:txBody>
      </p:sp>
      <p:sp>
        <p:nvSpPr>
          <p:cNvPr id="8" name="7 Metin kutusu"/>
          <p:cNvSpPr txBox="1"/>
          <p:nvPr/>
        </p:nvSpPr>
        <p:spPr>
          <a:xfrm>
            <a:off x="571472" y="5786454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i="1" dirty="0" err="1" smtClean="0">
                <a:solidFill>
                  <a:schemeClr val="accent1">
                    <a:lumMod val="25000"/>
                  </a:schemeClr>
                </a:solidFill>
              </a:rPr>
              <a:t>Example</a:t>
            </a:r>
            <a:r>
              <a:rPr lang="tr-TR" i="1" dirty="0" smtClean="0">
                <a:solidFill>
                  <a:schemeClr val="accent1">
                    <a:lumMod val="25000"/>
                  </a:schemeClr>
                </a:solidFill>
              </a:rPr>
              <a:t> 10.2 </a:t>
            </a:r>
            <a:r>
              <a:rPr lang="tr-TR" i="1" dirty="0" err="1" smtClean="0">
                <a:solidFill>
                  <a:schemeClr val="accent1">
                    <a:lumMod val="25000"/>
                  </a:schemeClr>
                </a:solidFill>
              </a:rPr>
              <a:t>from</a:t>
            </a:r>
            <a:r>
              <a:rPr lang="tr-TR" i="1" dirty="0" smtClean="0">
                <a:solidFill>
                  <a:schemeClr val="accent1">
                    <a:lumMod val="25000"/>
                  </a:schemeClr>
                </a:solidFill>
              </a:rPr>
              <a:t> QNA </a:t>
            </a:r>
            <a:r>
              <a:rPr lang="tr-TR" i="1" dirty="0" err="1" smtClean="0">
                <a:solidFill>
                  <a:schemeClr val="accent1">
                    <a:lumMod val="25000"/>
                  </a:schemeClr>
                </a:solidFill>
              </a:rPr>
              <a:t>Manual</a:t>
            </a:r>
            <a:r>
              <a:rPr lang="tr-TR" i="1" dirty="0" smtClean="0">
                <a:solidFill>
                  <a:schemeClr val="accent1">
                    <a:lumMod val="25000"/>
                  </a:schemeClr>
                </a:solidFill>
              </a:rPr>
              <a:t>, IMF, 2001 </a:t>
            </a:r>
            <a:endParaRPr lang="tr-TR" i="1" dirty="0">
              <a:solidFill>
                <a:schemeClr val="accent1">
                  <a:lumMod val="25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3116"/>
            <a:ext cx="836581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12 Metin kutusu"/>
          <p:cNvSpPr txBox="1"/>
          <p:nvPr/>
        </p:nvSpPr>
        <p:spPr>
          <a:xfrm>
            <a:off x="6357950" y="1000108"/>
            <a:ext cx="2500330" cy="86177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 err="1" smtClean="0"/>
              <a:t>Assumptions</a:t>
            </a:r>
            <a:r>
              <a:rPr lang="tr-TR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tr-TR" sz="1400" dirty="0" err="1" smtClean="0"/>
              <a:t>Average</a:t>
            </a:r>
            <a:r>
              <a:rPr lang="tr-TR" sz="1400" dirty="0" smtClean="0"/>
              <a:t> </a:t>
            </a:r>
            <a:r>
              <a:rPr lang="tr-TR" sz="1400" dirty="0" err="1" smtClean="0"/>
              <a:t>markup</a:t>
            </a:r>
            <a:r>
              <a:rPr lang="tr-TR" sz="1400" dirty="0" smtClean="0"/>
              <a:t> </a:t>
            </a:r>
            <a:r>
              <a:rPr lang="tr-TR" sz="1400" dirty="0" err="1" smtClean="0"/>
              <a:t>over</a:t>
            </a:r>
            <a:r>
              <a:rPr lang="tr-TR" sz="1400" dirty="0" smtClean="0"/>
              <a:t> </a:t>
            </a:r>
            <a:r>
              <a:rPr lang="tr-TR" sz="1400" dirty="0" err="1" smtClean="0"/>
              <a:t>cost</a:t>
            </a:r>
            <a:endParaRPr lang="tr-TR" sz="1400" dirty="0" smtClean="0"/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48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600" dirty="0" err="1" smtClean="0">
                <a:solidFill>
                  <a:schemeClr val="accent2">
                    <a:lumMod val="75000"/>
                  </a:schemeClr>
                </a:solidFill>
              </a:rPr>
              <a:t>Discussions</a:t>
            </a:r>
            <a:endParaRPr lang="tr-TR" sz="36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7 İçerik Yer Tutucusu"/>
          <p:cNvSpPr>
            <a:spLocks noGrp="1"/>
          </p:cNvSpPr>
          <p:nvPr>
            <p:ph idx="1"/>
          </p:nvPr>
        </p:nvSpPr>
        <p:spPr>
          <a:xfrm>
            <a:off x="428596" y="1500175"/>
            <a:ext cx="8258204" cy="4625988"/>
          </a:xfrm>
        </p:spPr>
        <p:txBody>
          <a:bodyPr/>
          <a:lstStyle/>
          <a:p>
            <a:r>
              <a:rPr lang="tr-TR" sz="2800" dirty="0" err="1" smtClean="0"/>
              <a:t>What</a:t>
            </a:r>
            <a:r>
              <a:rPr lang="tr-TR" sz="2800" dirty="0" smtClean="0"/>
              <a:t> is the </a:t>
            </a:r>
            <a:r>
              <a:rPr lang="tr-TR" sz="2800" dirty="0" err="1" smtClean="0"/>
              <a:t>quality</a:t>
            </a:r>
            <a:r>
              <a:rPr lang="tr-TR" sz="2800" dirty="0" smtClean="0"/>
              <a:t> of data </a:t>
            </a:r>
            <a:r>
              <a:rPr lang="tr-TR" sz="2800" dirty="0" err="1" smtClean="0"/>
              <a:t>sources</a:t>
            </a:r>
            <a:r>
              <a:rPr lang="tr-TR" sz="2800" dirty="0" smtClean="0"/>
              <a:t> used in QGDP(P) in </a:t>
            </a:r>
            <a:r>
              <a:rPr lang="tr-TR" sz="2800" dirty="0" err="1" smtClean="0"/>
              <a:t>your</a:t>
            </a:r>
            <a:r>
              <a:rPr lang="tr-TR" sz="2800" dirty="0" smtClean="0"/>
              <a:t> </a:t>
            </a:r>
            <a:r>
              <a:rPr lang="tr-TR" sz="2800" dirty="0" err="1" smtClean="0"/>
              <a:t>country</a:t>
            </a:r>
            <a:r>
              <a:rPr lang="tr-TR" sz="2800" dirty="0" smtClean="0"/>
              <a:t>?</a:t>
            </a:r>
          </a:p>
          <a:p>
            <a:pPr lvl="1"/>
            <a:r>
              <a:rPr lang="tr-TR" sz="2400" dirty="0" smtClean="0"/>
              <a:t>Do </a:t>
            </a:r>
            <a:r>
              <a:rPr lang="tr-TR" sz="2400" dirty="0" err="1" smtClean="0"/>
              <a:t>you</a:t>
            </a:r>
            <a:r>
              <a:rPr lang="tr-TR" sz="2400" dirty="0" smtClean="0"/>
              <a:t> </a:t>
            </a:r>
            <a:r>
              <a:rPr lang="tr-TR" sz="2400" dirty="0" err="1" smtClean="0"/>
              <a:t>update</a:t>
            </a:r>
            <a:r>
              <a:rPr lang="tr-TR" sz="2400" dirty="0" smtClean="0"/>
              <a:t> the </a:t>
            </a:r>
            <a:r>
              <a:rPr lang="tr-TR" sz="2400" dirty="0" err="1" smtClean="0"/>
              <a:t>frame</a:t>
            </a:r>
            <a:r>
              <a:rPr lang="tr-TR" sz="2400" dirty="0" smtClean="0"/>
              <a:t> of </a:t>
            </a:r>
            <a:r>
              <a:rPr lang="tr-TR" sz="2400" dirty="0" err="1" smtClean="0"/>
              <a:t>surveys</a:t>
            </a:r>
            <a:r>
              <a:rPr lang="tr-TR" sz="2400" dirty="0" smtClean="0"/>
              <a:t> on </a:t>
            </a:r>
            <a:r>
              <a:rPr lang="tr-TR" sz="2400" dirty="0" err="1" smtClean="0"/>
              <a:t>businesses</a:t>
            </a:r>
            <a:r>
              <a:rPr lang="tr-TR" sz="2400" dirty="0" smtClean="0"/>
              <a:t>? </a:t>
            </a:r>
          </a:p>
          <a:p>
            <a:pPr lvl="1"/>
            <a:r>
              <a:rPr lang="tr-TR" sz="2400" dirty="0" smtClean="0"/>
              <a:t>Do </a:t>
            </a:r>
            <a:r>
              <a:rPr lang="tr-TR" sz="2400" dirty="0" err="1" smtClean="0"/>
              <a:t>you</a:t>
            </a:r>
            <a:r>
              <a:rPr lang="tr-TR" sz="2400" dirty="0" smtClean="0"/>
              <a:t> </a:t>
            </a:r>
            <a:r>
              <a:rPr lang="tr-TR" sz="2400" dirty="0" err="1" smtClean="0"/>
              <a:t>use</a:t>
            </a:r>
            <a:r>
              <a:rPr lang="tr-TR" sz="2400" dirty="0" smtClean="0"/>
              <a:t> LFS or </a:t>
            </a:r>
            <a:r>
              <a:rPr lang="tr-TR" sz="2400" dirty="0" err="1" smtClean="0"/>
              <a:t>other</a:t>
            </a:r>
            <a:r>
              <a:rPr lang="tr-TR" sz="2400" dirty="0" smtClean="0"/>
              <a:t> data </a:t>
            </a:r>
            <a:r>
              <a:rPr lang="tr-TR" sz="2400" dirty="0" err="1" smtClean="0"/>
              <a:t>sources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non</a:t>
            </a:r>
            <a:r>
              <a:rPr lang="tr-TR" sz="2400" dirty="0" smtClean="0"/>
              <a:t>-</a:t>
            </a:r>
            <a:r>
              <a:rPr lang="tr-TR" sz="2400" dirty="0" err="1" smtClean="0"/>
              <a:t>observed</a:t>
            </a:r>
            <a:r>
              <a:rPr lang="tr-TR" sz="2400" dirty="0" smtClean="0"/>
              <a:t> </a:t>
            </a:r>
            <a:r>
              <a:rPr lang="tr-TR" sz="2400" dirty="0" err="1" smtClean="0"/>
              <a:t>economy</a:t>
            </a:r>
            <a:r>
              <a:rPr lang="tr-TR" sz="2400" dirty="0" smtClean="0"/>
              <a:t>?</a:t>
            </a:r>
          </a:p>
          <a:p>
            <a:pPr lvl="1"/>
            <a:r>
              <a:rPr lang="tr-TR" sz="2400" dirty="0" err="1" smtClean="0"/>
              <a:t>What</a:t>
            </a:r>
            <a:r>
              <a:rPr lang="tr-TR" sz="2400" dirty="0" smtClean="0"/>
              <a:t> </a:t>
            </a:r>
            <a:r>
              <a:rPr lang="tr-TR" sz="2400" dirty="0" err="1" smtClean="0"/>
              <a:t>kind</a:t>
            </a:r>
            <a:r>
              <a:rPr lang="tr-TR" sz="2400" dirty="0" smtClean="0"/>
              <a:t> of </a:t>
            </a:r>
            <a:r>
              <a:rPr lang="tr-TR" sz="2400" dirty="0" err="1" smtClean="0"/>
              <a:t>adjusments</a:t>
            </a:r>
            <a:r>
              <a:rPr lang="tr-TR" sz="2400" dirty="0" smtClean="0"/>
              <a:t>/</a:t>
            </a:r>
            <a:r>
              <a:rPr lang="tr-TR" sz="2400" dirty="0" err="1" smtClean="0"/>
              <a:t>assumptions</a:t>
            </a:r>
            <a:r>
              <a:rPr lang="tr-TR" sz="2400" dirty="0" smtClean="0"/>
              <a:t> are done </a:t>
            </a:r>
            <a:r>
              <a:rPr lang="tr-TR" sz="2400" dirty="0" err="1" smtClean="0"/>
              <a:t>while</a:t>
            </a:r>
            <a:r>
              <a:rPr lang="tr-TR" sz="2400" dirty="0" smtClean="0"/>
              <a:t> </a:t>
            </a:r>
            <a:r>
              <a:rPr lang="tr-TR" sz="2400" dirty="0" err="1" smtClean="0"/>
              <a:t>using</a:t>
            </a:r>
            <a:r>
              <a:rPr lang="tr-TR" sz="2400" dirty="0" smtClean="0"/>
              <a:t> </a:t>
            </a:r>
            <a:r>
              <a:rPr lang="tr-TR" sz="2400" dirty="0" err="1" smtClean="0"/>
              <a:t>administrative</a:t>
            </a:r>
            <a:r>
              <a:rPr lang="tr-TR" sz="2400" dirty="0" smtClean="0"/>
              <a:t> data </a:t>
            </a:r>
            <a:r>
              <a:rPr lang="tr-TR" sz="2400" dirty="0" err="1" smtClean="0"/>
              <a:t>sources</a:t>
            </a:r>
            <a:r>
              <a:rPr lang="tr-TR" sz="2400" dirty="0" smtClean="0"/>
              <a:t>?</a:t>
            </a:r>
          </a:p>
          <a:p>
            <a:pPr lvl="1"/>
            <a:r>
              <a:rPr lang="tr-TR" sz="2400" dirty="0" smtClean="0"/>
              <a:t>In </a:t>
            </a:r>
            <a:r>
              <a:rPr lang="tr-TR" sz="2400" dirty="0" err="1" smtClean="0"/>
              <a:t>whıch</a:t>
            </a:r>
            <a:r>
              <a:rPr lang="tr-TR" sz="2400" dirty="0" smtClean="0"/>
              <a:t> </a:t>
            </a:r>
            <a:r>
              <a:rPr lang="tr-TR" sz="2400" dirty="0" err="1" smtClean="0"/>
              <a:t>activities</a:t>
            </a:r>
            <a:r>
              <a:rPr lang="tr-TR" sz="2400" dirty="0" smtClean="0"/>
              <a:t> do </a:t>
            </a:r>
            <a:r>
              <a:rPr lang="tr-TR" sz="2400" dirty="0" err="1" smtClean="0"/>
              <a:t>you</a:t>
            </a:r>
            <a:r>
              <a:rPr lang="tr-TR" sz="2400" dirty="0" smtClean="0"/>
              <a:t> </a:t>
            </a:r>
            <a:r>
              <a:rPr lang="tr-TR" sz="2400" dirty="0" err="1" smtClean="0"/>
              <a:t>use</a:t>
            </a:r>
            <a:r>
              <a:rPr lang="tr-TR" sz="2400" dirty="0" smtClean="0"/>
              <a:t> </a:t>
            </a:r>
            <a:r>
              <a:rPr lang="tr-TR" sz="2400" dirty="0" err="1" smtClean="0"/>
              <a:t>double</a:t>
            </a:r>
            <a:r>
              <a:rPr lang="tr-TR" sz="2400" dirty="0" smtClean="0"/>
              <a:t> </a:t>
            </a:r>
            <a:r>
              <a:rPr lang="tr-TR" sz="2400" dirty="0" err="1" smtClean="0"/>
              <a:t>indicator</a:t>
            </a:r>
            <a:r>
              <a:rPr lang="tr-TR" sz="2400" dirty="0" smtClean="0"/>
              <a:t> </a:t>
            </a:r>
            <a:r>
              <a:rPr lang="tr-TR" sz="2400" dirty="0" err="1" smtClean="0"/>
              <a:t>method</a:t>
            </a:r>
            <a:r>
              <a:rPr lang="tr-TR" sz="2400" dirty="0" smtClean="0"/>
              <a:t>?</a:t>
            </a:r>
          </a:p>
          <a:p>
            <a:pPr lvl="1"/>
            <a:r>
              <a:rPr lang="tr-TR" sz="2400" dirty="0" err="1" smtClean="0"/>
              <a:t>How</a:t>
            </a:r>
            <a:r>
              <a:rPr lang="tr-TR" sz="2400" dirty="0" smtClean="0"/>
              <a:t> is the </a:t>
            </a:r>
            <a:r>
              <a:rPr lang="tr-TR" sz="2400" dirty="0" err="1" smtClean="0"/>
              <a:t>way</a:t>
            </a:r>
            <a:r>
              <a:rPr lang="tr-TR" sz="2400" dirty="0" smtClean="0"/>
              <a:t> of </a:t>
            </a:r>
            <a:r>
              <a:rPr lang="tr-TR" sz="2400" dirty="0" err="1" smtClean="0"/>
              <a:t>using</a:t>
            </a:r>
            <a:r>
              <a:rPr lang="tr-TR" sz="2400" dirty="0" smtClean="0"/>
              <a:t> </a:t>
            </a:r>
            <a:r>
              <a:rPr lang="tr-TR" sz="2400" dirty="0" err="1" smtClean="0"/>
              <a:t>fixed</a:t>
            </a:r>
            <a:r>
              <a:rPr lang="tr-TR" sz="2400" dirty="0" smtClean="0"/>
              <a:t> </a:t>
            </a:r>
            <a:r>
              <a:rPr lang="tr-TR" sz="2400" dirty="0" err="1" smtClean="0"/>
              <a:t>ratios</a:t>
            </a:r>
            <a:r>
              <a:rPr lang="tr-TR" sz="2400" dirty="0" smtClean="0"/>
              <a:t> (IC/GO)?</a:t>
            </a:r>
          </a:p>
          <a:p>
            <a:endParaRPr lang="tr-TR" sz="2800" dirty="0" smtClean="0"/>
          </a:p>
          <a:p>
            <a:endParaRPr lang="tr-TR" sz="2800" dirty="0" smtClean="0"/>
          </a:p>
          <a:p>
            <a:pPr lvl="1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49</a:t>
            </a:fld>
            <a:endParaRPr lang="tr-TR"/>
          </a:p>
        </p:txBody>
      </p:sp>
      <p:graphicFrame>
        <p:nvGraphicFramePr>
          <p:cNvPr id="9" name="8 Diyagram"/>
          <p:cNvGraphicFramePr/>
          <p:nvPr/>
        </p:nvGraphicFramePr>
        <p:xfrm>
          <a:off x="428596" y="2709862"/>
          <a:ext cx="8229600" cy="64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5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GDP by </a:t>
            </a:r>
            <a:r>
              <a:rPr lang="tr-TR" sz="3600" dirty="0" err="1" smtClean="0">
                <a:solidFill>
                  <a:schemeClr val="accent2">
                    <a:lumMod val="75000"/>
                  </a:schemeClr>
                </a:solidFill>
              </a:rPr>
              <a:t>Production</a:t>
            </a:r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 Approach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500034" y="2285992"/>
            <a:ext cx="7715304" cy="3929090"/>
          </a:xfrm>
        </p:spPr>
        <p:txBody>
          <a:bodyPr/>
          <a:lstStyle/>
          <a:p>
            <a:r>
              <a:rPr lang="en-US" sz="2400" dirty="0" smtClean="0"/>
              <a:t>In general terms, two different approaches can be used to derive </a:t>
            </a:r>
            <a:r>
              <a:rPr lang="en-US" sz="2400" u="sng" dirty="0" smtClean="0"/>
              <a:t>quarterly volume and current</a:t>
            </a:r>
            <a:r>
              <a:rPr lang="tr-TR" sz="2400" u="sng" dirty="0" smtClean="0"/>
              <a:t> </a:t>
            </a:r>
            <a:r>
              <a:rPr lang="en-US" sz="2400" u="sng" dirty="0" smtClean="0"/>
              <a:t>price estimates of gross value added for market sector-dominated industries: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sz="2000" dirty="0" smtClean="0"/>
              <a:t>Ideally</a:t>
            </a:r>
            <a:r>
              <a:rPr lang="en-US" sz="2000" u="sng" dirty="0" smtClean="0"/>
              <a:t>, independent estimates of output and intermediate consumption</a:t>
            </a:r>
            <a:r>
              <a:rPr lang="en-US" sz="2000" dirty="0" smtClean="0"/>
              <a:t> should be derived</a:t>
            </a:r>
            <a:r>
              <a:rPr lang="tr-TR" sz="2000" dirty="0" smtClean="0"/>
              <a:t> and then </a:t>
            </a:r>
            <a:r>
              <a:rPr lang="tr-TR" sz="2000" dirty="0" err="1" smtClean="0"/>
              <a:t>differenced</a:t>
            </a:r>
            <a:r>
              <a:rPr lang="tr-TR" sz="2000" dirty="0" smtClean="0"/>
              <a:t>. (</a:t>
            </a:r>
            <a:r>
              <a:rPr lang="tr-TR" sz="2000" dirty="0" err="1" smtClean="0"/>
              <a:t>Double</a:t>
            </a:r>
            <a:r>
              <a:rPr lang="tr-TR" sz="2000" dirty="0" smtClean="0"/>
              <a:t> </a:t>
            </a:r>
            <a:r>
              <a:rPr lang="tr-TR" sz="2000" dirty="0" err="1" smtClean="0"/>
              <a:t>Indicator</a:t>
            </a:r>
            <a:r>
              <a:rPr lang="tr-TR" sz="2000" dirty="0" smtClean="0"/>
              <a:t> </a:t>
            </a:r>
            <a:r>
              <a:rPr lang="tr-TR" sz="2000" dirty="0" err="1" smtClean="0"/>
              <a:t>Method</a:t>
            </a:r>
            <a:r>
              <a:rPr lang="tr-TR" sz="2000" dirty="0" smtClean="0"/>
              <a:t>)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sz="2000" dirty="0" smtClean="0"/>
              <a:t>More commonly, </a:t>
            </a:r>
            <a:r>
              <a:rPr lang="en-US" sz="2000" u="sng" dirty="0" smtClean="0"/>
              <a:t>quarterly estimates of intermediate consumption are unavailable </a:t>
            </a:r>
            <a:r>
              <a:rPr lang="en-US" sz="2000" dirty="0" smtClean="0"/>
              <a:t>and</a:t>
            </a:r>
            <a:r>
              <a:rPr lang="tr-TR" sz="2000" dirty="0" smtClean="0"/>
              <a:t> </a:t>
            </a:r>
            <a:r>
              <a:rPr lang="en-US" sz="2000" dirty="0" smtClean="0"/>
              <a:t>estimates of gross value added are derived using only estimates of output, or a surrogate for</a:t>
            </a:r>
            <a:r>
              <a:rPr lang="tr-TR" sz="2000" dirty="0" smtClean="0"/>
              <a:t> </a:t>
            </a:r>
            <a:r>
              <a:rPr lang="tr-TR" sz="2000" dirty="0" err="1" smtClean="0"/>
              <a:t>output</a:t>
            </a:r>
            <a:r>
              <a:rPr lang="tr-TR" sz="2000" dirty="0" smtClean="0"/>
              <a:t>. (</a:t>
            </a:r>
            <a:r>
              <a:rPr lang="tr-TR" sz="2000" dirty="0" err="1" smtClean="0"/>
              <a:t>Single</a:t>
            </a:r>
            <a:r>
              <a:rPr lang="tr-TR" sz="2000" dirty="0" smtClean="0"/>
              <a:t> </a:t>
            </a:r>
            <a:r>
              <a:rPr lang="tr-TR" sz="2000" dirty="0" err="1" smtClean="0"/>
              <a:t>Indicator</a:t>
            </a:r>
            <a:r>
              <a:rPr lang="tr-TR" sz="2000" dirty="0" smtClean="0"/>
              <a:t> </a:t>
            </a:r>
            <a:r>
              <a:rPr lang="tr-TR" sz="2000" dirty="0" err="1" smtClean="0"/>
              <a:t>Method</a:t>
            </a:r>
            <a:r>
              <a:rPr lang="tr-TR" sz="2000" dirty="0" smtClean="0"/>
              <a:t>) (Ratio of IC/GO is used.)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7" name="6 Dikdörtgen"/>
          <p:cNvSpPr/>
          <p:nvPr/>
        </p:nvSpPr>
        <p:spPr>
          <a:xfrm>
            <a:off x="428596" y="1428736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 smtClean="0">
                <a:latin typeface="Calibri" pitchFamily="34" charset="0"/>
              </a:rPr>
              <a:t>Market sector-</a:t>
            </a:r>
            <a:r>
              <a:rPr lang="tr-TR" sz="3600" dirty="0" err="1" smtClean="0">
                <a:latin typeface="Calibri" pitchFamily="34" charset="0"/>
              </a:rPr>
              <a:t>dominated</a:t>
            </a:r>
            <a:r>
              <a:rPr lang="tr-TR" sz="3600" dirty="0" smtClean="0">
                <a:latin typeface="Calibri" pitchFamily="34" charset="0"/>
              </a:rPr>
              <a:t> </a:t>
            </a:r>
            <a:r>
              <a:rPr lang="tr-TR" sz="3600" dirty="0" err="1" smtClean="0">
                <a:latin typeface="Calibri" pitchFamily="34" charset="0"/>
              </a:rPr>
              <a:t>industries</a:t>
            </a:r>
            <a:endParaRPr lang="tr-TR" sz="36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6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GDP by </a:t>
            </a:r>
            <a:r>
              <a:rPr lang="tr-TR" sz="3600" dirty="0" err="1" smtClean="0">
                <a:solidFill>
                  <a:schemeClr val="accent2">
                    <a:lumMod val="75000"/>
                  </a:schemeClr>
                </a:solidFill>
              </a:rPr>
              <a:t>Production</a:t>
            </a:r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 Approach</a:t>
            </a:r>
          </a:p>
        </p:txBody>
      </p:sp>
      <p:sp>
        <p:nvSpPr>
          <p:cNvPr id="7" name="6 Dikdörtgen"/>
          <p:cNvSpPr/>
          <p:nvPr/>
        </p:nvSpPr>
        <p:spPr>
          <a:xfrm>
            <a:off x="428596" y="1428736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 smtClean="0">
                <a:latin typeface="Calibri" pitchFamily="34" charset="0"/>
              </a:rPr>
              <a:t>Market sector-</a:t>
            </a:r>
            <a:r>
              <a:rPr lang="tr-TR" sz="3600" dirty="0" err="1" smtClean="0">
                <a:latin typeface="Calibri" pitchFamily="34" charset="0"/>
              </a:rPr>
              <a:t>dominated</a:t>
            </a:r>
            <a:r>
              <a:rPr lang="tr-TR" sz="3600" dirty="0" smtClean="0">
                <a:latin typeface="Calibri" pitchFamily="34" charset="0"/>
              </a:rPr>
              <a:t> </a:t>
            </a:r>
            <a:r>
              <a:rPr lang="tr-TR" sz="3600" dirty="0" err="1" smtClean="0">
                <a:latin typeface="Calibri" pitchFamily="34" charset="0"/>
              </a:rPr>
              <a:t>industries</a:t>
            </a:r>
            <a:endParaRPr lang="tr-TR" sz="3600" dirty="0" smtClean="0">
              <a:latin typeface="Calibri" pitchFamily="34" charset="0"/>
            </a:endParaRPr>
          </a:p>
        </p:txBody>
      </p:sp>
      <p:graphicFrame>
        <p:nvGraphicFramePr>
          <p:cNvPr id="10" name="9 Tablo"/>
          <p:cNvGraphicFramePr>
            <a:graphicFrameLocks noGrp="1"/>
          </p:cNvGraphicFramePr>
          <p:nvPr/>
        </p:nvGraphicFramePr>
        <p:xfrm>
          <a:off x="214282" y="2357430"/>
          <a:ext cx="8715436" cy="2857519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402622"/>
                <a:gridCol w="2169278"/>
                <a:gridCol w="2357454"/>
                <a:gridCol w="2786082"/>
              </a:tblGrid>
              <a:tr h="47625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400" b="1" u="sng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Double</a:t>
                      </a:r>
                      <a:r>
                        <a:rPr lang="en-US" sz="2400" b="1" u="none" strike="noStrike" dirty="0">
                          <a:latin typeface="Calibri" pitchFamily="34" charset="0"/>
                        </a:rPr>
                        <a:t> indicator methods for value added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52507"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u="none" strike="noStrike" dirty="0" err="1">
                          <a:latin typeface="Calibri" pitchFamily="34" charset="0"/>
                        </a:rPr>
                        <a:t>Variables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u="none" strike="noStrike" dirty="0" err="1">
                          <a:latin typeface="Calibri" pitchFamily="34" charset="0"/>
                        </a:rPr>
                        <a:t>Values</a:t>
                      </a:r>
                      <a:r>
                        <a:rPr lang="tr-TR" sz="2400" b="1" u="none" strike="noStrike" dirty="0">
                          <a:latin typeface="Calibri" pitchFamily="34" charset="0"/>
                        </a:rPr>
                        <a:t> </a:t>
                      </a:r>
                      <a:br>
                        <a:rPr lang="tr-TR" sz="2400" b="1" u="none" strike="noStrike" dirty="0">
                          <a:latin typeface="Calibri" pitchFamily="34" charset="0"/>
                        </a:rPr>
                      </a:br>
                      <a:r>
                        <a:rPr lang="tr-TR" sz="1800" b="1" u="none" strike="noStrike" dirty="0">
                          <a:latin typeface="Calibri" pitchFamily="34" charset="0"/>
                        </a:rPr>
                        <a:t>(In </a:t>
                      </a:r>
                      <a:r>
                        <a:rPr lang="tr-TR" sz="1800" b="1" u="none" strike="noStrike" dirty="0" err="1">
                          <a:latin typeface="Calibri" pitchFamily="34" charset="0"/>
                        </a:rPr>
                        <a:t>Current</a:t>
                      </a:r>
                      <a:r>
                        <a:rPr lang="tr-TR" sz="1800" b="1" u="none" strike="noStrike" dirty="0">
                          <a:latin typeface="Calibri" pitchFamily="34" charset="0"/>
                        </a:rPr>
                        <a:t> </a:t>
                      </a:r>
                      <a:r>
                        <a:rPr lang="tr-TR" sz="1800" b="1" u="none" strike="noStrike" dirty="0" err="1">
                          <a:latin typeface="Calibri" pitchFamily="34" charset="0"/>
                        </a:rPr>
                        <a:t>Prices</a:t>
                      </a:r>
                      <a:r>
                        <a:rPr lang="tr-TR" sz="1800" b="1" u="none" strike="noStrike" dirty="0">
                          <a:latin typeface="Calibri" pitchFamily="34" charset="0"/>
                        </a:rPr>
                        <a:t>)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u="none" strike="noStrike" dirty="0" err="1">
                          <a:latin typeface="Calibri" pitchFamily="34" charset="0"/>
                        </a:rPr>
                        <a:t>Price</a:t>
                      </a:r>
                      <a:r>
                        <a:rPr lang="tr-TR" sz="2400" b="1" u="none" strike="noStrike" dirty="0">
                          <a:latin typeface="Calibri" pitchFamily="34" charset="0"/>
                        </a:rPr>
                        <a:t> </a:t>
                      </a:r>
                      <a:r>
                        <a:rPr lang="tr-TR" sz="2400" b="1" u="none" strike="noStrike" dirty="0" err="1">
                          <a:latin typeface="Calibri" pitchFamily="34" charset="0"/>
                        </a:rPr>
                        <a:t>Indicies</a:t>
                      </a:r>
                      <a:r>
                        <a:rPr lang="tr-TR" sz="2400" b="1" u="none" strike="noStrike" dirty="0">
                          <a:latin typeface="Calibri" pitchFamily="34" charset="0"/>
                        </a:rPr>
                        <a:t/>
                      </a:r>
                      <a:br>
                        <a:rPr lang="tr-TR" sz="2400" b="1" u="none" strike="noStrike" dirty="0">
                          <a:latin typeface="Calibri" pitchFamily="34" charset="0"/>
                        </a:rPr>
                      </a:br>
                      <a:r>
                        <a:rPr lang="tr-TR" sz="1800" b="1" u="none" strike="noStrike" dirty="0">
                          <a:latin typeface="Calibri" pitchFamily="34" charset="0"/>
                        </a:rPr>
                        <a:t>(</a:t>
                      </a:r>
                      <a:r>
                        <a:rPr lang="tr-TR" sz="1800" b="1" u="none" strike="noStrike" dirty="0" err="1">
                          <a:latin typeface="Calibri" pitchFamily="34" charset="0"/>
                        </a:rPr>
                        <a:t>Previous</a:t>
                      </a:r>
                      <a:r>
                        <a:rPr lang="tr-TR" sz="1800" b="1" u="none" strike="noStrike" dirty="0">
                          <a:latin typeface="Calibri" pitchFamily="34" charset="0"/>
                        </a:rPr>
                        <a:t> </a:t>
                      </a:r>
                      <a:r>
                        <a:rPr lang="tr-TR" sz="1800" b="1" u="none" strike="noStrike" dirty="0" err="1">
                          <a:latin typeface="Calibri" pitchFamily="34" charset="0"/>
                        </a:rPr>
                        <a:t>Year</a:t>
                      </a:r>
                      <a:r>
                        <a:rPr lang="tr-TR" sz="1800" b="1" u="none" strike="noStrike" dirty="0">
                          <a:latin typeface="Calibri" pitchFamily="34" charset="0"/>
                        </a:rPr>
                        <a:t>=100)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latin typeface="Calibri" pitchFamily="34" charset="0"/>
                        </a:rPr>
                        <a:t>Volumes</a:t>
                      </a:r>
                      <a:br>
                        <a:rPr lang="en-US" sz="2400" b="1" u="none" strike="noStrike" dirty="0">
                          <a:latin typeface="Calibri" pitchFamily="34" charset="0"/>
                        </a:rPr>
                      </a:br>
                      <a:r>
                        <a:rPr lang="en-US" sz="1800" b="1" u="none" strike="noStrike" dirty="0">
                          <a:latin typeface="Calibri" pitchFamily="34" charset="0"/>
                        </a:rPr>
                        <a:t>(In Previous Year Prices)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76253"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 dirty="0">
                          <a:latin typeface="Calibri" pitchFamily="34" charset="0"/>
                        </a:rPr>
                        <a:t>GO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 dirty="0">
                          <a:latin typeface="Calibri" pitchFamily="34" charset="0"/>
                        </a:rPr>
                        <a:t>400.0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 dirty="0">
                          <a:latin typeface="Calibri" pitchFamily="34" charset="0"/>
                        </a:rPr>
                        <a:t>105.0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76253"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 dirty="0">
                          <a:latin typeface="Calibri" pitchFamily="34" charset="0"/>
                        </a:rPr>
                        <a:t>IC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 dirty="0" smtClean="0">
                          <a:latin typeface="Calibri" pitchFamily="34" charset="0"/>
                        </a:rPr>
                        <a:t>150.0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 dirty="0">
                          <a:latin typeface="Calibri" pitchFamily="34" charset="0"/>
                        </a:rPr>
                        <a:t>104.0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76253"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 dirty="0">
                          <a:latin typeface="Calibri" pitchFamily="34" charset="0"/>
                        </a:rPr>
                        <a:t>GVA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2400" b="0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1" name="10 Metin kutusu"/>
          <p:cNvSpPr txBox="1"/>
          <p:nvPr/>
        </p:nvSpPr>
        <p:spPr>
          <a:xfrm>
            <a:off x="6143636" y="3786190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Calibri" pitchFamily="34" charset="0"/>
              </a:rPr>
              <a:t>400/105*100</a:t>
            </a:r>
            <a:r>
              <a:rPr lang="tr-TR" dirty="0" smtClean="0"/>
              <a:t>= </a:t>
            </a:r>
            <a:r>
              <a:rPr lang="tr-TR" b="1" dirty="0" smtClean="0"/>
              <a:t>381.0</a:t>
            </a:r>
            <a:endParaRPr lang="tr-TR" b="1" dirty="0"/>
          </a:p>
        </p:txBody>
      </p:sp>
      <p:sp>
        <p:nvSpPr>
          <p:cNvPr id="12" name="11 Metin kutusu"/>
          <p:cNvSpPr txBox="1"/>
          <p:nvPr/>
        </p:nvSpPr>
        <p:spPr>
          <a:xfrm>
            <a:off x="6143636" y="4286256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Calibri" pitchFamily="34" charset="0"/>
              </a:rPr>
              <a:t>150/104*100 = </a:t>
            </a:r>
            <a:r>
              <a:rPr lang="tr-TR" b="1" dirty="0" smtClean="0">
                <a:latin typeface="Calibri" pitchFamily="34" charset="0"/>
              </a:rPr>
              <a:t>144.2 </a:t>
            </a:r>
          </a:p>
        </p:txBody>
      </p:sp>
      <p:sp>
        <p:nvSpPr>
          <p:cNvPr id="13" name="12 Metin kutusu"/>
          <p:cNvSpPr txBox="1"/>
          <p:nvPr/>
        </p:nvSpPr>
        <p:spPr>
          <a:xfrm>
            <a:off x="6143636" y="4786322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Calibri" pitchFamily="34" charset="0"/>
              </a:rPr>
              <a:t>381-144.2</a:t>
            </a:r>
            <a:r>
              <a:rPr lang="tr-TR" dirty="0" smtClean="0"/>
              <a:t> = </a:t>
            </a:r>
            <a:r>
              <a:rPr lang="tr-TR" b="1" dirty="0" smtClean="0"/>
              <a:t>236.8</a:t>
            </a:r>
            <a:r>
              <a:rPr lang="tr-TR" dirty="0" smtClean="0"/>
              <a:t>  </a:t>
            </a:r>
          </a:p>
        </p:txBody>
      </p:sp>
      <p:sp>
        <p:nvSpPr>
          <p:cNvPr id="14" name="13 Metin kutusu"/>
          <p:cNvSpPr txBox="1"/>
          <p:nvPr/>
        </p:nvSpPr>
        <p:spPr>
          <a:xfrm>
            <a:off x="1643042" y="4714884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Calibri" pitchFamily="34" charset="0"/>
              </a:rPr>
              <a:t>400-150</a:t>
            </a:r>
            <a:r>
              <a:rPr lang="tr-TR" dirty="0" smtClean="0"/>
              <a:t> = </a:t>
            </a:r>
            <a:r>
              <a:rPr lang="tr-TR" b="1" dirty="0" smtClean="0"/>
              <a:t>250</a:t>
            </a:r>
            <a:endParaRPr lang="tr-TR" b="1" dirty="0"/>
          </a:p>
        </p:txBody>
      </p:sp>
      <p:sp>
        <p:nvSpPr>
          <p:cNvPr id="15" name="14 Metin kutusu"/>
          <p:cNvSpPr txBox="1"/>
          <p:nvPr/>
        </p:nvSpPr>
        <p:spPr>
          <a:xfrm>
            <a:off x="3571868" y="4786322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Calibri" pitchFamily="34" charset="0"/>
              </a:rPr>
              <a:t>250/236.8*100=</a:t>
            </a:r>
            <a:r>
              <a:rPr lang="tr-TR" b="1" dirty="0" smtClean="0">
                <a:latin typeface="Calibri" pitchFamily="34" charset="0"/>
              </a:rPr>
              <a:t>105.6</a:t>
            </a:r>
            <a:endParaRPr lang="tr-TR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7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28614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GDP by </a:t>
            </a:r>
            <a:r>
              <a:rPr lang="tr-TR" sz="3600" dirty="0" err="1" smtClean="0">
                <a:solidFill>
                  <a:schemeClr val="accent2">
                    <a:lumMod val="75000"/>
                  </a:schemeClr>
                </a:solidFill>
              </a:rPr>
              <a:t>Production</a:t>
            </a:r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 Approach</a:t>
            </a:r>
          </a:p>
        </p:txBody>
      </p:sp>
      <p:sp>
        <p:nvSpPr>
          <p:cNvPr id="7" name="6 Dikdörtgen"/>
          <p:cNvSpPr/>
          <p:nvPr/>
        </p:nvSpPr>
        <p:spPr>
          <a:xfrm>
            <a:off x="71406" y="1428736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 smtClean="0">
                <a:latin typeface="Calibri" pitchFamily="34" charset="0"/>
              </a:rPr>
              <a:t>Market sector-</a:t>
            </a:r>
            <a:r>
              <a:rPr lang="tr-TR" sz="3600" dirty="0" err="1" smtClean="0">
                <a:latin typeface="Calibri" pitchFamily="34" charset="0"/>
              </a:rPr>
              <a:t>dominated</a:t>
            </a:r>
            <a:r>
              <a:rPr lang="tr-TR" sz="3600" dirty="0" smtClean="0">
                <a:latin typeface="Calibri" pitchFamily="34" charset="0"/>
              </a:rPr>
              <a:t> </a:t>
            </a:r>
            <a:r>
              <a:rPr lang="tr-TR" sz="3600" dirty="0" err="1" smtClean="0">
                <a:latin typeface="Calibri" pitchFamily="34" charset="0"/>
              </a:rPr>
              <a:t>industries</a:t>
            </a:r>
            <a:endParaRPr lang="tr-TR" sz="3600" dirty="0" smtClean="0">
              <a:latin typeface="Calibri" pitchFamily="34" charset="0"/>
            </a:endParaRPr>
          </a:p>
        </p:txBody>
      </p:sp>
      <p:graphicFrame>
        <p:nvGraphicFramePr>
          <p:cNvPr id="10" name="9 Tablo"/>
          <p:cNvGraphicFramePr>
            <a:graphicFrameLocks noGrp="1"/>
          </p:cNvGraphicFramePr>
          <p:nvPr/>
        </p:nvGraphicFramePr>
        <p:xfrm>
          <a:off x="214282" y="2357430"/>
          <a:ext cx="8715436" cy="2857519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402622"/>
                <a:gridCol w="2312154"/>
                <a:gridCol w="2214578"/>
                <a:gridCol w="2786082"/>
              </a:tblGrid>
              <a:tr h="47625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2400" b="1" i="0" u="sng" strike="noStrike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Single</a:t>
                      </a:r>
                      <a:r>
                        <a:rPr lang="en-US" sz="2400" b="1" u="none" strike="noStrike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2400" b="1" u="none" strike="noStrike" dirty="0">
                          <a:latin typeface="Calibri" pitchFamily="34" charset="0"/>
                        </a:rPr>
                        <a:t>indicator methods for value added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52507"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u="none" strike="noStrike" dirty="0" err="1">
                          <a:latin typeface="Calibri" pitchFamily="34" charset="0"/>
                        </a:rPr>
                        <a:t>Variables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u="none" strike="noStrike" dirty="0" err="1">
                          <a:latin typeface="Calibri" pitchFamily="34" charset="0"/>
                        </a:rPr>
                        <a:t>Values</a:t>
                      </a:r>
                      <a:r>
                        <a:rPr lang="tr-TR" sz="2400" b="1" u="none" strike="noStrike" dirty="0">
                          <a:latin typeface="Calibri" pitchFamily="34" charset="0"/>
                        </a:rPr>
                        <a:t> </a:t>
                      </a:r>
                      <a:br>
                        <a:rPr lang="tr-TR" sz="2400" b="1" u="none" strike="noStrike" dirty="0">
                          <a:latin typeface="Calibri" pitchFamily="34" charset="0"/>
                        </a:rPr>
                      </a:br>
                      <a:r>
                        <a:rPr lang="tr-TR" sz="1800" b="1" u="none" strike="noStrike" dirty="0">
                          <a:latin typeface="Calibri" pitchFamily="34" charset="0"/>
                        </a:rPr>
                        <a:t>(In </a:t>
                      </a:r>
                      <a:r>
                        <a:rPr lang="tr-TR" sz="1800" b="1" u="none" strike="noStrike" dirty="0" err="1">
                          <a:latin typeface="Calibri" pitchFamily="34" charset="0"/>
                        </a:rPr>
                        <a:t>Current</a:t>
                      </a:r>
                      <a:r>
                        <a:rPr lang="tr-TR" sz="1800" b="1" u="none" strike="noStrike" dirty="0">
                          <a:latin typeface="Calibri" pitchFamily="34" charset="0"/>
                        </a:rPr>
                        <a:t> </a:t>
                      </a:r>
                      <a:r>
                        <a:rPr lang="tr-TR" sz="1800" b="1" u="none" strike="noStrike" dirty="0" err="1">
                          <a:latin typeface="Calibri" pitchFamily="34" charset="0"/>
                        </a:rPr>
                        <a:t>Prices</a:t>
                      </a:r>
                      <a:r>
                        <a:rPr lang="tr-TR" sz="1800" b="1" u="none" strike="noStrike" dirty="0">
                          <a:latin typeface="Calibri" pitchFamily="34" charset="0"/>
                        </a:rPr>
                        <a:t>)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u="none" strike="noStrike" dirty="0" err="1">
                          <a:latin typeface="Calibri" pitchFamily="34" charset="0"/>
                        </a:rPr>
                        <a:t>Price</a:t>
                      </a:r>
                      <a:r>
                        <a:rPr lang="tr-TR" sz="2400" b="1" u="none" strike="noStrike" dirty="0">
                          <a:latin typeface="Calibri" pitchFamily="34" charset="0"/>
                        </a:rPr>
                        <a:t> </a:t>
                      </a:r>
                      <a:r>
                        <a:rPr lang="tr-TR" sz="2400" b="1" u="none" strike="noStrike" dirty="0" err="1">
                          <a:latin typeface="Calibri" pitchFamily="34" charset="0"/>
                        </a:rPr>
                        <a:t>Indicies</a:t>
                      </a:r>
                      <a:r>
                        <a:rPr lang="tr-TR" sz="2400" b="1" u="none" strike="noStrike" dirty="0">
                          <a:latin typeface="Calibri" pitchFamily="34" charset="0"/>
                        </a:rPr>
                        <a:t/>
                      </a:r>
                      <a:br>
                        <a:rPr lang="tr-TR" sz="2400" b="1" u="none" strike="noStrike" dirty="0">
                          <a:latin typeface="Calibri" pitchFamily="34" charset="0"/>
                        </a:rPr>
                      </a:br>
                      <a:r>
                        <a:rPr lang="tr-TR" sz="1800" b="1" u="none" strike="noStrike" dirty="0">
                          <a:latin typeface="Calibri" pitchFamily="34" charset="0"/>
                        </a:rPr>
                        <a:t>(</a:t>
                      </a:r>
                      <a:r>
                        <a:rPr lang="tr-TR" sz="1800" b="1" u="none" strike="noStrike" dirty="0" err="1">
                          <a:latin typeface="Calibri" pitchFamily="34" charset="0"/>
                        </a:rPr>
                        <a:t>Previous</a:t>
                      </a:r>
                      <a:r>
                        <a:rPr lang="tr-TR" sz="1800" b="1" u="none" strike="noStrike" dirty="0">
                          <a:latin typeface="Calibri" pitchFamily="34" charset="0"/>
                        </a:rPr>
                        <a:t> </a:t>
                      </a:r>
                      <a:r>
                        <a:rPr lang="tr-TR" sz="1800" b="1" u="none" strike="noStrike" dirty="0" err="1">
                          <a:latin typeface="Calibri" pitchFamily="34" charset="0"/>
                        </a:rPr>
                        <a:t>Year</a:t>
                      </a:r>
                      <a:r>
                        <a:rPr lang="tr-TR" sz="1800" b="1" u="none" strike="noStrike" dirty="0">
                          <a:latin typeface="Calibri" pitchFamily="34" charset="0"/>
                        </a:rPr>
                        <a:t>=100)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latin typeface="Calibri" pitchFamily="34" charset="0"/>
                        </a:rPr>
                        <a:t>Volumes</a:t>
                      </a:r>
                      <a:br>
                        <a:rPr lang="en-US" sz="2400" b="1" u="none" strike="noStrike" dirty="0">
                          <a:latin typeface="Calibri" pitchFamily="34" charset="0"/>
                        </a:rPr>
                      </a:br>
                      <a:r>
                        <a:rPr lang="en-US" sz="1800" b="1" u="none" strike="noStrike" dirty="0">
                          <a:latin typeface="Calibri" pitchFamily="34" charset="0"/>
                        </a:rPr>
                        <a:t>(In Previous Year Prices)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76253"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 dirty="0">
                          <a:latin typeface="Calibri" pitchFamily="34" charset="0"/>
                        </a:rPr>
                        <a:t>GO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 dirty="0">
                          <a:latin typeface="Calibri" pitchFamily="34" charset="0"/>
                        </a:rPr>
                        <a:t>400.0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 dirty="0">
                          <a:latin typeface="Calibri" pitchFamily="34" charset="0"/>
                        </a:rPr>
                        <a:t>105.0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76253"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 dirty="0">
                          <a:latin typeface="Calibri" pitchFamily="34" charset="0"/>
                        </a:rPr>
                        <a:t>IC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76253"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 dirty="0">
                          <a:latin typeface="Calibri" pitchFamily="34" charset="0"/>
                        </a:rPr>
                        <a:t>GVA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2400" b="0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1" name="10 Metin kutusu"/>
          <p:cNvSpPr txBox="1"/>
          <p:nvPr/>
        </p:nvSpPr>
        <p:spPr>
          <a:xfrm>
            <a:off x="6143636" y="3786190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Calibri" pitchFamily="34" charset="0"/>
              </a:rPr>
              <a:t>400/105*100= </a:t>
            </a:r>
            <a:r>
              <a:rPr lang="tr-TR" b="1" dirty="0" smtClean="0">
                <a:latin typeface="Calibri" pitchFamily="34" charset="0"/>
              </a:rPr>
              <a:t>381.0</a:t>
            </a:r>
            <a:endParaRPr lang="tr-TR" b="1" dirty="0">
              <a:latin typeface="Calibri" pitchFamily="34" charset="0"/>
            </a:endParaRPr>
          </a:p>
        </p:txBody>
      </p:sp>
      <p:sp>
        <p:nvSpPr>
          <p:cNvPr id="12" name="11 Metin kutusu"/>
          <p:cNvSpPr txBox="1"/>
          <p:nvPr/>
        </p:nvSpPr>
        <p:spPr>
          <a:xfrm>
            <a:off x="6143636" y="4286256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Calibri" pitchFamily="34" charset="0"/>
              </a:rPr>
              <a:t>381*0.379</a:t>
            </a:r>
            <a:r>
              <a:rPr lang="tr-TR" dirty="0" smtClean="0"/>
              <a:t> = </a:t>
            </a:r>
            <a:r>
              <a:rPr lang="tr-TR" b="1" dirty="0" smtClean="0"/>
              <a:t>144.4 </a:t>
            </a:r>
          </a:p>
        </p:txBody>
      </p:sp>
      <p:sp>
        <p:nvSpPr>
          <p:cNvPr id="13" name="12 Metin kutusu"/>
          <p:cNvSpPr txBox="1"/>
          <p:nvPr/>
        </p:nvSpPr>
        <p:spPr>
          <a:xfrm>
            <a:off x="6143636" y="4786322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Calibri" pitchFamily="34" charset="0"/>
              </a:rPr>
              <a:t>381-144.2</a:t>
            </a:r>
            <a:r>
              <a:rPr lang="tr-TR" dirty="0" smtClean="0"/>
              <a:t> = </a:t>
            </a:r>
            <a:r>
              <a:rPr lang="tr-TR" b="1" dirty="0" smtClean="0"/>
              <a:t>236.6</a:t>
            </a:r>
            <a:r>
              <a:rPr lang="tr-TR" dirty="0" smtClean="0"/>
              <a:t>  </a:t>
            </a:r>
          </a:p>
        </p:txBody>
      </p:sp>
      <p:sp>
        <p:nvSpPr>
          <p:cNvPr id="14" name="13 Metin kutusu"/>
          <p:cNvSpPr txBox="1"/>
          <p:nvPr/>
        </p:nvSpPr>
        <p:spPr>
          <a:xfrm>
            <a:off x="1643042" y="4714884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Calibri" pitchFamily="34" charset="0"/>
              </a:rPr>
              <a:t>400-151.6 = </a:t>
            </a:r>
            <a:r>
              <a:rPr lang="tr-TR" b="1" dirty="0" smtClean="0">
                <a:latin typeface="Calibri" pitchFamily="34" charset="0"/>
              </a:rPr>
              <a:t>248.4</a:t>
            </a:r>
            <a:endParaRPr lang="tr-TR" b="1" dirty="0">
              <a:latin typeface="Calibri" pitchFamily="34" charset="0"/>
            </a:endParaRPr>
          </a:p>
        </p:txBody>
      </p:sp>
      <p:sp>
        <p:nvSpPr>
          <p:cNvPr id="15" name="14 Metin kutusu"/>
          <p:cNvSpPr txBox="1"/>
          <p:nvPr/>
        </p:nvSpPr>
        <p:spPr>
          <a:xfrm>
            <a:off x="3571868" y="4786322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Calibri" pitchFamily="34" charset="0"/>
              </a:rPr>
              <a:t>248.4/236.6*100=</a:t>
            </a:r>
            <a:r>
              <a:rPr lang="tr-TR" b="1" dirty="0" smtClean="0">
                <a:latin typeface="Calibri" pitchFamily="34" charset="0"/>
              </a:rPr>
              <a:t>105</a:t>
            </a:r>
            <a:endParaRPr lang="tr-TR" b="1" dirty="0">
              <a:latin typeface="Calibri" pitchFamily="34" charset="0"/>
            </a:endParaRPr>
          </a:p>
        </p:txBody>
      </p:sp>
      <p:sp>
        <p:nvSpPr>
          <p:cNvPr id="16" name="15 Metin kutusu"/>
          <p:cNvSpPr txBox="1"/>
          <p:nvPr/>
        </p:nvSpPr>
        <p:spPr>
          <a:xfrm>
            <a:off x="3571868" y="4357694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latin typeface="Calibri" pitchFamily="34" charset="0"/>
              </a:rPr>
              <a:t>105</a:t>
            </a:r>
          </a:p>
        </p:txBody>
      </p:sp>
      <p:sp>
        <p:nvSpPr>
          <p:cNvPr id="17" name="16 Metin kutusu"/>
          <p:cNvSpPr txBox="1"/>
          <p:nvPr/>
        </p:nvSpPr>
        <p:spPr>
          <a:xfrm>
            <a:off x="1357290" y="4357694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Calibri" pitchFamily="34" charset="0"/>
              </a:rPr>
              <a:t>144.4*105/100 = </a:t>
            </a:r>
            <a:r>
              <a:rPr lang="tr-TR" b="1" dirty="0" smtClean="0">
                <a:latin typeface="Calibri" pitchFamily="34" charset="0"/>
              </a:rPr>
              <a:t>151.6 </a:t>
            </a:r>
          </a:p>
        </p:txBody>
      </p:sp>
      <p:sp>
        <p:nvSpPr>
          <p:cNvPr id="18" name="17 Metin kutusu"/>
          <p:cNvSpPr txBox="1"/>
          <p:nvPr/>
        </p:nvSpPr>
        <p:spPr>
          <a:xfrm>
            <a:off x="5857884" y="5286388"/>
            <a:ext cx="31432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i="1" dirty="0" err="1" smtClean="0">
                <a:latin typeface="Calibri" pitchFamily="34" charset="0"/>
              </a:rPr>
              <a:t>Assumption</a:t>
            </a:r>
            <a:r>
              <a:rPr lang="tr-TR" i="1" dirty="0" smtClean="0">
                <a:latin typeface="Calibri" pitchFamily="34" charset="0"/>
              </a:rPr>
              <a:t> of </a:t>
            </a:r>
            <a:r>
              <a:rPr lang="tr-TR" i="1" dirty="0" err="1" smtClean="0">
                <a:latin typeface="Calibri" pitchFamily="34" charset="0"/>
              </a:rPr>
              <a:t>fixed</a:t>
            </a:r>
            <a:r>
              <a:rPr lang="tr-TR" i="1" dirty="0" smtClean="0">
                <a:latin typeface="Calibri" pitchFamily="34" charset="0"/>
              </a:rPr>
              <a:t> ratio (IC/GO), in </a:t>
            </a:r>
            <a:r>
              <a:rPr lang="tr-TR" i="1" dirty="0" err="1" smtClean="0">
                <a:latin typeface="Calibri" pitchFamily="34" charset="0"/>
              </a:rPr>
              <a:t>volumes</a:t>
            </a:r>
            <a:r>
              <a:rPr lang="tr-TR" i="1" dirty="0" smtClean="0">
                <a:latin typeface="Calibri" pitchFamily="34" charset="0"/>
              </a:rPr>
              <a:t>) </a:t>
            </a:r>
            <a:r>
              <a:rPr lang="tr-TR" i="1" dirty="0" err="1" smtClean="0">
                <a:latin typeface="Calibri" pitchFamily="34" charset="0"/>
              </a:rPr>
              <a:t>from</a:t>
            </a:r>
            <a:r>
              <a:rPr lang="tr-TR" i="1" dirty="0" smtClean="0">
                <a:latin typeface="Calibri" pitchFamily="34" charset="0"/>
              </a:rPr>
              <a:t>  </a:t>
            </a:r>
            <a:r>
              <a:rPr lang="tr-TR" i="1" dirty="0" err="1" smtClean="0">
                <a:latin typeface="Calibri" pitchFamily="34" charset="0"/>
              </a:rPr>
              <a:t>previous</a:t>
            </a:r>
            <a:r>
              <a:rPr lang="tr-TR" i="1" dirty="0" smtClean="0">
                <a:latin typeface="Calibri" pitchFamily="34" charset="0"/>
              </a:rPr>
              <a:t> </a:t>
            </a:r>
            <a:r>
              <a:rPr lang="tr-TR" i="1" dirty="0" err="1" smtClean="0">
                <a:latin typeface="Calibri" pitchFamily="34" charset="0"/>
              </a:rPr>
              <a:t>year</a:t>
            </a:r>
            <a:r>
              <a:rPr lang="tr-TR" i="1" dirty="0" smtClean="0">
                <a:latin typeface="Calibri" pitchFamily="34" charset="0"/>
              </a:rPr>
              <a:t>: </a:t>
            </a:r>
            <a:r>
              <a:rPr lang="tr-TR" b="1" i="1" dirty="0" smtClean="0">
                <a:latin typeface="Calibri" pitchFamily="34" charset="0"/>
              </a:rPr>
              <a:t>0.379</a:t>
            </a:r>
          </a:p>
          <a:p>
            <a:endParaRPr lang="tr-TR" b="1" i="1" dirty="0" smtClean="0">
              <a:latin typeface="Calibri" pitchFamily="34" charset="0"/>
            </a:endParaRPr>
          </a:p>
          <a:p>
            <a:endParaRPr lang="tr-TR" dirty="0"/>
          </a:p>
        </p:txBody>
      </p:sp>
      <p:sp>
        <p:nvSpPr>
          <p:cNvPr id="20" name="19 Metin kutusu"/>
          <p:cNvSpPr txBox="1"/>
          <p:nvPr/>
        </p:nvSpPr>
        <p:spPr>
          <a:xfrm>
            <a:off x="-32" y="5286389"/>
            <a:ext cx="57864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i="1" dirty="0" err="1" smtClean="0">
                <a:latin typeface="Calibri" pitchFamily="34" charset="0"/>
              </a:rPr>
              <a:t>Assumption</a:t>
            </a:r>
            <a:r>
              <a:rPr lang="tr-TR" i="1" dirty="0" smtClean="0">
                <a:latin typeface="Calibri" pitchFamily="34" charset="0"/>
              </a:rPr>
              <a:t> of </a:t>
            </a:r>
            <a:r>
              <a:rPr lang="tr-TR" i="1" dirty="0" err="1" smtClean="0">
                <a:latin typeface="Calibri" pitchFamily="34" charset="0"/>
              </a:rPr>
              <a:t>input</a:t>
            </a:r>
            <a:r>
              <a:rPr lang="tr-TR" i="1" dirty="0" smtClean="0">
                <a:latin typeface="Calibri" pitchFamily="34" charset="0"/>
              </a:rPr>
              <a:t> </a:t>
            </a:r>
            <a:r>
              <a:rPr lang="tr-TR" i="1" dirty="0" err="1" smtClean="0">
                <a:latin typeface="Calibri" pitchFamily="34" charset="0"/>
              </a:rPr>
              <a:t>deflator</a:t>
            </a:r>
            <a:r>
              <a:rPr lang="tr-TR" i="1" dirty="0" smtClean="0">
                <a:latin typeface="Calibri" pitchFamily="34" charset="0"/>
              </a:rPr>
              <a:t> </a:t>
            </a:r>
            <a:r>
              <a:rPr lang="tr-TR" i="1" dirty="0" err="1" smtClean="0">
                <a:latin typeface="Calibri" pitchFamily="34" charset="0"/>
              </a:rPr>
              <a:t>equals</a:t>
            </a:r>
            <a:r>
              <a:rPr lang="tr-TR" i="1" dirty="0" smtClean="0">
                <a:latin typeface="Calibri" pitchFamily="34" charset="0"/>
              </a:rPr>
              <a:t> to </a:t>
            </a:r>
            <a:r>
              <a:rPr lang="tr-TR" i="1" dirty="0" err="1" smtClean="0">
                <a:latin typeface="Calibri" pitchFamily="34" charset="0"/>
              </a:rPr>
              <a:t>output</a:t>
            </a:r>
            <a:r>
              <a:rPr lang="tr-TR" i="1" dirty="0" smtClean="0">
                <a:latin typeface="Calibri" pitchFamily="34" charset="0"/>
              </a:rPr>
              <a:t> </a:t>
            </a:r>
            <a:r>
              <a:rPr lang="tr-TR" i="1" dirty="0" err="1" smtClean="0">
                <a:latin typeface="Calibri" pitchFamily="34" charset="0"/>
              </a:rPr>
              <a:t>deflator</a:t>
            </a:r>
            <a:r>
              <a:rPr lang="tr-TR" i="1" dirty="0" smtClean="0">
                <a:latin typeface="Calibri" pitchFamily="34" charset="0"/>
              </a:rPr>
              <a:t>: </a:t>
            </a:r>
            <a:r>
              <a:rPr lang="tr-TR" b="1" i="1" dirty="0" smtClean="0">
                <a:latin typeface="Calibri" pitchFamily="34" charset="0"/>
              </a:rPr>
              <a:t>105</a:t>
            </a:r>
          </a:p>
          <a:p>
            <a:r>
              <a:rPr lang="tr-TR" i="1" dirty="0" smtClean="0">
                <a:latin typeface="Calibri" pitchFamily="34" charset="0"/>
              </a:rPr>
              <a:t>Or  a </a:t>
            </a:r>
            <a:r>
              <a:rPr lang="tr-TR" i="1" dirty="0" err="1" smtClean="0">
                <a:latin typeface="Calibri" pitchFamily="34" charset="0"/>
              </a:rPr>
              <a:t>composite</a:t>
            </a:r>
            <a:r>
              <a:rPr lang="tr-TR" i="1" dirty="0" smtClean="0">
                <a:latin typeface="Calibri" pitchFamily="34" charset="0"/>
              </a:rPr>
              <a:t> </a:t>
            </a:r>
            <a:r>
              <a:rPr lang="tr-TR" i="1" dirty="0" err="1" smtClean="0">
                <a:latin typeface="Calibri" pitchFamily="34" charset="0"/>
              </a:rPr>
              <a:t>index</a:t>
            </a:r>
            <a:r>
              <a:rPr lang="tr-TR" i="1" dirty="0" smtClean="0">
                <a:latin typeface="Calibri" pitchFamily="34" charset="0"/>
              </a:rPr>
              <a:t> </a:t>
            </a:r>
            <a:r>
              <a:rPr lang="tr-TR" i="1" dirty="0" err="1" smtClean="0">
                <a:latin typeface="Calibri" pitchFamily="34" charset="0"/>
              </a:rPr>
              <a:t>from</a:t>
            </a:r>
            <a:r>
              <a:rPr lang="tr-TR" i="1" dirty="0" smtClean="0">
                <a:latin typeface="Calibri" pitchFamily="34" charset="0"/>
              </a:rPr>
              <a:t> </a:t>
            </a:r>
            <a:r>
              <a:rPr lang="tr-TR" i="1" dirty="0" err="1" smtClean="0">
                <a:latin typeface="Calibri" pitchFamily="34" charset="0"/>
              </a:rPr>
              <a:t>recent</a:t>
            </a:r>
            <a:r>
              <a:rPr lang="tr-TR" i="1" dirty="0" smtClean="0">
                <a:latin typeface="Calibri" pitchFamily="34" charset="0"/>
              </a:rPr>
              <a:t> </a:t>
            </a:r>
            <a:r>
              <a:rPr lang="tr-TR" i="1" dirty="0" err="1" smtClean="0">
                <a:latin typeface="Calibri" pitchFamily="34" charset="0"/>
              </a:rPr>
              <a:t>Use</a:t>
            </a:r>
            <a:r>
              <a:rPr lang="tr-TR" i="1" dirty="0" smtClean="0">
                <a:latin typeface="Calibri" pitchFamily="34" charset="0"/>
              </a:rPr>
              <a:t> </a:t>
            </a:r>
            <a:r>
              <a:rPr lang="tr-TR" i="1" dirty="0" err="1" smtClean="0">
                <a:latin typeface="Calibri" pitchFamily="34" charset="0"/>
              </a:rPr>
              <a:t>Table</a:t>
            </a:r>
            <a:r>
              <a:rPr lang="tr-TR" i="1" dirty="0" smtClean="0">
                <a:latin typeface="Calibri" pitchFamily="34" charset="0"/>
              </a:rPr>
              <a:t> can be </a:t>
            </a:r>
            <a:r>
              <a:rPr lang="tr-TR" i="1" dirty="0" err="1" smtClean="0">
                <a:latin typeface="Calibri" pitchFamily="34" charset="0"/>
              </a:rPr>
              <a:t>calculated</a:t>
            </a:r>
            <a:r>
              <a:rPr lang="tr-TR" i="1" dirty="0" smtClean="0">
                <a:latin typeface="Calibri" pitchFamily="34" charset="0"/>
              </a:rPr>
              <a:t> (</a:t>
            </a:r>
            <a:r>
              <a:rPr lang="tr-TR" i="1" dirty="0" err="1" smtClean="0">
                <a:latin typeface="Calibri" pitchFamily="34" charset="0"/>
              </a:rPr>
              <a:t>From</a:t>
            </a:r>
            <a:r>
              <a:rPr lang="tr-TR" i="1" dirty="0" smtClean="0">
                <a:latin typeface="Calibri" pitchFamily="34" charset="0"/>
              </a:rPr>
              <a:t> IC  </a:t>
            </a:r>
            <a:r>
              <a:rPr lang="tr-TR" i="1" dirty="0" err="1" smtClean="0">
                <a:latin typeface="Calibri" pitchFamily="34" charset="0"/>
              </a:rPr>
              <a:t>column</a:t>
            </a:r>
            <a:r>
              <a:rPr lang="tr-TR" i="1" dirty="0" smtClean="0">
                <a:latin typeface="Calibri" pitchFamily="34" charset="0"/>
              </a:rPr>
              <a:t> of the </a:t>
            </a:r>
            <a:r>
              <a:rPr lang="tr-TR" i="1" dirty="0" err="1" smtClean="0">
                <a:latin typeface="Calibri" pitchFamily="34" charset="0"/>
              </a:rPr>
              <a:t>activity</a:t>
            </a:r>
            <a:r>
              <a:rPr lang="tr-TR" i="1" dirty="0" smtClean="0">
                <a:latin typeface="Calibri" pitchFamily="34" charset="0"/>
              </a:rPr>
              <a:t>).</a:t>
            </a:r>
          </a:p>
          <a:p>
            <a:endParaRPr lang="tr-TR" dirty="0"/>
          </a:p>
        </p:txBody>
      </p:sp>
      <p:sp>
        <p:nvSpPr>
          <p:cNvPr id="21" name="20 Dikdörtgen"/>
          <p:cNvSpPr/>
          <p:nvPr/>
        </p:nvSpPr>
        <p:spPr>
          <a:xfrm>
            <a:off x="6929454" y="758121"/>
            <a:ext cx="20002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i="1" dirty="0" err="1" smtClean="0">
                <a:latin typeface="Calibri" pitchFamily="34" charset="0"/>
              </a:rPr>
              <a:t>Fixed</a:t>
            </a:r>
            <a:r>
              <a:rPr lang="tr-TR" sz="1200" i="1" dirty="0" smtClean="0">
                <a:latin typeface="Calibri" pitchFamily="34" charset="0"/>
              </a:rPr>
              <a:t> ratio should be used at </a:t>
            </a:r>
            <a:r>
              <a:rPr lang="tr-TR" sz="1200" i="1" dirty="0" err="1" smtClean="0">
                <a:latin typeface="Calibri" pitchFamily="34" charset="0"/>
              </a:rPr>
              <a:t>most</a:t>
            </a:r>
            <a:r>
              <a:rPr lang="tr-TR" sz="1200" i="1" dirty="0" smtClean="0">
                <a:latin typeface="Calibri" pitchFamily="34" charset="0"/>
              </a:rPr>
              <a:t> </a:t>
            </a:r>
            <a:r>
              <a:rPr lang="tr-TR" sz="1200" i="1" dirty="0" err="1" smtClean="0">
                <a:latin typeface="Calibri" pitchFamily="34" charset="0"/>
              </a:rPr>
              <a:t>detailed</a:t>
            </a:r>
            <a:r>
              <a:rPr lang="tr-TR" sz="1200" i="1" dirty="0" smtClean="0">
                <a:latin typeface="Calibri" pitchFamily="34" charset="0"/>
              </a:rPr>
              <a:t> level. </a:t>
            </a:r>
          </a:p>
          <a:p>
            <a:r>
              <a:rPr lang="en-US" sz="1200" i="1" dirty="0" smtClean="0">
                <a:latin typeface="Calibri" pitchFamily="34" charset="0"/>
              </a:rPr>
              <a:t>For agriculture, the ratio of intermediate consumption to </a:t>
            </a:r>
            <a:r>
              <a:rPr lang="tr-TR" sz="1200" i="1" dirty="0" smtClean="0">
                <a:latin typeface="Calibri" pitchFamily="34" charset="0"/>
              </a:rPr>
              <a:t>o</a:t>
            </a:r>
            <a:r>
              <a:rPr lang="en-US" sz="1200" i="1" dirty="0" err="1" smtClean="0">
                <a:latin typeface="Calibri" pitchFamily="34" charset="0"/>
              </a:rPr>
              <a:t>utput</a:t>
            </a:r>
            <a:r>
              <a:rPr lang="tr-TR" sz="1200" i="1" dirty="0" smtClean="0">
                <a:latin typeface="Calibri" pitchFamily="34" charset="0"/>
              </a:rPr>
              <a:t> </a:t>
            </a:r>
            <a:r>
              <a:rPr lang="en-US" sz="1200" i="1" dirty="0" smtClean="0">
                <a:latin typeface="Calibri" pitchFamily="34" charset="0"/>
              </a:rPr>
              <a:t>can fluctuate greatly</a:t>
            </a:r>
            <a:r>
              <a:rPr lang="tr-TR" sz="1200" i="1" dirty="0" smtClean="0">
                <a:latin typeface="Calibri" pitchFamily="34" charset="0"/>
              </a:rPr>
              <a:t>.</a:t>
            </a:r>
          </a:p>
          <a:p>
            <a:r>
              <a:rPr lang="tr-TR" sz="1200" i="1" dirty="0" err="1" smtClean="0">
                <a:latin typeface="Calibri" pitchFamily="34" charset="0"/>
              </a:rPr>
              <a:t>Thus</a:t>
            </a:r>
            <a:r>
              <a:rPr lang="tr-TR" sz="1200" i="1" dirty="0" smtClean="0">
                <a:latin typeface="Calibri" pitchFamily="34" charset="0"/>
              </a:rPr>
              <a:t>, </a:t>
            </a:r>
            <a:r>
              <a:rPr lang="tr-TR" sz="1200" i="1" dirty="0" err="1" smtClean="0">
                <a:latin typeface="Calibri" pitchFamily="34" charset="0"/>
              </a:rPr>
              <a:t>this</a:t>
            </a:r>
            <a:r>
              <a:rPr lang="tr-TR" sz="1200" i="1" dirty="0" smtClean="0">
                <a:latin typeface="Calibri" pitchFamily="34" charset="0"/>
              </a:rPr>
              <a:t> </a:t>
            </a:r>
            <a:r>
              <a:rPr lang="tr-TR" sz="1200" i="1" dirty="0" err="1" smtClean="0">
                <a:latin typeface="Calibri" pitchFamily="34" charset="0"/>
              </a:rPr>
              <a:t>method</a:t>
            </a:r>
            <a:r>
              <a:rPr lang="tr-TR" sz="1200" i="1" dirty="0" smtClean="0">
                <a:latin typeface="Calibri" pitchFamily="34" charset="0"/>
              </a:rPr>
              <a:t> should be </a:t>
            </a:r>
            <a:r>
              <a:rPr lang="tr-TR" sz="1200" i="1" dirty="0" err="1" smtClean="0">
                <a:latin typeface="Calibri" pitchFamily="34" charset="0"/>
              </a:rPr>
              <a:t>avoided</a:t>
            </a:r>
            <a:r>
              <a:rPr lang="tr-TR" sz="1200" i="1" dirty="0" smtClean="0">
                <a:latin typeface="Calibri" pitchFamily="34" charset="0"/>
              </a:rPr>
              <a:t>.</a:t>
            </a:r>
            <a:endParaRPr lang="en-US" sz="1200" i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8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GDP by </a:t>
            </a:r>
            <a:r>
              <a:rPr lang="tr-TR" sz="3600" dirty="0" err="1" smtClean="0">
                <a:solidFill>
                  <a:schemeClr val="accent2">
                    <a:lumMod val="75000"/>
                  </a:schemeClr>
                </a:solidFill>
              </a:rPr>
              <a:t>Production</a:t>
            </a:r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 Approach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500034" y="2285992"/>
            <a:ext cx="8143932" cy="3929090"/>
          </a:xfrm>
        </p:spPr>
        <p:txBody>
          <a:bodyPr/>
          <a:lstStyle/>
          <a:p>
            <a:r>
              <a:rPr lang="en-US" sz="2400" dirty="0" smtClean="0"/>
              <a:t>For non-market production </a:t>
            </a:r>
            <a:r>
              <a:rPr lang="en-US" sz="2400" u="sng" dirty="0" smtClean="0"/>
              <a:t>there is no net operating surplus </a:t>
            </a:r>
            <a:r>
              <a:rPr lang="en-US" sz="2400" dirty="0" smtClean="0"/>
              <a:t>and so for non-market sector</a:t>
            </a:r>
            <a:r>
              <a:rPr lang="tr-TR" sz="2400" dirty="0" smtClean="0"/>
              <a:t> </a:t>
            </a:r>
            <a:r>
              <a:rPr lang="en-US" sz="2400" dirty="0" smtClean="0"/>
              <a:t>dominated</a:t>
            </a:r>
            <a:r>
              <a:rPr lang="tr-TR" sz="2400" dirty="0" smtClean="0"/>
              <a:t> </a:t>
            </a:r>
            <a:r>
              <a:rPr lang="en-US" sz="2400" dirty="0" smtClean="0"/>
              <a:t>industries </a:t>
            </a:r>
            <a:r>
              <a:rPr lang="en-US" sz="2400" u="sng" dirty="0" smtClean="0"/>
              <a:t>current price estimates of gross value added are usually derived using</a:t>
            </a:r>
            <a:r>
              <a:rPr lang="tr-TR" sz="2400" u="sng" dirty="0" smtClean="0"/>
              <a:t> </a:t>
            </a:r>
            <a:r>
              <a:rPr lang="en-US" sz="2400" u="sng" dirty="0" smtClean="0"/>
              <a:t>indicators of the costs of labour input </a:t>
            </a:r>
            <a:endParaRPr lang="tr-TR" sz="2400" u="sng" dirty="0" smtClean="0"/>
          </a:p>
          <a:p>
            <a:pPr lvl="1"/>
            <a:r>
              <a:rPr lang="tr-TR" sz="2000" dirty="0" smtClean="0"/>
              <a:t>e</a:t>
            </a:r>
            <a:r>
              <a:rPr lang="en-US" sz="2000" dirty="0" err="1" smtClean="0"/>
              <a:t>ither</a:t>
            </a:r>
            <a:r>
              <a:rPr lang="en-US" sz="2000" dirty="0" smtClean="0"/>
              <a:t> wages data or quantity measures, such as hours</a:t>
            </a:r>
            <a:r>
              <a:rPr lang="tr-TR" sz="2000" dirty="0" smtClean="0"/>
              <a:t> </a:t>
            </a:r>
            <a:r>
              <a:rPr lang="en-US" sz="2000" dirty="0" smtClean="0"/>
              <a:t>worked, multiplied by a wage cost index. </a:t>
            </a:r>
            <a:endParaRPr lang="tr-TR" sz="2000" dirty="0" smtClean="0"/>
          </a:p>
          <a:p>
            <a:r>
              <a:rPr lang="en-US" sz="2400" dirty="0" smtClean="0"/>
              <a:t>Some countries try to measure gross value added more</a:t>
            </a:r>
            <a:r>
              <a:rPr lang="tr-TR" sz="2400" dirty="0" smtClean="0"/>
              <a:t> </a:t>
            </a:r>
            <a:r>
              <a:rPr lang="en-US" sz="2400" dirty="0" smtClean="0"/>
              <a:t>precisely by adding estimates of consumption of fixed capital (CFC) to estimates of compensation</a:t>
            </a:r>
            <a:r>
              <a:rPr lang="tr-TR" sz="2400" dirty="0" smtClean="0"/>
              <a:t> of employees (</a:t>
            </a:r>
            <a:r>
              <a:rPr lang="tr-TR" sz="2400" dirty="0" err="1" smtClean="0"/>
              <a:t>CoE</a:t>
            </a:r>
            <a:r>
              <a:rPr lang="tr-TR" sz="2400" dirty="0" smtClean="0"/>
              <a:t>).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7" name="6 Dikdörtgen"/>
          <p:cNvSpPr/>
          <p:nvPr/>
        </p:nvSpPr>
        <p:spPr>
          <a:xfrm>
            <a:off x="428596" y="1428736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 err="1" smtClean="0">
                <a:latin typeface="Calibri" pitchFamily="34" charset="0"/>
              </a:rPr>
              <a:t>Non</a:t>
            </a:r>
            <a:r>
              <a:rPr lang="tr-TR" sz="3600" dirty="0" smtClean="0">
                <a:latin typeface="Calibri" pitchFamily="34" charset="0"/>
              </a:rPr>
              <a:t>-market sector-</a:t>
            </a:r>
            <a:r>
              <a:rPr lang="tr-TR" sz="3600" dirty="0" err="1" smtClean="0">
                <a:latin typeface="Calibri" pitchFamily="34" charset="0"/>
              </a:rPr>
              <a:t>dominated</a:t>
            </a:r>
            <a:r>
              <a:rPr lang="tr-TR" sz="3600" dirty="0" smtClean="0">
                <a:latin typeface="Calibri" pitchFamily="34" charset="0"/>
              </a:rPr>
              <a:t> </a:t>
            </a:r>
            <a:r>
              <a:rPr lang="tr-TR" sz="3600" dirty="0" err="1" smtClean="0">
                <a:latin typeface="Calibri" pitchFamily="34" charset="0"/>
              </a:rPr>
              <a:t>industries</a:t>
            </a:r>
            <a:endParaRPr lang="tr-TR" sz="36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25.02.2015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9</a:t>
            </a:fld>
            <a:endParaRPr lang="tr-T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14356"/>
            <a:ext cx="8229600" cy="647700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GDP by </a:t>
            </a:r>
            <a:r>
              <a:rPr lang="tr-TR" sz="3600" dirty="0" err="1" smtClean="0">
                <a:solidFill>
                  <a:schemeClr val="accent2">
                    <a:lumMod val="75000"/>
                  </a:schemeClr>
                </a:solidFill>
              </a:rPr>
              <a:t>Production</a:t>
            </a:r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</a:rPr>
              <a:t> Approach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500034" y="2285992"/>
            <a:ext cx="8143932" cy="3929090"/>
          </a:xfrm>
        </p:spPr>
        <p:txBody>
          <a:bodyPr/>
          <a:lstStyle/>
          <a:p>
            <a:r>
              <a:rPr lang="en-US" sz="2400" dirty="0" smtClean="0"/>
              <a:t>Volume estimates of value added are usually derived by </a:t>
            </a:r>
            <a:r>
              <a:rPr lang="tr-TR" sz="2400" dirty="0" err="1" smtClean="0"/>
              <a:t>following</a:t>
            </a:r>
            <a:r>
              <a:rPr lang="en-US" sz="2400" dirty="0" smtClean="0"/>
              <a:t> approaches:</a:t>
            </a:r>
          </a:p>
          <a:p>
            <a:pPr lvl="1"/>
            <a:r>
              <a:rPr lang="en-US" sz="2000" dirty="0" smtClean="0"/>
              <a:t>adopting the same approach as the one used for current price estimates, but with the</a:t>
            </a:r>
            <a:r>
              <a:rPr lang="tr-TR" sz="2000" dirty="0" smtClean="0"/>
              <a:t> </a:t>
            </a:r>
            <a:r>
              <a:rPr lang="en-US" sz="2000" dirty="0" smtClean="0"/>
              <a:t>components expressed in volume terms;</a:t>
            </a:r>
          </a:p>
          <a:p>
            <a:pPr lvl="1"/>
            <a:r>
              <a:rPr lang="tr-TR" sz="2000" dirty="0" err="1" smtClean="0"/>
              <a:t>Double</a:t>
            </a:r>
            <a:r>
              <a:rPr lang="tr-TR" sz="2000" dirty="0" smtClean="0"/>
              <a:t> </a:t>
            </a:r>
            <a:r>
              <a:rPr lang="tr-TR" sz="2000" dirty="0" err="1" smtClean="0"/>
              <a:t>deflation</a:t>
            </a:r>
            <a:r>
              <a:rPr lang="tr-TR" sz="2000" dirty="0" smtClean="0"/>
              <a:t> </a:t>
            </a:r>
            <a:r>
              <a:rPr lang="tr-TR" sz="2000" dirty="0" err="1" smtClean="0"/>
              <a:t>when</a:t>
            </a:r>
            <a:r>
              <a:rPr lang="tr-TR" sz="2000" dirty="0" smtClean="0"/>
              <a:t> </a:t>
            </a:r>
            <a:r>
              <a:rPr lang="en-US" sz="2000" dirty="0" smtClean="0"/>
              <a:t>output for individual consumption may also be measured</a:t>
            </a:r>
            <a:r>
              <a:rPr lang="tr-TR" sz="2000" dirty="0" smtClean="0"/>
              <a:t> </a:t>
            </a:r>
            <a:r>
              <a:rPr lang="en-US" sz="2000" dirty="0" smtClean="0"/>
              <a:t>by using output indicators</a:t>
            </a:r>
            <a:r>
              <a:rPr lang="tr-TR" sz="2000" dirty="0" smtClean="0"/>
              <a:t> (</a:t>
            </a:r>
            <a:r>
              <a:rPr lang="en-US" sz="2000" dirty="0" smtClean="0"/>
              <a:t>such as the number of students or student-hours stratified by primary,</a:t>
            </a:r>
            <a:r>
              <a:rPr lang="tr-TR" sz="2000" dirty="0" smtClean="0"/>
              <a:t> </a:t>
            </a:r>
            <a:r>
              <a:rPr lang="en-US" sz="2000" dirty="0" smtClean="0"/>
              <a:t>secondary and tertiary institutions weighted by average cost in base year for education services, or</a:t>
            </a:r>
            <a:r>
              <a:rPr lang="tr-TR" sz="2000" dirty="0" smtClean="0"/>
              <a:t> </a:t>
            </a:r>
            <a:r>
              <a:rPr lang="en-US" sz="2000" dirty="0" smtClean="0"/>
              <a:t>the number of treatments per diagnostic related group weighted by average cost in base year for</a:t>
            </a:r>
            <a:r>
              <a:rPr lang="tr-TR" sz="2000" dirty="0" smtClean="0"/>
              <a:t> </a:t>
            </a:r>
            <a:r>
              <a:rPr lang="en-US" sz="2000" dirty="0" smtClean="0"/>
              <a:t>hospitals</a:t>
            </a:r>
            <a:r>
              <a:rPr lang="tr-TR" sz="2000" dirty="0" smtClean="0"/>
              <a:t>)</a:t>
            </a:r>
            <a:r>
              <a:rPr lang="en-US" sz="2000" dirty="0" smtClean="0"/>
              <a:t>. But such methods are usually only applied to derive annual estimates.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7" name="6 Dikdörtgen"/>
          <p:cNvSpPr/>
          <p:nvPr/>
        </p:nvSpPr>
        <p:spPr>
          <a:xfrm>
            <a:off x="428596" y="1428736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 err="1" smtClean="0">
                <a:latin typeface="Calibri" pitchFamily="34" charset="0"/>
              </a:rPr>
              <a:t>Non</a:t>
            </a:r>
            <a:r>
              <a:rPr lang="tr-TR" sz="3600" dirty="0" smtClean="0">
                <a:latin typeface="Calibri" pitchFamily="34" charset="0"/>
              </a:rPr>
              <a:t>-market sector-</a:t>
            </a:r>
            <a:r>
              <a:rPr lang="tr-TR" sz="3600" dirty="0" err="1" smtClean="0">
                <a:latin typeface="Calibri" pitchFamily="34" charset="0"/>
              </a:rPr>
              <a:t>dominated</a:t>
            </a:r>
            <a:r>
              <a:rPr lang="tr-TR" sz="3600" dirty="0" smtClean="0">
                <a:latin typeface="Calibri" pitchFamily="34" charset="0"/>
              </a:rPr>
              <a:t> </a:t>
            </a:r>
            <a:r>
              <a:rPr lang="tr-TR" sz="3600" dirty="0" err="1" smtClean="0">
                <a:latin typeface="Calibri" pitchFamily="34" charset="0"/>
              </a:rPr>
              <a:t>industries</a:t>
            </a:r>
            <a:endParaRPr lang="tr-TR" sz="36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rsayılan Tasarım">
  <a:themeElements>
    <a:clrScheme name="Öz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AB2328"/>
      </a:accent2>
      <a:accent3>
        <a:srgbClr val="FFFFFF"/>
      </a:accent3>
      <a:accent4>
        <a:srgbClr val="000000"/>
      </a:accent4>
      <a:accent5>
        <a:srgbClr val="DAEDEF"/>
      </a:accent5>
      <a:accent6>
        <a:srgbClr val="AB2328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1496</TotalTime>
  <Words>2568</Words>
  <Application>Microsoft PowerPoint</Application>
  <PresentationFormat>Ekran Gösterisi (4:3)</PresentationFormat>
  <Paragraphs>501</Paragraphs>
  <Slides>49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49</vt:i4>
      </vt:variant>
    </vt:vector>
  </HeadingPairs>
  <TitlesOfParts>
    <vt:vector size="50" baseType="lpstr">
      <vt:lpstr>Varsayılan Tasarım</vt:lpstr>
      <vt:lpstr>Training Workshop on the Compilation of Quarterly National Accounts for  Economic Cooperation Organization Member Countries  8 – 11 March 2015  Tehran, Iran Data Sources For QGDP By  The Production Approach</vt:lpstr>
      <vt:lpstr>Content</vt:lpstr>
      <vt:lpstr>GDP by Production Approach</vt:lpstr>
      <vt:lpstr>GDP by Production Approach</vt:lpstr>
      <vt:lpstr>GDP by Production Approach</vt:lpstr>
      <vt:lpstr>GDP by Production Approach</vt:lpstr>
      <vt:lpstr>GDP by Production Approach</vt:lpstr>
      <vt:lpstr>GDP by Production Approach</vt:lpstr>
      <vt:lpstr>GDP by Production Approach</vt:lpstr>
      <vt:lpstr>GDP by Production Approach</vt:lpstr>
      <vt:lpstr>The Main Data Sources </vt:lpstr>
      <vt:lpstr>The Main Data Sources </vt:lpstr>
      <vt:lpstr>The Main Data Sources </vt:lpstr>
      <vt:lpstr>The Main Data Sources </vt:lpstr>
      <vt:lpstr>The Main Data Sources </vt:lpstr>
      <vt:lpstr>The Main Data Sources </vt:lpstr>
      <vt:lpstr>The Main Data Sources </vt:lpstr>
      <vt:lpstr>The Main Data Sources </vt:lpstr>
      <vt:lpstr>Sources by Activities</vt:lpstr>
      <vt:lpstr>Sources by Activities</vt:lpstr>
      <vt:lpstr>Sources by Activities</vt:lpstr>
      <vt:lpstr>Sources by Activities</vt:lpstr>
      <vt:lpstr>Sources by Activities</vt:lpstr>
      <vt:lpstr>Sources by Activities</vt:lpstr>
      <vt:lpstr>Sources by Activities</vt:lpstr>
      <vt:lpstr>Sources by Activities</vt:lpstr>
      <vt:lpstr>Sources by Activities</vt:lpstr>
      <vt:lpstr>Sources by Activities</vt:lpstr>
      <vt:lpstr>Sources by Activities</vt:lpstr>
      <vt:lpstr>Sources by Activities</vt:lpstr>
      <vt:lpstr>Sources by Activities</vt:lpstr>
      <vt:lpstr>Sources by Activities</vt:lpstr>
      <vt:lpstr>Sources by Activities</vt:lpstr>
      <vt:lpstr>Sources by Activities</vt:lpstr>
      <vt:lpstr>Sources by Activities</vt:lpstr>
      <vt:lpstr>Sources by Activities</vt:lpstr>
      <vt:lpstr>Sources by Activities</vt:lpstr>
      <vt:lpstr>Sources by Activities</vt:lpstr>
      <vt:lpstr>Sources by Activities</vt:lpstr>
      <vt:lpstr>Issues To Be Considered</vt:lpstr>
      <vt:lpstr>Issues To Be Considered</vt:lpstr>
      <vt:lpstr>Issues To Be Considered</vt:lpstr>
      <vt:lpstr>Issues To Be Considered</vt:lpstr>
      <vt:lpstr>Issues To Be Considered</vt:lpstr>
      <vt:lpstr>Issues To Be Considered</vt:lpstr>
      <vt:lpstr>Issues To Be Considered</vt:lpstr>
      <vt:lpstr>Issues To Be Considered</vt:lpstr>
      <vt:lpstr>Discussions</vt:lpstr>
      <vt:lpstr>Slayt 49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tuik</dc:creator>
  <cp:lastModifiedBy>YUSUF GÖKHAN ÖZBAKIŞ</cp:lastModifiedBy>
  <cp:revision>179</cp:revision>
  <dcterms:created xsi:type="dcterms:W3CDTF">2006-12-22T08:39:23Z</dcterms:created>
  <dcterms:modified xsi:type="dcterms:W3CDTF">2015-02-25T10:15:07Z</dcterms:modified>
</cp:coreProperties>
</file>