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2"/>
  </p:notesMasterIdLst>
  <p:handoutMasterIdLst>
    <p:handoutMasterId r:id="rId23"/>
  </p:handoutMasterIdLst>
  <p:sldIdLst>
    <p:sldId id="257" r:id="rId2"/>
    <p:sldId id="313" r:id="rId3"/>
    <p:sldId id="295" r:id="rId4"/>
    <p:sldId id="329" r:id="rId5"/>
    <p:sldId id="330" r:id="rId6"/>
    <p:sldId id="321" r:id="rId7"/>
    <p:sldId id="331" r:id="rId8"/>
    <p:sldId id="335" r:id="rId9"/>
    <p:sldId id="336" r:id="rId10"/>
    <p:sldId id="297" r:id="rId11"/>
    <p:sldId id="323" r:id="rId12"/>
    <p:sldId id="315" r:id="rId13"/>
    <p:sldId id="324" r:id="rId14"/>
    <p:sldId id="332" r:id="rId15"/>
    <p:sldId id="333" r:id="rId16"/>
    <p:sldId id="337" r:id="rId17"/>
    <p:sldId id="334" r:id="rId18"/>
    <p:sldId id="305" r:id="rId19"/>
    <p:sldId id="317" r:id="rId20"/>
    <p:sldId id="318" r:id="rId2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33CC"/>
    <a:srgbClr val="990099"/>
    <a:srgbClr val="CC3300"/>
    <a:srgbClr val="FF00FF"/>
    <a:srgbClr val="FFFFCC"/>
    <a:srgbClr val="CC0000"/>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505" autoAdjust="0"/>
    <p:restoredTop sz="89357" autoAdjust="0"/>
  </p:normalViewPr>
  <p:slideViewPr>
    <p:cSldViewPr snapToGrid="0">
      <p:cViewPr varScale="1">
        <p:scale>
          <a:sx n="102" d="100"/>
          <a:sy n="102" d="100"/>
        </p:scale>
        <p:origin x="-116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8675"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86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8677"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E5379BB-FFFE-4232-B31E-4FA6893C2C73}" type="slidenum">
              <a:rPr lang="en-GB" altLang="en-US"/>
              <a:pPr>
                <a:defRPr/>
              </a:pPr>
              <a:t>‹#›</a:t>
            </a:fld>
            <a:endParaRPr lang="en-GB" altLang="en-US" dirty="0"/>
          </a:p>
        </p:txBody>
      </p:sp>
    </p:spTree>
    <p:extLst>
      <p:ext uri="{BB962C8B-B14F-4D97-AF65-F5344CB8AC3E}">
        <p14:creationId xmlns:p14="http://schemas.microsoft.com/office/powerpoint/2010/main" val="3308492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969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970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970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2AF5D87-B6C9-4018-ABF5-D03760001B92}" type="slidenum">
              <a:rPr lang="en-GB" altLang="en-US"/>
              <a:pPr>
                <a:defRPr/>
              </a:pPr>
              <a:t>‹#›</a:t>
            </a:fld>
            <a:endParaRPr lang="en-GB" altLang="en-US" dirty="0"/>
          </a:p>
        </p:txBody>
      </p:sp>
    </p:spTree>
    <p:extLst>
      <p:ext uri="{BB962C8B-B14F-4D97-AF65-F5344CB8AC3E}">
        <p14:creationId xmlns:p14="http://schemas.microsoft.com/office/powerpoint/2010/main" val="41565116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GB"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EFE0CA15-1D21-4E96-8521-D8C04C7F4482}"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2480E393-591F-4EA9-954B-79DBA8D3E2C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66738" y="1198563"/>
            <a:ext cx="5854700" cy="51927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C505142E-C67C-4CF4-BB22-04B277BF6B91}"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8D4D8D41-95A9-48E2-A5DA-3D19C18F3C3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654A7633-0E62-4F93-AEB0-114FCBF094D7}"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36EE47B6-31F7-4A7B-8465-7B5B79C4C0A2}"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C38373FC-2652-4EB9-AF2D-DEBCC53DEF6E}"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CB7EEA50-4AE2-490B-9E26-B2605FB08864}"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02C5A45E-B9EE-4DB1-A957-BB3470FF54AC}"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86A2479-3730-4FE1-9E4C-4BC4ADE17961}"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73AC704-2B87-47E3-8F4E-D83990D566FF}"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198563"/>
            <a:ext cx="8001000" cy="6429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71500" y="2009775"/>
            <a:ext cx="80010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11" descr="UNSD_second_banner"/>
          <p:cNvPicPr>
            <a:picLocks noChangeAspect="1" noChangeArrowheads="1"/>
          </p:cNvPicPr>
          <p:nvPr/>
        </p:nvPicPr>
        <p:blipFill>
          <a:blip r:embed="rId13" cstate="print"/>
          <a:srcRect/>
          <a:stretch>
            <a:fillRect/>
          </a:stretch>
        </p:blipFill>
        <p:spPr bwMode="auto">
          <a:xfrm>
            <a:off x="0" y="0"/>
            <a:ext cx="9144000" cy="102870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tx2"/>
                </a:solidFill>
                <a:latin typeface="Verdana" pitchFamily="34" charset="0"/>
              </a:defRPr>
            </a:lvl1pPr>
          </a:lstStyle>
          <a:p>
            <a:pPr>
              <a:defRPr/>
            </a:pPr>
            <a:fld id="{87BFB3DB-7CBA-4967-B8B6-42014C409E9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457200" y="4800600"/>
            <a:ext cx="8229600" cy="1208088"/>
          </a:xfrm>
        </p:spPr>
        <p:txBody>
          <a:bodyPr/>
          <a:lstStyle/>
          <a:p>
            <a:pPr eaLnBrk="1" hangingPunct="1"/>
            <a:r>
              <a:rPr lang="en-GB" altLang="en-US" sz="1900" b="1" dirty="0" smtClean="0">
                <a:solidFill>
                  <a:srgbClr val="000099"/>
                </a:solidFill>
                <a:latin typeface="Century Gothic" pitchFamily="34" charset="0"/>
              </a:rPr>
              <a:t>United Nations Statistics Division</a:t>
            </a:r>
          </a:p>
        </p:txBody>
      </p:sp>
      <p:sp>
        <p:nvSpPr>
          <p:cNvPr id="2051" name="Rectangle 4"/>
          <p:cNvSpPr>
            <a:spLocks noChangeArrowheads="1"/>
          </p:cNvSpPr>
          <p:nvPr/>
        </p:nvSpPr>
        <p:spPr bwMode="auto">
          <a:xfrm>
            <a:off x="533400" y="228600"/>
            <a:ext cx="8458200" cy="914400"/>
          </a:xfrm>
          <a:prstGeom prst="rect">
            <a:avLst/>
          </a:prstGeom>
          <a:noFill/>
          <a:ln w="9525">
            <a:noFill/>
            <a:miter lim="800000"/>
            <a:headEnd/>
            <a:tailEnd/>
          </a:ln>
        </p:spPr>
        <p:txBody>
          <a:bodyPr lIns="92075" tIns="46038" rIns="92075" bIns="46038"/>
          <a:lstStyle/>
          <a:p>
            <a:endParaRPr lang="en-GB" altLang="en-US" sz="2000" b="1" dirty="0">
              <a:solidFill>
                <a:srgbClr val="000099"/>
              </a:solidFill>
              <a:latin typeface="Century Gothic" pitchFamily="34" charset="0"/>
            </a:endParaRPr>
          </a:p>
        </p:txBody>
      </p:sp>
      <p:sp>
        <p:nvSpPr>
          <p:cNvPr id="5183" name="Text Box 1087"/>
          <p:cNvSpPr txBox="1">
            <a:spLocks noChangeArrowheads="1"/>
          </p:cNvSpPr>
          <p:nvPr/>
        </p:nvSpPr>
        <p:spPr bwMode="auto">
          <a:xfrm>
            <a:off x="1066800" y="1821498"/>
            <a:ext cx="7618413" cy="1200150"/>
          </a:xfrm>
          <a:prstGeom prst="rect">
            <a:avLst/>
          </a:prstGeom>
          <a:noFill/>
          <a:ln w="12700" cap="sq">
            <a:noFill/>
            <a:miter lim="800000"/>
            <a:headEnd type="none" w="sm" len="sm"/>
            <a:tailEnd type="none" w="sm" len="sm"/>
          </a:ln>
          <a:effectLst/>
        </p:spPr>
        <p:txBody>
          <a:bodyPr>
            <a:spAutoFit/>
          </a:bodyPr>
          <a:lstStyle/>
          <a:p>
            <a:pPr algn="ctr" eaLnBrk="0" hangingPunct="0">
              <a:defRPr/>
            </a:pPr>
            <a:r>
              <a:rPr lang="en-US" sz="3600" b="1" dirty="0">
                <a:effectLst>
                  <a:outerShdw blurRad="38100" dist="38100" dir="2700000" algn="tl">
                    <a:srgbClr val="C0C0C0"/>
                  </a:outerShdw>
                </a:effectLst>
                <a:latin typeface="Verdana" pitchFamily="34" charset="0"/>
                <a:cs typeface="+mn-cs"/>
              </a:rPr>
              <a:t>Scope and Role of </a:t>
            </a:r>
          </a:p>
          <a:p>
            <a:pPr algn="ctr" eaLnBrk="0" hangingPunct="0">
              <a:defRPr/>
            </a:pPr>
            <a:r>
              <a:rPr lang="en-US" sz="3600" b="1" dirty="0">
                <a:effectLst>
                  <a:outerShdw blurRad="38100" dist="38100" dir="2700000" algn="tl">
                    <a:srgbClr val="C0C0C0"/>
                  </a:outerShdw>
                </a:effectLst>
                <a:latin typeface="Verdana" pitchFamily="34" charset="0"/>
                <a:cs typeface="+mn-cs"/>
              </a:rPr>
              <a:t>Quarterly National Accounts</a:t>
            </a:r>
          </a:p>
        </p:txBody>
      </p:sp>
      <p:sp>
        <p:nvSpPr>
          <p:cNvPr id="2053" name="Rectangle 3"/>
          <p:cNvSpPr>
            <a:spLocks noChangeArrowheads="1"/>
          </p:cNvSpPr>
          <p:nvPr/>
        </p:nvSpPr>
        <p:spPr bwMode="auto">
          <a:xfrm>
            <a:off x="112713" y="3086100"/>
            <a:ext cx="8878887" cy="1661993"/>
          </a:xfrm>
          <a:prstGeom prst="rect">
            <a:avLst/>
          </a:prstGeom>
          <a:noFill/>
          <a:ln w="12700" cap="sq">
            <a:noFill/>
            <a:miter lim="800000"/>
            <a:headEnd type="none" w="sm" len="sm"/>
            <a:tailEnd type="none" w="sm" len="sm"/>
          </a:ln>
          <a:effectLst/>
        </p:spPr>
        <p:txBody>
          <a:bodyPr>
            <a:spAutoFit/>
          </a:bodyPr>
          <a:lstStyle/>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2200" dirty="0">
                <a:solidFill>
                  <a:srgbClr val="0000FF"/>
                </a:solidFill>
                <a:latin typeface="Arial" charset="0"/>
                <a:ea typeface="Arial Unicode MS" pitchFamily="34" charset="-128"/>
                <a:cs typeface="Arial Unicode MS" pitchFamily="34" charset="-128"/>
              </a:rPr>
              <a:t>Training Workshop on the Compilation of Quarterly National Accounts for Economic Cooperation Organization Member Countries</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endParaRPr lang="en-US" altLang="en-US" sz="2200" dirty="0">
              <a:solidFill>
                <a:srgbClr val="0000FF"/>
              </a:solidFill>
              <a:latin typeface="Arial" charset="0"/>
              <a:ea typeface="Arial Unicode MS" pitchFamily="34" charset="-128"/>
              <a:cs typeface="Arial Unicode MS" pitchFamily="34" charset="-128"/>
            </a:endParaRP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8-11 March </a:t>
            </a:r>
            <a:r>
              <a:rPr lang="en-US" altLang="en-US" sz="1800" dirty="0" smtClean="0">
                <a:latin typeface="Arial" charset="0"/>
                <a:ea typeface="Arial Unicode MS" pitchFamily="34" charset="-128"/>
                <a:cs typeface="Arial Unicode MS" pitchFamily="34" charset="-128"/>
              </a:rPr>
              <a:t>2015</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smtClean="0">
                <a:latin typeface="Arial" charset="0"/>
                <a:ea typeface="Arial Unicode MS" pitchFamily="34" charset="-128"/>
                <a:cs typeface="Arial Unicode MS" pitchFamily="34" charset="-128"/>
              </a:rPr>
              <a:t>Tehran</a:t>
            </a:r>
            <a:r>
              <a:rPr lang="en-US" altLang="en-US" sz="1800" dirty="0">
                <a:latin typeface="Arial" charset="0"/>
                <a:ea typeface="Arial Unicode MS" pitchFamily="34" charset="-128"/>
                <a:cs typeface="Arial Unicode MS" pitchFamily="34" charset="-128"/>
              </a:rPr>
              <a:t>, </a:t>
            </a:r>
            <a:r>
              <a:rPr lang="en-US" altLang="en-US" sz="1800" dirty="0" smtClean="0">
                <a:latin typeface="Arial" charset="0"/>
                <a:ea typeface="Arial Unicode MS" pitchFamily="34" charset="-128"/>
                <a:cs typeface="Arial Unicode MS" pitchFamily="34" charset="-128"/>
              </a:rPr>
              <a:t>Islamic Republic of Iran</a:t>
            </a:r>
            <a:endParaRPr lang="en-US" altLang="en-US" sz="1800" dirty="0">
              <a:latin typeface="Arial"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a:xfrm>
            <a:off x="387350" y="990600"/>
            <a:ext cx="8180388" cy="4832350"/>
          </a:xfrm>
        </p:spPr>
        <p:txBody>
          <a:bodyPr/>
          <a:lstStyle/>
          <a:p>
            <a:pPr eaLnBrk="1" hangingPunct="1"/>
            <a:r>
              <a:rPr lang="en-GB" altLang="en-US" dirty="0" smtClean="0"/>
              <a:t>Allow analysis of dynamic relationships between macroeconomic aggregates by providing time series of quarterly data in a coherent accounting framework</a:t>
            </a:r>
          </a:p>
          <a:p>
            <a:pPr eaLnBrk="1" hangingPunct="1"/>
            <a:r>
              <a:rPr lang="en-GB" altLang="en-US" dirty="0" smtClean="0"/>
              <a:t>Provide basic data for business cycle analysis and economic modelling</a:t>
            </a:r>
          </a:p>
        </p:txBody>
      </p:sp>
      <p:sp>
        <p:nvSpPr>
          <p:cNvPr id="11267" name="Slide Number Placeholder 1"/>
          <p:cNvSpPr>
            <a:spLocks noGrp="1"/>
          </p:cNvSpPr>
          <p:nvPr>
            <p:ph type="sldNum" sz="quarter" idx="10"/>
          </p:nvPr>
        </p:nvSpPr>
        <p:spPr bwMode="auto">
          <a:noFill/>
          <a:ln>
            <a:miter lim="800000"/>
            <a:headEnd/>
            <a:tailEnd/>
          </a:ln>
        </p:spPr>
        <p:txBody>
          <a:bodyPr/>
          <a:lstStyle/>
          <a:p>
            <a:fld id="{729ED2E0-A1FB-44D3-A3D9-CB91AC16083A}" type="slidenum">
              <a:rPr lang="en-US" altLang="en-US" smtClean="0"/>
              <a:pPr/>
              <a:t>10</a:t>
            </a:fld>
            <a:endParaRPr lang="en-US" altLang="en-US" dirty="0" smtClean="0"/>
          </a:p>
        </p:txBody>
      </p:sp>
      <p:sp>
        <p:nvSpPr>
          <p:cNvPr id="5" name="Title 1"/>
          <p:cNvSpPr txBox="1">
            <a:spLocks/>
          </p:cNvSpPr>
          <p:nvPr/>
        </p:nvSpPr>
        <p:spPr bwMode="auto">
          <a:xfrm>
            <a:off x="1208088" y="209550"/>
            <a:ext cx="73596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Roles and uses of QNA</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4294967295"/>
          </p:nvPr>
        </p:nvSpPr>
        <p:spPr>
          <a:xfrm>
            <a:off x="387350" y="990600"/>
            <a:ext cx="8180388" cy="4832350"/>
          </a:xfrm>
        </p:spPr>
        <p:txBody>
          <a:bodyPr/>
          <a:lstStyle/>
          <a:p>
            <a:pPr eaLnBrk="1" hangingPunct="1"/>
            <a:r>
              <a:rPr lang="en-GB" altLang="en-US" dirty="0" smtClean="0"/>
              <a:t>Have a role to play for accounting under high inflation and where annual source data are based on varying fiscal years</a:t>
            </a:r>
          </a:p>
          <a:p>
            <a:pPr eaLnBrk="1" hangingPunct="1"/>
            <a:r>
              <a:rPr lang="en-GB" altLang="en-US" dirty="0" smtClean="0"/>
              <a:t>Provide a coordinating conceptual framework for design and collection of economic source statistics</a:t>
            </a:r>
          </a:p>
          <a:p>
            <a:pPr eaLnBrk="1" hangingPunct="1"/>
            <a:r>
              <a:rPr lang="en-GB" altLang="en-US" dirty="0" smtClean="0"/>
              <a:t>Provide a framework to identify major gaps in the range of short-term statistics </a:t>
            </a:r>
          </a:p>
          <a:p>
            <a:pPr eaLnBrk="1" hangingPunct="1"/>
            <a:endParaRPr lang="en-GB" altLang="en-US" dirty="0" smtClean="0"/>
          </a:p>
        </p:txBody>
      </p:sp>
      <p:sp>
        <p:nvSpPr>
          <p:cNvPr id="12291" name="Slide Number Placeholder 1"/>
          <p:cNvSpPr>
            <a:spLocks noGrp="1"/>
          </p:cNvSpPr>
          <p:nvPr>
            <p:ph type="sldNum" sz="quarter" idx="10"/>
          </p:nvPr>
        </p:nvSpPr>
        <p:spPr bwMode="auto">
          <a:noFill/>
          <a:ln>
            <a:miter lim="800000"/>
            <a:headEnd/>
            <a:tailEnd/>
          </a:ln>
        </p:spPr>
        <p:txBody>
          <a:bodyPr/>
          <a:lstStyle/>
          <a:p>
            <a:fld id="{FDBDF089-6E10-45C1-8827-1BC7C7473D89}" type="slidenum">
              <a:rPr lang="en-US" altLang="en-US" smtClean="0"/>
              <a:pPr/>
              <a:t>11</a:t>
            </a:fld>
            <a:endParaRPr lang="en-US" altLang="en-US" dirty="0" smtClean="0"/>
          </a:p>
        </p:txBody>
      </p:sp>
      <p:sp>
        <p:nvSpPr>
          <p:cNvPr id="5" name="Title 1"/>
          <p:cNvSpPr txBox="1">
            <a:spLocks/>
          </p:cNvSpPr>
          <p:nvPr/>
        </p:nvSpPr>
        <p:spPr bwMode="auto">
          <a:xfrm>
            <a:off x="1208088" y="209550"/>
            <a:ext cx="73596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Roles and uses of QNA</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1208088" y="209550"/>
            <a:ext cx="7359650" cy="642938"/>
          </a:xfrm>
        </p:spPr>
        <p:txBody>
          <a:bodyPr/>
          <a:lstStyle/>
          <a:p>
            <a:pPr eaLnBrk="1" hangingPunct="1"/>
            <a:r>
              <a:rPr lang="en-GB" altLang="en-US" dirty="0" smtClean="0"/>
              <a:t>Time series data</a:t>
            </a:r>
          </a:p>
        </p:txBody>
      </p:sp>
      <p:sp>
        <p:nvSpPr>
          <p:cNvPr id="5123" name="Content Placeholder 2"/>
          <p:cNvSpPr>
            <a:spLocks noGrp="1"/>
          </p:cNvSpPr>
          <p:nvPr>
            <p:ph idx="4294967295"/>
          </p:nvPr>
        </p:nvSpPr>
        <p:spPr>
          <a:xfrm>
            <a:off x="317500" y="1173163"/>
            <a:ext cx="8761413" cy="5302250"/>
          </a:xfrm>
        </p:spPr>
        <p:txBody>
          <a:bodyPr/>
          <a:lstStyle/>
          <a:p>
            <a:pPr marL="465138" indent="-465138" eaLnBrk="1" hangingPunct="1">
              <a:defRPr/>
            </a:pPr>
            <a:r>
              <a:rPr lang="en-US" altLang="en-US" dirty="0" smtClean="0"/>
              <a:t>A time series is defined as a series of data obtained through measurement of the same concept over time that allows different periods to be compared</a:t>
            </a:r>
          </a:p>
          <a:p>
            <a:pPr marL="465138" indent="-465138" eaLnBrk="1" hangingPunct="1">
              <a:defRPr/>
            </a:pPr>
            <a:r>
              <a:rPr lang="en-US" altLang="en-US" dirty="0" smtClean="0"/>
              <a:t>For business cycle analysis, identifying turning points, trend-cycle analysis, studying dynamic relationships between macroeconomic variables and for forecasting, it is important to have QNA in a time series format that is</a:t>
            </a:r>
          </a:p>
          <a:p>
            <a:pPr marL="903288" lvl="1" indent="-465138" eaLnBrk="1" hangingPunct="1">
              <a:defRPr/>
            </a:pPr>
            <a:r>
              <a:rPr lang="en-US" altLang="en-US" dirty="0" smtClean="0"/>
              <a:t>Sufficiently long (at least 5 years)</a:t>
            </a:r>
          </a:p>
          <a:p>
            <a:pPr marL="903288" lvl="1" indent="-465138" eaLnBrk="1" hangingPunct="1">
              <a:defRPr/>
            </a:pPr>
            <a:r>
              <a:rPr lang="en-US" altLang="en-US" dirty="0" smtClean="0"/>
              <a:t>Comparable over time</a:t>
            </a:r>
          </a:p>
          <a:p>
            <a:pPr marL="903288" lvl="1" indent="-465138" eaLnBrk="1" hangingPunct="1">
              <a:defRPr/>
            </a:pPr>
            <a:r>
              <a:rPr lang="en-US" altLang="en-US" dirty="0" smtClean="0"/>
              <a:t>Consistent over time with respect to concepts and measurement</a:t>
            </a:r>
          </a:p>
          <a:p>
            <a:pPr marL="1300163" lvl="2" indent="-465138" eaLnBrk="1" hangingPunct="1">
              <a:defRPr/>
            </a:pPr>
            <a:r>
              <a:rPr lang="en-US" altLang="en-US" dirty="0" smtClean="0"/>
              <a:t>Compile discrete rather than cumulative data</a:t>
            </a:r>
          </a:p>
          <a:p>
            <a:pPr marL="903288" lvl="1" indent="-465138" eaLnBrk="1" hangingPunct="1">
              <a:defRPr/>
            </a:pPr>
            <a:r>
              <a:rPr lang="en-US" altLang="en-US" dirty="0" smtClean="0"/>
              <a:t>Seasonally adjusted</a:t>
            </a:r>
          </a:p>
          <a:p>
            <a:pPr marL="903288" lvl="1" indent="-465138" eaLnBrk="1" hangingPunct="1">
              <a:defRPr/>
            </a:pPr>
            <a:endParaRPr lang="en-US" altLang="en-US" dirty="0" smtClean="0"/>
          </a:p>
          <a:p>
            <a:pPr marL="400050" lvl="1" indent="-336550" eaLnBrk="1" hangingPunct="1">
              <a:buFont typeface="Wingdings" pitchFamily="2" charset="2"/>
              <a:buNone/>
              <a:defRPr/>
            </a:pPr>
            <a:endParaRPr lang="en-US" altLang="en-US" dirty="0" smtClean="0"/>
          </a:p>
        </p:txBody>
      </p:sp>
      <p:sp>
        <p:nvSpPr>
          <p:cNvPr id="13316" name="Slide Number Placeholder 1"/>
          <p:cNvSpPr>
            <a:spLocks noGrp="1"/>
          </p:cNvSpPr>
          <p:nvPr>
            <p:ph type="sldNum" sz="quarter" idx="10"/>
          </p:nvPr>
        </p:nvSpPr>
        <p:spPr bwMode="auto">
          <a:noFill/>
          <a:ln>
            <a:miter lim="800000"/>
            <a:headEnd/>
            <a:tailEnd/>
          </a:ln>
        </p:spPr>
        <p:txBody>
          <a:bodyPr/>
          <a:lstStyle/>
          <a:p>
            <a:fld id="{3046FD68-8A82-4881-88DF-8F17334D81EA}" type="slidenum">
              <a:rPr lang="en-US" altLang="en-US" smtClean="0"/>
              <a:pPr/>
              <a:t>12</a:t>
            </a:fld>
            <a:endParaRPr lang="en-US" altLang="en-US"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1208088" y="293688"/>
            <a:ext cx="7359650" cy="642937"/>
          </a:xfrm>
        </p:spPr>
        <p:txBody>
          <a:bodyPr/>
          <a:lstStyle/>
          <a:p>
            <a:pPr eaLnBrk="1" hangingPunct="1"/>
            <a:r>
              <a:rPr lang="en-GB" altLang="en-US" dirty="0" smtClean="0"/>
              <a:t>Transparency, timeliness and reliability</a:t>
            </a:r>
          </a:p>
        </p:txBody>
      </p:sp>
      <p:sp>
        <p:nvSpPr>
          <p:cNvPr id="5123" name="Content Placeholder 2"/>
          <p:cNvSpPr>
            <a:spLocks noGrp="1"/>
          </p:cNvSpPr>
          <p:nvPr>
            <p:ph idx="4294967295"/>
          </p:nvPr>
        </p:nvSpPr>
        <p:spPr>
          <a:xfrm>
            <a:off x="476250" y="995363"/>
            <a:ext cx="8331200" cy="5461000"/>
          </a:xfrm>
        </p:spPr>
        <p:txBody>
          <a:bodyPr/>
          <a:lstStyle/>
          <a:p>
            <a:pPr marL="465138" indent="-465138" eaLnBrk="1" hangingPunct="1">
              <a:defRPr/>
            </a:pPr>
            <a:r>
              <a:rPr lang="en-US" altLang="en-US" dirty="0" smtClean="0"/>
              <a:t>Users want QNA to be published as soon as possible after the end of each quarter </a:t>
            </a:r>
          </a:p>
          <a:p>
            <a:pPr marL="465138" indent="-465138" eaLnBrk="1" hangingPunct="1">
              <a:defRPr/>
            </a:pPr>
            <a:r>
              <a:rPr lang="en-US" altLang="en-US" dirty="0" smtClean="0"/>
              <a:t>Users also want QNA to as accurate as possible so to minimize subsequent revisions</a:t>
            </a:r>
          </a:p>
          <a:p>
            <a:pPr marL="465138" indent="-465138" eaLnBrk="1" hangingPunct="1">
              <a:defRPr/>
            </a:pPr>
            <a:r>
              <a:rPr lang="en-US" altLang="en-US" dirty="0"/>
              <a:t>But, resource constraints, respondent burden and </a:t>
            </a:r>
            <a:r>
              <a:rPr lang="en-US" altLang="en-US" dirty="0" smtClean="0"/>
              <a:t>different user </a:t>
            </a:r>
            <a:r>
              <a:rPr lang="en-US" altLang="en-US" dirty="0"/>
              <a:t>needs mean that there is a tension between timeliness of published data and reliability, accuracy and comprehensiveness</a:t>
            </a:r>
          </a:p>
          <a:p>
            <a:pPr marL="903288" lvl="1" indent="-465138" eaLnBrk="1" hangingPunct="1">
              <a:defRPr/>
            </a:pPr>
            <a:r>
              <a:rPr lang="en-US" altLang="en-US" dirty="0"/>
              <a:t>More timely QNA estimates may require greater subsequent </a:t>
            </a:r>
            <a:r>
              <a:rPr lang="en-US" altLang="en-US" dirty="0" smtClean="0"/>
              <a:t>revisions</a:t>
            </a:r>
          </a:p>
          <a:p>
            <a:pPr marL="438150" lvl="1" indent="0" eaLnBrk="1" hangingPunct="1">
              <a:buFont typeface="Arial" charset="0"/>
              <a:buNone/>
              <a:defRPr/>
            </a:pPr>
            <a:endParaRPr lang="en-US" altLang="en-US" dirty="0"/>
          </a:p>
          <a:p>
            <a:pPr marL="465138" indent="-465138" eaLnBrk="1" hangingPunct="1">
              <a:defRPr/>
            </a:pPr>
            <a:endParaRPr lang="en-US" altLang="en-US" dirty="0" smtClean="0"/>
          </a:p>
          <a:p>
            <a:pPr marL="903288" lvl="1" indent="-465138" eaLnBrk="1" hangingPunct="1">
              <a:defRPr/>
            </a:pPr>
            <a:endParaRPr lang="en-US" altLang="en-US" dirty="0" smtClean="0"/>
          </a:p>
          <a:p>
            <a:pPr marL="400050" lvl="1" indent="-336550" eaLnBrk="1" hangingPunct="1">
              <a:buFont typeface="Wingdings" pitchFamily="2" charset="2"/>
              <a:buNone/>
              <a:defRPr/>
            </a:pPr>
            <a:endParaRPr lang="en-US" altLang="en-US" dirty="0" smtClean="0"/>
          </a:p>
        </p:txBody>
      </p:sp>
      <p:sp>
        <p:nvSpPr>
          <p:cNvPr id="14340" name="Slide Number Placeholder 1"/>
          <p:cNvSpPr>
            <a:spLocks noGrp="1"/>
          </p:cNvSpPr>
          <p:nvPr>
            <p:ph type="sldNum" sz="quarter" idx="10"/>
          </p:nvPr>
        </p:nvSpPr>
        <p:spPr bwMode="auto">
          <a:noFill/>
          <a:ln>
            <a:miter lim="800000"/>
            <a:headEnd/>
            <a:tailEnd/>
          </a:ln>
        </p:spPr>
        <p:txBody>
          <a:bodyPr/>
          <a:lstStyle/>
          <a:p>
            <a:fld id="{C6C2FDC8-E94B-404B-8CFD-1BE0C0861AF9}" type="slidenum">
              <a:rPr lang="en-US" altLang="en-US" smtClean="0"/>
              <a:pPr/>
              <a:t>13</a:t>
            </a:fld>
            <a:endParaRPr lang="en-US" alt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1208088" y="293688"/>
            <a:ext cx="7359650" cy="642937"/>
          </a:xfrm>
        </p:spPr>
        <p:txBody>
          <a:bodyPr/>
          <a:lstStyle/>
          <a:p>
            <a:pPr eaLnBrk="1" hangingPunct="1"/>
            <a:r>
              <a:rPr lang="en-GB" altLang="en-US" dirty="0" smtClean="0"/>
              <a:t>Transparency, timeliness and reliability</a:t>
            </a:r>
          </a:p>
        </p:txBody>
      </p:sp>
      <p:sp>
        <p:nvSpPr>
          <p:cNvPr id="5123" name="Content Placeholder 2"/>
          <p:cNvSpPr>
            <a:spLocks noGrp="1"/>
          </p:cNvSpPr>
          <p:nvPr>
            <p:ph idx="4294967295"/>
          </p:nvPr>
        </p:nvSpPr>
        <p:spPr>
          <a:xfrm>
            <a:off x="476250" y="995363"/>
            <a:ext cx="8331200" cy="5461000"/>
          </a:xfrm>
        </p:spPr>
        <p:txBody>
          <a:bodyPr/>
          <a:lstStyle/>
          <a:p>
            <a:pPr marL="465138" indent="-465138" eaLnBrk="1" hangingPunct="1">
              <a:defRPr/>
            </a:pPr>
            <a:r>
              <a:rPr lang="en-US" altLang="en-US" dirty="0" smtClean="0"/>
              <a:t>Revisions, if not well-managed and communicated, may cause concerns among users</a:t>
            </a:r>
          </a:p>
          <a:p>
            <a:pPr marL="465138" indent="-465138" eaLnBrk="1" hangingPunct="1">
              <a:defRPr/>
            </a:pPr>
            <a:r>
              <a:rPr lang="en-US" altLang="en-US" dirty="0" smtClean="0"/>
              <a:t>To face any concerns users may have about revisions, it is important to have a well-designed, carefully-managed and transparent revision policy </a:t>
            </a:r>
          </a:p>
          <a:p>
            <a:pPr marL="903288" lvl="1" indent="-465138" eaLnBrk="1" hangingPunct="1">
              <a:defRPr/>
            </a:pPr>
            <a:r>
              <a:rPr lang="en-US" altLang="en-US" dirty="0" smtClean="0"/>
              <a:t>A later session will address this in detail</a:t>
            </a:r>
          </a:p>
          <a:p>
            <a:pPr marL="438150" lvl="1" indent="0" eaLnBrk="1" hangingPunct="1">
              <a:buFont typeface="Arial" charset="0"/>
              <a:buNone/>
              <a:defRPr/>
            </a:pPr>
            <a:endParaRPr lang="en-US" altLang="en-US" dirty="0"/>
          </a:p>
          <a:p>
            <a:pPr marL="465138" indent="-465138" eaLnBrk="1" hangingPunct="1">
              <a:defRPr/>
            </a:pPr>
            <a:endParaRPr lang="en-US" altLang="en-US" dirty="0" smtClean="0"/>
          </a:p>
          <a:p>
            <a:pPr marL="903288" lvl="1" indent="-465138" eaLnBrk="1" hangingPunct="1">
              <a:defRPr/>
            </a:pPr>
            <a:endParaRPr lang="en-US" altLang="en-US" dirty="0" smtClean="0"/>
          </a:p>
          <a:p>
            <a:pPr marL="400050" lvl="1" indent="-336550" eaLnBrk="1" hangingPunct="1">
              <a:buFont typeface="Wingdings" pitchFamily="2" charset="2"/>
              <a:buNone/>
              <a:defRPr/>
            </a:pPr>
            <a:endParaRPr lang="en-US" altLang="en-US" dirty="0" smtClean="0"/>
          </a:p>
        </p:txBody>
      </p:sp>
      <p:sp>
        <p:nvSpPr>
          <p:cNvPr id="15364" name="Slide Number Placeholder 1"/>
          <p:cNvSpPr>
            <a:spLocks noGrp="1"/>
          </p:cNvSpPr>
          <p:nvPr>
            <p:ph type="sldNum" sz="quarter" idx="10"/>
          </p:nvPr>
        </p:nvSpPr>
        <p:spPr bwMode="auto">
          <a:noFill/>
          <a:ln>
            <a:miter lim="800000"/>
            <a:headEnd/>
            <a:tailEnd/>
          </a:ln>
        </p:spPr>
        <p:txBody>
          <a:bodyPr/>
          <a:lstStyle/>
          <a:p>
            <a:fld id="{4E7065F5-A075-45C5-8A9A-459275BE33A3}" type="slidenum">
              <a:rPr lang="en-US" altLang="en-US" smtClean="0"/>
              <a:pPr/>
              <a:t>14</a:t>
            </a:fld>
            <a:endParaRPr lang="en-US" altLang="en-US"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1208088" y="293688"/>
            <a:ext cx="7359650" cy="642937"/>
          </a:xfrm>
        </p:spPr>
        <p:txBody>
          <a:bodyPr/>
          <a:lstStyle/>
          <a:p>
            <a:pPr eaLnBrk="1" hangingPunct="1"/>
            <a:r>
              <a:rPr lang="en-GB" altLang="en-US" dirty="0" smtClean="0"/>
              <a:t>Setting up QNA</a:t>
            </a:r>
          </a:p>
        </p:txBody>
      </p:sp>
      <p:sp>
        <p:nvSpPr>
          <p:cNvPr id="5123" name="Content Placeholder 2"/>
          <p:cNvSpPr>
            <a:spLocks noGrp="1"/>
          </p:cNvSpPr>
          <p:nvPr>
            <p:ph idx="4294967295"/>
          </p:nvPr>
        </p:nvSpPr>
        <p:spPr>
          <a:xfrm>
            <a:off x="177800" y="995363"/>
            <a:ext cx="8845550" cy="5461000"/>
          </a:xfrm>
        </p:spPr>
        <p:txBody>
          <a:bodyPr/>
          <a:lstStyle/>
          <a:p>
            <a:pPr marL="465138" indent="-465138" eaLnBrk="1" hangingPunct="1">
              <a:defRPr/>
            </a:pPr>
            <a:r>
              <a:rPr lang="en-US" altLang="en-US" dirty="0" smtClean="0"/>
              <a:t>Setting up a system to compile QNA is typically not an easy task and some key steps are needed to ensure the project runs smoothly</a:t>
            </a:r>
          </a:p>
          <a:p>
            <a:pPr marL="465138" indent="-465138" eaLnBrk="1" hangingPunct="1">
              <a:defRPr/>
            </a:pPr>
            <a:r>
              <a:rPr lang="en-US" altLang="en-US" dirty="0" smtClean="0"/>
              <a:t>Consult potential stakeholders concerning</a:t>
            </a:r>
          </a:p>
          <a:p>
            <a:pPr marL="903288" lvl="1" indent="-465138" eaLnBrk="1" hangingPunct="1">
              <a:defRPr/>
            </a:pPr>
            <a:r>
              <a:rPr lang="en-US" altLang="en-US" dirty="0" smtClean="0"/>
              <a:t>Possible uses</a:t>
            </a:r>
          </a:p>
          <a:p>
            <a:pPr marL="903288" lvl="1" indent="-465138" eaLnBrk="1" hangingPunct="1">
              <a:defRPr/>
            </a:pPr>
            <a:r>
              <a:rPr lang="en-US" altLang="en-US" dirty="0" smtClean="0"/>
              <a:t>Required scope, detail, timing of release…</a:t>
            </a:r>
          </a:p>
          <a:p>
            <a:pPr marL="465138" indent="-465138" eaLnBrk="1" hangingPunct="1">
              <a:defRPr/>
            </a:pPr>
            <a:r>
              <a:rPr lang="en-US" altLang="en-US" dirty="0" smtClean="0"/>
              <a:t>Take inventory of</a:t>
            </a:r>
          </a:p>
          <a:p>
            <a:pPr marL="903288" lvl="1" indent="-465138" eaLnBrk="1" hangingPunct="1">
              <a:defRPr/>
            </a:pPr>
            <a:r>
              <a:rPr lang="en-US" altLang="en-US" dirty="0" smtClean="0"/>
              <a:t>Annual compilation methods</a:t>
            </a:r>
          </a:p>
          <a:p>
            <a:pPr marL="903288" lvl="1" indent="-465138" eaLnBrk="1" hangingPunct="1">
              <a:defRPr/>
            </a:pPr>
            <a:r>
              <a:rPr lang="en-US" altLang="en-US" dirty="0" smtClean="0"/>
              <a:t>Available quarterly and annual source data</a:t>
            </a:r>
          </a:p>
          <a:p>
            <a:pPr marL="903288" lvl="1" indent="-465138" eaLnBrk="1" hangingPunct="1">
              <a:defRPr/>
            </a:pPr>
            <a:endParaRPr lang="en-US" altLang="en-US" dirty="0" smtClean="0"/>
          </a:p>
          <a:p>
            <a:pPr marL="465138" indent="-465138" eaLnBrk="1" hangingPunct="1">
              <a:defRPr/>
            </a:pPr>
            <a:endParaRPr lang="en-US" altLang="en-US" dirty="0" smtClean="0"/>
          </a:p>
          <a:p>
            <a:pPr marL="903288" lvl="1" indent="-465138" eaLnBrk="1" hangingPunct="1">
              <a:defRPr/>
            </a:pPr>
            <a:endParaRPr lang="en-US" altLang="en-US" dirty="0" smtClean="0"/>
          </a:p>
          <a:p>
            <a:pPr marL="438150" lvl="1" indent="0" eaLnBrk="1" hangingPunct="1">
              <a:buFont typeface="Arial" charset="0"/>
              <a:buNone/>
              <a:defRPr/>
            </a:pPr>
            <a:endParaRPr lang="en-US" altLang="en-US" dirty="0"/>
          </a:p>
          <a:p>
            <a:pPr marL="465138" indent="-465138" eaLnBrk="1" hangingPunct="1">
              <a:defRPr/>
            </a:pPr>
            <a:endParaRPr lang="en-US" altLang="en-US" dirty="0" smtClean="0"/>
          </a:p>
          <a:p>
            <a:pPr marL="903288" lvl="1" indent="-465138" eaLnBrk="1" hangingPunct="1">
              <a:defRPr/>
            </a:pPr>
            <a:endParaRPr lang="en-US" altLang="en-US" dirty="0" smtClean="0"/>
          </a:p>
          <a:p>
            <a:pPr marL="400050" lvl="1" indent="-336550" eaLnBrk="1" hangingPunct="1">
              <a:buFont typeface="Wingdings" pitchFamily="2" charset="2"/>
              <a:buNone/>
              <a:defRPr/>
            </a:pPr>
            <a:endParaRPr lang="en-US" altLang="en-US" dirty="0" smtClean="0"/>
          </a:p>
        </p:txBody>
      </p:sp>
      <p:sp>
        <p:nvSpPr>
          <p:cNvPr id="16388" name="Slide Number Placeholder 1"/>
          <p:cNvSpPr>
            <a:spLocks noGrp="1"/>
          </p:cNvSpPr>
          <p:nvPr>
            <p:ph type="sldNum" sz="quarter" idx="10"/>
          </p:nvPr>
        </p:nvSpPr>
        <p:spPr bwMode="auto">
          <a:noFill/>
          <a:ln>
            <a:miter lim="800000"/>
            <a:headEnd/>
            <a:tailEnd/>
          </a:ln>
        </p:spPr>
        <p:txBody>
          <a:bodyPr/>
          <a:lstStyle/>
          <a:p>
            <a:fld id="{AE23B14E-1196-4CDE-8F5D-7E7623C0D936}" type="slidenum">
              <a:rPr lang="en-US" altLang="en-US" smtClean="0"/>
              <a:pPr/>
              <a:t>15</a:t>
            </a:fld>
            <a:endParaRPr lang="en-US" alt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1208088" y="293688"/>
            <a:ext cx="7359650" cy="642937"/>
          </a:xfrm>
        </p:spPr>
        <p:txBody>
          <a:bodyPr/>
          <a:lstStyle/>
          <a:p>
            <a:pPr eaLnBrk="1" hangingPunct="1"/>
            <a:r>
              <a:rPr lang="en-GB" altLang="en-US" dirty="0" smtClean="0"/>
              <a:t>Setting up QNA</a:t>
            </a:r>
          </a:p>
        </p:txBody>
      </p:sp>
      <p:sp>
        <p:nvSpPr>
          <p:cNvPr id="5123" name="Content Placeholder 2"/>
          <p:cNvSpPr>
            <a:spLocks noGrp="1"/>
          </p:cNvSpPr>
          <p:nvPr>
            <p:ph idx="4294967295"/>
          </p:nvPr>
        </p:nvSpPr>
        <p:spPr>
          <a:xfrm>
            <a:off x="177800" y="995363"/>
            <a:ext cx="8845550" cy="5461000"/>
          </a:xfrm>
        </p:spPr>
        <p:txBody>
          <a:bodyPr/>
          <a:lstStyle/>
          <a:p>
            <a:pPr marL="465138" indent="-465138" eaLnBrk="1" hangingPunct="1">
              <a:defRPr/>
            </a:pPr>
            <a:r>
              <a:rPr lang="en-US" altLang="en-US" dirty="0" smtClean="0"/>
              <a:t>Design compilation methods and procedures</a:t>
            </a:r>
          </a:p>
          <a:p>
            <a:pPr marL="903288" lvl="1" indent="-465138" eaLnBrk="1" hangingPunct="1">
              <a:defRPr/>
            </a:pPr>
            <a:r>
              <a:rPr lang="en-US" altLang="en-US" dirty="0" smtClean="0"/>
              <a:t>Consider relationship to sources and methods used in ANA</a:t>
            </a:r>
          </a:p>
          <a:p>
            <a:pPr marL="903288" lvl="1" indent="-465138" eaLnBrk="1" hangingPunct="1">
              <a:defRPr/>
            </a:pPr>
            <a:r>
              <a:rPr lang="en-US" altLang="en-US" dirty="0" smtClean="0"/>
              <a:t>Decide scope of QNA</a:t>
            </a:r>
          </a:p>
          <a:p>
            <a:pPr marL="903288" lvl="1" indent="-465138" eaLnBrk="1" hangingPunct="1">
              <a:defRPr/>
            </a:pPr>
            <a:r>
              <a:rPr lang="en-US" altLang="en-US" dirty="0" smtClean="0"/>
              <a:t>Determine compilation level</a:t>
            </a:r>
          </a:p>
          <a:p>
            <a:pPr marL="903288" lvl="1" indent="-465138" eaLnBrk="1" hangingPunct="1">
              <a:defRPr/>
            </a:pPr>
            <a:r>
              <a:rPr lang="en-US" altLang="en-US" dirty="0" smtClean="0"/>
              <a:t>Choose integrated or separate ANA-QNA compilation system</a:t>
            </a:r>
          </a:p>
          <a:p>
            <a:pPr marL="903288" lvl="1" indent="-465138" eaLnBrk="1" hangingPunct="1">
              <a:defRPr/>
            </a:pPr>
            <a:r>
              <a:rPr lang="en-US" altLang="en-US" dirty="0" smtClean="0"/>
              <a:t>Make compilation schedule including timeliness of first release and revision policy</a:t>
            </a:r>
          </a:p>
          <a:p>
            <a:pPr marL="465138" indent="-465138" eaLnBrk="1" hangingPunct="1">
              <a:defRPr/>
            </a:pPr>
            <a:r>
              <a:rPr lang="en-US" altLang="en-US" dirty="0" smtClean="0"/>
              <a:t>Review quality of source data and compilation procedures</a:t>
            </a:r>
          </a:p>
          <a:p>
            <a:pPr marL="903288" lvl="1" indent="-465138" eaLnBrk="1" hangingPunct="1">
              <a:defRPr/>
            </a:pPr>
            <a:r>
              <a:rPr lang="en-US" altLang="en-US" dirty="0" smtClean="0"/>
              <a:t>Study correlation between annual and quarterly source data</a:t>
            </a:r>
          </a:p>
          <a:p>
            <a:pPr marL="903288" lvl="1" indent="-465138" eaLnBrk="1" hangingPunct="1">
              <a:defRPr/>
            </a:pPr>
            <a:r>
              <a:rPr lang="en-US" altLang="en-US" dirty="0" smtClean="0"/>
              <a:t>Study revisions to main aggregates</a:t>
            </a:r>
          </a:p>
          <a:p>
            <a:pPr marL="903288" lvl="1" indent="-465138" eaLnBrk="1" hangingPunct="1">
              <a:defRPr/>
            </a:pPr>
            <a:endParaRPr lang="en-US" altLang="en-US" dirty="0" smtClean="0"/>
          </a:p>
          <a:p>
            <a:pPr marL="903288" lvl="1" indent="-465138" eaLnBrk="1" hangingPunct="1">
              <a:defRPr/>
            </a:pPr>
            <a:endParaRPr lang="en-US" altLang="en-US" dirty="0" smtClean="0"/>
          </a:p>
          <a:p>
            <a:pPr marL="465138" indent="-465138" eaLnBrk="1" hangingPunct="1">
              <a:defRPr/>
            </a:pPr>
            <a:endParaRPr lang="en-US" altLang="en-US" dirty="0" smtClean="0"/>
          </a:p>
          <a:p>
            <a:pPr marL="903288" lvl="1" indent="-465138" eaLnBrk="1" hangingPunct="1">
              <a:defRPr/>
            </a:pPr>
            <a:endParaRPr lang="en-US" altLang="en-US" dirty="0" smtClean="0"/>
          </a:p>
          <a:p>
            <a:pPr marL="438150" lvl="1" indent="0" eaLnBrk="1" hangingPunct="1">
              <a:buFont typeface="Arial" charset="0"/>
              <a:buNone/>
              <a:defRPr/>
            </a:pPr>
            <a:endParaRPr lang="en-US" altLang="en-US" dirty="0"/>
          </a:p>
          <a:p>
            <a:pPr marL="465138" indent="-465138" eaLnBrk="1" hangingPunct="1">
              <a:defRPr/>
            </a:pPr>
            <a:endParaRPr lang="en-US" altLang="en-US" dirty="0" smtClean="0"/>
          </a:p>
          <a:p>
            <a:pPr marL="903288" lvl="1" indent="-465138" eaLnBrk="1" hangingPunct="1">
              <a:defRPr/>
            </a:pPr>
            <a:endParaRPr lang="en-US" altLang="en-US" dirty="0" smtClean="0"/>
          </a:p>
          <a:p>
            <a:pPr marL="400050" lvl="1" indent="-336550" eaLnBrk="1" hangingPunct="1">
              <a:buFont typeface="Wingdings" pitchFamily="2" charset="2"/>
              <a:buNone/>
              <a:defRPr/>
            </a:pPr>
            <a:endParaRPr lang="en-US" altLang="en-US" dirty="0" smtClean="0"/>
          </a:p>
        </p:txBody>
      </p:sp>
      <p:sp>
        <p:nvSpPr>
          <p:cNvPr id="16388" name="Slide Number Placeholder 1"/>
          <p:cNvSpPr>
            <a:spLocks noGrp="1"/>
          </p:cNvSpPr>
          <p:nvPr>
            <p:ph type="sldNum" sz="quarter" idx="10"/>
          </p:nvPr>
        </p:nvSpPr>
        <p:spPr bwMode="auto">
          <a:noFill/>
          <a:ln>
            <a:miter lim="800000"/>
            <a:headEnd/>
            <a:tailEnd/>
          </a:ln>
        </p:spPr>
        <p:txBody>
          <a:bodyPr/>
          <a:lstStyle/>
          <a:p>
            <a:fld id="{AE23B14E-1196-4CDE-8F5D-7E7623C0D936}" type="slidenum">
              <a:rPr lang="en-US" altLang="en-US" smtClean="0"/>
              <a:pPr/>
              <a:t>16</a:t>
            </a:fld>
            <a:endParaRPr lang="en-US" alt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1208088" y="293688"/>
            <a:ext cx="7359650" cy="642937"/>
          </a:xfrm>
        </p:spPr>
        <p:txBody>
          <a:bodyPr/>
          <a:lstStyle/>
          <a:p>
            <a:pPr eaLnBrk="1" hangingPunct="1"/>
            <a:r>
              <a:rPr lang="en-GB" altLang="en-US" dirty="0" smtClean="0"/>
              <a:t>Setting up QNA</a:t>
            </a:r>
          </a:p>
        </p:txBody>
      </p:sp>
      <p:sp>
        <p:nvSpPr>
          <p:cNvPr id="5123" name="Content Placeholder 2"/>
          <p:cNvSpPr>
            <a:spLocks noGrp="1"/>
          </p:cNvSpPr>
          <p:nvPr>
            <p:ph idx="4294967295"/>
          </p:nvPr>
        </p:nvSpPr>
        <p:spPr>
          <a:xfrm>
            <a:off x="130175" y="995363"/>
            <a:ext cx="9013825" cy="5461000"/>
          </a:xfrm>
        </p:spPr>
        <p:txBody>
          <a:bodyPr/>
          <a:lstStyle/>
          <a:p>
            <a:pPr marL="465138" indent="-465138" eaLnBrk="1" hangingPunct="1">
              <a:defRPr/>
            </a:pPr>
            <a:r>
              <a:rPr lang="en-US" altLang="en-US" dirty="0" smtClean="0"/>
              <a:t>Generate time series of QNA for past years</a:t>
            </a:r>
          </a:p>
          <a:p>
            <a:pPr marL="903288" lvl="1" indent="-465138" eaLnBrk="1" hangingPunct="1">
              <a:defRPr/>
            </a:pPr>
            <a:r>
              <a:rPr lang="en-US" altLang="en-US" dirty="0" smtClean="0"/>
              <a:t>Benchmark to ANA</a:t>
            </a:r>
          </a:p>
          <a:p>
            <a:pPr marL="465138" indent="-465138" eaLnBrk="1" hangingPunct="1">
              <a:defRPr/>
            </a:pPr>
            <a:r>
              <a:rPr lang="en-US" altLang="en-US" dirty="0" smtClean="0"/>
              <a:t>Perform real-time tests and update current year QNA</a:t>
            </a:r>
          </a:p>
          <a:p>
            <a:pPr marL="903288" lvl="1" indent="-465138" eaLnBrk="1" hangingPunct="1">
              <a:defRPr/>
            </a:pPr>
            <a:r>
              <a:rPr lang="en-US" altLang="en-US" dirty="0" smtClean="0"/>
              <a:t>Link monthly and quarterly source data for current quarters with estimates for back series through, say, extrapolation</a:t>
            </a:r>
          </a:p>
          <a:p>
            <a:pPr marL="465138" indent="-465138" eaLnBrk="1" hangingPunct="1">
              <a:defRPr/>
            </a:pPr>
            <a:r>
              <a:rPr lang="en-US" altLang="en-US" dirty="0" smtClean="0"/>
              <a:t>Release first estimates</a:t>
            </a:r>
          </a:p>
          <a:p>
            <a:pPr marL="903288" lvl="1" indent="-465138" eaLnBrk="1" hangingPunct="1">
              <a:defRPr/>
            </a:pPr>
            <a:endParaRPr lang="en-US" altLang="en-US" dirty="0" smtClean="0"/>
          </a:p>
          <a:p>
            <a:pPr marL="903288" lvl="1" indent="-465138" eaLnBrk="1" hangingPunct="1">
              <a:defRPr/>
            </a:pPr>
            <a:endParaRPr lang="en-US" altLang="en-US" dirty="0" smtClean="0"/>
          </a:p>
          <a:p>
            <a:pPr marL="465138" indent="-465138" eaLnBrk="1" hangingPunct="1">
              <a:defRPr/>
            </a:pPr>
            <a:endParaRPr lang="en-US" altLang="en-US" dirty="0" smtClean="0"/>
          </a:p>
          <a:p>
            <a:pPr marL="903288" lvl="1" indent="-465138" eaLnBrk="1" hangingPunct="1">
              <a:defRPr/>
            </a:pPr>
            <a:endParaRPr lang="en-US" altLang="en-US" dirty="0" smtClean="0"/>
          </a:p>
          <a:p>
            <a:pPr marL="438150" lvl="1" indent="0" eaLnBrk="1" hangingPunct="1">
              <a:buFont typeface="Arial" charset="0"/>
              <a:buNone/>
              <a:defRPr/>
            </a:pPr>
            <a:endParaRPr lang="en-US" altLang="en-US" dirty="0"/>
          </a:p>
          <a:p>
            <a:pPr marL="465138" indent="-465138" eaLnBrk="1" hangingPunct="1">
              <a:defRPr/>
            </a:pPr>
            <a:endParaRPr lang="en-US" altLang="en-US" dirty="0" smtClean="0"/>
          </a:p>
          <a:p>
            <a:pPr marL="903288" lvl="1" indent="-465138" eaLnBrk="1" hangingPunct="1">
              <a:defRPr/>
            </a:pPr>
            <a:endParaRPr lang="en-US" altLang="en-US" dirty="0" smtClean="0"/>
          </a:p>
          <a:p>
            <a:pPr marL="400050" lvl="1" indent="-336550" eaLnBrk="1" hangingPunct="1">
              <a:buFont typeface="Wingdings" pitchFamily="2" charset="2"/>
              <a:buNone/>
              <a:defRPr/>
            </a:pPr>
            <a:endParaRPr lang="en-US" altLang="en-US" dirty="0" smtClean="0"/>
          </a:p>
        </p:txBody>
      </p:sp>
      <p:sp>
        <p:nvSpPr>
          <p:cNvPr id="17412" name="Slide Number Placeholder 1"/>
          <p:cNvSpPr>
            <a:spLocks noGrp="1"/>
          </p:cNvSpPr>
          <p:nvPr>
            <p:ph type="sldNum" sz="quarter" idx="10"/>
          </p:nvPr>
        </p:nvSpPr>
        <p:spPr bwMode="auto">
          <a:noFill/>
          <a:ln>
            <a:miter lim="800000"/>
            <a:headEnd/>
            <a:tailEnd/>
          </a:ln>
        </p:spPr>
        <p:txBody>
          <a:bodyPr/>
          <a:lstStyle/>
          <a:p>
            <a:fld id="{70664A07-CD5F-4920-BF65-D5F751605731}" type="slidenum">
              <a:rPr lang="en-US" altLang="en-US" smtClean="0"/>
              <a:pPr/>
              <a:t>17</a:t>
            </a:fld>
            <a:endParaRPr lang="en-US" alt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body" idx="4294967295"/>
          </p:nvPr>
        </p:nvSpPr>
        <p:spPr>
          <a:xfrm>
            <a:off x="420688" y="1076325"/>
            <a:ext cx="8001000" cy="5286375"/>
          </a:xfrm>
        </p:spPr>
        <p:txBody>
          <a:bodyPr/>
          <a:lstStyle/>
          <a:p>
            <a:pPr eaLnBrk="1" hangingPunct="1">
              <a:lnSpc>
                <a:spcPct val="90000"/>
              </a:lnSpc>
            </a:pPr>
            <a:r>
              <a:rPr lang="en-US" altLang="en-US" dirty="0" smtClean="0"/>
              <a:t>The scope of QNA tends to be less complete than that of ANA</a:t>
            </a:r>
          </a:p>
          <a:p>
            <a:pPr eaLnBrk="1" hangingPunct="1">
              <a:lnSpc>
                <a:spcPct val="90000"/>
              </a:lnSpc>
            </a:pPr>
            <a:r>
              <a:rPr lang="en-US" altLang="en-US" dirty="0" smtClean="0"/>
              <a:t>Nevertheless, QNA form an integrated accounting framework to track short-term economic performance that is more timely than that provided by ANA</a:t>
            </a:r>
          </a:p>
          <a:p>
            <a:pPr eaLnBrk="1" hangingPunct="1">
              <a:lnSpc>
                <a:spcPct val="90000"/>
              </a:lnSpc>
            </a:pPr>
            <a:r>
              <a:rPr lang="en-US" altLang="en-US" dirty="0" smtClean="0"/>
              <a:t>Issues of transparency, timeliness and reliability need to be balanced in the compilation of QNA</a:t>
            </a:r>
          </a:p>
          <a:p>
            <a:pPr eaLnBrk="1" hangingPunct="1">
              <a:lnSpc>
                <a:spcPct val="90000"/>
              </a:lnSpc>
            </a:pPr>
            <a:endParaRPr lang="en-GB" altLang="en-US" sz="2600" dirty="0" smtClean="0"/>
          </a:p>
        </p:txBody>
      </p:sp>
      <p:sp>
        <p:nvSpPr>
          <p:cNvPr id="18435" name="Slide Number Placeholder 1"/>
          <p:cNvSpPr>
            <a:spLocks noGrp="1"/>
          </p:cNvSpPr>
          <p:nvPr>
            <p:ph type="sldNum" sz="quarter" idx="10"/>
          </p:nvPr>
        </p:nvSpPr>
        <p:spPr bwMode="auto">
          <a:noFill/>
          <a:ln>
            <a:miter lim="800000"/>
            <a:headEnd/>
            <a:tailEnd/>
          </a:ln>
        </p:spPr>
        <p:txBody>
          <a:bodyPr/>
          <a:lstStyle/>
          <a:p>
            <a:fld id="{5CFD7AE9-936B-400D-9690-803C271A9658}" type="slidenum">
              <a:rPr lang="en-US" altLang="en-US" smtClean="0"/>
              <a:pPr/>
              <a:t>18</a:t>
            </a:fld>
            <a:endParaRPr lang="en-US" altLang="en-US" dirty="0" smtClean="0"/>
          </a:p>
        </p:txBody>
      </p:sp>
      <p:sp>
        <p:nvSpPr>
          <p:cNvPr id="5" name="Title 1"/>
          <p:cNvSpPr txBox="1">
            <a:spLocks/>
          </p:cNvSpPr>
          <p:nvPr/>
        </p:nvSpPr>
        <p:spPr bwMode="auto">
          <a:xfrm>
            <a:off x="1314450" y="153988"/>
            <a:ext cx="71072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Conclusions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1945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19460"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19461" name="Rectangle 13"/>
          <p:cNvSpPr>
            <a:spLocks noGrp="1" noChangeArrowheads="1"/>
          </p:cNvSpPr>
          <p:nvPr>
            <p:ph type="body" idx="4294967295"/>
          </p:nvPr>
        </p:nvSpPr>
        <p:spPr>
          <a:xfrm>
            <a:off x="420688" y="1263650"/>
            <a:ext cx="8001000" cy="4414838"/>
          </a:xfrm>
        </p:spPr>
        <p:txBody>
          <a:bodyPr/>
          <a:lstStyle/>
          <a:p>
            <a:pPr eaLnBrk="1" hangingPunct="1"/>
            <a:r>
              <a:rPr lang="en-GB" altLang="en-US" dirty="0" smtClean="0"/>
              <a:t>Is your country currently compiling QNA?</a:t>
            </a:r>
          </a:p>
          <a:p>
            <a:pPr lvl="1" eaLnBrk="1" hangingPunct="1"/>
            <a:r>
              <a:rPr lang="en-GB" altLang="en-US" dirty="0" smtClean="0"/>
              <a:t>If yes, what is the scope of QNA that is being compiled in your country?</a:t>
            </a:r>
          </a:p>
          <a:p>
            <a:pPr lvl="1" eaLnBrk="1" hangingPunct="1"/>
            <a:r>
              <a:rPr lang="en-GB" altLang="en-US" dirty="0" smtClean="0"/>
              <a:t>If not, do you have any plans to do so?</a:t>
            </a:r>
          </a:p>
          <a:p>
            <a:pPr eaLnBrk="1" hangingPunct="1"/>
            <a:r>
              <a:rPr lang="en-GB" altLang="en-US" dirty="0" smtClean="0"/>
              <a:t>Do you have plans to expand the current scope? How?</a:t>
            </a:r>
          </a:p>
          <a:p>
            <a:pPr eaLnBrk="1" hangingPunct="1"/>
            <a:r>
              <a:rPr lang="en-GB" altLang="en-US" dirty="0" smtClean="0"/>
              <a:t>Are the QNA published in a discrete or cumulative format?</a:t>
            </a:r>
          </a:p>
          <a:p>
            <a:pPr eaLnBrk="1" hangingPunct="1"/>
            <a:r>
              <a:rPr lang="en-GB" altLang="en-US" dirty="0" smtClean="0"/>
              <a:t>Who are the main users of QNA?</a:t>
            </a:r>
          </a:p>
          <a:p>
            <a:pPr eaLnBrk="1" hangingPunct="1"/>
            <a:r>
              <a:rPr lang="en-GB" altLang="en-US" dirty="0" smtClean="0"/>
              <a:t>How are QNA used in policy formulation and monitoring</a:t>
            </a:r>
          </a:p>
          <a:p>
            <a:pPr eaLnBrk="1" hangingPunct="1"/>
            <a:endParaRPr lang="en-GB" altLang="en-US" dirty="0" smtClean="0"/>
          </a:p>
        </p:txBody>
      </p:sp>
      <p:sp>
        <p:nvSpPr>
          <p:cNvPr id="19462"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19463"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19464" name="Slide Number Placeholder 1"/>
          <p:cNvSpPr>
            <a:spLocks noGrp="1"/>
          </p:cNvSpPr>
          <p:nvPr>
            <p:ph type="sldNum" sz="quarter" idx="10"/>
          </p:nvPr>
        </p:nvSpPr>
        <p:spPr bwMode="auto">
          <a:noFill/>
          <a:ln>
            <a:miter lim="800000"/>
            <a:headEnd/>
            <a:tailEnd/>
          </a:ln>
        </p:spPr>
        <p:txBody>
          <a:bodyPr/>
          <a:lstStyle/>
          <a:p>
            <a:fld id="{EE48FF96-4F57-4569-8243-7249D6392240}" type="slidenum">
              <a:rPr lang="en-US" altLang="en-US" smtClean="0"/>
              <a:pPr/>
              <a:t>19</a:t>
            </a:fld>
            <a:endParaRPr lang="en-US" altLang="en-US" dirty="0" smtClean="0"/>
          </a:p>
        </p:txBody>
      </p:sp>
      <p:sp>
        <p:nvSpPr>
          <p:cNvPr id="14" name="Title 1"/>
          <p:cNvSpPr txBox="1">
            <a:spLocks/>
          </p:cNvSpPr>
          <p:nvPr/>
        </p:nvSpPr>
        <p:spPr bwMode="auto">
          <a:xfrm>
            <a:off x="1314450" y="153988"/>
            <a:ext cx="710723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Questions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1190625" y="192088"/>
            <a:ext cx="7359650" cy="642937"/>
          </a:xfrm>
        </p:spPr>
        <p:txBody>
          <a:bodyPr/>
          <a:lstStyle/>
          <a:p>
            <a:pPr algn="ctr" eaLnBrk="1" hangingPunct="1"/>
            <a:r>
              <a:rPr lang="en-GB" altLang="en-US" dirty="0" smtClean="0"/>
              <a:t>Outline</a:t>
            </a:r>
          </a:p>
        </p:txBody>
      </p:sp>
      <p:sp>
        <p:nvSpPr>
          <p:cNvPr id="3075" name="Content Placeholder 2"/>
          <p:cNvSpPr>
            <a:spLocks noGrp="1"/>
          </p:cNvSpPr>
          <p:nvPr>
            <p:ph idx="4294967295"/>
          </p:nvPr>
        </p:nvSpPr>
        <p:spPr>
          <a:xfrm>
            <a:off x="465138" y="1128713"/>
            <a:ext cx="7643812" cy="4114800"/>
          </a:xfrm>
        </p:spPr>
        <p:txBody>
          <a:bodyPr/>
          <a:lstStyle/>
          <a:p>
            <a:pPr marL="0" indent="-466344" eaLnBrk="1" hangingPunct="1">
              <a:defRPr/>
            </a:pPr>
            <a:r>
              <a:rPr lang="en-US" altLang="en-US" dirty="0" smtClean="0"/>
              <a:t>What are quarterly national accounts (QNA)?</a:t>
            </a:r>
          </a:p>
          <a:p>
            <a:pPr marL="0" indent="-466344" eaLnBrk="1" hangingPunct="1">
              <a:defRPr/>
            </a:pPr>
            <a:r>
              <a:rPr lang="en-US" altLang="en-US" dirty="0" smtClean="0"/>
              <a:t>Key features of QNA</a:t>
            </a:r>
          </a:p>
          <a:p>
            <a:pPr marL="466344" indent="-466344" eaLnBrk="1" hangingPunct="1">
              <a:defRPr/>
            </a:pPr>
            <a:r>
              <a:rPr lang="en-US" altLang="en-US" dirty="0" smtClean="0"/>
              <a:t>Scope of QNA</a:t>
            </a:r>
          </a:p>
          <a:p>
            <a:pPr marL="466344" indent="-466344" eaLnBrk="1" hangingPunct="1">
              <a:defRPr/>
            </a:pPr>
            <a:r>
              <a:rPr lang="en-US" altLang="en-US" dirty="0" smtClean="0"/>
              <a:t>Role and uses of QNA</a:t>
            </a:r>
          </a:p>
          <a:p>
            <a:pPr marL="466344" indent="-466344" eaLnBrk="1" hangingPunct="1">
              <a:defRPr/>
            </a:pPr>
            <a:r>
              <a:rPr lang="en-US" altLang="en-US" dirty="0" smtClean="0"/>
              <a:t>Time series data</a:t>
            </a:r>
          </a:p>
          <a:p>
            <a:pPr marL="466344" indent="-466344" eaLnBrk="1" hangingPunct="1">
              <a:defRPr/>
            </a:pPr>
            <a:r>
              <a:rPr lang="en-US" altLang="en-US" dirty="0" smtClean="0"/>
              <a:t>Transparency, timeliness and reliability</a:t>
            </a:r>
          </a:p>
          <a:p>
            <a:pPr marL="466344" indent="-466344" eaLnBrk="1" hangingPunct="1">
              <a:defRPr/>
            </a:pPr>
            <a:r>
              <a:rPr lang="en-US" altLang="en-US" dirty="0" smtClean="0"/>
              <a:t>Setting up QNA</a:t>
            </a:r>
          </a:p>
          <a:p>
            <a:pPr marL="466344" indent="-466344" eaLnBrk="1" hangingPunct="1">
              <a:defRPr/>
            </a:pPr>
            <a:r>
              <a:rPr lang="en-US" altLang="en-US" dirty="0" smtClean="0"/>
              <a:t>Conclusions</a:t>
            </a:r>
          </a:p>
          <a:p>
            <a:pPr marL="466344" indent="-466344" eaLnBrk="1" hangingPunct="1">
              <a:defRPr/>
            </a:pPr>
            <a:r>
              <a:rPr lang="en-US" altLang="en-US" dirty="0" smtClean="0"/>
              <a:t>Questions</a:t>
            </a:r>
          </a:p>
          <a:p>
            <a:pPr marL="400050" lvl="1" indent="-336550" eaLnBrk="1" hangingPunct="1">
              <a:buFont typeface="Wingdings" pitchFamily="2" charset="2"/>
              <a:buNone/>
              <a:defRPr/>
            </a:pPr>
            <a:endParaRPr lang="en-US" altLang="en-US" dirty="0" smtClean="0"/>
          </a:p>
        </p:txBody>
      </p:sp>
      <p:sp>
        <p:nvSpPr>
          <p:cNvPr id="3076" name="Slide Number Placeholder 1"/>
          <p:cNvSpPr>
            <a:spLocks noGrp="1"/>
          </p:cNvSpPr>
          <p:nvPr>
            <p:ph type="sldNum" sz="quarter" idx="10"/>
          </p:nvPr>
        </p:nvSpPr>
        <p:spPr bwMode="auto">
          <a:noFill/>
          <a:ln>
            <a:miter lim="800000"/>
            <a:headEnd/>
            <a:tailEnd/>
          </a:ln>
        </p:spPr>
        <p:txBody>
          <a:bodyPr/>
          <a:lstStyle/>
          <a:p>
            <a:fld id="{C8EC50F3-92F4-4F51-99CC-0AD1718B90A8}" type="slidenum">
              <a:rPr lang="en-US" altLang="en-US" smtClean="0"/>
              <a:pPr/>
              <a:t>2</a:t>
            </a:fld>
            <a:endParaRPr lang="en-US" altLang="en-US" dirty="0" smtClean="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5"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0486"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0487" name="Slide Number Placeholder 1"/>
          <p:cNvSpPr>
            <a:spLocks noGrp="1"/>
          </p:cNvSpPr>
          <p:nvPr>
            <p:ph type="sldNum" sz="quarter" idx="10"/>
          </p:nvPr>
        </p:nvSpPr>
        <p:spPr bwMode="auto">
          <a:noFill/>
          <a:ln>
            <a:miter lim="800000"/>
            <a:headEnd/>
            <a:tailEnd/>
          </a:ln>
        </p:spPr>
        <p:txBody>
          <a:bodyPr/>
          <a:lstStyle/>
          <a:p>
            <a:fld id="{88B002C3-E058-4CF4-B6EB-C7B04E234913}" type="slidenum">
              <a:rPr lang="en-US" altLang="en-US" smtClean="0"/>
              <a:pPr/>
              <a:t>20</a:t>
            </a:fld>
            <a:endParaRPr lang="en-US" altLang="en-US" dirty="0" smtClean="0"/>
          </a:p>
        </p:txBody>
      </p:sp>
      <p:sp>
        <p:nvSpPr>
          <p:cNvPr id="2" name="TextBox 1"/>
          <p:cNvSpPr txBox="1"/>
          <p:nvPr/>
        </p:nvSpPr>
        <p:spPr>
          <a:xfrm>
            <a:off x="979488" y="3024188"/>
            <a:ext cx="6923087" cy="460375"/>
          </a:xfrm>
          <a:prstGeom prst="rect">
            <a:avLst/>
          </a:prstGeom>
          <a:noFill/>
        </p:spPr>
        <p:txBody>
          <a:bodyPr>
            <a:spAutoFit/>
          </a:bodyPr>
          <a:lstStyle/>
          <a:p>
            <a:pPr algn="ctr">
              <a:defRPr/>
            </a:pPr>
            <a:r>
              <a:rPr lang="en-US" b="1" dirty="0">
                <a:latin typeface="+mn-lt"/>
              </a:rPr>
              <a:t>Thank you</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208088" y="209550"/>
            <a:ext cx="7359650" cy="642938"/>
          </a:xfrm>
        </p:spPr>
        <p:txBody>
          <a:bodyPr/>
          <a:lstStyle/>
          <a:p>
            <a:pPr eaLnBrk="1" hangingPunct="1"/>
            <a:r>
              <a:rPr lang="en-GB" altLang="en-US" dirty="0" smtClean="0"/>
              <a:t>What are QNA?</a:t>
            </a:r>
          </a:p>
        </p:txBody>
      </p:sp>
      <p:sp>
        <p:nvSpPr>
          <p:cNvPr id="5123" name="Content Placeholder 2"/>
          <p:cNvSpPr>
            <a:spLocks noGrp="1"/>
          </p:cNvSpPr>
          <p:nvPr>
            <p:ph idx="4294967295"/>
          </p:nvPr>
        </p:nvSpPr>
        <p:spPr>
          <a:xfrm>
            <a:off x="542925" y="1173163"/>
            <a:ext cx="7643813" cy="4975225"/>
          </a:xfrm>
        </p:spPr>
        <p:txBody>
          <a:bodyPr/>
          <a:lstStyle/>
          <a:p>
            <a:pPr marL="465138" indent="-465138" eaLnBrk="1" hangingPunct="1">
              <a:defRPr/>
            </a:pPr>
            <a:r>
              <a:rPr lang="en-US" altLang="en-US" dirty="0" smtClean="0"/>
              <a:t>QNA constitute a system of integrated quarterly time series coordinated through an accounting framework</a:t>
            </a:r>
          </a:p>
          <a:p>
            <a:pPr marL="903288" lvl="1" indent="-465138" eaLnBrk="1" hangingPunct="1">
              <a:defRPr/>
            </a:pPr>
            <a:r>
              <a:rPr lang="en-US" altLang="en-US" dirty="0" smtClean="0"/>
              <a:t>Accounting framework could be based on the 1993 or 2008 SNA</a:t>
            </a:r>
          </a:p>
          <a:p>
            <a:pPr marL="465138" indent="-465138" eaLnBrk="1" hangingPunct="1">
              <a:defRPr/>
            </a:pPr>
            <a:r>
              <a:rPr lang="en-US" altLang="en-US" dirty="0" smtClean="0"/>
              <a:t>QNA follow the same principles, concepts, definitions and structure as the annual national accounts (ANA)</a:t>
            </a:r>
          </a:p>
          <a:p>
            <a:pPr marL="903288" lvl="1" indent="-465138" eaLnBrk="1" hangingPunct="1">
              <a:defRPr/>
            </a:pPr>
            <a:endParaRPr lang="en-US" altLang="en-US" dirty="0" smtClean="0"/>
          </a:p>
          <a:p>
            <a:pPr marL="400050" lvl="1" indent="-336550" eaLnBrk="1" hangingPunct="1">
              <a:buFont typeface="Wingdings" pitchFamily="2" charset="2"/>
              <a:buNone/>
              <a:defRPr/>
            </a:pPr>
            <a:endParaRPr lang="en-US" altLang="en-US" dirty="0" smtClean="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3</a:t>
            </a:fld>
            <a:endParaRPr lang="en-US" altLang="en-US" dirty="0"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1208088" y="209550"/>
            <a:ext cx="7359650" cy="642938"/>
          </a:xfrm>
        </p:spPr>
        <p:txBody>
          <a:bodyPr/>
          <a:lstStyle/>
          <a:p>
            <a:pPr eaLnBrk="1" hangingPunct="1"/>
            <a:r>
              <a:rPr lang="en-GB" altLang="en-US" dirty="0" smtClean="0"/>
              <a:t>Key features of QNA</a:t>
            </a:r>
          </a:p>
        </p:txBody>
      </p:sp>
      <p:sp>
        <p:nvSpPr>
          <p:cNvPr id="5123" name="Content Placeholder 2"/>
          <p:cNvSpPr>
            <a:spLocks noGrp="1"/>
          </p:cNvSpPr>
          <p:nvPr>
            <p:ph idx="4294967295"/>
          </p:nvPr>
        </p:nvSpPr>
        <p:spPr>
          <a:xfrm>
            <a:off x="542925" y="1173163"/>
            <a:ext cx="8199438" cy="5461000"/>
          </a:xfrm>
        </p:spPr>
        <p:txBody>
          <a:bodyPr/>
          <a:lstStyle/>
          <a:p>
            <a:pPr marL="465138" indent="-465138" eaLnBrk="1" hangingPunct="1">
              <a:defRPr/>
            </a:pPr>
            <a:r>
              <a:rPr lang="en-US" altLang="en-US" dirty="0" smtClean="0"/>
              <a:t>Present </a:t>
            </a:r>
            <a:r>
              <a:rPr lang="en-US" altLang="en-US" dirty="0"/>
              <a:t>the short-term movements of the economy, providing a coherent </a:t>
            </a:r>
            <a:r>
              <a:rPr lang="en-US" altLang="en-US" dirty="0" smtClean="0"/>
              <a:t>measure of </a:t>
            </a:r>
            <a:r>
              <a:rPr lang="en-US" altLang="en-US" dirty="0"/>
              <a:t>such movements within the methodological </a:t>
            </a:r>
            <a:r>
              <a:rPr lang="en-US" altLang="en-US" dirty="0" smtClean="0"/>
              <a:t>framework </a:t>
            </a:r>
            <a:r>
              <a:rPr lang="en-US" altLang="en-US" dirty="0"/>
              <a:t>of national </a:t>
            </a:r>
            <a:r>
              <a:rPr lang="en-US" altLang="en-US" dirty="0" smtClean="0"/>
              <a:t>accounts </a:t>
            </a:r>
          </a:p>
          <a:p>
            <a:pPr marL="903288" lvl="1" indent="-465138" eaLnBrk="1" hangingPunct="1">
              <a:defRPr/>
            </a:pPr>
            <a:r>
              <a:rPr lang="en-US" altLang="en-US" dirty="0" smtClean="0"/>
              <a:t>In </a:t>
            </a:r>
            <a:r>
              <a:rPr lang="en-US" altLang="en-US" dirty="0"/>
              <a:t>contrast with </a:t>
            </a:r>
            <a:r>
              <a:rPr lang="en-US" altLang="en-US" dirty="0" smtClean="0"/>
              <a:t>ANA, QNA focus </a:t>
            </a:r>
            <a:r>
              <a:rPr lang="en-US" altLang="en-US" dirty="0"/>
              <a:t>on growth rates and their temporal characteristics such as acceleration</a:t>
            </a:r>
            <a:r>
              <a:rPr lang="en-US" altLang="en-US" dirty="0" smtClean="0"/>
              <a:t>, deceleration </a:t>
            </a:r>
            <a:r>
              <a:rPr lang="en-US" altLang="en-US" dirty="0"/>
              <a:t>or changes in sign</a:t>
            </a:r>
            <a:endParaRPr lang="en-US" altLang="en-US" dirty="0" smtClean="0"/>
          </a:p>
          <a:p>
            <a:pPr marL="465138" indent="-465138" eaLnBrk="1" hangingPunct="1">
              <a:defRPr/>
            </a:pPr>
            <a:r>
              <a:rPr lang="en-US" altLang="en-US" dirty="0" smtClean="0"/>
              <a:t>Have same </a:t>
            </a:r>
            <a:r>
              <a:rPr lang="en-US" altLang="en-US" dirty="0"/>
              <a:t>standard classification as in </a:t>
            </a:r>
            <a:r>
              <a:rPr lang="en-US" altLang="en-US" dirty="0" smtClean="0"/>
              <a:t>ANA, </a:t>
            </a:r>
            <a:r>
              <a:rPr lang="en-US" altLang="en-US" dirty="0"/>
              <a:t>albeit at a </a:t>
            </a:r>
            <a:r>
              <a:rPr lang="en-US" altLang="en-US" dirty="0" smtClean="0"/>
              <a:t>higher level </a:t>
            </a:r>
            <a:r>
              <a:rPr lang="en-US" altLang="en-US" dirty="0"/>
              <a:t>of </a:t>
            </a:r>
            <a:r>
              <a:rPr lang="en-US" altLang="en-US" dirty="0" smtClean="0"/>
              <a:t>aggregation</a:t>
            </a:r>
          </a:p>
          <a:p>
            <a:pPr marL="903288" lvl="1" indent="-465138" eaLnBrk="1" hangingPunct="1">
              <a:defRPr/>
            </a:pPr>
            <a:r>
              <a:rPr lang="en-US" altLang="en-US" dirty="0" smtClean="0"/>
              <a:t>ANA are available at much more disaggregated levels to provide information on structural details about the economy</a:t>
            </a:r>
          </a:p>
          <a:p>
            <a:pPr marL="400050" lvl="1" indent="-336550" eaLnBrk="1" hangingPunct="1">
              <a:buFont typeface="Wingdings" pitchFamily="2" charset="2"/>
              <a:buNone/>
              <a:defRPr/>
            </a:pPr>
            <a:endParaRPr lang="en-US" altLang="en-US" dirty="0" smtClean="0"/>
          </a:p>
        </p:txBody>
      </p:sp>
      <p:sp>
        <p:nvSpPr>
          <p:cNvPr id="5124" name="Slide Number Placeholder 1"/>
          <p:cNvSpPr>
            <a:spLocks noGrp="1"/>
          </p:cNvSpPr>
          <p:nvPr>
            <p:ph type="sldNum" sz="quarter" idx="10"/>
          </p:nvPr>
        </p:nvSpPr>
        <p:spPr bwMode="auto">
          <a:noFill/>
          <a:ln>
            <a:miter lim="800000"/>
            <a:headEnd/>
            <a:tailEnd/>
          </a:ln>
        </p:spPr>
        <p:txBody>
          <a:bodyPr/>
          <a:lstStyle/>
          <a:p>
            <a:fld id="{7814C2CC-F6EA-4E64-AB57-EABBC573FBAF}" type="slidenum">
              <a:rPr lang="en-US" altLang="en-US" smtClean="0"/>
              <a:pPr/>
              <a:t>4</a:t>
            </a:fld>
            <a:endParaRPr lang="en-US" altLang="en-US"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1208088" y="209550"/>
            <a:ext cx="7359650" cy="642938"/>
          </a:xfrm>
        </p:spPr>
        <p:txBody>
          <a:bodyPr/>
          <a:lstStyle/>
          <a:p>
            <a:pPr eaLnBrk="1" hangingPunct="1"/>
            <a:r>
              <a:rPr lang="en-GB" altLang="en-US" dirty="0" smtClean="0"/>
              <a:t>Key features of QNA</a:t>
            </a:r>
          </a:p>
        </p:txBody>
      </p:sp>
      <p:sp>
        <p:nvSpPr>
          <p:cNvPr id="5123" name="Content Placeholder 2"/>
          <p:cNvSpPr>
            <a:spLocks noGrp="1"/>
          </p:cNvSpPr>
          <p:nvPr>
            <p:ph idx="4294967295"/>
          </p:nvPr>
        </p:nvSpPr>
        <p:spPr>
          <a:xfrm>
            <a:off x="542925" y="1173163"/>
            <a:ext cx="8199438" cy="5461000"/>
          </a:xfrm>
        </p:spPr>
        <p:txBody>
          <a:bodyPr/>
          <a:lstStyle/>
          <a:p>
            <a:pPr marL="465138" indent="-465138" eaLnBrk="1" hangingPunct="1">
              <a:defRPr/>
            </a:pPr>
            <a:r>
              <a:rPr lang="en-US" altLang="en-US" dirty="0"/>
              <a:t>Are available in non-seasonally and seasonally-adjusted forms due to </a:t>
            </a:r>
            <a:r>
              <a:rPr lang="en-US" altLang="en-US" dirty="0" smtClean="0"/>
              <a:t>variations in the intensity </a:t>
            </a:r>
            <a:r>
              <a:rPr lang="en-US" altLang="en-US" dirty="0"/>
              <a:t>of economic activity within a </a:t>
            </a:r>
            <a:r>
              <a:rPr lang="en-US" altLang="en-US" dirty="0" smtClean="0"/>
              <a:t>year</a:t>
            </a:r>
          </a:p>
          <a:p>
            <a:pPr marL="465138" indent="-465138" eaLnBrk="1" hangingPunct="1">
              <a:defRPr/>
            </a:pPr>
            <a:r>
              <a:rPr lang="en-US" altLang="en-US" dirty="0" smtClean="0"/>
              <a:t>Have to be reconciled to ANA estimates</a:t>
            </a:r>
          </a:p>
          <a:p>
            <a:pPr marL="903288" lvl="1" indent="-465138" eaLnBrk="1" hangingPunct="1">
              <a:defRPr/>
            </a:pPr>
            <a:r>
              <a:rPr lang="en-US" altLang="en-US" dirty="0" smtClean="0"/>
              <a:t>Annual estimates and the sum of the corresponding quarterly estimates should be equal which implies the possible need for benchmarking </a:t>
            </a:r>
          </a:p>
          <a:p>
            <a:pPr marL="465138" indent="-465138" eaLnBrk="1" hangingPunct="1">
              <a:defRPr/>
            </a:pPr>
            <a:r>
              <a:rPr lang="en-US" altLang="en-US" dirty="0" smtClean="0"/>
              <a:t>Undergo more substantial and frequent revisions than for ANA due to characteristics of data sources and compilation methods </a:t>
            </a:r>
          </a:p>
          <a:p>
            <a:pPr marL="400050" lvl="1" indent="-336550" eaLnBrk="1" hangingPunct="1">
              <a:buFont typeface="Wingdings" pitchFamily="2" charset="2"/>
              <a:buNone/>
              <a:defRPr/>
            </a:pPr>
            <a:endParaRPr lang="en-US" altLang="en-US" dirty="0" smtClean="0"/>
          </a:p>
        </p:txBody>
      </p:sp>
      <p:sp>
        <p:nvSpPr>
          <p:cNvPr id="6148" name="Slide Number Placeholder 1"/>
          <p:cNvSpPr>
            <a:spLocks noGrp="1"/>
          </p:cNvSpPr>
          <p:nvPr>
            <p:ph type="sldNum" sz="quarter" idx="10"/>
          </p:nvPr>
        </p:nvSpPr>
        <p:spPr bwMode="auto">
          <a:noFill/>
          <a:ln>
            <a:miter lim="800000"/>
            <a:headEnd/>
            <a:tailEnd/>
          </a:ln>
        </p:spPr>
        <p:txBody>
          <a:bodyPr/>
          <a:lstStyle/>
          <a:p>
            <a:fld id="{03DE87B2-FE19-43E7-BBCE-FECB82E63185}" type="slidenum">
              <a:rPr lang="en-US" altLang="en-US" smtClean="0"/>
              <a:pPr/>
              <a:t>5</a:t>
            </a:fld>
            <a:endParaRPr lang="en-US" altLang="en-US" dirty="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208088" y="209550"/>
            <a:ext cx="7359650" cy="642938"/>
          </a:xfrm>
        </p:spPr>
        <p:txBody>
          <a:bodyPr/>
          <a:lstStyle/>
          <a:p>
            <a:pPr eaLnBrk="1" hangingPunct="1"/>
            <a:r>
              <a:rPr lang="en-GB" altLang="en-US" dirty="0" smtClean="0"/>
              <a:t>Scope of QNA</a:t>
            </a:r>
          </a:p>
        </p:txBody>
      </p:sp>
      <p:sp>
        <p:nvSpPr>
          <p:cNvPr id="5123" name="Content Placeholder 2"/>
          <p:cNvSpPr>
            <a:spLocks noGrp="1"/>
          </p:cNvSpPr>
          <p:nvPr>
            <p:ph idx="4294967295"/>
          </p:nvPr>
        </p:nvSpPr>
        <p:spPr>
          <a:xfrm>
            <a:off x="542925" y="1173163"/>
            <a:ext cx="8199438" cy="5461000"/>
          </a:xfrm>
        </p:spPr>
        <p:txBody>
          <a:bodyPr/>
          <a:lstStyle/>
          <a:p>
            <a:pPr marL="465138" indent="-465138" eaLnBrk="1" hangingPunct="1">
              <a:defRPr/>
            </a:pPr>
            <a:r>
              <a:rPr lang="en-US" altLang="en-US" dirty="0" smtClean="0"/>
              <a:t>In principle, QNA cover the entire sequence of accounts and balance sheets in the 2008 SNA, but in practice, lack of data, time and resources mean that QNA are usually less complete than annual national accounts (ANA)</a:t>
            </a:r>
          </a:p>
          <a:p>
            <a:pPr marL="465138" indent="-465138" eaLnBrk="1" hangingPunct="1">
              <a:defRPr/>
            </a:pPr>
            <a:r>
              <a:rPr lang="en-US" altLang="en-US" dirty="0" smtClean="0"/>
              <a:t>Scope will usually evolve over time</a:t>
            </a:r>
          </a:p>
          <a:p>
            <a:pPr marL="465138" indent="-465138" eaLnBrk="1" hangingPunct="1">
              <a:defRPr/>
            </a:pPr>
            <a:r>
              <a:rPr lang="en-US" altLang="en-US" dirty="0" smtClean="0"/>
              <a:t>Countries can consider compiling the following  QNA to fulfil the minimum requirement for the minimum required dataset for the scope of the implementation of the 2008 SNA</a:t>
            </a:r>
          </a:p>
          <a:p>
            <a:pPr marL="903288" lvl="1" indent="-465138" eaLnBrk="1" hangingPunct="1">
              <a:defRPr/>
            </a:pPr>
            <a:r>
              <a:rPr lang="en-US" altLang="en-US" dirty="0" smtClean="0"/>
              <a:t>Nominal and volume measure of GDP by industry or by expenditure components</a:t>
            </a:r>
          </a:p>
          <a:p>
            <a:pPr marL="903288" lvl="1" indent="-465138" eaLnBrk="1" hangingPunct="1">
              <a:defRPr/>
            </a:pPr>
            <a:r>
              <a:rPr lang="en-US" altLang="en-US" dirty="0" smtClean="0"/>
              <a:t>Accounts for the total economy (until net lending)</a:t>
            </a:r>
          </a:p>
          <a:p>
            <a:pPr marL="903288" lvl="1" indent="-465138" eaLnBrk="1" hangingPunct="1">
              <a:defRPr/>
            </a:pPr>
            <a:r>
              <a:rPr lang="en-US" altLang="en-US" dirty="0" smtClean="0"/>
              <a:t>Rest of the world account (until net lending)</a:t>
            </a:r>
          </a:p>
          <a:p>
            <a:pPr marL="903288" lvl="1" indent="-465138" eaLnBrk="1" hangingPunct="1">
              <a:defRPr/>
            </a:pPr>
            <a:endParaRPr lang="en-US" altLang="en-US" dirty="0" smtClean="0"/>
          </a:p>
          <a:p>
            <a:pPr marL="400050" lvl="1" indent="-336550" eaLnBrk="1" hangingPunct="1">
              <a:buFont typeface="Wingdings" pitchFamily="2" charset="2"/>
              <a:buNone/>
              <a:defRPr/>
            </a:pPr>
            <a:endParaRPr lang="en-US" altLang="en-US" dirty="0" smtClean="0"/>
          </a:p>
        </p:txBody>
      </p:sp>
      <p:sp>
        <p:nvSpPr>
          <p:cNvPr id="7172" name="Slide Number Placeholder 1"/>
          <p:cNvSpPr>
            <a:spLocks noGrp="1"/>
          </p:cNvSpPr>
          <p:nvPr>
            <p:ph type="sldNum" sz="quarter" idx="10"/>
          </p:nvPr>
        </p:nvSpPr>
        <p:spPr bwMode="auto">
          <a:noFill/>
          <a:ln>
            <a:miter lim="800000"/>
            <a:headEnd/>
            <a:tailEnd/>
          </a:ln>
        </p:spPr>
        <p:txBody>
          <a:bodyPr/>
          <a:lstStyle/>
          <a:p>
            <a:fld id="{96B53453-D4F1-41C8-AF7D-B43EFCCD88ED}" type="slidenum">
              <a:rPr lang="en-US" altLang="en-US" smtClean="0"/>
              <a:pPr/>
              <a:t>6</a:t>
            </a:fld>
            <a:endParaRPr lang="en-US" altLang="en-US"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1208088" y="209550"/>
            <a:ext cx="7359650" cy="642938"/>
          </a:xfrm>
        </p:spPr>
        <p:txBody>
          <a:bodyPr/>
          <a:lstStyle/>
          <a:p>
            <a:pPr eaLnBrk="1" hangingPunct="1"/>
            <a:r>
              <a:rPr lang="en-GB" altLang="en-US" dirty="0" smtClean="0"/>
              <a:t>Scope of QNA</a:t>
            </a:r>
          </a:p>
        </p:txBody>
      </p:sp>
      <p:sp>
        <p:nvSpPr>
          <p:cNvPr id="8195" name="Slide Number Placeholder 1"/>
          <p:cNvSpPr>
            <a:spLocks noGrp="1"/>
          </p:cNvSpPr>
          <p:nvPr>
            <p:ph type="sldNum" sz="quarter" idx="10"/>
          </p:nvPr>
        </p:nvSpPr>
        <p:spPr bwMode="auto">
          <a:noFill/>
          <a:ln>
            <a:miter lim="800000"/>
            <a:headEnd/>
            <a:tailEnd/>
          </a:ln>
        </p:spPr>
        <p:txBody>
          <a:bodyPr/>
          <a:lstStyle/>
          <a:p>
            <a:fld id="{C2F27EA1-AF59-419F-AE19-6590DFE0BB9A}" type="slidenum">
              <a:rPr lang="en-US" altLang="en-US" smtClean="0"/>
              <a:pPr/>
              <a:t>7</a:t>
            </a:fld>
            <a:endParaRPr lang="en-US" altLang="en-US" dirty="0" smtClean="0"/>
          </a:p>
        </p:txBody>
      </p:sp>
      <p:sp>
        <p:nvSpPr>
          <p:cNvPr id="5" name="Title 1"/>
          <p:cNvSpPr txBox="1">
            <a:spLocks/>
          </p:cNvSpPr>
          <p:nvPr/>
        </p:nvSpPr>
        <p:spPr bwMode="auto">
          <a:xfrm>
            <a:off x="342900" y="739775"/>
            <a:ext cx="84836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sz="2400" kern="0" dirty="0" smtClean="0"/>
              <a:t>Scope of implementation of 2008 SNA for QNA</a:t>
            </a:r>
          </a:p>
        </p:txBody>
      </p:sp>
      <p:pic>
        <p:nvPicPr>
          <p:cNvPr id="8197" name="Picture 5"/>
          <p:cNvPicPr>
            <a:picLocks noChangeAspect="1" noChangeArrowheads="1"/>
          </p:cNvPicPr>
          <p:nvPr/>
        </p:nvPicPr>
        <p:blipFill>
          <a:blip r:embed="rId3" cstate="print"/>
          <a:srcRect/>
          <a:stretch>
            <a:fillRect/>
          </a:stretch>
        </p:blipFill>
        <p:spPr bwMode="auto">
          <a:xfrm>
            <a:off x="1343025" y="1382713"/>
            <a:ext cx="6215063" cy="4672012"/>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4294967295"/>
          </p:nvPr>
        </p:nvSpPr>
        <p:spPr>
          <a:xfrm>
            <a:off x="387350" y="990600"/>
            <a:ext cx="8180388" cy="4832350"/>
          </a:xfrm>
        </p:spPr>
        <p:txBody>
          <a:bodyPr/>
          <a:lstStyle/>
          <a:p>
            <a:pPr eaLnBrk="1" hangingPunct="1"/>
            <a:r>
              <a:rPr lang="en-GB" altLang="en-US" dirty="0" smtClean="0"/>
              <a:t>Main purpose: Provide a picture of current economic developments that is </a:t>
            </a:r>
          </a:p>
          <a:p>
            <a:pPr lvl="1" eaLnBrk="1" hangingPunct="1"/>
            <a:r>
              <a:rPr lang="en-GB" altLang="en-US" dirty="0" smtClean="0"/>
              <a:t>More timely than that provided by ANA</a:t>
            </a:r>
          </a:p>
          <a:p>
            <a:pPr lvl="1" eaLnBrk="1" hangingPunct="1"/>
            <a:r>
              <a:rPr lang="en-GB" altLang="en-US" dirty="0" smtClean="0"/>
              <a:t>More comprehensive than that provided by individual short-term indicators through the use of an integrated framework</a:t>
            </a:r>
          </a:p>
          <a:p>
            <a:pPr lvl="1" eaLnBrk="1" hangingPunct="1"/>
            <a:endParaRPr lang="en-GB" altLang="en-US" dirty="0" smtClean="0"/>
          </a:p>
        </p:txBody>
      </p:sp>
      <p:sp>
        <p:nvSpPr>
          <p:cNvPr id="9219" name="Slide Number Placeholder 1"/>
          <p:cNvSpPr>
            <a:spLocks noGrp="1"/>
          </p:cNvSpPr>
          <p:nvPr>
            <p:ph type="sldNum" sz="quarter" idx="10"/>
          </p:nvPr>
        </p:nvSpPr>
        <p:spPr bwMode="auto">
          <a:noFill/>
          <a:ln>
            <a:miter lim="800000"/>
            <a:headEnd/>
            <a:tailEnd/>
          </a:ln>
        </p:spPr>
        <p:txBody>
          <a:bodyPr/>
          <a:lstStyle/>
          <a:p>
            <a:fld id="{03698B40-A646-41DF-94E7-55A6A3D9D639}" type="slidenum">
              <a:rPr lang="en-US" altLang="en-US" smtClean="0"/>
              <a:pPr/>
              <a:t>8</a:t>
            </a:fld>
            <a:endParaRPr lang="en-US" altLang="en-US" dirty="0" smtClean="0"/>
          </a:p>
        </p:txBody>
      </p:sp>
      <p:sp>
        <p:nvSpPr>
          <p:cNvPr id="5" name="Title 1"/>
          <p:cNvSpPr txBox="1">
            <a:spLocks/>
          </p:cNvSpPr>
          <p:nvPr/>
        </p:nvSpPr>
        <p:spPr bwMode="auto">
          <a:xfrm>
            <a:off x="1208088" y="209550"/>
            <a:ext cx="73596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Roles and uses of QNA</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4294967295"/>
          </p:nvPr>
        </p:nvSpPr>
        <p:spPr>
          <a:xfrm>
            <a:off x="387350" y="990600"/>
            <a:ext cx="8180388" cy="4832350"/>
          </a:xfrm>
        </p:spPr>
        <p:txBody>
          <a:bodyPr/>
          <a:lstStyle/>
          <a:p>
            <a:pPr eaLnBrk="1" hangingPunct="1"/>
            <a:r>
              <a:rPr lang="en-GB" altLang="en-US" dirty="0" smtClean="0"/>
              <a:t>Support policy needs and monitoring by </a:t>
            </a:r>
          </a:p>
          <a:p>
            <a:pPr lvl="1" eaLnBrk="1" hangingPunct="1"/>
            <a:r>
              <a:rPr lang="en-US" altLang="en-US" dirty="0" smtClean="0"/>
              <a:t>Providing early warning on occurrence and timing of economic upturns and downturns</a:t>
            </a:r>
          </a:p>
          <a:p>
            <a:pPr lvl="1" eaLnBrk="1" hangingPunct="1"/>
            <a:r>
              <a:rPr lang="en-GB" altLang="en-US" dirty="0" smtClean="0"/>
              <a:t>Measuring short-term impact of internal and external shocks on production, income and consumption</a:t>
            </a:r>
          </a:p>
          <a:p>
            <a:pPr lvl="1" eaLnBrk="1" hangingPunct="1"/>
            <a:r>
              <a:rPr lang="en-GB" altLang="en-US" dirty="0" smtClean="0"/>
              <a:t>Supporting formulation of national budgets</a:t>
            </a:r>
          </a:p>
          <a:p>
            <a:pPr lvl="1" eaLnBrk="1" hangingPunct="1"/>
            <a:r>
              <a:rPr lang="en-GB" altLang="en-US" dirty="0" smtClean="0"/>
              <a:t>Ensuring prompt and effective fiscal and monetary policy response</a:t>
            </a:r>
          </a:p>
          <a:p>
            <a:pPr lvl="1" eaLnBrk="1" hangingPunct="1"/>
            <a:endParaRPr lang="en-GB" altLang="en-US" dirty="0" smtClean="0"/>
          </a:p>
        </p:txBody>
      </p:sp>
      <p:sp>
        <p:nvSpPr>
          <p:cNvPr id="10243" name="Slide Number Placeholder 1"/>
          <p:cNvSpPr>
            <a:spLocks noGrp="1"/>
          </p:cNvSpPr>
          <p:nvPr>
            <p:ph type="sldNum" sz="quarter" idx="10"/>
          </p:nvPr>
        </p:nvSpPr>
        <p:spPr bwMode="auto">
          <a:noFill/>
          <a:ln>
            <a:miter lim="800000"/>
            <a:headEnd/>
            <a:tailEnd/>
          </a:ln>
        </p:spPr>
        <p:txBody>
          <a:bodyPr/>
          <a:lstStyle/>
          <a:p>
            <a:fld id="{351EE109-B2A1-4126-9174-D292354649C3}" type="slidenum">
              <a:rPr lang="en-US" altLang="en-US" smtClean="0"/>
              <a:pPr/>
              <a:t>9</a:t>
            </a:fld>
            <a:endParaRPr lang="en-US" altLang="en-US" dirty="0" smtClean="0"/>
          </a:p>
        </p:txBody>
      </p:sp>
      <p:sp>
        <p:nvSpPr>
          <p:cNvPr id="5" name="Title 1"/>
          <p:cNvSpPr txBox="1">
            <a:spLocks/>
          </p:cNvSpPr>
          <p:nvPr/>
        </p:nvSpPr>
        <p:spPr bwMode="auto">
          <a:xfrm>
            <a:off x="1208088" y="209550"/>
            <a:ext cx="73596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28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a:lstStyle>
          <a:p>
            <a:pPr eaLnBrk="1" hangingPunct="1">
              <a:defRPr/>
            </a:pPr>
            <a:r>
              <a:rPr lang="en-GB" altLang="en-US" kern="0" dirty="0" smtClean="0"/>
              <a:t>Roles and uses of QNA</a:t>
            </a:r>
          </a:p>
        </p:txBody>
      </p:sp>
    </p:spTree>
  </p:cSld>
  <p:clrMapOvr>
    <a:masterClrMapping/>
  </p:clrMapOvr>
  <p:transition/>
</p:sld>
</file>

<file path=ppt/theme/theme1.xml><?xml version="1.0" encoding="utf-8"?>
<a:theme xmlns:a="http://schemas.openxmlformats.org/drawingml/2006/main" name="CensusDbJan">
  <a:themeElements>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CensusDbJa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ensusDbJan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CensusDbJan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CensusDbJan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CensusDbJan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CensusDbJan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ensusDbJan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CensusDbJan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CensusDbJan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7831</TotalTime>
  <Words>1093</Words>
  <Application>Microsoft Office PowerPoint</Application>
  <PresentationFormat>On-screen Show (4:3)</PresentationFormat>
  <Paragraphs>153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CensusDbJan</vt:lpstr>
      <vt:lpstr>PowerPoint Presentation</vt:lpstr>
      <vt:lpstr>Outline</vt:lpstr>
      <vt:lpstr>What are QNA?</vt:lpstr>
      <vt:lpstr>Key features of QNA</vt:lpstr>
      <vt:lpstr>Key features of QNA</vt:lpstr>
      <vt:lpstr>Scope of QNA</vt:lpstr>
      <vt:lpstr>Scope of QNA</vt:lpstr>
      <vt:lpstr>PowerPoint Presentation</vt:lpstr>
      <vt:lpstr>PowerPoint Presentation</vt:lpstr>
      <vt:lpstr>PowerPoint Presentation</vt:lpstr>
      <vt:lpstr>PowerPoint Presentation</vt:lpstr>
      <vt:lpstr>Time series data</vt:lpstr>
      <vt:lpstr>Transparency, timeliness and reliability</vt:lpstr>
      <vt:lpstr>Transparency, timeliness and reliability</vt:lpstr>
      <vt:lpstr>Setting up QNA</vt:lpstr>
      <vt:lpstr>Setting up QNA</vt:lpstr>
      <vt:lpstr>Setting up QNA</vt:lpstr>
      <vt:lpstr>PowerPoint Presentation</vt:lpstr>
      <vt:lpstr>PowerPoint Presentation</vt:lpstr>
      <vt:lpstr>PowerPoint Presentation</vt:lpstr>
    </vt:vector>
  </TitlesOfParts>
  <Company>UNSD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dc:title>
  <dc:subject>Workshop on Manufacturing statistics, Santiago, Chile, March 2011</dc:subject>
  <dc:creator>Ralf Becker</dc:creator>
  <cp:lastModifiedBy>Benson Sim</cp:lastModifiedBy>
  <cp:revision>717</cp:revision>
  <cp:lastPrinted>2015-02-27T23:18:45Z</cp:lastPrinted>
  <dcterms:created xsi:type="dcterms:W3CDTF">2003-09-08T09:07:59Z</dcterms:created>
  <dcterms:modified xsi:type="dcterms:W3CDTF">2015-03-04T23:33:13Z</dcterms:modified>
</cp:coreProperties>
</file>