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3" r:id="rId8"/>
    <p:sldId id="262" r:id="rId9"/>
    <p:sldId id="263" r:id="rId10"/>
    <p:sldId id="264" r:id="rId11"/>
    <p:sldId id="265" r:id="rId12"/>
    <p:sldId id="267" r:id="rId13"/>
    <p:sldId id="270" r:id="rId14"/>
    <p:sldId id="272" r:id="rId15"/>
    <p:sldId id="266" r:id="rId16"/>
    <p:sldId id="268" r:id="rId17"/>
    <p:sldId id="269"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2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D991E34-A5CE-41A5-A255-F7E397F1A857}" type="datetimeFigureOut">
              <a:rPr lang="en-US" smtClean="0"/>
              <a:pPr/>
              <a:t>2/4/2014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99E9854-AB23-48BC-A17E-92EB84292F4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91E34-A5CE-41A5-A255-F7E397F1A857}"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E9854-AB23-48BC-A17E-92EB84292F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91E34-A5CE-41A5-A255-F7E397F1A857}"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E9854-AB23-48BC-A17E-92EB84292F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D991E34-A5CE-41A5-A255-F7E397F1A857}"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E9854-AB23-48BC-A17E-92EB84292F4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991E34-A5CE-41A5-A255-F7E397F1A857}" type="datetimeFigureOut">
              <a:rPr lang="en-US" smtClean="0"/>
              <a:pPr/>
              <a:t>2/4/2014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99E9854-AB23-48BC-A17E-92EB84292F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991E34-A5CE-41A5-A255-F7E397F1A857}"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E9854-AB23-48BC-A17E-92EB84292F4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D991E34-A5CE-41A5-A255-F7E397F1A857}" type="datetimeFigureOut">
              <a:rPr lang="en-US" smtClean="0"/>
              <a:pPr/>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E9854-AB23-48BC-A17E-92EB84292F4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991E34-A5CE-41A5-A255-F7E397F1A857}" type="datetimeFigureOut">
              <a:rPr lang="en-US" smtClean="0"/>
              <a:pPr/>
              <a:t>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E9854-AB23-48BC-A17E-92EB84292F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91E34-A5CE-41A5-A255-F7E397F1A857}" type="datetimeFigureOut">
              <a:rPr lang="en-US" smtClean="0"/>
              <a:pPr/>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E9854-AB23-48BC-A17E-92EB84292F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991E34-A5CE-41A5-A255-F7E397F1A857}"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E9854-AB23-48BC-A17E-92EB84292F4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991E34-A5CE-41A5-A255-F7E397F1A857}" type="datetimeFigureOut">
              <a:rPr lang="en-US" smtClean="0"/>
              <a:pPr/>
              <a:t>2/4/2014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99E9854-AB23-48BC-A17E-92EB84292F4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991E34-A5CE-41A5-A255-F7E397F1A857}" type="datetimeFigureOut">
              <a:rPr lang="en-US" smtClean="0"/>
              <a:pPr/>
              <a:t>2/4/2014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99E9854-AB23-48BC-A17E-92EB84292F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505200"/>
            <a:ext cx="7696200" cy="1676400"/>
          </a:xfrm>
        </p:spPr>
        <p:txBody>
          <a:bodyPr/>
          <a:lstStyle/>
          <a:p>
            <a:r>
              <a:rPr lang="en-US" dirty="0" smtClean="0"/>
              <a:t>Seminar on Developing a Programme on Integrated Statistics in the Caribbean</a:t>
            </a:r>
          </a:p>
          <a:p>
            <a:r>
              <a:rPr lang="en-US" dirty="0" smtClean="0"/>
              <a:t>Saint Lucia</a:t>
            </a:r>
          </a:p>
          <a:p>
            <a:endParaRPr lang="en-US" dirty="0"/>
          </a:p>
        </p:txBody>
      </p:sp>
      <p:sp>
        <p:nvSpPr>
          <p:cNvPr id="2" name="Title 1"/>
          <p:cNvSpPr>
            <a:spLocks noGrp="1"/>
          </p:cNvSpPr>
          <p:nvPr>
            <p:ph type="ctrTitle"/>
          </p:nvPr>
        </p:nvSpPr>
        <p:spPr>
          <a:xfrm>
            <a:off x="381000" y="1447800"/>
            <a:ext cx="8153400" cy="1600200"/>
          </a:xfrm>
        </p:spPr>
        <p:txBody>
          <a:bodyPr>
            <a:normAutofit fontScale="90000"/>
          </a:bodyPr>
          <a:lstStyle/>
          <a:p>
            <a:r>
              <a:rPr lang="en-US" sz="3300" dirty="0" smtClean="0"/>
              <a:t>The Components of an Integrated Business and International Statistics Programme</a:t>
            </a:r>
            <a:br>
              <a:rPr lang="en-US" sz="3300" dirty="0" smtClean="0"/>
            </a:br>
            <a:r>
              <a:rPr lang="en-US" sz="3300" dirty="0" smtClean="0"/>
              <a:t>-Use of Administrative Data- </a:t>
            </a:r>
            <a:endParaRPr lang="en-US" sz="3300" dirty="0"/>
          </a:p>
        </p:txBody>
      </p:sp>
      <p:sp>
        <p:nvSpPr>
          <p:cNvPr id="4" name="TextBox 3"/>
          <p:cNvSpPr txBox="1"/>
          <p:nvPr/>
        </p:nvSpPr>
        <p:spPr>
          <a:xfrm>
            <a:off x="1676400" y="5943600"/>
            <a:ext cx="3714671" cy="369332"/>
          </a:xfrm>
          <a:prstGeom prst="rect">
            <a:avLst/>
          </a:prstGeom>
          <a:noFill/>
        </p:spPr>
        <p:txBody>
          <a:bodyPr wrap="none" rtlCol="0">
            <a:spAutoFit/>
          </a:bodyPr>
          <a:lstStyle/>
          <a:p>
            <a:pPr algn="ctr"/>
            <a:r>
              <a:rPr lang="en-US" dirty="0" smtClean="0"/>
              <a:t>Central Statistical Office of Saint Lucia</a:t>
            </a:r>
            <a:endParaRPr lang="en-US" dirty="0"/>
          </a:p>
        </p:txBody>
      </p:sp>
      <p:pic>
        <p:nvPicPr>
          <p:cNvPr id="1026" name="Picture 2" descr="C:\Users\Public\Pictures\Official\statslogo.jpg"/>
          <p:cNvPicPr>
            <a:picLocks noChangeAspect="1" noChangeArrowheads="1"/>
          </p:cNvPicPr>
          <p:nvPr/>
        </p:nvPicPr>
        <p:blipFill>
          <a:blip r:embed="rId2" cstate="print"/>
          <a:srcRect/>
          <a:stretch>
            <a:fillRect/>
          </a:stretch>
        </p:blipFill>
        <p:spPr bwMode="auto">
          <a:xfrm>
            <a:off x="304800" y="4953000"/>
            <a:ext cx="1295400" cy="150816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Register/Sample Frames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a:t>The variables on which information was sought on each enterprise included;</a:t>
            </a:r>
          </a:p>
          <a:p>
            <a:r>
              <a:rPr lang="en-US" dirty="0"/>
              <a:t>• Name of Enterprise;</a:t>
            </a:r>
          </a:p>
          <a:p>
            <a:r>
              <a:rPr lang="en-US" dirty="0"/>
              <a:t>• Sex of owners (where applicable);</a:t>
            </a:r>
          </a:p>
          <a:p>
            <a:r>
              <a:rPr lang="en-US" dirty="0"/>
              <a:t>• Address;</a:t>
            </a:r>
          </a:p>
          <a:p>
            <a:r>
              <a:rPr lang="en-US" dirty="0"/>
              <a:t>• Location;</a:t>
            </a:r>
          </a:p>
          <a:p>
            <a:r>
              <a:rPr lang="en-US" dirty="0"/>
              <a:t>• Telephone and postal contacts;</a:t>
            </a:r>
          </a:p>
          <a:p>
            <a:r>
              <a:rPr lang="en-US" dirty="0"/>
              <a:t>• Type of Registration</a:t>
            </a:r>
          </a:p>
          <a:p>
            <a:r>
              <a:rPr lang="en-US" dirty="0"/>
              <a:t>• Type of ownership;</a:t>
            </a:r>
          </a:p>
          <a:p>
            <a:r>
              <a:rPr lang="en-US" dirty="0"/>
              <a:t>• Annual Turn-over</a:t>
            </a:r>
          </a:p>
          <a:p>
            <a:r>
              <a:rPr lang="en-US" dirty="0"/>
              <a:t>• Activity;</a:t>
            </a:r>
          </a:p>
          <a:p>
            <a:r>
              <a:rPr lang="en-US" dirty="0"/>
              <a:t>• Activity code;</a:t>
            </a:r>
          </a:p>
          <a:p>
            <a:r>
              <a:rPr lang="en-US" dirty="0"/>
              <a:t>• Employment number by sex;</a:t>
            </a:r>
          </a:p>
          <a:p>
            <a:r>
              <a:rPr lang="en-US" dirty="0"/>
              <a:t>• The year when the enterprise started operating.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Register/Sample Frames</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28600" y="1219200"/>
            <a:ext cx="8619491"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Register/Sample Frames</a:t>
            </a:r>
            <a:endParaRPr lang="en-US" dirty="0"/>
          </a:p>
        </p:txBody>
      </p:sp>
      <p:pic>
        <p:nvPicPr>
          <p:cNvPr id="7170" name="Picture 2"/>
          <p:cNvPicPr>
            <a:picLocks noGrp="1" noChangeAspect="1" noChangeArrowheads="1"/>
          </p:cNvPicPr>
          <p:nvPr>
            <p:ph sz="quarter" idx="1"/>
          </p:nvPr>
        </p:nvPicPr>
        <p:blipFill>
          <a:blip r:embed="rId2" cstate="print"/>
          <a:stretch>
            <a:fillRect/>
          </a:stretch>
        </p:blipFill>
        <p:spPr bwMode="auto">
          <a:xfrm>
            <a:off x="1143000" y="1447800"/>
            <a:ext cx="7315200" cy="4572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Register/Sample Frames</a:t>
            </a:r>
            <a:endParaRPr lang="en-US" dirty="0"/>
          </a:p>
        </p:txBody>
      </p:sp>
      <p:pic>
        <p:nvPicPr>
          <p:cNvPr id="8194" name="Picture 2"/>
          <p:cNvPicPr>
            <a:picLocks noGrp="1" noChangeAspect="1" noChangeArrowheads="1"/>
          </p:cNvPicPr>
          <p:nvPr>
            <p:ph sz="quarter" idx="1"/>
          </p:nvPr>
        </p:nvPicPr>
        <p:blipFill>
          <a:blip r:embed="rId2" cstate="print"/>
          <a:stretch>
            <a:fillRect/>
          </a:stretch>
        </p:blipFill>
        <p:spPr bwMode="auto">
          <a:xfrm>
            <a:off x="1143000" y="1447800"/>
            <a:ext cx="7315200" cy="4572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Register/Sample Frames</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762000" y="1447800"/>
            <a:ext cx="7680960" cy="4800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Output/Value Added Estimation</a:t>
            </a:r>
            <a:endParaRPr lang="en-US" dirty="0"/>
          </a:p>
        </p:txBody>
      </p:sp>
      <p:pic>
        <p:nvPicPr>
          <p:cNvPr id="4098" name="Picture 2"/>
          <p:cNvPicPr>
            <a:picLocks noGrp="1" noChangeAspect="1" noChangeArrowheads="1"/>
          </p:cNvPicPr>
          <p:nvPr>
            <p:ph sz="quarter" idx="1"/>
          </p:nvPr>
        </p:nvPicPr>
        <p:blipFill>
          <a:blip r:embed="rId2" cstate="print"/>
          <a:stretch>
            <a:fillRect/>
          </a:stretch>
        </p:blipFill>
        <p:spPr bwMode="auto">
          <a:xfrm>
            <a:off x="1143000" y="1447800"/>
            <a:ext cx="7315200" cy="4572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Output/Value Added Estimation</a:t>
            </a:r>
            <a:endParaRPr lang="en-US" dirty="0"/>
          </a:p>
        </p:txBody>
      </p:sp>
      <p:pic>
        <p:nvPicPr>
          <p:cNvPr id="5122" name="Picture 2"/>
          <p:cNvPicPr>
            <a:picLocks noGrp="1" noChangeAspect="1" noChangeArrowheads="1"/>
          </p:cNvPicPr>
          <p:nvPr>
            <p:ph sz="quarter" idx="1"/>
          </p:nvPr>
        </p:nvPicPr>
        <p:blipFill>
          <a:blip r:embed="rId2" cstate="print"/>
          <a:stretch>
            <a:fillRect/>
          </a:stretch>
        </p:blipFill>
        <p:spPr bwMode="auto">
          <a:xfrm>
            <a:off x="1143000" y="1447800"/>
            <a:ext cx="7315200" cy="4572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Output/Value Added Estimation</a:t>
            </a:r>
            <a:endParaRPr lang="en-US" dirty="0"/>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267971" y="1219200"/>
            <a:ext cx="8534400" cy="5334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US" dirty="0" smtClean="0"/>
              <a:t>THANK YOU!</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Advantages/Disadvantages of Using Administrative Sources</a:t>
            </a:r>
          </a:p>
          <a:p>
            <a:r>
              <a:rPr lang="en-US" dirty="0" smtClean="0"/>
              <a:t>Use of Administrative Sources in Saint Lucia’s SNA:</a:t>
            </a:r>
          </a:p>
          <a:p>
            <a:pPr lvl="1"/>
            <a:r>
              <a:rPr lang="en-US" dirty="0" smtClean="0"/>
              <a:t>Business Register/Sample Frames</a:t>
            </a:r>
          </a:p>
          <a:p>
            <a:pPr lvl="1"/>
            <a:r>
              <a:rPr lang="en-US" dirty="0" smtClean="0"/>
              <a:t>Output/Value Added estimation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Using Administrative Sources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According to the </a:t>
            </a:r>
            <a:r>
              <a:rPr lang="en-US" dirty="0"/>
              <a:t>official </a:t>
            </a:r>
            <a:r>
              <a:rPr lang="en-US" dirty="0" err="1" smtClean="0"/>
              <a:t>Eurostat</a:t>
            </a:r>
            <a:r>
              <a:rPr lang="en-US" dirty="0"/>
              <a:t> handbook </a:t>
            </a:r>
            <a:r>
              <a:rPr lang="en-US" dirty="0" smtClean="0"/>
              <a:t>”</a:t>
            </a:r>
            <a:r>
              <a:rPr lang="en-US" b="1" dirty="0" smtClean="0"/>
              <a:t>Essential </a:t>
            </a:r>
            <a:r>
              <a:rPr lang="en-US" b="1" dirty="0"/>
              <a:t>SNA: Building the </a:t>
            </a:r>
            <a:r>
              <a:rPr lang="en-US" b="1" dirty="0" smtClean="0"/>
              <a:t>basics</a:t>
            </a:r>
            <a:r>
              <a:rPr lang="en-US" dirty="0" smtClean="0"/>
              <a:t>”, the </a:t>
            </a:r>
            <a:r>
              <a:rPr lang="en-US" dirty="0"/>
              <a:t>use of administrative data </a:t>
            </a:r>
            <a:r>
              <a:rPr lang="en-US" dirty="0" smtClean="0"/>
              <a:t>offers several</a:t>
            </a:r>
            <a:r>
              <a:rPr lang="en-US" dirty="0"/>
              <a:t> </a:t>
            </a:r>
            <a:r>
              <a:rPr lang="en-US" b="1" dirty="0" smtClean="0"/>
              <a:t>advantages</a:t>
            </a:r>
            <a:r>
              <a:rPr lang="en-US" dirty="0" smtClean="0"/>
              <a:t>:</a:t>
            </a:r>
          </a:p>
          <a:p>
            <a:pPr>
              <a:buNone/>
            </a:pPr>
            <a:endParaRPr lang="en-US" dirty="0"/>
          </a:p>
          <a:p>
            <a:r>
              <a:rPr lang="en-US" dirty="0"/>
              <a:t>They are ‘cheaper’ than other sources and often even free.</a:t>
            </a:r>
          </a:p>
          <a:p>
            <a:r>
              <a:rPr lang="en-US" dirty="0"/>
              <a:t>They provide complete, or almost complete, coverage of the population to which the administrative process applies. Generally they have very high response rates, no survey errors, providing more accurate and detailed estimates of sub-populations</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Using Administrative Sources</a:t>
            </a:r>
            <a:endParaRPr lang="en-US" dirty="0"/>
          </a:p>
        </p:txBody>
      </p:sp>
      <p:sp>
        <p:nvSpPr>
          <p:cNvPr id="3" name="Content Placeholder 2"/>
          <p:cNvSpPr>
            <a:spLocks noGrp="1"/>
          </p:cNvSpPr>
          <p:nvPr>
            <p:ph sz="quarter" idx="1"/>
          </p:nvPr>
        </p:nvSpPr>
        <p:spPr/>
        <p:txBody>
          <a:bodyPr>
            <a:normAutofit/>
          </a:bodyPr>
          <a:lstStyle/>
          <a:p>
            <a:r>
              <a:rPr lang="en-US" dirty="0" smtClean="0"/>
              <a:t>The </a:t>
            </a:r>
            <a:r>
              <a:rPr lang="en-US" dirty="0"/>
              <a:t>timeliness of the statistical variables derived from administrative sources is improved. This is particular the case for annual ad hoc surveys, which are based on administrative sources via the business </a:t>
            </a:r>
            <a:r>
              <a:rPr lang="en-US" dirty="0" smtClean="0"/>
              <a:t>register (however </a:t>
            </a:r>
            <a:r>
              <a:rPr lang="en-US" dirty="0"/>
              <a:t>this does not apply to short-term indicators).</a:t>
            </a:r>
          </a:p>
          <a:p>
            <a:r>
              <a:rPr lang="en-US" dirty="0"/>
              <a:t>They reduce the response burden on businesses.</a:t>
            </a:r>
          </a:p>
          <a:p>
            <a:r>
              <a:rPr lang="en-US" dirty="0"/>
              <a:t>They may increase business register quality, which is why statistical </a:t>
            </a:r>
            <a:r>
              <a:rPr lang="en-US" dirty="0" smtClean="0"/>
              <a:t>surveys are </a:t>
            </a:r>
            <a:r>
              <a:rPr lang="en-US" dirty="0"/>
              <a:t>carried out</a:t>
            </a:r>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Using Administrative Sources</a:t>
            </a:r>
            <a:endParaRPr lang="en-US" dirty="0"/>
          </a:p>
        </p:txBody>
      </p:sp>
      <p:sp>
        <p:nvSpPr>
          <p:cNvPr id="3" name="Content Placeholder 2"/>
          <p:cNvSpPr>
            <a:spLocks noGrp="1"/>
          </p:cNvSpPr>
          <p:nvPr>
            <p:ph sz="quarter" idx="1"/>
          </p:nvPr>
        </p:nvSpPr>
        <p:spPr/>
        <p:txBody>
          <a:bodyPr>
            <a:normAutofit fontScale="85000" lnSpcReduction="20000"/>
          </a:bodyPr>
          <a:lstStyle/>
          <a:p>
            <a:pPr>
              <a:buNone/>
            </a:pPr>
            <a:r>
              <a:rPr lang="en-US" dirty="0"/>
              <a:t>Although there are many good reasons for using administrative sources, there are also a number of </a:t>
            </a:r>
            <a:r>
              <a:rPr lang="en-US" b="1" dirty="0"/>
              <a:t>problems</a:t>
            </a:r>
            <a:r>
              <a:rPr lang="en-US" dirty="0" smtClean="0"/>
              <a:t>:</a:t>
            </a:r>
          </a:p>
          <a:p>
            <a:pPr>
              <a:buNone/>
            </a:pPr>
            <a:endParaRPr lang="en-US" dirty="0"/>
          </a:p>
          <a:p>
            <a:r>
              <a:rPr lang="en-US" dirty="0"/>
              <a:t>The most important problem for a statistical office, and implicitly for national accountants, is </a:t>
            </a:r>
            <a:r>
              <a:rPr lang="en-US" b="1" dirty="0"/>
              <a:t>obtaining access </a:t>
            </a:r>
            <a:r>
              <a:rPr lang="en-US" dirty="0"/>
              <a:t>to administrative sources. This may be because there is </a:t>
            </a:r>
            <a:r>
              <a:rPr lang="en-US" b="1" dirty="0"/>
              <a:t>no legal framework </a:t>
            </a:r>
            <a:r>
              <a:rPr lang="en-US" dirty="0"/>
              <a:t>in place between the statistical office and the authority gathering the data. Sometimes, it may respond to practical issues relating to data transfer (formats, details, responsibilities, ways of collection, etc.). This problem can be easily avoided if agreements and memoranda of understanding (clearly establishing frequency, data format and any relevant information for data transfer) are signed between the statistical office and the administrative authority</a:t>
            </a:r>
            <a:r>
              <a:rPr lang="en-US" dirty="0" smtClean="0"/>
              <a:t>.</a:t>
            </a:r>
          </a:p>
          <a:p>
            <a:r>
              <a:rPr lang="en-US" dirty="0" smtClean="0"/>
              <a:t>MOUs exist between Customs, Social Security and Inland Revenue (Tax) Authorities </a:t>
            </a:r>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Using Administrative Sources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a:t>The information used in </a:t>
            </a:r>
            <a:r>
              <a:rPr lang="en-US" b="1" dirty="0"/>
              <a:t>administrative sources does not directly correspond to the statistical indicator definitions</a:t>
            </a:r>
            <a:r>
              <a:rPr lang="en-US" dirty="0" smtClean="0"/>
              <a:t>.</a:t>
            </a:r>
            <a:endParaRPr lang="en-US" dirty="0"/>
          </a:p>
          <a:p>
            <a:r>
              <a:rPr lang="en-US" b="1" dirty="0"/>
              <a:t>The classification </a:t>
            </a:r>
            <a:r>
              <a:rPr lang="en-US" b="1" dirty="0" smtClean="0"/>
              <a:t>systems used </a:t>
            </a:r>
            <a:r>
              <a:rPr lang="en-US" b="1" dirty="0"/>
              <a:t>within administrative sources may be different </a:t>
            </a:r>
            <a:r>
              <a:rPr lang="en-US" dirty="0"/>
              <a:t>to those used in the statistical world, or may be applied differently, depending on the purpose of the administrative source. When possible, it is preferable to rely on several administrative data sources.</a:t>
            </a:r>
          </a:p>
          <a:p>
            <a:r>
              <a:rPr lang="en-US" dirty="0"/>
              <a:t>Another common problem relates to </a:t>
            </a:r>
            <a:r>
              <a:rPr lang="en-US" b="1" dirty="0"/>
              <a:t>timeliness</a:t>
            </a:r>
            <a:r>
              <a:rPr lang="en-US" dirty="0"/>
              <a:t>. Data may either not be available in time to meet statistical needs or refers to a period that does not coincide with that required for statistical purposes, e.g. a tax year may not coincide with the calendar year required for structural business statistics.</a:t>
            </a:r>
          </a:p>
          <a:p>
            <a:r>
              <a:rPr lang="en-US" dirty="0"/>
              <a:t>Administrative sources are generally set up for the purpose of collecting taxes or monitoring government policies. For this reason, </a:t>
            </a:r>
            <a:r>
              <a:rPr lang="en-US" b="1" dirty="0"/>
              <a:t>they are susceptible to political change</a:t>
            </a:r>
            <a:r>
              <a:rPr lang="en-US" dirty="0"/>
              <a:t>. If a policy changes, administrative sources may be affected in terms of coverage, definitions, thresholds etc., or possibly even abolished completely.</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Register/Sample Frames</a:t>
            </a:r>
            <a:endParaRPr lang="en-US" dirty="0"/>
          </a:p>
        </p:txBody>
      </p:sp>
      <p:sp>
        <p:nvSpPr>
          <p:cNvPr id="3" name="Content Placeholder 2"/>
          <p:cNvSpPr>
            <a:spLocks noGrp="1"/>
          </p:cNvSpPr>
          <p:nvPr>
            <p:ph sz="quarter" idx="1"/>
          </p:nvPr>
        </p:nvSpPr>
        <p:spPr>
          <a:xfrm>
            <a:off x="914400" y="1447800"/>
            <a:ext cx="7772400" cy="4724400"/>
          </a:xfrm>
        </p:spPr>
        <p:txBody>
          <a:bodyPr>
            <a:normAutofit fontScale="92500" lnSpcReduction="10000"/>
          </a:bodyPr>
          <a:lstStyle/>
          <a:p>
            <a:pPr>
              <a:buNone/>
            </a:pPr>
            <a:r>
              <a:rPr lang="en-US" dirty="0" smtClean="0"/>
              <a:t>Sources used to construct and maintain the business register:</a:t>
            </a:r>
          </a:p>
          <a:p>
            <a:pPr>
              <a:buNone/>
            </a:pPr>
            <a:r>
              <a:rPr lang="en-US" dirty="0" smtClean="0"/>
              <a:t>Formal enterprises:</a:t>
            </a:r>
            <a:endParaRPr lang="en-US" dirty="0" smtClean="0"/>
          </a:p>
          <a:p>
            <a:r>
              <a:rPr lang="en-US" dirty="0" smtClean="0"/>
              <a:t>Enterprise census</a:t>
            </a:r>
          </a:p>
          <a:p>
            <a:r>
              <a:rPr lang="en-US" dirty="0" smtClean="0"/>
              <a:t>Census visitation records</a:t>
            </a:r>
          </a:p>
          <a:p>
            <a:r>
              <a:rPr lang="en-US" dirty="0" smtClean="0"/>
              <a:t>Company registrar</a:t>
            </a:r>
          </a:p>
          <a:p>
            <a:r>
              <a:rPr lang="en-US" dirty="0" smtClean="0"/>
              <a:t>National Insurance Corporation</a:t>
            </a:r>
          </a:p>
          <a:p>
            <a:r>
              <a:rPr lang="en-US" dirty="0" smtClean="0"/>
              <a:t>Customs and Inland Revenue (Tax) Authorities</a:t>
            </a:r>
          </a:p>
          <a:p>
            <a:pPr>
              <a:buNone/>
            </a:pPr>
            <a:endParaRPr lang="en-US" dirty="0" smtClean="0"/>
          </a:p>
          <a:p>
            <a:pPr>
              <a:buNone/>
            </a:pPr>
            <a:r>
              <a:rPr lang="en-US" dirty="0" smtClean="0"/>
              <a:t>‘Informal’/Unincorporated Enterprises:</a:t>
            </a:r>
          </a:p>
          <a:p>
            <a:r>
              <a:rPr lang="en-US" dirty="0" smtClean="0"/>
              <a:t>Inland Revenue (Tax) Authorities</a:t>
            </a:r>
          </a:p>
          <a:p>
            <a:r>
              <a:rPr lang="en-US" dirty="0" smtClean="0"/>
              <a:t>Population and Housing Census/</a:t>
            </a:r>
            <a:r>
              <a:rPr lang="en-US" dirty="0" err="1" smtClean="0"/>
              <a:t>Labour</a:t>
            </a:r>
            <a:r>
              <a:rPr lang="en-US" dirty="0" smtClean="0"/>
              <a:t> Force Survey</a:t>
            </a:r>
          </a:p>
          <a:p>
            <a:endParaRPr lang="en-US" dirty="0" smtClean="0"/>
          </a:p>
          <a:p>
            <a:endParaRPr lang="en-US" dirty="0" smtClean="0"/>
          </a:p>
          <a:p>
            <a:endParaRPr lang="en-US" dirty="0" smtClean="0"/>
          </a:p>
          <a:p>
            <a:pPr>
              <a:buNone/>
            </a:pP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25562"/>
          </a:xfrm>
        </p:spPr>
        <p:txBody>
          <a:bodyPr/>
          <a:lstStyle/>
          <a:p>
            <a:r>
              <a:rPr lang="en-US" dirty="0" smtClean="0"/>
              <a:t>Business Register/Sample Frames</a:t>
            </a:r>
            <a:endParaRPr lang="en-US" dirty="0"/>
          </a:p>
        </p:txBody>
      </p:sp>
      <p:sp>
        <p:nvSpPr>
          <p:cNvPr id="5" name="Content Placeholder 4"/>
          <p:cNvSpPr>
            <a:spLocks noGrp="1"/>
          </p:cNvSpPr>
          <p:nvPr>
            <p:ph sz="quarter" idx="1"/>
          </p:nvPr>
        </p:nvSpPr>
        <p:spPr/>
        <p:txBody>
          <a:bodyPr>
            <a:normAutofit lnSpcReduction="10000"/>
          </a:bodyPr>
          <a:lstStyle/>
          <a:p>
            <a:r>
              <a:rPr lang="en-US" dirty="0"/>
              <a:t>The report on the Enterprise Census based on the complete enumeration of all the enterprises </a:t>
            </a:r>
            <a:r>
              <a:rPr lang="en-US" dirty="0" smtClean="0"/>
              <a:t>in St</a:t>
            </a:r>
            <a:r>
              <a:rPr lang="en-US" dirty="0"/>
              <a:t>. Lucia collected through listing of all the enterprises in the 440 enumeration areas (EA).</a:t>
            </a:r>
          </a:p>
          <a:p>
            <a:r>
              <a:rPr lang="en-US" dirty="0" smtClean="0"/>
              <a:t>The </a:t>
            </a:r>
            <a:r>
              <a:rPr lang="en-US" dirty="0"/>
              <a:t>result of the 2009 Enterprise Census shows that there are over 7,400 enterprises, employing</a:t>
            </a:r>
          </a:p>
          <a:p>
            <a:r>
              <a:rPr lang="en-US" dirty="0"/>
              <a:t>approximately 42,000 persons. Out of the 7,400 establishments recorded 5,600 (76%) are </a:t>
            </a:r>
            <a:r>
              <a:rPr lang="en-US" dirty="0" smtClean="0"/>
              <a:t>small</a:t>
            </a:r>
          </a:p>
          <a:p>
            <a:r>
              <a:rPr lang="en-US" dirty="0" smtClean="0"/>
              <a:t>Focus on large establishments?? Coverage of </a:t>
            </a:r>
            <a:r>
              <a:rPr lang="en-US" dirty="0" smtClean="0"/>
              <a:t>trade in </a:t>
            </a:r>
            <a:r>
              <a:rPr lang="en-US" dirty="0" smtClean="0"/>
              <a:t>services</a:t>
            </a:r>
            <a:r>
              <a:rPr lang="en-US" dirty="0" smtClean="0"/>
              <a:t>?? </a:t>
            </a:r>
            <a:r>
              <a:rPr lang="en-US" dirty="0" smtClean="0"/>
              <a:t>Identification of emerging trends?? </a:t>
            </a:r>
            <a:r>
              <a:rPr lang="en-US" dirty="0" smtClean="0"/>
              <a:t>Data to facilitate satellite accounting?? </a:t>
            </a:r>
            <a:r>
              <a:rPr lang="en-US" dirty="0" smtClean="0"/>
              <a:t>Hmmm??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Register/Sample Frames</a:t>
            </a:r>
            <a:endParaRPr lang="en-US" dirty="0"/>
          </a:p>
        </p:txBody>
      </p:sp>
      <p:sp>
        <p:nvSpPr>
          <p:cNvPr id="3" name="Content Placeholder 2"/>
          <p:cNvSpPr>
            <a:spLocks noGrp="1"/>
          </p:cNvSpPr>
          <p:nvPr>
            <p:ph sz="quarter" idx="1"/>
          </p:nvPr>
        </p:nvSpPr>
        <p:spPr/>
        <p:txBody>
          <a:bodyPr>
            <a:normAutofit fontScale="47500" lnSpcReduction="20000"/>
          </a:bodyPr>
          <a:lstStyle/>
          <a:p>
            <a:r>
              <a:rPr lang="en-US" dirty="0"/>
              <a:t>• Agriculture</a:t>
            </a:r>
          </a:p>
          <a:p>
            <a:r>
              <a:rPr lang="en-US" dirty="0"/>
              <a:t>• Fishing</a:t>
            </a:r>
          </a:p>
          <a:p>
            <a:r>
              <a:rPr lang="en-US" dirty="0"/>
              <a:t>• Mining and quarrying</a:t>
            </a:r>
          </a:p>
          <a:p>
            <a:r>
              <a:rPr lang="en-US" dirty="0"/>
              <a:t>• Manufacturing</a:t>
            </a:r>
          </a:p>
          <a:p>
            <a:r>
              <a:rPr lang="en-US" dirty="0"/>
              <a:t>• Electricity, gas, steam and air conditioning supply</a:t>
            </a:r>
          </a:p>
          <a:p>
            <a:r>
              <a:rPr lang="en-US" dirty="0"/>
              <a:t>• Water supply; sewerage, waste management and remediation activities</a:t>
            </a:r>
          </a:p>
          <a:p>
            <a:r>
              <a:rPr lang="en-US" dirty="0"/>
              <a:t>• Construction</a:t>
            </a:r>
          </a:p>
          <a:p>
            <a:r>
              <a:rPr lang="en-US" dirty="0"/>
              <a:t>• Wholesale and retail trade; repair of motor vehicles and motorcycles</a:t>
            </a:r>
          </a:p>
          <a:p>
            <a:r>
              <a:rPr lang="en-US" dirty="0"/>
              <a:t>• Transportation and storage</a:t>
            </a:r>
          </a:p>
          <a:p>
            <a:r>
              <a:rPr lang="en-US" dirty="0"/>
              <a:t>• Accommodation and food service activities</a:t>
            </a:r>
          </a:p>
          <a:p>
            <a:r>
              <a:rPr lang="en-US" dirty="0"/>
              <a:t>• Information and communication</a:t>
            </a:r>
          </a:p>
          <a:p>
            <a:r>
              <a:rPr lang="en-US" dirty="0"/>
              <a:t>• Financial and insurance activities</a:t>
            </a:r>
          </a:p>
          <a:p>
            <a:r>
              <a:rPr lang="en-US" dirty="0"/>
              <a:t>• Real estate activities</a:t>
            </a:r>
          </a:p>
          <a:p>
            <a:r>
              <a:rPr lang="en-US" dirty="0"/>
              <a:t>• Professional, scientific and technical activities</a:t>
            </a:r>
          </a:p>
          <a:p>
            <a:r>
              <a:rPr lang="en-US" dirty="0"/>
              <a:t>• Administrative and support service activities</a:t>
            </a:r>
          </a:p>
          <a:p>
            <a:r>
              <a:rPr lang="en-US" dirty="0"/>
              <a:t>• Education</a:t>
            </a:r>
          </a:p>
          <a:p>
            <a:r>
              <a:rPr lang="en-US" dirty="0"/>
              <a:t>• Human health and social work activities</a:t>
            </a:r>
          </a:p>
          <a:p>
            <a:r>
              <a:rPr lang="en-US" dirty="0"/>
              <a:t>• Arts, entertainment and recreation</a:t>
            </a:r>
          </a:p>
          <a:p>
            <a:r>
              <a:rPr lang="en-US" dirty="0"/>
              <a:t>• Other service activities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171</TotalTime>
  <Words>486</Words>
  <Application>Microsoft Office PowerPoint</Application>
  <PresentationFormat>On-screen Show (4:3)</PresentationFormat>
  <Paragraphs>89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Equity</vt:lpstr>
      <vt:lpstr>The Components of an Integrated Business and International Statistics Programme -Use of Administrative Data- </vt:lpstr>
      <vt:lpstr>Outline</vt:lpstr>
      <vt:lpstr>Advantages of Using Administrative Sources</vt:lpstr>
      <vt:lpstr>Advantages of Using Administrative Sources</vt:lpstr>
      <vt:lpstr>Disadvantages of Using Administrative Sources</vt:lpstr>
      <vt:lpstr>Disadvantages of Using Administrative Sources</vt:lpstr>
      <vt:lpstr>Business Register/Sample Frames</vt:lpstr>
      <vt:lpstr>Business Register/Sample Frames</vt:lpstr>
      <vt:lpstr>Business Register/Sample Frames</vt:lpstr>
      <vt:lpstr>Business Register/Sample Frames</vt:lpstr>
      <vt:lpstr>Business Register/Sample Frames</vt:lpstr>
      <vt:lpstr>Business Register/Sample Frames</vt:lpstr>
      <vt:lpstr>Business Register/Sample Frames</vt:lpstr>
      <vt:lpstr>Business Register/Sample Frames</vt:lpstr>
      <vt:lpstr>Output/Value Added Estimation</vt:lpstr>
      <vt:lpstr>Output/Value Added Estimation</vt:lpstr>
      <vt:lpstr>Output/Value Added Estimation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Components of an Integrated Business and International Statistics Programme -Use of Administrative Data-</dc:title>
  <dc:creator>Richard Harris</dc:creator>
  <cp:lastModifiedBy>User</cp:lastModifiedBy>
  <cp:revision>14</cp:revision>
  <dcterms:created xsi:type="dcterms:W3CDTF">2014-02-04T11:53:50Z</dcterms:created>
  <dcterms:modified xsi:type="dcterms:W3CDTF">2014-02-04T15:51:43Z</dcterms:modified>
</cp:coreProperties>
</file>