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7" r:id="rId3"/>
    <p:sldId id="269" r:id="rId4"/>
    <p:sldId id="268" r:id="rId5"/>
    <p:sldId id="270" r:id="rId6"/>
    <p:sldId id="271" r:id="rId7"/>
    <p:sldId id="272"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9" d="100"/>
          <a:sy n="69" d="100"/>
        </p:scale>
        <p:origin x="90"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2/4/2014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2/4/2014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2/4/2014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2/4/2014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lnSpc>
                <a:spcPct val="150000"/>
              </a:lnSpc>
              <a:spcBef>
                <a:spcPts val="600"/>
              </a:spcBef>
              <a:spcAft>
                <a:spcPts val="1200"/>
              </a:spcAft>
            </a:pPr>
            <a:r>
              <a:rPr lang="en-CA" sz="2800" dirty="0" err="1" smtClean="0">
                <a:solidFill>
                  <a:schemeClr val="accent2"/>
                </a:solidFill>
                <a:latin typeface="Arial Black" pitchFamily="34" charset="0"/>
              </a:rPr>
              <a:t>Unsd</a:t>
            </a:r>
            <a:r>
              <a:rPr lang="en-CA" sz="2800" dirty="0" smtClean="0">
                <a:solidFill>
                  <a:schemeClr val="accent2"/>
                </a:solidFill>
                <a:latin typeface="Arial Black" pitchFamily="34" charset="0"/>
              </a:rPr>
              <a:t> SNA seminar 3 – 5</a:t>
            </a:r>
            <a:r>
              <a:rPr lang="en-CA" sz="2800" baseline="30000" dirty="0" smtClean="0">
                <a:solidFill>
                  <a:schemeClr val="accent2"/>
                </a:solidFill>
                <a:latin typeface="Arial Black" pitchFamily="34" charset="0"/>
              </a:rPr>
              <a:t>th</a:t>
            </a:r>
            <a:r>
              <a:rPr lang="en-CA" sz="2800" dirty="0" smtClean="0">
                <a:solidFill>
                  <a:schemeClr val="accent2"/>
                </a:solidFill>
                <a:latin typeface="Arial Black" pitchFamily="34" charset="0"/>
              </a:rPr>
              <a:t> February, 2014</a:t>
            </a:r>
            <a:br>
              <a:rPr lang="en-CA" sz="2800" dirty="0" smtClean="0">
                <a:solidFill>
                  <a:schemeClr val="accent2"/>
                </a:solidFill>
                <a:latin typeface="Arial Black" pitchFamily="34" charset="0"/>
              </a:rPr>
            </a:br>
            <a:r>
              <a:rPr lang="en-US" altLang="en-US" sz="2800" dirty="0" smtClean="0">
                <a:latin typeface="Tahoma" panose="020B0604030504040204" pitchFamily="34" charset="0"/>
              </a:rPr>
              <a:t>Agreements with administrative dataset providers</a:t>
            </a:r>
            <a:endParaRPr lang="en-US" altLang="en-US" sz="2800" dirty="0"/>
          </a:p>
        </p:txBody>
      </p:sp>
      <p:sp>
        <p:nvSpPr>
          <p:cNvPr id="3" name="Subtitle 2"/>
          <p:cNvSpPr>
            <a:spLocks noGrp="1"/>
          </p:cNvSpPr>
          <p:nvPr>
            <p:ph type="subTitle" idx="1"/>
          </p:nvPr>
        </p:nvSpPr>
        <p:spPr/>
        <p:txBody>
          <a:bodyPr/>
          <a:lstStyle/>
          <a:p>
            <a:endParaRPr lang="en-US" dirty="0" smtClean="0"/>
          </a:p>
          <a:p>
            <a:r>
              <a:rPr lang="en-US" i="1" dirty="0" smtClean="0"/>
              <a:t>By Edwin St Catherine, Director of Statistics</a:t>
            </a:r>
            <a:r>
              <a:rPr lang="en-US" dirty="0" smtClean="0"/>
              <a:t>, SAINT LUCIA</a:t>
            </a:r>
            <a:endParaRPr lang="en-US" dirty="0"/>
          </a:p>
        </p:txBody>
      </p:sp>
    </p:spTree>
    <p:extLst>
      <p:ext uri="{BB962C8B-B14F-4D97-AF65-F5344CB8AC3E}">
        <p14:creationId xmlns:p14="http://schemas.microsoft.com/office/powerpoint/2010/main" val="2183318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977" y="246041"/>
            <a:ext cx="9833811" cy="1143000"/>
          </a:xfrm>
        </p:spPr>
        <p:txBody>
          <a:bodyPr>
            <a:normAutofit/>
          </a:bodyPr>
          <a:lstStyle/>
          <a:p>
            <a:r>
              <a:rPr lang="en-CA" dirty="0" smtClean="0"/>
              <a:t>Administrative data sources:</a:t>
            </a:r>
            <a:endParaRPr lang="en-US" dirty="0"/>
          </a:p>
        </p:txBody>
      </p:sp>
      <p:sp>
        <p:nvSpPr>
          <p:cNvPr id="3" name="Content Placeholder 2"/>
          <p:cNvSpPr>
            <a:spLocks noGrp="1"/>
          </p:cNvSpPr>
          <p:nvPr>
            <p:ph idx="1"/>
          </p:nvPr>
        </p:nvSpPr>
        <p:spPr>
          <a:xfrm>
            <a:off x="753977" y="1576137"/>
            <a:ext cx="10058400" cy="4608095"/>
          </a:xfrm>
        </p:spPr>
        <p:txBody>
          <a:bodyPr>
            <a:normAutofit/>
          </a:bodyPr>
          <a:lstStyle/>
          <a:p>
            <a:r>
              <a:rPr lang="en-US" dirty="0" smtClean="0"/>
              <a:t>Centralized/Decentralized National Statistical System</a:t>
            </a:r>
          </a:p>
          <a:p>
            <a:r>
              <a:rPr lang="en-US" dirty="0" smtClean="0"/>
              <a:t>Major Players – Administrative Datasets For Economic Statistics</a:t>
            </a:r>
          </a:p>
          <a:p>
            <a:pPr lvl="1"/>
            <a:r>
              <a:rPr lang="en-US" dirty="0" smtClean="0"/>
              <a:t>National Insurance Cooperation</a:t>
            </a:r>
          </a:p>
          <a:p>
            <a:pPr lvl="1"/>
            <a:r>
              <a:rPr lang="en-US" dirty="0" smtClean="0"/>
              <a:t>Inland Revenue Department</a:t>
            </a:r>
          </a:p>
          <a:p>
            <a:pPr lvl="1"/>
            <a:r>
              <a:rPr lang="en-US" dirty="0" smtClean="0"/>
              <a:t>Customs Department</a:t>
            </a:r>
          </a:p>
          <a:p>
            <a:r>
              <a:rPr lang="en-US" dirty="0"/>
              <a:t>Major Players – </a:t>
            </a:r>
            <a:r>
              <a:rPr lang="en-US" dirty="0" smtClean="0"/>
              <a:t>Statistics and Administrative Datasets</a:t>
            </a:r>
          </a:p>
          <a:p>
            <a:pPr lvl="1"/>
            <a:r>
              <a:rPr lang="en-US" dirty="0" smtClean="0"/>
              <a:t>St Lucia Tourist Board – </a:t>
            </a:r>
            <a:r>
              <a:rPr lang="en-US" dirty="0"/>
              <a:t>V</a:t>
            </a:r>
            <a:r>
              <a:rPr lang="en-US" dirty="0" smtClean="0"/>
              <a:t>isitor </a:t>
            </a:r>
            <a:r>
              <a:rPr lang="en-US" dirty="0"/>
              <a:t>S</a:t>
            </a:r>
            <a:r>
              <a:rPr lang="en-US" dirty="0" smtClean="0"/>
              <a:t>tatistics</a:t>
            </a:r>
          </a:p>
          <a:p>
            <a:pPr lvl="1"/>
            <a:r>
              <a:rPr lang="en-US" dirty="0" smtClean="0"/>
              <a:t>Ministry of Health – Mortality and </a:t>
            </a:r>
            <a:r>
              <a:rPr lang="en-US" dirty="0" err="1" smtClean="0"/>
              <a:t>Mobidity</a:t>
            </a:r>
            <a:r>
              <a:rPr lang="en-US" dirty="0" smtClean="0"/>
              <a:t> Statistics </a:t>
            </a:r>
          </a:p>
          <a:p>
            <a:pPr lvl="1"/>
            <a:r>
              <a:rPr lang="en-US" dirty="0" smtClean="0"/>
              <a:t>Ministry of Education – Education and examination Statistics on schools</a:t>
            </a:r>
          </a:p>
          <a:p>
            <a:pPr lvl="1"/>
            <a:r>
              <a:rPr lang="en-US" dirty="0" smtClean="0"/>
              <a:t>Police – Collection of Crime </a:t>
            </a:r>
            <a:r>
              <a:rPr lang="en-US" dirty="0" smtClean="0"/>
              <a:t>Statistics/Immigration Department</a:t>
            </a:r>
            <a:endParaRPr lang="en-US" dirty="0" smtClean="0"/>
          </a:p>
          <a:p>
            <a:pPr lvl="1"/>
            <a:r>
              <a:rPr lang="en-US" dirty="0" smtClean="0"/>
              <a:t>Ministry of Agriculture – Production and distribution of data on Agricultural products</a:t>
            </a:r>
          </a:p>
          <a:p>
            <a:pPr marL="0" indent="0">
              <a:buNone/>
            </a:pPr>
            <a:endParaRPr lang="en-US" dirty="0" smtClean="0"/>
          </a:p>
        </p:txBody>
      </p:sp>
      <p:pic>
        <p:nvPicPr>
          <p:cNvPr id="5" name="Picture 1"/>
          <p:cNvPicPr>
            <a:picLocks noChangeAspect="1" noChangeArrowheads="1"/>
          </p:cNvPicPr>
          <p:nvPr/>
        </p:nvPicPr>
        <p:blipFill>
          <a:blip r:embed="rId2" cstate="print"/>
          <a:srcRect/>
          <a:stretch>
            <a:fillRect/>
          </a:stretch>
        </p:blipFill>
        <p:spPr bwMode="auto">
          <a:xfrm>
            <a:off x="11011958" y="0"/>
            <a:ext cx="1180042" cy="1389041"/>
          </a:xfrm>
          <a:prstGeom prst="rect">
            <a:avLst/>
          </a:prstGeom>
          <a:noFill/>
          <a:ln w="9525">
            <a:noFill/>
            <a:miter lim="800000"/>
            <a:headEnd/>
            <a:tailEnd/>
          </a:ln>
        </p:spPr>
      </p:pic>
    </p:spTree>
    <p:extLst>
      <p:ext uri="{BB962C8B-B14F-4D97-AF65-F5344CB8AC3E}">
        <p14:creationId xmlns:p14="http://schemas.microsoft.com/office/powerpoint/2010/main" val="1420097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7937" y="274637"/>
            <a:ext cx="9910011" cy="1114404"/>
          </a:xfrm>
        </p:spPr>
        <p:txBody>
          <a:bodyPr>
            <a:normAutofit/>
          </a:bodyPr>
          <a:lstStyle/>
          <a:p>
            <a:r>
              <a:rPr lang="en-US" dirty="0" smtClean="0"/>
              <a:t>Administrative Data Sources</a:t>
            </a:r>
            <a:endParaRPr lang="en-US" dirty="0"/>
          </a:p>
        </p:txBody>
      </p:sp>
      <p:sp>
        <p:nvSpPr>
          <p:cNvPr id="3" name="Content Placeholder 2"/>
          <p:cNvSpPr>
            <a:spLocks noGrp="1"/>
          </p:cNvSpPr>
          <p:nvPr>
            <p:ph idx="1"/>
          </p:nvPr>
        </p:nvSpPr>
        <p:spPr>
          <a:xfrm>
            <a:off x="737937" y="1540042"/>
            <a:ext cx="8839200" cy="4800600"/>
          </a:xfrm>
        </p:spPr>
        <p:txBody>
          <a:bodyPr>
            <a:noAutofit/>
          </a:bodyPr>
          <a:lstStyle/>
          <a:p>
            <a:r>
              <a:rPr lang="en-US" sz="2400" dirty="0"/>
              <a:t>NIC – Datasets, Need for updating Industry classification and occupation codes within the NIC database </a:t>
            </a:r>
            <a:r>
              <a:rPr lang="en-US" sz="2400" dirty="0" err="1"/>
              <a:t>nd</a:t>
            </a:r>
            <a:r>
              <a:rPr lang="en-US" sz="2400" dirty="0"/>
              <a:t> working with the NIC to produce statistical output with definitions more closely aligned with ILO standards. Produce more meaningful statistics on the </a:t>
            </a:r>
            <a:r>
              <a:rPr lang="en-US" sz="2400" dirty="0" err="1"/>
              <a:t>labour</a:t>
            </a:r>
            <a:r>
              <a:rPr lang="en-US" sz="2400" dirty="0"/>
              <a:t> market especially related to earnings and </a:t>
            </a:r>
          </a:p>
          <a:p>
            <a:r>
              <a:rPr lang="en-US" sz="2400" dirty="0"/>
              <a:t>Linking to Immigration Department Data Warehouse to produce more accurate population estimates and forecast, immigration and departure statistics and length of stay data of tourist as an important input into the GDP.</a:t>
            </a:r>
          </a:p>
        </p:txBody>
      </p:sp>
      <p:pic>
        <p:nvPicPr>
          <p:cNvPr id="4" name="Picture 1"/>
          <p:cNvPicPr>
            <a:picLocks noChangeAspect="1" noChangeArrowheads="1"/>
          </p:cNvPicPr>
          <p:nvPr/>
        </p:nvPicPr>
        <p:blipFill>
          <a:blip r:embed="rId2" cstate="print"/>
          <a:srcRect/>
          <a:stretch>
            <a:fillRect/>
          </a:stretch>
        </p:blipFill>
        <p:spPr bwMode="auto">
          <a:xfrm>
            <a:off x="11011958" y="0"/>
            <a:ext cx="1180042" cy="1389041"/>
          </a:xfrm>
          <a:prstGeom prst="rect">
            <a:avLst/>
          </a:prstGeom>
          <a:noFill/>
          <a:ln w="9525">
            <a:noFill/>
            <a:miter lim="800000"/>
            <a:headEnd/>
            <a:tailEnd/>
          </a:ln>
        </p:spPr>
      </p:pic>
    </p:spTree>
    <p:extLst>
      <p:ext uri="{BB962C8B-B14F-4D97-AF65-F5344CB8AC3E}">
        <p14:creationId xmlns:p14="http://schemas.microsoft.com/office/powerpoint/2010/main" val="1394025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452" y="274638"/>
            <a:ext cx="10142621" cy="1143000"/>
          </a:xfrm>
        </p:spPr>
        <p:txBody>
          <a:bodyPr>
            <a:normAutofit fontScale="90000"/>
          </a:bodyPr>
          <a:lstStyle/>
          <a:p>
            <a:r>
              <a:rPr lang="en-CA" dirty="0"/>
              <a:t>Legal framework for official Statistics</a:t>
            </a:r>
            <a:endParaRPr lang="en-US" dirty="0"/>
          </a:p>
        </p:txBody>
      </p:sp>
      <p:sp>
        <p:nvSpPr>
          <p:cNvPr id="3" name="Content Placeholder 2"/>
          <p:cNvSpPr>
            <a:spLocks noGrp="1"/>
          </p:cNvSpPr>
          <p:nvPr>
            <p:ph idx="1"/>
          </p:nvPr>
        </p:nvSpPr>
        <p:spPr>
          <a:xfrm>
            <a:off x="553452" y="1756611"/>
            <a:ext cx="10058400" cy="4391526"/>
          </a:xfrm>
        </p:spPr>
        <p:txBody>
          <a:bodyPr>
            <a:normAutofit/>
          </a:bodyPr>
          <a:lstStyle/>
          <a:p>
            <a:r>
              <a:rPr lang="en-US" sz="2800" dirty="0" smtClean="0"/>
              <a:t>The Statistics </a:t>
            </a:r>
            <a:r>
              <a:rPr lang="en-US" sz="2800" dirty="0"/>
              <a:t>Act Chapter 17.12, Vol. 19 of </a:t>
            </a:r>
            <a:r>
              <a:rPr lang="en-US" sz="2800" dirty="0" smtClean="0"/>
              <a:t>2001</a:t>
            </a:r>
          </a:p>
          <a:p>
            <a:pPr lvl="1"/>
            <a:r>
              <a:rPr lang="en-US" sz="2800" dirty="0" smtClean="0"/>
              <a:t>Confidentiality of data on specific entities, firms or persons</a:t>
            </a:r>
          </a:p>
          <a:p>
            <a:pPr lvl="1"/>
            <a:r>
              <a:rPr lang="en-US" sz="2800" dirty="0" smtClean="0"/>
              <a:t>Requirement to conduct a census every 10 years</a:t>
            </a:r>
          </a:p>
          <a:p>
            <a:pPr lvl="1"/>
            <a:r>
              <a:rPr lang="en-US" sz="2800" dirty="0" smtClean="0"/>
              <a:t>Statistical Office is responsible to the Cabinet of Ministers</a:t>
            </a:r>
          </a:p>
          <a:p>
            <a:pPr lvl="1"/>
            <a:r>
              <a:rPr lang="en-US" sz="2800" dirty="0" smtClean="0"/>
              <a:t>Authority to obtain data on individuals from other agencies</a:t>
            </a:r>
          </a:p>
          <a:p>
            <a:pPr lvl="1"/>
            <a:r>
              <a:rPr lang="en-US" sz="2800" dirty="0" smtClean="0"/>
              <a:t>Fines and fees associated with violation of the act by persons in the statistical office who are swore to secrecy under the act.</a:t>
            </a:r>
            <a:endParaRPr lang="en-US" sz="2800" dirty="0"/>
          </a:p>
        </p:txBody>
      </p:sp>
      <p:pic>
        <p:nvPicPr>
          <p:cNvPr id="5" name="Picture 1"/>
          <p:cNvPicPr>
            <a:picLocks noChangeAspect="1" noChangeArrowheads="1"/>
          </p:cNvPicPr>
          <p:nvPr/>
        </p:nvPicPr>
        <p:blipFill>
          <a:blip r:embed="rId2" cstate="print"/>
          <a:srcRect/>
          <a:stretch>
            <a:fillRect/>
          </a:stretch>
        </p:blipFill>
        <p:spPr bwMode="auto">
          <a:xfrm>
            <a:off x="10951800" y="28597"/>
            <a:ext cx="1180042" cy="1389041"/>
          </a:xfrm>
          <a:prstGeom prst="rect">
            <a:avLst/>
          </a:prstGeom>
          <a:noFill/>
          <a:ln w="9525">
            <a:noFill/>
            <a:miter lim="800000"/>
            <a:headEnd/>
            <a:tailEnd/>
          </a:ln>
        </p:spPr>
      </p:pic>
    </p:spTree>
    <p:extLst>
      <p:ext uri="{BB962C8B-B14F-4D97-AF65-F5344CB8AC3E}">
        <p14:creationId xmlns:p14="http://schemas.microsoft.com/office/powerpoint/2010/main" val="52304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079473"/>
          </a:xfrm>
        </p:spPr>
        <p:txBody>
          <a:bodyPr/>
          <a:lstStyle/>
          <a:p>
            <a:r>
              <a:rPr lang="en-US" dirty="0" smtClean="0"/>
              <a:t>Administrative Agreement - NIC</a:t>
            </a:r>
            <a:endParaRPr lang="en-US" dirty="0"/>
          </a:p>
        </p:txBody>
      </p:sp>
      <p:sp>
        <p:nvSpPr>
          <p:cNvPr id="3" name="Content Placeholder 2"/>
          <p:cNvSpPr>
            <a:spLocks noGrp="1"/>
          </p:cNvSpPr>
          <p:nvPr>
            <p:ph idx="1"/>
          </p:nvPr>
        </p:nvSpPr>
        <p:spPr/>
        <p:txBody>
          <a:bodyPr/>
          <a:lstStyle/>
          <a:p>
            <a:r>
              <a:rPr lang="en-US" b="1" dirty="0"/>
              <a:t>Have agreed that in compliance with </a:t>
            </a:r>
          </a:p>
          <a:p>
            <a:pPr marL="0" indent="0">
              <a:buNone/>
            </a:pPr>
            <a:r>
              <a:rPr lang="en-US" sz="2400" b="1" i="1" u="sng" dirty="0" smtClean="0"/>
              <a:t>Cabinet </a:t>
            </a:r>
            <a:r>
              <a:rPr lang="en-US" sz="2400" b="1" i="1" u="sng" dirty="0"/>
              <a:t>Conclusion No. 109 of 2013 </a:t>
            </a:r>
            <a:r>
              <a:rPr lang="en-US" b="1" dirty="0"/>
              <a:t>to the following:</a:t>
            </a:r>
            <a:endParaRPr lang="en-US" dirty="0"/>
          </a:p>
          <a:p>
            <a:pPr lvl="0"/>
            <a:r>
              <a:rPr lang="en-US" dirty="0"/>
              <a:t>To develop a mutually beneficial relationship in which both parties will:-</a:t>
            </a:r>
          </a:p>
          <a:p>
            <a:pPr lvl="0"/>
            <a:r>
              <a:rPr lang="en-US" dirty="0"/>
              <a:t>Collaborate on selected data collection activities where appropriate</a:t>
            </a:r>
          </a:p>
          <a:p>
            <a:pPr lvl="0"/>
            <a:r>
              <a:rPr lang="en-US" dirty="0"/>
              <a:t>Share data on firms to allow the more accurate compilation of annual and quarterly national accounts statistics (GDP)</a:t>
            </a:r>
          </a:p>
          <a:p>
            <a:pPr lvl="0"/>
            <a:r>
              <a:rPr lang="en-US" dirty="0"/>
              <a:t>Ensure that the National Insurance Cooperation receives accurate and reliable demographic and other statistics to facilitate its ability to conduct its actuarial reviews.</a:t>
            </a:r>
          </a:p>
          <a:p>
            <a:endParaRPr lang="en-US" dirty="0"/>
          </a:p>
        </p:txBody>
      </p:sp>
      <p:pic>
        <p:nvPicPr>
          <p:cNvPr id="4" name="Picture 1"/>
          <p:cNvPicPr>
            <a:picLocks noChangeAspect="1" noChangeArrowheads="1"/>
          </p:cNvPicPr>
          <p:nvPr/>
        </p:nvPicPr>
        <p:blipFill>
          <a:blip r:embed="rId2" cstate="print"/>
          <a:srcRect/>
          <a:stretch>
            <a:fillRect/>
          </a:stretch>
        </p:blipFill>
        <p:spPr bwMode="auto">
          <a:xfrm>
            <a:off x="10951800" y="28597"/>
            <a:ext cx="1180042" cy="1389041"/>
          </a:xfrm>
          <a:prstGeom prst="rect">
            <a:avLst/>
          </a:prstGeom>
          <a:noFill/>
          <a:ln w="9525">
            <a:noFill/>
            <a:miter lim="800000"/>
            <a:headEnd/>
            <a:tailEnd/>
          </a:ln>
        </p:spPr>
      </p:pic>
    </p:spTree>
    <p:extLst>
      <p:ext uri="{BB962C8B-B14F-4D97-AF65-F5344CB8AC3E}">
        <p14:creationId xmlns:p14="http://schemas.microsoft.com/office/powerpoint/2010/main" val="198985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933006"/>
          </a:xfrm>
        </p:spPr>
        <p:txBody>
          <a:bodyPr/>
          <a:lstStyle/>
          <a:p>
            <a:r>
              <a:rPr lang="en-US" dirty="0"/>
              <a:t>Administrative Agreement - NIC</a:t>
            </a:r>
          </a:p>
        </p:txBody>
      </p:sp>
      <p:sp>
        <p:nvSpPr>
          <p:cNvPr id="3" name="Content Placeholder 2"/>
          <p:cNvSpPr>
            <a:spLocks noGrp="1"/>
          </p:cNvSpPr>
          <p:nvPr>
            <p:ph idx="1"/>
          </p:nvPr>
        </p:nvSpPr>
        <p:spPr/>
        <p:txBody>
          <a:bodyPr/>
          <a:lstStyle/>
          <a:p>
            <a:r>
              <a:rPr lang="en-US" b="1" i="1" u="sng" dirty="0"/>
              <a:t>Cabinet Conclusion No. 109 of </a:t>
            </a:r>
            <a:r>
              <a:rPr lang="en-US" b="1" i="1" u="sng" dirty="0" smtClean="0"/>
              <a:t>2013 RENEWED, to Mark a New Beginning in the relationship</a:t>
            </a:r>
          </a:p>
          <a:p>
            <a:r>
              <a:rPr lang="en-US" b="1" i="1" u="sng" dirty="0" smtClean="0"/>
              <a:t>Held several meetings with Inland </a:t>
            </a:r>
            <a:r>
              <a:rPr lang="en-US" b="1" i="1" u="sng" dirty="0" smtClean="0"/>
              <a:t>Revenue </a:t>
            </a:r>
            <a:r>
              <a:rPr lang="en-US" b="1" i="1" u="sng" dirty="0" smtClean="0"/>
              <a:t>and NIC Staff</a:t>
            </a:r>
            <a:endParaRPr lang="en-US" dirty="0" smtClean="0"/>
          </a:p>
          <a:p>
            <a:r>
              <a:rPr lang="en-US" b="1" i="1" u="sng" dirty="0" smtClean="0"/>
              <a:t>Newly released Cabinet Conclusion to address the scope of the current Statistics Act </a:t>
            </a:r>
          </a:p>
          <a:p>
            <a:r>
              <a:rPr lang="en-US" b="1" i="1" u="sng" dirty="0" smtClean="0"/>
              <a:t>Discussions with the NIC and the Inland Revenue Office</a:t>
            </a:r>
          </a:p>
          <a:p>
            <a:r>
              <a:rPr lang="en-US" b="1" i="1" u="sng" dirty="0" smtClean="0"/>
              <a:t>Focus on getting the agreement in place rather than getting bogged down with which law is most legitimate.</a:t>
            </a:r>
          </a:p>
          <a:p>
            <a:pPr lvl="1"/>
            <a:r>
              <a:rPr lang="en-US" b="1" i="1" u="sng" dirty="0" smtClean="0"/>
              <a:t>At the level of the firm</a:t>
            </a:r>
          </a:p>
          <a:p>
            <a:pPr lvl="1"/>
            <a:r>
              <a:rPr lang="en-US" b="1" i="1" u="sng" dirty="0" smtClean="0"/>
              <a:t>VAT - Specific format agreed in terms of the fields of information, Sales, contact info, classification, data related to value of sales</a:t>
            </a:r>
          </a:p>
          <a:p>
            <a:pPr lvl="1"/>
            <a:endParaRPr lang="en-US" b="1" i="1" u="sng" dirty="0" smtClean="0"/>
          </a:p>
          <a:p>
            <a:endParaRPr lang="en-US" b="1" i="1" u="sng" dirty="0" smtClean="0"/>
          </a:p>
        </p:txBody>
      </p:sp>
      <p:pic>
        <p:nvPicPr>
          <p:cNvPr id="4" name="Picture 1"/>
          <p:cNvPicPr>
            <a:picLocks noChangeAspect="1" noChangeArrowheads="1"/>
          </p:cNvPicPr>
          <p:nvPr/>
        </p:nvPicPr>
        <p:blipFill>
          <a:blip r:embed="rId2" cstate="print"/>
          <a:srcRect/>
          <a:stretch>
            <a:fillRect/>
          </a:stretch>
        </p:blipFill>
        <p:spPr bwMode="auto">
          <a:xfrm>
            <a:off x="10951800" y="28597"/>
            <a:ext cx="1180042" cy="1389041"/>
          </a:xfrm>
          <a:prstGeom prst="rect">
            <a:avLst/>
          </a:prstGeom>
          <a:noFill/>
          <a:ln w="9525">
            <a:noFill/>
            <a:miter lim="800000"/>
            <a:headEnd/>
            <a:tailEnd/>
          </a:ln>
        </p:spPr>
      </p:pic>
    </p:spTree>
    <p:extLst>
      <p:ext uri="{BB962C8B-B14F-4D97-AF65-F5344CB8AC3E}">
        <p14:creationId xmlns:p14="http://schemas.microsoft.com/office/powerpoint/2010/main" val="3875169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126" y="382923"/>
            <a:ext cx="8229600" cy="844298"/>
          </a:xfrm>
        </p:spPr>
        <p:txBody>
          <a:bodyPr>
            <a:normAutofit/>
          </a:bodyPr>
          <a:lstStyle/>
          <a:p>
            <a:r>
              <a:rPr lang="en-US" dirty="0" smtClean="0"/>
              <a:t>Administrative Data Sources</a:t>
            </a:r>
            <a:endParaRPr lang="en-US" dirty="0"/>
          </a:p>
        </p:txBody>
      </p:sp>
      <p:sp>
        <p:nvSpPr>
          <p:cNvPr id="3" name="Content Placeholder 2"/>
          <p:cNvSpPr>
            <a:spLocks noGrp="1"/>
          </p:cNvSpPr>
          <p:nvPr>
            <p:ph idx="1"/>
          </p:nvPr>
        </p:nvSpPr>
        <p:spPr>
          <a:xfrm>
            <a:off x="810126" y="1612232"/>
            <a:ext cx="8839200" cy="4223084"/>
          </a:xfrm>
        </p:spPr>
        <p:txBody>
          <a:bodyPr>
            <a:noAutofit/>
          </a:bodyPr>
          <a:lstStyle/>
          <a:p>
            <a:r>
              <a:rPr lang="en-US" sz="2800" dirty="0"/>
              <a:t>NIC – Datasets, Need for updating Industry classification and occupation codes within the NIC database </a:t>
            </a:r>
            <a:r>
              <a:rPr lang="en-US" sz="2800" dirty="0" smtClean="0"/>
              <a:t>and </a:t>
            </a:r>
            <a:r>
              <a:rPr lang="en-US" sz="2800" dirty="0"/>
              <a:t>working with the NIC to produce statistical output with definitions more closely aligned with ILO standards. </a:t>
            </a:r>
            <a:endParaRPr lang="en-US" sz="2800" dirty="0" smtClean="0"/>
          </a:p>
          <a:p>
            <a:r>
              <a:rPr lang="en-US" sz="2800" dirty="0" smtClean="0"/>
              <a:t>Produce </a:t>
            </a:r>
            <a:r>
              <a:rPr lang="en-US" sz="2800" dirty="0"/>
              <a:t>more meaningful statistics on the </a:t>
            </a:r>
            <a:r>
              <a:rPr lang="en-US" sz="2800" dirty="0" err="1"/>
              <a:t>labour</a:t>
            </a:r>
            <a:r>
              <a:rPr lang="en-US" sz="2800" dirty="0"/>
              <a:t> market especially related to </a:t>
            </a:r>
            <a:r>
              <a:rPr lang="en-US" sz="2800" dirty="0" smtClean="0"/>
              <a:t>earnings, employment and conditions of </a:t>
            </a:r>
            <a:r>
              <a:rPr lang="en-US" sz="2800" dirty="0" smtClean="0"/>
              <a:t>work</a:t>
            </a:r>
          </a:p>
          <a:p>
            <a:r>
              <a:rPr lang="en-US" sz="2800" dirty="0" smtClean="0"/>
              <a:t>VAT/Corporate taxes maintain classifications of firms</a:t>
            </a:r>
            <a:endParaRPr lang="en-US" sz="2800" dirty="0"/>
          </a:p>
        </p:txBody>
      </p:sp>
      <p:pic>
        <p:nvPicPr>
          <p:cNvPr id="4" name="Picture 1"/>
          <p:cNvPicPr>
            <a:picLocks noChangeAspect="1" noChangeArrowheads="1"/>
          </p:cNvPicPr>
          <p:nvPr/>
        </p:nvPicPr>
        <p:blipFill>
          <a:blip r:embed="rId2" cstate="print"/>
          <a:srcRect/>
          <a:stretch>
            <a:fillRect/>
          </a:stretch>
        </p:blipFill>
        <p:spPr bwMode="auto">
          <a:xfrm>
            <a:off x="10951800" y="28597"/>
            <a:ext cx="1180042" cy="1389041"/>
          </a:xfrm>
          <a:prstGeom prst="rect">
            <a:avLst/>
          </a:prstGeom>
          <a:noFill/>
          <a:ln w="9525">
            <a:noFill/>
            <a:miter lim="800000"/>
            <a:headEnd/>
            <a:tailEnd/>
          </a:ln>
        </p:spPr>
      </p:pic>
    </p:spTree>
    <p:extLst>
      <p:ext uri="{BB962C8B-B14F-4D97-AF65-F5344CB8AC3E}">
        <p14:creationId xmlns:p14="http://schemas.microsoft.com/office/powerpoint/2010/main" val="3378072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Data Sources</a:t>
            </a:r>
          </a:p>
        </p:txBody>
      </p:sp>
      <p:sp>
        <p:nvSpPr>
          <p:cNvPr id="3" name="Content Placeholder 2"/>
          <p:cNvSpPr>
            <a:spLocks noGrp="1"/>
          </p:cNvSpPr>
          <p:nvPr>
            <p:ph idx="1"/>
          </p:nvPr>
        </p:nvSpPr>
        <p:spPr/>
        <p:txBody>
          <a:bodyPr/>
          <a:lstStyle/>
          <a:p>
            <a:r>
              <a:rPr lang="en-US" dirty="0" smtClean="0"/>
              <a:t>Data on individuals is technically included but currently operationally we have not yet made provisions for individuals with business income……. excluded now from the agreement. </a:t>
            </a:r>
          </a:p>
          <a:p>
            <a:r>
              <a:rPr lang="en-US" dirty="0" smtClean="0"/>
              <a:t>Working out the Cooperation Tax side, paper access only but we are working on the electronic component of that part of the agreement.</a:t>
            </a:r>
          </a:p>
          <a:p>
            <a:endParaRPr lang="en-US" dirty="0"/>
          </a:p>
          <a:p>
            <a:pPr lvl="1"/>
            <a:r>
              <a:rPr lang="en-US" dirty="0" smtClean="0"/>
              <a:t>A course in sampling of firms</a:t>
            </a:r>
          </a:p>
          <a:p>
            <a:pPr lvl="1"/>
            <a:r>
              <a:rPr lang="en-US" dirty="0" smtClean="0"/>
              <a:t>Maintaining the classification system</a:t>
            </a:r>
          </a:p>
        </p:txBody>
      </p:sp>
    </p:spTree>
    <p:extLst>
      <p:ext uri="{BB962C8B-B14F-4D97-AF65-F5344CB8AC3E}">
        <p14:creationId xmlns:p14="http://schemas.microsoft.com/office/powerpoint/2010/main" val="32350161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TC103090434[[fn=Wood Type]]</Template>
  <TotalTime>606</TotalTime>
  <Words>569</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 Black</vt:lpstr>
      <vt:lpstr>Rockwell</vt:lpstr>
      <vt:lpstr>Rockwell Condensed</vt:lpstr>
      <vt:lpstr>Tahoma</vt:lpstr>
      <vt:lpstr>Wingdings</vt:lpstr>
      <vt:lpstr>Wood Type</vt:lpstr>
      <vt:lpstr>Unsd SNA seminar 3 – 5th February, 2014 Agreements with administrative dataset providers</vt:lpstr>
      <vt:lpstr>Administrative data sources:</vt:lpstr>
      <vt:lpstr>Administrative Data Sources</vt:lpstr>
      <vt:lpstr>Legal framework for official Statistics</vt:lpstr>
      <vt:lpstr>Administrative Agreement - NIC</vt:lpstr>
      <vt:lpstr>Administrative Agreement - NIC</vt:lpstr>
      <vt:lpstr>Administrative Data Sources</vt:lpstr>
      <vt:lpstr>Administrative Data 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Edwin St Catherine</dc:creator>
  <cp:lastModifiedBy>Edwin St Catherine</cp:lastModifiedBy>
  <cp:revision>35</cp:revision>
  <dcterms:created xsi:type="dcterms:W3CDTF">2014-02-02T21:05:24Z</dcterms:created>
  <dcterms:modified xsi:type="dcterms:W3CDTF">2014-02-04T14:12:01Z</dcterms:modified>
</cp:coreProperties>
</file>