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67" autoAdjust="0"/>
  </p:normalViewPr>
  <p:slideViewPr>
    <p:cSldViewPr>
      <p:cViewPr varScale="1">
        <p:scale>
          <a:sx n="54" d="100"/>
          <a:sy n="54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BADE3-2693-4686-B4C8-158729CB74BE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49C0D-C08D-45CA-9BF9-1A7896188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9C0D-C08D-45CA-9BF9-1A7896188E8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1A3C7D-1EDE-40FA-BE4D-CDA3A3B1E30A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6FC516-05E7-4E77-8452-EB2D5D753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Regional 2008 SNA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Regional implementation activities and Policy instruments available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86400"/>
            <a:ext cx="342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Hernán</a:t>
            </a:r>
            <a:r>
              <a:rPr lang="en-US" b="1" dirty="0" smtClean="0"/>
              <a:t> Epstein</a:t>
            </a:r>
          </a:p>
          <a:p>
            <a:pPr algn="ctr"/>
            <a:r>
              <a:rPr lang="en-US" i="1" dirty="0" smtClean="0"/>
              <a:t>ECLAC</a:t>
            </a:r>
          </a:p>
          <a:p>
            <a:pPr algn="ctr"/>
            <a:r>
              <a:rPr lang="en-US" sz="1400" dirty="0" smtClean="0"/>
              <a:t>3-5 February, 2014</a:t>
            </a:r>
          </a:p>
          <a:p>
            <a:pPr algn="ctr"/>
            <a:r>
              <a:rPr lang="en-US" sz="1400" dirty="0" smtClean="0"/>
              <a:t>St. Lucia</a:t>
            </a:r>
            <a:endParaRPr lang="en-US" sz="1400" dirty="0"/>
          </a:p>
        </p:txBody>
      </p:sp>
      <p:sp>
        <p:nvSpPr>
          <p:cNvPr id="26626" name="AutoShape 2" descr="data:image/jpeg;base64,/9j/4AAQSkZJRgABAQAAAQABAAD/2wCEAAkGBhQPEBQUEhQVFBQVFRkUFBgYGBgdFBoYHxwYGxogFxsXJyYeHBokGRcdHzsgIycrLC0sGh4xNTArNSkrLCkBCQoKDgwOGg8PGjQkHyIqKSwsLy4sLCwsKSwsLDQpLDQpLCwpLCksLCwsLCwsLCwsLCwsLCkuLCwsLCwsLCwsLP/AABEIALMAkgMBIgACEQEDEQH/xAAbAAEAAwEBAQEAAAAAAAAAAAAABQYHBAMCAf/EAEQQAAIBAwIDBAUICAQGAwAAAAECAwAEERIhBQYxEyJBUQcUMmFxF0JSVIGRktEjJDM1YmNysRVzobI0Q4KDosIWU8H/xAAZAQADAQEBAAAAAAAAAAAAAAAAAQIDBAX/xAAoEQACAgEDAwQBBQAAAAAAAAAAAQIREgMhMRMUUSIyQXFhkbHB8PH/2gAMAwEAAhEDEQA/ANxpSlACvyv2vOedY1ZmIVVBZiegAGST7sUAfk1wqAamC5IUZPVjsAPMk+FV+751j9bW0gUzTFsSYOI4wPaLtvkgeA8cDaqhx7j8l1xBzCe7a2xkiyQqiR1Udo+rYaRLnJ6affXlyFdpaGV4wZQAI2kx357hyNEcOrcINySdznUcACt1pUrZlnbpGmcS4rHbJqkbGTpVQCXdvBUUbs3uFRwa8udxptI/DIElwR7x+zj/APM/Coq2vPVJ2l4guZ3H6B0DOmDj9DCMZWTPh1frnbCyQsp7oF7l2t4uohjbD4/nSjfP8KEAeZqKou7PO64XbRf8Tdyk/wAy6Mf/AIoUH+lVzlpo51RRI6vsTJ68wLd5gcRhmOoKBswAORU7aXdhEcW0HbEHdoYS+/vlIwT/ANRqM4DdW3qSLc28hUh8u8BdBlm6MobSBn7KpXTJ+Swmxu4N4phcKP8AlzgBz/TLGBg/1Ka6eG8dWZjGytFMoy0T4D481I2dP4lJHniqVzWyRWjScNuXUAgukcmY9GRkoDnSQSNlI2zkVFcrcyet24tHRpLpGzaOp0sviWaQ506d87HI2welPptxyDKnRe+O84rYTolwjLDKO5MN1DDqHXqPA5Gdj7qnIbxHOFdWOkOACD3TnB+Bwd6ofNt+72jRXUYd4CrXAQYLxHIE8BPslW6g7DvA7HNVSDiElnDbXEbiRLecxo42DQSDU0br1UqVPdPTUCMjBoWlktuROdM26lcthxFJ1JjOQrMjeYYdQf7/AAIrqrDg1FKUoAUpSgBSlKAFU70r3pi4ZIBt2jLGfgTk/wCgxVxrL/SRxQy+uWpP7JYLiMe7OJP94P31ppK5IibpFe4vZaZ5ixZYJlt+6v7WZjHG6xR5/iIJY7L3epIB0XlzhSdt3EVIrQdjGo3XtiAZnydyRkJk7+351UuU9N3eQ3E5OiGLRap5mFF1uf4Qx6+LEfRq0xyNHwYMu0k6A58ddw/X7DLn7K21G9kRBfJ7Jax34lubnHq4DLbgnAWNfamyOjsVyG6qoGOpqN4azTvEt+XaB/8AhA4ASXc6fWQOsxXBCHCnrjVkCa41aLptbNRiN3AYfyYl1FfgSqqfcTVY9JHPMQVrRF7RtQE/gAAQ2lW66j9Iezv44qIJy2X+FOluy3NzHGGMdvHJcFO6eyUdmpHgXYqgI8gSRURyxzD2FnF20MyRgN+l0ho/abduzJZR7yMVVeA+kyRLdbaGDXPkJb4A048nAxkgZ7wxnqcb5+b3mi+4XEbaeMKTGwhdSNG7ZJJ8SNxsQRkHHjVdJ+0nNcll5r4XDM8L2ePXGZZojGR2bKCCXnx3ezxtq6noM9Kos/LtxhryDIlgkZrpDgSRTAlmKAAAxkEH4E9a4+U+c5OHzs4AdJMdonTxJypHQjJ26b1e+W+KRT8TSa2R41uY5TKGJGXRtjjcMSrA/wAOR4kitKlp/RO0yVnvvW7GC/RO/GpkZPpR+zPH7wVBI96rWeczcJRZJ4rXuqxSRos5Vo/aSWE+QDkFeqjJGRnGqcEQJPeQY7gkWZR4aZVyw+HaK5+2qPxzh/6taSxEi7tmlij/AJiwO2V/qCKWA8RqHjWenKpFTWxMciXWniXEoAe4HDD4juH78D7qv1YtwLmLspby7TY3E8UUY8e+5d/uQf6itoqNaNMrTdo/aUpWJoKUpQApSlACsq9J3Duyv4bg/spl7CU+XVTn/obI/oNarVC9JRWNommBNtMDbz46ofaikX+JTq+IyK10XUiJq0QfKtuPX7hM92C3NlD5F9JLY95KSP8AbUzLwxv8MtpfWZyo9VYrmPSo1xZx3c93qPhvmoOG2ax/wzJ1PLfPJI43DjuxKQfFTG+R8a7OYrq6is2tIE1iOSWGYadTiI6XiKjr7DjcD5p8q2lvJUZrZbnXzXdJY3Vv2l5cE9nKeqFlyF09E2VmXHQ9PjVW4pyrNdNCYnEzSozl2ZRrcrHKwGFGNnOAxJ7p6Y3rvHOYJr6QSTkFgoQEKBsCT4eOSavHJvEWurCO1iDG5hm1RSfMhXOoOx8R3mTR87cdMkaYvTimTak6K7y9eScPeR1iAmCGMazurk/OzhYxuPaO5UgZ3xPek/jMM8UCswa6QAsIyTGodQW36E5UbZq2WHEIrCJ0u42jdiTLKw1xTufHtMYGegR9OOg2FZEqRN+ld4/nfoQHD572gEoApGcZIaiHrll4CXpVEdFCzkKoLMdgFBLH4AbmtV4Fw6SQ2KM11AypL3WMYKBFVSUGnIUlgO951SuUOICzu4XZowpYapB3mAKkaSD7KliMtjIx189d4RL20kt6/di0dnATt+hUlnkOegdt/wClFPjRrya2DSicFlwVmvbkC6ue5HApbMeok9q2D3MYAIPT5xqrcz5jsEkR2MsN7POhPtFRMyFjjA9srnbxq58MvOxtJ7yQEGYtcAHrowFhX4lFXbzaqpJZfr9vZy7huHSJKP45NUjke/Wg+2sIPf6NJcENacGWfidvBD+yDC7fHRQ+mTH2II0+Jraayjkq303kNsp1SKO3vnHmgxHCD5IxUnzYe6tXpa7tpD01sftKUrA0FKUoAUpSgBUHznYRz2UyzZCBdRYDLJjfWB46epHiAanK+JYwwKsMgggjwIOxpp07E9zFLSOaKextLgZ7O6SSBwcxtExBOhvFdQBHlkg+FW7gHMZljW96tH+r36gb6VJKS4H0ckn+Fn+jVfN6eEXItbtDLapKJrZvnxgNlWjPiB0ZPj54Phwnih4df3Rg0ywyxPPGM9yRAe0GPIhe0X3EHI8K7JRyRgnRJc9cpwz3Aa0BLkdpciJdSqjbiTA6uRk6Bu4GR0yfTknk+7tmM9vcQNG2cLlikqjONRA7h3PmVPUdRU5y9drFF29kna2krFpIlA7eF/naR89R9DqNtORgVJQWENwWnsZ+ydj3zHgozfzom21efst76zepJLEtRV2QPPcct9brG0U1u6PrxoMsD7Ee3CGI65BKj4VmFzwOSOFZsFkPtEJIFTfA1MyhTk+RNboLm+j2aGCb+JJGjP4HDAfiqvcNtJ7zhq25t4zG6ka3nI+eSCAik5B9/hVaeq4KvgmcMmY9C2GU4VsEHS3snfo3uPStQsIyJWjklduHyyRqZCWaPUqgdiHP/JLYXtOjaQuckmvbgnonitmMt5KsqKMhcaY/eZCx3Hu2Hn5VYLq99ciaO3AjtNJEtwygJ2YG4gVtm221kaQOmqnq6qk9hQg1yfPG+JJI7aj+q2Z7W4Pg8q7xxDz0nDEeegedZ/f8fme4t7lFLXM9myRBRkhmllUEAfRjz9ozX3zNzCLi0S2s49FubjsoRvqk0AEls+byKd9/E79PTiHHlhMVrw5e0uRElqZxudskrD5ZZiS/T7shwhiuP7+QlKy1+jLgC2qTZOufUEmYbqrAZ7MH5xXUCx+k2PCrxUTyvwMWVpHD1ZRlz9Jzux+8/wBqlq5Zyyk2bRVIUpSoKFKUoAUpSgBSlKAK7zpwh7i3/RxxzFckwyDZx/CwwySDwYHzB61lHCprOO6jctNb6HIkilUyLpOVkUOmGHdJGGT4mt5NUnn3luObEhs3mOO88Dqs4+KsMOMfE+6t9LUr0synG90VLlDiy8LvjH2qyWc5wkgIK+SMfosPZYHHgemK0++5dhmftCpSX/7I2KSfay41D3HNYrPJZwEgWVy7eVzIVH2rGoJ++pqw5s4rOFjtItCKAqhIjpAHTvy5/vW2ppuTtbERlWzNJ/we5T9neMR5SxRufvXQa5uH8u3MMaxLeaUXIGmBA25J6uWHj5VV+E8b4o0piWWC4kX9ooTMcfuklTSob+FdR91dvMnGeJwbube3j2AlVHkjB/mMd038dGPfWGDurRpkuSyx8qxEhpjJcsNwZm1KD5hBhAffpqoelLmAtpsICC74M24AC9VVidgD7Rz0AHnUXc8xcatsO47WM7h1jSSIjzDRb4+6q9Jxa3uGJnsmEjHLNBI6sSepKS6gT9taw02nb3IlNVSOjjEdkiwR+ss6wxkMIUyWldi0hDvhAvQA77Crt6N+DkfpkgFtCRhNXfuJf4ndgNKeSqBk79AMx3JvKsDzK4sbjQN9d06BR/TGo75+Ix761ACp1dTbFDhH5P0UpSuY2FKUoAUpSgBSlRPMfHvUkjYoX7SaOHAOMFzjP2eVNK9kBLUqIi49qvntdB7kKza87EE6cY864bf0gWsgbSz5WVISunDambQpx4rq21U8WK0WWvzFRzccjE8kGHMkcQmYBdipJA0+bZHSuPhnOEVzMYkiuA6nD6omUIcahrJ9nIHjSxYWTuKjuPcMe5gaKOZoC2AzqMtp8QNxgkbZris+coppNEcc7YkMRYR90MG0tk56A+PlXzf87QQSSo6zfodPassbNGgYZBZh0GP/ANp4yTFaJThHB4rSFYoVCov3k+JY+LHzrqkjDAhgCCMEHcEeII8qRyBgCDkEZBHQg9Kpo9Jsf60GiKvbiQopYYlEZIfQ2MZHl76EpS4G2kTHL/LXqLyiORvV3OqOEjaNvnaGznSfo4qcxUXf8wx29ss8uoKwTCqNTkvjAUDqd/8ASvp+PJ6slwiySxuFZRGhZ8Hx0jy8fKh292GyJOlQNhzhFPBJOqTCKNDIWaMgMoznRn2iNJ6V6XnNcMSQsRI5nGqKNELSsMAk6R0AB3oxYWiapUDLzpbram5y5jV+zYBD2ivnGlkO4IJG3vr2seaoJyQj5CwrcFsdzs21Dr5gqcjwxRi/AWiYpUNwXmmO8I7JJtJXUrtGRGw26N9vQ4NTNJquRp2KUpSAVGcw8BS+h7N2ZMMroykaldTlSM7bGpOlNOtw5ILgfK3q0sk8k0lxNIoQu+kYQbgAKAOtRzejqErD327SGYzLJpGogyGQow6FdR+Iq3Up5y5JxRFxcDC3j3Wo5eJYdOBgBSWznrnenDeBiCe4mDFjcMrkEDC6V07Y67edSlKVsdFV4ZyP6tMZY5t2laRswwlyGbUy9oRrCnp1r94jyQZpbhvWZES50iZFWPdVXTgMwJGRnp51aaVWcuRYo84YQiqqjAUBQPcBgf6VVrz0dwzW0kLsxLzvOkmBrjZyCQvgRtjB6/ZVtpUqTXA2kyDvuV1n9XDyOFtx3Qp0kvpCqxYbggZ2HnXtwLgAs4WhR2aMuzRhuqBt9IPiAcnffepalGTqgpEHZ8riLh5sw7FTG8WsgasPqycdMjVXndcphlt+zmkiltk7OORQpJUgBgysCpB0g/EVYKU8mFIrn/wtPVjD2shLTrcySNgu8gZWJPQAHSBt4Cvvh3J0dtcXEsLFPWF0lABpQ7ksmfMknB2qwUozYYorPA+SEtbjt+0LNoKALHHGpBIJLiIAO23U9N6s1KUm2+QSoUpSkMUrI/lpn+rxfjf8qfLTP9Xi/G/5Vv28/Bn1YmuUrI/lpn+rxfjf8qfLTP8AV4vxv+VHbz8B1YmuUrI/lpn+rxfjf8qfLTP9Xi/G/wCVHbz8B1YmuUrI/lpn+rxfjf8AKny0z/V4vxv+VHbz8B1YmuUrI/lpn+rxfjf8qfLTP9Xi/G/5UdvPwHVia5Ssj+Wmf6vF+N/yp8tM/wBXi/G/5UdvPwHVia5Ssj+Wmf6vF+N/yp8tM/1eL8b/AJUdvPwHVia5Ssj+Wmf6vF+N/wAqfLTP9Xi/G/5UdvPwHVia5Ssj+Wmf6vF+N/yp8tM/1eL8b/lR28/AdWJrlKyP5aZ/q8X43/KlHbz8B1YmdUpU5yTwdLy+ihlzobUWAOCdIJxkbgGvSbpWciVuiDpVx5kvuGKk0UFpIkysyK5PdDK2CfaO2x8PGqdUxlkroGqFKVofAuCWUFpaSXULTyXsmhSDsmTgeIx8etE54ocY2Z5Spfm3gwsr2aFSSqkFc9dLAMAfMjOM1EVSdq0JqthSrP6OuERXd72c6a07J2xkjcacHb41W5lwzAdAzAfeaSlboK2s+KUpVCFK0ng/ALGGGyS5haaW+Gzg4CZxgDcYADDcZPWqPzDwwWt3NCCSI3KgnrjqM+/BrOOopOi3BpWR1KVOclcDW+vY4ZCQhDM2OpCjOAfDJxv8apulbJSt0QdKv3MHB7K4sZ7i0haBraURMCdn3VTtk/SBz12qg0oTyQ5RoUpSrJFWr0X/AL0h/pk/2GqrVq9F/wC9If6ZP9hrPU9jKh7kcnNfLtxbyyyyxMkbzyaGJXByzMMYJPTeoCprmfjM8080ckruiTyaVZsqMMwGB7htULThdbhKr2FXjmWQrwfhbKSCCxBHUEAkEe/NUer1zHCX4RwpVGWZiqjxJIIA+81M+Y/f8Djwyl3d28zl5HZ3PVmOWONhkn3V410X/D5LeQxyoUdcZU4yMjI6bdDXPWi/BBc/RL+8f+zJ/daqFx7b/wBbf3NW/wBEv7x/7Mn91qEbl2R7aa7BXs45jGwydeSw6Dpjvjx86yTSm7/BpXpRD0pStjM1peDzTLwSSNCyRKjSsCMKMJucnPgelUPnz95XX+Z/6rV5PEZYhwNEkZUkCCRQcBhiPZvMb1RufP3ldf5n/qtcmjeX6/ubz9pA1b/RV+84/wDLk/sKqFW/0U/vOP8Ay5P7Ct9X2P6Moe5EBe38itPErsI3lcsgJ0E6tsjx6D7hUfUnd8Jlf1idUJijmZXfbSCW2B8fnD76jKqNUJilKVQhU1ydxpbK9imkBKLqDY64YEZA8cZ6VC0pNWqGnTsuHMTcKdJpIHuDcOS6hgdGpmyeo6bmqfSlKMcVVg3Yq/cC5mspLS2ivDKj2b64tAJV8HIzgH4YOPjVBpSnBSHGVErzRxr127lnA0hyNIPXSAFGffgZqKpSqSpUhN2WTkDjkVledrMSE7N12BJydONh8DUzxrjtgvDpra0eVmklEvfU9dS6t8DAwtUKlZvTTlkUptKhSlK1ILvPzVATwnDN+qae37p2wE6fS9k9KrvNXEEub2eWMko76lJGDjAHQ/CoqlZx01F2inJsVM8n8eFjeRzMpZRqVwOulhgke8bHHuqGpVtWqYk63L1zBzFZR2UttZGRzcSiWQuDhdwxxkDfKgY+O9UWlKmEFFDlKxSlKskUpSgBSlKAFKUoAUpSgBSlKAFKUoAUpSgBSlKAFKUoAUpSgD//2Q=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AutoShape 4" descr="data:image/jpeg;base64,/9j/4AAQSkZJRgABAQAAAQABAAD/2wCEAAkGBhQPEBQUEhQVFBQVFRkUFBgYGBgdFBoYHxwYGxogFxsXJyYeHBokGRcdHzsgIycrLC0sGh4xNTArNSkrLCkBCQoKDgwOGg8PGjQkHyIqKSwsLy4sLCwsKSwsLDQpLDQpLCwpLCksLCwsLCwsLCwsLCwsLCkuLCwsLCwsLCwsLP/AABEIALMAkgMBIgACEQEDEQH/xAAbAAEAAwEBAQEAAAAAAAAAAAAABQYHBAMCAf/EAEQQAAIBAwIDBAUICAQGAwAAAAECAwAEERIhBQYxEyJBUQcUMmFxF0JSVIGRktEjJDM1YmNysRVzobI0Q4KDosIWU8H/xAAZAQADAQEBAAAAAAAAAAAAAAAAAQIDBAX/xAAoEQACAgEDAwQBBQAAAAAAAAAAAQIREgMhMRMUUSIyQXFhkbHB8PH/2gAMAwEAAhEDEQA/ANxpSlACvyv2vOedY1ZmIVVBZiegAGST7sUAfk1wqAamC5IUZPVjsAPMk+FV+751j9bW0gUzTFsSYOI4wPaLtvkgeA8cDaqhx7j8l1xBzCe7a2xkiyQqiR1Udo+rYaRLnJ6affXlyFdpaGV4wZQAI2kx357hyNEcOrcINySdznUcACt1pUrZlnbpGmcS4rHbJqkbGTpVQCXdvBUUbs3uFRwa8udxptI/DIElwR7x+zj/APM/Coq2vPVJ2l4guZ3H6B0DOmDj9DCMZWTPh1frnbCyQsp7oF7l2t4uohjbD4/nSjfP8KEAeZqKou7PO64XbRf8Tdyk/wAy6Mf/AIoUH+lVzlpo51RRI6vsTJ68wLd5gcRhmOoKBswAORU7aXdhEcW0HbEHdoYS+/vlIwT/ANRqM4DdW3qSLc28hUh8u8BdBlm6MobSBn7KpXTJ+Swmxu4N4phcKP8AlzgBz/TLGBg/1Ka6eG8dWZjGytFMoy0T4D481I2dP4lJHniqVzWyRWjScNuXUAgukcmY9GRkoDnSQSNlI2zkVFcrcyet24tHRpLpGzaOp0sviWaQ506d87HI2welPptxyDKnRe+O84rYTolwjLDKO5MN1DDqHXqPA5Gdj7qnIbxHOFdWOkOACD3TnB+Bwd6ofNt+72jRXUYd4CrXAQYLxHIE8BPslW6g7DvA7HNVSDiElnDbXEbiRLecxo42DQSDU0br1UqVPdPTUCMjBoWlktuROdM26lcthxFJ1JjOQrMjeYYdQf7/AAIrqrDg1FKUoAUpSgBSlKAFU70r3pi4ZIBt2jLGfgTk/wCgxVxrL/SRxQy+uWpP7JYLiMe7OJP94P31ppK5IibpFe4vZaZ5ixZYJlt+6v7WZjHG6xR5/iIJY7L3epIB0XlzhSdt3EVIrQdjGo3XtiAZnydyRkJk7+351UuU9N3eQ3E5OiGLRap5mFF1uf4Qx6+LEfRq0xyNHwYMu0k6A58ddw/X7DLn7K21G9kRBfJ7Jax34lubnHq4DLbgnAWNfamyOjsVyG6qoGOpqN4azTvEt+XaB/8AhA4ASXc6fWQOsxXBCHCnrjVkCa41aLptbNRiN3AYfyYl1FfgSqqfcTVY9JHPMQVrRF7RtQE/gAAQ2lW66j9Iezv44qIJy2X+FOluy3NzHGGMdvHJcFO6eyUdmpHgXYqgI8gSRURyxzD2FnF20MyRgN+l0ho/abduzJZR7yMVVeA+kyRLdbaGDXPkJb4A048nAxkgZ7wxnqcb5+b3mi+4XEbaeMKTGwhdSNG7ZJJ8SNxsQRkHHjVdJ+0nNcll5r4XDM8L2ePXGZZojGR2bKCCXnx3ezxtq6noM9Kos/LtxhryDIlgkZrpDgSRTAlmKAAAxkEH4E9a4+U+c5OHzs4AdJMdonTxJypHQjJ26b1e+W+KRT8TSa2R41uY5TKGJGXRtjjcMSrA/wAOR4kitKlp/RO0yVnvvW7GC/RO/GpkZPpR+zPH7wVBI96rWeczcJRZJ4rXuqxSRos5Vo/aSWE+QDkFeqjJGRnGqcEQJPeQY7gkWZR4aZVyw+HaK5+2qPxzh/6taSxEi7tmlij/AJiwO2V/qCKWA8RqHjWenKpFTWxMciXWniXEoAe4HDD4juH78D7qv1YtwLmLspby7TY3E8UUY8e+5d/uQf6itoqNaNMrTdo/aUpWJoKUpQApSlACsq9J3Duyv4bg/spl7CU+XVTn/obI/oNarVC9JRWNommBNtMDbz46ofaikX+JTq+IyK10XUiJq0QfKtuPX7hM92C3NlD5F9JLY95KSP8AbUzLwxv8MtpfWZyo9VYrmPSo1xZx3c93qPhvmoOG2ax/wzJ1PLfPJI43DjuxKQfFTG+R8a7OYrq6is2tIE1iOSWGYadTiI6XiKjr7DjcD5p8q2lvJUZrZbnXzXdJY3Vv2l5cE9nKeqFlyF09E2VmXHQ9PjVW4pyrNdNCYnEzSozl2ZRrcrHKwGFGNnOAxJ7p6Y3rvHOYJr6QSTkFgoQEKBsCT4eOSavHJvEWurCO1iDG5hm1RSfMhXOoOx8R3mTR87cdMkaYvTimTak6K7y9eScPeR1iAmCGMazurk/OzhYxuPaO5UgZ3xPek/jMM8UCswa6QAsIyTGodQW36E5UbZq2WHEIrCJ0u42jdiTLKw1xTufHtMYGegR9OOg2FZEqRN+ld4/nfoQHD572gEoApGcZIaiHrll4CXpVEdFCzkKoLMdgFBLH4AbmtV4Fw6SQ2KM11AypL3WMYKBFVSUGnIUlgO951SuUOICzu4XZowpYapB3mAKkaSD7KliMtjIx189d4RL20kt6/di0dnATt+hUlnkOegdt/wClFPjRrya2DSicFlwVmvbkC6ue5HApbMeok9q2D3MYAIPT5xqrcz5jsEkR2MsN7POhPtFRMyFjjA9srnbxq58MvOxtJ7yQEGYtcAHrowFhX4lFXbzaqpJZfr9vZy7huHSJKP45NUjke/Wg+2sIPf6NJcENacGWfidvBD+yDC7fHRQ+mTH2II0+Jraayjkq303kNsp1SKO3vnHmgxHCD5IxUnzYe6tXpa7tpD01sftKUrA0FKUoAUpSgBUHznYRz2UyzZCBdRYDLJjfWB46epHiAanK+JYwwKsMgggjwIOxpp07E9zFLSOaKextLgZ7O6SSBwcxtExBOhvFdQBHlkg+FW7gHMZljW96tH+r36gb6VJKS4H0ckn+Fn+jVfN6eEXItbtDLapKJrZvnxgNlWjPiB0ZPj54Phwnih4df3Rg0ywyxPPGM9yRAe0GPIhe0X3EHI8K7JRyRgnRJc9cpwz3Aa0BLkdpciJdSqjbiTA6uRk6Bu4GR0yfTknk+7tmM9vcQNG2cLlikqjONRA7h3PmVPUdRU5y9drFF29kna2krFpIlA7eF/naR89R9DqNtORgVJQWENwWnsZ+ydj3zHgozfzom21efst76zepJLEtRV2QPPcct9brG0U1u6PrxoMsD7Ee3CGI65BKj4VmFzwOSOFZsFkPtEJIFTfA1MyhTk+RNboLm+j2aGCb+JJGjP4HDAfiqvcNtJ7zhq25t4zG6ka3nI+eSCAik5B9/hVaeq4KvgmcMmY9C2GU4VsEHS3snfo3uPStQsIyJWjklduHyyRqZCWaPUqgdiHP/JLYXtOjaQuckmvbgnonitmMt5KsqKMhcaY/eZCx3Hu2Hn5VYLq99ciaO3AjtNJEtwygJ2YG4gVtm221kaQOmqnq6qk9hQg1yfPG+JJI7aj+q2Z7W4Pg8q7xxDz0nDEeegedZ/f8fme4t7lFLXM9myRBRkhmllUEAfRjz9ozX3zNzCLi0S2s49FubjsoRvqk0AEls+byKd9/E79PTiHHlhMVrw5e0uRElqZxudskrD5ZZiS/T7shwhiuP7+QlKy1+jLgC2qTZOufUEmYbqrAZ7MH5xXUCx+k2PCrxUTyvwMWVpHD1ZRlz9Jzux+8/wBqlq5Zyyk2bRVIUpSoKFKUoAUpSgBSlKAK7zpwh7i3/RxxzFckwyDZx/CwwySDwYHzB61lHCprOO6jctNb6HIkilUyLpOVkUOmGHdJGGT4mt5NUnn3luObEhs3mOO88Dqs4+KsMOMfE+6t9LUr0synG90VLlDiy8LvjH2qyWc5wkgIK+SMfosPZYHHgemK0++5dhmftCpSX/7I2KSfay41D3HNYrPJZwEgWVy7eVzIVH2rGoJ++pqw5s4rOFjtItCKAqhIjpAHTvy5/vW2ppuTtbERlWzNJ/we5T9neMR5SxRufvXQa5uH8u3MMaxLeaUXIGmBA25J6uWHj5VV+E8b4o0piWWC4kX9ooTMcfuklTSob+FdR91dvMnGeJwbube3j2AlVHkjB/mMd038dGPfWGDurRpkuSyx8qxEhpjJcsNwZm1KD5hBhAffpqoelLmAtpsICC74M24AC9VVidgD7Rz0AHnUXc8xcatsO47WM7h1jSSIjzDRb4+6q9Jxa3uGJnsmEjHLNBI6sSepKS6gT9taw02nb3IlNVSOjjEdkiwR+ss6wxkMIUyWldi0hDvhAvQA77Crt6N+DkfpkgFtCRhNXfuJf4ndgNKeSqBk79AMx3JvKsDzK4sbjQN9d06BR/TGo75+Ix761ACp1dTbFDhH5P0UpSuY2FKUoAUpSgBSlRPMfHvUkjYoX7SaOHAOMFzjP2eVNK9kBLUqIi49qvntdB7kKza87EE6cY864bf0gWsgbSz5WVISunDambQpx4rq21U8WK0WWvzFRzccjE8kGHMkcQmYBdipJA0+bZHSuPhnOEVzMYkiuA6nD6omUIcahrJ9nIHjSxYWTuKjuPcMe5gaKOZoC2AzqMtp8QNxgkbZris+coppNEcc7YkMRYR90MG0tk56A+PlXzf87QQSSo6zfodPassbNGgYZBZh0GP/ANp4yTFaJThHB4rSFYoVCov3k+JY+LHzrqkjDAhgCCMEHcEeII8qRyBgCDkEZBHQg9Kpo9Jsf60GiKvbiQopYYlEZIfQ2MZHl76EpS4G2kTHL/LXqLyiORvV3OqOEjaNvnaGznSfo4qcxUXf8wx29ss8uoKwTCqNTkvjAUDqd/8ASvp+PJ6slwiySxuFZRGhZ8Hx0jy8fKh292GyJOlQNhzhFPBJOqTCKNDIWaMgMoznRn2iNJ6V6XnNcMSQsRI5nGqKNELSsMAk6R0AB3oxYWiapUDLzpbram5y5jV+zYBD2ivnGlkO4IJG3vr2seaoJyQj5CwrcFsdzs21Dr5gqcjwxRi/AWiYpUNwXmmO8I7JJtJXUrtGRGw26N9vQ4NTNJquRp2KUpSAVGcw8BS+h7N2ZMMroykaldTlSM7bGpOlNOtw5ILgfK3q0sk8k0lxNIoQu+kYQbgAKAOtRzejqErD327SGYzLJpGogyGQow6FdR+Iq3Up5y5JxRFxcDC3j3Wo5eJYdOBgBSWznrnenDeBiCe4mDFjcMrkEDC6V07Y67edSlKVsdFV4ZyP6tMZY5t2laRswwlyGbUy9oRrCnp1r94jyQZpbhvWZES50iZFWPdVXTgMwJGRnp51aaVWcuRYo84YQiqqjAUBQPcBgf6VVrz0dwzW0kLsxLzvOkmBrjZyCQvgRtjB6/ZVtpUqTXA2kyDvuV1n9XDyOFtx3Qp0kvpCqxYbggZ2HnXtwLgAs4WhR2aMuzRhuqBt9IPiAcnffepalGTqgpEHZ8riLh5sw7FTG8WsgasPqycdMjVXndcphlt+zmkiltk7OORQpJUgBgysCpB0g/EVYKU8mFIrn/wtPVjD2shLTrcySNgu8gZWJPQAHSBt4Cvvh3J0dtcXEsLFPWF0lABpQ7ksmfMknB2qwUozYYorPA+SEtbjt+0LNoKALHHGpBIJLiIAO23U9N6s1KUm2+QSoUpSkMUrI/lpn+rxfjf8qfLTP9Xi/G/5Vv28/Bn1YmuUrI/lpn+rxfjf8qfLTP8AV4vxv+VHbz8B1YmuUrI/lpn+rxfjf8qfLTP9Xi/G/wCVHbz8B1YmuUrI/lpn+rxfjf8AKny0z/V4vxv+VHbz8B1YmuUrI/lpn+rxfjf8qfLTP9Xi/G/5UdvPwHVia5Ssj+Wmf6vF+N/yp8tM/wBXi/G/5UdvPwHVia5Ssj+Wmf6vF+N/yp8tM/1eL8b/AJUdvPwHVia5Ssj+Wmf6vF+N/wAqfLTP9Xi/G/5UdvPwHVia5Ssj+Wmf6vF+N/yp8tM/1eL8b/lR28/AdWJrlKyP5aZ/q8X43/KlHbz8B1YmdUpU5yTwdLy+ihlzobUWAOCdIJxkbgGvSbpWciVuiDpVx5kvuGKk0UFpIkysyK5PdDK2CfaO2x8PGqdUxlkroGqFKVofAuCWUFpaSXULTyXsmhSDsmTgeIx8etE54ocY2Z5Spfm3gwsr2aFSSqkFc9dLAMAfMjOM1EVSdq0JqthSrP6OuERXd72c6a07J2xkjcacHb41W5lwzAdAzAfeaSlboK2s+KUpVCFK0ng/ALGGGyS5haaW+Gzg4CZxgDcYADDcZPWqPzDwwWt3NCCSI3KgnrjqM+/BrOOopOi3BpWR1KVOclcDW+vY4ZCQhDM2OpCjOAfDJxv8apulbJSt0QdKv3MHB7K4sZ7i0haBraURMCdn3VTtk/SBz12qg0oTyQ5RoUpSrJFWr0X/AL0h/pk/2GqrVq9F/wC9If6ZP9hrPU9jKh7kcnNfLtxbyyyyxMkbzyaGJXByzMMYJPTeoCprmfjM8080ckruiTyaVZsqMMwGB7htULThdbhKr2FXjmWQrwfhbKSCCxBHUEAkEe/NUer1zHCX4RwpVGWZiqjxJIIA+81M+Y/f8Djwyl3d28zl5HZ3PVmOWONhkn3V410X/D5LeQxyoUdcZU4yMjI6bdDXPWi/BBc/RL+8f+zJ/daqFx7b/wBbf3NW/wBEv7x/7Mn91qEbl2R7aa7BXs45jGwydeSw6Dpjvjx86yTSm7/BpXpRD0pStjM1peDzTLwSSNCyRKjSsCMKMJucnPgelUPnz95XX+Z/6rV5PEZYhwNEkZUkCCRQcBhiPZvMb1RufP3ldf5n/qtcmjeX6/ubz9pA1b/RV+84/wDLk/sKqFW/0U/vOP8Ay5P7Ct9X2P6Moe5EBe38itPErsI3lcsgJ0E6tsjx6D7hUfUnd8Jlf1idUJijmZXfbSCW2B8fnD76jKqNUJilKVQhU1ydxpbK9imkBKLqDY64YEZA8cZ6VC0pNWqGnTsuHMTcKdJpIHuDcOS6hgdGpmyeo6bmqfSlKMcVVg3Yq/cC5mspLS2ivDKj2b64tAJV8HIzgH4YOPjVBpSnBSHGVErzRxr127lnA0hyNIPXSAFGffgZqKpSqSpUhN2WTkDjkVledrMSE7N12BJydONh8DUzxrjtgvDpra0eVmklEvfU9dS6t8DAwtUKlZvTTlkUptKhSlK1ILvPzVATwnDN+qae37p2wE6fS9k9KrvNXEEub2eWMko76lJGDjAHQ/CoqlZx01F2inJsVM8n8eFjeRzMpZRqVwOulhgke8bHHuqGpVtWqYk63L1zBzFZR2UttZGRzcSiWQuDhdwxxkDfKgY+O9UWlKmEFFDlKxSlKskUpSgBSlKAFKUoAUpSgBSlKAFKUoAUpSgBSlKAFKUoAUpSgD//2Q=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0" name="Picture 6" descr="http://earthconsciousmagazine.com/wp-content/uploads/2012/07/ECLAC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4800"/>
            <a:ext cx="1743075" cy="213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Yearly National Accounts Seminars</a:t>
            </a:r>
          </a:p>
          <a:p>
            <a:pPr marL="742950" indent="-255588"/>
            <a:r>
              <a:rPr lang="en-US" sz="1800" dirty="0" smtClean="0"/>
              <a:t>Opportunity for exchange of information and commitment of actors</a:t>
            </a:r>
          </a:p>
          <a:p>
            <a:pPr marL="742950" indent="-255588"/>
            <a:endParaRPr lang="en-US" sz="1800" dirty="0" smtClean="0"/>
          </a:p>
          <a:p>
            <a:r>
              <a:rPr lang="en-US" dirty="0" smtClean="0"/>
              <a:t>Thematic Task Forces</a:t>
            </a:r>
          </a:p>
          <a:p>
            <a:pPr marL="742950" indent="-255588"/>
            <a:r>
              <a:rPr lang="en-US" sz="1800" dirty="0" smtClean="0"/>
              <a:t>Informal Sector, FISIM </a:t>
            </a:r>
            <a:r>
              <a:rPr lang="en-US" sz="1800" dirty="0" smtClean="0">
                <a:sym typeface="Wingdings" pitchFamily="2" charset="2"/>
              </a:rPr>
              <a:t> Publications</a:t>
            </a:r>
          </a:p>
          <a:p>
            <a:pPr marL="742950" indent="-255588"/>
            <a:endParaRPr lang="en-US" sz="18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Technical Assistance and Training</a:t>
            </a:r>
          </a:p>
          <a:p>
            <a:pPr marL="742950" indent="-255588"/>
            <a:r>
              <a:rPr lang="en-US" sz="1800" dirty="0" smtClean="0">
                <a:sym typeface="Wingdings" pitchFamily="2" charset="2"/>
              </a:rPr>
              <a:t>On a regular basis, on demand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ECLAC’s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ICP</a:t>
            </a:r>
          </a:p>
          <a:p>
            <a:r>
              <a:rPr lang="en-US" dirty="0" smtClean="0"/>
              <a:t>First time ECLAC works as the regional coordinator with 22 countries from the Caribbean in a Project.</a:t>
            </a:r>
          </a:p>
          <a:p>
            <a:r>
              <a:rPr lang="en-US" dirty="0" smtClean="0"/>
              <a:t>First time the Caribbean participates in the </a:t>
            </a:r>
            <a:r>
              <a:rPr lang="en-US" dirty="0" err="1" smtClean="0"/>
              <a:t>programme</a:t>
            </a:r>
            <a:r>
              <a:rPr lang="en-US" dirty="0" smtClean="0"/>
              <a:t> as a region.</a:t>
            </a:r>
          </a:p>
          <a:p>
            <a:r>
              <a:rPr lang="en-US" dirty="0" smtClean="0"/>
              <a:t>Can be partly used as a starting point for implementing the SNA 2008.</a:t>
            </a:r>
          </a:p>
          <a:p>
            <a:r>
              <a:rPr lang="en-US" dirty="0" smtClean="0"/>
              <a:t>Created great synergies between ECLAC and the region.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ECLAC’s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Assistance</a:t>
            </a:r>
          </a:p>
          <a:p>
            <a:pPr marL="742950" indent="-255588"/>
            <a:r>
              <a:rPr lang="en-US" sz="1800" dirty="0" smtClean="0"/>
              <a:t>One regional advisor, other experts</a:t>
            </a:r>
          </a:p>
          <a:p>
            <a:endParaRPr lang="en-US" dirty="0" smtClean="0"/>
          </a:p>
          <a:p>
            <a:r>
              <a:rPr lang="en-US" dirty="0" smtClean="0"/>
              <a:t>Training</a:t>
            </a:r>
          </a:p>
          <a:p>
            <a:pPr marL="742950" indent="-255588"/>
            <a:r>
              <a:rPr lang="en-US" sz="1800" dirty="0" smtClean="0"/>
              <a:t>Courses or workshops</a:t>
            </a:r>
          </a:p>
          <a:p>
            <a:endParaRPr lang="en-US" dirty="0" smtClean="0"/>
          </a:p>
          <a:p>
            <a:r>
              <a:rPr lang="en-US" dirty="0" smtClean="0"/>
              <a:t>Development Account Project</a:t>
            </a:r>
          </a:p>
          <a:p>
            <a:pPr marL="742950" indent="-255588"/>
            <a:r>
              <a:rPr lang="en-US" sz="1800" dirty="0" smtClean="0"/>
              <a:t>On the implementation of the SNA 2008 and the SEEA 2012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can collaborate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Framework</a:t>
            </a:r>
          </a:p>
          <a:p>
            <a:pPr marL="685800" indent="-255588"/>
            <a:r>
              <a:rPr lang="en-US" sz="1800" dirty="0" err="1" smtClean="0"/>
              <a:t>MoUs</a:t>
            </a:r>
            <a:r>
              <a:rPr lang="en-US" sz="1800" dirty="0" smtClean="0"/>
              <a:t> among actors, liaise / train users and producers</a:t>
            </a:r>
          </a:p>
          <a:p>
            <a:endParaRPr lang="en-US" dirty="0" smtClean="0"/>
          </a:p>
          <a:p>
            <a:r>
              <a:rPr lang="en-US" dirty="0" smtClean="0"/>
              <a:t>Horizontal Cooperation</a:t>
            </a:r>
          </a:p>
          <a:p>
            <a:endParaRPr lang="en-US" dirty="0" smtClean="0"/>
          </a:p>
          <a:p>
            <a:r>
              <a:rPr lang="en-US" dirty="0" smtClean="0"/>
              <a:t>Study Tours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collaborate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b="1" dirty="0" smtClean="0"/>
          </a:p>
          <a:p>
            <a:pPr algn="ctr">
              <a:buNone/>
            </a:pPr>
            <a:endParaRPr lang="en-US" sz="4800" b="1" dirty="0" smtClean="0"/>
          </a:p>
          <a:p>
            <a:pPr algn="ctr">
              <a:buNone/>
            </a:pPr>
            <a:r>
              <a:rPr lang="en-US" sz="4800" b="1" dirty="0" smtClean="0"/>
              <a:t>THANK YOU!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in the Regional Implementation Strategy</a:t>
            </a:r>
          </a:p>
          <a:p>
            <a:r>
              <a:rPr lang="en-US" dirty="0" smtClean="0"/>
              <a:t>Regional Policy Instruments 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ECLAC’s experience</a:t>
            </a:r>
          </a:p>
          <a:p>
            <a:r>
              <a:rPr lang="en-US" dirty="0" smtClean="0"/>
              <a:t>How we can collaborate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3 levels of implementation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Elements in an Implementation Strategy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209800" y="2590800"/>
            <a:ext cx="4267200" cy="2971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895600" y="46482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505200" y="37338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57600" y="49646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40502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REGIONAL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0" y="3276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GLOBAL</a:t>
            </a:r>
            <a:endParaRPr lang="en-US" dirty="0"/>
          </a:p>
        </p:txBody>
      </p:sp>
      <p:cxnSp>
        <p:nvCxnSpPr>
          <p:cNvPr id="16" name="Straight Connector 15"/>
          <p:cNvCxnSpPr>
            <a:endCxn id="4" idx="2"/>
          </p:cNvCxnSpPr>
          <p:nvPr/>
        </p:nvCxnSpPr>
        <p:spPr>
          <a:xfrm flipH="1">
            <a:off x="2209800" y="3733800"/>
            <a:ext cx="1295400" cy="18288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4"/>
          </p:cNvCxnSpPr>
          <p:nvPr/>
        </p:nvCxnSpPr>
        <p:spPr>
          <a:xfrm flipH="1">
            <a:off x="2209800" y="5562600"/>
            <a:ext cx="4267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81600" y="3733800"/>
            <a:ext cx="1295400" cy="18288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505200" y="3733800"/>
            <a:ext cx="1676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at the National Level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1752600" y="1676400"/>
            <a:ext cx="5715000" cy="4038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743200" y="43434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581400" y="32004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0" y="22098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NATIONAL STATEMENT OF STRATEGY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35930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RESOURCES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48122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POLITICAL COMMITMENT</a:t>
            </a:r>
            <a:endParaRPr lang="en-US" b="1" dirty="0"/>
          </a:p>
        </p:txBody>
      </p:sp>
      <p:sp>
        <p:nvSpPr>
          <p:cNvPr id="12" name="Left Brace 11"/>
          <p:cNvSpPr/>
          <p:nvPr/>
        </p:nvSpPr>
        <p:spPr>
          <a:xfrm>
            <a:off x="2971800" y="1676400"/>
            <a:ext cx="304800" cy="1371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15240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Action Plan</a:t>
            </a:r>
          </a:p>
          <a:p>
            <a:pPr algn="ctr"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Coordination among actors (</a:t>
            </a:r>
            <a:r>
              <a:rPr lang="en-US" b="1" dirty="0" err="1" smtClean="0">
                <a:solidFill>
                  <a:srgbClr val="00B050"/>
                </a:solidFill>
              </a:rPr>
              <a:t>MoUs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pPr algn="ctr"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Accountability mechanisms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10800000">
            <a:off x="6248401" y="3200400"/>
            <a:ext cx="3048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19800" y="33528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HR</a:t>
            </a:r>
          </a:p>
          <a:p>
            <a:pPr algn="ctr"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Training</a:t>
            </a:r>
          </a:p>
          <a:p>
            <a:pPr algn="ctr"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IT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 rot="10800000">
            <a:off x="2478082" y="3791015"/>
            <a:ext cx="533400" cy="1068527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3" grpId="0" animBg="1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at the Regional Level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1752600" y="1676400"/>
            <a:ext cx="5410200" cy="4191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667000" y="44958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29000" y="32766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43200" y="49646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COORDINATION OF ACTORS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3657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RESOURCES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200400" y="21336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REGIONAL IMPLEMENTATION PLAN</a:t>
            </a:r>
            <a:endParaRPr lang="en-US" b="1" dirty="0"/>
          </a:p>
        </p:txBody>
      </p:sp>
      <p:sp>
        <p:nvSpPr>
          <p:cNvPr id="23" name="Left Brace 22"/>
          <p:cNvSpPr/>
          <p:nvPr/>
        </p:nvSpPr>
        <p:spPr>
          <a:xfrm>
            <a:off x="3124200" y="1676400"/>
            <a:ext cx="152400" cy="16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66800" y="1923871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Cooperation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Training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Study Tours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Accountability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6" name="Right Brace 25"/>
          <p:cNvSpPr/>
          <p:nvPr/>
        </p:nvSpPr>
        <p:spPr>
          <a:xfrm>
            <a:off x="5867400" y="3276600"/>
            <a:ext cx="3810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172200" y="32766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Donors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International / Regional Organizations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8" name="Left Brace 27"/>
          <p:cNvSpPr/>
          <p:nvPr/>
        </p:nvSpPr>
        <p:spPr>
          <a:xfrm>
            <a:off x="2362200" y="4419600"/>
            <a:ext cx="304800" cy="1524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04800" y="4590871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CARTAC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CARICOM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UNSD/ ECLAC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ECCB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Curved Left Arrow 14"/>
          <p:cNvSpPr/>
          <p:nvPr/>
        </p:nvSpPr>
        <p:spPr>
          <a:xfrm rot="10800000">
            <a:off x="2362200" y="3810000"/>
            <a:ext cx="533400" cy="1447800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6" grpId="0" animBg="1"/>
      <p:bldP spid="27" grpId="0"/>
      <p:bldP spid="28" grpId="0" animBg="1"/>
      <p:bldP spid="29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Standing Committee of Caribbean Statisticians</a:t>
            </a:r>
          </a:p>
          <a:p>
            <a:pPr marL="685800" indent="-255588"/>
            <a:r>
              <a:rPr lang="en-US" sz="1800" dirty="0" smtClean="0"/>
              <a:t>Regional Statistical Work </a:t>
            </a:r>
            <a:r>
              <a:rPr lang="en-US" sz="1800" dirty="0" err="1" smtClean="0"/>
              <a:t>Programme</a:t>
            </a:r>
            <a:endParaRPr lang="en-US" sz="1800" dirty="0" smtClean="0"/>
          </a:p>
          <a:p>
            <a:endParaRPr lang="en-US" dirty="0" smtClean="0"/>
          </a:p>
          <a:p>
            <a:r>
              <a:rPr lang="en-US" dirty="0" smtClean="0"/>
              <a:t>Statistical Conference of the Americas</a:t>
            </a:r>
          </a:p>
          <a:p>
            <a:pPr marL="685800" indent="-255588"/>
            <a:r>
              <a:rPr lang="en-US" sz="1800" dirty="0" smtClean="0"/>
              <a:t>Working Groups on National Accounts (ECLAC is Technical </a:t>
            </a:r>
            <a:r>
              <a:rPr lang="en-US" sz="1800" dirty="0" err="1" smtClean="0"/>
              <a:t>Secretariate</a:t>
            </a:r>
            <a:r>
              <a:rPr lang="en-US" sz="1800" dirty="0" smtClean="0"/>
              <a:t>), International Classifications, etc.</a:t>
            </a:r>
          </a:p>
          <a:p>
            <a:endParaRPr lang="en-US" dirty="0" smtClean="0"/>
          </a:p>
          <a:p>
            <a:r>
              <a:rPr lang="en-US" dirty="0" smtClean="0"/>
              <a:t>Sub-regional Organizations:</a:t>
            </a:r>
          </a:p>
          <a:p>
            <a:pPr marL="685800" indent="-255588"/>
            <a:r>
              <a:rPr lang="en-US" sz="1800" dirty="0" smtClean="0"/>
              <a:t>ECCB, CAN, </a:t>
            </a:r>
            <a:r>
              <a:rPr lang="en-US" sz="1800" dirty="0" err="1" smtClean="0"/>
              <a:t>MercoSur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Policy Instruments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Some countries are more advanced than others in terms of Milestones</a:t>
            </a:r>
          </a:p>
          <a:p>
            <a:pPr marL="685800" indent="-255588"/>
            <a:r>
              <a:rPr lang="en-US" sz="1800" dirty="0" smtClean="0"/>
              <a:t>GDP on the Expenditure side</a:t>
            </a:r>
          </a:p>
          <a:p>
            <a:pPr marL="685800" indent="-255588"/>
            <a:r>
              <a:rPr lang="en-US" sz="1800" dirty="0" smtClean="0"/>
              <a:t>Post-2015 agenda pushes for the improvement of NA statistics </a:t>
            </a:r>
            <a:r>
              <a:rPr lang="en-US" sz="1800" dirty="0" smtClean="0">
                <a:sym typeface="Wingdings" pitchFamily="2" charset="2"/>
              </a:rPr>
              <a:t> it is the base for many other fields, such as SEEA</a:t>
            </a:r>
            <a:endParaRPr lang="en-US" sz="1800" dirty="0" smtClean="0"/>
          </a:p>
          <a:p>
            <a:endParaRPr lang="en-US" dirty="0" smtClean="0"/>
          </a:p>
          <a:p>
            <a:r>
              <a:rPr lang="en-US" dirty="0" smtClean="0"/>
              <a:t>Lack of Resources</a:t>
            </a:r>
          </a:p>
          <a:p>
            <a:pPr marL="685800" indent="-255588"/>
            <a:r>
              <a:rPr lang="en-US" sz="1800" dirty="0" smtClean="0"/>
              <a:t>Especially HR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Challenges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National Level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countries have identified the areas in need of support / improvement:</a:t>
            </a:r>
          </a:p>
          <a:p>
            <a:endParaRPr lang="en-US" sz="1800" dirty="0" smtClean="0"/>
          </a:p>
          <a:p>
            <a:r>
              <a:rPr lang="en-US" sz="1800" dirty="0" smtClean="0"/>
              <a:t>Training</a:t>
            </a:r>
          </a:p>
          <a:p>
            <a:r>
              <a:rPr lang="en-US" sz="1800" dirty="0" smtClean="0"/>
              <a:t>Horizontal Cooperation</a:t>
            </a:r>
          </a:p>
          <a:p>
            <a:endParaRPr lang="en-US" sz="1800" dirty="0" smtClean="0"/>
          </a:p>
          <a:p>
            <a:r>
              <a:rPr lang="en-US" sz="1800" dirty="0" smtClean="0"/>
              <a:t>Basic Stats and Surveys</a:t>
            </a:r>
          </a:p>
          <a:p>
            <a:r>
              <a:rPr lang="en-US" sz="1800" dirty="0" smtClean="0"/>
              <a:t>Business Registers</a:t>
            </a:r>
          </a:p>
          <a:p>
            <a:endParaRPr lang="en-US" sz="1800" dirty="0" smtClean="0"/>
          </a:p>
          <a:p>
            <a:r>
              <a:rPr lang="en-US" sz="1800" dirty="0" smtClean="0"/>
              <a:t>Monetary Resources</a:t>
            </a:r>
          </a:p>
          <a:p>
            <a:r>
              <a:rPr lang="en-US" sz="1800" dirty="0" smtClean="0"/>
              <a:t>Political Support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Challenges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National Level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coordinating actors:</a:t>
            </a:r>
          </a:p>
          <a:p>
            <a:pPr marL="685800" indent="-255588"/>
            <a:r>
              <a:rPr lang="en-US" sz="1800" dirty="0" smtClean="0"/>
              <a:t>UNSD / ECLAC</a:t>
            </a:r>
          </a:p>
          <a:p>
            <a:pPr marL="685800" indent="-255588"/>
            <a:r>
              <a:rPr lang="en-US" sz="1800" dirty="0" smtClean="0"/>
              <a:t>CARICOM</a:t>
            </a:r>
          </a:p>
          <a:p>
            <a:pPr marL="685800" indent="-255588"/>
            <a:r>
              <a:rPr lang="en-US" sz="1800" dirty="0" smtClean="0"/>
              <a:t>CARTAC - IMF</a:t>
            </a:r>
          </a:p>
          <a:p>
            <a:pPr marL="685800" indent="-255588"/>
            <a:r>
              <a:rPr lang="en-US" sz="1800" dirty="0" smtClean="0"/>
              <a:t>ECCB (sub-regional)</a:t>
            </a:r>
          </a:p>
          <a:p>
            <a:endParaRPr lang="en-US" dirty="0" smtClean="0"/>
          </a:p>
          <a:p>
            <a:r>
              <a:rPr lang="en-US" dirty="0" smtClean="0"/>
              <a:t>Makes it a challenge to coordinate all actions in an efficient manner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Challenges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Regional Level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738</TotalTime>
  <Words>404</Words>
  <Application>Microsoft Office PowerPoint</Application>
  <PresentationFormat>On-screen Show (4:3)</PresentationFormat>
  <Paragraphs>124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Regional 2008 SNA Implementation</vt:lpstr>
      <vt:lpstr>Outline</vt:lpstr>
      <vt:lpstr>Elements in an Implementation Strategy</vt:lpstr>
      <vt:lpstr>Elements at the National Level</vt:lpstr>
      <vt:lpstr>Elements at the Regional Level</vt:lpstr>
      <vt:lpstr>Regional Policy Instruments</vt:lpstr>
      <vt:lpstr>Challenges National Level</vt:lpstr>
      <vt:lpstr>Challenges National Level</vt:lpstr>
      <vt:lpstr>Challenges Regional Level</vt:lpstr>
      <vt:lpstr>ECLAC’s Experience</vt:lpstr>
      <vt:lpstr>ECLAC’s Experience</vt:lpstr>
      <vt:lpstr>How we can collaborate</vt:lpstr>
      <vt:lpstr>How can we collaborate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2008 SNA Implementation</dc:title>
  <dc:creator>MASTER8000</dc:creator>
  <cp:lastModifiedBy>depe1</cp:lastModifiedBy>
  <cp:revision>34</cp:revision>
  <dcterms:created xsi:type="dcterms:W3CDTF">2014-01-29T18:31:15Z</dcterms:created>
  <dcterms:modified xsi:type="dcterms:W3CDTF">2014-02-05T13:23:05Z</dcterms:modified>
</cp:coreProperties>
</file>