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6"/>
  </p:notesMasterIdLst>
  <p:handoutMasterIdLst>
    <p:handoutMasterId r:id="rId7"/>
  </p:handoutMasterIdLst>
  <p:sldIdLst>
    <p:sldId id="405" r:id="rId2"/>
    <p:sldId id="424" r:id="rId3"/>
    <p:sldId id="470" r:id="rId4"/>
    <p:sldId id="318" r:id="rId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6233" autoAdjust="0"/>
  </p:normalViewPr>
  <p:slideViewPr>
    <p:cSldViewPr snapToGrid="0">
      <p:cViewPr varScale="1">
        <p:scale>
          <a:sx n="93" d="100"/>
          <a:sy n="93" d="100"/>
        </p:scale>
        <p:origin x="1356"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6467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3336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Benson Sim</a:t>
            </a:r>
          </a:p>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311965"/>
            <a:ext cx="8758335" cy="4524315"/>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latin typeface="+mj-lt"/>
              </a:rPr>
              <a:t>Update on the Work of the Intersecretariat Working Group on National Accounts Task Force on Islamic finance</a:t>
            </a:r>
          </a:p>
          <a:p>
            <a:pPr algn="ctr" eaLnBrk="0" hangingPunct="0">
              <a:defRPr/>
            </a:pPr>
            <a:r>
              <a:rPr lang="en-US" sz="3600" b="1" dirty="0">
                <a:latin typeface="+mj-lt"/>
              </a:rPr>
              <a:t> </a:t>
            </a:r>
          </a:p>
          <a:p>
            <a:pPr algn="ctr" eaLnBrk="0" hangingPunct="0">
              <a:defRPr/>
            </a:pPr>
            <a:endParaRPr lang="en-US" sz="3600" b="1" dirty="0">
              <a:latin typeface="+mj-lt"/>
            </a:endParaRPr>
          </a:p>
          <a:p>
            <a:pPr algn="ctr" eaLnBrk="0" hangingPunct="0">
              <a:defRPr/>
            </a:pPr>
            <a:endParaRPr lang="en-US" sz="3600" b="1" dirty="0">
              <a:effectLst>
                <a:outerShdw blurRad="38100" dist="38100" dir="2700000" algn="tl">
                  <a:srgbClr val="C0C0C0"/>
                </a:outerShdw>
              </a:effectLst>
              <a:latin typeface="+mj-lt"/>
              <a:cs typeface="+mn-cs"/>
            </a:endParaRPr>
          </a:p>
          <a:p>
            <a:pPr algn="ctr" eaLnBrk="0" hangingPunct="0">
              <a:defRPr/>
            </a:pPr>
            <a:endParaRPr lang="en-US" sz="3600" b="1" dirty="0">
              <a:effectLst>
                <a:outerShdw blurRad="38100" dist="38100" dir="2700000" algn="tl">
                  <a:srgbClr val="C0C0C0"/>
                </a:outerShdw>
              </a:effectLst>
              <a:latin typeface="Verdana" pitchFamily="34" charset="0"/>
              <a:cs typeface="+mn-cs"/>
            </a:endParaRPr>
          </a:p>
        </p:txBody>
      </p:sp>
      <p:sp>
        <p:nvSpPr>
          <p:cNvPr id="5" name="Rectangle 3">
            <a:extLst>
              <a:ext uri="{FF2B5EF4-FFF2-40B4-BE49-F238E27FC236}">
                <a16:creationId xmlns:a16="http://schemas.microsoft.com/office/drawing/2014/main" id="{18554EAE-B81E-4E30-8F01-770E8DB650A9}"/>
              </a:ext>
            </a:extLst>
          </p:cNvPr>
          <p:cNvSpPr>
            <a:spLocks noChangeArrowheads="1"/>
          </p:cNvSpPr>
          <p:nvPr/>
        </p:nvSpPr>
        <p:spPr bwMode="auto">
          <a:xfrm>
            <a:off x="172988" y="4007409"/>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Workshop on Islamic Finance in the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31 October – 2 November 2018</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Ankara, Turkey </a:t>
            </a:r>
          </a:p>
        </p:txBody>
      </p:sp>
    </p:spTree>
    <p:extLst>
      <p:ext uri="{BB962C8B-B14F-4D97-AF65-F5344CB8AC3E}">
        <p14:creationId xmlns:p14="http://schemas.microsoft.com/office/powerpoint/2010/main" val="191445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endParaRPr lang="en-US" altLang="en-US" dirty="0"/>
          </a:p>
          <a:p>
            <a:pPr marL="465138" indent="-465138" eaLnBrk="1" hangingPunct="1">
              <a:defRPr/>
            </a:pPr>
            <a:r>
              <a:rPr lang="en-US" altLang="en-US" dirty="0"/>
              <a:t>Issues on the implementation of the 2008 SNA recommendations for Islamic finance were raised during several meetings in the Arab region organized by ESCWA</a:t>
            </a:r>
          </a:p>
          <a:p>
            <a:pPr marL="0" indent="0" eaLnBrk="1" hangingPunct="1">
              <a:buNone/>
              <a:defRPr/>
            </a:pPr>
            <a:endParaRPr lang="en-US" altLang="en-US" dirty="0"/>
          </a:p>
          <a:p>
            <a:pPr marL="465138" indent="-465138" eaLnBrk="1" hangingPunct="1">
              <a:defRPr/>
            </a:pPr>
            <a:r>
              <a:rPr lang="en-US" altLang="en-US" dirty="0"/>
              <a:t>At its 10</a:t>
            </a:r>
            <a:r>
              <a:rPr lang="en-US" altLang="en-US" baseline="30000" dirty="0"/>
              <a:t>th</a:t>
            </a:r>
            <a:r>
              <a:rPr lang="en-US" altLang="en-US" dirty="0"/>
              <a:t> meeting, the Advisory Expert Group (AEG) on National Accounts agreed that further research on the statistical implications of Islamic finance in the national accounts is required and that practical guidance on the treatment of Islamic finance transactions needs to be developed</a:t>
            </a:r>
          </a:p>
          <a:p>
            <a:pPr marL="0" indent="0" eaLnBrk="1" hangingPunct="1">
              <a:buNone/>
              <a:defRPr/>
            </a:pPr>
            <a:endParaRPr lang="en-US" altLang="en-US" dirty="0"/>
          </a:p>
          <a:p>
            <a:pPr marL="465138" indent="-465138" eaLnBrk="1" hangingPunct="1">
              <a:defRPr/>
            </a:pPr>
            <a:r>
              <a:rPr lang="en-US" altLang="en-US" dirty="0"/>
              <a:t>An Intersecretariat Working Group on national accounts  task force was created to address the statistical treatment of Islamic finance in the national accounts</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507620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altLang="en-US" dirty="0"/>
              <a:t>Two working groups were formed to streamline the work:</a:t>
            </a:r>
          </a:p>
          <a:p>
            <a:pPr marL="438150" lvl="1" indent="0" eaLnBrk="1" hangingPunct="1">
              <a:buNone/>
              <a:defRPr/>
            </a:pPr>
            <a:endParaRPr lang="en-US" altLang="en-US" dirty="0"/>
          </a:p>
          <a:p>
            <a:pPr marL="895350" lvl="1" indent="-457200" eaLnBrk="1" hangingPunct="1">
              <a:buClrTx/>
              <a:buFont typeface="+mj-lt"/>
              <a:buAutoNum type="arabicPeriod"/>
              <a:defRPr/>
            </a:pPr>
            <a:r>
              <a:rPr lang="en-US" altLang="en-US" dirty="0"/>
              <a:t>Working group on sectorization and classification</a:t>
            </a:r>
          </a:p>
          <a:p>
            <a:pPr marL="835025" lvl="2" indent="0" eaLnBrk="1" hangingPunct="1">
              <a:buClrTx/>
              <a:buNone/>
              <a:defRPr/>
            </a:pPr>
            <a:r>
              <a:rPr lang="en-US" altLang="en-US" dirty="0"/>
              <a:t>	Addressing the issues related to the use of income statements and 	balance sheets, sectorization, classification and the recording of 	Islamic finance transactions</a:t>
            </a:r>
          </a:p>
          <a:p>
            <a:pPr marL="895350" lvl="1" indent="-457200" eaLnBrk="1" hangingPunct="1">
              <a:buClrTx/>
              <a:buFont typeface="+mj-lt"/>
              <a:buAutoNum type="arabicPeriod"/>
              <a:defRPr/>
            </a:pPr>
            <a:endParaRPr lang="en-US" altLang="en-US" dirty="0"/>
          </a:p>
          <a:p>
            <a:pPr marL="895350" lvl="1" indent="-457200" eaLnBrk="1" hangingPunct="1">
              <a:buClrTx/>
              <a:buFont typeface="+mj-lt"/>
              <a:buAutoNum type="arabicPeriod"/>
              <a:defRPr/>
            </a:pPr>
            <a:r>
              <a:rPr lang="en-US" altLang="en-US" dirty="0"/>
              <a:t>Working group on data collection and coordination</a:t>
            </a:r>
          </a:p>
          <a:p>
            <a:pPr marL="835025" lvl="2" indent="0" eaLnBrk="1" hangingPunct="1">
              <a:buClrTx/>
              <a:buNone/>
              <a:defRPr/>
            </a:pPr>
            <a:r>
              <a:rPr lang="en-US" altLang="en-US" dirty="0"/>
              <a:t>	Coordinate the work of regional and international organizations on 	the collection of data on Islamic finance</a:t>
            </a:r>
          </a:p>
          <a:p>
            <a:pPr marL="0" indent="0" eaLnBrk="1" hangingPunct="1">
              <a:buNone/>
              <a:defRPr/>
            </a:pPr>
            <a:endParaRPr lang="en-US" altLang="en-US" dirty="0"/>
          </a:p>
          <a:p>
            <a:pPr marL="0" indent="0" eaLnBrk="1" hangingPunct="1">
              <a:buNone/>
              <a:defRPr/>
            </a:pPr>
            <a:r>
              <a:rPr lang="en-US" altLang="en-US" dirty="0"/>
              <a:t>Draft recommendations on sectorization and classification have been developed and will be used as the basis for in-depth discussions over the next days</a:t>
            </a:r>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5179701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4</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13042</TotalTime>
  <Words>159</Words>
  <Application>Microsoft Office PowerPoint</Application>
  <PresentationFormat>On-screen Show (4:3)</PresentationFormat>
  <Paragraphs>35</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Arial</vt:lpstr>
      <vt:lpstr>Century Gothic</vt:lpstr>
      <vt:lpstr>Tahoma</vt:lpstr>
      <vt:lpstr>Times New Roman</vt:lpstr>
      <vt:lpstr>Verdana</vt:lpstr>
      <vt:lpstr>Wingdings</vt:lpstr>
      <vt:lpstr>CensusDbJan</vt:lpstr>
      <vt:lpstr>PowerPoint Presentation</vt:lpstr>
      <vt:lpstr>Background</vt:lpstr>
      <vt:lpstr>Background</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1051</cp:revision>
  <cp:lastPrinted>2018-10-11T19:56:02Z</cp:lastPrinted>
  <dcterms:created xsi:type="dcterms:W3CDTF">2003-09-08T09:07:59Z</dcterms:created>
  <dcterms:modified xsi:type="dcterms:W3CDTF">2018-10-26T19:58:08Z</dcterms:modified>
</cp:coreProperties>
</file>