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18"/>
  </p:notesMasterIdLst>
  <p:handoutMasterIdLst>
    <p:handoutMasterId r:id="rId19"/>
  </p:handoutMasterIdLst>
  <p:sldIdLst>
    <p:sldId id="405" r:id="rId2"/>
    <p:sldId id="400" r:id="rId3"/>
    <p:sldId id="485" r:id="rId4"/>
    <p:sldId id="473" r:id="rId5"/>
    <p:sldId id="472" r:id="rId6"/>
    <p:sldId id="474" r:id="rId7"/>
    <p:sldId id="475" r:id="rId8"/>
    <p:sldId id="476" r:id="rId9"/>
    <p:sldId id="477" r:id="rId10"/>
    <p:sldId id="478" r:id="rId11"/>
    <p:sldId id="479" r:id="rId12"/>
    <p:sldId id="481" r:id="rId13"/>
    <p:sldId id="483" r:id="rId14"/>
    <p:sldId id="484" r:id="rId15"/>
    <p:sldId id="480" r:id="rId16"/>
    <p:sldId id="318"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7" autoAdjust="0"/>
    <p:restoredTop sz="88780" autoAdjust="0"/>
  </p:normalViewPr>
  <p:slideViewPr>
    <p:cSldViewPr snapToGrid="0">
      <p:cViewPr varScale="1">
        <p:scale>
          <a:sx n="73" d="100"/>
          <a:sy n="73" d="100"/>
        </p:scale>
        <p:origin x="372" y="6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995795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58158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199532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180351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993738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81263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27783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76752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7457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512957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180495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77362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77189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93527" y="6551066"/>
            <a:ext cx="2133600" cy="365125"/>
          </a:xfrm>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60272" y="6526127"/>
            <a:ext cx="2133600" cy="365125"/>
          </a:xfrm>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27041" y="6539236"/>
            <a:ext cx="2133600" cy="365125"/>
          </a:xfrm>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marL="1693863" indent="-387350">
              <a:buFont typeface="Arial" panose="020B0604020202020204" pitchFamily="34" charset="0"/>
              <a:buChar char="•"/>
              <a:defRPr sz="2000"/>
            </a:lvl4pPr>
            <a:lvl5pPr marL="2093913" indent="-398463">
              <a:buFont typeface="Wingdings" panose="05000000000000000000" pitchFamily="2" charset="2"/>
              <a:buChar char="Ø"/>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02102" y="6539236"/>
            <a:ext cx="2133600" cy="365125"/>
          </a:xfrm>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76901" y="6559379"/>
            <a:ext cx="2133600" cy="365125"/>
          </a:xfrm>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37356" y="5444412"/>
            <a:ext cx="8229600" cy="1208088"/>
          </a:xfrm>
        </p:spPr>
        <p:txBody>
          <a:bodyPr/>
          <a:lstStyle/>
          <a:p>
            <a:pPr eaLnBrk="1" hangingPunct="1"/>
            <a:r>
              <a:rPr lang="en-GB" altLang="en-US" sz="1900" b="1" dirty="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33265" y="1143000"/>
            <a:ext cx="8758335" cy="1754326"/>
          </a:xfrm>
          <a:prstGeom prst="rect">
            <a:avLst/>
          </a:prstGeom>
          <a:noFill/>
          <a:ln w="12700" cap="sq">
            <a:noFill/>
            <a:miter lim="800000"/>
            <a:headEnd type="none" w="sm" len="sm"/>
            <a:tailEnd type="none" w="sm" len="sm"/>
          </a:ln>
          <a:effectLst/>
        </p:spPr>
        <p:txBody>
          <a:bodyPr wrap="square">
            <a:spAutoFit/>
          </a:bodyPr>
          <a:lstStyle/>
          <a:p>
            <a:pPr algn="ctr" eaLnBrk="0" hangingPunct="0">
              <a:defRPr/>
            </a:pPr>
            <a:r>
              <a:rPr lang="en-US" sz="3600" b="1" dirty="0">
                <a:effectLst>
                  <a:outerShdw blurRad="38100" dist="38100" dir="2700000" algn="tl">
                    <a:srgbClr val="000000">
                      <a:alpha val="43137"/>
                    </a:srgbClr>
                  </a:outerShdw>
                </a:effectLst>
                <a:latin typeface="+mj-lt"/>
              </a:rPr>
              <a:t>Sectorization of Islamic Financial Corporations and Classification of Output</a:t>
            </a:r>
            <a:endParaRPr lang="en-US" sz="3600" b="1" dirty="0">
              <a:effectLst>
                <a:outerShdw blurRad="38100" dist="38100" dir="2700000" algn="tl">
                  <a:srgbClr val="000000">
                    <a:alpha val="43137"/>
                  </a:srgbClr>
                </a:outerShdw>
              </a:effectLst>
              <a:latin typeface="+mj-lt"/>
              <a:cs typeface="+mn-cs"/>
            </a:endParaRPr>
          </a:p>
        </p:txBody>
      </p:sp>
      <p:sp>
        <p:nvSpPr>
          <p:cNvPr id="5" name="Rectangle 3">
            <a:extLst>
              <a:ext uri="{FF2B5EF4-FFF2-40B4-BE49-F238E27FC236}">
                <a16:creationId xmlns:a16="http://schemas.microsoft.com/office/drawing/2014/main" id="{EC29D576-2B90-40D7-8FED-4ACC653D00E6}"/>
              </a:ext>
            </a:extLst>
          </p:cNvPr>
          <p:cNvSpPr>
            <a:spLocks noChangeArrowheads="1"/>
          </p:cNvSpPr>
          <p:nvPr/>
        </p:nvSpPr>
        <p:spPr bwMode="auto">
          <a:xfrm>
            <a:off x="112713" y="3530330"/>
            <a:ext cx="8878887" cy="984885"/>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Workshop on Islamic Finance in the National Accounts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31 October – 2 November 2018</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Ankara, Turkey </a:t>
            </a:r>
          </a:p>
        </p:txBody>
      </p:sp>
    </p:spTree>
    <p:extLst>
      <p:ext uri="{BB962C8B-B14F-4D97-AF65-F5344CB8AC3E}">
        <p14:creationId xmlns:p14="http://schemas.microsoft.com/office/powerpoint/2010/main" val="1914459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Captive financial institutions and moneylenders (S127)</a:t>
            </a: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10</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1776946704"/>
              </p:ext>
            </p:extLst>
          </p:nvPr>
        </p:nvGraphicFramePr>
        <p:xfrm>
          <a:off x="240632" y="1397000"/>
          <a:ext cx="8229600" cy="4772152"/>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1290320">
                <a:tc rowSpan="2">
                  <a:txBody>
                    <a:bodyPr/>
                    <a:lstStyle/>
                    <a:p>
                      <a:r>
                        <a:rPr lang="en-US" sz="1600" kern="1200" dirty="0">
                          <a:solidFill>
                            <a:schemeClr val="dk1"/>
                          </a:solidFill>
                          <a:effectLst/>
                          <a:latin typeface="+mn-lt"/>
                          <a:ea typeface="+mn-ea"/>
                          <a:cs typeface="+mn-cs"/>
                        </a:rPr>
                        <a:t>Holding companies</a:t>
                      </a:r>
                    </a:p>
                    <a:p>
                      <a:endParaRPr lang="en-US" sz="1600" kern="1200" dirty="0">
                        <a:solidFill>
                          <a:schemeClr val="dk1"/>
                        </a:solidFill>
                        <a:effectLst/>
                        <a:latin typeface="+mn-lt"/>
                        <a:ea typeface="+mn-ea"/>
                        <a:cs typeface="+mn-cs"/>
                      </a:endParaRPr>
                    </a:p>
                    <a:p>
                      <a:r>
                        <a:rPr lang="en-US" sz="1600" kern="1200" dirty="0" err="1">
                          <a:solidFill>
                            <a:schemeClr val="dk1"/>
                          </a:solidFill>
                          <a:effectLst/>
                          <a:latin typeface="+mn-lt"/>
                          <a:ea typeface="+mn-ea"/>
                          <a:cs typeface="+mn-cs"/>
                        </a:rPr>
                        <a:t>Sharia’a</a:t>
                      </a:r>
                      <a:r>
                        <a:rPr lang="en-US" sz="1600" kern="1200" dirty="0">
                          <a:solidFill>
                            <a:schemeClr val="dk1"/>
                          </a:solidFill>
                          <a:effectLst/>
                          <a:latin typeface="+mn-lt"/>
                          <a:ea typeface="+mn-ea"/>
                          <a:cs typeface="+mn-cs"/>
                        </a:rPr>
                        <a:t>-compliant money lenders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Holding of assets (i.e., controlling-levels of equity) of subsidiary corporations which provide Islamic financial services</a:t>
                      </a:r>
                    </a:p>
                    <a:p>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Output is calculated as the value of explicit fees or sum of costs</a:t>
                      </a:r>
                    </a:p>
                    <a:p>
                      <a:r>
                        <a:rPr lang="en-US" sz="1600" kern="1200" dirty="0">
                          <a:solidFill>
                            <a:schemeClr val="dk1"/>
                          </a:solidFill>
                          <a:effectLst/>
                          <a:latin typeface="+mn-l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428321383"/>
                  </a:ext>
                </a:extLst>
              </a:tr>
              <a:tr h="2486152">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effectLst/>
                          <a:latin typeface="+mn-lt"/>
                          <a:ea typeface="+mn-ea"/>
                          <a:cs typeface="+mn-cs"/>
                        </a:rPr>
                        <a:t>Sharia’a</a:t>
                      </a:r>
                      <a:r>
                        <a:rPr lang="en-US" sz="1600" kern="1200" dirty="0">
                          <a:solidFill>
                            <a:schemeClr val="dk1"/>
                          </a:solidFill>
                          <a:effectLst/>
                          <a:latin typeface="+mn-lt"/>
                          <a:ea typeface="+mn-ea"/>
                          <a:cs typeface="+mn-cs"/>
                        </a:rPr>
                        <a:t>-compliant money lending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Output is a combination of the following:</a:t>
                      </a:r>
                    </a:p>
                    <a:p>
                      <a:r>
                        <a:rPr lang="en-US" sz="1600" kern="1200" dirty="0">
                          <a:solidFill>
                            <a:schemeClr val="dk1"/>
                          </a:solidFill>
                          <a:effectLst/>
                          <a:latin typeface="+mn-lt"/>
                          <a:ea typeface="+mn-ea"/>
                          <a:cs typeface="+mn-cs"/>
                        </a:rPr>
                        <a:t>(a) Explicit fees</a:t>
                      </a:r>
                    </a:p>
                    <a:p>
                      <a:r>
                        <a:rPr lang="en-US" sz="1600" kern="1200" dirty="0">
                          <a:solidFill>
                            <a:schemeClr val="dk1"/>
                          </a:solidFill>
                          <a:effectLst/>
                          <a:latin typeface="+mn-lt"/>
                          <a:ea typeface="+mn-ea"/>
                          <a:cs typeface="+mn-cs"/>
                        </a:rPr>
                        <a:t>(b) Implicit financial service charge, which is calculated as calculated as (</a:t>
                      </a:r>
                      <a:r>
                        <a:rPr lang="en-US" sz="1600" kern="1200" dirty="0" err="1">
                          <a:solidFill>
                            <a:schemeClr val="dk1"/>
                          </a:solidFill>
                          <a:effectLst/>
                          <a:latin typeface="+mn-lt"/>
                          <a:ea typeface="+mn-ea"/>
                          <a:cs typeface="+mn-cs"/>
                        </a:rPr>
                        <a:t>r</a:t>
                      </a:r>
                      <a:r>
                        <a:rPr lang="en-US" sz="1600" kern="1200" baseline="-25000" dirty="0" err="1">
                          <a:solidFill>
                            <a:schemeClr val="dk1"/>
                          </a:solidFill>
                          <a:effectLst/>
                          <a:latin typeface="+mn-lt"/>
                          <a:ea typeface="+mn-ea"/>
                          <a:cs typeface="+mn-cs"/>
                        </a:rPr>
                        <a:t>L</a:t>
                      </a:r>
                      <a:r>
                        <a:rPr lang="en-US" sz="1600" kern="1200" dirty="0">
                          <a:solidFill>
                            <a:schemeClr val="dk1"/>
                          </a:solidFill>
                          <a:effectLst/>
                          <a:latin typeface="+mn-lt"/>
                          <a:ea typeface="+mn-ea"/>
                          <a:cs typeface="+mn-cs"/>
                        </a:rPr>
                        <a:t>–</a:t>
                      </a:r>
                      <a:r>
                        <a:rPr lang="en-US" sz="1600" kern="1200" dirty="0" err="1">
                          <a:solidFill>
                            <a:schemeClr val="dk1"/>
                          </a:solidFill>
                          <a:effectLst/>
                          <a:latin typeface="+mn-lt"/>
                          <a:ea typeface="+mn-ea"/>
                          <a:cs typeface="+mn-cs"/>
                        </a:rPr>
                        <a:t>rr</a:t>
                      </a:r>
                      <a:r>
                        <a:rPr lang="en-US" sz="1600" kern="1200" dirty="0">
                          <a:solidFill>
                            <a:schemeClr val="dk1"/>
                          </a:solidFill>
                          <a:effectLst/>
                          <a:latin typeface="+mn-lt"/>
                          <a:ea typeface="+mn-ea"/>
                          <a:cs typeface="+mn-cs"/>
                        </a:rPr>
                        <a:t>)×Y</a:t>
                      </a:r>
                      <a:r>
                        <a:rPr lang="en-US" sz="1600" kern="1200" baseline="-25000" dirty="0">
                          <a:solidFill>
                            <a:schemeClr val="dk1"/>
                          </a:solidFill>
                          <a:effectLst/>
                          <a:latin typeface="+mn-lt"/>
                          <a:ea typeface="+mn-ea"/>
                          <a:cs typeface="+mn-cs"/>
                        </a:rPr>
                        <a:t>L </a:t>
                      </a:r>
                      <a:r>
                        <a:rPr lang="en-US" sz="1600" kern="1200" dirty="0">
                          <a:solidFill>
                            <a:schemeClr val="dk1"/>
                          </a:solidFill>
                          <a:effectLst/>
                          <a:latin typeface="+mn-lt"/>
                          <a:ea typeface="+mn-ea"/>
                          <a:cs typeface="+mn-cs"/>
                        </a:rPr>
                        <a:t>, where </a:t>
                      </a:r>
                      <a:r>
                        <a:rPr lang="en-US" sz="1600" kern="1200" dirty="0" err="1">
                          <a:solidFill>
                            <a:schemeClr val="dk1"/>
                          </a:solidFill>
                          <a:effectLst/>
                          <a:latin typeface="+mn-lt"/>
                          <a:ea typeface="+mn-ea"/>
                          <a:cs typeface="+mn-cs"/>
                        </a:rPr>
                        <a:t>r</a:t>
                      </a:r>
                      <a:r>
                        <a:rPr lang="en-US" sz="1600" kern="1200" baseline="-25000" dirty="0" err="1">
                          <a:solidFill>
                            <a:schemeClr val="dk1"/>
                          </a:solidFill>
                          <a:effectLst/>
                          <a:latin typeface="+mn-lt"/>
                          <a:ea typeface="+mn-ea"/>
                          <a:cs typeface="+mn-cs"/>
                        </a:rPr>
                        <a:t>L</a:t>
                      </a:r>
                      <a:r>
                        <a:rPr lang="en-US" sz="1600" kern="1200" dirty="0">
                          <a:solidFill>
                            <a:schemeClr val="dk1"/>
                          </a:solidFill>
                          <a:effectLst/>
                          <a:latin typeface="+mn-lt"/>
                          <a:ea typeface="+mn-ea"/>
                          <a:cs typeface="+mn-cs"/>
                        </a:rPr>
                        <a:t> , </a:t>
                      </a:r>
                      <a:r>
                        <a:rPr lang="en-US" sz="1600" kern="1200" dirty="0" err="1">
                          <a:solidFill>
                            <a:schemeClr val="dk1"/>
                          </a:solidFill>
                          <a:effectLst/>
                          <a:latin typeface="+mn-lt"/>
                          <a:ea typeface="+mn-ea"/>
                          <a:cs typeface="+mn-cs"/>
                        </a:rPr>
                        <a:t>rr</a:t>
                      </a:r>
                      <a:r>
                        <a:rPr lang="en-US" sz="1600" kern="1200" dirty="0">
                          <a:solidFill>
                            <a:schemeClr val="dk1"/>
                          </a:solidFill>
                          <a:effectLst/>
                          <a:latin typeface="+mn-lt"/>
                          <a:ea typeface="+mn-ea"/>
                          <a:cs typeface="+mn-cs"/>
                        </a:rPr>
                        <a:t> and Y</a:t>
                      </a:r>
                      <a:r>
                        <a:rPr lang="en-US" sz="1600" kern="1200" baseline="-25000" dirty="0">
                          <a:solidFill>
                            <a:schemeClr val="dk1"/>
                          </a:solidFill>
                          <a:effectLst/>
                          <a:latin typeface="+mn-lt"/>
                          <a:ea typeface="+mn-ea"/>
                          <a:cs typeface="+mn-cs"/>
                        </a:rPr>
                        <a:t>L</a:t>
                      </a:r>
                      <a:r>
                        <a:rPr lang="en-US" sz="1600" kern="1200" dirty="0">
                          <a:solidFill>
                            <a:schemeClr val="dk1"/>
                          </a:solidFill>
                          <a:effectLst/>
                          <a:latin typeface="+mn-lt"/>
                          <a:ea typeface="+mn-ea"/>
                          <a:cs typeface="+mn-cs"/>
                        </a:rPr>
                        <a:t> represent the lending return, reference rate and average stock of loans respectively</a:t>
                      </a:r>
                      <a:endParaRPr lang="en-US" sz="16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8815514"/>
                  </a:ext>
                </a:extLst>
              </a:tr>
            </a:tbl>
          </a:graphicData>
        </a:graphic>
      </p:graphicFrame>
    </p:spTree>
    <p:extLst>
      <p:ext uri="{BB962C8B-B14F-4D97-AF65-F5344CB8AC3E}">
        <p14:creationId xmlns:p14="http://schemas.microsoft.com/office/powerpoint/2010/main" val="408790536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Insurance corporations (S128) </a:t>
            </a: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11</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2776211470"/>
              </p:ext>
            </p:extLst>
          </p:nvPr>
        </p:nvGraphicFramePr>
        <p:xfrm>
          <a:off x="240632" y="1397000"/>
          <a:ext cx="8229600" cy="1310640"/>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479552">
                <a:tc>
                  <a:txBody>
                    <a:bodyPr/>
                    <a:lstStyle/>
                    <a:p>
                      <a:r>
                        <a:rPr lang="en-US" sz="1600" kern="1200" dirty="0">
                          <a:solidFill>
                            <a:schemeClr val="dk1"/>
                          </a:solidFill>
                          <a:effectLst/>
                          <a:latin typeface="+mn-lt"/>
                          <a:ea typeface="+mn-ea"/>
                          <a:cs typeface="+mn-cs"/>
                        </a:rPr>
                        <a:t>Takaful</a:t>
                      </a:r>
                    </a:p>
                    <a:p>
                      <a:r>
                        <a:rPr lang="en-US" sz="1600" kern="1200" dirty="0" err="1">
                          <a:solidFill>
                            <a:schemeClr val="dk1"/>
                          </a:solidFill>
                          <a:effectLst/>
                          <a:latin typeface="+mn-lt"/>
                          <a:ea typeface="+mn-ea"/>
                          <a:cs typeface="+mn-cs"/>
                        </a:rPr>
                        <a:t>Retakaful</a:t>
                      </a:r>
                      <a:r>
                        <a:rPr lang="en-US" sz="1600" kern="1200" dirty="0">
                          <a:solidFill>
                            <a:schemeClr val="dk1"/>
                          </a:solidFill>
                          <a:effectLst/>
                          <a:latin typeface="+mn-l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Life takaful</a:t>
                      </a:r>
                    </a:p>
                    <a:p>
                      <a:r>
                        <a:rPr lang="en-US" sz="1600" kern="1200" dirty="0">
                          <a:solidFill>
                            <a:schemeClr val="dk1"/>
                          </a:solidFill>
                          <a:effectLst/>
                          <a:latin typeface="+mn-lt"/>
                          <a:ea typeface="+mn-ea"/>
                          <a:cs typeface="+mn-cs"/>
                        </a:rPr>
                        <a:t>Non-life takaful</a:t>
                      </a:r>
                    </a:p>
                    <a:p>
                      <a:r>
                        <a:rPr lang="en-US" sz="1600" kern="1200" dirty="0" err="1">
                          <a:solidFill>
                            <a:schemeClr val="dk1"/>
                          </a:solidFill>
                          <a:effectLst/>
                          <a:latin typeface="+mn-lt"/>
                          <a:ea typeface="+mn-ea"/>
                          <a:cs typeface="+mn-cs"/>
                        </a:rPr>
                        <a:t>Retakaful</a:t>
                      </a: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See next slides</a:t>
                      </a:r>
                    </a:p>
                    <a:p>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233268410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Insurance corporations (S128) – Life takaful</a:t>
            </a: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3883697164"/>
              </p:ext>
            </p:extLst>
          </p:nvPr>
        </p:nvGraphicFramePr>
        <p:xfrm>
          <a:off x="240632" y="1397000"/>
          <a:ext cx="8232808" cy="1346200"/>
        </p:xfrm>
        <a:graphic>
          <a:graphicData uri="http://schemas.openxmlformats.org/drawingml/2006/table">
            <a:tbl>
              <a:tblPr firstRow="1" bandRow="1">
                <a:tableStyleId>{F5AB1C69-6EDB-4FF4-983F-18BD219EF322}</a:tableStyleId>
              </a:tblPr>
              <a:tblGrid>
                <a:gridCol w="8232808">
                  <a:extLst>
                    <a:ext uri="{9D8B030D-6E8A-4147-A177-3AD203B41FA5}">
                      <a16:colId xmlns:a16="http://schemas.microsoft.com/office/drawing/2014/main" val="1802878824"/>
                    </a:ext>
                  </a:extLst>
                </a:gridCol>
              </a:tblGrid>
              <a:tr h="370840">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355065">
                <a:tc>
                  <a:txBody>
                    <a:bodyPr/>
                    <a:lstStyle/>
                    <a:p>
                      <a:r>
                        <a:rPr lang="en-US" sz="1600" kern="1200" dirty="0">
                          <a:solidFill>
                            <a:schemeClr val="dk1"/>
                          </a:solidFill>
                          <a:effectLst/>
                          <a:latin typeface="+mn-lt"/>
                          <a:ea typeface="+mn-ea"/>
                          <a:cs typeface="+mn-cs"/>
                        </a:rPr>
                        <a:t>Output is calculated as actual premiums earned plus premium supplements minus benefits due minus increase (plus decrease) in actuarial reserves and reserves for with-profits insurance</a:t>
                      </a:r>
                    </a:p>
                    <a:p>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36631278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Insurance corporations (S128) – Non-life takaful</a:t>
            </a: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1043396243"/>
              </p:ext>
            </p:extLst>
          </p:nvPr>
        </p:nvGraphicFramePr>
        <p:xfrm>
          <a:off x="240632" y="1397000"/>
          <a:ext cx="8232808" cy="4272280"/>
        </p:xfrm>
        <a:graphic>
          <a:graphicData uri="http://schemas.openxmlformats.org/drawingml/2006/table">
            <a:tbl>
              <a:tblPr firstRow="1" bandRow="1">
                <a:tableStyleId>{F5AB1C69-6EDB-4FF4-983F-18BD219EF322}</a:tableStyleId>
              </a:tblPr>
              <a:tblGrid>
                <a:gridCol w="8232808">
                  <a:extLst>
                    <a:ext uri="{9D8B030D-6E8A-4147-A177-3AD203B41FA5}">
                      <a16:colId xmlns:a16="http://schemas.microsoft.com/office/drawing/2014/main" val="1802878824"/>
                    </a:ext>
                  </a:extLst>
                </a:gridCol>
              </a:tblGrid>
              <a:tr h="412978">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3859302">
                <a:tc>
                  <a:txBody>
                    <a:bodyPr/>
                    <a:lstStyle/>
                    <a:p>
                      <a:r>
                        <a:rPr lang="en-US" sz="1600" kern="1200" dirty="0">
                          <a:solidFill>
                            <a:schemeClr val="dk1"/>
                          </a:solidFill>
                          <a:effectLst/>
                          <a:latin typeface="+mn-lt"/>
                          <a:ea typeface="+mn-ea"/>
                          <a:cs typeface="+mn-cs"/>
                        </a:rPr>
                        <a:t>Output can be calculated using either one of the three following methods:</a:t>
                      </a:r>
                    </a:p>
                    <a:p>
                      <a:r>
                        <a:rPr lang="en-US" sz="1600" kern="1200" dirty="0">
                          <a:solidFill>
                            <a:schemeClr val="dk1"/>
                          </a:solidFill>
                          <a:effectLst/>
                          <a:latin typeface="+mn-lt"/>
                          <a:ea typeface="+mn-ea"/>
                          <a:cs typeface="+mn-cs"/>
                        </a:rPr>
                        <a:t> </a:t>
                      </a:r>
                    </a:p>
                    <a:p>
                      <a:pPr marL="342900" indent="-342900">
                        <a:buFont typeface="+mj-lt"/>
                        <a:buAutoNum type="alphaLcParenR"/>
                      </a:pPr>
                      <a:r>
                        <a:rPr lang="en-US" sz="1600" kern="1200" dirty="0">
                          <a:solidFill>
                            <a:schemeClr val="dk1"/>
                          </a:solidFill>
                          <a:effectLst/>
                          <a:latin typeface="+mn-lt"/>
                          <a:ea typeface="+mn-ea"/>
                          <a:cs typeface="+mn-cs"/>
                        </a:rPr>
                        <a:t>Output is calculated as actual premiums earned plus expected premium supplements minus expected claims incurred, where expected claims and premium supplements are estimated from past experience (expectations approach)</a:t>
                      </a:r>
                    </a:p>
                    <a:p>
                      <a:pPr marL="0" indent="0">
                        <a:buNone/>
                      </a:pPr>
                      <a:endParaRPr lang="en-US" sz="1600" kern="1200" dirty="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lphaLcParenR" startAt="2"/>
                        <a:tabLst/>
                        <a:defRPr/>
                      </a:pPr>
                      <a:r>
                        <a:rPr lang="en-US" sz="1600" kern="1200" dirty="0">
                          <a:solidFill>
                            <a:schemeClr val="dk1"/>
                          </a:solidFill>
                          <a:effectLst/>
                          <a:latin typeface="+mn-lt"/>
                          <a:ea typeface="+mn-ea"/>
                          <a:cs typeface="+mn-cs"/>
                        </a:rPr>
                        <a:t>Output is calculated as actual premiums earned plus premium supplements minus adjusted claims incurred, where adjusted claims are determined by using claims due plus the changes in equalization provisions and, if necessary, changes to own funds (accounting approach)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lphaLcParenR" startAt="3"/>
                        <a:tabLst/>
                        <a:defRPr/>
                      </a:pPr>
                      <a:r>
                        <a:rPr lang="en-US" sz="1600" kern="1200" dirty="0">
                          <a:solidFill>
                            <a:schemeClr val="dk1"/>
                          </a:solidFill>
                          <a:effectLst/>
                          <a:latin typeface="+mn-lt"/>
                          <a:ea typeface="+mn-ea"/>
                          <a:cs typeface="+mn-cs"/>
                        </a:rPr>
                        <a:t>Output is calculated as the sum of costs (</a:t>
                      </a:r>
                      <a:r>
                        <a:rPr lang="en-US" sz="1600" kern="1200" dirty="0" err="1">
                          <a:solidFill>
                            <a:schemeClr val="dk1"/>
                          </a:solidFill>
                          <a:effectLst/>
                          <a:latin typeface="+mn-lt"/>
                          <a:ea typeface="+mn-ea"/>
                          <a:cs typeface="+mn-cs"/>
                        </a:rPr>
                        <a:t>i</a:t>
                      </a:r>
                      <a:r>
                        <a:rPr lang="en-US" sz="1600" kern="1200" dirty="0">
                          <a:solidFill>
                            <a:schemeClr val="dk1"/>
                          </a:solidFill>
                          <a:effectLst/>
                          <a:latin typeface="+mn-lt"/>
                          <a:ea typeface="+mn-ea"/>
                          <a:cs typeface="+mn-cs"/>
                        </a:rPr>
                        <a:t>. e., intermediate consumption, compensation of employees, capital costs and other taxes (less subsidies) on production) plus an allowance for “normal profit”.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337242138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Insurance corporations (S128) – </a:t>
            </a:r>
            <a:r>
              <a:rPr lang="en-US" dirty="0" err="1"/>
              <a:t>Retakaful</a:t>
            </a: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1143331090"/>
              </p:ext>
            </p:extLst>
          </p:nvPr>
        </p:nvGraphicFramePr>
        <p:xfrm>
          <a:off x="240633" y="1397000"/>
          <a:ext cx="8232808" cy="1225777"/>
        </p:xfrm>
        <a:graphic>
          <a:graphicData uri="http://schemas.openxmlformats.org/drawingml/2006/table">
            <a:tbl>
              <a:tblPr firstRow="1" bandRow="1">
                <a:tableStyleId>{F5AB1C69-6EDB-4FF4-983F-18BD219EF322}</a:tableStyleId>
              </a:tblPr>
              <a:tblGrid>
                <a:gridCol w="8232808">
                  <a:extLst>
                    <a:ext uri="{9D8B030D-6E8A-4147-A177-3AD203B41FA5}">
                      <a16:colId xmlns:a16="http://schemas.microsoft.com/office/drawing/2014/main" val="1802878824"/>
                    </a:ext>
                  </a:extLst>
                </a:gridCol>
              </a:tblGrid>
              <a:tr h="370840">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854937">
                <a:tc>
                  <a:txBody>
                    <a:bodyPr/>
                    <a:lstStyle/>
                    <a:p>
                      <a:r>
                        <a:rPr lang="en-US" sz="1600" kern="1200" dirty="0">
                          <a:solidFill>
                            <a:schemeClr val="dk1"/>
                          </a:solidFill>
                          <a:effectLst/>
                          <a:latin typeface="+mn-lt"/>
                          <a:ea typeface="+mn-ea"/>
                          <a:cs typeface="+mn-cs"/>
                        </a:rPr>
                        <a:t>Output is calculated as actual premiums earned less commissions payable plus premium supplements minus both adjusted claims incurred and profit sharing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196052802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Pension funds (S129)</a:t>
            </a: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3483324184"/>
              </p:ext>
            </p:extLst>
          </p:nvPr>
        </p:nvGraphicFramePr>
        <p:xfrm>
          <a:off x="240632" y="1397000"/>
          <a:ext cx="8229600" cy="1798320"/>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178602">
                <a:tc>
                  <a:txBody>
                    <a:bodyPr/>
                    <a:lstStyle/>
                    <a:p>
                      <a:r>
                        <a:rPr lang="en-US" sz="1600" kern="1200" dirty="0">
                          <a:solidFill>
                            <a:schemeClr val="dk1"/>
                          </a:solidFill>
                          <a:effectLst/>
                          <a:latin typeface="+mn-lt"/>
                          <a:ea typeface="+mn-ea"/>
                          <a:cs typeface="+mn-cs"/>
                        </a:rPr>
                        <a:t>Defined contribution pension funds</a:t>
                      </a:r>
                    </a:p>
                    <a:p>
                      <a:endParaRPr lang="en-US" sz="1600" kern="1200" dirty="0">
                        <a:solidFill>
                          <a:schemeClr val="dk1"/>
                        </a:solidFill>
                        <a:effectLst/>
                        <a:latin typeface="+mn-lt"/>
                        <a:ea typeface="+mn-ea"/>
                        <a:cs typeface="+mn-cs"/>
                      </a:endParaRPr>
                    </a:p>
                    <a:p>
                      <a:r>
                        <a:rPr lang="en-US" sz="1600" kern="1200" dirty="0">
                          <a:solidFill>
                            <a:schemeClr val="dk1"/>
                          </a:solidFill>
                          <a:effectLst/>
                          <a:latin typeface="+mn-lt"/>
                          <a:ea typeface="+mn-ea"/>
                          <a:cs typeface="+mn-cs"/>
                        </a:rPr>
                        <a:t>Defined benefit pension funds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Pension fund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Sum of costs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210503823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16</a:t>
            </a:fld>
            <a:endParaRPr lang="en-US" altLang="en-US" dirty="0"/>
          </a:p>
        </p:txBody>
      </p:sp>
      <p:sp>
        <p:nvSpPr>
          <p:cNvPr id="2" name="TextBox 1"/>
          <p:cNvSpPr txBox="1"/>
          <p:nvPr/>
        </p:nvSpPr>
        <p:spPr>
          <a:xfrm>
            <a:off x="979488" y="3024188"/>
            <a:ext cx="6923087" cy="46166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have we done?</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Classified Islamic financial corporations according to the subsectors of the financial corporations sector in the 2008 SNA framework</a:t>
            </a:r>
          </a:p>
          <a:p>
            <a:pPr marL="465138" indent="-465138" eaLnBrk="1" hangingPunct="1">
              <a:defRPr/>
            </a:pPr>
            <a:r>
              <a:rPr lang="en-US" altLang="en-US" dirty="0"/>
              <a:t>Provided generic examples of Islamic financial corporations in each subsector</a:t>
            </a:r>
          </a:p>
          <a:p>
            <a:pPr marL="465138" indent="-465138" eaLnBrk="1" hangingPunct="1">
              <a:defRPr/>
            </a:pPr>
            <a:r>
              <a:rPr lang="en-US" altLang="en-US" dirty="0"/>
              <a:t>Provided examples of corresponding Islamic financial services </a:t>
            </a:r>
          </a:p>
          <a:p>
            <a:pPr marL="465138" indent="-465138" eaLnBrk="1" hangingPunct="1">
              <a:defRPr/>
            </a:pPr>
            <a:r>
              <a:rPr lang="en-US" altLang="en-US" dirty="0"/>
              <a:t>Proposed methods to calculate the output of Islamic financial services for each subsector</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9311909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Questions to consider</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Can the FISIM formula be adapted to calculate the output associated with loans and debts?</a:t>
            </a:r>
          </a:p>
          <a:p>
            <a:pPr marL="465138" indent="-465138" eaLnBrk="1" hangingPunct="1">
              <a:defRPr/>
            </a:pPr>
            <a:endParaRPr lang="en-US" altLang="en-US" dirty="0"/>
          </a:p>
          <a:p>
            <a:pPr marL="465138" indent="-465138" eaLnBrk="1" hangingPunct="1">
              <a:defRPr/>
            </a:pPr>
            <a:r>
              <a:rPr lang="en-US" altLang="en-US" dirty="0"/>
              <a:t>Have any Islamic financial institutions been left out?</a:t>
            </a:r>
          </a:p>
          <a:p>
            <a:pPr marL="465138" indent="-465138" eaLnBrk="1" hangingPunct="1">
              <a:defRPr/>
            </a:pPr>
            <a:endParaRPr lang="en-US" altLang="en-US" dirty="0"/>
          </a:p>
          <a:p>
            <a:pPr marL="465138" indent="-465138" eaLnBrk="1" hangingPunct="1">
              <a:defRPr/>
            </a:pPr>
            <a:r>
              <a:rPr lang="en-US" altLang="en-US" dirty="0"/>
              <a:t>Have any Islamic financial services been left out?</a:t>
            </a:r>
          </a:p>
          <a:p>
            <a:pPr marL="465138" indent="-465138" eaLnBrk="1" hangingPunct="1">
              <a:defRPr/>
            </a:pPr>
            <a:endParaRPr lang="en-US" altLang="en-US" dirty="0"/>
          </a:p>
          <a:p>
            <a:pPr marL="465138" indent="-465138" eaLnBrk="1" hangingPunct="1">
              <a:defRPr/>
            </a:pPr>
            <a:r>
              <a:rPr lang="en-US" altLang="en-US" dirty="0"/>
              <a:t>How would differences between Islamic and conventional finance affect the following in Islamic finance:</a:t>
            </a:r>
          </a:p>
          <a:p>
            <a:pPr marL="903288" lvl="1" indent="-465138" eaLnBrk="1" hangingPunct="1">
              <a:defRPr/>
            </a:pPr>
            <a:r>
              <a:rPr lang="en-US" altLang="en-US" dirty="0"/>
              <a:t>Calculation of output of Islamic financial institutions?</a:t>
            </a:r>
          </a:p>
          <a:p>
            <a:pPr marL="903288" lvl="1" indent="-465138" eaLnBrk="1" hangingPunct="1">
              <a:defRPr/>
            </a:pPr>
            <a:r>
              <a:rPr lang="en-US" altLang="en-US" dirty="0"/>
              <a:t>Calculation of risk and rewards?</a:t>
            </a:r>
          </a:p>
          <a:p>
            <a:pPr marL="903288" lvl="1" indent="-465138" eaLnBrk="1" hangingPunct="1">
              <a:defRPr/>
            </a:pPr>
            <a:r>
              <a:rPr lang="en-US" altLang="en-US" dirty="0"/>
              <a:t>Market efficiency?</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6642505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Central Bank(S121)</a:t>
            </a:r>
          </a:p>
          <a:p>
            <a:pPr marL="0" indent="0" eaLnBrk="1" hangingPunct="1">
              <a:buNone/>
              <a:defRPr/>
            </a:pPr>
            <a:endParaRPr lang="en-US" altLang="en-US" dirty="0"/>
          </a:p>
          <a:p>
            <a:pPr marL="465138"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3573561380"/>
              </p:ext>
            </p:extLst>
          </p:nvPr>
        </p:nvGraphicFramePr>
        <p:xfrm>
          <a:off x="240632" y="1397000"/>
          <a:ext cx="8229600" cy="3047718"/>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98661">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822866">
                <a:tc rowSpan="3">
                  <a:txBody>
                    <a:bodyPr/>
                    <a:lstStyle/>
                    <a:p>
                      <a:pPr>
                        <a:spcBef>
                          <a:spcPts val="300"/>
                        </a:spcBef>
                        <a:spcAft>
                          <a:spcPts val="300"/>
                        </a:spcAft>
                      </a:pPr>
                      <a:r>
                        <a:rPr lang="en-US" sz="1600" kern="1200" dirty="0">
                          <a:solidFill>
                            <a:schemeClr val="dk1"/>
                          </a:solidFill>
                          <a:effectLst/>
                          <a:latin typeface="+mn-lt"/>
                          <a:ea typeface="+mn-ea"/>
                          <a:cs typeface="+mn-cs"/>
                        </a:rPr>
                        <a:t>Central Bank</a:t>
                      </a:r>
                    </a:p>
                    <a:p>
                      <a:pPr>
                        <a:spcBef>
                          <a:spcPts val="300"/>
                        </a:spcBef>
                        <a:spcAft>
                          <a:spcPts val="300"/>
                        </a:spcAft>
                      </a:pPr>
                      <a:r>
                        <a:rPr lang="en-US" sz="1600" kern="1200" dirty="0">
                          <a:solidFill>
                            <a:schemeClr val="dk1"/>
                          </a:solidFill>
                          <a:effectLst/>
                          <a:latin typeface="+mn-lt"/>
                          <a:ea typeface="+mn-ea"/>
                          <a:cs typeface="+mn-cs"/>
                        </a:rPr>
                        <a:t>Monetary Authority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200"/>
                        </a:lnSpc>
                        <a:spcBef>
                          <a:spcPts val="300"/>
                        </a:spcBef>
                        <a:spcAft>
                          <a:spcPts val="300"/>
                        </a:spcAft>
                      </a:pPr>
                      <a:endParaRPr lang="en-US" sz="1600" dirty="0">
                        <a:effectLst/>
                        <a:latin typeface="+mn-lt"/>
                        <a:ea typeface="SimSun" panose="02010600030101010101" pitchFamily="2" charset="-122"/>
                        <a:cs typeface="Times New Roman" panose="02020603050405020304" pitchFamily="18" charset="0"/>
                      </a:endParaRPr>
                    </a:p>
                    <a:p>
                      <a:pPr marL="0" marR="0" algn="l">
                        <a:lnSpc>
                          <a:spcPts val="1200"/>
                        </a:lnSpc>
                        <a:spcBef>
                          <a:spcPts val="300"/>
                        </a:spcBef>
                        <a:spcAft>
                          <a:spcPts val="300"/>
                        </a:spcAft>
                      </a:pPr>
                      <a:r>
                        <a:rPr lang="en-US" sz="1600" dirty="0">
                          <a:effectLst/>
                          <a:latin typeface="+mn-lt"/>
                          <a:ea typeface="SimSun" panose="02010600030101010101" pitchFamily="2" charset="-122"/>
                          <a:cs typeface="Times New Roman" panose="02020603050405020304" pitchFamily="18" charset="0"/>
                        </a:rPr>
                        <a:t>Monetary policy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ts val="1200"/>
                        </a:lnSpc>
                        <a:spcBef>
                          <a:spcPts val="300"/>
                        </a:spcBef>
                        <a:spcAft>
                          <a:spcPts val="300"/>
                        </a:spcAft>
                      </a:pPr>
                      <a:endParaRPr lang="en-US" sz="1600" dirty="0">
                        <a:effectLst/>
                        <a:latin typeface="+mn-lt"/>
                        <a:ea typeface="SimSun" panose="02010600030101010101" pitchFamily="2" charset="-122"/>
                        <a:cs typeface="Times New Roman" panose="02020603050405020304" pitchFamily="18" charset="0"/>
                      </a:endParaRPr>
                    </a:p>
                    <a:p>
                      <a:pPr marL="0" marR="0" algn="l">
                        <a:lnSpc>
                          <a:spcPts val="1200"/>
                        </a:lnSpc>
                        <a:spcBef>
                          <a:spcPts val="300"/>
                        </a:spcBef>
                        <a:spcAft>
                          <a:spcPts val="300"/>
                        </a:spcAft>
                      </a:pPr>
                      <a:r>
                        <a:rPr lang="en-US" sz="1600" dirty="0">
                          <a:effectLst/>
                          <a:latin typeface="+mn-lt"/>
                          <a:ea typeface="SimSun" panose="02010600030101010101" pitchFamily="2" charset="-122"/>
                          <a:cs typeface="Times New Roman" panose="02020603050405020304" pitchFamily="18" charset="0"/>
                        </a:rPr>
                        <a:t>Sum of Cost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8321383"/>
                  </a:ext>
                </a:extLst>
              </a:tr>
              <a:tr h="822866">
                <a:tc vMerge="1">
                  <a:txBody>
                    <a:bodyPr/>
                    <a:lstStyle/>
                    <a:p>
                      <a:endParaRPr lang="en-US"/>
                    </a:p>
                  </a:txBody>
                  <a:tcPr/>
                </a:tc>
                <a:tc>
                  <a:txBody>
                    <a:bodyPr/>
                    <a:lstStyle/>
                    <a:p>
                      <a:pPr marL="0" marR="0" algn="l">
                        <a:lnSpc>
                          <a:spcPts val="1200"/>
                        </a:lnSpc>
                        <a:spcBef>
                          <a:spcPts val="300"/>
                        </a:spcBef>
                        <a:spcAft>
                          <a:spcPts val="300"/>
                        </a:spcAft>
                      </a:pPr>
                      <a:r>
                        <a:rPr lang="en-US" sz="1600" dirty="0">
                          <a:effectLst/>
                          <a:latin typeface="+mn-lt"/>
                          <a:ea typeface="SimSun" panose="02010600030101010101" pitchFamily="2" charset="-122"/>
                          <a:cs typeface="Times New Roman" panose="02020603050405020304" pitchFamily="18" charset="0"/>
                        </a:rPr>
                        <a:t>Financial intermediation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ts val="1200"/>
                        </a:lnSpc>
                        <a:spcBef>
                          <a:spcPts val="300"/>
                        </a:spcBef>
                        <a:spcAft>
                          <a:spcPts val="300"/>
                        </a:spcAft>
                      </a:pPr>
                      <a:r>
                        <a:rPr lang="en-US" sz="1600" dirty="0">
                          <a:effectLst/>
                          <a:latin typeface="+mn-lt"/>
                          <a:ea typeface="SimSun" panose="02010600030101010101" pitchFamily="2" charset="-122"/>
                          <a:cs typeface="Times New Roman" panose="02020603050405020304" pitchFamily="18" charset="0"/>
                        </a:rPr>
                        <a:t>FISIM formula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5062293"/>
                  </a:ext>
                </a:extLst>
              </a:tr>
              <a:tr h="822866">
                <a:tc vMerge="1">
                  <a:txBody>
                    <a:bodyPr/>
                    <a:lstStyle/>
                    <a:p>
                      <a:endParaRPr lang="en-US"/>
                    </a:p>
                  </a:txBody>
                  <a:tcPr/>
                </a:tc>
                <a:tc>
                  <a:txBody>
                    <a:bodyPr/>
                    <a:lstStyle/>
                    <a:p>
                      <a:pPr marL="0" marR="0" algn="l">
                        <a:lnSpc>
                          <a:spcPts val="1200"/>
                        </a:lnSpc>
                        <a:spcBef>
                          <a:spcPts val="300"/>
                        </a:spcBef>
                        <a:spcAft>
                          <a:spcPts val="300"/>
                        </a:spcAft>
                      </a:pPr>
                      <a:r>
                        <a:rPr lang="en-US" sz="1600" dirty="0">
                          <a:effectLst/>
                          <a:latin typeface="+mn-lt"/>
                          <a:ea typeface="SimSun" panose="02010600030101010101" pitchFamily="2" charset="-122"/>
                          <a:cs typeface="Times New Roman" panose="02020603050405020304" pitchFamily="18" charset="0"/>
                        </a:rPr>
                        <a:t>Borderline cases, such as supervisory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200"/>
                        </a:lnSpc>
                        <a:spcBef>
                          <a:spcPts val="300"/>
                        </a:spcBef>
                        <a:spcAft>
                          <a:spcPts val="300"/>
                        </a:spcAft>
                      </a:pPr>
                      <a:r>
                        <a:rPr lang="en-US" sz="1600" dirty="0">
                          <a:effectLst/>
                          <a:latin typeface="+mn-lt"/>
                          <a:ea typeface="SimSun" panose="02010600030101010101" pitchFamily="2" charset="-122"/>
                          <a:cs typeface="Times New Roman" panose="02020603050405020304" pitchFamily="18" charset="0"/>
                        </a:rPr>
                        <a:t>Market output – explicit fees</a:t>
                      </a:r>
                    </a:p>
                    <a:p>
                      <a:pPr marL="0" marR="0" algn="l">
                        <a:lnSpc>
                          <a:spcPts val="1200"/>
                        </a:lnSpc>
                        <a:spcBef>
                          <a:spcPts val="300"/>
                        </a:spcBef>
                        <a:spcAft>
                          <a:spcPts val="300"/>
                        </a:spcAft>
                      </a:pPr>
                      <a:r>
                        <a:rPr lang="en-US" sz="1600" dirty="0">
                          <a:effectLst/>
                          <a:latin typeface="+mn-lt"/>
                          <a:ea typeface="SimSun" panose="02010600030101010101" pitchFamily="2" charset="-122"/>
                          <a:cs typeface="Times New Roman" panose="02020603050405020304" pitchFamily="18" charset="0"/>
                        </a:rPr>
                        <a:t>Non-market output – Sum of cost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6787158"/>
                  </a:ext>
                </a:extLst>
              </a:tr>
            </a:tbl>
          </a:graphicData>
        </a:graphic>
      </p:graphicFrame>
    </p:spTree>
    <p:extLst>
      <p:ext uri="{BB962C8B-B14F-4D97-AF65-F5344CB8AC3E}">
        <p14:creationId xmlns:p14="http://schemas.microsoft.com/office/powerpoint/2010/main" val="212406278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Deposit-taking corporations except the central bank (S122)</a:t>
            </a:r>
          </a:p>
          <a:p>
            <a:pPr marL="0" indent="0" eaLnBrk="1" hangingPunct="1">
              <a:buNone/>
              <a:defRPr/>
            </a:pPr>
            <a:endParaRPr lang="en-US" altLang="en-US" dirty="0"/>
          </a:p>
          <a:p>
            <a:pPr marL="465138"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2350258562"/>
              </p:ext>
            </p:extLst>
          </p:nvPr>
        </p:nvGraphicFramePr>
        <p:xfrm>
          <a:off x="240632" y="1397000"/>
          <a:ext cx="8229600" cy="4328160"/>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370840">
                <a:tc>
                  <a:txBody>
                    <a:bodyPr/>
                    <a:lstStyle/>
                    <a:p>
                      <a:pPr algn="l"/>
                      <a:r>
                        <a:rPr lang="en-US" sz="1600" b="0" kern="1200" dirty="0">
                          <a:solidFill>
                            <a:schemeClr val="tx1"/>
                          </a:solidFill>
                          <a:effectLst/>
                        </a:rPr>
                        <a:t>Islamic Banks</a:t>
                      </a:r>
                    </a:p>
                    <a:p>
                      <a:pPr algn="l"/>
                      <a:r>
                        <a:rPr lang="en-US" sz="1600" b="0" kern="1200" dirty="0">
                          <a:solidFill>
                            <a:schemeClr val="tx1"/>
                          </a:solidFill>
                          <a:effectLst/>
                        </a:rPr>
                        <a:t>Commerce and Development Banks</a:t>
                      </a:r>
                    </a:p>
                    <a:p>
                      <a:pPr algn="l"/>
                      <a:r>
                        <a:rPr lang="en-US" sz="1600" b="0" kern="1200" dirty="0">
                          <a:solidFill>
                            <a:schemeClr val="tx1"/>
                          </a:solidFill>
                          <a:effectLst/>
                        </a:rPr>
                        <a:t>Online Banks</a:t>
                      </a:r>
                    </a:p>
                    <a:p>
                      <a:pPr algn="l"/>
                      <a:r>
                        <a:rPr lang="en-US" sz="1600" b="0" kern="1200" dirty="0">
                          <a:solidFill>
                            <a:schemeClr val="tx1"/>
                          </a:solidFill>
                          <a:effectLst/>
                        </a:rPr>
                        <a:t>Commercial Banks</a:t>
                      </a:r>
                    </a:p>
                    <a:p>
                      <a:pPr algn="l"/>
                      <a:r>
                        <a:rPr lang="en-US" sz="1600" b="0" kern="1200" dirty="0">
                          <a:solidFill>
                            <a:schemeClr val="tx1"/>
                          </a:solidFill>
                          <a:effectLst/>
                        </a:rPr>
                        <a:t>Islamic microfinance banks</a:t>
                      </a:r>
                      <a:endParaRPr lang="en-US" sz="16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s-ES" sz="1600" b="0" kern="1200" dirty="0" err="1">
                          <a:solidFill>
                            <a:schemeClr val="tx1"/>
                          </a:solidFill>
                          <a:effectLst/>
                        </a:rPr>
                        <a:t>Mudaraba</a:t>
                      </a:r>
                      <a:endParaRPr lang="en-US" sz="1600" b="0" kern="1200" dirty="0">
                        <a:solidFill>
                          <a:schemeClr val="tx1"/>
                        </a:solidFill>
                        <a:effectLst/>
                      </a:endParaRPr>
                    </a:p>
                    <a:p>
                      <a:pPr algn="l"/>
                      <a:r>
                        <a:rPr lang="es-ES" sz="1600" b="0" kern="1200" dirty="0" err="1">
                          <a:solidFill>
                            <a:schemeClr val="tx1"/>
                          </a:solidFill>
                          <a:effectLst/>
                        </a:rPr>
                        <a:t>Quard</a:t>
                      </a:r>
                      <a:endParaRPr lang="en-US" sz="1600" b="0" kern="1200" dirty="0">
                        <a:solidFill>
                          <a:schemeClr val="tx1"/>
                        </a:solidFill>
                        <a:effectLst/>
                      </a:endParaRPr>
                    </a:p>
                    <a:p>
                      <a:pPr algn="l"/>
                      <a:r>
                        <a:rPr lang="es-ES" sz="1600" b="0" kern="1200" dirty="0" err="1">
                          <a:solidFill>
                            <a:schemeClr val="tx1"/>
                          </a:solidFill>
                          <a:effectLst/>
                        </a:rPr>
                        <a:t>Tawarruq</a:t>
                      </a:r>
                      <a:endParaRPr lang="en-US" sz="1600" b="0" kern="1200" dirty="0">
                        <a:solidFill>
                          <a:schemeClr val="tx1"/>
                        </a:solidFill>
                        <a:effectLst/>
                      </a:endParaRPr>
                    </a:p>
                    <a:p>
                      <a:pPr algn="l"/>
                      <a:r>
                        <a:rPr lang="es-ES" sz="1600" b="0" kern="1200" dirty="0" err="1">
                          <a:solidFill>
                            <a:schemeClr val="tx1"/>
                          </a:solidFill>
                          <a:effectLst/>
                        </a:rPr>
                        <a:t>Murabaha</a:t>
                      </a:r>
                      <a:endParaRPr lang="en-US" sz="1600" b="0" kern="1200" dirty="0">
                        <a:solidFill>
                          <a:schemeClr val="tx1"/>
                        </a:solidFill>
                        <a:effectLst/>
                      </a:endParaRPr>
                    </a:p>
                    <a:p>
                      <a:pPr algn="l"/>
                      <a:r>
                        <a:rPr lang="es-ES" sz="1600" b="0" kern="1200" dirty="0" err="1">
                          <a:solidFill>
                            <a:schemeClr val="tx1"/>
                          </a:solidFill>
                          <a:effectLst/>
                        </a:rPr>
                        <a:t>Musharaka</a:t>
                      </a:r>
                      <a:endParaRPr lang="en-US" sz="1600" b="0" kern="1200" dirty="0">
                        <a:solidFill>
                          <a:schemeClr val="tx1"/>
                        </a:solidFill>
                        <a:effectLst/>
                      </a:endParaRPr>
                    </a:p>
                    <a:p>
                      <a:pPr algn="l"/>
                      <a:r>
                        <a:rPr lang="es-ES" sz="1600" b="0" kern="1200" dirty="0" err="1">
                          <a:solidFill>
                            <a:schemeClr val="tx1"/>
                          </a:solidFill>
                          <a:effectLst/>
                        </a:rPr>
                        <a:t>Ijarah</a:t>
                      </a:r>
                      <a:endParaRPr lang="en-US" sz="1600" b="0" kern="1200" dirty="0">
                        <a:solidFill>
                          <a:schemeClr val="tx1"/>
                        </a:solidFill>
                        <a:effectLst/>
                      </a:endParaRPr>
                    </a:p>
                    <a:p>
                      <a:pPr algn="l"/>
                      <a:r>
                        <a:rPr lang="en-US" sz="1600" b="0" kern="1200" dirty="0" err="1">
                          <a:solidFill>
                            <a:schemeClr val="tx1"/>
                          </a:solidFill>
                          <a:effectLst/>
                        </a:rPr>
                        <a:t>Sharī`ah</a:t>
                      </a:r>
                      <a:r>
                        <a:rPr lang="en-US" sz="1600" b="0" kern="1200" dirty="0">
                          <a:solidFill>
                            <a:schemeClr val="tx1"/>
                          </a:solidFill>
                          <a:effectLst/>
                        </a:rPr>
                        <a:t>-compliant savings and current accounts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b="0" kern="1200" dirty="0">
                          <a:solidFill>
                            <a:schemeClr val="tx1"/>
                          </a:solidFill>
                          <a:effectLst/>
                        </a:rPr>
                        <a:t>Output is a combination of the following:</a:t>
                      </a:r>
                    </a:p>
                    <a:p>
                      <a:pPr algn="l"/>
                      <a:r>
                        <a:rPr lang="en-US" sz="1600" b="0" kern="1200" dirty="0">
                          <a:solidFill>
                            <a:schemeClr val="tx1"/>
                          </a:solidFill>
                          <a:effectLst/>
                        </a:rPr>
                        <a:t> </a:t>
                      </a:r>
                    </a:p>
                    <a:p>
                      <a:pPr algn="l"/>
                      <a:r>
                        <a:rPr lang="en-US" sz="1600" b="0" kern="1200" dirty="0">
                          <a:solidFill>
                            <a:schemeClr val="tx1"/>
                          </a:solidFill>
                          <a:effectLst/>
                        </a:rPr>
                        <a:t>(a) For loans and deposits is calculated using the FISIM formula, i.e., (</a:t>
                      </a:r>
                      <a:r>
                        <a:rPr lang="en-US" sz="1600" b="0" kern="1200" dirty="0" err="1">
                          <a:solidFill>
                            <a:schemeClr val="tx1"/>
                          </a:solidFill>
                          <a:effectLst/>
                        </a:rPr>
                        <a:t>r</a:t>
                      </a:r>
                      <a:r>
                        <a:rPr lang="en-US" sz="1600" b="0" kern="1200" baseline="-25000" dirty="0" err="1">
                          <a:solidFill>
                            <a:schemeClr val="tx1"/>
                          </a:solidFill>
                          <a:effectLst/>
                        </a:rPr>
                        <a:t>L</a:t>
                      </a:r>
                      <a:r>
                        <a:rPr lang="en-US" sz="1600" b="0" kern="1200" dirty="0">
                          <a:solidFill>
                            <a:schemeClr val="tx1"/>
                          </a:solidFill>
                          <a:effectLst/>
                        </a:rPr>
                        <a:t>–</a:t>
                      </a:r>
                      <a:r>
                        <a:rPr lang="en-US" sz="1600" b="0" kern="1200" dirty="0" err="1">
                          <a:solidFill>
                            <a:schemeClr val="tx1"/>
                          </a:solidFill>
                          <a:effectLst/>
                        </a:rPr>
                        <a:t>rr</a:t>
                      </a:r>
                      <a:r>
                        <a:rPr lang="en-US" sz="1600" b="0" kern="1200" dirty="0">
                          <a:solidFill>
                            <a:schemeClr val="tx1"/>
                          </a:solidFill>
                          <a:effectLst/>
                        </a:rPr>
                        <a:t>)×Y</a:t>
                      </a:r>
                      <a:r>
                        <a:rPr lang="en-US" sz="1600" b="0" kern="1200" baseline="-25000" dirty="0">
                          <a:solidFill>
                            <a:schemeClr val="tx1"/>
                          </a:solidFill>
                          <a:effectLst/>
                        </a:rPr>
                        <a:t>L</a:t>
                      </a:r>
                      <a:r>
                        <a:rPr lang="en-US" sz="1600" b="0" kern="1200" dirty="0">
                          <a:solidFill>
                            <a:schemeClr val="tx1"/>
                          </a:solidFill>
                          <a:effectLst/>
                        </a:rPr>
                        <a:t>+(</a:t>
                      </a:r>
                      <a:r>
                        <a:rPr lang="en-US" sz="1600" b="0" kern="1200" dirty="0" err="1">
                          <a:solidFill>
                            <a:schemeClr val="tx1"/>
                          </a:solidFill>
                          <a:effectLst/>
                        </a:rPr>
                        <a:t>rr</a:t>
                      </a:r>
                      <a:r>
                        <a:rPr lang="en-US" sz="1600" b="0" kern="1200" dirty="0">
                          <a:solidFill>
                            <a:schemeClr val="tx1"/>
                          </a:solidFill>
                          <a:effectLst/>
                        </a:rPr>
                        <a:t>–</a:t>
                      </a:r>
                      <a:r>
                        <a:rPr lang="en-US" sz="1600" b="0" kern="1200" dirty="0" err="1">
                          <a:solidFill>
                            <a:schemeClr val="tx1"/>
                          </a:solidFill>
                          <a:effectLst/>
                        </a:rPr>
                        <a:t>r</a:t>
                      </a:r>
                      <a:r>
                        <a:rPr lang="en-US" sz="1600" b="0" kern="1200" baseline="-25000" dirty="0" err="1">
                          <a:solidFill>
                            <a:schemeClr val="tx1"/>
                          </a:solidFill>
                          <a:effectLst/>
                        </a:rPr>
                        <a:t>D</a:t>
                      </a:r>
                      <a:r>
                        <a:rPr lang="en-US" sz="1600" b="0" kern="1200" dirty="0">
                          <a:solidFill>
                            <a:schemeClr val="tx1"/>
                          </a:solidFill>
                          <a:effectLst/>
                        </a:rPr>
                        <a:t>)×Y</a:t>
                      </a:r>
                      <a:r>
                        <a:rPr lang="en-US" sz="1600" b="0" kern="1200" baseline="-25000" dirty="0">
                          <a:solidFill>
                            <a:schemeClr val="tx1"/>
                          </a:solidFill>
                          <a:effectLst/>
                        </a:rPr>
                        <a:t>D</a:t>
                      </a:r>
                      <a:r>
                        <a:rPr lang="en-US" sz="1600" b="0" kern="1200" dirty="0">
                          <a:solidFill>
                            <a:schemeClr val="tx1"/>
                          </a:solidFill>
                          <a:effectLst/>
                        </a:rPr>
                        <a:t>, where </a:t>
                      </a:r>
                      <a:r>
                        <a:rPr lang="en-US" sz="1600" b="0" kern="1200" dirty="0" err="1">
                          <a:solidFill>
                            <a:schemeClr val="tx1"/>
                          </a:solidFill>
                          <a:effectLst/>
                        </a:rPr>
                        <a:t>r</a:t>
                      </a:r>
                      <a:r>
                        <a:rPr lang="en-US" sz="1600" b="0" kern="1200" baseline="-25000" dirty="0" err="1">
                          <a:solidFill>
                            <a:schemeClr val="tx1"/>
                          </a:solidFill>
                          <a:effectLst/>
                        </a:rPr>
                        <a:t>L</a:t>
                      </a:r>
                      <a:r>
                        <a:rPr lang="en-US" sz="1600" b="0" kern="1200" dirty="0">
                          <a:solidFill>
                            <a:schemeClr val="tx1"/>
                          </a:solidFill>
                          <a:effectLst/>
                        </a:rPr>
                        <a:t>, </a:t>
                      </a:r>
                      <a:r>
                        <a:rPr lang="en-US" sz="1600" b="0" kern="1200" dirty="0" err="1">
                          <a:solidFill>
                            <a:schemeClr val="tx1"/>
                          </a:solidFill>
                          <a:effectLst/>
                        </a:rPr>
                        <a:t>r</a:t>
                      </a:r>
                      <a:r>
                        <a:rPr lang="en-US" sz="1600" b="0" kern="1200" baseline="-25000" dirty="0" err="1">
                          <a:solidFill>
                            <a:schemeClr val="tx1"/>
                          </a:solidFill>
                          <a:effectLst/>
                        </a:rPr>
                        <a:t>D</a:t>
                      </a:r>
                      <a:r>
                        <a:rPr lang="en-US" sz="1600" b="0" kern="1200" dirty="0">
                          <a:solidFill>
                            <a:schemeClr val="tx1"/>
                          </a:solidFill>
                          <a:effectLst/>
                        </a:rPr>
                        <a:t>, </a:t>
                      </a:r>
                      <a:r>
                        <a:rPr lang="en-US" sz="1600" b="0" kern="1200" dirty="0" err="1">
                          <a:solidFill>
                            <a:schemeClr val="tx1"/>
                          </a:solidFill>
                          <a:effectLst/>
                        </a:rPr>
                        <a:t>rr</a:t>
                      </a:r>
                      <a:r>
                        <a:rPr lang="en-US" sz="1600" b="0" kern="1200" dirty="0">
                          <a:solidFill>
                            <a:schemeClr val="tx1"/>
                          </a:solidFill>
                          <a:effectLst/>
                        </a:rPr>
                        <a:t>, Y</a:t>
                      </a:r>
                      <a:r>
                        <a:rPr lang="en-US" sz="1600" b="0" kern="1200" baseline="-25000" dirty="0">
                          <a:solidFill>
                            <a:schemeClr val="tx1"/>
                          </a:solidFill>
                          <a:effectLst/>
                        </a:rPr>
                        <a:t>L</a:t>
                      </a:r>
                      <a:r>
                        <a:rPr lang="en-US" sz="1600" b="0" kern="1200" dirty="0">
                          <a:solidFill>
                            <a:schemeClr val="tx1"/>
                          </a:solidFill>
                          <a:effectLst/>
                        </a:rPr>
                        <a:t> and Y</a:t>
                      </a:r>
                      <a:r>
                        <a:rPr lang="en-US" sz="1600" b="0" kern="1200" baseline="-25000" dirty="0">
                          <a:solidFill>
                            <a:schemeClr val="tx1"/>
                          </a:solidFill>
                          <a:effectLst/>
                        </a:rPr>
                        <a:t>D</a:t>
                      </a:r>
                      <a:r>
                        <a:rPr lang="en-US" sz="1600" b="0" kern="1200" dirty="0">
                          <a:solidFill>
                            <a:schemeClr val="tx1"/>
                          </a:solidFill>
                          <a:effectLst/>
                        </a:rPr>
                        <a:t> represent the loan dividend rate, deposit dividend rate, reference rate, average stock of loans and average stock of deposits respectively</a:t>
                      </a:r>
                    </a:p>
                    <a:p>
                      <a:pPr algn="l"/>
                      <a:r>
                        <a:rPr lang="en-US" sz="1600" b="0" kern="1200" dirty="0">
                          <a:solidFill>
                            <a:schemeClr val="tx1"/>
                          </a:solidFill>
                          <a:effectLst/>
                        </a:rPr>
                        <a:t> </a:t>
                      </a:r>
                    </a:p>
                    <a:p>
                      <a:pPr algn="l"/>
                      <a:r>
                        <a:rPr lang="en-US" sz="1600" b="0" kern="1200" dirty="0">
                          <a:solidFill>
                            <a:schemeClr val="tx1"/>
                          </a:solidFill>
                          <a:effectLst/>
                        </a:rPr>
                        <a:t>(b) Explicit fees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98688928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Money market funds (S123)</a:t>
            </a:r>
          </a:p>
          <a:p>
            <a:pPr marL="0" indent="0" eaLnBrk="1" hangingPunct="1">
              <a:buNone/>
              <a:defRPr/>
            </a:pPr>
            <a:endParaRPr lang="en-US" altLang="en-US" dirty="0"/>
          </a:p>
          <a:p>
            <a:pPr marL="465138"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1609613910"/>
              </p:ext>
            </p:extLst>
          </p:nvPr>
        </p:nvGraphicFramePr>
        <p:xfrm>
          <a:off x="240632" y="1397000"/>
          <a:ext cx="8229600" cy="4724400"/>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370840">
                <a:tc>
                  <a:txBody>
                    <a:bodyPr/>
                    <a:lstStyle/>
                    <a:p>
                      <a:pPr marL="0" marR="0" algn="l">
                        <a:spcBef>
                          <a:spcPts val="0"/>
                        </a:spcBef>
                        <a:spcAft>
                          <a:spcPts val="0"/>
                        </a:spcAft>
                      </a:pPr>
                      <a:r>
                        <a:rPr lang="en-US" sz="1600" dirty="0" err="1">
                          <a:effectLst/>
                          <a:latin typeface="+mn-lt"/>
                          <a:ea typeface="SimSun" panose="02010600030101010101" pitchFamily="2" charset="-122"/>
                          <a:cs typeface="Times New Roman" panose="02020603050405020304" pitchFamily="18" charset="0"/>
                        </a:rPr>
                        <a:t>Sharia’a</a:t>
                      </a:r>
                      <a:r>
                        <a:rPr lang="en-US" sz="1600" dirty="0">
                          <a:effectLst/>
                          <a:latin typeface="+mn-lt"/>
                          <a:ea typeface="SimSun" panose="02010600030101010101" pitchFamily="2" charset="-122"/>
                          <a:cs typeface="Times New Roman" panose="02020603050405020304" pitchFamily="18" charset="0"/>
                        </a:rPr>
                        <a:t> compliant MMFs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dirty="0" err="1">
                          <a:effectLst/>
                          <a:latin typeface="+mn-lt"/>
                          <a:ea typeface="SimSun" panose="02010600030101010101" pitchFamily="2" charset="-122"/>
                          <a:cs typeface="Times New Roman" panose="02020603050405020304" pitchFamily="18" charset="0"/>
                        </a:rPr>
                        <a:t>Sharia’a</a:t>
                      </a:r>
                      <a:r>
                        <a:rPr lang="en-US" sz="1600" dirty="0">
                          <a:effectLst/>
                          <a:latin typeface="+mn-lt"/>
                          <a:ea typeface="SimSun" panose="02010600030101010101" pitchFamily="2" charset="-122"/>
                          <a:cs typeface="Times New Roman" panose="02020603050405020304" pitchFamily="18" charset="0"/>
                        </a:rPr>
                        <a:t> compliant investment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dirty="0">
                          <a:effectLst/>
                          <a:latin typeface="+mn-lt"/>
                          <a:ea typeface="SimSun" panose="02010600030101010101" pitchFamily="2" charset="-122"/>
                          <a:cs typeface="Times New Roman" panose="02020603050405020304" pitchFamily="18" charset="0"/>
                        </a:rPr>
                        <a:t>For purposes of calculating the output, and thereby the value added, of Islamic MMFs, and based on the nature of ownership of shares, they could be treated in the same way as conventional MMFs. </a:t>
                      </a:r>
                    </a:p>
                    <a:p>
                      <a:pPr marL="0" marR="0" algn="l">
                        <a:spcBef>
                          <a:spcPts val="0"/>
                        </a:spcBef>
                        <a:spcAft>
                          <a:spcPts val="0"/>
                        </a:spcAft>
                      </a:pPr>
                      <a:r>
                        <a:rPr lang="en-US" sz="1600" dirty="0">
                          <a:effectLst/>
                          <a:latin typeface="+mn-lt"/>
                          <a:ea typeface="SimSun" panose="02010600030101010101" pitchFamily="2" charset="-122"/>
                          <a:cs typeface="Times New Roman" panose="02020603050405020304" pitchFamily="18" charset="0"/>
                        </a:rPr>
                        <a:t> </a:t>
                      </a:r>
                    </a:p>
                    <a:p>
                      <a:pPr marL="0" marR="0" algn="l">
                        <a:spcBef>
                          <a:spcPts val="0"/>
                        </a:spcBef>
                        <a:spcAft>
                          <a:spcPts val="0"/>
                        </a:spcAft>
                      </a:pPr>
                      <a:r>
                        <a:rPr lang="en-US" sz="1600" dirty="0">
                          <a:effectLst/>
                          <a:latin typeface="+mn-lt"/>
                          <a:ea typeface="SimSun" panose="02010600030101010101" pitchFamily="2" charset="-122"/>
                          <a:cs typeface="Times New Roman" panose="02020603050405020304" pitchFamily="18" charset="0"/>
                        </a:rPr>
                        <a:t>As such, output may be computed as the sum of various fees that MMFs charge investors on transactions, namely purchase and redemption fees, exchange fees, account fees, and operating fees.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32269941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Non-Money market funds (S124)</a:t>
            </a:r>
          </a:p>
          <a:p>
            <a:pPr marL="0" indent="0" eaLnBrk="1" hangingPunct="1">
              <a:buNone/>
              <a:defRPr/>
            </a:pPr>
            <a:endParaRPr lang="en-US" altLang="en-US" dirty="0"/>
          </a:p>
          <a:p>
            <a:pPr marL="465138"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3412019081"/>
              </p:ext>
            </p:extLst>
          </p:nvPr>
        </p:nvGraphicFramePr>
        <p:xfrm>
          <a:off x="240632" y="1397000"/>
          <a:ext cx="8229600" cy="4724400"/>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370840">
                <a:tc>
                  <a:txBody>
                    <a:bodyPr/>
                    <a:lstStyle/>
                    <a:p>
                      <a:pPr marL="0" marR="0" algn="l">
                        <a:spcBef>
                          <a:spcPts val="0"/>
                        </a:spcBef>
                        <a:spcAft>
                          <a:spcPts val="0"/>
                        </a:spcAft>
                      </a:pPr>
                      <a:r>
                        <a:rPr lang="en-US" sz="1600" dirty="0" err="1">
                          <a:effectLst/>
                          <a:latin typeface="+mn-lt"/>
                          <a:ea typeface="SimSun" panose="02010600030101010101" pitchFamily="2" charset="-122"/>
                          <a:cs typeface="Times New Roman" panose="02020603050405020304" pitchFamily="18" charset="0"/>
                        </a:rPr>
                        <a:t>Sharia’a</a:t>
                      </a:r>
                      <a:r>
                        <a:rPr lang="en-US" sz="1600" dirty="0">
                          <a:effectLst/>
                          <a:latin typeface="+mn-lt"/>
                          <a:ea typeface="SimSun" panose="02010600030101010101" pitchFamily="2" charset="-122"/>
                          <a:cs typeface="Times New Roman" panose="02020603050405020304" pitchFamily="18" charset="0"/>
                        </a:rPr>
                        <a:t> compliant Non-MMF investment funds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dirty="0" err="1">
                          <a:effectLst/>
                          <a:latin typeface="+mn-lt"/>
                          <a:ea typeface="SimSun" panose="02010600030101010101" pitchFamily="2" charset="-122"/>
                          <a:cs typeface="Times New Roman" panose="02020603050405020304" pitchFamily="18" charset="0"/>
                        </a:rPr>
                        <a:t>Sharia’a</a:t>
                      </a:r>
                      <a:r>
                        <a:rPr lang="en-US" sz="1600" dirty="0">
                          <a:effectLst/>
                          <a:latin typeface="+mn-lt"/>
                          <a:ea typeface="SimSun" panose="02010600030101010101" pitchFamily="2" charset="-122"/>
                          <a:cs typeface="Times New Roman" panose="02020603050405020304" pitchFamily="18" charset="0"/>
                        </a:rPr>
                        <a:t> compliant investment services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dirty="0">
                          <a:effectLst/>
                          <a:latin typeface="+mn-lt"/>
                          <a:ea typeface="SimSun" panose="02010600030101010101" pitchFamily="2" charset="-122"/>
                          <a:cs typeface="Times New Roman" panose="02020603050405020304" pitchFamily="18" charset="0"/>
                        </a:rPr>
                        <a:t>For purposes of calculating the output, and thereby the value added, of Islamic non-MMFs, and based on the nature of ownership of shares, they could be treated in the same way as conventional non-MMFs. </a:t>
                      </a:r>
                    </a:p>
                    <a:p>
                      <a:pPr marL="0" marR="0" algn="l">
                        <a:spcBef>
                          <a:spcPts val="0"/>
                        </a:spcBef>
                        <a:spcAft>
                          <a:spcPts val="0"/>
                        </a:spcAft>
                      </a:pPr>
                      <a:endParaRPr lang="en-US" sz="1600" dirty="0">
                        <a:effectLst/>
                        <a:latin typeface="+mn-lt"/>
                        <a:ea typeface="SimSun" panose="02010600030101010101" pitchFamily="2" charset="-122"/>
                        <a:cs typeface="Times New Roman" panose="02020603050405020304" pitchFamily="18" charset="0"/>
                      </a:endParaRPr>
                    </a:p>
                    <a:p>
                      <a:pPr marL="0" marR="0" algn="l">
                        <a:spcBef>
                          <a:spcPts val="0"/>
                        </a:spcBef>
                        <a:spcAft>
                          <a:spcPts val="0"/>
                        </a:spcAft>
                      </a:pPr>
                      <a:r>
                        <a:rPr lang="en-US" sz="1600" dirty="0">
                          <a:effectLst/>
                          <a:latin typeface="+mn-lt"/>
                          <a:ea typeface="SimSun" panose="02010600030101010101" pitchFamily="2" charset="-122"/>
                          <a:cs typeface="Times New Roman" panose="02020603050405020304" pitchFamily="18" charset="0"/>
                        </a:rPr>
                        <a:t>As such, output may be computed as the sum of various fees that non-MMFs charge investors on transactions, namely purchase and redemption fees, exchange fees, account fees, and operating fees.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31513646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Other financial intermediaries except insurance corporations and pension funds (S125)</a:t>
            </a:r>
            <a:endParaRPr lang="en-US" altLang="en-US" dirty="0"/>
          </a:p>
          <a:p>
            <a:pPr marL="465138"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8</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2580226700"/>
              </p:ext>
            </p:extLst>
          </p:nvPr>
        </p:nvGraphicFramePr>
        <p:xfrm>
          <a:off x="240632" y="1690409"/>
          <a:ext cx="8229600" cy="4724400"/>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370840">
                <a:tc>
                  <a:txBody>
                    <a:bodyPr/>
                    <a:lstStyle/>
                    <a:p>
                      <a:r>
                        <a:rPr lang="en-US" sz="1600" kern="1200" dirty="0">
                          <a:solidFill>
                            <a:schemeClr val="dk1"/>
                          </a:solidFill>
                          <a:effectLst/>
                          <a:latin typeface="+mn-lt"/>
                          <a:ea typeface="+mn-ea"/>
                          <a:cs typeface="+mn-cs"/>
                        </a:rPr>
                        <a:t>Islamic investment banks</a:t>
                      </a:r>
                    </a:p>
                    <a:p>
                      <a:r>
                        <a:rPr lang="en-US" sz="1600" kern="1200" dirty="0">
                          <a:solidFill>
                            <a:schemeClr val="dk1"/>
                          </a:solidFill>
                          <a:effectLst/>
                          <a:latin typeface="+mn-lt"/>
                          <a:ea typeface="+mn-ea"/>
                          <a:cs typeface="+mn-cs"/>
                        </a:rPr>
                        <a:t>Investment companies</a:t>
                      </a:r>
                    </a:p>
                    <a:p>
                      <a:pPr marL="0" marR="0" algn="l">
                        <a:spcBef>
                          <a:spcPts val="0"/>
                        </a:spcBef>
                        <a:spcAft>
                          <a:spcPts val="0"/>
                        </a:spcAft>
                      </a:pPr>
                      <a:endParaRPr lang="en-US" sz="16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err="1">
                          <a:solidFill>
                            <a:schemeClr val="dk1"/>
                          </a:solidFill>
                          <a:effectLst/>
                          <a:latin typeface="+mn-lt"/>
                          <a:ea typeface="+mn-ea"/>
                          <a:cs typeface="+mn-cs"/>
                        </a:rPr>
                        <a:t>Sharia’a</a:t>
                      </a:r>
                      <a:r>
                        <a:rPr lang="en-US" sz="1600" kern="1200" dirty="0">
                          <a:solidFill>
                            <a:schemeClr val="dk1"/>
                          </a:solidFill>
                          <a:effectLst/>
                          <a:latin typeface="+mn-lt"/>
                          <a:ea typeface="+mn-ea"/>
                          <a:cs typeface="+mn-cs"/>
                        </a:rPr>
                        <a:t> compliant (advisory) investment banking services such as structured finance (</a:t>
                      </a:r>
                      <a:r>
                        <a:rPr lang="en-US" sz="1600" kern="1200" dirty="0" err="1">
                          <a:solidFill>
                            <a:schemeClr val="dk1"/>
                          </a:solidFill>
                          <a:effectLst/>
                          <a:latin typeface="+mn-lt"/>
                          <a:ea typeface="+mn-ea"/>
                          <a:cs typeface="+mn-cs"/>
                        </a:rPr>
                        <a:t>Istisna</a:t>
                      </a:r>
                      <a:r>
                        <a:rPr lang="en-US" sz="1600" kern="1200" dirty="0">
                          <a:solidFill>
                            <a:schemeClr val="dk1"/>
                          </a:solidFill>
                          <a:effectLst/>
                          <a:latin typeface="+mn-lt"/>
                          <a:ea typeface="+mn-ea"/>
                          <a:cs typeface="+mn-cs"/>
                        </a:rPr>
                        <a:t> or </a:t>
                      </a:r>
                      <a:r>
                        <a:rPr lang="en-US" sz="1600" kern="1200" dirty="0" err="1">
                          <a:solidFill>
                            <a:schemeClr val="dk1"/>
                          </a:solidFill>
                          <a:effectLst/>
                          <a:latin typeface="+mn-lt"/>
                          <a:ea typeface="+mn-ea"/>
                          <a:cs typeface="+mn-cs"/>
                        </a:rPr>
                        <a:t>Ijarah</a:t>
                      </a:r>
                      <a:r>
                        <a:rPr lang="en-US" sz="1600" kern="1200" dirty="0">
                          <a:solidFill>
                            <a:schemeClr val="dk1"/>
                          </a:solidFill>
                          <a:effectLst/>
                          <a:latin typeface="+mn-lt"/>
                          <a:ea typeface="+mn-ea"/>
                          <a:cs typeface="+mn-cs"/>
                        </a:rPr>
                        <a:t>), investment placement, raising funds (often on the basis of joint </a:t>
                      </a:r>
                      <a:r>
                        <a:rPr lang="en-US" sz="1600" kern="1200" dirty="0" err="1">
                          <a:solidFill>
                            <a:schemeClr val="dk1"/>
                          </a:solidFill>
                          <a:effectLst/>
                          <a:latin typeface="+mn-lt"/>
                          <a:ea typeface="+mn-ea"/>
                          <a:cs typeface="+mn-cs"/>
                        </a:rPr>
                        <a:t>Mudaraba</a:t>
                      </a:r>
                      <a:r>
                        <a:rPr lang="en-US" sz="1600" kern="1200" dirty="0">
                          <a:solidFill>
                            <a:schemeClr val="dk1"/>
                          </a:solidFill>
                          <a:effectLst/>
                          <a:latin typeface="+mn-lt"/>
                          <a:ea typeface="+mn-ea"/>
                          <a:cs typeface="+mn-cs"/>
                        </a:rPr>
                        <a:t>) in equity and debt markets and trade finance (</a:t>
                      </a:r>
                      <a:r>
                        <a:rPr lang="en-US" sz="1600" kern="1200" dirty="0" err="1">
                          <a:solidFill>
                            <a:schemeClr val="dk1"/>
                          </a:solidFill>
                          <a:effectLst/>
                          <a:latin typeface="+mn-lt"/>
                          <a:ea typeface="+mn-ea"/>
                          <a:cs typeface="+mn-cs"/>
                        </a:rPr>
                        <a:t>Murabaha</a:t>
                      </a:r>
                      <a:r>
                        <a:rPr lang="en-US" sz="1600" kern="1200" dirty="0">
                          <a:solidFill>
                            <a:schemeClr val="dk1"/>
                          </a:solidFill>
                          <a:effectLst/>
                          <a:latin typeface="+mn-lt"/>
                          <a:ea typeface="+mn-ea"/>
                          <a:cs typeface="+mn-cs"/>
                        </a:rPr>
                        <a:t> contracts being the dominant </a:t>
                      </a:r>
                      <a:r>
                        <a:rPr lang="en-US" sz="1600" kern="1200" dirty="0" err="1">
                          <a:solidFill>
                            <a:schemeClr val="dk1"/>
                          </a:solidFill>
                          <a:effectLst/>
                          <a:latin typeface="+mn-lt"/>
                          <a:ea typeface="+mn-ea"/>
                          <a:cs typeface="+mn-cs"/>
                        </a:rPr>
                        <a:t>Sharia’a</a:t>
                      </a:r>
                      <a:r>
                        <a:rPr lang="en-US" sz="1600" kern="1200" dirty="0">
                          <a:solidFill>
                            <a:schemeClr val="dk1"/>
                          </a:solidFill>
                          <a:effectLst/>
                          <a:latin typeface="+mn-lt"/>
                          <a:ea typeface="+mn-ea"/>
                          <a:cs typeface="+mn-cs"/>
                        </a:rPr>
                        <a:t> principle)</a:t>
                      </a:r>
                    </a:p>
                    <a:p>
                      <a:r>
                        <a:rPr lang="en-US" sz="1600" kern="1200" dirty="0">
                          <a:solidFill>
                            <a:schemeClr val="dk1"/>
                          </a:solidFill>
                          <a:effectLst/>
                          <a:latin typeface="+mn-lt"/>
                          <a:ea typeface="+mn-ea"/>
                          <a:cs typeface="+mn-cs"/>
                        </a:rPr>
                        <a:t> </a:t>
                      </a:r>
                    </a:p>
                    <a:p>
                      <a:r>
                        <a:rPr lang="en-US" sz="1600" kern="1200" dirty="0" err="1">
                          <a:solidFill>
                            <a:schemeClr val="dk1"/>
                          </a:solidFill>
                          <a:effectLst/>
                          <a:latin typeface="+mn-lt"/>
                          <a:ea typeface="+mn-ea"/>
                          <a:cs typeface="+mn-cs"/>
                        </a:rPr>
                        <a:t>Murabaha</a:t>
                      </a:r>
                      <a:r>
                        <a:rPr lang="en-US" sz="1600" kern="1200" dirty="0">
                          <a:solidFill>
                            <a:schemeClr val="dk1"/>
                          </a:solidFill>
                          <a:effectLst/>
                          <a:latin typeface="+mn-lt"/>
                          <a:ea typeface="+mn-ea"/>
                          <a:cs typeface="+mn-cs"/>
                        </a:rPr>
                        <a:t> or </a:t>
                      </a:r>
                      <a:r>
                        <a:rPr lang="en-US" sz="1600" kern="1200" dirty="0" err="1">
                          <a:solidFill>
                            <a:schemeClr val="dk1"/>
                          </a:solidFill>
                          <a:effectLst/>
                          <a:latin typeface="+mn-lt"/>
                          <a:ea typeface="+mn-ea"/>
                          <a:cs typeface="+mn-cs"/>
                        </a:rPr>
                        <a:t>Baj</a:t>
                      </a:r>
                      <a:r>
                        <a:rPr lang="en-US" sz="1600" kern="1200" dirty="0">
                          <a:solidFill>
                            <a:schemeClr val="dk1"/>
                          </a:solidFill>
                          <a:effectLst/>
                          <a:latin typeface="+mn-lt"/>
                          <a:ea typeface="+mn-ea"/>
                          <a:cs typeface="+mn-cs"/>
                        </a:rPr>
                        <a:t> </a:t>
                      </a:r>
                      <a:r>
                        <a:rPr lang="en-US" sz="1600" kern="1200" dirty="0" err="1">
                          <a:solidFill>
                            <a:schemeClr val="dk1"/>
                          </a:solidFill>
                          <a:effectLst/>
                          <a:latin typeface="+mn-lt"/>
                          <a:ea typeface="+mn-ea"/>
                          <a:cs typeface="+mn-cs"/>
                        </a:rPr>
                        <a:t>Ajel</a:t>
                      </a:r>
                      <a:r>
                        <a:rPr lang="en-US" sz="1600" kern="1200" dirty="0">
                          <a:solidFill>
                            <a:schemeClr val="dk1"/>
                          </a:solidFill>
                          <a:effectLst/>
                          <a:latin typeface="+mn-lt"/>
                          <a:ea typeface="+mn-ea"/>
                          <a:cs typeface="+mn-cs"/>
                        </a:rPr>
                        <a:t> installment sales</a:t>
                      </a:r>
                      <a:endParaRPr lang="en-US" sz="16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Output is a combination of the following:</a:t>
                      </a:r>
                    </a:p>
                    <a:p>
                      <a:r>
                        <a:rPr lang="en-US" sz="1600" kern="1200" dirty="0">
                          <a:solidFill>
                            <a:schemeClr val="dk1"/>
                          </a:solidFill>
                          <a:effectLst/>
                          <a:latin typeface="+mn-lt"/>
                          <a:ea typeface="+mn-ea"/>
                          <a:cs typeface="+mn-cs"/>
                        </a:rPr>
                        <a:t>(a) Explicit fees</a:t>
                      </a:r>
                    </a:p>
                    <a:p>
                      <a:r>
                        <a:rPr lang="en-US" sz="1600" kern="1200" dirty="0">
                          <a:solidFill>
                            <a:schemeClr val="dk1"/>
                          </a:solidFill>
                          <a:effectLst/>
                          <a:latin typeface="+mn-lt"/>
                          <a:ea typeface="+mn-ea"/>
                          <a:cs typeface="+mn-cs"/>
                        </a:rPr>
                        <a:t>(b) Implicit financial service charge, which is calculated as calculated as (</a:t>
                      </a:r>
                      <a:r>
                        <a:rPr lang="en-US" sz="1600" kern="1200" dirty="0" err="1">
                          <a:solidFill>
                            <a:schemeClr val="dk1"/>
                          </a:solidFill>
                          <a:effectLst/>
                          <a:latin typeface="+mn-lt"/>
                          <a:ea typeface="+mn-ea"/>
                          <a:cs typeface="+mn-cs"/>
                        </a:rPr>
                        <a:t>r</a:t>
                      </a:r>
                      <a:r>
                        <a:rPr lang="en-US" sz="1600" kern="1200" baseline="-25000" dirty="0" err="1">
                          <a:solidFill>
                            <a:schemeClr val="dk1"/>
                          </a:solidFill>
                          <a:effectLst/>
                          <a:latin typeface="+mn-lt"/>
                          <a:ea typeface="+mn-ea"/>
                          <a:cs typeface="+mn-cs"/>
                        </a:rPr>
                        <a:t>L</a:t>
                      </a:r>
                      <a:r>
                        <a:rPr lang="en-US" sz="1600" kern="1200" dirty="0">
                          <a:solidFill>
                            <a:schemeClr val="dk1"/>
                          </a:solidFill>
                          <a:effectLst/>
                          <a:latin typeface="+mn-lt"/>
                          <a:ea typeface="+mn-ea"/>
                          <a:cs typeface="+mn-cs"/>
                        </a:rPr>
                        <a:t>–</a:t>
                      </a:r>
                      <a:r>
                        <a:rPr lang="en-US" sz="1600" kern="1200" dirty="0" err="1">
                          <a:solidFill>
                            <a:schemeClr val="dk1"/>
                          </a:solidFill>
                          <a:effectLst/>
                          <a:latin typeface="+mn-lt"/>
                          <a:ea typeface="+mn-ea"/>
                          <a:cs typeface="+mn-cs"/>
                        </a:rPr>
                        <a:t>rr</a:t>
                      </a:r>
                      <a:r>
                        <a:rPr lang="en-US" sz="1600" kern="1200" dirty="0">
                          <a:solidFill>
                            <a:schemeClr val="dk1"/>
                          </a:solidFill>
                          <a:effectLst/>
                          <a:latin typeface="+mn-lt"/>
                          <a:ea typeface="+mn-ea"/>
                          <a:cs typeface="+mn-cs"/>
                        </a:rPr>
                        <a:t>)×Y</a:t>
                      </a:r>
                      <a:r>
                        <a:rPr lang="en-US" sz="1600" kern="1200" baseline="-25000" dirty="0">
                          <a:solidFill>
                            <a:schemeClr val="dk1"/>
                          </a:solidFill>
                          <a:effectLst/>
                          <a:latin typeface="+mn-lt"/>
                          <a:ea typeface="+mn-ea"/>
                          <a:cs typeface="+mn-cs"/>
                        </a:rPr>
                        <a:t>L </a:t>
                      </a:r>
                      <a:r>
                        <a:rPr lang="en-US" sz="1600" kern="1200" dirty="0">
                          <a:solidFill>
                            <a:schemeClr val="dk1"/>
                          </a:solidFill>
                          <a:effectLst/>
                          <a:latin typeface="+mn-lt"/>
                          <a:ea typeface="+mn-ea"/>
                          <a:cs typeface="+mn-cs"/>
                        </a:rPr>
                        <a:t>,</a:t>
                      </a:r>
                    </a:p>
                    <a:p>
                      <a:r>
                        <a:rPr lang="en-US" sz="1600" kern="1200" dirty="0">
                          <a:solidFill>
                            <a:schemeClr val="dk1"/>
                          </a:solidFill>
                          <a:effectLst/>
                          <a:latin typeface="+mn-lt"/>
                          <a:ea typeface="+mn-ea"/>
                          <a:cs typeface="+mn-cs"/>
                        </a:rPr>
                        <a:t>where </a:t>
                      </a:r>
                      <a:r>
                        <a:rPr lang="en-US" sz="1600" kern="1200" dirty="0" err="1">
                          <a:solidFill>
                            <a:schemeClr val="dk1"/>
                          </a:solidFill>
                          <a:effectLst/>
                          <a:latin typeface="+mn-lt"/>
                          <a:ea typeface="+mn-ea"/>
                          <a:cs typeface="+mn-cs"/>
                        </a:rPr>
                        <a:t>r</a:t>
                      </a:r>
                      <a:r>
                        <a:rPr lang="en-US" sz="1600" kern="1200" baseline="-25000" dirty="0" err="1">
                          <a:solidFill>
                            <a:schemeClr val="dk1"/>
                          </a:solidFill>
                          <a:effectLst/>
                          <a:latin typeface="+mn-lt"/>
                          <a:ea typeface="+mn-ea"/>
                          <a:cs typeface="+mn-cs"/>
                        </a:rPr>
                        <a:t>L</a:t>
                      </a:r>
                      <a:r>
                        <a:rPr lang="en-US" sz="1600" kern="1200" dirty="0">
                          <a:solidFill>
                            <a:schemeClr val="dk1"/>
                          </a:solidFill>
                          <a:effectLst/>
                          <a:latin typeface="+mn-lt"/>
                          <a:ea typeface="+mn-ea"/>
                          <a:cs typeface="+mn-cs"/>
                        </a:rPr>
                        <a:t> , </a:t>
                      </a:r>
                      <a:r>
                        <a:rPr lang="en-US" sz="1600" kern="1200" dirty="0" err="1">
                          <a:solidFill>
                            <a:schemeClr val="dk1"/>
                          </a:solidFill>
                          <a:effectLst/>
                          <a:latin typeface="+mn-lt"/>
                          <a:ea typeface="+mn-ea"/>
                          <a:cs typeface="+mn-cs"/>
                        </a:rPr>
                        <a:t>rr</a:t>
                      </a:r>
                      <a:r>
                        <a:rPr lang="en-US" sz="1600" kern="1200" dirty="0">
                          <a:solidFill>
                            <a:schemeClr val="dk1"/>
                          </a:solidFill>
                          <a:effectLst/>
                          <a:latin typeface="+mn-lt"/>
                          <a:ea typeface="+mn-ea"/>
                          <a:cs typeface="+mn-cs"/>
                        </a:rPr>
                        <a:t> and Y</a:t>
                      </a:r>
                      <a:r>
                        <a:rPr lang="en-US" sz="1600" kern="1200" baseline="-25000" dirty="0">
                          <a:solidFill>
                            <a:schemeClr val="dk1"/>
                          </a:solidFill>
                          <a:effectLst/>
                          <a:latin typeface="+mn-lt"/>
                          <a:ea typeface="+mn-ea"/>
                          <a:cs typeface="+mn-cs"/>
                        </a:rPr>
                        <a:t>L</a:t>
                      </a:r>
                      <a:r>
                        <a:rPr lang="en-US" sz="1600" kern="1200" dirty="0">
                          <a:solidFill>
                            <a:schemeClr val="dk1"/>
                          </a:solidFill>
                          <a:effectLst/>
                          <a:latin typeface="+mn-lt"/>
                          <a:ea typeface="+mn-ea"/>
                          <a:cs typeface="+mn-cs"/>
                        </a:rPr>
                        <a:t> represent the lending return, reference rate and average stock of loans respectively</a:t>
                      </a:r>
                      <a:endParaRPr lang="en-US" sz="16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92323376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endParaRPr lang="en-US" altLang="en-US" sz="2200" dirty="0"/>
          </a:p>
        </p:txBody>
      </p:sp>
      <p:sp>
        <p:nvSpPr>
          <p:cNvPr id="5123" name="Content Placeholder 2"/>
          <p:cNvSpPr>
            <a:spLocks noGrp="1"/>
          </p:cNvSpPr>
          <p:nvPr>
            <p:ph idx="4294967295"/>
          </p:nvPr>
        </p:nvSpPr>
        <p:spPr>
          <a:xfrm>
            <a:off x="102637" y="970378"/>
            <a:ext cx="9041363" cy="5505067"/>
          </a:xfrm>
        </p:spPr>
        <p:txBody>
          <a:bodyPr/>
          <a:lstStyle/>
          <a:p>
            <a:pPr marL="0" indent="0" eaLnBrk="1" hangingPunct="1">
              <a:buNone/>
              <a:defRPr/>
            </a:pPr>
            <a:r>
              <a:rPr lang="en-US" dirty="0"/>
              <a:t>Financial auxiliaries (S126)</a:t>
            </a:r>
            <a:endParaRPr lang="en-US" altLang="en-US" dirty="0"/>
          </a:p>
          <a:p>
            <a:pPr marL="465138"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 name="Table 1">
            <a:extLst>
              <a:ext uri="{FF2B5EF4-FFF2-40B4-BE49-F238E27FC236}">
                <a16:creationId xmlns:a16="http://schemas.microsoft.com/office/drawing/2014/main" id="{6723A0E4-9A8F-4F53-B6BE-B126CA6380F7}"/>
              </a:ext>
            </a:extLst>
          </p:cNvPr>
          <p:cNvGraphicFramePr>
            <a:graphicFrameLocks noGrp="1"/>
          </p:cNvGraphicFramePr>
          <p:nvPr>
            <p:extLst>
              <p:ext uri="{D42A27DB-BD31-4B8C-83A1-F6EECF244321}">
                <p14:modId xmlns:p14="http://schemas.microsoft.com/office/powerpoint/2010/main" val="2086676793"/>
              </p:ext>
            </p:extLst>
          </p:nvPr>
        </p:nvGraphicFramePr>
        <p:xfrm>
          <a:off x="240632" y="1397000"/>
          <a:ext cx="8229600" cy="3017520"/>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1160197050"/>
                    </a:ext>
                  </a:extLst>
                </a:gridCol>
                <a:gridCol w="2743200">
                  <a:extLst>
                    <a:ext uri="{9D8B030D-6E8A-4147-A177-3AD203B41FA5}">
                      <a16:colId xmlns:a16="http://schemas.microsoft.com/office/drawing/2014/main" val="3012400318"/>
                    </a:ext>
                  </a:extLst>
                </a:gridCol>
                <a:gridCol w="3200400">
                  <a:extLst>
                    <a:ext uri="{9D8B030D-6E8A-4147-A177-3AD203B41FA5}">
                      <a16:colId xmlns:a16="http://schemas.microsoft.com/office/drawing/2014/main" val="1802878824"/>
                    </a:ext>
                  </a:extLst>
                </a:gridCol>
              </a:tblGrid>
              <a:tr h="370840">
                <a:tc>
                  <a:txBody>
                    <a:bodyPr/>
                    <a:lstStyle/>
                    <a:p>
                      <a:pPr algn="ctr"/>
                      <a:r>
                        <a:rPr lang="en-US" sz="1600" b="0" kern="1200" dirty="0">
                          <a:solidFill>
                            <a:schemeClr val="tx1"/>
                          </a:solidFill>
                          <a:effectLst/>
                          <a:latin typeface="+mn-lt"/>
                          <a:ea typeface="+mn-ea"/>
                          <a:cs typeface="+mn-cs"/>
                        </a:rPr>
                        <a:t>Generic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Examples of financial services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a:solidFill>
                            <a:schemeClr val="tx1"/>
                          </a:solidFill>
                        </a:rPr>
                        <a:t>Proposed method to calculate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4713977"/>
                  </a:ext>
                </a:extLst>
              </a:tr>
              <a:tr h="370840">
                <a:tc>
                  <a:txBody>
                    <a:bodyPr/>
                    <a:lstStyle/>
                    <a:p>
                      <a:r>
                        <a:rPr lang="en-US" sz="1600" kern="1200" dirty="0">
                          <a:solidFill>
                            <a:schemeClr val="dk1"/>
                          </a:solidFill>
                          <a:effectLst/>
                          <a:latin typeface="+mn-lt"/>
                          <a:ea typeface="+mn-ea"/>
                          <a:cs typeface="+mn-cs"/>
                        </a:rPr>
                        <a:t>Asset management corporations including </a:t>
                      </a:r>
                      <a:r>
                        <a:rPr lang="en-US" sz="1600" kern="1200" dirty="0" err="1">
                          <a:solidFill>
                            <a:schemeClr val="dk1"/>
                          </a:solidFill>
                          <a:effectLst/>
                          <a:latin typeface="+mn-lt"/>
                          <a:ea typeface="+mn-ea"/>
                          <a:cs typeface="+mn-cs"/>
                        </a:rPr>
                        <a:t>Sharia’a</a:t>
                      </a: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dk1"/>
                          </a:solidFill>
                          <a:effectLst/>
                          <a:latin typeface="+mn-lt"/>
                          <a:ea typeface="+mn-ea"/>
                          <a:cs typeface="+mn-cs"/>
                        </a:rPr>
                        <a:t>Management of </a:t>
                      </a:r>
                      <a:r>
                        <a:rPr lang="en-US" sz="1600" kern="1200" dirty="0" err="1">
                          <a:solidFill>
                            <a:schemeClr val="dk1"/>
                          </a:solidFill>
                          <a:effectLst/>
                          <a:latin typeface="+mn-lt"/>
                          <a:ea typeface="+mn-ea"/>
                          <a:cs typeface="+mn-cs"/>
                        </a:rPr>
                        <a:t>Sharia’a</a:t>
                      </a:r>
                      <a:r>
                        <a:rPr lang="en-US" sz="1600" kern="1200" dirty="0">
                          <a:solidFill>
                            <a:schemeClr val="dk1"/>
                          </a:solidFill>
                          <a:effectLst/>
                          <a:latin typeface="+mn-lt"/>
                          <a:ea typeface="+mn-ea"/>
                          <a:cs typeface="+mn-cs"/>
                        </a:rPr>
                        <a:t>-compliant investments and funds</a:t>
                      </a:r>
                    </a:p>
                    <a:p>
                      <a:r>
                        <a:rPr lang="en-US" sz="1600" kern="1200" dirty="0">
                          <a:solidFill>
                            <a:schemeClr val="dk1"/>
                          </a:solidFill>
                          <a:effectLst/>
                          <a:latin typeface="+mn-lt"/>
                          <a:ea typeface="+mn-ea"/>
                          <a:cs typeface="+mn-cs"/>
                        </a:rPr>
                        <a:t>Brokerage (e.g. Takaful products)</a:t>
                      </a:r>
                    </a:p>
                    <a:p>
                      <a:r>
                        <a:rPr lang="en-US" sz="1600" kern="1200" dirty="0">
                          <a:solidFill>
                            <a:schemeClr val="dk1"/>
                          </a:solidFill>
                          <a:effectLst/>
                          <a:latin typeface="+mn-lt"/>
                          <a:ea typeface="+mn-ea"/>
                          <a:cs typeface="+mn-cs"/>
                        </a:rPr>
                        <a:t>Provision of infrastructure for financial markets such as, financial software or capital market hubs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600" kern="1200" dirty="0">
                          <a:solidFill>
                            <a:schemeClr val="dk1"/>
                          </a:solidFill>
                          <a:effectLst/>
                          <a:latin typeface="+mn-lt"/>
                          <a:ea typeface="+mn-ea"/>
                          <a:cs typeface="+mn-cs"/>
                        </a:rPr>
                        <a:t>Explicit fees</a:t>
                      </a:r>
                      <a:endParaRPr lang="en-US" sz="1600" dirty="0">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8321383"/>
                  </a:ext>
                </a:extLst>
              </a:tr>
            </a:tbl>
          </a:graphicData>
        </a:graphic>
      </p:graphicFrame>
    </p:spTree>
    <p:extLst>
      <p:ext uri="{BB962C8B-B14F-4D97-AF65-F5344CB8AC3E}">
        <p14:creationId xmlns:p14="http://schemas.microsoft.com/office/powerpoint/2010/main" val="2727405353"/>
      </p:ext>
    </p:extLst>
  </p:cSld>
  <p:clrMapOvr>
    <a:masterClrMapping/>
  </p:clrMapOvr>
  <p:transition/>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13083</TotalTime>
  <Words>897</Words>
  <Application>Microsoft Office PowerPoint</Application>
  <PresentationFormat>On-screen Show (4:3)</PresentationFormat>
  <Paragraphs>172</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 Unicode MS</vt:lpstr>
      <vt:lpstr>SimSun</vt:lpstr>
      <vt:lpstr>Arial</vt:lpstr>
      <vt:lpstr>Century Gothic</vt:lpstr>
      <vt:lpstr>Tahoma</vt:lpstr>
      <vt:lpstr>Times New Roman</vt:lpstr>
      <vt:lpstr>Verdana</vt:lpstr>
      <vt:lpstr>Wingdings</vt:lpstr>
      <vt:lpstr>CensusDbJan</vt:lpstr>
      <vt:lpstr>PowerPoint Presentation</vt:lpstr>
      <vt:lpstr>What have we done?</vt:lpstr>
      <vt:lpstr>Questions to consider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Jonathan Gessendorfer</cp:lastModifiedBy>
  <cp:revision>1046</cp:revision>
  <cp:lastPrinted>2018-10-19T16:08:00Z</cp:lastPrinted>
  <dcterms:created xsi:type="dcterms:W3CDTF">2003-09-08T09:07:59Z</dcterms:created>
  <dcterms:modified xsi:type="dcterms:W3CDTF">2018-10-25T18:27:35Z</dcterms:modified>
</cp:coreProperties>
</file>