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3"/>
  </p:notesMasterIdLst>
  <p:handoutMasterIdLst>
    <p:handoutMasterId r:id="rId24"/>
  </p:handoutMasterIdLst>
  <p:sldIdLst>
    <p:sldId id="405" r:id="rId2"/>
    <p:sldId id="400" r:id="rId3"/>
    <p:sldId id="483" r:id="rId4"/>
    <p:sldId id="462" r:id="rId5"/>
    <p:sldId id="465" r:id="rId6"/>
    <p:sldId id="475" r:id="rId7"/>
    <p:sldId id="463" r:id="rId8"/>
    <p:sldId id="478" r:id="rId9"/>
    <p:sldId id="482" r:id="rId10"/>
    <p:sldId id="480" r:id="rId11"/>
    <p:sldId id="466" r:id="rId12"/>
    <p:sldId id="467" r:id="rId13"/>
    <p:sldId id="468" r:id="rId14"/>
    <p:sldId id="470" r:id="rId15"/>
    <p:sldId id="474" r:id="rId16"/>
    <p:sldId id="472" r:id="rId17"/>
    <p:sldId id="471" r:id="rId18"/>
    <p:sldId id="479" r:id="rId19"/>
    <p:sldId id="469" r:id="rId20"/>
    <p:sldId id="481" r:id="rId21"/>
    <p:sldId id="318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99CC"/>
    <a:srgbClr val="990099"/>
    <a:srgbClr val="CC3300"/>
    <a:srgbClr val="FF00FF"/>
    <a:srgbClr val="FFFFCC"/>
    <a:srgbClr val="CC0000"/>
    <a:srgbClr val="FF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89357" autoAdjust="0"/>
  </p:normalViewPr>
  <p:slideViewPr>
    <p:cSldViewPr snapToGrid="0">
      <p:cViewPr varScale="1">
        <p:scale>
          <a:sx n="108" d="100"/>
          <a:sy n="108" d="100"/>
        </p:scale>
        <p:origin x="8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E5379BB-FFFE-4232-B31E-4FA6893C2C7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084920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6"/>
            <a:ext cx="5607050" cy="418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2AF5D87-B6C9-4018-ABF5-D03760001B9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565116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71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4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08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73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576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89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08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393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65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2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971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04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15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19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93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57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2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91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1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0CA15-1D21-4E96-8521-D8C04C7F448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 marL="1693863" indent="-387350">
              <a:buFont typeface="Arial" panose="020B0604020202020204" pitchFamily="34" charset="0"/>
              <a:buChar char="•"/>
              <a:defRPr/>
            </a:lvl4pPr>
            <a:lvl5pPr marL="2093913" indent="-398463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93527" y="655106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0E393-591F-4EA9-954B-79DBA8D3E2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98563"/>
            <a:ext cx="5854700" cy="5192712"/>
          </a:xfrm>
        </p:spPr>
        <p:txBody>
          <a:bodyPr vert="eaVert"/>
          <a:lstStyle>
            <a:lvl4pPr marL="1693863" indent="-387350">
              <a:buFont typeface="Arial" panose="020B0604020202020204" pitchFamily="34" charset="0"/>
              <a:buChar char="•"/>
              <a:defRPr/>
            </a:lvl4pPr>
            <a:lvl5pPr marL="2093913" indent="-398463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60272" y="6526127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142E-C67C-4CF4-BB22-04B277BF6B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D8D41-95A9-48E2-A5DA-3D19C18F3C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7633-0E62-4F93-AEB0-114FCBF094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76438"/>
            <a:ext cx="39243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76438"/>
            <a:ext cx="39243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E47B6-31F7-4A7B-8465-7B5B79C4C0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373FC-2652-4EB9-AF2D-DEBCC53DEF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EA50-4AE2-490B-9E26-B2605FB088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27041" y="653923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5A45E-B9EE-4DB1-A957-BB3470FF54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 marL="1693863" indent="-387350">
              <a:buFont typeface="Arial" panose="020B0604020202020204" pitchFamily="34" charset="0"/>
              <a:buChar char="•"/>
              <a:defRPr sz="2000"/>
            </a:lvl4pPr>
            <a:lvl5pPr marL="2093913" indent="-398463">
              <a:buFont typeface="Wingdings" panose="05000000000000000000" pitchFamily="2" charset="2"/>
              <a:buChar char="Ø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02102" y="653923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A2479-3730-4FE1-9E4C-4BC4ADE179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76901" y="6559379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AC704-2B87-47E3-8F4E-D83990D566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98563"/>
            <a:ext cx="8001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009775"/>
            <a:ext cx="80010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28" name="Picture 11" descr="UNSD_second_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87BFB3DB-7CBA-4967-B8B6-42014C409E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FF0101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7356" y="5444412"/>
            <a:ext cx="8229600" cy="1208088"/>
          </a:xfrm>
        </p:spPr>
        <p:txBody>
          <a:bodyPr/>
          <a:lstStyle/>
          <a:p>
            <a:pPr eaLnBrk="1" hangingPunct="1"/>
            <a:r>
              <a:rPr lang="en-GB" altLang="en-US" sz="1900" b="1" dirty="0">
                <a:solidFill>
                  <a:srgbClr val="000099"/>
                </a:solidFill>
                <a:latin typeface="Century Gothic" pitchFamily="34" charset="0"/>
              </a:rPr>
              <a:t>United Nations Statistics Division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3400" y="2286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GB" altLang="en-US" sz="2000" b="1" dirty="0">
              <a:solidFill>
                <a:srgbClr val="000099"/>
              </a:solidFill>
              <a:latin typeface="Century Gothic" pitchFamily="34" charset="0"/>
            </a:endParaRPr>
          </a:p>
        </p:txBody>
      </p:sp>
      <p:sp>
        <p:nvSpPr>
          <p:cNvPr id="5183" name="Text Box 1087"/>
          <p:cNvSpPr txBox="1">
            <a:spLocks noChangeArrowheads="1"/>
          </p:cNvSpPr>
          <p:nvPr/>
        </p:nvSpPr>
        <p:spPr bwMode="auto">
          <a:xfrm>
            <a:off x="233265" y="1143000"/>
            <a:ext cx="8758335" cy="230832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Classification of Islamic financial instruments and corresponding property income</a:t>
            </a:r>
          </a:p>
          <a:p>
            <a:pPr algn="ctr" eaLnBrk="0" hangingPunct="0">
              <a:defRPr/>
            </a:pP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112713" y="3530330"/>
            <a:ext cx="8878887" cy="430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200" dirty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B0A564-531B-4072-9883-D605F199A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3" y="3530330"/>
            <a:ext cx="8878887" cy="9848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200" dirty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Workshop on Islamic Finance in the National Accounts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18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31 October – 2 November 2018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18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Ankara, Turkey </a:t>
            </a:r>
          </a:p>
        </p:txBody>
      </p:sp>
    </p:spTree>
    <p:extLst>
      <p:ext uri="{BB962C8B-B14F-4D97-AF65-F5344CB8AC3E}">
        <p14:creationId xmlns:p14="http://schemas.microsoft.com/office/powerpoint/2010/main" val="1914459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180094" y="-345237"/>
            <a:ext cx="8038550" cy="1132411"/>
          </a:xfrm>
        </p:spPr>
        <p:txBody>
          <a:bodyPr/>
          <a:lstStyle/>
          <a:p>
            <a:pPr eaLnBrk="1" hangingPunct="1"/>
            <a:r>
              <a:rPr lang="en-US" altLang="en-US" dirty="0"/>
              <a:t>Sources of funds</a:t>
            </a:r>
            <a:endParaRPr lang="en-US" altLang="en-US" sz="22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2880" y="1197864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000" b="1" dirty="0"/>
              <a:t>6) Sukuk</a:t>
            </a:r>
            <a:endParaRPr lang="en-US" altLang="en-US" sz="2000" b="1" kern="0" dirty="0"/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Client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39F2DC-F967-447A-A92E-A71CAD2C6029}"/>
              </a:ext>
            </a:extLst>
          </p:cNvPr>
          <p:cNvCxnSpPr>
            <a:cxnSpLocks/>
          </p:cNvCxnSpPr>
          <p:nvPr/>
        </p:nvCxnSpPr>
        <p:spPr>
          <a:xfrm flipH="1">
            <a:off x="2630483" y="2228659"/>
            <a:ext cx="2568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 Box 12">
            <a:extLst>
              <a:ext uri="{FF2B5EF4-FFF2-40B4-BE49-F238E27FC236}">
                <a16:creationId xmlns:a16="http://schemas.microsoft.com/office/drawing/2014/main" id="{611C42AA-4095-499A-9799-BF3794100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6094" y="2015384"/>
            <a:ext cx="83854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Payment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559E04-42F5-48BA-AB39-43487250FB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0B147F-CB1D-414C-B668-B0614E815A06}"/>
              </a:ext>
            </a:extLst>
          </p:cNvPr>
          <p:cNvCxnSpPr>
            <a:cxnSpLocks/>
          </p:cNvCxnSpPr>
          <p:nvPr/>
        </p:nvCxnSpPr>
        <p:spPr>
          <a:xfrm>
            <a:off x="2630483" y="2687467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 Box 12">
            <a:extLst>
              <a:ext uri="{FF2B5EF4-FFF2-40B4-BE49-F238E27FC236}">
                <a16:creationId xmlns:a16="http://schemas.microsoft.com/office/drawing/2014/main" id="{DFA6A155-51E2-41A1-B2AE-B2AD097F4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4542" y="2257553"/>
            <a:ext cx="176076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Certificate (</a:t>
            </a:r>
            <a:r>
              <a:rPr lang="en-GB" altLang="en-US" sz="1500" dirty="0" err="1">
                <a:latin typeface="+mj-lt"/>
              </a:rPr>
              <a:t>sakk</a:t>
            </a:r>
            <a:r>
              <a:rPr lang="en-GB" altLang="en-US" sz="1500" dirty="0">
                <a:latin typeface="+mj-lt"/>
              </a:rPr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98CB59-BD90-4DF5-823A-06978C5F375D}"/>
              </a:ext>
            </a:extLst>
          </p:cNvPr>
          <p:cNvSpPr txBox="1"/>
          <p:nvPr/>
        </p:nvSpPr>
        <p:spPr>
          <a:xfrm>
            <a:off x="533058" y="4942458"/>
            <a:ext cx="754721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Debt securities (F3) unless the owner of the security has a claim on the residual value of the issuing entity, in which case it is classified as Equity (F51)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Property income: Interest (D41) if classified as debt securities; Dividends (D421) if classified as equity.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0C1780-DB3B-4194-A7A7-FBA89E495080}"/>
              </a:ext>
            </a:extLst>
          </p:cNvPr>
          <p:cNvCxnSpPr>
            <a:cxnSpLocks/>
          </p:cNvCxnSpPr>
          <p:nvPr/>
        </p:nvCxnSpPr>
        <p:spPr>
          <a:xfrm>
            <a:off x="2630483" y="2458530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Box 12">
            <a:extLst>
              <a:ext uri="{FF2B5EF4-FFF2-40B4-BE49-F238E27FC236}">
                <a16:creationId xmlns:a16="http://schemas.microsoft.com/office/drawing/2014/main" id="{F593198C-BBAB-41A7-B6D3-08E7F789C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731" y="2480576"/>
            <a:ext cx="15621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Profit/loss share</a:t>
            </a:r>
          </a:p>
        </p:txBody>
      </p:sp>
    </p:spTree>
    <p:extLst>
      <p:ext uri="{BB962C8B-B14F-4D97-AF65-F5344CB8AC3E}">
        <p14:creationId xmlns:p14="http://schemas.microsoft.com/office/powerpoint/2010/main" val="213668093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180094" y="-345237"/>
            <a:ext cx="8038550" cy="1132411"/>
          </a:xfrm>
        </p:spPr>
        <p:txBody>
          <a:bodyPr/>
          <a:lstStyle/>
          <a:p>
            <a:pPr eaLnBrk="1" hangingPunct="1"/>
            <a:r>
              <a:rPr lang="en-US" altLang="en-US" dirty="0"/>
              <a:t>Sources of funds</a:t>
            </a:r>
            <a:endParaRPr lang="en-US" altLang="en-US" sz="22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kern="0" dirty="0"/>
              <a:t>7) </a:t>
            </a:r>
            <a:r>
              <a:rPr lang="en-US" altLang="en-US" sz="2000" b="1" kern="0" dirty="0" err="1"/>
              <a:t>Wakalah</a:t>
            </a:r>
            <a:endParaRPr lang="en-US" altLang="en-US" sz="2000" b="1" kern="0" dirty="0"/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Client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39F2DC-F967-447A-A92E-A71CAD2C6029}"/>
              </a:ext>
            </a:extLst>
          </p:cNvPr>
          <p:cNvCxnSpPr>
            <a:cxnSpLocks/>
          </p:cNvCxnSpPr>
          <p:nvPr/>
        </p:nvCxnSpPr>
        <p:spPr>
          <a:xfrm flipH="1">
            <a:off x="2630483" y="2228659"/>
            <a:ext cx="2568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 Box 12">
            <a:extLst>
              <a:ext uri="{FF2B5EF4-FFF2-40B4-BE49-F238E27FC236}">
                <a16:creationId xmlns:a16="http://schemas.microsoft.com/office/drawing/2014/main" id="{591659BC-BF4B-4312-96D2-6F6F7ABF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212" y="2456635"/>
            <a:ext cx="18634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Profit-/Loss (Up to a maximum profit)</a:t>
            </a:r>
          </a:p>
        </p:txBody>
      </p:sp>
      <p:sp>
        <p:nvSpPr>
          <p:cNvPr id="42" name="Text Box 12">
            <a:extLst>
              <a:ext uri="{FF2B5EF4-FFF2-40B4-BE49-F238E27FC236}">
                <a16:creationId xmlns:a16="http://schemas.microsoft.com/office/drawing/2014/main" id="{611C42AA-4095-499A-9799-BF3794100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562" y="2005007"/>
            <a:ext cx="83472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Deposits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A52E6E-EE69-4E6F-AEFD-70E4ABE6E2BF}"/>
              </a:ext>
            </a:extLst>
          </p:cNvPr>
          <p:cNvCxnSpPr>
            <a:cxnSpLocks/>
          </p:cNvCxnSpPr>
          <p:nvPr/>
        </p:nvCxnSpPr>
        <p:spPr>
          <a:xfrm>
            <a:off x="2630483" y="2687467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Box 5">
            <a:extLst>
              <a:ext uri="{FF2B5EF4-FFF2-40B4-BE49-F238E27FC236}">
                <a16:creationId xmlns:a16="http://schemas.microsoft.com/office/drawing/2014/main" id="{FF1506AC-1637-47C0-BB59-16FD20573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4230380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Market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AA7B40A-5F0F-44E2-B2DF-0D1E506DB741}"/>
              </a:ext>
            </a:extLst>
          </p:cNvPr>
          <p:cNvCxnSpPr>
            <a:cxnSpLocks/>
          </p:cNvCxnSpPr>
          <p:nvPr/>
        </p:nvCxnSpPr>
        <p:spPr>
          <a:xfrm flipV="1">
            <a:off x="2452482" y="2728979"/>
            <a:ext cx="0" cy="1501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3A6AAF6-1AFC-46E3-B1C1-3EAF95D47480}"/>
              </a:ext>
            </a:extLst>
          </p:cNvPr>
          <p:cNvCxnSpPr>
            <a:cxnSpLocks/>
          </p:cNvCxnSpPr>
          <p:nvPr/>
        </p:nvCxnSpPr>
        <p:spPr>
          <a:xfrm>
            <a:off x="763890" y="2740476"/>
            <a:ext cx="0" cy="1489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Box 12">
            <a:extLst>
              <a:ext uri="{FF2B5EF4-FFF2-40B4-BE49-F238E27FC236}">
                <a16:creationId xmlns:a16="http://schemas.microsoft.com/office/drawing/2014/main" id="{B24C5D49-91C4-41D3-9703-7B6E35C2DCE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721979" y="3313583"/>
            <a:ext cx="12301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Profit/Loss</a:t>
            </a: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56C39EC6-F522-4EFF-B4E2-198970B2990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3251" y="3313583"/>
            <a:ext cx="12301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Investment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C28036-57A5-480D-A3A6-A8776AF341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CDE671-6F4A-402D-BE56-865AEBCE9DAA}"/>
              </a:ext>
            </a:extLst>
          </p:cNvPr>
          <p:cNvSpPr txBox="1"/>
          <p:nvPr/>
        </p:nvSpPr>
        <p:spPr>
          <a:xfrm>
            <a:off x="533058" y="4942458"/>
            <a:ext cx="75472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Other deposits (F29)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Property income: Interest (D41)</a:t>
            </a:r>
          </a:p>
        </p:txBody>
      </p:sp>
    </p:spTree>
    <p:extLst>
      <p:ext uri="{BB962C8B-B14F-4D97-AF65-F5344CB8AC3E}">
        <p14:creationId xmlns:p14="http://schemas.microsoft.com/office/powerpoint/2010/main" val="52217422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2">
            <a:extLst>
              <a:ext uri="{FF2B5EF4-FFF2-40B4-BE49-F238E27FC236}">
                <a16:creationId xmlns:a16="http://schemas.microsoft.com/office/drawing/2014/main" id="{79F91D0E-9264-4957-B428-DBE6E319F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906" y="2405687"/>
            <a:ext cx="24154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Deferred loan repayment without mark-up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kern="0" dirty="0"/>
              <a:t>1) </a:t>
            </a:r>
            <a:r>
              <a:rPr lang="en-US" altLang="en-US" sz="2000" b="1" kern="0" dirty="0" err="1"/>
              <a:t>Qard</a:t>
            </a:r>
            <a:r>
              <a:rPr lang="en-US" altLang="en-US" sz="2000" b="1" kern="0" dirty="0"/>
              <a:t>-Hasan financing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Client</a:t>
            </a:r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591659BC-BF4B-4312-96D2-6F6F7ABF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251" y="2067742"/>
            <a:ext cx="603350" cy="235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Loan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A52E6E-EE69-4E6F-AEFD-70E4ABE6E2BF}"/>
              </a:ext>
            </a:extLst>
          </p:cNvPr>
          <p:cNvCxnSpPr>
            <a:cxnSpLocks/>
          </p:cNvCxnSpPr>
          <p:nvPr/>
        </p:nvCxnSpPr>
        <p:spPr>
          <a:xfrm>
            <a:off x="2630483" y="2285131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19CE3-5AA5-4073-A152-2FC3FF1B06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C16C54F-6375-4DC5-88D8-47126F82D157}"/>
              </a:ext>
            </a:extLst>
          </p:cNvPr>
          <p:cNvCxnSpPr>
            <a:cxnSpLocks/>
          </p:cNvCxnSpPr>
          <p:nvPr/>
        </p:nvCxnSpPr>
        <p:spPr>
          <a:xfrm flipH="1">
            <a:off x="2630483" y="2611267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3ECCCD7-8F59-4A5D-AFC5-1B1EADC130D3}"/>
              </a:ext>
            </a:extLst>
          </p:cNvPr>
          <p:cNvSpPr txBox="1"/>
          <p:nvPr/>
        </p:nvSpPr>
        <p:spPr>
          <a:xfrm>
            <a:off x="533058" y="4942458"/>
            <a:ext cx="75472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Return-free financing for needy individuals or for some social 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Loans (F4)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Property income: SNA Interest (D41)</a:t>
            </a:r>
          </a:p>
          <a:p>
            <a:endParaRPr lang="en-US" sz="1500" dirty="0">
              <a:latin typeface="+mn-lt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9D803FF-3DDE-4450-AB60-FBB10E7F7719}"/>
              </a:ext>
            </a:extLst>
          </p:cNvPr>
          <p:cNvSpPr txBox="1">
            <a:spLocks/>
          </p:cNvSpPr>
          <p:nvPr/>
        </p:nvSpPr>
        <p:spPr bwMode="auto">
          <a:xfrm>
            <a:off x="1180094" y="-345237"/>
            <a:ext cx="8038550" cy="11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kern="0" dirty="0"/>
              <a:t>Uses of funds</a:t>
            </a:r>
            <a:endParaRPr lang="en-US" alt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908112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kern="0" dirty="0"/>
              <a:t>2) &amp; 3) </a:t>
            </a:r>
            <a:r>
              <a:rPr lang="en-US" altLang="en-US" sz="2000" b="1" kern="0" dirty="0" err="1"/>
              <a:t>Murabaha</a:t>
            </a:r>
            <a:r>
              <a:rPr lang="en-US" altLang="en-US" sz="2000" b="1" kern="0" dirty="0"/>
              <a:t>/ Bai </a:t>
            </a:r>
            <a:r>
              <a:rPr lang="en-US" altLang="en-US" sz="2000" b="1" kern="0" dirty="0" err="1"/>
              <a:t>Muajjal</a:t>
            </a:r>
            <a:endParaRPr lang="en-US" altLang="en-US" sz="2000" b="1" kern="0" dirty="0"/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Client</a:t>
            </a:r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591659BC-BF4B-4312-96D2-6F6F7ABF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937" y="2026122"/>
            <a:ext cx="117138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Asset (spot)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A52E6E-EE69-4E6F-AEFD-70E4ABE6E2BF}"/>
              </a:ext>
            </a:extLst>
          </p:cNvPr>
          <p:cNvCxnSpPr>
            <a:cxnSpLocks/>
          </p:cNvCxnSpPr>
          <p:nvPr/>
        </p:nvCxnSpPr>
        <p:spPr>
          <a:xfrm>
            <a:off x="2642438" y="2272939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EDC9320-0AE3-4FFC-A1EC-158C117DBE14}"/>
              </a:ext>
            </a:extLst>
          </p:cNvPr>
          <p:cNvCxnSpPr>
            <a:cxnSpLocks/>
          </p:cNvCxnSpPr>
          <p:nvPr/>
        </p:nvCxnSpPr>
        <p:spPr>
          <a:xfrm>
            <a:off x="763890" y="2740476"/>
            <a:ext cx="0" cy="1489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DC904D-91C1-4ACE-9477-F53296613B6B}"/>
              </a:ext>
            </a:extLst>
          </p:cNvPr>
          <p:cNvCxnSpPr>
            <a:cxnSpLocks/>
          </p:cNvCxnSpPr>
          <p:nvPr/>
        </p:nvCxnSpPr>
        <p:spPr>
          <a:xfrm flipV="1">
            <a:off x="2257410" y="2728980"/>
            <a:ext cx="0" cy="1501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 Box 5">
            <a:extLst>
              <a:ext uri="{FF2B5EF4-FFF2-40B4-BE49-F238E27FC236}">
                <a16:creationId xmlns:a16="http://schemas.microsoft.com/office/drawing/2014/main" id="{9DDE6D64-D9DB-4D58-97A1-591938556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4230380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Market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CED8B816-E597-4718-BCA8-722F6F68516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3387" y="3313583"/>
            <a:ext cx="12301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Price (spot)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77BB0D71-3741-4E0A-A57E-06EE8F3936F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504367" y="3323987"/>
            <a:ext cx="12301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Asset (spot)</a:t>
            </a: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C744D82D-1A35-4F9B-8F05-9A62CE288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441" y="2409369"/>
            <a:ext cx="19223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   Price + Mark-up (deferred payment)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1F1FCE-09EA-47B9-8130-AC8AA3C6DD85}"/>
              </a:ext>
            </a:extLst>
          </p:cNvPr>
          <p:cNvSpPr txBox="1"/>
          <p:nvPr/>
        </p:nvSpPr>
        <p:spPr>
          <a:xfrm>
            <a:off x="533058" y="4942458"/>
            <a:ext cx="75472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In Bai </a:t>
            </a:r>
            <a:r>
              <a:rPr lang="en-US" sz="1500" dirty="0" err="1">
                <a:latin typeface="+mn-lt"/>
              </a:rPr>
              <a:t>Muajjal</a:t>
            </a:r>
            <a:r>
              <a:rPr lang="en-US" sz="1500" dirty="0">
                <a:latin typeface="+mn-lt"/>
              </a:rPr>
              <a:t> the initial price does not need to be disclosed to the client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Loans (F4)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Property income: Interest (D41)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Question to consider:</a:t>
            </a:r>
          </a:p>
          <a:p>
            <a:r>
              <a:rPr lang="en-US" sz="1500" dirty="0">
                <a:latin typeface="+mn-lt"/>
              </a:rPr>
              <a:t>	Who is the economic owner of the asset at which point in time?</a:t>
            </a:r>
          </a:p>
          <a:p>
            <a:endParaRPr lang="en-US" sz="1500" dirty="0">
              <a:latin typeface="+mn-lt"/>
            </a:endParaRP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348E36A-73C9-4635-9536-BB1AFA1FCD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F42A842-DCC4-43B7-BD02-F9B7D3ABA046}"/>
              </a:ext>
            </a:extLst>
          </p:cNvPr>
          <p:cNvCxnSpPr>
            <a:cxnSpLocks/>
          </p:cNvCxnSpPr>
          <p:nvPr/>
        </p:nvCxnSpPr>
        <p:spPr>
          <a:xfrm flipH="1">
            <a:off x="2630483" y="2611267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54807BB2-CB57-4947-AF3C-23A3D4C53C0C}"/>
              </a:ext>
            </a:extLst>
          </p:cNvPr>
          <p:cNvSpPr txBox="1">
            <a:spLocks/>
          </p:cNvSpPr>
          <p:nvPr/>
        </p:nvSpPr>
        <p:spPr bwMode="auto">
          <a:xfrm>
            <a:off x="1180094" y="-345237"/>
            <a:ext cx="8038550" cy="11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kern="0" dirty="0"/>
              <a:t>Uses of funds</a:t>
            </a:r>
            <a:endParaRPr lang="en-US" alt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655735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kern="0" dirty="0"/>
              <a:t>4. Bai Salam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Client</a:t>
            </a:r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591659BC-BF4B-4312-96D2-6F6F7ABF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550" y="1915884"/>
            <a:ext cx="13906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Spot payment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A52E6E-EE69-4E6F-AEFD-70E4ABE6E2BF}"/>
              </a:ext>
            </a:extLst>
          </p:cNvPr>
          <p:cNvCxnSpPr>
            <a:cxnSpLocks/>
          </p:cNvCxnSpPr>
          <p:nvPr/>
        </p:nvCxnSpPr>
        <p:spPr>
          <a:xfrm>
            <a:off x="2630483" y="2157052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Box 12">
            <a:extLst>
              <a:ext uri="{FF2B5EF4-FFF2-40B4-BE49-F238E27FC236}">
                <a16:creationId xmlns:a16="http://schemas.microsoft.com/office/drawing/2014/main" id="{C744D82D-1A35-4F9B-8F05-9A62CE288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1685" y="2217335"/>
            <a:ext cx="19223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   Goods (deferred)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CFF652-F233-4904-84A9-103465CB34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C4124B-EB6C-4A52-85FB-22D6BA9DA8F5}"/>
              </a:ext>
            </a:extLst>
          </p:cNvPr>
          <p:cNvCxnSpPr>
            <a:cxnSpLocks/>
          </p:cNvCxnSpPr>
          <p:nvPr/>
        </p:nvCxnSpPr>
        <p:spPr>
          <a:xfrm flipH="1">
            <a:off x="2630483" y="2448146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Box 5">
            <a:extLst>
              <a:ext uri="{FF2B5EF4-FFF2-40B4-BE49-F238E27FC236}">
                <a16:creationId xmlns:a16="http://schemas.microsoft.com/office/drawing/2014/main" id="{DC5E19B4-73C8-4DFC-B738-37109E899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4230380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Market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5831D77-5F27-4127-9E84-9F19AC7BF420}"/>
              </a:ext>
            </a:extLst>
          </p:cNvPr>
          <p:cNvCxnSpPr>
            <a:cxnSpLocks/>
          </p:cNvCxnSpPr>
          <p:nvPr/>
        </p:nvCxnSpPr>
        <p:spPr>
          <a:xfrm flipV="1">
            <a:off x="2257410" y="2728980"/>
            <a:ext cx="0" cy="1501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35546A4-A84A-43E7-876A-AB465FA4052E}"/>
              </a:ext>
            </a:extLst>
          </p:cNvPr>
          <p:cNvCxnSpPr>
            <a:cxnSpLocks/>
          </p:cNvCxnSpPr>
          <p:nvPr/>
        </p:nvCxnSpPr>
        <p:spPr>
          <a:xfrm>
            <a:off x="763890" y="2740476"/>
            <a:ext cx="0" cy="1489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Box 12">
            <a:extLst>
              <a:ext uri="{FF2B5EF4-FFF2-40B4-BE49-F238E27FC236}">
                <a16:creationId xmlns:a16="http://schemas.microsoft.com/office/drawing/2014/main" id="{D9BBE827-1B6B-4F6C-9DB6-A9B2D929E3C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76646" y="3248846"/>
            <a:ext cx="7744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Goods</a:t>
            </a:r>
          </a:p>
          <a:p>
            <a:r>
              <a:rPr lang="en-GB" altLang="en-US" sz="1500" dirty="0">
                <a:latin typeface="+mj-lt"/>
              </a:rPr>
              <a:t>(future)</a:t>
            </a: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89D1431F-0F0E-4BC5-BDE7-2C3436EB713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809099" y="3248847"/>
            <a:ext cx="896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Payment (future)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438B341-BA3C-46EB-8DFC-4F51C6671AF6}"/>
              </a:ext>
            </a:extLst>
          </p:cNvPr>
          <p:cNvCxnSpPr>
            <a:cxnSpLocks/>
          </p:cNvCxnSpPr>
          <p:nvPr/>
        </p:nvCxnSpPr>
        <p:spPr>
          <a:xfrm flipH="1">
            <a:off x="2630483" y="2714758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 Box 12">
            <a:extLst>
              <a:ext uri="{FF2B5EF4-FFF2-40B4-BE49-F238E27FC236}">
                <a16:creationId xmlns:a16="http://schemas.microsoft.com/office/drawing/2014/main" id="{4C8C8F16-C46A-4E02-B29E-A893E5CF3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393" y="2490898"/>
            <a:ext cx="66497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Return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4518CC-500E-486A-BD3A-1C178BFD6F2F}"/>
              </a:ext>
            </a:extLst>
          </p:cNvPr>
          <p:cNvSpPr txBox="1"/>
          <p:nvPr/>
        </p:nvSpPr>
        <p:spPr>
          <a:xfrm>
            <a:off x="533058" y="4942458"/>
            <a:ext cx="75472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The return is the difference between the spot payment and the actual value of the goods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IFI generally pays less (spot) than the future/actual value of goods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Typically used to provide short-term financing of agricultural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Loans (F4)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Property income: Interest (D41)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BEE0799-3E0E-45C0-9D4E-5E6ED2513A11}"/>
              </a:ext>
            </a:extLst>
          </p:cNvPr>
          <p:cNvSpPr txBox="1">
            <a:spLocks/>
          </p:cNvSpPr>
          <p:nvPr/>
        </p:nvSpPr>
        <p:spPr bwMode="auto">
          <a:xfrm>
            <a:off x="1180094" y="-345237"/>
            <a:ext cx="8038550" cy="11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kern="0" dirty="0"/>
              <a:t>Uses of funds</a:t>
            </a:r>
            <a:endParaRPr lang="en-US" alt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825005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dirty="0"/>
              <a:t>5) </a:t>
            </a:r>
            <a:r>
              <a:rPr lang="en-US" altLang="en-US" sz="2000" b="1" kern="0" dirty="0" err="1"/>
              <a:t>Istisna’a</a:t>
            </a:r>
            <a:endParaRPr lang="en-US" altLang="en-US" sz="2000" b="1" kern="0" dirty="0"/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GB" altLang="en-US" dirty="0">
                <a:latin typeface="+mj-lt"/>
              </a:rPr>
              <a:t>Enterprise A</a:t>
            </a:r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591659BC-BF4B-4312-96D2-6F6F7ABF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357" y="2011704"/>
            <a:ext cx="97157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Financing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A52E6E-EE69-4E6F-AEFD-70E4ABE6E2BF}"/>
              </a:ext>
            </a:extLst>
          </p:cNvPr>
          <p:cNvCxnSpPr>
            <a:cxnSpLocks/>
          </p:cNvCxnSpPr>
          <p:nvPr/>
        </p:nvCxnSpPr>
        <p:spPr>
          <a:xfrm>
            <a:off x="2630896" y="2239000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CFF652-F233-4904-84A9-103465CB34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7A60AE-529B-4BF3-9D64-C0FE1A976ED3}"/>
              </a:ext>
            </a:extLst>
          </p:cNvPr>
          <p:cNvSpPr txBox="1"/>
          <p:nvPr/>
        </p:nvSpPr>
        <p:spPr>
          <a:xfrm>
            <a:off x="533058" y="4942458"/>
            <a:ext cx="75472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The return is the difference between the spot payment and the actual value of the goods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Typically used to finance construction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Loans (F4)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Other account receivable (F8) if goods or building are for IFI’s own use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Property income: Interest (D41) 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E38A5F35-713C-48A9-8EFD-34A12AAC4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4230380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Enterprise B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4080FD2-0E76-4FC3-9CE9-5B9B07C7575D}"/>
              </a:ext>
            </a:extLst>
          </p:cNvPr>
          <p:cNvCxnSpPr>
            <a:cxnSpLocks/>
          </p:cNvCxnSpPr>
          <p:nvPr/>
        </p:nvCxnSpPr>
        <p:spPr>
          <a:xfrm>
            <a:off x="763890" y="2740476"/>
            <a:ext cx="0" cy="1489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3345378-268D-4A52-A244-B65D6B3B3198}"/>
              </a:ext>
            </a:extLst>
          </p:cNvPr>
          <p:cNvCxnSpPr>
            <a:cxnSpLocks/>
          </p:cNvCxnSpPr>
          <p:nvPr/>
        </p:nvCxnSpPr>
        <p:spPr>
          <a:xfrm flipV="1">
            <a:off x="2257410" y="2728980"/>
            <a:ext cx="0" cy="1501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 Box 12">
            <a:extLst>
              <a:ext uri="{FF2B5EF4-FFF2-40B4-BE49-F238E27FC236}">
                <a16:creationId xmlns:a16="http://schemas.microsoft.com/office/drawing/2014/main" id="{8219995E-4DC4-46B2-958D-60E76E74895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693682" y="3364263"/>
            <a:ext cx="89662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Payment</a:t>
            </a:r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id="{119DAF6E-B60C-48A6-A65E-1A2878E6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1456" y="2515804"/>
            <a:ext cx="67937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Return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7FCFB2DC-0CFD-4BE5-80D6-C9699731C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9953" y="2263754"/>
            <a:ext cx="19223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   Goods (deferred)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8C114D8-E0F3-4984-A90D-50517CFA4358}"/>
              </a:ext>
            </a:extLst>
          </p:cNvPr>
          <p:cNvCxnSpPr>
            <a:cxnSpLocks/>
          </p:cNvCxnSpPr>
          <p:nvPr/>
        </p:nvCxnSpPr>
        <p:spPr>
          <a:xfrm flipH="1">
            <a:off x="2630483" y="2714758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49356E1-43C9-4BEB-A230-9A29E1B7325C}"/>
              </a:ext>
            </a:extLst>
          </p:cNvPr>
          <p:cNvCxnSpPr>
            <a:cxnSpLocks/>
          </p:cNvCxnSpPr>
          <p:nvPr/>
        </p:nvCxnSpPr>
        <p:spPr>
          <a:xfrm flipH="1">
            <a:off x="2630483" y="2494586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3503AF53-61FA-421A-9F20-5563946E7076}"/>
              </a:ext>
            </a:extLst>
          </p:cNvPr>
          <p:cNvSpPr txBox="1">
            <a:spLocks/>
          </p:cNvSpPr>
          <p:nvPr/>
        </p:nvSpPr>
        <p:spPr bwMode="auto">
          <a:xfrm>
            <a:off x="1180094" y="-345237"/>
            <a:ext cx="8038550" cy="11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kern="0" dirty="0"/>
              <a:t>Uses of funds</a:t>
            </a:r>
            <a:endParaRPr lang="en-US" altLang="en-US" kern="0" dirty="0">
              <a:latin typeface="+mn-lt"/>
            </a:endParaRP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21BA4E84-D934-48F7-855B-B1D39995366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76646" y="3248846"/>
            <a:ext cx="7744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Goods</a:t>
            </a:r>
          </a:p>
          <a:p>
            <a:r>
              <a:rPr lang="en-GB" altLang="en-US" sz="1500" dirty="0">
                <a:latin typeface="+mj-lt"/>
              </a:rPr>
              <a:t>(future)</a:t>
            </a:r>
          </a:p>
        </p:txBody>
      </p:sp>
    </p:spTree>
    <p:extLst>
      <p:ext uri="{BB962C8B-B14F-4D97-AF65-F5344CB8AC3E}">
        <p14:creationId xmlns:p14="http://schemas.microsoft.com/office/powerpoint/2010/main" val="416658694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kern="0" dirty="0"/>
              <a:t>6) </a:t>
            </a:r>
            <a:r>
              <a:rPr lang="en-US" altLang="en-US" sz="2000" b="1" kern="0" dirty="0" err="1"/>
              <a:t>Ijarah</a:t>
            </a:r>
            <a:endParaRPr lang="en-US" altLang="en-US" sz="2000" b="1" kern="0" dirty="0"/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Enterprise</a:t>
            </a:r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591659BC-BF4B-4312-96D2-6F6F7ABF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557" y="2088605"/>
            <a:ext cx="5327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Good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A52E6E-EE69-4E6F-AEFD-70E4ABE6E2BF}"/>
              </a:ext>
            </a:extLst>
          </p:cNvPr>
          <p:cNvCxnSpPr>
            <a:cxnSpLocks/>
          </p:cNvCxnSpPr>
          <p:nvPr/>
        </p:nvCxnSpPr>
        <p:spPr>
          <a:xfrm>
            <a:off x="2642438" y="2272939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BBC151D-C9F9-41C6-8E51-CF7254A10E61}"/>
              </a:ext>
            </a:extLst>
          </p:cNvPr>
          <p:cNvCxnSpPr>
            <a:cxnSpLocks/>
          </p:cNvCxnSpPr>
          <p:nvPr/>
        </p:nvCxnSpPr>
        <p:spPr>
          <a:xfrm flipH="1">
            <a:off x="2630483" y="2596768"/>
            <a:ext cx="2568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Box 12">
            <a:extLst>
              <a:ext uri="{FF2B5EF4-FFF2-40B4-BE49-F238E27FC236}">
                <a16:creationId xmlns:a16="http://schemas.microsoft.com/office/drawing/2014/main" id="{F43116FF-48F6-4791-B036-B37C0E275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517" y="2394604"/>
            <a:ext cx="117865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Profit share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8ACA6-F8F0-4412-8A75-94484D7A57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BB1554-9F9A-41F8-9770-E1A119646F0B}"/>
              </a:ext>
            </a:extLst>
          </p:cNvPr>
          <p:cNvSpPr txBox="1"/>
          <p:nvPr/>
        </p:nvSpPr>
        <p:spPr>
          <a:xfrm>
            <a:off x="533058" y="4942458"/>
            <a:ext cx="75472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Operating </a:t>
            </a:r>
            <a:r>
              <a:rPr lang="en-US" sz="1500" dirty="0" err="1">
                <a:latin typeface="+mj-lt"/>
              </a:rPr>
              <a:t>Ijarah</a:t>
            </a:r>
            <a:r>
              <a:rPr lang="en-US" sz="1500" dirty="0">
                <a:latin typeface="+mj-lt"/>
              </a:rPr>
              <a:t> – operating 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Financing </a:t>
            </a:r>
            <a:r>
              <a:rPr lang="en-US" sz="1500" dirty="0" err="1">
                <a:latin typeface="+mj-lt"/>
              </a:rPr>
              <a:t>Ijarah</a:t>
            </a:r>
            <a:r>
              <a:rPr lang="en-US" sz="1500" dirty="0">
                <a:latin typeface="+mj-lt"/>
              </a:rPr>
              <a:t> – Loans (F4)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Property income: Interest (D41)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34DAF97-9583-4648-BCB4-47ABFC145C7E}"/>
              </a:ext>
            </a:extLst>
          </p:cNvPr>
          <p:cNvSpPr txBox="1">
            <a:spLocks/>
          </p:cNvSpPr>
          <p:nvPr/>
        </p:nvSpPr>
        <p:spPr bwMode="auto">
          <a:xfrm>
            <a:off x="1180094" y="-345237"/>
            <a:ext cx="8038550" cy="11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kern="0" dirty="0"/>
              <a:t>Uses of funds</a:t>
            </a:r>
            <a:endParaRPr lang="en-US" alt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475363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kern="0" dirty="0"/>
              <a:t>7) </a:t>
            </a:r>
            <a:r>
              <a:rPr lang="en-US" altLang="en-US" sz="2000" b="1" kern="0" dirty="0" err="1"/>
              <a:t>Musharaka</a:t>
            </a:r>
            <a:endParaRPr lang="en-US" altLang="en-US" sz="2000" b="1" kern="0" dirty="0"/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7259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650" dirty="0">
                <a:latin typeface="+mj-lt"/>
              </a:rPr>
              <a:t>Owner of Enterprise</a:t>
            </a: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C744D82D-1A35-4F9B-8F05-9A62CE288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441" y="2409369"/>
            <a:ext cx="19223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   profit/loss share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C88323-2D41-4DC8-BDD7-525642270A37}"/>
              </a:ext>
            </a:extLst>
          </p:cNvPr>
          <p:cNvCxnSpPr>
            <a:cxnSpLocks/>
          </p:cNvCxnSpPr>
          <p:nvPr/>
        </p:nvCxnSpPr>
        <p:spPr>
          <a:xfrm flipH="1">
            <a:off x="2642438" y="2640201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C0DD7-16BC-455E-9835-A3EBAA298E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7CE0F991-48D1-4507-8EE1-79C65A186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3100" y="3924078"/>
            <a:ext cx="2087562" cy="49510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800" dirty="0">
                <a:latin typeface="+mj-lt"/>
              </a:rPr>
              <a:t>Enterprise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9587C78-F882-4727-A38E-46227372B89E}"/>
              </a:ext>
            </a:extLst>
          </p:cNvPr>
          <p:cNvCxnSpPr>
            <a:cxnSpLocks/>
          </p:cNvCxnSpPr>
          <p:nvPr/>
        </p:nvCxnSpPr>
        <p:spPr>
          <a:xfrm>
            <a:off x="1379331" y="2728979"/>
            <a:ext cx="2049669" cy="1195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9A75AA2-3EC9-4ED2-B445-CF5BB5E8097D}"/>
              </a:ext>
            </a:extLst>
          </p:cNvPr>
          <p:cNvCxnSpPr>
            <a:cxnSpLocks/>
          </p:cNvCxnSpPr>
          <p:nvPr/>
        </p:nvCxnSpPr>
        <p:spPr>
          <a:xfrm flipH="1">
            <a:off x="4382952" y="2876251"/>
            <a:ext cx="2049669" cy="1047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AE1B406-EA7C-4EB3-A519-E3215714517F}"/>
              </a:ext>
            </a:extLst>
          </p:cNvPr>
          <p:cNvCxnSpPr>
            <a:cxnSpLocks/>
          </p:cNvCxnSpPr>
          <p:nvPr/>
        </p:nvCxnSpPr>
        <p:spPr>
          <a:xfrm flipV="1">
            <a:off x="4855406" y="2862153"/>
            <a:ext cx="2049669" cy="1060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Box 12">
            <a:extLst>
              <a:ext uri="{FF2B5EF4-FFF2-40B4-BE49-F238E27FC236}">
                <a16:creationId xmlns:a16="http://schemas.microsoft.com/office/drawing/2014/main" id="{2522AF02-03EF-4194-8510-95EE92A24283}"/>
              </a:ext>
            </a:extLst>
          </p:cNvPr>
          <p:cNvSpPr txBox="1">
            <a:spLocks noChangeArrowheads="1"/>
          </p:cNvSpPr>
          <p:nvPr/>
        </p:nvSpPr>
        <p:spPr bwMode="auto">
          <a:xfrm rot="1846364">
            <a:off x="2128973" y="3211112"/>
            <a:ext cx="87021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Funding</a:t>
            </a:r>
          </a:p>
        </p:txBody>
      </p:sp>
      <p:sp>
        <p:nvSpPr>
          <p:cNvPr id="26" name="Text Box 12">
            <a:extLst>
              <a:ext uri="{FF2B5EF4-FFF2-40B4-BE49-F238E27FC236}">
                <a16:creationId xmlns:a16="http://schemas.microsoft.com/office/drawing/2014/main" id="{7F69C901-8EC2-4841-83BB-22888654EE50}"/>
              </a:ext>
            </a:extLst>
          </p:cNvPr>
          <p:cNvSpPr txBox="1">
            <a:spLocks noChangeArrowheads="1"/>
          </p:cNvSpPr>
          <p:nvPr/>
        </p:nvSpPr>
        <p:spPr bwMode="auto">
          <a:xfrm rot="19905628">
            <a:off x="4953047" y="3173448"/>
            <a:ext cx="87021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Funding</a:t>
            </a: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5CBCCEF7-091C-4819-A440-7BCFB69E38BB}"/>
              </a:ext>
            </a:extLst>
          </p:cNvPr>
          <p:cNvSpPr txBox="1">
            <a:spLocks noChangeArrowheads="1"/>
          </p:cNvSpPr>
          <p:nvPr/>
        </p:nvSpPr>
        <p:spPr bwMode="auto">
          <a:xfrm rot="19905628">
            <a:off x="5145345" y="3281409"/>
            <a:ext cx="11029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Profit/Loss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8B97026-D871-42C6-B2EB-3CF5E1E401F2}"/>
              </a:ext>
            </a:extLst>
          </p:cNvPr>
          <p:cNvSpPr txBox="1"/>
          <p:nvPr/>
        </p:nvSpPr>
        <p:spPr>
          <a:xfrm>
            <a:off x="533058" y="4942458"/>
            <a:ext cx="75472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Loans (F4) unless the IFI has a claim on the residual value of the enterprise then it is classified as Equity (F51)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Property income: Interest (D41) if classified as loans; Dividends (D421) if classified as equity.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EA07FE5-86F6-43B5-9870-9705797FE699}"/>
              </a:ext>
            </a:extLst>
          </p:cNvPr>
          <p:cNvSpPr txBox="1">
            <a:spLocks/>
          </p:cNvSpPr>
          <p:nvPr/>
        </p:nvSpPr>
        <p:spPr bwMode="auto">
          <a:xfrm>
            <a:off x="1180094" y="-345237"/>
            <a:ext cx="8038550" cy="11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kern="0" dirty="0"/>
              <a:t>Uses of funds</a:t>
            </a:r>
            <a:endParaRPr lang="en-US" alt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688941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kern="0" dirty="0"/>
              <a:t>8) </a:t>
            </a:r>
            <a:r>
              <a:rPr lang="en-US" altLang="en-US" sz="2000" b="1" kern="0" dirty="0" err="1"/>
              <a:t>Mudaraba</a:t>
            </a:r>
            <a:r>
              <a:rPr lang="en-US" altLang="en-US" sz="2000" b="1" kern="0" dirty="0"/>
              <a:t> financing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7259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650" dirty="0">
                <a:latin typeface="+mj-lt"/>
              </a:rPr>
              <a:t>Owner of Enterprise</a:t>
            </a: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C744D82D-1A35-4F9B-8F05-9A62CE288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441" y="2409369"/>
            <a:ext cx="19223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   profit share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C88323-2D41-4DC8-BDD7-525642270A37}"/>
              </a:ext>
            </a:extLst>
          </p:cNvPr>
          <p:cNvCxnSpPr>
            <a:cxnSpLocks/>
          </p:cNvCxnSpPr>
          <p:nvPr/>
        </p:nvCxnSpPr>
        <p:spPr>
          <a:xfrm flipH="1">
            <a:off x="2642438" y="2640201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C0DD7-16BC-455E-9835-A3EBAA298E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7CE0F991-48D1-4507-8EE1-79C65A186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3100" y="3924078"/>
            <a:ext cx="2087562" cy="49510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800" dirty="0">
                <a:latin typeface="+mj-lt"/>
              </a:rPr>
              <a:t>Enterprise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9587C78-F882-4727-A38E-46227372B89E}"/>
              </a:ext>
            </a:extLst>
          </p:cNvPr>
          <p:cNvCxnSpPr>
            <a:cxnSpLocks/>
          </p:cNvCxnSpPr>
          <p:nvPr/>
        </p:nvCxnSpPr>
        <p:spPr>
          <a:xfrm>
            <a:off x="980357" y="2733530"/>
            <a:ext cx="2049669" cy="1195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AE1B406-EA7C-4EB3-A519-E3215714517F}"/>
              </a:ext>
            </a:extLst>
          </p:cNvPr>
          <p:cNvCxnSpPr>
            <a:cxnSpLocks/>
          </p:cNvCxnSpPr>
          <p:nvPr/>
        </p:nvCxnSpPr>
        <p:spPr>
          <a:xfrm flipV="1">
            <a:off x="4855406" y="2867479"/>
            <a:ext cx="2069269" cy="105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Box 12">
            <a:extLst>
              <a:ext uri="{FF2B5EF4-FFF2-40B4-BE49-F238E27FC236}">
                <a16:creationId xmlns:a16="http://schemas.microsoft.com/office/drawing/2014/main" id="{2522AF02-03EF-4194-8510-95EE92A24283}"/>
              </a:ext>
            </a:extLst>
          </p:cNvPr>
          <p:cNvSpPr txBox="1">
            <a:spLocks noChangeArrowheads="1"/>
          </p:cNvSpPr>
          <p:nvPr/>
        </p:nvSpPr>
        <p:spPr bwMode="auto">
          <a:xfrm rot="1846364">
            <a:off x="1860363" y="3296509"/>
            <a:ext cx="87021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Funding</a:t>
            </a: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5CBCCEF7-091C-4819-A440-7BCFB69E38BB}"/>
              </a:ext>
            </a:extLst>
          </p:cNvPr>
          <p:cNvSpPr txBox="1">
            <a:spLocks noChangeArrowheads="1"/>
          </p:cNvSpPr>
          <p:nvPr/>
        </p:nvSpPr>
        <p:spPr bwMode="auto">
          <a:xfrm rot="19905628">
            <a:off x="5145345" y="3281409"/>
            <a:ext cx="11029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Profit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B770F8-3C1A-4BBD-A9CD-EB93D1681BCB}"/>
              </a:ext>
            </a:extLst>
          </p:cNvPr>
          <p:cNvSpPr txBox="1"/>
          <p:nvPr/>
        </p:nvSpPr>
        <p:spPr>
          <a:xfrm>
            <a:off x="533058" y="4942458"/>
            <a:ext cx="75472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Loans (F4)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Property income: Interest (D41)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411121F-A9B9-4920-8B5B-0E0E7542F110}"/>
              </a:ext>
            </a:extLst>
          </p:cNvPr>
          <p:cNvCxnSpPr>
            <a:cxnSpLocks/>
          </p:cNvCxnSpPr>
          <p:nvPr/>
        </p:nvCxnSpPr>
        <p:spPr>
          <a:xfrm flipH="1" flipV="1">
            <a:off x="1437952" y="2738079"/>
            <a:ext cx="2031028" cy="1190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 Box 12">
            <a:extLst>
              <a:ext uri="{FF2B5EF4-FFF2-40B4-BE49-F238E27FC236}">
                <a16:creationId xmlns:a16="http://schemas.microsoft.com/office/drawing/2014/main" id="{10025ED5-00F0-4F12-BD4B-E21281A46B25}"/>
              </a:ext>
            </a:extLst>
          </p:cNvPr>
          <p:cNvSpPr txBox="1">
            <a:spLocks noChangeArrowheads="1"/>
          </p:cNvSpPr>
          <p:nvPr/>
        </p:nvSpPr>
        <p:spPr bwMode="auto">
          <a:xfrm rot="1846364">
            <a:off x="2150343" y="3148091"/>
            <a:ext cx="70067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Losses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FED6C6A2-CA06-48D2-87DD-54E5FA308362}"/>
              </a:ext>
            </a:extLst>
          </p:cNvPr>
          <p:cNvSpPr txBox="1">
            <a:spLocks/>
          </p:cNvSpPr>
          <p:nvPr/>
        </p:nvSpPr>
        <p:spPr bwMode="auto">
          <a:xfrm>
            <a:off x="1180094" y="-345237"/>
            <a:ext cx="8038550" cy="11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kern="0" dirty="0"/>
              <a:t>Uses of funds</a:t>
            </a:r>
            <a:endParaRPr lang="en-US" altLang="en-US" kern="0" dirty="0">
              <a:latin typeface="+mn-lt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03CEE4F-E34E-4809-98D6-B7249500FB84}"/>
              </a:ext>
            </a:extLst>
          </p:cNvPr>
          <p:cNvCxnSpPr>
            <a:cxnSpLocks/>
          </p:cNvCxnSpPr>
          <p:nvPr/>
        </p:nvCxnSpPr>
        <p:spPr>
          <a:xfrm flipH="1">
            <a:off x="4416452" y="2866112"/>
            <a:ext cx="2020088" cy="1049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 Box 12">
            <a:extLst>
              <a:ext uri="{FF2B5EF4-FFF2-40B4-BE49-F238E27FC236}">
                <a16:creationId xmlns:a16="http://schemas.microsoft.com/office/drawing/2014/main" id="{1AFB2C7C-E209-444C-BE9A-A069232C7114}"/>
              </a:ext>
            </a:extLst>
          </p:cNvPr>
          <p:cNvSpPr txBox="1">
            <a:spLocks noChangeArrowheads="1"/>
          </p:cNvSpPr>
          <p:nvPr/>
        </p:nvSpPr>
        <p:spPr bwMode="auto">
          <a:xfrm rot="19905628">
            <a:off x="4985042" y="3127655"/>
            <a:ext cx="11029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Labour</a:t>
            </a:r>
          </a:p>
        </p:txBody>
      </p:sp>
    </p:spTree>
    <p:extLst>
      <p:ext uri="{BB962C8B-B14F-4D97-AF65-F5344CB8AC3E}">
        <p14:creationId xmlns:p14="http://schemas.microsoft.com/office/powerpoint/2010/main" val="185235402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kern="0" dirty="0"/>
              <a:t>9) </a:t>
            </a:r>
            <a:r>
              <a:rPr lang="en-US" altLang="en-US" sz="2000" b="1" kern="0" dirty="0" err="1"/>
              <a:t>Tawarruq</a:t>
            </a:r>
            <a:endParaRPr lang="en-US" altLang="en-US" sz="2000" b="1" kern="0" dirty="0"/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Client</a:t>
            </a:r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591659BC-BF4B-4312-96D2-6F6F7ABF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937" y="2026122"/>
            <a:ext cx="117138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Asset (spot)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A52E6E-EE69-4E6F-AEFD-70E4ABE6E2BF}"/>
              </a:ext>
            </a:extLst>
          </p:cNvPr>
          <p:cNvCxnSpPr>
            <a:cxnSpLocks/>
          </p:cNvCxnSpPr>
          <p:nvPr/>
        </p:nvCxnSpPr>
        <p:spPr>
          <a:xfrm>
            <a:off x="2642438" y="2272939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EDC9320-0AE3-4FFC-A1EC-158C117DBE14}"/>
              </a:ext>
            </a:extLst>
          </p:cNvPr>
          <p:cNvCxnSpPr>
            <a:cxnSpLocks/>
          </p:cNvCxnSpPr>
          <p:nvPr/>
        </p:nvCxnSpPr>
        <p:spPr>
          <a:xfrm>
            <a:off x="763890" y="2740476"/>
            <a:ext cx="0" cy="1489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DC904D-91C1-4ACE-9477-F53296613B6B}"/>
              </a:ext>
            </a:extLst>
          </p:cNvPr>
          <p:cNvCxnSpPr>
            <a:cxnSpLocks/>
          </p:cNvCxnSpPr>
          <p:nvPr/>
        </p:nvCxnSpPr>
        <p:spPr>
          <a:xfrm flipV="1">
            <a:off x="2257410" y="2728980"/>
            <a:ext cx="0" cy="1501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 Box 5">
            <a:extLst>
              <a:ext uri="{FF2B5EF4-FFF2-40B4-BE49-F238E27FC236}">
                <a16:creationId xmlns:a16="http://schemas.microsoft.com/office/drawing/2014/main" id="{9DDE6D64-D9DB-4D58-97A1-591938556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4230380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Market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CED8B816-E597-4718-BCA8-722F6F68516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3387" y="3313583"/>
            <a:ext cx="12301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Price (spot)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77BB0D71-3741-4E0A-A57E-06EE8F3936F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504367" y="3323987"/>
            <a:ext cx="12301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Asset (spot)</a:t>
            </a: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C744D82D-1A35-4F9B-8F05-9A62CE288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441" y="2409369"/>
            <a:ext cx="19223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   Price + Mark-up (deferred payment)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37D79F0B-02EA-41E1-814B-076FE99E0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7414" y="4230380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Third Party</a:t>
            </a:r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id="{6CB6B2BC-58B0-49F3-85DC-4F845EAAB48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771823" y="3364261"/>
            <a:ext cx="12301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Asset (spot)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F320C7-2BDF-44B2-A1F8-97C89B60DF68}"/>
              </a:ext>
            </a:extLst>
          </p:cNvPr>
          <p:cNvCxnSpPr>
            <a:cxnSpLocks/>
          </p:cNvCxnSpPr>
          <p:nvPr/>
        </p:nvCxnSpPr>
        <p:spPr>
          <a:xfrm flipV="1">
            <a:off x="7103730" y="2728979"/>
            <a:ext cx="0" cy="1501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9D1FC72-8DA7-4A43-928C-33E4343834A0}"/>
              </a:ext>
            </a:extLst>
          </p:cNvPr>
          <p:cNvCxnSpPr>
            <a:cxnSpLocks/>
          </p:cNvCxnSpPr>
          <p:nvPr/>
        </p:nvCxnSpPr>
        <p:spPr>
          <a:xfrm>
            <a:off x="5524866" y="2747735"/>
            <a:ext cx="0" cy="1489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Box 12">
            <a:extLst>
              <a:ext uri="{FF2B5EF4-FFF2-40B4-BE49-F238E27FC236}">
                <a16:creationId xmlns:a16="http://schemas.microsoft.com/office/drawing/2014/main" id="{D31AF580-4E59-4707-8DD4-08D9E3D63B7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351422" y="3364261"/>
            <a:ext cx="12301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Price (spot)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9D9E7C-B5E2-4E45-9BC3-3EC0C8E433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6B8A50F-3AAB-4DB9-8821-02F895D8F5AE}"/>
              </a:ext>
            </a:extLst>
          </p:cNvPr>
          <p:cNvCxnSpPr>
            <a:cxnSpLocks/>
          </p:cNvCxnSpPr>
          <p:nvPr/>
        </p:nvCxnSpPr>
        <p:spPr>
          <a:xfrm flipH="1">
            <a:off x="2630483" y="2611267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1290172-5CD9-4012-9C48-B99F71ABE36F}"/>
              </a:ext>
            </a:extLst>
          </p:cNvPr>
          <p:cNvSpPr txBox="1"/>
          <p:nvPr/>
        </p:nvSpPr>
        <p:spPr>
          <a:xfrm>
            <a:off x="533058" y="4942458"/>
            <a:ext cx="75472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Loans (F4)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Property income: Interest (D41) 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ADBAE6F-47DD-4B86-AF51-8C16D7CCCCED}"/>
              </a:ext>
            </a:extLst>
          </p:cNvPr>
          <p:cNvSpPr txBox="1">
            <a:spLocks/>
          </p:cNvSpPr>
          <p:nvPr/>
        </p:nvSpPr>
        <p:spPr bwMode="auto">
          <a:xfrm>
            <a:off x="1180094" y="-345237"/>
            <a:ext cx="8038550" cy="11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kern="0" dirty="0"/>
              <a:t>Uses of funds</a:t>
            </a:r>
            <a:endParaRPr lang="en-US" alt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9942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180094" y="-345237"/>
            <a:ext cx="8038550" cy="1132411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What have we done?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02637" y="970378"/>
            <a:ext cx="9041363" cy="5505067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Looked at classification of Islamic financial instruments in annex 4.3 of IMF’s Monetary and Financial Statistics and Compilation Guide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Sources of funds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Uses of funds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Proposed classification of corresponding property income using the 2008 SNA framework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Developed diagrams to illustrate the flows associated with each Islamic financial instrument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11909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dirty="0"/>
              <a:t>Takaful</a:t>
            </a:r>
            <a:endParaRPr lang="en-US" altLang="en-US" sz="2000" b="1" kern="0" dirty="0"/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11414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Takaful 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Corp</a:t>
            </a:r>
            <a:r>
              <a:rPr lang="en-GB" altLang="en-US" dirty="0">
                <a:latin typeface="+mj-lt"/>
              </a:rPr>
              <a:t>oration</a:t>
            </a:r>
            <a:endParaRPr lang="en-GB" altLang="en-US" sz="2400" dirty="0">
              <a:latin typeface="+mj-lt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11414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Policy 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Holder</a:t>
            </a:r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591659BC-BF4B-4312-96D2-6F6F7ABF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5628" y="2074951"/>
            <a:ext cx="149859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Claims incurred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A52E6E-EE69-4E6F-AEFD-70E4ABE6E2BF}"/>
              </a:ext>
            </a:extLst>
          </p:cNvPr>
          <p:cNvCxnSpPr>
            <a:cxnSpLocks/>
          </p:cNvCxnSpPr>
          <p:nvPr/>
        </p:nvCxnSpPr>
        <p:spPr>
          <a:xfrm>
            <a:off x="2642438" y="2272939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BBC151D-C9F9-41C6-8E51-CF7254A10E61}"/>
              </a:ext>
            </a:extLst>
          </p:cNvPr>
          <p:cNvCxnSpPr>
            <a:cxnSpLocks/>
          </p:cNvCxnSpPr>
          <p:nvPr/>
        </p:nvCxnSpPr>
        <p:spPr>
          <a:xfrm flipH="1">
            <a:off x="2630483" y="2596768"/>
            <a:ext cx="2568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Box 12">
            <a:extLst>
              <a:ext uri="{FF2B5EF4-FFF2-40B4-BE49-F238E27FC236}">
                <a16:creationId xmlns:a16="http://schemas.microsoft.com/office/drawing/2014/main" id="{F43116FF-48F6-4791-B036-B37C0E275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2809" y="2389120"/>
            <a:ext cx="170814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Actual premiums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8ACA6-F8F0-4412-8A75-94484D7A57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BB1554-9F9A-41F8-9770-E1A119646F0B}"/>
              </a:ext>
            </a:extLst>
          </p:cNvPr>
          <p:cNvSpPr txBox="1"/>
          <p:nvPr/>
        </p:nvSpPr>
        <p:spPr>
          <a:xfrm>
            <a:off x="533058" y="4942458"/>
            <a:ext cx="7547213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Insurance, pension and standardized guarantee schemes (F6)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Property income: Investment income attributable to insurance policy holders (D441)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Question to consider:</a:t>
            </a:r>
          </a:p>
          <a:p>
            <a:r>
              <a:rPr lang="en-US" altLang="en-US" sz="1600" dirty="0">
                <a:latin typeface="+mj-lt"/>
              </a:rPr>
              <a:t>	Are the operations of takaful similar to conventional 	insurance?</a:t>
            </a:r>
          </a:p>
          <a:p>
            <a:endParaRPr lang="en-US" sz="1500" dirty="0">
              <a:latin typeface="+mj-lt"/>
            </a:endParaRPr>
          </a:p>
        </p:txBody>
      </p:sp>
      <p:sp>
        <p:nvSpPr>
          <p:cNvPr id="19" name="Text Box 12">
            <a:extLst>
              <a:ext uri="{FF2B5EF4-FFF2-40B4-BE49-F238E27FC236}">
                <a16:creationId xmlns:a16="http://schemas.microsoft.com/office/drawing/2014/main" id="{CBB2C8EA-08BE-442C-A5B4-B3F8D07A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980" y="2726867"/>
            <a:ext cx="220980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Premium Supplements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024F666-0F34-4848-BBB2-C66A0521DC3A}"/>
              </a:ext>
            </a:extLst>
          </p:cNvPr>
          <p:cNvCxnSpPr>
            <a:cxnSpLocks/>
          </p:cNvCxnSpPr>
          <p:nvPr/>
        </p:nvCxnSpPr>
        <p:spPr>
          <a:xfrm>
            <a:off x="2642438" y="2929577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9ADD3B4-6F49-4C5A-A231-8AE3930DFF6D}"/>
              </a:ext>
            </a:extLst>
          </p:cNvPr>
          <p:cNvCxnSpPr>
            <a:cxnSpLocks/>
          </p:cNvCxnSpPr>
          <p:nvPr/>
        </p:nvCxnSpPr>
        <p:spPr>
          <a:xfrm flipH="1">
            <a:off x="2630480" y="3207557"/>
            <a:ext cx="2568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Box 12">
            <a:extLst>
              <a:ext uri="{FF2B5EF4-FFF2-40B4-BE49-F238E27FC236}">
                <a16:creationId xmlns:a16="http://schemas.microsoft.com/office/drawing/2014/main" id="{52CDFEC5-3CC0-42D7-9356-831E0F66D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980" y="2989535"/>
            <a:ext cx="220980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Premium Supplements</a:t>
            </a:r>
          </a:p>
        </p:txBody>
      </p:sp>
    </p:spTree>
    <p:extLst>
      <p:ext uri="{BB962C8B-B14F-4D97-AF65-F5344CB8AC3E}">
        <p14:creationId xmlns:p14="http://schemas.microsoft.com/office/powerpoint/2010/main" val="331007536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0485" name="Rectangle 17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GB" altLang="en-US" dirty="0"/>
          </a:p>
        </p:txBody>
      </p:sp>
      <p:sp>
        <p:nvSpPr>
          <p:cNvPr id="20486" name="Rectangle 18"/>
          <p:cNvSpPr>
            <a:spLocks noChangeArrowheads="1"/>
          </p:cNvSpPr>
          <p:nvPr/>
        </p:nvSpPr>
        <p:spPr bwMode="auto">
          <a:xfrm>
            <a:off x="0" y="2886075"/>
            <a:ext cx="222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altLang="en-US" sz="1200" dirty="0">
                <a:cs typeface="Times New Roman" pitchFamily="18" charset="0"/>
              </a:rPr>
              <a:t> </a:t>
            </a:r>
            <a:endParaRPr lang="en-US" altLang="en-US" dirty="0"/>
          </a:p>
        </p:txBody>
      </p:sp>
      <p:sp>
        <p:nvSpPr>
          <p:cNvPr id="20487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B002C3-E058-4CF4-B6EB-C7B04E234913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79488" y="3024188"/>
            <a:ext cx="692308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95879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180094" y="-345237"/>
            <a:ext cx="8038550" cy="1132411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Questions to consider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02637" y="970378"/>
            <a:ext cx="9041363" cy="5505067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Who is the economic owner of the assets?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Are returns ex-ante or ex-post calculated?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Can the term interest be used for the return of instruments classified as loans, deposits, and debt securities?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Are there any Islamic financial derivatives?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How are prices of negotiable Islamic financial instruments such as Sukuk calculated?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Have any instruments been left out?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How would differences between Islamic and conventional finance affect the following in Islamic finance: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Measurement of money supply?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Measurement of debt?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Conduct of monetary policy?</a:t>
            </a:r>
          </a:p>
          <a:p>
            <a:pPr marL="0" indent="0" eaLnBrk="1" hangingPunct="1"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473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kern="0" dirty="0"/>
              <a:t>1) Qard, Wadiah, </a:t>
            </a:r>
            <a:r>
              <a:rPr lang="en-US" altLang="en-US" sz="2000" b="1" kern="0" dirty="0" err="1"/>
              <a:t>Amanah</a:t>
            </a:r>
            <a:r>
              <a:rPr lang="en-US" altLang="en-US" sz="2000" b="1" kern="0" dirty="0"/>
              <a:t> 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Client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39F2DC-F967-447A-A92E-A71CAD2C6029}"/>
              </a:ext>
            </a:extLst>
          </p:cNvPr>
          <p:cNvCxnSpPr>
            <a:cxnSpLocks/>
          </p:cNvCxnSpPr>
          <p:nvPr/>
        </p:nvCxnSpPr>
        <p:spPr>
          <a:xfrm flipH="1">
            <a:off x="2630483" y="2228659"/>
            <a:ext cx="2568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 Box 12">
            <a:extLst>
              <a:ext uri="{FF2B5EF4-FFF2-40B4-BE49-F238E27FC236}">
                <a16:creationId xmlns:a16="http://schemas.microsoft.com/office/drawing/2014/main" id="{591659BC-BF4B-4312-96D2-6F6F7ABF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972" y="2456635"/>
            <a:ext cx="58390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 err="1">
                <a:latin typeface="+mj-lt"/>
              </a:rPr>
              <a:t>Hibah</a:t>
            </a:r>
            <a:endParaRPr lang="en-GB" altLang="en-US" sz="1500" dirty="0">
              <a:latin typeface="+mj-lt"/>
            </a:endParaRPr>
          </a:p>
        </p:txBody>
      </p:sp>
      <p:sp>
        <p:nvSpPr>
          <p:cNvPr id="42" name="Text Box 12">
            <a:extLst>
              <a:ext uri="{FF2B5EF4-FFF2-40B4-BE49-F238E27FC236}">
                <a16:creationId xmlns:a16="http://schemas.microsoft.com/office/drawing/2014/main" id="{611C42AA-4095-499A-9799-BF3794100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562" y="2010391"/>
            <a:ext cx="83472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Deposits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9E300-1172-4DEA-A76D-A8E4EA67CD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4213B47-8441-491E-8B7C-A8F2EF672724}"/>
              </a:ext>
            </a:extLst>
          </p:cNvPr>
          <p:cNvCxnSpPr>
            <a:cxnSpLocks/>
          </p:cNvCxnSpPr>
          <p:nvPr/>
        </p:nvCxnSpPr>
        <p:spPr>
          <a:xfrm>
            <a:off x="2630483" y="2687467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47453E4-1D48-4455-8F3A-586738619416}"/>
              </a:ext>
            </a:extLst>
          </p:cNvPr>
          <p:cNvSpPr txBox="1"/>
          <p:nvPr/>
        </p:nvSpPr>
        <p:spPr>
          <a:xfrm>
            <a:off x="533058" y="4942458"/>
            <a:ext cx="75472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Transferable deposits (F22) if they are directly usable for making payments by check, draft, </a:t>
            </a:r>
            <a:r>
              <a:rPr lang="en-US" sz="1500" dirty="0" err="1">
                <a:latin typeface="+mj-lt"/>
              </a:rPr>
              <a:t>giro</a:t>
            </a:r>
            <a:r>
              <a:rPr lang="en-US" sz="1500" dirty="0">
                <a:latin typeface="+mj-lt"/>
              </a:rPr>
              <a:t> order, direct debit, or direct payment facility. Otherwise, classified as Other deposits (F29)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Property income: Interest (D41)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C542575-DEFE-4F65-BC80-4ECBBC314AFC}"/>
              </a:ext>
            </a:extLst>
          </p:cNvPr>
          <p:cNvSpPr txBox="1">
            <a:spLocks/>
          </p:cNvSpPr>
          <p:nvPr/>
        </p:nvSpPr>
        <p:spPr bwMode="auto">
          <a:xfrm>
            <a:off x="1180094" y="-345237"/>
            <a:ext cx="8038550" cy="11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kern="0" dirty="0"/>
              <a:t>Sources of funds</a:t>
            </a:r>
            <a:endParaRPr lang="en-US" alt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93315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1600" b="1" kern="0" dirty="0"/>
              <a:t>2a) Restricted </a:t>
            </a:r>
            <a:r>
              <a:rPr lang="en-US" altLang="en-US" sz="1600" b="1" kern="0" dirty="0" err="1"/>
              <a:t>Mudaraba</a:t>
            </a:r>
            <a:endParaRPr lang="en-US" altLang="en-US" sz="1600" b="1" kern="0" dirty="0"/>
          </a:p>
          <a:p>
            <a:pPr marL="0" indent="0" eaLnBrk="1" hangingPunct="1">
              <a:buNone/>
              <a:defRPr/>
            </a:pPr>
            <a:r>
              <a:rPr lang="en-US" altLang="en-US" sz="1600" b="1" kern="0" dirty="0"/>
              <a:t>2bii) Unrestricted </a:t>
            </a:r>
            <a:r>
              <a:rPr lang="en-US" altLang="en-US" sz="1600" b="1" kern="0" dirty="0" err="1"/>
              <a:t>Mudaraba</a:t>
            </a:r>
            <a:r>
              <a:rPr lang="en-US" altLang="en-US" sz="1600" b="1" kern="0" dirty="0"/>
              <a:t> without fixed period</a:t>
            </a:r>
          </a:p>
          <a:p>
            <a:pPr marL="0" indent="0" eaLnBrk="1" hangingPunct="1">
              <a:buNone/>
              <a:defRPr/>
            </a:pPr>
            <a:r>
              <a:rPr lang="en-US" altLang="en-US" sz="1600" b="1" kern="0" dirty="0"/>
              <a:t>2biii) Unrestricted </a:t>
            </a:r>
            <a:r>
              <a:rPr lang="en-US" altLang="en-US" sz="1600" b="1" kern="0" dirty="0" err="1"/>
              <a:t>Mudaraba</a:t>
            </a:r>
            <a:r>
              <a:rPr lang="en-US" altLang="en-US" sz="1600" b="1" kern="0" dirty="0"/>
              <a:t> with fixed period but not negotiable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593" y="2429455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041" y="2440952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Client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39F2DC-F967-447A-A92E-A71CAD2C6029}"/>
              </a:ext>
            </a:extLst>
          </p:cNvPr>
          <p:cNvCxnSpPr>
            <a:cxnSpLocks/>
          </p:cNvCxnSpPr>
          <p:nvPr/>
        </p:nvCxnSpPr>
        <p:spPr>
          <a:xfrm flipH="1">
            <a:off x="2609154" y="2490305"/>
            <a:ext cx="2568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 Box 12">
            <a:extLst>
              <a:ext uri="{FF2B5EF4-FFF2-40B4-BE49-F238E27FC236}">
                <a16:creationId xmlns:a16="http://schemas.microsoft.com/office/drawing/2014/main" id="{591659BC-BF4B-4312-96D2-6F6F7ABF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537" y="2698495"/>
            <a:ext cx="165546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 err="1">
                <a:latin typeface="+mj-lt"/>
              </a:rPr>
              <a:t>Profit-share;Loss</a:t>
            </a:r>
            <a:endParaRPr lang="en-GB" altLang="en-US" sz="1500" dirty="0">
              <a:latin typeface="+mj-lt"/>
            </a:endParaRPr>
          </a:p>
        </p:txBody>
      </p:sp>
      <p:sp>
        <p:nvSpPr>
          <p:cNvPr id="42" name="Text Box 12">
            <a:extLst>
              <a:ext uri="{FF2B5EF4-FFF2-40B4-BE49-F238E27FC236}">
                <a16:creationId xmlns:a16="http://schemas.microsoft.com/office/drawing/2014/main" id="{611C42AA-4095-499A-9799-BF3794100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904" y="2279115"/>
            <a:ext cx="83472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Deposits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A52E6E-EE69-4E6F-AEFD-70E4ABE6E2BF}"/>
              </a:ext>
            </a:extLst>
          </p:cNvPr>
          <p:cNvCxnSpPr>
            <a:cxnSpLocks/>
          </p:cNvCxnSpPr>
          <p:nvPr/>
        </p:nvCxnSpPr>
        <p:spPr>
          <a:xfrm>
            <a:off x="2609155" y="2937740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Box 5">
            <a:extLst>
              <a:ext uri="{FF2B5EF4-FFF2-40B4-BE49-F238E27FC236}">
                <a16:creationId xmlns:a16="http://schemas.microsoft.com/office/drawing/2014/main" id="{FF1506AC-1637-47C0-BB59-16FD20573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4518297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Market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AA7B40A-5F0F-44E2-B2DF-0D1E506DB741}"/>
              </a:ext>
            </a:extLst>
          </p:cNvPr>
          <p:cNvCxnSpPr>
            <a:cxnSpLocks/>
          </p:cNvCxnSpPr>
          <p:nvPr/>
        </p:nvCxnSpPr>
        <p:spPr>
          <a:xfrm flipV="1">
            <a:off x="2439881" y="3016896"/>
            <a:ext cx="0" cy="1501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3A6AAF6-1AFC-46E3-B1C1-3EAF95D47480}"/>
              </a:ext>
            </a:extLst>
          </p:cNvPr>
          <p:cNvCxnSpPr>
            <a:cxnSpLocks/>
          </p:cNvCxnSpPr>
          <p:nvPr/>
        </p:nvCxnSpPr>
        <p:spPr>
          <a:xfrm>
            <a:off x="756595" y="3028393"/>
            <a:ext cx="0" cy="1489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Box 12">
            <a:extLst>
              <a:ext uri="{FF2B5EF4-FFF2-40B4-BE49-F238E27FC236}">
                <a16:creationId xmlns:a16="http://schemas.microsoft.com/office/drawing/2014/main" id="{B24C5D49-91C4-41D3-9703-7B6E35C2DCE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704820" y="3529777"/>
            <a:ext cx="12301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Profit/Loss</a:t>
            </a: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56C39EC6-F522-4EFF-B4E2-198970B2990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3251" y="3313583"/>
            <a:ext cx="12301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Investment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C157AD0-7997-406F-9095-7E85B663AC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915885-0F35-404A-9213-E51CD51A4B34}"/>
              </a:ext>
            </a:extLst>
          </p:cNvPr>
          <p:cNvSpPr txBox="1"/>
          <p:nvPr/>
        </p:nvSpPr>
        <p:spPr>
          <a:xfrm>
            <a:off x="542921" y="5545488"/>
            <a:ext cx="75472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Other deposit (F29)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Property income: Interest (D41)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17A4553-7F87-4752-B0FC-6667EFD7F481}"/>
              </a:ext>
            </a:extLst>
          </p:cNvPr>
          <p:cNvSpPr txBox="1">
            <a:spLocks/>
          </p:cNvSpPr>
          <p:nvPr/>
        </p:nvSpPr>
        <p:spPr bwMode="auto">
          <a:xfrm>
            <a:off x="1180094" y="-345237"/>
            <a:ext cx="8038550" cy="11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kern="0" dirty="0"/>
              <a:t>Sources of funds</a:t>
            </a:r>
            <a:endParaRPr lang="en-US" alt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64539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1600" b="1" kern="0" dirty="0"/>
              <a:t>2biii) Unrestricted </a:t>
            </a:r>
            <a:r>
              <a:rPr lang="en-US" altLang="en-US" sz="1600" b="1" kern="0" dirty="0" err="1"/>
              <a:t>Mudaraba</a:t>
            </a:r>
            <a:r>
              <a:rPr lang="en-US" altLang="en-US" sz="1600" b="1" kern="0" dirty="0"/>
              <a:t> with fixed period and negotiable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Client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39F2DC-F967-447A-A92E-A71CAD2C6029}"/>
              </a:ext>
            </a:extLst>
          </p:cNvPr>
          <p:cNvCxnSpPr>
            <a:cxnSpLocks/>
          </p:cNvCxnSpPr>
          <p:nvPr/>
        </p:nvCxnSpPr>
        <p:spPr>
          <a:xfrm flipH="1">
            <a:off x="2630483" y="2446919"/>
            <a:ext cx="2568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 Box 12">
            <a:extLst>
              <a:ext uri="{FF2B5EF4-FFF2-40B4-BE49-F238E27FC236}">
                <a16:creationId xmlns:a16="http://schemas.microsoft.com/office/drawing/2014/main" id="{591659BC-BF4B-4312-96D2-6F6F7ABF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807" y="2475895"/>
            <a:ext cx="17402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Profit-share; Loss</a:t>
            </a:r>
          </a:p>
        </p:txBody>
      </p:sp>
      <p:sp>
        <p:nvSpPr>
          <p:cNvPr id="42" name="Text Box 12">
            <a:extLst>
              <a:ext uri="{FF2B5EF4-FFF2-40B4-BE49-F238E27FC236}">
                <a16:creationId xmlns:a16="http://schemas.microsoft.com/office/drawing/2014/main" id="{611C42AA-4095-499A-9799-BF3794100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087" y="2248415"/>
            <a:ext cx="86492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Payment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A52E6E-EE69-4E6F-AEFD-70E4ABE6E2BF}"/>
              </a:ext>
            </a:extLst>
          </p:cNvPr>
          <p:cNvCxnSpPr>
            <a:cxnSpLocks/>
          </p:cNvCxnSpPr>
          <p:nvPr/>
        </p:nvCxnSpPr>
        <p:spPr>
          <a:xfrm>
            <a:off x="2630483" y="2687467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Box 5">
            <a:extLst>
              <a:ext uri="{FF2B5EF4-FFF2-40B4-BE49-F238E27FC236}">
                <a16:creationId xmlns:a16="http://schemas.microsoft.com/office/drawing/2014/main" id="{FF1506AC-1637-47C0-BB59-16FD20573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4230380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Market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AA7B40A-5F0F-44E2-B2DF-0D1E506DB741}"/>
              </a:ext>
            </a:extLst>
          </p:cNvPr>
          <p:cNvCxnSpPr>
            <a:cxnSpLocks/>
          </p:cNvCxnSpPr>
          <p:nvPr/>
        </p:nvCxnSpPr>
        <p:spPr>
          <a:xfrm flipV="1">
            <a:off x="2452482" y="2728979"/>
            <a:ext cx="0" cy="1501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3A6AAF6-1AFC-46E3-B1C1-3EAF95D47480}"/>
              </a:ext>
            </a:extLst>
          </p:cNvPr>
          <p:cNvCxnSpPr>
            <a:cxnSpLocks/>
          </p:cNvCxnSpPr>
          <p:nvPr/>
        </p:nvCxnSpPr>
        <p:spPr>
          <a:xfrm>
            <a:off x="763890" y="2740476"/>
            <a:ext cx="0" cy="1489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Box 12">
            <a:extLst>
              <a:ext uri="{FF2B5EF4-FFF2-40B4-BE49-F238E27FC236}">
                <a16:creationId xmlns:a16="http://schemas.microsoft.com/office/drawing/2014/main" id="{B24C5D49-91C4-41D3-9703-7B6E35C2DCE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721979" y="3313583"/>
            <a:ext cx="12301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Profit/Loss</a:t>
            </a: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56C39EC6-F522-4EFF-B4E2-198970B2990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3251" y="3313583"/>
            <a:ext cx="12301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Investment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C157AD0-7997-406F-9095-7E85B663AC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07FE8B6-F418-43A8-8157-63996AB42B74}"/>
              </a:ext>
            </a:extLst>
          </p:cNvPr>
          <p:cNvCxnSpPr>
            <a:cxnSpLocks/>
          </p:cNvCxnSpPr>
          <p:nvPr/>
        </p:nvCxnSpPr>
        <p:spPr>
          <a:xfrm>
            <a:off x="2630483" y="2237259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Box 12">
            <a:extLst>
              <a:ext uri="{FF2B5EF4-FFF2-40B4-BE49-F238E27FC236}">
                <a16:creationId xmlns:a16="http://schemas.microsoft.com/office/drawing/2014/main" id="{9DCEE1C4-9689-4F08-B789-31B9BCEDC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145" y="2038353"/>
            <a:ext cx="208756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Negotiable Certificate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1C02AD-6192-4D6E-94DC-391A52E9DD62}"/>
              </a:ext>
            </a:extLst>
          </p:cNvPr>
          <p:cNvSpPr txBox="1"/>
          <p:nvPr/>
        </p:nvSpPr>
        <p:spPr>
          <a:xfrm>
            <a:off x="533058" y="4942458"/>
            <a:ext cx="754721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Debt securities (F3) unless the certificate provides a claim on the residual value of the issuing entity, in which case it is classified as Equity (F51)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Property income: Dividends (D421) if classified as equity; Interest (D41) if classified as debt securities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FB251B15-EBD3-4393-9CFE-31D0B7A7B4EF}"/>
              </a:ext>
            </a:extLst>
          </p:cNvPr>
          <p:cNvSpPr txBox="1">
            <a:spLocks/>
          </p:cNvSpPr>
          <p:nvPr/>
        </p:nvSpPr>
        <p:spPr bwMode="auto">
          <a:xfrm>
            <a:off x="1180094" y="-345237"/>
            <a:ext cx="8038550" cy="11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kern="0" dirty="0"/>
              <a:t>Sources of funds</a:t>
            </a:r>
            <a:endParaRPr lang="en-US" alt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276096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180094" y="-345237"/>
            <a:ext cx="8038550" cy="1132411"/>
          </a:xfrm>
        </p:spPr>
        <p:txBody>
          <a:bodyPr/>
          <a:lstStyle/>
          <a:p>
            <a:pPr eaLnBrk="1" hangingPunct="1"/>
            <a:r>
              <a:rPr lang="en-US" altLang="en-US" dirty="0"/>
              <a:t>Sources of funds</a:t>
            </a:r>
            <a:endParaRPr lang="en-US" altLang="en-US" sz="22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kern="0" dirty="0"/>
              <a:t>3) </a:t>
            </a:r>
            <a:r>
              <a:rPr lang="en-US" altLang="en-US" sz="2000" b="1" kern="0" dirty="0" err="1"/>
              <a:t>Qard</a:t>
            </a:r>
            <a:r>
              <a:rPr lang="en-US" altLang="en-US" sz="2000" b="1" kern="0" dirty="0"/>
              <a:t>-Hasan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Client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39F2DC-F967-447A-A92E-A71CAD2C6029}"/>
              </a:ext>
            </a:extLst>
          </p:cNvPr>
          <p:cNvCxnSpPr>
            <a:cxnSpLocks/>
          </p:cNvCxnSpPr>
          <p:nvPr/>
        </p:nvCxnSpPr>
        <p:spPr>
          <a:xfrm flipH="1">
            <a:off x="2630483" y="2228659"/>
            <a:ext cx="2568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 Box 12">
            <a:extLst>
              <a:ext uri="{FF2B5EF4-FFF2-40B4-BE49-F238E27FC236}">
                <a16:creationId xmlns:a16="http://schemas.microsoft.com/office/drawing/2014/main" id="{611C42AA-4095-499A-9799-BF3794100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562" y="2010391"/>
            <a:ext cx="83472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Deposits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559E04-42F5-48BA-AB39-43487250FB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28FA1-BA05-46CC-86E5-433F9F97E1F6}"/>
              </a:ext>
            </a:extLst>
          </p:cNvPr>
          <p:cNvSpPr txBox="1"/>
          <p:nvPr/>
        </p:nvSpPr>
        <p:spPr>
          <a:xfrm>
            <a:off x="533058" y="4942458"/>
            <a:ext cx="75472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No actual return but there may be SNA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Other deposits (F29)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Property income: Interest (D41)</a:t>
            </a:r>
          </a:p>
        </p:txBody>
      </p:sp>
    </p:spTree>
    <p:extLst>
      <p:ext uri="{BB962C8B-B14F-4D97-AF65-F5344CB8AC3E}">
        <p14:creationId xmlns:p14="http://schemas.microsoft.com/office/powerpoint/2010/main" val="16562400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180094" y="-345237"/>
            <a:ext cx="8038550" cy="1132411"/>
          </a:xfrm>
        </p:spPr>
        <p:txBody>
          <a:bodyPr/>
          <a:lstStyle/>
          <a:p>
            <a:pPr eaLnBrk="1" hangingPunct="1"/>
            <a:r>
              <a:rPr lang="en-US" altLang="en-US" dirty="0"/>
              <a:t>Sources of funds</a:t>
            </a:r>
            <a:endParaRPr lang="en-US" altLang="en-US" sz="22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kern="0" dirty="0"/>
              <a:t>4) Participation term certificates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Client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39F2DC-F967-447A-A92E-A71CAD2C6029}"/>
              </a:ext>
            </a:extLst>
          </p:cNvPr>
          <p:cNvCxnSpPr>
            <a:cxnSpLocks/>
          </p:cNvCxnSpPr>
          <p:nvPr/>
        </p:nvCxnSpPr>
        <p:spPr>
          <a:xfrm flipH="1">
            <a:off x="2630483" y="2228659"/>
            <a:ext cx="2568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 Box 12">
            <a:extLst>
              <a:ext uri="{FF2B5EF4-FFF2-40B4-BE49-F238E27FC236}">
                <a16:creationId xmlns:a16="http://schemas.microsoft.com/office/drawing/2014/main" id="{611C42AA-4095-499A-9799-BF3794100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763" y="2020480"/>
            <a:ext cx="183832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Payment/ Deposits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559E04-42F5-48BA-AB39-43487250FB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0B147F-CB1D-414C-B668-B0614E815A06}"/>
              </a:ext>
            </a:extLst>
          </p:cNvPr>
          <p:cNvCxnSpPr>
            <a:cxnSpLocks/>
          </p:cNvCxnSpPr>
          <p:nvPr/>
        </p:nvCxnSpPr>
        <p:spPr>
          <a:xfrm>
            <a:off x="2630483" y="2470710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 Box 12">
            <a:extLst>
              <a:ext uri="{FF2B5EF4-FFF2-40B4-BE49-F238E27FC236}">
                <a16:creationId xmlns:a16="http://schemas.microsoft.com/office/drawing/2014/main" id="{DFA6A155-51E2-41A1-B2AE-B2AD097F4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679" y="2247986"/>
            <a:ext cx="105830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Certificate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D53AAC-FEA7-4B90-B9FF-BC567158E0A5}"/>
              </a:ext>
            </a:extLst>
          </p:cNvPr>
          <p:cNvSpPr txBox="1"/>
          <p:nvPr/>
        </p:nvSpPr>
        <p:spPr>
          <a:xfrm>
            <a:off x="533058" y="4942458"/>
            <a:ext cx="754721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Other deposits (F29) if </a:t>
            </a:r>
            <a:r>
              <a:rPr lang="en-US" sz="1500" dirty="0">
                <a:latin typeface="+mj-lt"/>
              </a:rPr>
              <a:t>certificate</a:t>
            </a:r>
            <a:r>
              <a:rPr lang="en-US" sz="1500" dirty="0">
                <a:latin typeface="+mn-lt"/>
              </a:rPr>
              <a:t> is treated as debt liability and issued by IFIs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Equity (F51) if part of the capital base of non-financial enterprises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Property income: Interest (D41) if classified as other deposits; Dividends (D421) if classified as equity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A7207EA-9571-4E55-9C09-4D26EADE365B}"/>
              </a:ext>
            </a:extLst>
          </p:cNvPr>
          <p:cNvCxnSpPr>
            <a:cxnSpLocks/>
          </p:cNvCxnSpPr>
          <p:nvPr/>
        </p:nvCxnSpPr>
        <p:spPr>
          <a:xfrm>
            <a:off x="2630483" y="2713664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Box 12">
            <a:extLst>
              <a:ext uri="{FF2B5EF4-FFF2-40B4-BE49-F238E27FC236}">
                <a16:creationId xmlns:a16="http://schemas.microsoft.com/office/drawing/2014/main" id="{47ACF16B-5255-4549-AF1A-37047CD5C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780" y="2502095"/>
            <a:ext cx="15621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Profit/loss share</a:t>
            </a:r>
          </a:p>
        </p:txBody>
      </p:sp>
    </p:spTree>
    <p:extLst>
      <p:ext uri="{BB962C8B-B14F-4D97-AF65-F5344CB8AC3E}">
        <p14:creationId xmlns:p14="http://schemas.microsoft.com/office/powerpoint/2010/main" val="253254886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180094" y="-345237"/>
            <a:ext cx="8038550" cy="1132411"/>
          </a:xfrm>
        </p:spPr>
        <p:txBody>
          <a:bodyPr/>
          <a:lstStyle/>
          <a:p>
            <a:pPr eaLnBrk="1" hangingPunct="1"/>
            <a:r>
              <a:rPr lang="en-US" altLang="en-US" dirty="0"/>
              <a:t>Sources of funds</a:t>
            </a:r>
            <a:endParaRPr lang="en-US" altLang="en-US" sz="22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26C379-02F0-439D-B2CC-910F7DE8F056}"/>
              </a:ext>
            </a:extLst>
          </p:cNvPr>
          <p:cNvSpPr txBox="1">
            <a:spLocks/>
          </p:cNvSpPr>
          <p:nvPr/>
        </p:nvSpPr>
        <p:spPr bwMode="auto">
          <a:xfrm>
            <a:off x="186772" y="1199806"/>
            <a:ext cx="8180388" cy="39256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000" b="1" kern="0" dirty="0"/>
              <a:t>5) Profit and loss sharing certificates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5E8B5E5-589E-44A4-84A0-41AA62695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1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IFI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0BA1E82-E596-48BF-80D8-45A10D16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69" y="2141538"/>
            <a:ext cx="2087562" cy="587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0" rIns="0" bIns="10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+mj-lt"/>
              </a:rPr>
              <a:t>Client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39F2DC-F967-447A-A92E-A71CAD2C6029}"/>
              </a:ext>
            </a:extLst>
          </p:cNvPr>
          <p:cNvCxnSpPr>
            <a:cxnSpLocks/>
          </p:cNvCxnSpPr>
          <p:nvPr/>
        </p:nvCxnSpPr>
        <p:spPr>
          <a:xfrm flipH="1">
            <a:off x="2630483" y="2228659"/>
            <a:ext cx="2568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 Box 12">
            <a:extLst>
              <a:ext uri="{FF2B5EF4-FFF2-40B4-BE49-F238E27FC236}">
                <a16:creationId xmlns:a16="http://schemas.microsoft.com/office/drawing/2014/main" id="{611C42AA-4095-499A-9799-BF3794100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763" y="2020480"/>
            <a:ext cx="183832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Payment/ Deposits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559E04-42F5-48BA-AB39-43487250FB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0B147F-CB1D-414C-B668-B0614E815A06}"/>
              </a:ext>
            </a:extLst>
          </p:cNvPr>
          <p:cNvCxnSpPr>
            <a:cxnSpLocks/>
          </p:cNvCxnSpPr>
          <p:nvPr/>
        </p:nvCxnSpPr>
        <p:spPr>
          <a:xfrm>
            <a:off x="2630483" y="2470710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 Box 12">
            <a:extLst>
              <a:ext uri="{FF2B5EF4-FFF2-40B4-BE49-F238E27FC236}">
                <a16:creationId xmlns:a16="http://schemas.microsoft.com/office/drawing/2014/main" id="{DFA6A155-51E2-41A1-B2AE-B2AD097F4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679" y="2247986"/>
            <a:ext cx="105830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Certificate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D53AAC-FEA7-4B90-B9FF-BC567158E0A5}"/>
              </a:ext>
            </a:extLst>
          </p:cNvPr>
          <p:cNvSpPr txBox="1"/>
          <p:nvPr/>
        </p:nvSpPr>
        <p:spPr>
          <a:xfrm>
            <a:off x="533058" y="4942458"/>
            <a:ext cx="75472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Other deposits (F29) if </a:t>
            </a:r>
            <a:r>
              <a:rPr lang="en-US" sz="1500" dirty="0">
                <a:latin typeface="+mj-lt"/>
              </a:rPr>
              <a:t>not negotiable</a:t>
            </a:r>
            <a:endParaRPr lang="en-US" sz="15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Debt Securities (F3) if negotiable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Property income: Interest (D41)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A7207EA-9571-4E55-9C09-4D26EADE365B}"/>
              </a:ext>
            </a:extLst>
          </p:cNvPr>
          <p:cNvCxnSpPr>
            <a:cxnSpLocks/>
          </p:cNvCxnSpPr>
          <p:nvPr/>
        </p:nvCxnSpPr>
        <p:spPr>
          <a:xfrm>
            <a:off x="2630483" y="2713664"/>
            <a:ext cx="2568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Box 12">
            <a:extLst>
              <a:ext uri="{FF2B5EF4-FFF2-40B4-BE49-F238E27FC236}">
                <a16:creationId xmlns:a16="http://schemas.microsoft.com/office/drawing/2014/main" id="{47ACF16B-5255-4549-AF1A-37047CD5C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780" y="2502095"/>
            <a:ext cx="15621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500" dirty="0">
                <a:latin typeface="+mj-lt"/>
              </a:rPr>
              <a:t>Profit/loss share</a:t>
            </a:r>
          </a:p>
        </p:txBody>
      </p:sp>
    </p:spTree>
    <p:extLst>
      <p:ext uri="{BB962C8B-B14F-4D97-AF65-F5344CB8AC3E}">
        <p14:creationId xmlns:p14="http://schemas.microsoft.com/office/powerpoint/2010/main" val="40987587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ensusDbJan">
  <a:themeElements>
    <a:clrScheme name="CensusDbJan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ensusDbJ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nsusDbJan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nsusDbJan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15588</TotalTime>
  <Words>1102</Words>
  <Application>Microsoft Office PowerPoint</Application>
  <PresentationFormat>On-screen Show (4:3)</PresentationFormat>
  <Paragraphs>240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Arial</vt:lpstr>
      <vt:lpstr>Century Gothic</vt:lpstr>
      <vt:lpstr>Tahoma</vt:lpstr>
      <vt:lpstr>Times New Roman</vt:lpstr>
      <vt:lpstr>Verdana</vt:lpstr>
      <vt:lpstr>Wingdings</vt:lpstr>
      <vt:lpstr>CensusDbJan</vt:lpstr>
      <vt:lpstr>PowerPoint Presentation</vt:lpstr>
      <vt:lpstr>What have we done?</vt:lpstr>
      <vt:lpstr>Questions to consider</vt:lpstr>
      <vt:lpstr>PowerPoint Presentation</vt:lpstr>
      <vt:lpstr>PowerPoint Presentation</vt:lpstr>
      <vt:lpstr>PowerPoint Presentation</vt:lpstr>
      <vt:lpstr>Sources of funds</vt:lpstr>
      <vt:lpstr>Sources of funds</vt:lpstr>
      <vt:lpstr>Sources of funds</vt:lpstr>
      <vt:lpstr>Sources of funds</vt:lpstr>
      <vt:lpstr>Sources of funds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subject>Workshop on Manufacturing statistics, Santiago, Chile, March 2011</dc:subject>
  <dc:creator>Ralf Becker</dc:creator>
  <cp:lastModifiedBy>Benson Sim</cp:lastModifiedBy>
  <cp:revision>1125</cp:revision>
  <cp:lastPrinted>2018-10-19T16:07:48Z</cp:lastPrinted>
  <dcterms:created xsi:type="dcterms:W3CDTF">2003-09-08T09:07:59Z</dcterms:created>
  <dcterms:modified xsi:type="dcterms:W3CDTF">2018-10-26T16:52:52Z</dcterms:modified>
</cp:coreProperties>
</file>