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99" d="100"/>
          <a:sy n="99" d="100"/>
        </p:scale>
        <p:origin x="-1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06894-996C-468E-8EF7-95095F1D982B}" type="doc">
      <dgm:prSet loTypeId="urn:microsoft.com/office/officeart/2005/8/layout/arrow6" loCatId="process" qsTypeId="urn:microsoft.com/office/officeart/2005/8/quickstyle/simple1" qsCatId="simple" csTypeId="urn:microsoft.com/office/officeart/2005/8/colors/accent1_2" csCatId="accent1" phldr="1"/>
      <dgm:spPr/>
    </dgm:pt>
    <dgm:pt modelId="{4198F5B4-B0C6-4BDF-9AD5-84ABD1FAF1C6}">
      <dgm:prSet phldrT="[Text]"/>
      <dgm:spPr>
        <a:solidFill>
          <a:srgbClr val="00B050"/>
        </a:solidFill>
      </dgm:spPr>
      <dgm:t>
        <a:bodyPr/>
        <a:lstStyle/>
        <a:p>
          <a:r>
            <a:rPr lang="en-US" dirty="0" smtClean="0"/>
            <a:t>Regular savings </a:t>
          </a:r>
          <a:endParaRPr lang="en-US" dirty="0"/>
        </a:p>
      </dgm:t>
    </dgm:pt>
    <dgm:pt modelId="{14024112-10E4-4DB1-8B81-6C21529F6988}" type="parTrans" cxnId="{67B41BF4-1AF8-43F3-8CDE-933801595B20}">
      <dgm:prSet/>
      <dgm:spPr/>
      <dgm:t>
        <a:bodyPr/>
        <a:lstStyle/>
        <a:p>
          <a:endParaRPr lang="en-US"/>
        </a:p>
      </dgm:t>
    </dgm:pt>
    <dgm:pt modelId="{4870F4D5-150E-4923-92E5-677152D0D1E0}" type="sibTrans" cxnId="{67B41BF4-1AF8-43F3-8CDE-933801595B20}">
      <dgm:prSet/>
      <dgm:spPr/>
      <dgm:t>
        <a:bodyPr/>
        <a:lstStyle/>
        <a:p>
          <a:endParaRPr lang="en-US" dirty="0"/>
        </a:p>
      </dgm:t>
    </dgm:pt>
    <dgm:pt modelId="{A62A3B1D-B6E8-470B-9AFC-5E98114D0F6C}">
      <dgm:prSet phldrT="[Text]"/>
      <dgm:spPr/>
      <dgm:t>
        <a:bodyPr/>
        <a:lstStyle/>
        <a:p>
          <a:r>
            <a:rPr lang="en-US" dirty="0" smtClean="0"/>
            <a:t>Lump Sum </a:t>
          </a:r>
          <a:endParaRPr lang="en-US" dirty="0"/>
        </a:p>
      </dgm:t>
    </dgm:pt>
    <dgm:pt modelId="{C1DEF710-1F58-4F0D-82F2-8EA1CE35FE23}" type="parTrans" cxnId="{45B0D326-C9F5-4ADA-A1F1-BEB23FADACAA}">
      <dgm:prSet/>
      <dgm:spPr/>
      <dgm:t>
        <a:bodyPr/>
        <a:lstStyle/>
        <a:p>
          <a:endParaRPr lang="en-US"/>
        </a:p>
      </dgm:t>
    </dgm:pt>
    <dgm:pt modelId="{84E7B1FD-B44A-452D-B160-0E4405A1077E}" type="sibTrans" cxnId="{45B0D326-C9F5-4ADA-A1F1-BEB23FADACAA}">
      <dgm:prSet/>
      <dgm:spPr/>
      <dgm:t>
        <a:bodyPr/>
        <a:lstStyle/>
        <a:p>
          <a:endParaRPr lang="en-US"/>
        </a:p>
      </dgm:t>
    </dgm:pt>
    <dgm:pt modelId="{93D7657E-8FB6-45D2-8D50-54F722FA5DEE}">
      <dgm:prSet phldrT="[Text]" phldr="1"/>
      <dgm:spPr/>
      <dgm:t>
        <a:bodyPr/>
        <a:lstStyle/>
        <a:p>
          <a:endParaRPr lang="en-US" dirty="0"/>
        </a:p>
      </dgm:t>
    </dgm:pt>
    <dgm:pt modelId="{87694A23-5982-4DF5-8134-2B44E2C1FC15}" type="parTrans" cxnId="{F17DC9E8-29D7-40E9-B210-FCACCC649805}">
      <dgm:prSet/>
      <dgm:spPr/>
      <dgm:t>
        <a:bodyPr/>
        <a:lstStyle/>
        <a:p>
          <a:endParaRPr lang="en-US"/>
        </a:p>
      </dgm:t>
    </dgm:pt>
    <dgm:pt modelId="{E0B53A0C-B3EC-4067-B086-DF05C59E27D6}" type="sibTrans" cxnId="{F17DC9E8-29D7-40E9-B210-FCACCC649805}">
      <dgm:prSet/>
      <dgm:spPr/>
      <dgm:t>
        <a:bodyPr/>
        <a:lstStyle/>
        <a:p>
          <a:endParaRPr lang="en-US"/>
        </a:p>
      </dgm:t>
    </dgm:pt>
    <dgm:pt modelId="{B7A1FF02-994B-4977-8FD3-CEDDC079D169}" type="pres">
      <dgm:prSet presAssocID="{E8F06894-996C-468E-8EF7-95095F1D982B}" presName="compositeShape" presStyleCnt="0">
        <dgm:presLayoutVars>
          <dgm:chMax val="2"/>
          <dgm:dir/>
          <dgm:resizeHandles val="exact"/>
        </dgm:presLayoutVars>
      </dgm:prSet>
      <dgm:spPr/>
    </dgm:pt>
    <dgm:pt modelId="{40EB8614-AEBA-4779-BF21-96DF5238B7AC}" type="pres">
      <dgm:prSet presAssocID="{E8F06894-996C-468E-8EF7-95095F1D982B}" presName="ribbon" presStyleLbl="node1" presStyleIdx="0" presStyleCnt="1"/>
      <dgm:spPr>
        <a:solidFill>
          <a:srgbClr val="339933"/>
        </a:solidFill>
      </dgm:spPr>
    </dgm:pt>
    <dgm:pt modelId="{AC040925-2947-47BC-AC52-0D92191970B9}" type="pres">
      <dgm:prSet presAssocID="{E8F06894-996C-468E-8EF7-95095F1D982B}" presName="leftArrowText" presStyleLbl="node1" presStyleIdx="0" presStyleCnt="1">
        <dgm:presLayoutVars>
          <dgm:chMax val="0"/>
          <dgm:bulletEnabled val="1"/>
        </dgm:presLayoutVars>
      </dgm:prSet>
      <dgm:spPr/>
      <dgm:t>
        <a:bodyPr/>
        <a:lstStyle/>
        <a:p>
          <a:endParaRPr lang="en-US"/>
        </a:p>
      </dgm:t>
    </dgm:pt>
    <dgm:pt modelId="{810105FF-33BB-4536-843C-8765D8CD7C62}" type="pres">
      <dgm:prSet presAssocID="{E8F06894-996C-468E-8EF7-95095F1D982B}" presName="rightArrowText" presStyleLbl="node1" presStyleIdx="0" presStyleCnt="1">
        <dgm:presLayoutVars>
          <dgm:chMax val="0"/>
          <dgm:bulletEnabled val="1"/>
        </dgm:presLayoutVars>
      </dgm:prSet>
      <dgm:spPr/>
      <dgm:t>
        <a:bodyPr/>
        <a:lstStyle/>
        <a:p>
          <a:endParaRPr lang="en-US"/>
        </a:p>
      </dgm:t>
    </dgm:pt>
  </dgm:ptLst>
  <dgm:cxnLst>
    <dgm:cxn modelId="{AA579957-D053-48F7-8B85-B26C64C71CC8}" type="presOf" srcId="{E8F06894-996C-468E-8EF7-95095F1D982B}" destId="{B7A1FF02-994B-4977-8FD3-CEDDC079D169}" srcOrd="0" destOrd="0" presId="urn:microsoft.com/office/officeart/2005/8/layout/arrow6"/>
    <dgm:cxn modelId="{45B0D326-C9F5-4ADA-A1F1-BEB23FADACAA}" srcId="{E8F06894-996C-468E-8EF7-95095F1D982B}" destId="{A62A3B1D-B6E8-470B-9AFC-5E98114D0F6C}" srcOrd="1" destOrd="0" parTransId="{C1DEF710-1F58-4F0D-82F2-8EA1CE35FE23}" sibTransId="{84E7B1FD-B44A-452D-B160-0E4405A1077E}"/>
    <dgm:cxn modelId="{6F240FF1-2A1A-4E5F-8641-952F9F6EFE43}" type="presOf" srcId="{A62A3B1D-B6E8-470B-9AFC-5E98114D0F6C}" destId="{810105FF-33BB-4536-843C-8765D8CD7C62}" srcOrd="0" destOrd="0" presId="urn:microsoft.com/office/officeart/2005/8/layout/arrow6"/>
    <dgm:cxn modelId="{F17DC9E8-29D7-40E9-B210-FCACCC649805}" srcId="{E8F06894-996C-468E-8EF7-95095F1D982B}" destId="{93D7657E-8FB6-45D2-8D50-54F722FA5DEE}" srcOrd="2" destOrd="0" parTransId="{87694A23-5982-4DF5-8134-2B44E2C1FC15}" sibTransId="{E0B53A0C-B3EC-4067-B086-DF05C59E27D6}"/>
    <dgm:cxn modelId="{84658287-E5C3-4D29-9AC4-8B98280D165F}" type="presOf" srcId="{4198F5B4-B0C6-4BDF-9AD5-84ABD1FAF1C6}" destId="{AC040925-2947-47BC-AC52-0D92191970B9}" srcOrd="0" destOrd="0" presId="urn:microsoft.com/office/officeart/2005/8/layout/arrow6"/>
    <dgm:cxn modelId="{67B41BF4-1AF8-43F3-8CDE-933801595B20}" srcId="{E8F06894-996C-468E-8EF7-95095F1D982B}" destId="{4198F5B4-B0C6-4BDF-9AD5-84ABD1FAF1C6}" srcOrd="0" destOrd="0" parTransId="{14024112-10E4-4DB1-8B81-6C21529F6988}" sibTransId="{4870F4D5-150E-4923-92E5-677152D0D1E0}"/>
    <dgm:cxn modelId="{9DD08CEA-36EB-44F1-AF22-9F2E006026A4}" type="presParOf" srcId="{B7A1FF02-994B-4977-8FD3-CEDDC079D169}" destId="{40EB8614-AEBA-4779-BF21-96DF5238B7AC}" srcOrd="0" destOrd="0" presId="urn:microsoft.com/office/officeart/2005/8/layout/arrow6"/>
    <dgm:cxn modelId="{81FF96A0-2197-46C6-A9AC-B78FD4785E5F}" type="presParOf" srcId="{B7A1FF02-994B-4977-8FD3-CEDDC079D169}" destId="{AC040925-2947-47BC-AC52-0D92191970B9}" srcOrd="1" destOrd="0" presId="urn:microsoft.com/office/officeart/2005/8/layout/arrow6"/>
    <dgm:cxn modelId="{DC1BE951-5D7D-462B-BEC7-37454ECD0490}" type="presParOf" srcId="{B7A1FF02-994B-4977-8FD3-CEDDC079D169}" destId="{810105FF-33BB-4536-843C-8765D8CD7C62}" srcOrd="2" destOrd="0" presId="urn:microsoft.com/office/officeart/2005/8/layout/arrow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28E72-FD0D-4790-988B-1778BF23E21D}" type="datetimeFigureOut">
              <a:rPr lang="en-US" smtClean="0"/>
              <a:t>29/10/2018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4F2A7-E060-4DFF-8FBD-14C195DBB43D}" type="slidenum">
              <a:rPr lang="en-US" smtClean="0"/>
              <a:t>‹#›</a:t>
            </a:fld>
            <a:endParaRPr lang="en-US"/>
          </a:p>
        </p:txBody>
      </p:sp>
    </p:spTree>
    <p:extLst>
      <p:ext uri="{BB962C8B-B14F-4D97-AF65-F5344CB8AC3E}">
        <p14:creationId xmlns:p14="http://schemas.microsoft.com/office/powerpoint/2010/main" val="239927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E81E9-E18B-482D-9BA5-D4E5FF08668D}" type="slidenum">
              <a:rPr lang="en-US"/>
              <a:pPr/>
              <a:t>10</a:t>
            </a:fld>
            <a:endParaRPr lang="en-GB" dirty="0"/>
          </a:p>
        </p:txBody>
      </p:sp>
      <p:sp>
        <p:nvSpPr>
          <p:cNvPr id="419842" name="Rectangle 2"/>
          <p:cNvSpPr>
            <a:spLocks noGrp="1" noRot="1" noChangeAspect="1" noChangeArrowheads="1" noTextEdit="1"/>
          </p:cNvSpPr>
          <p:nvPr>
            <p:ph type="sldImg"/>
          </p:nvPr>
        </p:nvSpPr>
        <p:spPr>
          <a:xfrm>
            <a:off x="96838" y="747713"/>
            <a:ext cx="6548437" cy="3684587"/>
          </a:xfrm>
          <a:ln w="12700" cap="flat">
            <a:solidFill>
              <a:schemeClr val="tx1"/>
            </a:solidFill>
          </a:ln>
        </p:spPr>
      </p:sp>
      <p:sp>
        <p:nvSpPr>
          <p:cNvPr id="419843" name="Rectangle 3"/>
          <p:cNvSpPr>
            <a:spLocks noGrp="1" noChangeArrowheads="1"/>
          </p:cNvSpPr>
          <p:nvPr>
            <p:ph type="body" idx="1"/>
          </p:nvPr>
        </p:nvSpPr>
        <p:spPr>
          <a:xfrm>
            <a:off x="898409" y="4688861"/>
            <a:ext cx="4938949" cy="4437819"/>
          </a:xfrm>
          <a:ln/>
        </p:spPr>
        <p:txBody>
          <a:bodyPr lIns="93958" tIns="46980" rIns="93958" bIns="46980"/>
          <a:lstStyle/>
          <a:p>
            <a:endParaRPr lang="en-US" dirty="0"/>
          </a:p>
        </p:txBody>
      </p:sp>
    </p:spTree>
    <p:extLst>
      <p:ext uri="{BB962C8B-B14F-4D97-AF65-F5344CB8AC3E}">
        <p14:creationId xmlns:p14="http://schemas.microsoft.com/office/powerpoint/2010/main" val="361712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38CCA724-7F86-4FC1-94CA-D97BB22B47DA}" type="slidenum">
              <a:rPr lang="en-US" sz="1300" smtClean="0"/>
              <a:pPr/>
              <a:t>28</a:t>
            </a:fld>
            <a:endParaRPr lang="en-US" sz="1300" smtClean="0"/>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9394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6EF3CC61-70C7-415C-A1B3-CE0EFFC030DB}" type="slidenum">
              <a:rPr lang="en-US" sz="1300" smtClean="0"/>
              <a:pPr/>
              <a:t>29</a:t>
            </a:fld>
            <a:endParaRPr lang="en-US" sz="1300" smtClean="0"/>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148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7DFF9F-2207-4157-A07C-789C19D88052}" type="slidenum">
              <a:rPr lang="en-US"/>
              <a:pPr/>
              <a:t>11</a:t>
            </a:fld>
            <a:endParaRPr lang="en-GB"/>
          </a:p>
        </p:txBody>
      </p:sp>
      <p:sp>
        <p:nvSpPr>
          <p:cNvPr id="47107" name="Rectangle 2"/>
          <p:cNvSpPr>
            <a:spLocks noGrp="1" noRot="1" noChangeAspect="1" noChangeArrowheads="1" noTextEdit="1"/>
          </p:cNvSpPr>
          <p:nvPr>
            <p:ph type="sldImg"/>
          </p:nvPr>
        </p:nvSpPr>
        <p:spPr>
          <a:xfrm>
            <a:off x="60325" y="725488"/>
            <a:ext cx="6615113" cy="3722687"/>
          </a:xfrm>
          <a:ln/>
        </p:spPr>
      </p:sp>
      <p:sp>
        <p:nvSpPr>
          <p:cNvPr id="47108" name="Rectangle 3"/>
          <p:cNvSpPr>
            <a:spLocks noGrp="1" noChangeArrowheads="1"/>
          </p:cNvSpPr>
          <p:nvPr>
            <p:ph type="body" idx="1"/>
          </p:nvPr>
        </p:nvSpPr>
        <p:spPr>
          <a:xfrm>
            <a:off x="898409" y="4690543"/>
            <a:ext cx="4938949" cy="4447928"/>
          </a:xfrm>
          <a:noFill/>
          <a:ln/>
        </p:spPr>
        <p:txBody>
          <a:bodyPr/>
          <a:lstStyle/>
          <a:p>
            <a:pPr eaLnBrk="1" hangingPunct="1"/>
            <a:endParaRPr lang="en-US" smtClean="0"/>
          </a:p>
        </p:txBody>
      </p:sp>
    </p:spTree>
    <p:extLst>
      <p:ext uri="{BB962C8B-B14F-4D97-AF65-F5344CB8AC3E}">
        <p14:creationId xmlns:p14="http://schemas.microsoft.com/office/powerpoint/2010/main" val="192106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C2A2F3-D77D-4F15-9BC8-C1EABE01732D}" type="slidenum">
              <a:rPr lang="en-US"/>
              <a:pPr/>
              <a:t>12</a:t>
            </a:fld>
            <a:endParaRPr lang="en-GB"/>
          </a:p>
        </p:txBody>
      </p:sp>
      <p:sp>
        <p:nvSpPr>
          <p:cNvPr id="48131" name="Rectangle 2"/>
          <p:cNvSpPr>
            <a:spLocks noGrp="1" noRot="1" noChangeAspect="1" noChangeArrowheads="1" noTextEdit="1"/>
          </p:cNvSpPr>
          <p:nvPr>
            <p:ph type="sldImg"/>
          </p:nvPr>
        </p:nvSpPr>
        <p:spPr>
          <a:xfrm>
            <a:off x="60325" y="725488"/>
            <a:ext cx="6615113" cy="3722687"/>
          </a:xfrm>
          <a:ln/>
        </p:spPr>
      </p:sp>
      <p:sp>
        <p:nvSpPr>
          <p:cNvPr id="48132" name="Rectangle 3"/>
          <p:cNvSpPr>
            <a:spLocks noGrp="1" noChangeArrowheads="1"/>
          </p:cNvSpPr>
          <p:nvPr>
            <p:ph type="body" idx="1"/>
          </p:nvPr>
        </p:nvSpPr>
        <p:spPr>
          <a:xfrm>
            <a:off x="898409" y="4690543"/>
            <a:ext cx="4938949" cy="4447928"/>
          </a:xfrm>
          <a:noFill/>
          <a:ln/>
        </p:spPr>
        <p:txBody>
          <a:bodyPr/>
          <a:lstStyle/>
          <a:p>
            <a:pPr eaLnBrk="1" hangingPunct="1"/>
            <a:endParaRPr lang="en-US" smtClean="0"/>
          </a:p>
        </p:txBody>
      </p:sp>
    </p:spTree>
    <p:extLst>
      <p:ext uri="{BB962C8B-B14F-4D97-AF65-F5344CB8AC3E}">
        <p14:creationId xmlns:p14="http://schemas.microsoft.com/office/powerpoint/2010/main" val="16149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59BA25EF-A017-424E-9668-69C507BEE746}" type="slidenum">
              <a:rPr lang="en-US" sz="1300" smtClean="0"/>
              <a:pPr/>
              <a:t>13</a:t>
            </a:fld>
            <a:endParaRPr lang="en-US" sz="1300" smtClean="0"/>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3429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9010EAF2-396F-4A39-AEE2-DDA1A0EDEEEE}" type="slidenum">
              <a:rPr lang="en-US" sz="1300" smtClean="0"/>
              <a:pPr/>
              <a:t>14</a:t>
            </a:fld>
            <a:endParaRPr lang="en-US" sz="1300" smtClean="0"/>
          </a:p>
        </p:txBody>
      </p:sp>
      <p:sp>
        <p:nvSpPr>
          <p:cNvPr id="641026" name="Rectangle 2"/>
          <p:cNvSpPr>
            <a:spLocks noGrp="1" noRot="1" noChangeAspect="1" noChangeArrowheads="1" noTextEdit="1"/>
          </p:cNvSpPr>
          <p:nvPr>
            <p:ph type="sldImg"/>
          </p:nvPr>
        </p:nvSpPr>
        <p:spPr>
          <a:xfrm>
            <a:off x="28575" y="704850"/>
            <a:ext cx="6678613" cy="3757613"/>
          </a:xfrm>
          <a:ln/>
        </p:spPr>
      </p:sp>
      <p:sp>
        <p:nvSpPr>
          <p:cNvPr id="641027" name="Rectangle 3"/>
          <p:cNvSpPr>
            <a:spLocks noGrp="1" noChangeArrowheads="1"/>
          </p:cNvSpPr>
          <p:nvPr>
            <p:ph type="body" idx="1"/>
          </p:nvPr>
        </p:nvSpPr>
        <p:spPr>
          <a:xfrm>
            <a:off x="912135" y="4698245"/>
            <a:ext cx="4911494" cy="4463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2846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4158095-A529-4332-96AD-725548A6A509}" type="slidenum">
              <a:rPr lang="en-US"/>
              <a:pPr/>
              <a:t>15</a:t>
            </a:fld>
            <a:endParaRPr lang="en-GB"/>
          </a:p>
        </p:txBody>
      </p:sp>
      <p:sp>
        <p:nvSpPr>
          <p:cNvPr id="49155" name="Rectangle 2"/>
          <p:cNvSpPr>
            <a:spLocks noGrp="1" noRot="1" noChangeAspect="1" noChangeArrowheads="1" noTextEdit="1"/>
          </p:cNvSpPr>
          <p:nvPr>
            <p:ph type="sldImg"/>
          </p:nvPr>
        </p:nvSpPr>
        <p:spPr>
          <a:xfrm>
            <a:off x="60325" y="727075"/>
            <a:ext cx="6615113" cy="3721100"/>
          </a:xfrm>
          <a:ln/>
        </p:spPr>
      </p:sp>
      <p:sp>
        <p:nvSpPr>
          <p:cNvPr id="49156" name="Rectangle 3"/>
          <p:cNvSpPr>
            <a:spLocks noGrp="1" noChangeArrowheads="1"/>
          </p:cNvSpPr>
          <p:nvPr>
            <p:ph type="body" idx="1"/>
          </p:nvPr>
        </p:nvSpPr>
        <p:spPr>
          <a:xfrm>
            <a:off x="898409" y="4690543"/>
            <a:ext cx="4938949" cy="4447928"/>
          </a:xfrm>
          <a:noFill/>
          <a:ln/>
        </p:spPr>
        <p:txBody>
          <a:bodyPr/>
          <a:lstStyle/>
          <a:p>
            <a:pPr eaLnBrk="1" hangingPunct="1"/>
            <a:endParaRPr lang="en-US" smtClean="0"/>
          </a:p>
        </p:txBody>
      </p:sp>
    </p:spTree>
    <p:extLst>
      <p:ext uri="{BB962C8B-B14F-4D97-AF65-F5344CB8AC3E}">
        <p14:creationId xmlns:p14="http://schemas.microsoft.com/office/powerpoint/2010/main" val="135018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9EB97E3F-1DC4-448A-BDC9-C46703B84DB2}" type="slidenum">
              <a:rPr lang="en-US" sz="1300" smtClean="0"/>
              <a:pPr/>
              <a:t>18</a:t>
            </a:fld>
            <a:endParaRPr lang="en-US" sz="1300" smtClean="0"/>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7191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9375" y="741363"/>
            <a:ext cx="6577013" cy="3700462"/>
          </a:xfrm>
          <a:ln/>
        </p:spPr>
      </p:sp>
      <p:sp>
        <p:nvSpPr>
          <p:cNvPr id="27651" name="Rectangle 3"/>
          <p:cNvSpPr>
            <a:spLocks noGrp="1" noChangeArrowheads="1"/>
          </p:cNvSpPr>
          <p:nvPr>
            <p:ph type="body" idx="1"/>
          </p:nvPr>
        </p:nvSpPr>
        <p:spPr>
          <a:xfrm>
            <a:off x="896939" y="4686300"/>
            <a:ext cx="4941887" cy="4438650"/>
          </a:xfrm>
          <a:noFill/>
          <a:ln/>
        </p:spPr>
        <p:txBody>
          <a:bodyPr/>
          <a:lstStyle/>
          <a:p>
            <a:pPr eaLnBrk="1" hangingPunct="1"/>
            <a:endParaRPr lang="de-DE" smtClean="0"/>
          </a:p>
        </p:txBody>
      </p:sp>
    </p:spTree>
    <p:extLst>
      <p:ext uri="{BB962C8B-B14F-4D97-AF65-F5344CB8AC3E}">
        <p14:creationId xmlns:p14="http://schemas.microsoft.com/office/powerpoint/2010/main" val="261328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cs typeface="Times New Roman" pitchFamily="18" charset="0"/>
              </a:defRPr>
            </a:lvl1pPr>
            <a:lvl2pPr marL="742950" indent="-285750" defTabSz="966788">
              <a:defRPr sz="2400">
                <a:solidFill>
                  <a:schemeClr val="tx1"/>
                </a:solidFill>
                <a:latin typeface="Times New Roman" pitchFamily="18" charset="0"/>
                <a:cs typeface="Times New Roman" pitchFamily="18" charset="0"/>
              </a:defRPr>
            </a:lvl2pPr>
            <a:lvl3pPr marL="1143000" indent="-228600" defTabSz="966788">
              <a:defRPr sz="2400">
                <a:solidFill>
                  <a:schemeClr val="tx1"/>
                </a:solidFill>
                <a:latin typeface="Times New Roman" pitchFamily="18" charset="0"/>
                <a:cs typeface="Times New Roman" pitchFamily="18" charset="0"/>
              </a:defRPr>
            </a:lvl3pPr>
            <a:lvl4pPr marL="1600200" indent="-228600" defTabSz="966788">
              <a:defRPr sz="2400">
                <a:solidFill>
                  <a:schemeClr val="tx1"/>
                </a:solidFill>
                <a:latin typeface="Times New Roman" pitchFamily="18" charset="0"/>
                <a:cs typeface="Times New Roman" pitchFamily="18" charset="0"/>
              </a:defRPr>
            </a:lvl4pPr>
            <a:lvl5pPr marL="2057400" indent="-228600" defTabSz="966788">
              <a:defRPr sz="2400">
                <a:solidFill>
                  <a:schemeClr val="tx1"/>
                </a:solidFill>
                <a:latin typeface="Times New Roman" pitchFamily="18" charset="0"/>
                <a:cs typeface="Times New Roman" pitchFamily="18" charset="0"/>
              </a:defRPr>
            </a:lvl5pPr>
            <a:lvl6pPr marL="2514600" indent="-228600" defTabSz="966788"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defTabSz="966788"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defTabSz="966788"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defTabSz="966788" fontAlgn="base">
              <a:spcBef>
                <a:spcPct val="0"/>
              </a:spcBef>
              <a:spcAft>
                <a:spcPct val="0"/>
              </a:spcAft>
              <a:defRPr sz="2400">
                <a:solidFill>
                  <a:schemeClr val="tx1"/>
                </a:solidFill>
                <a:latin typeface="Times New Roman" pitchFamily="18" charset="0"/>
                <a:cs typeface="Times New Roman" pitchFamily="18" charset="0"/>
              </a:defRPr>
            </a:lvl9pPr>
          </a:lstStyle>
          <a:p>
            <a:fld id="{543CF6C5-2CED-48BF-91E9-F4943D7FADB0}" type="slidenum">
              <a:rPr lang="en-US" sz="1300" smtClean="0"/>
              <a:pPr/>
              <a:t>25</a:t>
            </a:fld>
            <a:endParaRPr lang="en-US" sz="1300" smtClean="0"/>
          </a:p>
        </p:txBody>
      </p:sp>
      <p:sp>
        <p:nvSpPr>
          <p:cNvPr id="706562" name="Rectangle 2"/>
          <p:cNvSpPr>
            <a:spLocks noGrp="1" noRot="1" noChangeAspect="1" noChangeArrowheads="1" noTextEdit="1"/>
          </p:cNvSpPr>
          <p:nvPr>
            <p:ph type="sldImg"/>
          </p:nvPr>
        </p:nvSpPr>
        <p:spPr>
          <a:xfrm>
            <a:off x="88900" y="742950"/>
            <a:ext cx="6572250" cy="3697288"/>
          </a:xfrm>
          <a:ln/>
        </p:spPr>
      </p:sp>
      <p:sp>
        <p:nvSpPr>
          <p:cNvPr id="706563" name="Rectangle 3"/>
          <p:cNvSpPr>
            <a:spLocks noGrp="1" noChangeArrowheads="1"/>
          </p:cNvSpPr>
          <p:nvPr>
            <p:ph type="body" idx="1"/>
          </p:nvPr>
        </p:nvSpPr>
        <p:spPr>
          <a:xfrm>
            <a:off x="896056" y="4686826"/>
            <a:ext cx="4943653" cy="44372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8942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90E98-E439-4329-AF33-F28AB5C7F8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C64527-4B98-4C28-B791-2F29EF8C6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4BBF34-A8C8-42E7-BA3E-F68AE3105D2D}"/>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7B3C78DB-F4C3-4BE5-A2BE-71C618471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3F826A-81FA-4FF7-88CE-DB695B82225E}"/>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347144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BD720-E061-4B58-9377-4D0F0D0FA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8E17E3-E734-4898-9E2A-ED45BE8052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106AA9-779E-464E-806F-A0367B805DC7}"/>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48152925-3A65-424F-A6F6-B65E223F3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E8E32-5F4D-4B09-A7B8-1F53EE4C2772}"/>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61519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9DF2D3-D263-4F36-ABCA-56DE5C077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EDA8495-6F2F-4D66-86CD-9AC880CC32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6B8616-F273-41C7-865E-FA72B7EEE67E}"/>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BBCE57FB-928C-4AD1-A7E0-CD04926B9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4895C5-7F59-4DFC-80F4-ADFA02D9DA36}"/>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33915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B14602-BA10-49AE-B3B0-99C6B8A6FFCA}"/>
              </a:ext>
            </a:extLst>
          </p:cNvPr>
          <p:cNvSpPr txBox="1">
            <a:spLocks noChangeArrowheads="1"/>
          </p:cNvSpPr>
          <p:nvPr userDrawn="1"/>
        </p:nvSpPr>
        <p:spPr bwMode="auto">
          <a:xfrm>
            <a:off x="645584" y="3194050"/>
            <a:ext cx="4402667" cy="3698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endParaRPr lang="en-US" sz="1800">
              <a:solidFill>
                <a:prstClr val="black"/>
              </a:solidFill>
            </a:endParaRPr>
          </a:p>
        </p:txBody>
      </p:sp>
      <p:sp>
        <p:nvSpPr>
          <p:cNvPr id="7" name="TextBox 6">
            <a:extLst>
              <a:ext uri="{FF2B5EF4-FFF2-40B4-BE49-F238E27FC236}">
                <a16:creationId xmlns:a16="http://schemas.microsoft.com/office/drawing/2014/main" xmlns="" id="{66044633-C448-4FBF-822B-50CE91E4F486}"/>
              </a:ext>
            </a:extLst>
          </p:cNvPr>
          <p:cNvSpPr txBox="1">
            <a:spLocks noChangeArrowheads="1"/>
          </p:cNvSpPr>
          <p:nvPr userDrawn="1"/>
        </p:nvSpPr>
        <p:spPr bwMode="auto">
          <a:xfrm>
            <a:off x="1337734" y="2582863"/>
            <a:ext cx="8652933" cy="27781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1200" dirty="0">
                <a:solidFill>
                  <a:prstClr val="white"/>
                </a:solidFill>
              </a:rPr>
              <a:t>Economic And Social Commission For Western Asia</a:t>
            </a:r>
          </a:p>
        </p:txBody>
      </p:sp>
      <p:sp>
        <p:nvSpPr>
          <p:cNvPr id="10" name="Text Placeholder 9"/>
          <p:cNvSpPr>
            <a:spLocks noGrp="1"/>
          </p:cNvSpPr>
          <p:nvPr>
            <p:ph type="body" sz="quarter" idx="12"/>
          </p:nvPr>
        </p:nvSpPr>
        <p:spPr>
          <a:xfrm>
            <a:off x="1447799" y="1376419"/>
            <a:ext cx="9527116"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462425" y="803018"/>
            <a:ext cx="9512492"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447033" y="1149319"/>
            <a:ext cx="9527883"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374741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E495870-6680-4C93-96AD-2ADE4BE57FC7}"/>
              </a:ext>
            </a:extLst>
          </p:cNvPr>
          <p:cNvSpPr/>
          <p:nvPr userDrawn="1"/>
        </p:nvSpPr>
        <p:spPr>
          <a:xfrm>
            <a:off x="2044701" y="937533"/>
            <a:ext cx="9893300" cy="129268"/>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latin typeface="Arial"/>
            </a:endParaRPr>
          </a:p>
        </p:txBody>
      </p:sp>
      <p:sp>
        <p:nvSpPr>
          <p:cNvPr id="5" name="TextBox 4">
            <a:extLst>
              <a:ext uri="{FF2B5EF4-FFF2-40B4-BE49-F238E27FC236}">
                <a16:creationId xmlns:a16="http://schemas.microsoft.com/office/drawing/2014/main" xmlns="" id="{46BBF806-645C-43C0-B0BD-1D4B0333BD42}"/>
              </a:ext>
            </a:extLst>
          </p:cNvPr>
          <p:cNvSpPr txBox="1"/>
          <p:nvPr userDrawn="1"/>
        </p:nvSpPr>
        <p:spPr>
          <a:xfrm>
            <a:off x="2044700" y="6359525"/>
            <a:ext cx="9442451" cy="18466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1" fontAlgn="base" hangingPunct="1">
              <a:spcBef>
                <a:spcPct val="0"/>
              </a:spcBef>
              <a:spcAft>
                <a:spcPct val="0"/>
              </a:spcAft>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2044700" y="518432"/>
            <a:ext cx="8821965"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2152952" y="2685142"/>
            <a:ext cx="8821965"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962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p:nvSpPr>
        <p:spPr>
          <a:xfrm>
            <a:off x="3" y="1695455"/>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1350" dirty="0">
              <a:solidFill>
                <a:prstClr val="white"/>
              </a:solidFill>
              <a:latin typeface="Arial"/>
            </a:endParaRPr>
          </a:p>
        </p:txBody>
      </p:sp>
      <p:sp>
        <p:nvSpPr>
          <p:cNvPr id="6" name="TextBox 5"/>
          <p:cNvSpPr txBox="1"/>
          <p:nvPr/>
        </p:nvSpPr>
        <p:spPr>
          <a:xfrm>
            <a:off x="9196921" y="6418265"/>
            <a:ext cx="842433" cy="75085"/>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fontAlgn="base" hangingPunct="1">
              <a:spcBef>
                <a:spcPct val="0"/>
              </a:spcBef>
              <a:spcAft>
                <a:spcPct val="0"/>
              </a:spcAft>
              <a:defRPr/>
            </a:pPr>
            <a:r>
              <a:rPr lang="en-US" sz="488" b="1" dirty="0">
                <a:solidFill>
                  <a:srgbClr val="595959"/>
                </a:solidFill>
              </a:rPr>
              <a:t>Page </a:t>
            </a:r>
            <a:fld id="{0836583B-5CCA-6248-9049-C091497DC572}" type="slidenum">
              <a:rPr lang="en-US" sz="488" b="1" smtClean="0">
                <a:solidFill>
                  <a:srgbClr val="595959"/>
                </a:solidFill>
              </a:rPr>
              <a:pPr algn="r" defTabSz="457200" eaLnBrk="1" fontAlgn="base" hangingPunct="1">
                <a:spcBef>
                  <a:spcPct val="0"/>
                </a:spcBef>
                <a:spcAft>
                  <a:spcPct val="0"/>
                </a:spcAft>
                <a:defRPr/>
              </a:pPr>
              <a:t>‹#›</a:t>
            </a:fld>
            <a:endParaRPr lang="en-US" sz="488" b="1" dirty="0">
              <a:solidFill>
                <a:srgbClr val="595959"/>
              </a:solidFill>
            </a:endParaRPr>
          </a:p>
        </p:txBody>
      </p:sp>
      <p:sp>
        <p:nvSpPr>
          <p:cNvPr id="8" name="Text Placeholder 8"/>
          <p:cNvSpPr>
            <a:spLocks noGrp="1"/>
          </p:cNvSpPr>
          <p:nvPr>
            <p:ph type="body" sz="quarter" idx="10"/>
          </p:nvPr>
        </p:nvSpPr>
        <p:spPr>
          <a:xfrm>
            <a:off x="788325" y="760885"/>
            <a:ext cx="9248635" cy="120875"/>
          </a:xfrm>
          <a:prstGeom prst="rect">
            <a:avLst/>
          </a:prstGeom>
        </p:spPr>
        <p:txBody>
          <a:bodyPr vert="horz" lIns="0" tIns="0" rIns="0" bIns="0"/>
          <a:lstStyle>
            <a:lvl1pPr algn="r">
              <a:lnSpc>
                <a:spcPts val="810"/>
              </a:lnSpc>
              <a:spcBef>
                <a:spcPts val="0"/>
              </a:spcBef>
              <a:buNone/>
              <a:defRPr sz="135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025"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788325" y="2267083"/>
            <a:ext cx="9251027" cy="3375025"/>
          </a:xfrm>
          <a:prstGeom prst="rect">
            <a:avLst/>
          </a:prstGeom>
        </p:spPr>
        <p:txBody>
          <a:bodyPr vert="horz" lIns="0" tIns="0" rIns="0" bIns="0"/>
          <a:lstStyle>
            <a:lvl1pPr marL="0" algn="r">
              <a:lnSpc>
                <a:spcPct val="100000"/>
              </a:lnSpc>
              <a:spcBef>
                <a:spcPts val="0"/>
              </a:spcBef>
              <a:buNone/>
              <a:defRPr sz="1350" b="0" cap="none" baseline="0">
                <a:solidFill>
                  <a:srgbClr val="595959"/>
                </a:solidFill>
                <a:latin typeface="Arial"/>
                <a:cs typeface="Arial"/>
              </a:defRPr>
            </a:lvl1pPr>
            <a:lvl2pPr marL="0" algn="r">
              <a:lnSpc>
                <a:spcPct val="100000"/>
              </a:lnSpc>
              <a:spcBef>
                <a:spcPts val="0"/>
              </a:spcBef>
              <a:buNone/>
              <a:defRPr sz="1350" b="0" cap="all">
                <a:solidFill>
                  <a:srgbClr val="418FDE"/>
                </a:solidFill>
                <a:latin typeface="Arial"/>
                <a:cs typeface="Arial"/>
              </a:defRPr>
            </a:lvl2pPr>
            <a:lvl3pPr marL="0" indent="0" algn="r">
              <a:lnSpc>
                <a:spcPct val="100000"/>
              </a:lnSpc>
              <a:spcBef>
                <a:spcPts val="0"/>
              </a:spcBef>
              <a:buNone/>
              <a:defRPr sz="1350" cap="all">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7644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62427" y="1145922"/>
            <a:ext cx="9512492" cy="328159"/>
          </a:xfrm>
          <a:prstGeom prst="rect">
            <a:avLst/>
          </a:prstGeom>
        </p:spPr>
        <p:txBody>
          <a:bodyPr vert="horz" lIns="0" tIns="0" rIns="0" bIns="0" anchor="t"/>
          <a:lstStyle>
            <a:lvl1pPr algn="r">
              <a:lnSpc>
                <a:spcPts val="2025"/>
              </a:lnSpc>
              <a:spcBef>
                <a:spcPts val="0"/>
              </a:spcBef>
              <a:buNone/>
              <a:defRPr sz="2025"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39271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981200"/>
            <a:ext cx="11176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508000" y="6477000"/>
            <a:ext cx="2540000" cy="2286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4267200" y="6477000"/>
            <a:ext cx="3860800" cy="2286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9144000" y="6477000"/>
            <a:ext cx="2540000" cy="228600"/>
          </a:xfrm>
          <a:prstGeom prst="rect">
            <a:avLst/>
          </a:prstGeom>
          <a:ln/>
        </p:spPr>
        <p:txBody>
          <a:bodyPr/>
          <a:lstStyle>
            <a:lvl1pPr>
              <a:defRPr/>
            </a:lvl1pPr>
          </a:lstStyle>
          <a:p>
            <a:pPr>
              <a:defRPr/>
            </a:pPr>
            <a:fld id="{3D8121DD-EFBC-4906-B291-B1929CB22B16}" type="slidenum">
              <a:rPr lang="en-GB"/>
              <a:pPr>
                <a:defRPr/>
              </a:pPr>
              <a:t>‹#›</a:t>
            </a:fld>
            <a:endParaRPr lang="en-GB"/>
          </a:p>
        </p:txBody>
      </p:sp>
      <p:sp>
        <p:nvSpPr>
          <p:cNvPr id="7" name="Title 6"/>
          <p:cNvSpPr>
            <a:spLocks noGrp="1"/>
          </p:cNvSpPr>
          <p:nvPr>
            <p:ph type="title"/>
          </p:nvPr>
        </p:nvSpPr>
        <p:spPr>
          <a:xfrm>
            <a:off x="508000" y="114300"/>
            <a:ext cx="9956800" cy="1143000"/>
          </a:xfrm>
          <a:prstGeom prst="rect">
            <a:avLst/>
          </a:prstGeom>
        </p:spPr>
        <p:txBody>
          <a:bodyPr/>
          <a:lstStyle/>
          <a:p>
            <a:r>
              <a:rPr lang="en-US" smtClean="0"/>
              <a:t>Click to edit Master title style</a:t>
            </a:r>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5826" y="262283"/>
            <a:ext cx="1073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3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8000" y="6477000"/>
            <a:ext cx="2540000" cy="2286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4267200" y="6477000"/>
            <a:ext cx="3860800" cy="2286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9144000" y="6477000"/>
            <a:ext cx="2540000" cy="228600"/>
          </a:xfrm>
          <a:prstGeom prst="rect">
            <a:avLst/>
          </a:prstGeom>
          <a:ln/>
        </p:spPr>
        <p:txBody>
          <a:bodyPr/>
          <a:lstStyle>
            <a:lvl1pPr>
              <a:defRPr/>
            </a:lvl1pPr>
          </a:lstStyle>
          <a:p>
            <a:pPr>
              <a:defRPr/>
            </a:pPr>
            <a:fld id="{97A2FA0C-009A-4CAE-A65A-76523C5FA61E}" type="slidenum">
              <a:rPr lang="en-GB"/>
              <a:pPr>
                <a:defRPr/>
              </a:pPr>
              <a:t>‹#›</a:t>
            </a:fld>
            <a:endParaRPr lang="en-GB"/>
          </a:p>
        </p:txBody>
      </p:sp>
    </p:spTree>
    <p:extLst>
      <p:ext uri="{BB962C8B-B14F-4D97-AF65-F5344CB8AC3E}">
        <p14:creationId xmlns:p14="http://schemas.microsoft.com/office/powerpoint/2010/main" val="264988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
            <a:ext cx="99568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508000" y="6477000"/>
            <a:ext cx="2540000" cy="22860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4267200" y="6477000"/>
            <a:ext cx="3860800" cy="2286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9144000" y="6477000"/>
            <a:ext cx="2540000" cy="228600"/>
          </a:xfrm>
          <a:prstGeom prst="rect">
            <a:avLst/>
          </a:prstGeom>
          <a:ln/>
        </p:spPr>
        <p:txBody>
          <a:bodyPr/>
          <a:lstStyle>
            <a:lvl1pPr>
              <a:defRPr/>
            </a:lvl1pPr>
          </a:lstStyle>
          <a:p>
            <a:pPr>
              <a:defRPr/>
            </a:pPr>
            <a:fld id="{7EA32EFF-F25D-471E-8B29-220DA1AB00EE}" type="slidenum">
              <a:rPr lang="en-GB"/>
              <a:pPr>
                <a:defRPr/>
              </a:pPr>
              <a:t>‹#›</a:t>
            </a:fld>
            <a:endParaRPr lang="en-GB"/>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6399" y="274639"/>
            <a:ext cx="1073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36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17F0B-CB24-4D1B-97D2-58ECDC1FE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CA295E-767C-4DAD-8ECC-F4154FE658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48FB1F-03F0-4928-B1FD-A2BC18373460}"/>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4A8F47E8-9BF3-4B59-868B-8B1942E2A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BDAB3E-2ABA-4C4B-9D35-8AC97DA7774A}"/>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29804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10FC6-ADFB-47B1-9FF1-99C27782F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991556-6888-4407-991D-10CC71F12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A4678FB-60F0-4E44-9250-195CAC2B0F45}"/>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E63AEA94-0612-475C-A56F-9BEC588EA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F7FBBA-E0A3-46EB-B949-41D790576411}"/>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341058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BA124-E3E8-48EC-A252-309A69A7C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2BF4EC-DA59-454F-89C6-4933AA171E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96EA858-84FE-47BC-AABD-D911849CA9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EBE7C6-E70B-47A1-8077-2CAE4FC14E3B}"/>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6" name="Footer Placeholder 5">
            <a:extLst>
              <a:ext uri="{FF2B5EF4-FFF2-40B4-BE49-F238E27FC236}">
                <a16:creationId xmlns:a16="http://schemas.microsoft.com/office/drawing/2014/main" xmlns="" id="{A66093A9-1702-4F20-AC40-C78FB35DA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9F532C-FBDD-4942-A462-9B8F3778CDAC}"/>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40357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B21B8-38E3-44F3-90FC-302A00035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82C5D1-DE96-4DDA-854A-142DB3907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F9E1DCF-DB6A-48BE-8C04-7CD3968041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8889636-2800-4505-A064-FC1263B30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0AD2285-D6E2-499D-8C23-D611D707AC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4970C92-A93E-4C35-B2F9-45918A2FD7B5}"/>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8" name="Footer Placeholder 7">
            <a:extLst>
              <a:ext uri="{FF2B5EF4-FFF2-40B4-BE49-F238E27FC236}">
                <a16:creationId xmlns:a16="http://schemas.microsoft.com/office/drawing/2014/main" xmlns="" id="{7A632AC2-DF1D-4144-83E7-CB3F18E646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6508F98-5FB9-4FE1-859A-17511C88D71D}"/>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326733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8AD2D-64FA-40FD-BC91-BA5D81A188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B6EBC3-7327-40F9-B3AE-3EE142B45B1D}"/>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4" name="Footer Placeholder 3">
            <a:extLst>
              <a:ext uri="{FF2B5EF4-FFF2-40B4-BE49-F238E27FC236}">
                <a16:creationId xmlns:a16="http://schemas.microsoft.com/office/drawing/2014/main" xmlns="" id="{D3DFD62F-82A0-470E-A0D1-0FD7AF6BB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E9072F8-82D7-4994-ABF2-65BB281712CE}"/>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47566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400F7F-C196-4279-8D9B-9E3C97E2FE41}"/>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3" name="Footer Placeholder 2">
            <a:extLst>
              <a:ext uri="{FF2B5EF4-FFF2-40B4-BE49-F238E27FC236}">
                <a16:creationId xmlns:a16="http://schemas.microsoft.com/office/drawing/2014/main" xmlns="" id="{AE55DFF9-4DBA-4E48-8634-08A7FD0F7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7338A0-624E-4BAD-A4D9-B47E92C5AA1D}"/>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86501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AE383-0AD0-4EDA-A75B-C01634222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A0CA78-A96B-480A-9F48-850043D16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85ACFDF-7449-4709-A6B4-BEFF1933A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4AEB920-D609-4D95-8D0C-2380064505E8}"/>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6" name="Footer Placeholder 5">
            <a:extLst>
              <a:ext uri="{FF2B5EF4-FFF2-40B4-BE49-F238E27FC236}">
                <a16:creationId xmlns:a16="http://schemas.microsoft.com/office/drawing/2014/main" xmlns="" id="{7B6661B1-0570-455A-8A20-303B9513E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4A9E58-C598-47D5-A658-05C3CFC6FEA7}"/>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3475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97E1C-77B0-4204-A9C8-6DB1B04E0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057DC8C-94FE-4D5E-A7D0-6567F65FB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07FFC9-BC93-4801-BF73-03C88A1E1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212EF2E-DF6C-469F-A7E8-057D7934B304}"/>
              </a:ext>
            </a:extLst>
          </p:cNvPr>
          <p:cNvSpPr>
            <a:spLocks noGrp="1"/>
          </p:cNvSpPr>
          <p:nvPr>
            <p:ph type="dt" sz="half" idx="10"/>
          </p:nvPr>
        </p:nvSpPr>
        <p:spPr/>
        <p:txBody>
          <a:bodyPr/>
          <a:lstStyle/>
          <a:p>
            <a:fld id="{C5477812-5E33-46BD-9356-DAB6011AB8A4}" type="datetimeFigureOut">
              <a:rPr lang="en-US" smtClean="0"/>
              <a:t>29/10/2018</a:t>
            </a:fld>
            <a:endParaRPr lang="en-US"/>
          </a:p>
        </p:txBody>
      </p:sp>
      <p:sp>
        <p:nvSpPr>
          <p:cNvPr id="6" name="Footer Placeholder 5">
            <a:extLst>
              <a:ext uri="{FF2B5EF4-FFF2-40B4-BE49-F238E27FC236}">
                <a16:creationId xmlns:a16="http://schemas.microsoft.com/office/drawing/2014/main" xmlns="" id="{BF94240D-D103-46B5-8F88-295FD952D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9FE019-6757-486D-AA58-B832146F3D9C}"/>
              </a:ext>
            </a:extLst>
          </p:cNvPr>
          <p:cNvSpPr>
            <a:spLocks noGrp="1"/>
          </p:cNvSpPr>
          <p:nvPr>
            <p:ph type="sldNum" sz="quarter" idx="12"/>
          </p:nvPr>
        </p:nvSpPr>
        <p:spPr/>
        <p:txBody>
          <a:bodyPr/>
          <a:lstStyle/>
          <a:p>
            <a:fld id="{FC256627-D6C0-4CB8-8161-5F6A2D045414}" type="slidenum">
              <a:rPr lang="en-US" smtClean="0"/>
              <a:t>‹#›</a:t>
            </a:fld>
            <a:endParaRPr lang="en-US"/>
          </a:p>
        </p:txBody>
      </p:sp>
    </p:spTree>
    <p:extLst>
      <p:ext uri="{BB962C8B-B14F-4D97-AF65-F5344CB8AC3E}">
        <p14:creationId xmlns:p14="http://schemas.microsoft.com/office/powerpoint/2010/main" val="13763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80513A-33B5-4319-8B3B-258A28007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3063780-DA88-4B63-AAFF-451F8E730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EF5686-ABBD-433C-8382-D45D41445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77812-5E33-46BD-9356-DAB6011AB8A4}" type="datetimeFigureOut">
              <a:rPr lang="en-US" smtClean="0"/>
              <a:t>29/10/2018</a:t>
            </a:fld>
            <a:endParaRPr lang="en-US"/>
          </a:p>
        </p:txBody>
      </p:sp>
      <p:sp>
        <p:nvSpPr>
          <p:cNvPr id="5" name="Footer Placeholder 4">
            <a:extLst>
              <a:ext uri="{FF2B5EF4-FFF2-40B4-BE49-F238E27FC236}">
                <a16:creationId xmlns:a16="http://schemas.microsoft.com/office/drawing/2014/main" xmlns="" id="{E092A688-4AE1-425C-894B-B4173FC60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FA990AA-4CB0-41DA-9808-820810F05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56627-D6C0-4CB8-8161-5F6A2D045414}" type="slidenum">
              <a:rPr lang="en-US" smtClean="0"/>
              <a:t>‹#›</a:t>
            </a:fld>
            <a:endParaRPr lang="en-US"/>
          </a:p>
        </p:txBody>
      </p:sp>
    </p:spTree>
    <p:extLst>
      <p:ext uri="{BB962C8B-B14F-4D97-AF65-F5344CB8AC3E}">
        <p14:creationId xmlns:p14="http://schemas.microsoft.com/office/powerpoint/2010/main" val="121848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152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97BFB-CC3A-40D4-9753-760368A9549F}"/>
              </a:ext>
            </a:extLst>
          </p:cNvPr>
          <p:cNvSpPr>
            <a:spLocks noGrp="1"/>
          </p:cNvSpPr>
          <p:nvPr>
            <p:ph type="ctrTitle"/>
          </p:nvPr>
        </p:nvSpPr>
        <p:spPr>
          <a:xfrm>
            <a:off x="1322832" y="585215"/>
            <a:ext cx="9144000" cy="1525715"/>
          </a:xfrm>
        </p:spPr>
        <p:txBody>
          <a:bodyPr>
            <a:normAutofit/>
          </a:bodyPr>
          <a:lstStyle/>
          <a:p>
            <a:r>
              <a:rPr lang="en-US" sz="3300" b="1" dirty="0"/>
              <a:t>"Utilizing a Traditional Pensions Income Measurement Approach on Islamic Pensions: Applications &amp; Challenges"</a:t>
            </a:r>
          </a:p>
        </p:txBody>
      </p:sp>
      <p:sp>
        <p:nvSpPr>
          <p:cNvPr id="3" name="Subtitle 2">
            <a:extLst>
              <a:ext uri="{FF2B5EF4-FFF2-40B4-BE49-F238E27FC236}">
                <a16:creationId xmlns:a16="http://schemas.microsoft.com/office/drawing/2014/main" xmlns="" id="{3D9D7C5E-C42C-4D91-9F7B-F3DA1909BDFA}"/>
              </a:ext>
            </a:extLst>
          </p:cNvPr>
          <p:cNvSpPr>
            <a:spLocks noGrp="1"/>
          </p:cNvSpPr>
          <p:nvPr>
            <p:ph type="subTitle" idx="1"/>
          </p:nvPr>
        </p:nvSpPr>
        <p:spPr>
          <a:xfrm>
            <a:off x="1524000" y="3091309"/>
            <a:ext cx="9144000" cy="1655762"/>
          </a:xfrm>
        </p:spPr>
        <p:txBody>
          <a:bodyPr>
            <a:normAutofit lnSpcReduction="10000"/>
          </a:bodyPr>
          <a:lstStyle/>
          <a:p>
            <a:r>
              <a:rPr lang="en-US" b="1" dirty="0" smtClean="0"/>
              <a:t>RAGHEED IMAD </a:t>
            </a:r>
            <a:r>
              <a:rPr lang="en-US" b="1" dirty="0" smtClean="0"/>
              <a:t>MOGHRABI, MA, MBA</a:t>
            </a:r>
            <a:endParaRPr lang="en-US" b="1" dirty="0"/>
          </a:p>
          <a:p>
            <a:r>
              <a:rPr lang="en-US" b="1" dirty="0"/>
              <a:t>Finance </a:t>
            </a:r>
            <a:r>
              <a:rPr lang="en-US" b="1" dirty="0" smtClean="0"/>
              <a:t>Expert </a:t>
            </a:r>
            <a:endParaRPr lang="en-US" b="1" dirty="0"/>
          </a:p>
          <a:p>
            <a:r>
              <a:rPr lang="en-US" b="1" dirty="0"/>
              <a:t>Rafik Hariri University, Lebanon</a:t>
            </a:r>
          </a:p>
          <a:p>
            <a:r>
              <a:rPr lang="en-US" b="1" dirty="0"/>
              <a:t>rmoghrabi@protomail.com </a:t>
            </a:r>
          </a:p>
          <a:p>
            <a:endParaRPr lang="en-US" dirty="0"/>
          </a:p>
        </p:txBody>
      </p:sp>
    </p:spTree>
    <p:extLst>
      <p:ext uri="{BB962C8B-B14F-4D97-AF65-F5344CB8AC3E}">
        <p14:creationId xmlns:p14="http://schemas.microsoft.com/office/powerpoint/2010/main" val="44026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137" name="Rectangle 321"/>
          <p:cNvSpPr>
            <a:spLocks noChangeArrowheads="1"/>
          </p:cNvSpPr>
          <p:nvPr/>
        </p:nvSpPr>
        <p:spPr bwMode="auto">
          <a:xfrm>
            <a:off x="3886200" y="1143000"/>
            <a:ext cx="4724400" cy="762000"/>
          </a:xfrm>
          <a:prstGeom prst="rect">
            <a:avLst/>
          </a:prstGeom>
          <a:noFill/>
          <a:ln w="9525">
            <a:noFill/>
            <a:miter lim="800000"/>
            <a:headEnd/>
            <a:tailEnd/>
          </a:ln>
          <a:effectLst/>
        </p:spPr>
        <p:txBody>
          <a:bodyPr anchor="ctr"/>
          <a:lstStyle/>
          <a:p>
            <a:pPr algn="ctr"/>
            <a:endParaRPr lang="en-US" sz="3800" b="1" i="1" u="sng" dirty="0">
              <a:effectLst>
                <a:outerShdw blurRad="38100" dist="38100" dir="2700000" algn="tl">
                  <a:srgbClr val="C0C0C0"/>
                </a:outerShdw>
              </a:effectLst>
              <a:latin typeface="Univers 45 Light" pitchFamily="2" charset="0"/>
            </a:endParaRPr>
          </a:p>
        </p:txBody>
      </p:sp>
      <p:sp>
        <p:nvSpPr>
          <p:cNvPr id="419139" name="Rectangle 323"/>
          <p:cNvSpPr>
            <a:spLocks noChangeArrowheads="1"/>
          </p:cNvSpPr>
          <p:nvPr/>
        </p:nvSpPr>
        <p:spPr bwMode="auto">
          <a:xfrm>
            <a:off x="2514600" y="2057401"/>
            <a:ext cx="7162800" cy="3698875"/>
          </a:xfrm>
          <a:prstGeom prst="rect">
            <a:avLst/>
          </a:prstGeom>
          <a:noFill/>
          <a:ln w="9525">
            <a:noFill/>
            <a:miter lim="800000"/>
            <a:headEnd/>
            <a:tailEnd/>
          </a:ln>
          <a:effectLst/>
        </p:spPr>
        <p:txBody>
          <a:bodyPr/>
          <a:lstStyle/>
          <a:p>
            <a:pPr>
              <a:spcBef>
                <a:spcPct val="45000"/>
              </a:spcBef>
              <a:buClr>
                <a:schemeClr val="tx1"/>
              </a:buClr>
            </a:pPr>
            <a:endParaRPr lang="en-US" b="1" dirty="0">
              <a:latin typeface="Univers 45 Light" pitchFamily="2" charset="0"/>
            </a:endParaRPr>
          </a:p>
        </p:txBody>
      </p:sp>
      <p:sp>
        <p:nvSpPr>
          <p:cNvPr id="419147" name="Rectangle 331"/>
          <p:cNvSpPr>
            <a:spLocks noChangeArrowheads="1"/>
          </p:cNvSpPr>
          <p:nvPr/>
        </p:nvSpPr>
        <p:spPr bwMode="auto">
          <a:xfrm>
            <a:off x="2389854" y="2083904"/>
            <a:ext cx="7570224" cy="2994992"/>
          </a:xfrm>
          <a:prstGeom prst="rect">
            <a:avLst/>
          </a:prstGeom>
          <a:solidFill>
            <a:srgbClr val="339933"/>
          </a:solidFill>
          <a:ln w="12700" cap="sq">
            <a:solidFill>
              <a:schemeClr val="tx1"/>
            </a:solidFill>
            <a:miter lim="800000"/>
            <a:headEnd type="none" w="sm" len="sm"/>
            <a:tailEnd type="none" w="sm" len="sm"/>
          </a:ln>
          <a:effectLst>
            <a:outerShdw dist="107763" dir="18900000" algn="ctr" rotWithShape="0">
              <a:schemeClr val="bg2"/>
            </a:outerShdw>
          </a:effectLst>
        </p:spPr>
        <p:txBody>
          <a:bodyPr wrap="none" anchor="ctr"/>
          <a:lstStyle/>
          <a:p>
            <a:pPr algn="ctr" rtl="1"/>
            <a:r>
              <a:rPr lang="ar-AE" sz="3500" b="1" dirty="0">
                <a:solidFill>
                  <a:schemeClr val="bg1"/>
                </a:solidFill>
                <a:latin typeface="Univers 45 Light" pitchFamily="2" charset="0"/>
                <a:cs typeface="Times New Roman" charset="0"/>
              </a:rPr>
              <a:t>برنامج أمــان للتكافل والادخار</a:t>
            </a:r>
            <a:endParaRPr lang="en-US" sz="3500" b="1" dirty="0">
              <a:solidFill>
                <a:schemeClr val="bg1"/>
              </a:solidFill>
              <a:latin typeface="Univers 45 Light" pitchFamily="2" charset="0"/>
              <a:cs typeface="Times New Roman" charset="0"/>
            </a:endParaRPr>
          </a:p>
          <a:p>
            <a:pPr algn="ctr"/>
            <a:endParaRPr lang="en-US" sz="3000" b="1" dirty="0">
              <a:solidFill>
                <a:schemeClr val="bg1"/>
              </a:solidFill>
              <a:latin typeface="+mj-lt"/>
              <a:cs typeface="Times New Roman" charset="0"/>
            </a:endParaRPr>
          </a:p>
          <a:p>
            <a:pPr algn="ctr"/>
            <a:endParaRPr lang="en-US" sz="3000" b="1" dirty="0">
              <a:solidFill>
                <a:schemeClr val="bg1"/>
              </a:solidFill>
              <a:latin typeface="+mj-lt"/>
              <a:cs typeface="Times New Roman" charset="0"/>
            </a:endParaRPr>
          </a:p>
          <a:p>
            <a:pPr algn="ctr"/>
            <a:r>
              <a:rPr lang="en-US" sz="3000" b="1" dirty="0">
                <a:solidFill>
                  <a:schemeClr val="bg1"/>
                </a:solidFill>
                <a:latin typeface="+mj-lt"/>
                <a:cs typeface="Times New Roman" charset="0"/>
              </a:rPr>
              <a:t>AMAN Takaful &amp; </a:t>
            </a:r>
            <a:r>
              <a:rPr lang="en-GB" sz="3000" b="1" dirty="0">
                <a:solidFill>
                  <a:schemeClr val="bg1"/>
                </a:solidFill>
                <a:latin typeface="+mj-lt"/>
                <a:cs typeface="Times New Roman" charset="0"/>
              </a:rPr>
              <a:t>Savings</a:t>
            </a:r>
            <a:r>
              <a:rPr lang="ar-AE" sz="3000" b="1" dirty="0">
                <a:solidFill>
                  <a:schemeClr val="bg1"/>
                </a:solidFill>
                <a:latin typeface="+mj-lt"/>
                <a:cs typeface="Times New Roman" charset="0"/>
              </a:rPr>
              <a:t> </a:t>
            </a:r>
            <a:r>
              <a:rPr lang="en-GB" sz="3000" b="1" dirty="0">
                <a:solidFill>
                  <a:schemeClr val="bg1"/>
                </a:solidFill>
                <a:latin typeface="+mj-lt"/>
                <a:cs typeface="Times New Roman" charset="0"/>
              </a:rPr>
              <a:t>Programme </a:t>
            </a:r>
          </a:p>
          <a:p>
            <a:pPr algn="ctr"/>
            <a:endParaRPr lang="en-US" sz="3500" b="1" dirty="0">
              <a:solidFill>
                <a:schemeClr val="bg1"/>
              </a:solidFill>
              <a:latin typeface="+mj-lt"/>
              <a:cs typeface="Times New Roman"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623" y="448273"/>
            <a:ext cx="3690110" cy="74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224" y="339356"/>
            <a:ext cx="2090738" cy="87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9336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2171422" y="569015"/>
            <a:ext cx="6067425" cy="533400"/>
          </a:xfrm>
        </p:spPr>
        <p:txBody>
          <a:bodyPr/>
          <a:lstStyle/>
          <a:p>
            <a:pPr eaLnBrk="1" hangingPunct="1">
              <a:defRPr/>
            </a:pPr>
            <a:r>
              <a:rPr lang="en-GB" sz="3200" dirty="0"/>
              <a:t>Partners </a:t>
            </a:r>
          </a:p>
        </p:txBody>
      </p:sp>
      <p:sp>
        <p:nvSpPr>
          <p:cNvPr id="6147" name="Rectangle 3"/>
          <p:cNvSpPr>
            <a:spLocks noGrp="1" noChangeArrowheads="1"/>
          </p:cNvSpPr>
          <p:nvPr>
            <p:ph type="body" idx="1"/>
          </p:nvPr>
        </p:nvSpPr>
        <p:spPr>
          <a:xfrm>
            <a:off x="1729375" y="3216931"/>
            <a:ext cx="4268302" cy="2833756"/>
          </a:xfrm>
        </p:spPr>
        <p:txBody>
          <a:bodyPr/>
          <a:lstStyle/>
          <a:p>
            <a:pPr marL="0" indent="0" algn="just" eaLnBrk="1" hangingPunct="1">
              <a:spcAft>
                <a:spcPts val="1200"/>
              </a:spcAft>
              <a:buNone/>
            </a:pPr>
            <a:r>
              <a:rPr lang="en-GB" sz="1800" dirty="0">
                <a:latin typeface="Arial" pitchFamily="34" charset="0"/>
                <a:cs typeface="Arial" pitchFamily="34" charset="0"/>
              </a:rPr>
              <a:t>- </a:t>
            </a:r>
            <a:r>
              <a:rPr lang="en-GB" sz="1800" dirty="0">
                <a:latin typeface="Calibri" pitchFamily="34" charset="0"/>
                <a:cs typeface="Calibri" pitchFamily="34" charset="0"/>
              </a:rPr>
              <a:t>Bank Distributor of the product</a:t>
            </a:r>
          </a:p>
          <a:p>
            <a:pPr marL="0" indent="0" algn="just" eaLnBrk="1" hangingPunct="1">
              <a:spcAft>
                <a:spcPts val="1200"/>
              </a:spcAft>
              <a:buNone/>
            </a:pPr>
            <a:r>
              <a:rPr lang="en-GB" sz="1800" dirty="0">
                <a:latin typeface="Calibri" pitchFamily="34" charset="0"/>
                <a:cs typeface="Calibri" pitchFamily="34" charset="0"/>
              </a:rPr>
              <a:t>- Dubai Islamic Insurance and Re-Insurance Company (AMAN) The </a:t>
            </a:r>
            <a:r>
              <a:rPr lang="en-GB" sz="1800" dirty="0" err="1">
                <a:latin typeface="Calibri" pitchFamily="34" charset="0"/>
                <a:cs typeface="Calibri" pitchFamily="34" charset="0"/>
              </a:rPr>
              <a:t>Wakeel</a:t>
            </a:r>
            <a:r>
              <a:rPr lang="en-GB" sz="1800" dirty="0">
                <a:latin typeface="Calibri" pitchFamily="34" charset="0"/>
                <a:cs typeface="Calibri" pitchFamily="34" charset="0"/>
              </a:rPr>
              <a:t> (Insurer) for the programme</a:t>
            </a:r>
          </a:p>
          <a:p>
            <a:pPr marL="0" indent="0" algn="just" eaLnBrk="1" hangingPunct="1">
              <a:buNone/>
            </a:pPr>
            <a:r>
              <a:rPr lang="en-GB" sz="1800" dirty="0">
                <a:latin typeface="Calibri" pitchFamily="34" charset="0"/>
                <a:cs typeface="Calibri" pitchFamily="34" charset="0"/>
              </a:rPr>
              <a:t>- FWU AG  Product &amp; System developer and Bank’s Sales support provider            </a:t>
            </a:r>
          </a:p>
        </p:txBody>
      </p:sp>
      <p:sp>
        <p:nvSpPr>
          <p:cNvPr id="6149" name="Rectangle 10"/>
          <p:cNvSpPr>
            <a:spLocks noChangeArrowheads="1"/>
          </p:cNvSpPr>
          <p:nvPr/>
        </p:nvSpPr>
        <p:spPr bwMode="auto">
          <a:xfrm>
            <a:off x="6553200" y="3581400"/>
            <a:ext cx="3810000" cy="2895600"/>
          </a:xfrm>
          <a:prstGeom prst="rect">
            <a:avLst/>
          </a:prstGeom>
          <a:noFill/>
          <a:ln w="9525">
            <a:noFill/>
            <a:miter lim="800000"/>
            <a:headEnd/>
            <a:tailEnd/>
          </a:ln>
        </p:spPr>
        <p:txBody>
          <a:bodyPr/>
          <a:lstStyle/>
          <a:p>
            <a:pPr marL="342900" indent="-342900">
              <a:spcBef>
                <a:spcPct val="45000"/>
              </a:spcBef>
              <a:buClr>
                <a:schemeClr val="tx1"/>
              </a:buClr>
            </a:pPr>
            <a:r>
              <a:rPr lang="en-GB" sz="900" dirty="0">
                <a:latin typeface="Univers 45 Light" pitchFamily="2" charset="0"/>
              </a:rPr>
              <a:t>			</a:t>
            </a:r>
            <a:r>
              <a:rPr lang="en-GB" b="1" dirty="0">
                <a:latin typeface="Univers 45 Light" pitchFamily="2" charset="0"/>
              </a:rPr>
              <a:t>	         </a:t>
            </a:r>
          </a:p>
          <a:p>
            <a:pPr marL="342900" indent="-342900">
              <a:spcBef>
                <a:spcPct val="45000"/>
              </a:spcBef>
              <a:buClr>
                <a:schemeClr val="tx1"/>
              </a:buClr>
            </a:pPr>
            <a:r>
              <a:rPr lang="en-GB" b="1" dirty="0">
                <a:latin typeface="Univers 45 Light" pitchFamily="2" charset="0"/>
              </a:rPr>
              <a:t>				</a:t>
            </a:r>
            <a:endParaRPr lang="en-GB" sz="2000" dirty="0">
              <a:latin typeface="Univers 45 Light" pitchFamily="2" charset="0"/>
            </a:endParaRPr>
          </a:p>
        </p:txBody>
      </p:sp>
      <p:sp>
        <p:nvSpPr>
          <p:cNvPr id="6151" name="Rectangle 12"/>
          <p:cNvSpPr>
            <a:spLocks noChangeArrowheads="1"/>
          </p:cNvSpPr>
          <p:nvPr/>
        </p:nvSpPr>
        <p:spPr bwMode="auto">
          <a:xfrm>
            <a:off x="6553201" y="3485928"/>
            <a:ext cx="3800475" cy="1969770"/>
          </a:xfrm>
          <a:prstGeom prst="rect">
            <a:avLst/>
          </a:prstGeom>
          <a:noFill/>
          <a:ln w="9525">
            <a:noFill/>
            <a:miter lim="800000"/>
            <a:headEnd/>
            <a:tailEnd/>
          </a:ln>
        </p:spPr>
        <p:txBody>
          <a:bodyPr wrap="square">
            <a:spAutoFit/>
          </a:bodyPr>
          <a:lstStyle/>
          <a:p>
            <a:pPr algn="just" rtl="1">
              <a:spcBef>
                <a:spcPct val="50000"/>
              </a:spcBef>
              <a:spcAft>
                <a:spcPts val="1200"/>
              </a:spcAft>
              <a:buClr>
                <a:schemeClr val="tx1"/>
              </a:buClr>
            </a:pPr>
            <a:r>
              <a:rPr lang="ar-AE" sz="1700" b="1" dirty="0">
                <a:latin typeface="Univers 45 Light" pitchFamily="2" charset="0"/>
                <a:cs typeface="Simplified Arabic" pitchFamily="2" charset="-78"/>
              </a:rPr>
              <a:t>- </a:t>
            </a:r>
            <a:r>
              <a:rPr lang="ar-SA" sz="1700" b="1" dirty="0">
                <a:latin typeface="Univers 45 Light" pitchFamily="2" charset="0"/>
                <a:cs typeface="Simplified Arabic" pitchFamily="2" charset="-78"/>
              </a:rPr>
              <a:t>البنـــك</a:t>
            </a:r>
            <a:r>
              <a:rPr lang="ar-SA" sz="1700" dirty="0">
                <a:latin typeface="Univers 45 Light" pitchFamily="2" charset="0"/>
                <a:cs typeface="Simplified Arabic" pitchFamily="2" charset="-78"/>
              </a:rPr>
              <a:t> الموزع لبرنامج التكافل</a:t>
            </a:r>
          </a:p>
          <a:p>
            <a:pPr algn="just" rtl="1">
              <a:spcBef>
                <a:spcPct val="50000"/>
              </a:spcBef>
              <a:spcAft>
                <a:spcPts val="1200"/>
              </a:spcAft>
              <a:buClr>
                <a:schemeClr val="tx1"/>
              </a:buClr>
            </a:pPr>
            <a:r>
              <a:rPr lang="ar-AE" sz="1700" b="1" dirty="0">
                <a:latin typeface="Univers 45 Light" pitchFamily="2" charset="0"/>
                <a:cs typeface="Simplified Arabic" pitchFamily="2" charset="-78"/>
              </a:rPr>
              <a:t>- </a:t>
            </a:r>
            <a:r>
              <a:rPr lang="ar-SA" sz="1700" b="1" dirty="0">
                <a:latin typeface="Univers 45 Light" pitchFamily="2" charset="0"/>
                <a:cs typeface="Simplified Arabic" pitchFamily="2" charset="-78"/>
              </a:rPr>
              <a:t>شركة دبي الاسلامية للتامين واعادة التامين (أمان)</a:t>
            </a:r>
            <a:r>
              <a:rPr lang="en-US" sz="1700" b="1" dirty="0">
                <a:latin typeface="Univers 45 Light" pitchFamily="2" charset="0"/>
                <a:cs typeface="Simplified Arabic" pitchFamily="2" charset="-78"/>
              </a:rPr>
              <a:t> </a:t>
            </a:r>
            <a:r>
              <a:rPr lang="ar-SA" sz="1700" dirty="0">
                <a:latin typeface="Univers 45 Light" pitchFamily="2" charset="0"/>
                <a:cs typeface="Simplified Arabic" pitchFamily="2" charset="-78"/>
              </a:rPr>
              <a:t>شركة تكافل اماراتية</a:t>
            </a:r>
            <a:r>
              <a:rPr lang="ar-AE" sz="1700" dirty="0">
                <a:latin typeface="Univers 45 Light" pitchFamily="2" charset="0"/>
                <a:cs typeface="Simplified Arabic" pitchFamily="2" charset="-78"/>
              </a:rPr>
              <a:t> وهي الوكيل للبرنامج</a:t>
            </a:r>
            <a:endParaRPr lang="ar-SA" sz="1700" dirty="0">
              <a:latin typeface="Univers 45 Light" pitchFamily="2" charset="0"/>
              <a:cs typeface="Simplified Arabic" pitchFamily="2" charset="-78"/>
            </a:endParaRPr>
          </a:p>
          <a:p>
            <a:pPr algn="just" rtl="1">
              <a:spcBef>
                <a:spcPct val="50000"/>
              </a:spcBef>
              <a:buClr>
                <a:schemeClr val="tx1"/>
              </a:buClr>
            </a:pPr>
            <a:r>
              <a:rPr lang="ar-AE" sz="1700" b="1" dirty="0">
                <a:latin typeface="Univers 45 Light" pitchFamily="2" charset="0"/>
                <a:cs typeface="Simplified Arabic" pitchFamily="2" charset="-78"/>
              </a:rPr>
              <a:t>- </a:t>
            </a:r>
            <a:r>
              <a:rPr lang="ar-SA" sz="1700" b="1" dirty="0">
                <a:latin typeface="Univers 45 Light" pitchFamily="2" charset="0"/>
                <a:cs typeface="Simplified Arabic" pitchFamily="2" charset="-78"/>
              </a:rPr>
              <a:t>مجموعة</a:t>
            </a:r>
            <a:r>
              <a:rPr lang="en-US" sz="1700" b="1" dirty="0">
                <a:cs typeface="Simplified Arabic" pitchFamily="2" charset="-78"/>
              </a:rPr>
              <a:t>FWU AG </a:t>
            </a:r>
            <a:r>
              <a:rPr lang="ar-AE" sz="1700" b="1" dirty="0">
                <a:cs typeface="Simplified Arabic" pitchFamily="2" charset="-78"/>
              </a:rPr>
              <a:t> </a:t>
            </a:r>
            <a:r>
              <a:rPr lang="ar-SA" sz="1700" dirty="0">
                <a:latin typeface="Univers 45 Light" pitchFamily="2" charset="0"/>
                <a:cs typeface="Simplified Arabic" pitchFamily="2" charset="-78"/>
              </a:rPr>
              <a:t>الشركة المطورة للمنتج والنظام بالاضافة الى تقديم الدعـم لمبيعات البنوك</a:t>
            </a:r>
            <a:endParaRPr lang="en-US" sz="1700" dirty="0">
              <a:latin typeface="Univers 45 Light" pitchFamily="2" charset="0"/>
              <a:cs typeface="Simplified Arabic" pitchFamily="2" charset="-78"/>
            </a:endParaRPr>
          </a:p>
        </p:txBody>
      </p:sp>
      <p:sp>
        <p:nvSpPr>
          <p:cNvPr id="543757" name="Rectangle 13"/>
          <p:cNvSpPr>
            <a:spLocks noChangeArrowheads="1"/>
          </p:cNvSpPr>
          <p:nvPr/>
        </p:nvSpPr>
        <p:spPr bwMode="auto">
          <a:xfrm>
            <a:off x="6840606" y="646872"/>
            <a:ext cx="2362200" cy="533400"/>
          </a:xfrm>
          <a:prstGeom prst="rect">
            <a:avLst/>
          </a:prstGeom>
          <a:noFill/>
          <a:ln w="9525">
            <a:noFill/>
            <a:miter lim="800000"/>
            <a:headEnd/>
            <a:tailEnd/>
          </a:ln>
          <a:effectLst/>
        </p:spPr>
        <p:txBody>
          <a:bodyPr anchor="ctr"/>
          <a:lstStyle/>
          <a:p>
            <a:pPr algn="ctr">
              <a:defRPr/>
            </a:pPr>
            <a:r>
              <a:rPr lang="ar-SA" sz="3600" b="1" dirty="0">
                <a:effectLst>
                  <a:outerShdw blurRad="38100" dist="38100" dir="2700000" algn="tl">
                    <a:srgbClr val="C0C0C0"/>
                  </a:outerShdw>
                </a:effectLst>
                <a:latin typeface="Univers 45 Light" pitchFamily="2" charset="0"/>
                <a:cs typeface="Times New Roman (Arabic)" charset="-78"/>
              </a:rPr>
              <a:t>الشركاء</a:t>
            </a:r>
            <a:endParaRPr lang="en-GB" sz="3200" b="1" dirty="0">
              <a:effectLst>
                <a:outerShdw blurRad="38100" dist="38100" dir="2700000" algn="tl">
                  <a:srgbClr val="C0C0C0"/>
                </a:outerShdw>
              </a:effectLst>
              <a:latin typeface="Univers 45 Light" pitchFamily="2" charset="0"/>
              <a:cs typeface="Times New Roman (Arabic)" charset="-78"/>
            </a:endParaRPr>
          </a:p>
        </p:txBody>
      </p:sp>
      <p:pic>
        <p:nvPicPr>
          <p:cNvPr id="13" name="Picture 8" descr="Logo_fwuklein"/>
          <p:cNvPicPr>
            <a:picLocks noChangeAspect="1" noChangeArrowheads="1"/>
          </p:cNvPicPr>
          <p:nvPr/>
        </p:nvPicPr>
        <p:blipFill>
          <a:blip r:embed="rId3"/>
          <a:srcRect/>
          <a:stretch>
            <a:fillRect/>
          </a:stretch>
        </p:blipFill>
        <p:spPr bwMode="auto">
          <a:xfrm>
            <a:off x="2332384" y="1710813"/>
            <a:ext cx="941758" cy="855250"/>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232" y="1854085"/>
            <a:ext cx="3601892" cy="71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123" y="1861614"/>
            <a:ext cx="1971366" cy="71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641642"/>
      </p:ext>
    </p:extLst>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133600" y="1219200"/>
            <a:ext cx="4419600" cy="762000"/>
          </a:xfrm>
        </p:spPr>
        <p:txBody>
          <a:bodyPr/>
          <a:lstStyle/>
          <a:p>
            <a:pPr eaLnBrk="1" hangingPunct="1">
              <a:defRPr/>
            </a:pPr>
            <a:r>
              <a:rPr lang="en-US" sz="3000" dirty="0"/>
              <a:t>Takaful Overview</a:t>
            </a:r>
            <a:endParaRPr lang="en-US" sz="3000" dirty="0">
              <a:cs typeface="Times New Roman (Arabic)" charset="-78"/>
            </a:endParaRPr>
          </a:p>
        </p:txBody>
      </p:sp>
      <p:sp>
        <p:nvSpPr>
          <p:cNvPr id="7171" name="Rectangle 3"/>
          <p:cNvSpPr>
            <a:spLocks noGrp="1" noChangeArrowheads="1"/>
          </p:cNvSpPr>
          <p:nvPr>
            <p:ph type="body" idx="1"/>
          </p:nvPr>
        </p:nvSpPr>
        <p:spPr>
          <a:xfrm>
            <a:off x="2066925" y="2022475"/>
            <a:ext cx="3790950" cy="2133600"/>
          </a:xfrm>
        </p:spPr>
        <p:txBody>
          <a:bodyPr/>
          <a:lstStyle/>
          <a:p>
            <a:pPr eaLnBrk="1" hangingPunct="1">
              <a:lnSpc>
                <a:spcPct val="90000"/>
              </a:lnSpc>
              <a:buFontTx/>
              <a:buNone/>
            </a:pPr>
            <a:r>
              <a:rPr lang="en-US" b="0" dirty="0" smtClean="0"/>
              <a:t>	</a:t>
            </a:r>
            <a:r>
              <a:rPr lang="en-US" sz="1600" dirty="0"/>
              <a:t>Takaful</a:t>
            </a:r>
            <a:r>
              <a:rPr lang="ar-SA" sz="1600" dirty="0">
                <a:cs typeface="Times New Roman (Arabic)" charset="-78"/>
              </a:rPr>
              <a:t>                                      </a:t>
            </a:r>
            <a:endParaRPr lang="en-US" sz="1600" dirty="0">
              <a:cs typeface="Times New Roman (Arabic)" charset="-78"/>
            </a:endParaRPr>
          </a:p>
          <a:p>
            <a:pPr algn="just" eaLnBrk="1" hangingPunct="1">
              <a:lnSpc>
                <a:spcPct val="90000"/>
              </a:lnSpc>
              <a:buFontTx/>
              <a:buNone/>
            </a:pPr>
            <a:r>
              <a:rPr lang="en-US" sz="1600" dirty="0">
                <a:cs typeface="Times New Roman (Arabic)" charset="-78"/>
              </a:rPr>
              <a:t>    </a:t>
            </a:r>
            <a:r>
              <a:rPr lang="ar-SA" sz="1600" dirty="0">
                <a:cs typeface="Times New Roman (Arabic)" charset="-78"/>
              </a:rPr>
              <a:t>  </a:t>
            </a:r>
            <a:r>
              <a:rPr lang="en-US" sz="1600" dirty="0"/>
              <a:t>The concept of </a:t>
            </a:r>
            <a:r>
              <a:rPr lang="en-US" sz="1600" i="1" dirty="0"/>
              <a:t>Takaful</a:t>
            </a:r>
            <a:r>
              <a:rPr lang="en-US" sz="1600" dirty="0"/>
              <a:t> or Islamic Insurance is pooling of resources to help the needy in line with the principles of compensation and shared responsibilities among the community based on teachings of Quran and </a:t>
            </a:r>
            <a:r>
              <a:rPr lang="en-US" sz="1600" dirty="0" err="1"/>
              <a:t>Hadeeth</a:t>
            </a:r>
            <a:r>
              <a:rPr lang="en-US" sz="1600" dirty="0"/>
              <a:t>.</a:t>
            </a:r>
            <a:endParaRPr lang="ar-SA" sz="1600" dirty="0">
              <a:cs typeface="Times New Roman (Arabic)" charset="-78"/>
            </a:endParaRPr>
          </a:p>
        </p:txBody>
      </p:sp>
      <p:sp>
        <p:nvSpPr>
          <p:cNvPr id="7172" name="Line 4"/>
          <p:cNvSpPr>
            <a:spLocks noChangeShapeType="1"/>
          </p:cNvSpPr>
          <p:nvPr/>
        </p:nvSpPr>
        <p:spPr bwMode="auto">
          <a:xfrm>
            <a:off x="1905000" y="1219200"/>
            <a:ext cx="8382000" cy="0"/>
          </a:xfrm>
          <a:prstGeom prst="line">
            <a:avLst/>
          </a:prstGeom>
          <a:noFill/>
          <a:ln w="19050">
            <a:solidFill>
              <a:srgbClr val="008080"/>
            </a:solidFill>
            <a:round/>
            <a:headEnd/>
            <a:tailEnd/>
          </a:ln>
        </p:spPr>
        <p:txBody>
          <a:bodyPr/>
          <a:lstStyle/>
          <a:p>
            <a:endParaRPr lang="en-US"/>
          </a:p>
        </p:txBody>
      </p:sp>
      <p:graphicFrame>
        <p:nvGraphicFramePr>
          <p:cNvPr id="667680" name="Group 32"/>
          <p:cNvGraphicFramePr>
            <a:graphicFrameLocks noGrp="1"/>
          </p:cNvGraphicFramePr>
          <p:nvPr/>
        </p:nvGraphicFramePr>
        <p:xfrm>
          <a:off x="2362200" y="3886200"/>
          <a:ext cx="7696200" cy="592138"/>
        </p:xfrm>
        <a:graphic>
          <a:graphicData uri="http://schemas.openxmlformats.org/drawingml/2006/table">
            <a:tbl>
              <a:tblPr/>
              <a:tblGrid>
                <a:gridCol w="7696200"/>
              </a:tblGrid>
              <a:tr h="592138">
                <a:tc>
                  <a:txBody>
                    <a:bodyPr/>
                    <a:lstStyle/>
                    <a:p>
                      <a:pPr marL="0" marR="0" lvl="0" indent="0" algn="ctr" defTabSz="914400" rtl="0" eaLnBrk="1" fontAlgn="base" latinLnBrk="0" hangingPunct="1">
                        <a:lnSpc>
                          <a:spcPct val="100000"/>
                        </a:lnSpc>
                        <a:spcBef>
                          <a:spcPct val="45000"/>
                        </a:spcBef>
                        <a:spcAft>
                          <a:spcPct val="0"/>
                        </a:spcAft>
                        <a:buClr>
                          <a:schemeClr val="tx1"/>
                        </a:buClr>
                        <a:buSzTx/>
                        <a:buFontTx/>
                        <a:buNone/>
                        <a:tabLst/>
                      </a:pPr>
                      <a:endParaRPr kumimoji="0" lang="en-US" sz="1200" b="1" i="0" u="none" strike="noStrike" cap="none" normalizeH="0" baseline="0" dirty="0" smtClean="0">
                        <a:ln>
                          <a:noFill/>
                        </a:ln>
                        <a:solidFill>
                          <a:schemeClr val="tx1"/>
                        </a:solidFill>
                        <a:effectLst/>
                        <a:latin typeface="Univers 45 Light" pitchFamily="2" charset="0"/>
                        <a:cs typeface="Arabic Transparent" pitchFamily="2" charset="-78"/>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67686" name="Group 38"/>
          <p:cNvGraphicFramePr>
            <a:graphicFrameLocks noGrp="1"/>
          </p:cNvGraphicFramePr>
          <p:nvPr/>
        </p:nvGraphicFramePr>
        <p:xfrm>
          <a:off x="2133600" y="4165600"/>
          <a:ext cx="7924800" cy="2590800"/>
        </p:xfrm>
        <a:graphic>
          <a:graphicData uri="http://schemas.openxmlformats.org/drawingml/2006/table">
            <a:tbl>
              <a:tblPr/>
              <a:tblGrid>
                <a:gridCol w="7924800"/>
              </a:tblGrid>
              <a:tr h="2590800">
                <a:tc>
                  <a:txBody>
                    <a:bodyPr/>
                    <a:lstStyle/>
                    <a:p>
                      <a:pPr marL="0" marR="0" lvl="0" indent="0" algn="ctr" defTabSz="914400" rtl="1" eaLnBrk="1" fontAlgn="base" latinLnBrk="0" hangingPunct="1">
                        <a:lnSpc>
                          <a:spcPct val="100000"/>
                        </a:lnSpc>
                        <a:spcBef>
                          <a:spcPct val="45000"/>
                        </a:spcBef>
                        <a:spcAft>
                          <a:spcPct val="0"/>
                        </a:spcAft>
                        <a:buClr>
                          <a:schemeClr val="tx1"/>
                        </a:buClr>
                        <a:buSzTx/>
                        <a:buFontTx/>
                        <a:buNone/>
                        <a:tabLst/>
                      </a:pPr>
                      <a:r>
                        <a:rPr kumimoji="0" lang="ar-SA" sz="1600" b="1" i="0" u="none" strike="noStrike" cap="none" normalizeH="0" baseline="0" dirty="0" smtClean="0">
                          <a:ln>
                            <a:noFill/>
                          </a:ln>
                          <a:solidFill>
                            <a:schemeClr val="tx1"/>
                          </a:solidFill>
                          <a:effectLst/>
                          <a:latin typeface="Univers 45 Light" pitchFamily="2" charset="0"/>
                          <a:cs typeface="Arabic Transparent" pitchFamily="2" charset="-78"/>
                        </a:rPr>
                        <a:t>قال تعالى: ”وتعاونوا على البر والتقوى ولاتعاونوا على الاثم والعدوان“ صدق الله العظيم</a:t>
                      </a:r>
                      <a:endParaRPr kumimoji="0" lang="en-US" sz="1600" b="1" i="0" u="none" strike="noStrike" cap="none" normalizeH="0" baseline="0" dirty="0" smtClean="0">
                        <a:ln>
                          <a:noFill/>
                        </a:ln>
                        <a:solidFill>
                          <a:schemeClr val="tx1"/>
                        </a:solidFill>
                        <a:effectLst/>
                        <a:latin typeface="Univers 45 Light" pitchFamily="2" charset="0"/>
                        <a:cs typeface="Arabic Transparent" pitchFamily="2" charset="-78"/>
                      </a:endParaRPr>
                    </a:p>
                    <a:p>
                      <a:pPr marL="0" marR="0" lvl="0" indent="0" algn="ctr" defTabSz="914400" rtl="0" eaLnBrk="1" fontAlgn="base" latinLnBrk="0" hangingPunct="1">
                        <a:lnSpc>
                          <a:spcPct val="100000"/>
                        </a:lnSpc>
                        <a:spcBef>
                          <a:spcPct val="45000"/>
                        </a:spcBef>
                        <a:spcAft>
                          <a:spcPct val="0"/>
                        </a:spcAft>
                        <a:buClr>
                          <a:schemeClr val="tx1"/>
                        </a:buClr>
                        <a:buSzTx/>
                        <a:buFontTx/>
                        <a:buNone/>
                        <a:tabLst/>
                      </a:pPr>
                      <a:r>
                        <a:rPr kumimoji="0" lang="en-US" sz="1600" b="1" i="1" u="none" strike="noStrike" cap="none" normalizeH="0" baseline="0" dirty="0" smtClean="0">
                          <a:ln>
                            <a:noFill/>
                          </a:ln>
                          <a:solidFill>
                            <a:srgbClr val="000000"/>
                          </a:solidFill>
                          <a:effectLst/>
                          <a:latin typeface="Arial" charset="0"/>
                          <a:cs typeface="Arial" charset="0"/>
                        </a:rPr>
                        <a:t> </a:t>
                      </a:r>
                      <a:r>
                        <a:rPr kumimoji="0" lang="en-US" sz="1600" b="1" i="1" u="none" strike="noStrike" cap="none" normalizeH="0" baseline="0" dirty="0" smtClean="0">
                          <a:ln>
                            <a:noFill/>
                          </a:ln>
                          <a:solidFill>
                            <a:schemeClr val="tx1"/>
                          </a:solidFill>
                          <a:effectLst/>
                          <a:latin typeface="Arial" charset="0"/>
                          <a:cs typeface="Arial" charset="0"/>
                        </a:rPr>
                        <a:t>“But help ye one another into righteousness and pious duty.</a:t>
                      </a:r>
                      <a:r>
                        <a:rPr kumimoji="0" lang="ar-SA" sz="1600" b="1" i="1" u="none" strike="noStrike" cap="none" normalizeH="0" baseline="0" dirty="0" smtClean="0">
                          <a:ln>
                            <a:noFill/>
                          </a:ln>
                          <a:solidFill>
                            <a:schemeClr val="tx1"/>
                          </a:solidFill>
                          <a:effectLst/>
                          <a:latin typeface="Univers 45 Light" pitchFamily="2" charset="0"/>
                          <a:cs typeface="Times New Roman" charset="0"/>
                        </a:rPr>
                        <a:t> </a:t>
                      </a:r>
                      <a:r>
                        <a:rPr kumimoji="0" lang="en-US" sz="1600" b="1" i="1" u="none" strike="noStrike" cap="none" normalizeH="0" baseline="0" dirty="0" smtClean="0">
                          <a:ln>
                            <a:noFill/>
                          </a:ln>
                          <a:solidFill>
                            <a:schemeClr val="tx1"/>
                          </a:solidFill>
                          <a:effectLst/>
                          <a:latin typeface="Arial" charset="0"/>
                          <a:cs typeface="Arial" charset="0"/>
                        </a:rPr>
                        <a:t>Help not one another into sin and transgression. ”</a:t>
                      </a:r>
                      <a:r>
                        <a:rPr kumimoji="0" lang="en-US" sz="1600" b="1" i="1" u="none" strike="noStrike" cap="none" normalizeH="0" baseline="0" dirty="0" smtClean="0">
                          <a:ln>
                            <a:noFill/>
                          </a:ln>
                          <a:solidFill>
                            <a:schemeClr val="tx1"/>
                          </a:solidFill>
                          <a:effectLst/>
                          <a:latin typeface="Univers 45 Light" pitchFamily="2" charset="0"/>
                          <a:cs typeface="Times New Roman" charset="0"/>
                        </a:rPr>
                        <a:t> </a:t>
                      </a:r>
                      <a:r>
                        <a:rPr kumimoji="0" lang="en-US" sz="1600" b="0" i="0" u="none" strike="noStrike" cap="none" normalizeH="0" baseline="0" dirty="0" smtClean="0">
                          <a:ln>
                            <a:noFill/>
                          </a:ln>
                          <a:solidFill>
                            <a:schemeClr val="tx1"/>
                          </a:solidFill>
                          <a:effectLst/>
                          <a:latin typeface="Univers 45 Light" pitchFamily="2" charset="0"/>
                          <a:cs typeface="Times New Roman" charset="0"/>
                        </a:rPr>
                        <a:t>(Truthful is Allah)</a:t>
                      </a:r>
                      <a:endParaRPr kumimoji="0" lang="ar-SA" sz="1600" b="0" i="0" u="none" strike="noStrike" cap="none" normalizeH="0" baseline="0" dirty="0" smtClean="0">
                        <a:ln>
                          <a:noFill/>
                        </a:ln>
                        <a:solidFill>
                          <a:schemeClr val="tx1"/>
                        </a:solidFill>
                        <a:effectLst/>
                        <a:latin typeface="Univers 45 Light" pitchFamily="2" charset="0"/>
                        <a:cs typeface="Times New Roman" charset="0"/>
                      </a:endParaRPr>
                    </a:p>
                    <a:p>
                      <a:pPr marL="0" marR="0" lvl="0" indent="0" algn="ctr" defTabSz="914400" rtl="0" eaLnBrk="1" fontAlgn="base" latinLnBrk="0" hangingPunct="1">
                        <a:lnSpc>
                          <a:spcPct val="100000"/>
                        </a:lnSpc>
                        <a:spcBef>
                          <a:spcPct val="45000"/>
                        </a:spcBef>
                        <a:spcAft>
                          <a:spcPct val="0"/>
                        </a:spcAft>
                        <a:buClr>
                          <a:schemeClr val="tx1"/>
                        </a:buClr>
                        <a:buSzTx/>
                        <a:buFontTx/>
                        <a:buNone/>
                        <a:tabLst/>
                      </a:pPr>
                      <a:r>
                        <a:rPr kumimoji="0" lang="ar-AE" sz="1600" b="1" i="0" u="none" strike="noStrike" cap="none" normalizeH="0" baseline="0" dirty="0" smtClean="0">
                          <a:ln>
                            <a:noFill/>
                          </a:ln>
                          <a:solidFill>
                            <a:schemeClr val="tx1"/>
                          </a:solidFill>
                          <a:effectLst/>
                          <a:latin typeface="Univers 45 Light" pitchFamily="2" charset="0"/>
                          <a:cs typeface="Arabic Transparent" pitchFamily="2" charset="-78"/>
                        </a:rPr>
                        <a:t>قال رسول الله صلى الله علية وسلم: ”مثل المؤمنين في توادهم وتراحمهم كمثل الجسد الواحد اذا اشتكى منه عضو تداعى له سائر الجسد بالسهر والحمى“ (صدق رسول الله صلى الله علية وسلم)</a:t>
                      </a:r>
                      <a:endParaRPr kumimoji="0" lang="ar-SA" sz="1600" b="0" i="0" u="none" strike="noStrike" cap="none" normalizeH="0" baseline="0" dirty="0" smtClean="0">
                        <a:ln>
                          <a:noFill/>
                        </a:ln>
                        <a:solidFill>
                          <a:schemeClr val="tx1"/>
                        </a:solidFill>
                        <a:effectLst/>
                        <a:latin typeface="Univers 45 Light" pitchFamily="2" charset="0"/>
                        <a:cs typeface="Times New Roman" charset="0"/>
                      </a:endParaRPr>
                    </a:p>
                    <a:p>
                      <a:pPr marL="0" marR="0" lvl="0" indent="0" algn="ctr" defTabSz="914400" rtl="0" eaLnBrk="1" fontAlgn="base" latinLnBrk="0" hangingPunct="1">
                        <a:lnSpc>
                          <a:spcPct val="100000"/>
                        </a:lnSpc>
                        <a:spcBef>
                          <a:spcPct val="45000"/>
                        </a:spcBef>
                        <a:spcAft>
                          <a:spcPct val="0"/>
                        </a:spcAft>
                        <a:buClr>
                          <a:schemeClr val="tx1"/>
                        </a:buClr>
                        <a:buSzTx/>
                        <a:buFontTx/>
                        <a:buNone/>
                        <a:tabLst/>
                      </a:pPr>
                      <a:r>
                        <a:rPr kumimoji="0" lang="en-GB" sz="1600" b="1" i="1" u="none" strike="noStrike" cap="none" normalizeH="0" baseline="0" dirty="0" smtClean="0">
                          <a:ln>
                            <a:noFill/>
                          </a:ln>
                          <a:solidFill>
                            <a:schemeClr val="tx1"/>
                          </a:solidFill>
                          <a:effectLst/>
                          <a:latin typeface="Arial" charset="0"/>
                          <a:cs typeface="Arial" charset="0"/>
                        </a:rPr>
                        <a:t>“The example of Believers in their affection, mercy and sympathy is like the example of the human body, if any one of its limbs complains, all other parts complain with vigilance and fever”</a:t>
                      </a:r>
                      <a:r>
                        <a:rPr kumimoji="0" lang="ar-SA" sz="1600" b="1" i="1" u="none" strike="noStrike" cap="none" normalizeH="0" baseline="0" dirty="0" smtClean="0">
                          <a:ln>
                            <a:noFill/>
                          </a:ln>
                          <a:solidFill>
                            <a:schemeClr val="tx1"/>
                          </a:solidFill>
                          <a:effectLst/>
                          <a:latin typeface="Arial" charset="0"/>
                          <a:cs typeface="Arial" charset="0"/>
                        </a:rPr>
                        <a:t> </a:t>
                      </a:r>
                      <a:r>
                        <a:rPr kumimoji="0" lang="en-GB" sz="1600" b="0" i="0" u="none" strike="noStrike" cap="none" normalizeH="0" baseline="0" dirty="0" smtClean="0">
                          <a:ln>
                            <a:noFill/>
                          </a:ln>
                          <a:solidFill>
                            <a:schemeClr val="tx1"/>
                          </a:solidFill>
                          <a:effectLst/>
                          <a:latin typeface="Arial" charset="0"/>
                          <a:cs typeface="Arial" charset="0"/>
                        </a:rPr>
                        <a:t>(Truthful is the Messenger of Allah)</a:t>
                      </a:r>
                      <a:endParaRPr kumimoji="0" lang="en-US" sz="1600" b="1" i="0" u="none" strike="noStrike" cap="none" normalizeH="0" baseline="0" dirty="0" smtClean="0">
                        <a:ln>
                          <a:noFill/>
                        </a:ln>
                        <a:solidFill>
                          <a:schemeClr val="tx1"/>
                        </a:solidFill>
                        <a:effectLst/>
                        <a:latin typeface="Univers 45 Light" pitchFamily="2" charset="0"/>
                        <a:cs typeface="Arabic Transparent" pitchFamily="2" charset="-78"/>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7177" name="Rectangle 27"/>
          <p:cNvSpPr>
            <a:spLocks noChangeArrowheads="1"/>
          </p:cNvSpPr>
          <p:nvPr/>
        </p:nvSpPr>
        <p:spPr bwMode="auto">
          <a:xfrm>
            <a:off x="6324600" y="2032001"/>
            <a:ext cx="3733800" cy="1494255"/>
          </a:xfrm>
          <a:prstGeom prst="rect">
            <a:avLst/>
          </a:prstGeom>
          <a:noFill/>
          <a:ln w="9525">
            <a:noFill/>
            <a:miter lim="800000"/>
            <a:headEnd/>
            <a:tailEnd/>
          </a:ln>
        </p:spPr>
        <p:txBody>
          <a:bodyPr>
            <a:spAutoFit/>
          </a:bodyPr>
          <a:lstStyle/>
          <a:p>
            <a:pPr algn="r" rtl="1">
              <a:lnSpc>
                <a:spcPct val="90000"/>
              </a:lnSpc>
              <a:spcBef>
                <a:spcPct val="50000"/>
              </a:spcBef>
              <a:buClr>
                <a:schemeClr val="tx1"/>
              </a:buClr>
            </a:pPr>
            <a:endParaRPr lang="ar-SA" sz="300" b="1" dirty="0">
              <a:latin typeface="Univers 45 Light" pitchFamily="2" charset="0"/>
              <a:cs typeface="Arabic Transparent" pitchFamily="2" charset="-78"/>
            </a:endParaRPr>
          </a:p>
          <a:p>
            <a:pPr algn="r" rtl="1">
              <a:lnSpc>
                <a:spcPct val="90000"/>
              </a:lnSpc>
              <a:spcBef>
                <a:spcPct val="50000"/>
              </a:spcBef>
              <a:buClr>
                <a:schemeClr val="tx1"/>
              </a:buClr>
            </a:pPr>
            <a:r>
              <a:rPr lang="ar-SA" sz="1600" b="1" dirty="0">
                <a:latin typeface="Univers 45 Light" pitchFamily="2" charset="0"/>
                <a:cs typeface="Arabic Transparent" pitchFamily="2" charset="-78"/>
              </a:rPr>
              <a:t>التــكافل</a:t>
            </a:r>
          </a:p>
          <a:p>
            <a:pPr algn="r" rtl="1">
              <a:lnSpc>
                <a:spcPct val="90000"/>
              </a:lnSpc>
              <a:spcBef>
                <a:spcPct val="50000"/>
              </a:spcBef>
              <a:buClr>
                <a:schemeClr val="tx1"/>
              </a:buClr>
            </a:pPr>
            <a:r>
              <a:rPr lang="ar-SA" sz="1600" dirty="0">
                <a:latin typeface="Univers 45 Light" pitchFamily="2" charset="0"/>
                <a:cs typeface="Arabic Transparent" pitchFamily="2" charset="-78"/>
              </a:rPr>
              <a:t>فكرة التكافل او التامين الاسلامي تعتمد على جمع الموارد لمساعدة المحتاجين بالتزامن مع مبدا التعويض والمسؤولية الجماعية في المجتمع كما تعلمناها من القران الكريم والحديث الشريف</a:t>
            </a:r>
            <a:endParaRPr lang="en-US" sz="1600" dirty="0">
              <a:latin typeface="Univers 45 Light" pitchFamily="2" charset="0"/>
              <a:cs typeface="Arabic Transparent" pitchFamily="2" charset="-78"/>
            </a:endParaRPr>
          </a:p>
        </p:txBody>
      </p:sp>
      <p:sp>
        <p:nvSpPr>
          <p:cNvPr id="667687" name="Rectangle 39"/>
          <p:cNvSpPr>
            <a:spLocks noChangeArrowheads="1"/>
          </p:cNvSpPr>
          <p:nvPr/>
        </p:nvSpPr>
        <p:spPr bwMode="auto">
          <a:xfrm>
            <a:off x="7207250" y="1397000"/>
            <a:ext cx="2851150" cy="553998"/>
          </a:xfrm>
          <a:prstGeom prst="rect">
            <a:avLst/>
          </a:prstGeom>
          <a:noFill/>
          <a:ln w="9525">
            <a:noFill/>
            <a:miter lim="800000"/>
            <a:headEnd/>
            <a:tailEnd/>
          </a:ln>
          <a:effectLst/>
        </p:spPr>
        <p:txBody>
          <a:bodyPr>
            <a:spAutoFit/>
          </a:bodyPr>
          <a:lstStyle/>
          <a:p>
            <a:pPr algn="ctr">
              <a:defRPr/>
            </a:pPr>
            <a:r>
              <a:rPr lang="ar-SA" sz="3000" b="1" u="sng" dirty="0">
                <a:effectLst>
                  <a:outerShdw blurRad="38100" dist="38100" dir="2700000" algn="tl">
                    <a:srgbClr val="C0C0C0"/>
                  </a:outerShdw>
                </a:effectLst>
                <a:latin typeface="Univers 45 Light" pitchFamily="2" charset="0"/>
                <a:cs typeface="Times New Roman (Arabic)" charset="-78"/>
              </a:rPr>
              <a:t>نظرة عامة</a:t>
            </a:r>
            <a:endParaRPr lang="en-US" sz="3000" b="1" u="sng" dirty="0">
              <a:effectLst>
                <a:outerShdw blurRad="38100" dist="38100" dir="2700000" algn="tl">
                  <a:srgbClr val="C0C0C0"/>
                </a:outerShdw>
              </a:effectLst>
              <a:latin typeface="Univers 45 Light" pitchFamily="2" charset="0"/>
              <a:cs typeface="Times New Roman (Arabic)" charset="-78"/>
            </a:endParaRPr>
          </a:p>
        </p:txBody>
      </p:sp>
    </p:spTree>
    <p:extLst>
      <p:ext uri="{BB962C8B-B14F-4D97-AF65-F5344CB8AC3E}">
        <p14:creationId xmlns:p14="http://schemas.microsoft.com/office/powerpoint/2010/main" val="18604509"/>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Rectangle 2"/>
          <p:cNvSpPr>
            <a:spLocks noChangeArrowheads="1"/>
          </p:cNvSpPr>
          <p:nvPr/>
        </p:nvSpPr>
        <p:spPr bwMode="auto">
          <a:xfrm rot="-2334540">
            <a:off x="6934200" y="2482334"/>
            <a:ext cx="2057400" cy="369332"/>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37954" name="Rectangle 3"/>
          <p:cNvSpPr>
            <a:spLocks noChangeArrowheads="1"/>
          </p:cNvSpPr>
          <p:nvPr/>
        </p:nvSpPr>
        <p:spPr bwMode="auto">
          <a:xfrm rot="2108051">
            <a:off x="5229225" y="2482334"/>
            <a:ext cx="2057400" cy="369332"/>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37955" name="Rectangle 4"/>
          <p:cNvSpPr>
            <a:spLocks noChangeArrowheads="1"/>
          </p:cNvSpPr>
          <p:nvPr/>
        </p:nvSpPr>
        <p:spPr bwMode="auto">
          <a:xfrm>
            <a:off x="6858000" y="3244334"/>
            <a:ext cx="609600" cy="369332"/>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37956" name="Rectangle 5"/>
          <p:cNvSpPr>
            <a:spLocks noChangeArrowheads="1"/>
          </p:cNvSpPr>
          <p:nvPr/>
        </p:nvSpPr>
        <p:spPr bwMode="auto">
          <a:xfrm>
            <a:off x="1600200" y="-60325"/>
            <a:ext cx="5334000" cy="43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92" tIns="152352" bIns="0">
            <a:spAutoFit/>
          </a:bodyPr>
          <a:lstStyle/>
          <a:p>
            <a:r>
              <a:rPr lang="en-GB" b="1">
                <a:solidFill>
                  <a:schemeClr val="bg1"/>
                </a:solidFill>
                <a:latin typeface="Calibri" pitchFamily="34" charset="0"/>
                <a:cs typeface="Arial" pitchFamily="34" charset="0"/>
              </a:rPr>
              <a:t>Why Takaful?</a:t>
            </a:r>
            <a:endParaRPr lang="en-GB">
              <a:solidFill>
                <a:schemeClr val="bg1"/>
              </a:solidFill>
              <a:latin typeface="Calibri" pitchFamily="34" charset="0"/>
              <a:cs typeface="Arial" pitchFamily="34" charset="0"/>
            </a:endParaRPr>
          </a:p>
        </p:txBody>
      </p:sp>
      <p:sp>
        <p:nvSpPr>
          <p:cNvPr id="46086" name="Rectangle 6"/>
          <p:cNvSpPr>
            <a:spLocks noChangeArrowheads="1"/>
          </p:cNvSpPr>
          <p:nvPr/>
        </p:nvSpPr>
        <p:spPr bwMode="auto">
          <a:xfrm>
            <a:off x="1676400" y="5715000"/>
            <a:ext cx="8763000" cy="1066800"/>
          </a:xfrm>
          <a:prstGeom prst="rect">
            <a:avLst/>
          </a:prstGeom>
          <a:solidFill>
            <a:srgbClr val="996600"/>
          </a:solidFill>
          <a:ln w="9525">
            <a:noFill/>
            <a:miter lim="800000"/>
            <a:headEnd/>
            <a:tailEnd/>
          </a:ln>
          <a:effectLst/>
        </p:spPr>
        <p:txBody>
          <a:bodyPr lIns="342792" tIns="152352" bIns="0">
            <a:spAutoFit/>
          </a:bodyPr>
          <a:lstStyle/>
          <a:p>
            <a:pPr algn="ctr">
              <a:defRPr/>
            </a:pPr>
            <a:r>
              <a:rPr lang="en-GB" sz="2000" b="1">
                <a:solidFill>
                  <a:schemeClr val="bg1"/>
                </a:solidFill>
                <a:effectLst>
                  <a:outerShdw blurRad="38100" dist="38100" dir="2700000" algn="tl">
                    <a:srgbClr val="000000"/>
                  </a:outerShdw>
                </a:effectLst>
                <a:latin typeface="Calibri" pitchFamily="34" charset="0"/>
                <a:cs typeface="Arial" pitchFamily="34" charset="0"/>
              </a:rPr>
              <a:t>Takaful is an equitable and socially responsible insurance concept based on the above principles:</a:t>
            </a:r>
          </a:p>
          <a:p>
            <a:pPr algn="ctr">
              <a:defRPr/>
            </a:pPr>
            <a:endParaRPr lang="en-GB" sz="200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37958" name="Rectangle 7"/>
          <p:cNvSpPr>
            <a:spLocks noChangeArrowheads="1"/>
          </p:cNvSpPr>
          <p:nvPr/>
        </p:nvSpPr>
        <p:spPr bwMode="auto">
          <a:xfrm rot="2108051">
            <a:off x="5076825" y="3712647"/>
            <a:ext cx="2057400" cy="369332"/>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37959" name="Rectangle 8"/>
          <p:cNvSpPr>
            <a:spLocks noChangeArrowheads="1"/>
          </p:cNvSpPr>
          <p:nvPr/>
        </p:nvSpPr>
        <p:spPr bwMode="auto">
          <a:xfrm rot="-2334540">
            <a:off x="7086600" y="3777734"/>
            <a:ext cx="2057400" cy="369332"/>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37960" name="Line 9"/>
          <p:cNvSpPr>
            <a:spLocks noChangeShapeType="1"/>
          </p:cNvSpPr>
          <p:nvPr/>
        </p:nvSpPr>
        <p:spPr bwMode="auto">
          <a:xfrm flipH="1">
            <a:off x="1676400" y="685800"/>
            <a:ext cx="2057400" cy="3429000"/>
          </a:xfrm>
          <a:prstGeom prst="line">
            <a:avLst/>
          </a:prstGeom>
          <a:noFill/>
          <a:ln w="38100">
            <a:solidFill>
              <a:schemeClr val="tx1"/>
            </a:solidFill>
            <a:prstDash val="dash"/>
            <a:miter lim="800000"/>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7961" name="Text Box 10"/>
          <p:cNvSpPr txBox="1">
            <a:spLocks noChangeArrowheads="1"/>
          </p:cNvSpPr>
          <p:nvPr/>
        </p:nvSpPr>
        <p:spPr bwMode="auto">
          <a:xfrm>
            <a:off x="1600201" y="684214"/>
            <a:ext cx="16922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r>
              <a:rPr lang="en-US" sz="2000" b="1">
                <a:latin typeface="Calibri" pitchFamily="34" charset="0"/>
              </a:rPr>
              <a:t>Avoidance of :</a:t>
            </a:r>
          </a:p>
          <a:p>
            <a:pPr>
              <a:buFontTx/>
              <a:buChar char="•"/>
            </a:pPr>
            <a:r>
              <a:rPr lang="en-US" sz="1800" b="1">
                <a:latin typeface="Calibri" pitchFamily="34" charset="0"/>
              </a:rPr>
              <a:t> </a:t>
            </a:r>
            <a:r>
              <a:rPr lang="en-US" sz="1800" b="1" i="1">
                <a:latin typeface="Calibri" pitchFamily="34" charset="0"/>
              </a:rPr>
              <a:t>Al-Riba</a:t>
            </a:r>
          </a:p>
          <a:p>
            <a:pPr>
              <a:buFontTx/>
              <a:buChar char="•"/>
            </a:pPr>
            <a:r>
              <a:rPr lang="en-US" sz="1800" b="1" i="1">
                <a:latin typeface="Calibri" pitchFamily="34" charset="0"/>
              </a:rPr>
              <a:t> Al-Maisyir</a:t>
            </a:r>
          </a:p>
          <a:p>
            <a:pPr>
              <a:buFontTx/>
              <a:buChar char="•"/>
            </a:pPr>
            <a:r>
              <a:rPr lang="en-US" sz="1800" b="1" i="1">
                <a:latin typeface="Calibri" pitchFamily="34" charset="0"/>
              </a:rPr>
              <a:t> Al Gharar</a:t>
            </a:r>
          </a:p>
        </p:txBody>
      </p:sp>
      <p:sp>
        <p:nvSpPr>
          <p:cNvPr id="46091" name="Line 11"/>
          <p:cNvSpPr>
            <a:spLocks noChangeShapeType="1"/>
          </p:cNvSpPr>
          <p:nvPr/>
        </p:nvSpPr>
        <p:spPr bwMode="auto">
          <a:xfrm>
            <a:off x="1905000" y="1981200"/>
            <a:ext cx="609600" cy="457200"/>
          </a:xfrm>
          <a:prstGeom prst="line">
            <a:avLst/>
          </a:prstGeom>
          <a:noFill/>
          <a:ln w="57150">
            <a:solidFill>
              <a:srgbClr val="FF0000"/>
            </a:solidFill>
            <a:miter lim="800000"/>
            <a:headEnd/>
            <a:tailEnd type="triangle" w="med" len="med"/>
          </a:ln>
          <a:effectLst>
            <a:outerShdw dist="107763" dir="2700000" algn="ctr" rotWithShape="0">
              <a:schemeClr val="bg2"/>
            </a:outerShdw>
          </a:effectLst>
        </p:spPr>
        <p:txBody>
          <a:bodyPr wrap="none">
            <a:spAutoFit/>
          </a:bodyPr>
          <a:lstStyle/>
          <a:p>
            <a:pPr>
              <a:defRPr/>
            </a:pPr>
            <a:endParaRPr lang="en-US"/>
          </a:p>
        </p:txBody>
      </p:sp>
      <p:pic>
        <p:nvPicPr>
          <p:cNvPr id="637963" name="Picture 12" descr="C:\Program Files\Common Files\Microsoft Shared\Clipart\cagcat50\NA0086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1" y="1447800"/>
            <a:ext cx="40179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Line 13"/>
          <p:cNvSpPr>
            <a:spLocks noChangeShapeType="1"/>
          </p:cNvSpPr>
          <p:nvPr/>
        </p:nvSpPr>
        <p:spPr bwMode="auto">
          <a:xfrm>
            <a:off x="1752600" y="2209800"/>
            <a:ext cx="609600" cy="457200"/>
          </a:xfrm>
          <a:prstGeom prst="line">
            <a:avLst/>
          </a:prstGeom>
          <a:noFill/>
          <a:ln w="57150">
            <a:solidFill>
              <a:srgbClr val="FF0000"/>
            </a:solidFill>
            <a:miter lim="800000"/>
            <a:headEnd/>
            <a:tailEnd type="triangle" w="med" len="med"/>
          </a:ln>
          <a:effectLst>
            <a:outerShdw dist="107763" dir="2700000" algn="ctr" rotWithShape="0">
              <a:schemeClr val="bg2"/>
            </a:outerShdw>
          </a:effectLst>
        </p:spPr>
        <p:txBody>
          <a:bodyPr wrap="none">
            <a:spAutoFit/>
          </a:bodyPr>
          <a:lstStyle/>
          <a:p>
            <a:pPr>
              <a:defRPr/>
            </a:pPr>
            <a:endParaRPr lang="en-US"/>
          </a:p>
        </p:txBody>
      </p:sp>
      <p:sp>
        <p:nvSpPr>
          <p:cNvPr id="46094" name="Line 14"/>
          <p:cNvSpPr>
            <a:spLocks noChangeShapeType="1"/>
          </p:cNvSpPr>
          <p:nvPr/>
        </p:nvSpPr>
        <p:spPr bwMode="auto">
          <a:xfrm>
            <a:off x="1600200" y="2438400"/>
            <a:ext cx="609600" cy="457200"/>
          </a:xfrm>
          <a:prstGeom prst="line">
            <a:avLst/>
          </a:prstGeom>
          <a:noFill/>
          <a:ln w="57150">
            <a:solidFill>
              <a:srgbClr val="FF0000"/>
            </a:solidFill>
            <a:miter lim="800000"/>
            <a:headEnd/>
            <a:tailEnd type="triangle" w="med" len="med"/>
          </a:ln>
          <a:effectLst>
            <a:outerShdw dist="107763" dir="2700000" algn="ctr" rotWithShape="0">
              <a:schemeClr val="bg2"/>
            </a:outerShdw>
          </a:effectLst>
        </p:spPr>
        <p:txBody>
          <a:bodyPr wrap="none">
            <a:spAutoFit/>
          </a:bodyPr>
          <a:lstStyle/>
          <a:p>
            <a:pPr>
              <a:defRPr/>
            </a:pPr>
            <a:endParaRPr lang="en-US"/>
          </a:p>
        </p:txBody>
      </p:sp>
      <p:pic>
        <p:nvPicPr>
          <p:cNvPr id="637966" name="Picture 15" descr="C:\Program Files\Common Files\Microsoft Shared\Clipart\cagcat50\SO01871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850" y="5267326"/>
            <a:ext cx="69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Rectangle 16"/>
          <p:cNvSpPr>
            <a:spLocks noChangeArrowheads="1"/>
          </p:cNvSpPr>
          <p:nvPr/>
        </p:nvSpPr>
        <p:spPr bwMode="auto">
          <a:xfrm>
            <a:off x="3544888" y="2847975"/>
            <a:ext cx="2627312" cy="915988"/>
          </a:xfrm>
          <a:prstGeom prst="rect">
            <a:avLst/>
          </a:prstGeom>
          <a:solidFill>
            <a:srgbClr val="00B050"/>
          </a:solidFill>
          <a:ln w="9525">
            <a:noFill/>
            <a:miter lim="800000"/>
            <a:headEnd/>
            <a:tailEnd/>
          </a:ln>
          <a:effectLst/>
        </p:spPr>
        <p:txBody>
          <a:bodyPr>
            <a:spAutoFit/>
          </a:bodyPr>
          <a:lstStyle/>
          <a:p>
            <a:pPr marL="114300" lvl="1" algn="ctr" eaLnBrk="0" hangingPunct="0">
              <a:defRPr/>
            </a:pPr>
            <a:r>
              <a:rPr lang="en-US" b="1" dirty="0">
                <a:solidFill>
                  <a:schemeClr val="bg1"/>
                </a:solidFill>
                <a:effectLst>
                  <a:outerShdw blurRad="38100" dist="38100" dir="2700000" algn="tl">
                    <a:srgbClr val="000000"/>
                  </a:outerShdw>
                </a:effectLst>
                <a:latin typeface="Calibri" pitchFamily="34" charset="0"/>
              </a:rPr>
              <a:t>Participants co-operate among themselves for their common good</a:t>
            </a:r>
          </a:p>
        </p:txBody>
      </p:sp>
      <p:sp>
        <p:nvSpPr>
          <p:cNvPr id="46097" name="Rectangle 17"/>
          <p:cNvSpPr>
            <a:spLocks noChangeArrowheads="1"/>
          </p:cNvSpPr>
          <p:nvPr/>
        </p:nvSpPr>
        <p:spPr bwMode="auto">
          <a:xfrm>
            <a:off x="5867400" y="685801"/>
            <a:ext cx="2571750" cy="1465263"/>
          </a:xfrm>
          <a:prstGeom prst="rect">
            <a:avLst/>
          </a:prstGeom>
          <a:solidFill>
            <a:srgbClr val="00B050"/>
          </a:solidFill>
          <a:ln w="9525">
            <a:noFill/>
            <a:miter lim="800000"/>
            <a:headEnd/>
            <a:tailEnd/>
          </a:ln>
          <a:effectLst/>
        </p:spPr>
        <p:txBody>
          <a:bodyPr>
            <a:spAutoFit/>
          </a:bodyPr>
          <a:lstStyle/>
          <a:p>
            <a:pPr marL="114300" lvl="1" algn="ctr" eaLnBrk="0" hangingPunct="0">
              <a:defRPr/>
            </a:pPr>
            <a:r>
              <a:rPr lang="en-US" b="1" dirty="0">
                <a:solidFill>
                  <a:schemeClr val="bg1"/>
                </a:solidFill>
                <a:effectLst>
                  <a:outerShdw blurRad="38100" dist="38100" dir="2700000" algn="tl">
                    <a:srgbClr val="000000"/>
                  </a:outerShdw>
                </a:effectLst>
                <a:latin typeface="Calibri" pitchFamily="34" charset="0"/>
              </a:rPr>
              <a:t>Every participant donates his subscription to help those that need assistance</a:t>
            </a:r>
          </a:p>
        </p:txBody>
      </p:sp>
      <p:sp>
        <p:nvSpPr>
          <p:cNvPr id="46098" name="Rectangle 18"/>
          <p:cNvSpPr>
            <a:spLocks noChangeArrowheads="1"/>
          </p:cNvSpPr>
          <p:nvPr/>
        </p:nvSpPr>
        <p:spPr bwMode="auto">
          <a:xfrm>
            <a:off x="8001000" y="3030538"/>
            <a:ext cx="2362200" cy="1465262"/>
          </a:xfrm>
          <a:prstGeom prst="rect">
            <a:avLst/>
          </a:prstGeom>
          <a:solidFill>
            <a:srgbClr val="00B050"/>
          </a:solidFill>
          <a:ln w="9525">
            <a:noFill/>
            <a:miter lim="800000"/>
            <a:headEnd/>
            <a:tailEnd/>
          </a:ln>
          <a:effectLst/>
        </p:spPr>
        <p:txBody>
          <a:bodyPr>
            <a:spAutoFit/>
          </a:bodyPr>
          <a:lstStyle/>
          <a:p>
            <a:pPr algn="ctr">
              <a:defRPr/>
            </a:pPr>
            <a:r>
              <a:rPr lang="en-US" b="1" dirty="0">
                <a:solidFill>
                  <a:schemeClr val="bg1"/>
                </a:solidFill>
                <a:effectLst>
                  <a:outerShdw blurRad="38100" dist="38100" dir="2700000" algn="tl">
                    <a:srgbClr val="000000"/>
                  </a:outerShdw>
                </a:effectLst>
                <a:latin typeface="Calibri" pitchFamily="34" charset="0"/>
              </a:rPr>
              <a:t>Losses are divided and liabilities spread according to the community pooling system</a:t>
            </a:r>
          </a:p>
        </p:txBody>
      </p:sp>
      <p:sp>
        <p:nvSpPr>
          <p:cNvPr id="46099" name="Rectangle 19"/>
          <p:cNvSpPr>
            <a:spLocks noChangeArrowheads="1"/>
          </p:cNvSpPr>
          <p:nvPr/>
        </p:nvSpPr>
        <p:spPr bwMode="auto">
          <a:xfrm>
            <a:off x="3886200" y="685801"/>
            <a:ext cx="1828800" cy="1465263"/>
          </a:xfrm>
          <a:prstGeom prst="rect">
            <a:avLst/>
          </a:prstGeom>
          <a:solidFill>
            <a:srgbClr val="00B050"/>
          </a:solidFill>
          <a:ln w="9525">
            <a:noFill/>
            <a:miter lim="800000"/>
            <a:headEnd/>
            <a:tailEnd/>
          </a:ln>
          <a:effectLst/>
        </p:spPr>
        <p:txBody>
          <a:bodyPr>
            <a:spAutoFit/>
          </a:bodyPr>
          <a:lstStyle/>
          <a:p>
            <a:pPr algn="ctr">
              <a:defRPr/>
            </a:pPr>
            <a:r>
              <a:rPr lang="en-US" b="1" dirty="0">
                <a:solidFill>
                  <a:schemeClr val="bg1"/>
                </a:solidFill>
                <a:effectLst>
                  <a:outerShdw blurRad="38100" dist="38100" dir="2700000" algn="tl">
                    <a:srgbClr val="000000"/>
                  </a:outerShdw>
                </a:effectLst>
                <a:latin typeface="Calibri" pitchFamily="34" charset="0"/>
              </a:rPr>
              <a:t>Uncertainty is eliminated in respect of subscription and compensation</a:t>
            </a:r>
          </a:p>
        </p:txBody>
      </p:sp>
      <p:sp>
        <p:nvSpPr>
          <p:cNvPr id="46100" name="Rectangle 20"/>
          <p:cNvSpPr>
            <a:spLocks noChangeArrowheads="1"/>
          </p:cNvSpPr>
          <p:nvPr/>
        </p:nvSpPr>
        <p:spPr bwMode="auto">
          <a:xfrm>
            <a:off x="8534400" y="1371600"/>
            <a:ext cx="1981200" cy="915988"/>
          </a:xfrm>
          <a:prstGeom prst="rect">
            <a:avLst/>
          </a:prstGeom>
          <a:solidFill>
            <a:srgbClr val="00B050"/>
          </a:solidFill>
          <a:ln w="9525">
            <a:noFill/>
            <a:miter lim="800000"/>
            <a:headEnd/>
            <a:tailEnd/>
          </a:ln>
          <a:effectLst/>
        </p:spPr>
        <p:txBody>
          <a:bodyPr>
            <a:spAutoFit/>
          </a:bodyPr>
          <a:lstStyle/>
          <a:p>
            <a:pPr marL="114300" lvl="1" algn="ctr" eaLnBrk="0" hangingPunct="0">
              <a:defRPr/>
            </a:pPr>
            <a:r>
              <a:rPr lang="en-US" b="1" dirty="0">
                <a:solidFill>
                  <a:schemeClr val="bg1"/>
                </a:solidFill>
                <a:effectLst>
                  <a:outerShdw blurRad="38100" dist="38100" dir="2700000" algn="tl">
                    <a:srgbClr val="000000"/>
                  </a:outerShdw>
                </a:effectLst>
                <a:latin typeface="Calibri" pitchFamily="34" charset="0"/>
              </a:rPr>
              <a:t>It does not derive advantage at the cost of others</a:t>
            </a:r>
          </a:p>
        </p:txBody>
      </p:sp>
      <p:pic>
        <p:nvPicPr>
          <p:cNvPr id="637972" name="Picture 21" descr="C:\Program Files\Common Files\Microsoft Shared\Clipart\cagcat50\SO01871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0" y="4800601"/>
            <a:ext cx="69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973" name="Line 22"/>
          <p:cNvSpPr>
            <a:spLocks noChangeShapeType="1"/>
          </p:cNvSpPr>
          <p:nvPr/>
        </p:nvSpPr>
        <p:spPr bwMode="auto">
          <a:xfrm>
            <a:off x="6553200" y="5181600"/>
            <a:ext cx="0" cy="4572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637974" name="Line 23"/>
          <p:cNvSpPr>
            <a:spLocks noChangeShapeType="1"/>
          </p:cNvSpPr>
          <p:nvPr/>
        </p:nvSpPr>
        <p:spPr bwMode="auto">
          <a:xfrm>
            <a:off x="6324600" y="5181600"/>
            <a:ext cx="0" cy="4572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637975" name="Rectangle 24"/>
          <p:cNvSpPr>
            <a:spLocks noChangeArrowheads="1"/>
          </p:cNvSpPr>
          <p:nvPr/>
        </p:nvSpPr>
        <p:spPr bwMode="auto">
          <a:xfrm>
            <a:off x="2362200" y="4572000"/>
            <a:ext cx="3633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600" b="1">
                <a:latin typeface="Calibri" pitchFamily="34" charset="0"/>
              </a:rPr>
              <a:t>Through </a:t>
            </a:r>
            <a:r>
              <a:rPr lang="en-GB" sz="2000" b="1" i="1">
                <a:latin typeface="Calibri" pitchFamily="34" charset="0"/>
              </a:rPr>
              <a:t>"Tabarru"</a:t>
            </a:r>
            <a:r>
              <a:rPr lang="en-GB" sz="1600" b="1">
                <a:latin typeface="Calibri" pitchFamily="34" charset="0"/>
              </a:rPr>
              <a:t> contributions / donations it allows Participants to achieve self-purification and peace of mind</a:t>
            </a:r>
            <a:endParaRPr lang="en-US" sz="1600" b="1">
              <a:latin typeface="Calibri" pitchFamily="34" charset="0"/>
            </a:endParaRPr>
          </a:p>
        </p:txBody>
      </p:sp>
      <p:sp>
        <p:nvSpPr>
          <p:cNvPr id="637976" name="Rectangle 25"/>
          <p:cNvSpPr>
            <a:spLocks noChangeArrowheads="1"/>
          </p:cNvSpPr>
          <p:nvPr/>
        </p:nvSpPr>
        <p:spPr bwMode="auto">
          <a:xfrm>
            <a:off x="7162801" y="5035034"/>
            <a:ext cx="18473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37977" name="Text Box 28"/>
          <p:cNvSpPr txBox="1">
            <a:spLocks noChangeArrowheads="1"/>
          </p:cNvSpPr>
          <p:nvPr/>
        </p:nvSpPr>
        <p:spPr bwMode="auto">
          <a:xfrm>
            <a:off x="10363201" y="6477000"/>
            <a:ext cx="33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r>
              <a:rPr lang="en-US" sz="1200" b="1">
                <a:latin typeface="Calibri" pitchFamily="34" charset="0"/>
              </a:rPr>
              <a:t>14</a:t>
            </a:r>
          </a:p>
        </p:txBody>
      </p:sp>
      <p:pic>
        <p:nvPicPr>
          <p:cNvPr id="27" name="Picture 8" descr="Logo_fwuklein"/>
          <p:cNvPicPr>
            <a:picLocks noChangeAspect="1" noChangeArrowheads="1"/>
          </p:cNvPicPr>
          <p:nvPr/>
        </p:nvPicPr>
        <p:blipFill>
          <a:blip r:embed="rId5"/>
          <a:srcRect/>
          <a:stretch>
            <a:fillRect/>
          </a:stretch>
        </p:blipFill>
        <p:spPr bwMode="auto">
          <a:xfrm>
            <a:off x="9373911" y="228255"/>
            <a:ext cx="777875" cy="777875"/>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Tree>
    <p:extLst>
      <p:ext uri="{BB962C8B-B14F-4D97-AF65-F5344CB8AC3E}">
        <p14:creationId xmlns:p14="http://schemas.microsoft.com/office/powerpoint/2010/main" val="1020210623"/>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Rectangle 2"/>
          <p:cNvSpPr>
            <a:spLocks noChangeArrowheads="1"/>
          </p:cNvSpPr>
          <p:nvPr/>
        </p:nvSpPr>
        <p:spPr bwMode="auto">
          <a:xfrm>
            <a:off x="1400590" y="2891616"/>
            <a:ext cx="5150124"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63600" lvl="1" indent="-406400" algn="ctr" eaLnBrk="0" hangingPunct="0"/>
            <a:r>
              <a:rPr lang="en-GB" sz="2200" b="1" dirty="0">
                <a:latin typeface="Calibri" pitchFamily="34" charset="0"/>
              </a:rPr>
              <a:t>In a nutshell….. </a:t>
            </a:r>
          </a:p>
          <a:p>
            <a:pPr marL="863600" lvl="1" indent="-406400" algn="ctr" eaLnBrk="0" hangingPunct="0"/>
            <a:endParaRPr lang="en-GB" sz="2200" b="1" dirty="0">
              <a:latin typeface="Calibri" pitchFamily="34" charset="0"/>
            </a:endParaRPr>
          </a:p>
          <a:p>
            <a:pPr marL="863600" lvl="1" indent="-406400" algn="ctr" eaLnBrk="0" hangingPunct="0"/>
            <a:r>
              <a:rPr lang="en-GB" b="1" dirty="0">
                <a:latin typeface="Calibri" pitchFamily="34" charset="0"/>
              </a:rPr>
              <a:t>Takaful works on the Basis of </a:t>
            </a:r>
            <a:endParaRPr lang="ar-JO" b="1" dirty="0">
              <a:latin typeface="Calibri" pitchFamily="34" charset="0"/>
            </a:endParaRPr>
          </a:p>
          <a:p>
            <a:pPr marL="863600" lvl="1" indent="-406400" algn="ctr" eaLnBrk="0" hangingPunct="0"/>
            <a:r>
              <a:rPr lang="en-GB" dirty="0">
                <a:latin typeface="Calibri" pitchFamily="34" charset="0"/>
              </a:rPr>
              <a:t>Co-operation, </a:t>
            </a:r>
            <a:endParaRPr lang="ar-JO" dirty="0">
              <a:latin typeface="Calibri" pitchFamily="34" charset="0"/>
            </a:endParaRPr>
          </a:p>
          <a:p>
            <a:pPr marL="863600" lvl="1" indent="-406400" algn="ctr" eaLnBrk="0" hangingPunct="0"/>
            <a:r>
              <a:rPr lang="en-GB" dirty="0">
                <a:latin typeface="Calibri" pitchFamily="34" charset="0"/>
              </a:rPr>
              <a:t>Responsibility</a:t>
            </a:r>
            <a:r>
              <a:rPr lang="en-US" dirty="0">
                <a:latin typeface="Calibri" pitchFamily="34" charset="0"/>
              </a:rPr>
              <a:t>,</a:t>
            </a:r>
            <a:r>
              <a:rPr lang="en-GB" dirty="0">
                <a:latin typeface="Calibri" pitchFamily="34" charset="0"/>
              </a:rPr>
              <a:t> and </a:t>
            </a:r>
            <a:endParaRPr lang="ar-JO" dirty="0">
              <a:latin typeface="Calibri" pitchFamily="34" charset="0"/>
            </a:endParaRPr>
          </a:p>
          <a:p>
            <a:pPr marL="863600" lvl="1" indent="-406400" algn="ctr" eaLnBrk="0" hangingPunct="0"/>
            <a:r>
              <a:rPr lang="en-GB" dirty="0">
                <a:latin typeface="Calibri" pitchFamily="34" charset="0"/>
              </a:rPr>
              <a:t>Mutual Protection</a:t>
            </a:r>
          </a:p>
          <a:p>
            <a:pPr algn="ctr" eaLnBrk="0" hangingPunct="0">
              <a:buFont typeface="Wingdings" pitchFamily="2" charset="2"/>
              <a:buChar char="q"/>
            </a:pPr>
            <a:endParaRPr lang="en-GB" sz="2200" b="1" dirty="0">
              <a:latin typeface="Calibri" pitchFamily="34" charset="0"/>
            </a:endParaRPr>
          </a:p>
        </p:txBody>
      </p:sp>
      <p:sp>
        <p:nvSpPr>
          <p:cNvPr id="640002" name="Rectangle 3"/>
          <p:cNvSpPr>
            <a:spLocks noChangeArrowheads="1"/>
          </p:cNvSpPr>
          <p:nvPr/>
        </p:nvSpPr>
        <p:spPr bwMode="auto">
          <a:xfrm>
            <a:off x="1600200" y="-76200"/>
            <a:ext cx="5334000" cy="43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92" tIns="152352" bIns="0">
            <a:spAutoFit/>
          </a:bodyPr>
          <a:lstStyle/>
          <a:p>
            <a:pPr algn="just"/>
            <a:r>
              <a:rPr lang="en-GB" b="1">
                <a:solidFill>
                  <a:schemeClr val="bg1"/>
                </a:solidFill>
                <a:latin typeface="Calibri" pitchFamily="34" charset="0"/>
                <a:cs typeface="Arial" pitchFamily="34" charset="0"/>
              </a:rPr>
              <a:t>Why Takaful?</a:t>
            </a:r>
            <a:endParaRPr lang="en-GB">
              <a:solidFill>
                <a:schemeClr val="bg1"/>
              </a:solidFill>
              <a:latin typeface="Calibri" pitchFamily="34" charset="0"/>
              <a:cs typeface="Arial" pitchFamily="34" charset="0"/>
            </a:endParaRPr>
          </a:p>
        </p:txBody>
      </p:sp>
      <p:sp>
        <p:nvSpPr>
          <p:cNvPr id="640003" name="Text Box 6"/>
          <p:cNvSpPr txBox="1">
            <a:spLocks noChangeArrowheads="1"/>
          </p:cNvSpPr>
          <p:nvPr/>
        </p:nvSpPr>
        <p:spPr bwMode="auto">
          <a:xfrm>
            <a:off x="10363201" y="6477000"/>
            <a:ext cx="33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r>
              <a:rPr lang="en-US" sz="1200" b="1">
                <a:latin typeface="Calibri" pitchFamily="34" charset="0"/>
              </a:rPr>
              <a:t>15</a:t>
            </a:r>
          </a:p>
        </p:txBody>
      </p:sp>
      <p:pic>
        <p:nvPicPr>
          <p:cNvPr id="5" name="Picture 8" descr="Logo_fwuklein"/>
          <p:cNvPicPr>
            <a:picLocks noChangeAspect="1" noChangeArrowheads="1"/>
          </p:cNvPicPr>
          <p:nvPr/>
        </p:nvPicPr>
        <p:blipFill>
          <a:blip r:embed="rId3"/>
          <a:srcRect/>
          <a:stretch>
            <a:fillRect/>
          </a:stretch>
        </p:blipFill>
        <p:spPr bwMode="auto">
          <a:xfrm>
            <a:off x="9373910" y="441326"/>
            <a:ext cx="777875" cy="777875"/>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
        <p:nvSpPr>
          <p:cNvPr id="6" name="Rectangle 27"/>
          <p:cNvSpPr>
            <a:spLocks noChangeArrowheads="1"/>
          </p:cNvSpPr>
          <p:nvPr/>
        </p:nvSpPr>
        <p:spPr bwMode="auto">
          <a:xfrm>
            <a:off x="5874646" y="1483539"/>
            <a:ext cx="4277139" cy="2215991"/>
          </a:xfrm>
          <a:prstGeom prst="rect">
            <a:avLst/>
          </a:prstGeom>
          <a:noFill/>
          <a:ln w="9525">
            <a:noFill/>
            <a:miter lim="800000"/>
            <a:headEnd/>
            <a:tailEnd/>
          </a:ln>
        </p:spPr>
        <p:txBody>
          <a:bodyPr wrap="square">
            <a:spAutoFit/>
          </a:bodyPr>
          <a:lstStyle/>
          <a:p>
            <a:pPr algn="ctr" rtl="1">
              <a:lnSpc>
                <a:spcPct val="90000"/>
              </a:lnSpc>
              <a:spcBef>
                <a:spcPct val="50000"/>
              </a:spcBef>
              <a:buClr>
                <a:schemeClr val="tx1"/>
              </a:buClr>
            </a:pPr>
            <a:r>
              <a:rPr lang="ar-AE" b="1" dirty="0" err="1">
                <a:latin typeface="Univers 45 Light" pitchFamily="2" charset="0"/>
                <a:cs typeface="Arabic Transparent" pitchFamily="2" charset="-78"/>
              </a:rPr>
              <a:t>باختصــا</a:t>
            </a:r>
            <a:r>
              <a:rPr lang="ar-JO" b="1" dirty="0">
                <a:latin typeface="Univers 45 Light" pitchFamily="2" charset="0"/>
                <a:cs typeface="Arabic Transparent" pitchFamily="2" charset="-78"/>
              </a:rPr>
              <a:t>ر</a:t>
            </a:r>
            <a:r>
              <a:rPr lang="en-US" b="1" dirty="0">
                <a:latin typeface="Univers 45 Light" pitchFamily="2" charset="0"/>
                <a:cs typeface="Arabic Transparent" pitchFamily="2" charset="-78"/>
              </a:rPr>
              <a:t>...</a:t>
            </a:r>
          </a:p>
          <a:p>
            <a:pPr algn="ctr" rtl="1">
              <a:lnSpc>
                <a:spcPct val="90000"/>
              </a:lnSpc>
              <a:spcBef>
                <a:spcPct val="50000"/>
              </a:spcBef>
              <a:buClr>
                <a:schemeClr val="tx1"/>
              </a:buClr>
            </a:pPr>
            <a:r>
              <a:rPr lang="ar-AE" sz="1500" b="1" dirty="0">
                <a:latin typeface="Univers 45 Light" pitchFamily="2" charset="0"/>
                <a:cs typeface="Arabic Transparent" pitchFamily="2" charset="-78"/>
              </a:rPr>
              <a:t> </a:t>
            </a:r>
            <a:endParaRPr lang="ar-SA" sz="1500" b="1" dirty="0">
              <a:latin typeface="Univers 45 Light" pitchFamily="2" charset="0"/>
              <a:cs typeface="Arabic Transparent" pitchFamily="2" charset="-78"/>
            </a:endParaRPr>
          </a:p>
          <a:p>
            <a:pPr algn="r" rtl="1">
              <a:lnSpc>
                <a:spcPct val="90000"/>
              </a:lnSpc>
              <a:spcBef>
                <a:spcPct val="50000"/>
              </a:spcBef>
              <a:buClr>
                <a:schemeClr val="tx1"/>
              </a:buClr>
            </a:pPr>
            <a:r>
              <a:rPr lang="ar-AE" b="1" dirty="0">
                <a:latin typeface="Univers 45 Light" pitchFamily="2" charset="0"/>
                <a:cs typeface="Arabic Transparent" pitchFamily="2" charset="-78"/>
              </a:rPr>
              <a:t>يعمل </a:t>
            </a:r>
            <a:r>
              <a:rPr lang="ar-SA" b="1" dirty="0">
                <a:latin typeface="Univers 45 Light" pitchFamily="2" charset="0"/>
                <a:cs typeface="Arabic Transparent" pitchFamily="2" charset="-78"/>
              </a:rPr>
              <a:t>التــكافل</a:t>
            </a:r>
            <a:r>
              <a:rPr lang="ar-AE" b="1" dirty="0">
                <a:latin typeface="Univers 45 Light" pitchFamily="2" charset="0"/>
                <a:cs typeface="Arabic Transparent" pitchFamily="2" charset="-78"/>
              </a:rPr>
              <a:t> بمـبدأ</a:t>
            </a:r>
            <a:endParaRPr lang="ar-SA" b="1" dirty="0">
              <a:latin typeface="Univers 45 Light" pitchFamily="2" charset="0"/>
              <a:cs typeface="Arabic Transparent" pitchFamily="2" charset="-78"/>
            </a:endParaRPr>
          </a:p>
          <a:p>
            <a:pPr algn="r" rtl="1">
              <a:lnSpc>
                <a:spcPct val="90000"/>
              </a:lnSpc>
              <a:spcBef>
                <a:spcPct val="50000"/>
              </a:spcBef>
              <a:buClr>
                <a:schemeClr val="tx1"/>
              </a:buClr>
            </a:pPr>
            <a:r>
              <a:rPr lang="ar-AE" dirty="0">
                <a:latin typeface="Univers 45 Light" pitchFamily="2" charset="0"/>
                <a:cs typeface="Arabic Transparent" pitchFamily="2" charset="-78"/>
              </a:rPr>
              <a:t> التعــاون </a:t>
            </a:r>
          </a:p>
          <a:p>
            <a:pPr algn="r" rtl="1">
              <a:lnSpc>
                <a:spcPct val="90000"/>
              </a:lnSpc>
              <a:spcBef>
                <a:spcPct val="50000"/>
              </a:spcBef>
              <a:buClr>
                <a:schemeClr val="tx1"/>
              </a:buClr>
            </a:pPr>
            <a:r>
              <a:rPr lang="ar-AE" dirty="0">
                <a:latin typeface="Univers 45 Light" pitchFamily="2" charset="0"/>
                <a:cs typeface="Arabic Transparent" pitchFamily="2" charset="-78"/>
              </a:rPr>
              <a:t>والمســؤولية</a:t>
            </a:r>
          </a:p>
          <a:p>
            <a:pPr algn="r" rtl="1">
              <a:lnSpc>
                <a:spcPct val="90000"/>
              </a:lnSpc>
              <a:spcBef>
                <a:spcPct val="50000"/>
              </a:spcBef>
              <a:buClr>
                <a:schemeClr val="tx1"/>
              </a:buClr>
            </a:pPr>
            <a:r>
              <a:rPr lang="ar-AE" dirty="0">
                <a:latin typeface="Univers 45 Light" pitchFamily="2" charset="0"/>
                <a:cs typeface="Arabic Transparent" pitchFamily="2" charset="-78"/>
              </a:rPr>
              <a:t>و التغطــية المتـبادلة</a:t>
            </a:r>
            <a:endParaRPr lang="en-US" dirty="0">
              <a:latin typeface="Univers 45 Light" pitchFamily="2" charset="0"/>
              <a:cs typeface="Arabic Transparent" pitchFamily="2" charset="-78"/>
            </a:endParaRPr>
          </a:p>
        </p:txBody>
      </p:sp>
      <p:pic>
        <p:nvPicPr>
          <p:cNvPr id="7" name="Picture 2" descr="C:\Documents and Settings\sae\Local Settings\Temporary Internet Files\Content.IE5\2W64QF8T\MC900370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124" y="679864"/>
            <a:ext cx="3604591" cy="255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3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5"/>
          <p:cNvPicPr>
            <a:picLocks noChangeAspect="1" noChangeArrowheads="1"/>
          </p:cNvPicPr>
          <p:nvPr/>
        </p:nvPicPr>
        <p:blipFill>
          <a:blip r:embed="rId3" cstate="print"/>
          <a:srcRect/>
          <a:stretch>
            <a:fillRect/>
          </a:stretch>
        </p:blipFill>
        <p:spPr bwMode="auto">
          <a:xfrm>
            <a:off x="1790700" y="1295400"/>
            <a:ext cx="8610600" cy="5257800"/>
          </a:xfrm>
          <a:prstGeom prst="rect">
            <a:avLst/>
          </a:prstGeom>
          <a:noFill/>
          <a:ln w="9525">
            <a:noFill/>
            <a:miter lim="800000"/>
            <a:headEnd/>
            <a:tailEnd/>
          </a:ln>
        </p:spPr>
      </p:pic>
    </p:spTree>
    <p:extLst>
      <p:ext uri="{BB962C8B-B14F-4D97-AF65-F5344CB8AC3E}">
        <p14:creationId xmlns:p14="http://schemas.microsoft.com/office/powerpoint/2010/main" val="3246819562"/>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7137" y="2045390"/>
            <a:ext cx="5829300" cy="2190751"/>
          </a:xfrm>
          <a:solidFill>
            <a:srgbClr val="339933"/>
          </a:solidFill>
        </p:spPr>
        <p:style>
          <a:lnRef idx="2">
            <a:schemeClr val="dk1"/>
          </a:lnRef>
          <a:fillRef idx="1">
            <a:schemeClr val="lt1"/>
          </a:fillRef>
          <a:effectRef idx="0">
            <a:schemeClr val="dk1"/>
          </a:effectRef>
          <a:fontRef idx="minor">
            <a:schemeClr val="dk1"/>
          </a:fontRef>
        </p:style>
        <p:txBody>
          <a:bodyPr/>
          <a:lstStyle/>
          <a:p>
            <a:pPr algn="ctr">
              <a:buNone/>
            </a:pPr>
            <a:endParaRPr lang="en-US" sz="3000" dirty="0">
              <a:solidFill>
                <a:schemeClr val="bg1"/>
              </a:solidFill>
            </a:endParaRPr>
          </a:p>
          <a:p>
            <a:pPr algn="ctr">
              <a:buNone/>
            </a:pPr>
            <a:r>
              <a:rPr lang="en-US" sz="4000" dirty="0">
                <a:solidFill>
                  <a:schemeClr val="bg1"/>
                </a:solidFill>
              </a:rPr>
              <a:t>The Product</a:t>
            </a:r>
          </a:p>
          <a:p>
            <a:pPr algn="ctr">
              <a:buNone/>
            </a:pPr>
            <a:endParaRPr lang="en-US" sz="4000" dirty="0">
              <a:solidFill>
                <a:schemeClr val="bg1"/>
              </a:solidFill>
            </a:endParaRPr>
          </a:p>
        </p:txBody>
      </p:sp>
    </p:spTree>
    <p:extLst>
      <p:ext uri="{BB962C8B-B14F-4D97-AF65-F5344CB8AC3E}">
        <p14:creationId xmlns:p14="http://schemas.microsoft.com/office/powerpoint/2010/main" val="320588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17"/>
          <p:cNvGraphicFramePr>
            <a:graphicFrameLocks noGrp="1"/>
          </p:cNvGraphicFramePr>
          <p:nvPr>
            <p:extLst/>
          </p:nvPr>
        </p:nvGraphicFramePr>
        <p:xfrm>
          <a:off x="1792892" y="1386774"/>
          <a:ext cx="8631575" cy="5115770"/>
        </p:xfrm>
        <a:graphic>
          <a:graphicData uri="http://schemas.openxmlformats.org/drawingml/2006/table">
            <a:tbl>
              <a:tblPr firstRow="1" firstCol="1">
                <a:tableStyleId>{5C22544A-7EE6-4342-B048-85BDC9FD1C3A}</a:tableStyleId>
              </a:tblPr>
              <a:tblGrid>
                <a:gridCol w="1758692"/>
                <a:gridCol w="3180521"/>
                <a:gridCol w="3692362"/>
              </a:tblGrid>
              <a:tr h="4340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FEATURES</a:t>
                      </a:r>
                      <a:endParaRPr kumimoji="0" lang="en-GB"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33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REGULAR </a:t>
                      </a:r>
                      <a:endParaRPr kumimoji="0" lang="en-US"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33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LUMP SUM</a:t>
                      </a:r>
                      <a:endParaRPr kumimoji="0" lang="en-GB"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339933"/>
                    </a:solidFill>
                  </a:tcPr>
                </a:tc>
              </a:tr>
              <a:tr h="632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Participant Age</a:t>
                      </a:r>
                      <a:endParaRPr kumimoji="0" lang="en-GB" sz="18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339933"/>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Calibri" pitchFamily="34" charset="0"/>
                        </a:rPr>
                        <a:t>18 – 60 years old </a:t>
                      </a:r>
                      <a:br>
                        <a:rPr kumimoji="0" lang="en-US" sz="1800" b="0" u="none" strike="noStrike" cap="none" normalizeH="0" baseline="0" dirty="0" smtClean="0">
                          <a:ln>
                            <a:noFill/>
                          </a:ln>
                          <a:effectLst/>
                          <a:latin typeface="Calibri" pitchFamily="34" charset="0"/>
                        </a:rPr>
                      </a:br>
                      <a:r>
                        <a:rPr kumimoji="0" lang="en-US" sz="1800" b="0" u="none" strike="noStrike" cap="none" normalizeH="0" baseline="0" dirty="0" smtClean="0">
                          <a:ln>
                            <a:noFill/>
                          </a:ln>
                          <a:effectLst/>
                          <a:latin typeface="Calibri" pitchFamily="34" charset="0"/>
                        </a:rPr>
                        <a:t>Maximum age at maturity cannot be more than70 years old</a:t>
                      </a:r>
                    </a:p>
                  </a:txBody>
                  <a:tcPr horzOverflow="overflow">
                    <a:solidFill>
                      <a:srgbClr val="CCFF99"/>
                    </a:solidFill>
                  </a:tcPr>
                </a:tc>
                <a:tc hMerge="1">
                  <a:txBody>
                    <a:bodyPr/>
                    <a:lstStyle/>
                    <a:p>
                      <a:endParaRPr lang="en-US"/>
                    </a:p>
                  </a:txBody>
                  <a:tcPr/>
                </a:tc>
              </a:tr>
              <a:tr h="685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Contract Tenure</a:t>
                      </a:r>
                      <a:endParaRPr kumimoji="0" lang="en-GB" sz="18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u="none" strike="noStrike" cap="none" normalizeH="0" baseline="0" dirty="0" smtClean="0">
                          <a:ln>
                            <a:noFill/>
                          </a:ln>
                          <a:effectLst/>
                          <a:latin typeface="Calibri" pitchFamily="34" charset="0"/>
                        </a:rPr>
                        <a:t>Min 7 years, Max 30 years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Calibri" pitchFamily="34" charset="0"/>
                        </a:rPr>
                        <a:t>10 years for Dynamic Protection </a:t>
                      </a:r>
                      <a:r>
                        <a:rPr kumimoji="0" lang="en-US" sz="1800" b="0" u="none" strike="noStrike" cap="none" normalizeH="0" baseline="0" dirty="0" err="1" smtClean="0">
                          <a:ln>
                            <a:noFill/>
                          </a:ln>
                          <a:effectLst/>
                          <a:latin typeface="Calibri" pitchFamily="34" charset="0"/>
                        </a:rPr>
                        <a:t>Programme</a:t>
                      </a:r>
                      <a:endParaRPr kumimoji="0" lang="en-US" sz="1800" b="0" u="none" strike="noStrike" cap="none" normalizeH="0" baseline="0" dirty="0" smtClean="0">
                        <a:ln>
                          <a:noFill/>
                        </a:ln>
                        <a:effectLst/>
                        <a:latin typeface="Calibri" pitchFamily="34" charset="0"/>
                      </a:endParaRPr>
                    </a:p>
                  </a:txBody>
                  <a:tcPr horzOverflow="overflow">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u="none" strike="noStrike" cap="none" normalizeH="0" baseline="0" dirty="0" smtClean="0">
                          <a:ln>
                            <a:noFill/>
                          </a:ln>
                          <a:effectLst/>
                          <a:latin typeface="Calibri" pitchFamily="34" charset="0"/>
                        </a:rPr>
                        <a:t>Min 3 years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u="none" strike="noStrike" cap="none" normalizeH="0" baseline="0" dirty="0" smtClean="0">
                          <a:ln>
                            <a:noFill/>
                          </a:ln>
                          <a:effectLst/>
                          <a:latin typeface="Calibri" pitchFamily="34" charset="0"/>
                        </a:rPr>
                        <a:t>Max 30 years</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CCFF99"/>
                    </a:solidFill>
                  </a:tcPr>
                </a:tc>
              </a:tr>
              <a:tr h="685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Min. Contribution</a:t>
                      </a:r>
                      <a:endParaRPr kumimoji="0" lang="en-GB" sz="18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u="none" strike="noStrike" cap="none" normalizeH="0" baseline="0" dirty="0" smtClean="0">
                          <a:ln>
                            <a:noFill/>
                          </a:ln>
                          <a:effectLst/>
                          <a:latin typeface="Calibri" pitchFamily="34" charset="0"/>
                        </a:rPr>
                        <a:t>Monthly – AED 500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u="none" strike="noStrike" cap="none" normalizeH="0" baseline="0" dirty="0" smtClean="0">
                          <a:ln>
                            <a:noFill/>
                          </a:ln>
                          <a:effectLst/>
                          <a:latin typeface="Calibri" pitchFamily="34" charset="0"/>
                        </a:rPr>
                        <a:t>Yearly – AED 6,000</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u="none" strike="noStrike" cap="none" normalizeH="0" baseline="0" dirty="0" smtClean="0">
                          <a:ln>
                            <a:noFill/>
                          </a:ln>
                          <a:effectLst/>
                          <a:latin typeface="Calibri" pitchFamily="34" charset="0"/>
                        </a:rPr>
                        <a:t>Minimum AED 25,000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u="none" strike="noStrike" cap="none" normalizeH="0" baseline="0" dirty="0" smtClean="0">
                          <a:ln>
                            <a:noFill/>
                          </a:ln>
                          <a:effectLst/>
                          <a:latin typeface="Calibri" pitchFamily="34" charset="0"/>
                        </a:rPr>
                        <a:t>Maximum AED 3,500,000</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CCFF99"/>
                    </a:solidFill>
                  </a:tcPr>
                </a:tc>
              </a:tr>
              <a:tr h="449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Payment Frequency</a:t>
                      </a:r>
                      <a:endParaRPr kumimoji="0" lang="en-GB" sz="18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Calibri" pitchFamily="34" charset="0"/>
                        </a:rPr>
                        <a:t>Monthly and Yearly</a:t>
                      </a:r>
                    </a:p>
                  </a:txBody>
                  <a:tcPr horzOverflow="overflow">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Calibri" pitchFamily="34" charset="0"/>
                        </a:rPr>
                        <a:t>One time</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CCFF99"/>
                    </a:solidFill>
                  </a:tcPr>
                </a:tc>
              </a:tr>
              <a:tr h="1431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libri" pitchFamily="34" charset="0"/>
                          <a:cs typeface="Times New Roman" pitchFamily="18" charset="0"/>
                        </a:rPr>
                        <a:t>Takaful Cover</a:t>
                      </a:r>
                    </a:p>
                  </a:txBody>
                  <a:tcPr horzOverflow="overflow">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Calibri" pitchFamily="34" charset="0"/>
                        </a:rPr>
                        <a:t>60% or 100%</a:t>
                      </a:r>
                    </a:p>
                  </a:txBody>
                  <a:tcPr horzOverflow="overflow">
                    <a:solidFill>
                      <a:srgbClr val="CCFF99"/>
                    </a:solidFill>
                  </a:tcPr>
                </a:tc>
                <a:tc>
                  <a:txBody>
                    <a:bodyPr/>
                    <a:lstStyle/>
                    <a:p>
                      <a:r>
                        <a:rPr lang="en-US" sz="1800" b="0" kern="1200" dirty="0" smtClean="0">
                          <a:solidFill>
                            <a:schemeClr val="dk1"/>
                          </a:solidFill>
                          <a:latin typeface="Calibri" pitchFamily="34" charset="0"/>
                          <a:ea typeface="+mn-ea"/>
                          <a:cs typeface="+mn-cs"/>
                        </a:rPr>
                        <a:t>100% of  LS investment - maximum amount </a:t>
                      </a:r>
                    </a:p>
                    <a:p>
                      <a:r>
                        <a:rPr lang="en-US" sz="1800" b="0" kern="1200" dirty="0" smtClean="0">
                          <a:solidFill>
                            <a:schemeClr val="dk1"/>
                          </a:solidFill>
                          <a:latin typeface="Calibri" pitchFamily="34" charset="0"/>
                          <a:ea typeface="+mn-ea"/>
                          <a:cs typeface="+mn-cs"/>
                        </a:rPr>
                        <a:t>Age 18-55 – AED 510,000</a:t>
                      </a:r>
                      <a:r>
                        <a:rPr lang="en-US" sz="1800" b="0" kern="1200" baseline="0" dirty="0" smtClean="0">
                          <a:solidFill>
                            <a:schemeClr val="dk1"/>
                          </a:solidFill>
                          <a:latin typeface="Calibri" pitchFamily="34" charset="0"/>
                          <a:ea typeface="+mn-ea"/>
                          <a:cs typeface="+mn-cs"/>
                        </a:rPr>
                        <a:t> (healthy)</a:t>
                      </a:r>
                      <a:r>
                        <a:rPr lang="en-US" sz="1800" b="0" kern="1200" dirty="0" smtClean="0">
                          <a:solidFill>
                            <a:schemeClr val="dk1"/>
                          </a:solidFill>
                          <a:latin typeface="Calibri" pitchFamily="34" charset="0"/>
                          <a:ea typeface="+mn-ea"/>
                          <a:cs typeface="+mn-cs"/>
                        </a:rPr>
                        <a:t> or AED 155,000 (unhealthy)</a:t>
                      </a:r>
                    </a:p>
                    <a:p>
                      <a:r>
                        <a:rPr lang="en-US" sz="1800" b="0" kern="1200" dirty="0" smtClean="0">
                          <a:solidFill>
                            <a:schemeClr val="dk1"/>
                          </a:solidFill>
                          <a:latin typeface="Calibri" pitchFamily="34" charset="0"/>
                          <a:ea typeface="+mn-ea"/>
                          <a:cs typeface="+mn-cs"/>
                        </a:rPr>
                        <a:t>Age 56-60</a:t>
                      </a:r>
                      <a:r>
                        <a:rPr lang="en-US" sz="1800" b="0" kern="1200" baseline="0" dirty="0" smtClean="0">
                          <a:solidFill>
                            <a:schemeClr val="dk1"/>
                          </a:solidFill>
                          <a:latin typeface="Calibri" pitchFamily="34" charset="0"/>
                          <a:ea typeface="+mn-ea"/>
                          <a:cs typeface="+mn-cs"/>
                        </a:rPr>
                        <a:t> –</a:t>
                      </a:r>
                      <a:r>
                        <a:rPr lang="en-US" sz="1800" b="0" kern="1200" dirty="0" smtClean="0">
                          <a:solidFill>
                            <a:schemeClr val="dk1"/>
                          </a:solidFill>
                          <a:latin typeface="Calibri" pitchFamily="34" charset="0"/>
                          <a:ea typeface="+mn-ea"/>
                          <a:cs typeface="+mn-cs"/>
                        </a:rPr>
                        <a:t> AED 155,000(healthy) or AED 78,000 (unhealthy)</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solidFill>
                      <a:srgbClr val="CCFF99"/>
                    </a:solidFill>
                  </a:tcPr>
                </a:tc>
              </a:tr>
            </a:tbl>
          </a:graphicData>
        </a:graphic>
      </p:graphicFrame>
      <p:sp>
        <p:nvSpPr>
          <p:cNvPr id="4" name="Title 2"/>
          <p:cNvSpPr txBox="1">
            <a:spLocks/>
          </p:cNvSpPr>
          <p:nvPr/>
        </p:nvSpPr>
        <p:spPr>
          <a:xfrm>
            <a:off x="2222090" y="364347"/>
            <a:ext cx="7091516" cy="632952"/>
          </a:xfrm>
          <a:prstGeom prst="rect">
            <a:avLst/>
          </a:prstGeom>
        </p:spPr>
        <p:txBody>
          <a:bodyPr rtlCol="0">
            <a:noAutofit/>
          </a:bodyPr>
          <a:lstStyle>
            <a:lvl1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9pPr>
          </a:lstStyle>
          <a:p>
            <a:pPr eaLnBrk="1" fontAlgn="auto" hangingPunct="1">
              <a:spcAft>
                <a:spcPts val="0"/>
              </a:spcAft>
              <a:defRPr/>
            </a:pPr>
            <a:r>
              <a:rPr lang="en-US" sz="3200" dirty="0"/>
              <a:t>Product features</a:t>
            </a:r>
          </a:p>
        </p:txBody>
      </p:sp>
      <p:pic>
        <p:nvPicPr>
          <p:cNvPr id="5" name="Picture 8" descr="Logo_fwuklein"/>
          <p:cNvPicPr>
            <a:picLocks noChangeAspect="1" noChangeArrowheads="1"/>
          </p:cNvPicPr>
          <p:nvPr/>
        </p:nvPicPr>
        <p:blipFill>
          <a:blip r:embed="rId2"/>
          <a:srcRect/>
          <a:stretch>
            <a:fillRect/>
          </a:stretch>
        </p:blipFill>
        <p:spPr bwMode="auto">
          <a:xfrm>
            <a:off x="9335796" y="260688"/>
            <a:ext cx="883273" cy="840271"/>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Tree>
    <p:extLst>
      <p:ext uri="{BB962C8B-B14F-4D97-AF65-F5344CB8AC3E}">
        <p14:creationId xmlns:p14="http://schemas.microsoft.com/office/powerpoint/2010/main" val="26954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289" name="Picture 1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261" y="5395086"/>
            <a:ext cx="1066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0" name="Text Box 1026"/>
          <p:cNvSpPr txBox="1">
            <a:spLocks noChangeArrowheads="1"/>
          </p:cNvSpPr>
          <p:nvPr/>
        </p:nvSpPr>
        <p:spPr bwMode="auto">
          <a:xfrm>
            <a:off x="1752601" y="76200"/>
            <a:ext cx="285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r>
              <a:rPr lang="en-US" b="1">
                <a:solidFill>
                  <a:schemeClr val="bg1"/>
                </a:solidFill>
                <a:latin typeface="Calibri" pitchFamily="34" charset="0"/>
              </a:rPr>
              <a:t>Product Components</a:t>
            </a:r>
            <a:endParaRPr lang="en-GB" b="1">
              <a:solidFill>
                <a:schemeClr val="bg1"/>
              </a:solidFill>
              <a:latin typeface="Calibri" pitchFamily="34" charset="0"/>
            </a:endParaRPr>
          </a:p>
        </p:txBody>
      </p:sp>
      <p:sp>
        <p:nvSpPr>
          <p:cNvPr id="652291" name="Rectangle 1027"/>
          <p:cNvSpPr>
            <a:spLocks noChangeArrowheads="1"/>
          </p:cNvSpPr>
          <p:nvPr/>
        </p:nvSpPr>
        <p:spPr bwMode="auto">
          <a:xfrm>
            <a:off x="4007025" y="1237599"/>
            <a:ext cx="4596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b="1" dirty="0">
                <a:latin typeface="Calibri" pitchFamily="34" charset="0"/>
              </a:rPr>
              <a:t>Takaful &amp; Savings </a:t>
            </a:r>
            <a:r>
              <a:rPr lang="en-US" sz="2800" b="1" dirty="0" err="1">
                <a:latin typeface="Calibri" pitchFamily="34" charset="0"/>
              </a:rPr>
              <a:t>Programme</a:t>
            </a:r>
            <a:endParaRPr lang="en-US" sz="2800" dirty="0">
              <a:latin typeface="Calibri" pitchFamily="34" charset="0"/>
            </a:endParaRPr>
          </a:p>
        </p:txBody>
      </p:sp>
      <p:sp>
        <p:nvSpPr>
          <p:cNvPr id="652292" name="Line 1028"/>
          <p:cNvSpPr>
            <a:spLocks noChangeShapeType="1"/>
          </p:cNvSpPr>
          <p:nvPr/>
        </p:nvSpPr>
        <p:spPr bwMode="auto">
          <a:xfrm>
            <a:off x="6096000" y="1621943"/>
            <a:ext cx="0" cy="990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652293" name="Line 1029"/>
          <p:cNvSpPr>
            <a:spLocks noChangeShapeType="1"/>
          </p:cNvSpPr>
          <p:nvPr/>
        </p:nvSpPr>
        <p:spPr bwMode="auto">
          <a:xfrm>
            <a:off x="2971800" y="2641325"/>
            <a:ext cx="6400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652294" name="Line 1030"/>
          <p:cNvSpPr>
            <a:spLocks noChangeShapeType="1"/>
          </p:cNvSpPr>
          <p:nvPr/>
        </p:nvSpPr>
        <p:spPr bwMode="auto">
          <a:xfrm>
            <a:off x="2971800" y="2626371"/>
            <a:ext cx="0" cy="9906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652295" name="Line 1031"/>
          <p:cNvSpPr>
            <a:spLocks noChangeShapeType="1"/>
          </p:cNvSpPr>
          <p:nvPr/>
        </p:nvSpPr>
        <p:spPr bwMode="auto">
          <a:xfrm>
            <a:off x="9372600" y="2641325"/>
            <a:ext cx="0" cy="9906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652296" name="Rectangle 1032"/>
          <p:cNvSpPr>
            <a:spLocks noChangeArrowheads="1"/>
          </p:cNvSpPr>
          <p:nvPr/>
        </p:nvSpPr>
        <p:spPr bwMode="auto">
          <a:xfrm>
            <a:off x="6719261" y="3616971"/>
            <a:ext cx="2900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34" charset="0"/>
              </a:rPr>
              <a:t>Protection (Takaful Benefits)</a:t>
            </a:r>
          </a:p>
        </p:txBody>
      </p:sp>
      <p:sp>
        <p:nvSpPr>
          <p:cNvPr id="652297" name="Rectangle 1033"/>
          <p:cNvSpPr>
            <a:spLocks noChangeArrowheads="1"/>
          </p:cNvSpPr>
          <p:nvPr/>
        </p:nvSpPr>
        <p:spPr bwMode="auto">
          <a:xfrm>
            <a:off x="1840258" y="3616971"/>
            <a:ext cx="30851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500" b="1" dirty="0">
                <a:latin typeface="Calibri" pitchFamily="34" charset="0"/>
              </a:rPr>
              <a:t>Savings / Investments</a:t>
            </a:r>
          </a:p>
        </p:txBody>
      </p:sp>
      <p:pic>
        <p:nvPicPr>
          <p:cNvPr id="652298"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135" y="4139406"/>
            <a:ext cx="11953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299"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2279" y="4139407"/>
            <a:ext cx="1960563"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Logo_fwuklein"/>
          <p:cNvPicPr>
            <a:picLocks noChangeAspect="1" noChangeArrowheads="1"/>
          </p:cNvPicPr>
          <p:nvPr/>
        </p:nvPicPr>
        <p:blipFill>
          <a:blip r:embed="rId6"/>
          <a:srcRect/>
          <a:stretch>
            <a:fillRect/>
          </a:stretch>
        </p:blipFill>
        <p:spPr bwMode="auto">
          <a:xfrm>
            <a:off x="9409352" y="211798"/>
            <a:ext cx="883273" cy="840271"/>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
        <p:nvSpPr>
          <p:cNvPr id="16" name="Title 2"/>
          <p:cNvSpPr txBox="1">
            <a:spLocks/>
          </p:cNvSpPr>
          <p:nvPr/>
        </p:nvSpPr>
        <p:spPr>
          <a:xfrm>
            <a:off x="2109788" y="383489"/>
            <a:ext cx="7972425" cy="496887"/>
          </a:xfrm>
          <a:prstGeom prst="rect">
            <a:avLst/>
          </a:prstGeom>
        </p:spPr>
        <p:txBody>
          <a:bodyPr rtlCol="0">
            <a:noAutofit/>
          </a:bodyPr>
          <a:lstStyle>
            <a:lvl1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9pPr>
          </a:lstStyle>
          <a:p>
            <a:pPr algn="ctr" eaLnBrk="1" fontAlgn="auto" hangingPunct="1">
              <a:spcAft>
                <a:spcPts val="0"/>
              </a:spcAft>
              <a:defRPr/>
            </a:pPr>
            <a:r>
              <a:rPr lang="en-US" sz="3200"/>
              <a:t>Product Benefits</a:t>
            </a:r>
            <a:endParaRPr lang="en-US" sz="3200" dirty="0"/>
          </a:p>
        </p:txBody>
      </p:sp>
    </p:spTree>
    <p:extLst>
      <p:ext uri="{BB962C8B-B14F-4D97-AF65-F5344CB8AC3E}">
        <p14:creationId xmlns:p14="http://schemas.microsoft.com/office/powerpoint/2010/main" val="1270357039"/>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066926" y="866431"/>
            <a:ext cx="7972425" cy="496887"/>
          </a:xfrm>
        </p:spPr>
        <p:txBody>
          <a:bodyPr rtlCol="0">
            <a:noAutofit/>
          </a:bodyPr>
          <a:lstStyle/>
          <a:p>
            <a:pPr eaLnBrk="1" fontAlgn="auto" hangingPunct="1">
              <a:spcAft>
                <a:spcPts val="0"/>
              </a:spcAft>
              <a:defRPr/>
            </a:pPr>
            <a:r>
              <a:rPr lang="en-US" sz="3200" dirty="0"/>
              <a:t>Product Benefits</a:t>
            </a:r>
          </a:p>
        </p:txBody>
      </p:sp>
      <p:sp>
        <p:nvSpPr>
          <p:cNvPr id="7" name="Rectangle 3"/>
          <p:cNvSpPr txBox="1">
            <a:spLocks noChangeArrowheads="1"/>
          </p:cNvSpPr>
          <p:nvPr/>
        </p:nvSpPr>
        <p:spPr>
          <a:xfrm>
            <a:off x="1847851" y="1562101"/>
            <a:ext cx="8410574" cy="371475"/>
          </a:xfrm>
          <a:prstGeom prst="rect">
            <a:avLst/>
          </a:prstGeom>
        </p:spPr>
        <p:txBody>
          <a:bodyPr/>
          <a:lstStyle/>
          <a:p>
            <a:pPr algn="just" fontAlgn="base">
              <a:spcBef>
                <a:spcPct val="45000"/>
              </a:spcBef>
              <a:spcAft>
                <a:spcPct val="0"/>
              </a:spcAft>
              <a:buClr>
                <a:srgbClr val="FF9933"/>
              </a:buClr>
              <a:defRPr/>
            </a:pPr>
            <a:r>
              <a:rPr lang="en-GB" b="1" kern="0" dirty="0"/>
              <a:t>  </a:t>
            </a:r>
            <a:r>
              <a:rPr lang="en-GB" sz="2000" b="1" kern="0" dirty="0"/>
              <a:t>Protection:</a:t>
            </a:r>
          </a:p>
        </p:txBody>
      </p:sp>
      <p:graphicFrame>
        <p:nvGraphicFramePr>
          <p:cNvPr id="8" name="Table 7"/>
          <p:cNvGraphicFramePr>
            <a:graphicFrameLocks noGrp="1"/>
          </p:cNvGraphicFramePr>
          <p:nvPr>
            <p:extLst/>
          </p:nvPr>
        </p:nvGraphicFramePr>
        <p:xfrm>
          <a:off x="1914525" y="2858394"/>
          <a:ext cx="8343900" cy="671240"/>
        </p:xfrm>
        <a:graphic>
          <a:graphicData uri="http://schemas.openxmlformats.org/drawingml/2006/table">
            <a:tbl>
              <a:tblPr firstRow="1" bandRow="1">
                <a:tableStyleId>{5C22544A-7EE6-4342-B048-85BDC9FD1C3A}</a:tableStyleId>
              </a:tblPr>
              <a:tblGrid>
                <a:gridCol w="2773372"/>
                <a:gridCol w="5570528"/>
              </a:tblGrid>
              <a:tr h="671240">
                <a:tc>
                  <a:txBody>
                    <a:bodyPr/>
                    <a:lstStyle/>
                    <a:p>
                      <a:r>
                        <a:rPr lang="en-US" sz="1800" b="1" dirty="0" smtClean="0">
                          <a:solidFill>
                            <a:schemeClr val="tx1"/>
                          </a:solidFill>
                        </a:rPr>
                        <a:t>Takaful Benefits payable upon Death</a:t>
                      </a:r>
                      <a:endParaRPr lang="en-US" sz="1800" b="1" dirty="0">
                        <a:solidFill>
                          <a:schemeClr val="tx1"/>
                        </a:solidFill>
                      </a:endParaRPr>
                    </a:p>
                  </a:txBody>
                  <a:tcPr>
                    <a:solidFill>
                      <a:srgbClr val="CCFF99"/>
                    </a:solidFill>
                  </a:tcPr>
                </a:tc>
                <a:tc>
                  <a:txBody>
                    <a:bodyPr/>
                    <a:lstStyle/>
                    <a:p>
                      <a:r>
                        <a:rPr lang="en-US" sz="1800" b="0" dirty="0" smtClean="0">
                          <a:solidFill>
                            <a:schemeClr val="tx1"/>
                          </a:solidFill>
                        </a:rPr>
                        <a:t>Cover selected or the investment</a:t>
                      </a:r>
                      <a:r>
                        <a:rPr lang="en-US" sz="1800" b="0" baseline="0" dirty="0" smtClean="0">
                          <a:solidFill>
                            <a:schemeClr val="tx1"/>
                          </a:solidFill>
                        </a:rPr>
                        <a:t> cash value which ever is higher</a:t>
                      </a:r>
                      <a:endParaRPr lang="en-US" sz="1800" b="0" dirty="0">
                        <a:solidFill>
                          <a:schemeClr val="tx1"/>
                        </a:solidFill>
                      </a:endParaRPr>
                    </a:p>
                  </a:txBody>
                  <a:tcPr>
                    <a:solidFill>
                      <a:srgbClr val="CCFF99"/>
                    </a:solidFill>
                  </a:tcPr>
                </a:tc>
              </a:tr>
            </a:tbl>
          </a:graphicData>
        </a:graphic>
      </p:graphicFrame>
      <p:sp>
        <p:nvSpPr>
          <p:cNvPr id="9" name="Rectangle 3"/>
          <p:cNvSpPr txBox="1">
            <a:spLocks noChangeArrowheads="1"/>
          </p:cNvSpPr>
          <p:nvPr/>
        </p:nvSpPr>
        <p:spPr>
          <a:xfrm>
            <a:off x="1962150" y="3529635"/>
            <a:ext cx="8410574" cy="371475"/>
          </a:xfrm>
          <a:prstGeom prst="rect">
            <a:avLst/>
          </a:prstGeom>
        </p:spPr>
        <p:txBody>
          <a:bodyPr/>
          <a:lstStyle/>
          <a:p>
            <a:pPr algn="just" fontAlgn="base">
              <a:spcBef>
                <a:spcPct val="45000"/>
              </a:spcBef>
              <a:spcAft>
                <a:spcPct val="0"/>
              </a:spcAft>
              <a:buClr>
                <a:srgbClr val="FF9933"/>
              </a:buClr>
              <a:defRPr/>
            </a:pPr>
            <a:r>
              <a:rPr lang="en-GB" sz="2000" b="1" kern="0" dirty="0"/>
              <a:t> long term Saving:</a:t>
            </a:r>
          </a:p>
        </p:txBody>
      </p:sp>
      <p:sp>
        <p:nvSpPr>
          <p:cNvPr id="10" name="Rectangle 9"/>
          <p:cNvSpPr/>
          <p:nvPr/>
        </p:nvSpPr>
        <p:spPr>
          <a:xfrm>
            <a:off x="1962150" y="3933540"/>
            <a:ext cx="8343900" cy="1089529"/>
          </a:xfrm>
          <a:prstGeom prst="rect">
            <a:avLst/>
          </a:prstGeom>
        </p:spPr>
        <p:txBody>
          <a:bodyPr wrap="square">
            <a:spAutoFit/>
          </a:bodyPr>
          <a:lstStyle/>
          <a:p>
            <a:pPr marL="55563" indent="1588">
              <a:lnSpc>
                <a:spcPct val="90000"/>
              </a:lnSpc>
            </a:pPr>
            <a:r>
              <a:rPr lang="en-US" dirty="0"/>
              <a:t>The regular contributions (after the nominal deduction of Takaful Solidarity donation) are invested in one of the </a:t>
            </a:r>
            <a:r>
              <a:rPr lang="en-US" u="sng" dirty="0"/>
              <a:t>two</a:t>
            </a:r>
            <a:r>
              <a:rPr lang="en-US" dirty="0"/>
              <a:t> professionally managed Shari’ah compliant strategies designed to help the savings grow to match the Participant’s choice of personal savings intention</a:t>
            </a:r>
          </a:p>
        </p:txBody>
      </p:sp>
      <p:graphicFrame>
        <p:nvGraphicFramePr>
          <p:cNvPr id="11" name="Table 10"/>
          <p:cNvGraphicFramePr>
            <a:graphicFrameLocks noGrp="1"/>
          </p:cNvGraphicFramePr>
          <p:nvPr>
            <p:extLst/>
          </p:nvPr>
        </p:nvGraphicFramePr>
        <p:xfrm>
          <a:off x="1962150" y="5076571"/>
          <a:ext cx="8343900" cy="1243584"/>
        </p:xfrm>
        <a:graphic>
          <a:graphicData uri="http://schemas.openxmlformats.org/drawingml/2006/table">
            <a:tbl>
              <a:tblPr firstRow="1" bandRow="1">
                <a:tableStyleId>{5C22544A-7EE6-4342-B048-85BDC9FD1C3A}</a:tableStyleId>
              </a:tblPr>
              <a:tblGrid>
                <a:gridCol w="2773372"/>
                <a:gridCol w="5570528"/>
              </a:tblGrid>
              <a:tr h="388893">
                <a:tc>
                  <a:txBody>
                    <a:bodyPr/>
                    <a:lstStyle/>
                    <a:p>
                      <a:r>
                        <a:rPr lang="en-US" sz="1800" b="1" dirty="0" smtClean="0">
                          <a:solidFill>
                            <a:schemeClr val="tx1"/>
                          </a:solidFill>
                        </a:rPr>
                        <a:t>Benefits payable  upon Maturity</a:t>
                      </a:r>
                      <a:endParaRPr lang="en-US" sz="1800" b="1" dirty="0">
                        <a:solidFill>
                          <a:schemeClr val="tx1"/>
                        </a:solidFill>
                      </a:endParaRPr>
                    </a:p>
                  </a:txBody>
                  <a:tcP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Non- DPP Customers (Less than 10 yrs): Payable in lump sum at market price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u="none" strike="noStrike" cap="none" normalizeH="0" baseline="0" dirty="0" smtClean="0">
                          <a:ln>
                            <a:noFill/>
                          </a:ln>
                          <a:solidFill>
                            <a:schemeClr val="tx1"/>
                          </a:solidFill>
                          <a:effectLst/>
                          <a:latin typeface="+mn-lt"/>
                        </a:rPr>
                        <a:t>DPP customers: Payable in lump sum at protected unit price or market price which ever is higher</a:t>
                      </a:r>
                    </a:p>
                  </a:txBody>
                  <a:tcPr>
                    <a:solidFill>
                      <a:srgbClr val="CCFF99"/>
                    </a:solidFill>
                  </a:tcPr>
                </a:tc>
              </a:tr>
            </a:tbl>
          </a:graphicData>
        </a:graphic>
      </p:graphicFrame>
      <p:graphicFrame>
        <p:nvGraphicFramePr>
          <p:cNvPr id="12" name="Table 11"/>
          <p:cNvGraphicFramePr>
            <a:graphicFrameLocks noGrp="1"/>
          </p:cNvGraphicFramePr>
          <p:nvPr>
            <p:extLst/>
          </p:nvPr>
        </p:nvGraphicFramePr>
        <p:xfrm>
          <a:off x="1924051" y="1933575"/>
          <a:ext cx="8343900" cy="914400"/>
        </p:xfrm>
        <a:graphic>
          <a:graphicData uri="http://schemas.openxmlformats.org/drawingml/2006/table">
            <a:tbl>
              <a:tblPr firstRow="1" bandRow="1">
                <a:tableStyleId>{5C22544A-7EE6-4342-B048-85BDC9FD1C3A}</a:tableStyleId>
              </a:tblPr>
              <a:tblGrid>
                <a:gridCol w="2773372"/>
                <a:gridCol w="5570528"/>
              </a:tblGrid>
              <a:tr h="671240">
                <a:tc>
                  <a:txBody>
                    <a:bodyPr/>
                    <a:lstStyle/>
                    <a:p>
                      <a:r>
                        <a:rPr lang="en-US" sz="1800" dirty="0" smtClean="0">
                          <a:solidFill>
                            <a:schemeClr val="tx1"/>
                          </a:solidFill>
                          <a:cs typeface="Times New Roman" charset="0"/>
                        </a:rPr>
                        <a:t>Supplementary Takaful benefit </a:t>
                      </a:r>
                      <a:endParaRPr lang="en-US" sz="1800" b="1" dirty="0">
                        <a:solidFill>
                          <a:schemeClr val="tx1"/>
                        </a:solidFill>
                      </a:endParaRPr>
                    </a:p>
                  </a:txBody>
                  <a:tcPr>
                    <a:solidFill>
                      <a:srgbClr val="CCFF99"/>
                    </a:solidFill>
                  </a:tcPr>
                </a:tc>
                <a:tc>
                  <a:txBody>
                    <a:bodyPr/>
                    <a:lstStyle/>
                    <a:p>
                      <a:r>
                        <a:rPr lang="en-US" sz="1800" b="0" dirty="0" smtClean="0">
                          <a:solidFill>
                            <a:schemeClr val="tx1"/>
                          </a:solidFill>
                          <a:cs typeface="Times New Roman" charset="0"/>
                        </a:rPr>
                        <a:t>amount is equal to the Takaful Benefits payable upon death at the contract start date to cover the period between</a:t>
                      </a:r>
                      <a:r>
                        <a:rPr lang="en-US" sz="1800" b="0" baseline="0" dirty="0" smtClean="0">
                          <a:solidFill>
                            <a:schemeClr val="tx1"/>
                          </a:solidFill>
                          <a:cs typeface="Times New Roman" charset="0"/>
                        </a:rPr>
                        <a:t> contract activation and start date</a:t>
                      </a:r>
                      <a:r>
                        <a:rPr lang="en-US" sz="1800" b="0" dirty="0" smtClean="0">
                          <a:solidFill>
                            <a:schemeClr val="tx1"/>
                          </a:solidFill>
                          <a:cs typeface="Times New Roman" charset="0"/>
                        </a:rPr>
                        <a:t>.</a:t>
                      </a:r>
                      <a:endParaRPr lang="en-US" sz="1800" dirty="0">
                        <a:solidFill>
                          <a:schemeClr val="tx1"/>
                        </a:solidFill>
                      </a:endParaRPr>
                    </a:p>
                  </a:txBody>
                  <a:tcPr>
                    <a:solidFill>
                      <a:srgbClr val="CCFF99"/>
                    </a:solidFill>
                  </a:tcPr>
                </a:tc>
              </a:tr>
            </a:tbl>
          </a:graphicData>
        </a:graphic>
      </p:graphicFrame>
    </p:spTree>
    <p:extLst>
      <p:ext uri="{BB962C8B-B14F-4D97-AF65-F5344CB8AC3E}">
        <p14:creationId xmlns:p14="http://schemas.microsoft.com/office/powerpoint/2010/main" val="4226236953"/>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Pensions </a:t>
            </a:r>
          </a:p>
        </p:txBody>
      </p:sp>
      <p:sp>
        <p:nvSpPr>
          <p:cNvPr id="3" name="Subtitle 2"/>
          <p:cNvSpPr>
            <a:spLocks noGrp="1"/>
          </p:cNvSpPr>
          <p:nvPr>
            <p:ph type="subTitle" idx="1"/>
          </p:nvPr>
        </p:nvSpPr>
        <p:spPr>
          <a:xfrm>
            <a:off x="1126794" y="1996746"/>
            <a:ext cx="9938411" cy="3975963"/>
          </a:xfrm>
        </p:spPr>
        <p:txBody>
          <a:bodyPr/>
          <a:lstStyle/>
          <a:p>
            <a:pPr algn="just">
              <a:lnSpc>
                <a:spcPct val="115000"/>
              </a:lnSpc>
              <a:spcAft>
                <a:spcPts val="800"/>
              </a:spcAft>
            </a:pPr>
            <a:endParaRPr lang="en-US" sz="1800" dirty="0">
              <a:solidFill>
                <a:schemeClr val="tx1"/>
              </a:solidFill>
            </a:endParaRPr>
          </a:p>
          <a:p>
            <a:pPr marL="342900" lvl="0" indent="-342900">
              <a:buFont typeface="Arial" panose="020B0604020202020204" pitchFamily="34" charset="0"/>
              <a:buChar char="•"/>
            </a:pPr>
            <a:r>
              <a:rPr lang="en-US" dirty="0">
                <a:solidFill>
                  <a:schemeClr val="tx1"/>
                </a:solidFill>
              </a:rPr>
              <a:t>Holy Quran-Surat Yusuf </a:t>
            </a:r>
          </a:p>
          <a:p>
            <a:pPr marL="342900" lvl="0" indent="-342900">
              <a:buFont typeface="Arial" panose="020B0604020202020204" pitchFamily="34" charset="0"/>
              <a:buChar char="•"/>
            </a:pPr>
            <a:r>
              <a:rPr lang="en-US" dirty="0">
                <a:solidFill>
                  <a:schemeClr val="tx1"/>
                </a:solidFill>
              </a:rPr>
              <a:t>Hadith </a:t>
            </a:r>
          </a:p>
          <a:p>
            <a:pPr marL="342900" lvl="0" indent="-342900">
              <a:buFont typeface="Arial" panose="020B0604020202020204" pitchFamily="34" charset="0"/>
              <a:buChar char="•"/>
            </a:pPr>
            <a:r>
              <a:rPr lang="en-US" dirty="0">
                <a:solidFill>
                  <a:schemeClr val="tx1"/>
                </a:solidFill>
              </a:rPr>
              <a:t>What about today? What is the position of scholars on public pensions that are imposed by the state on citizens? </a:t>
            </a:r>
          </a:p>
          <a:p>
            <a:pPr marL="342900" indent="-342900" algn="just">
              <a:lnSpc>
                <a:spcPct val="115000"/>
              </a:lnSpc>
              <a:spcAft>
                <a:spcPts val="800"/>
              </a:spcAft>
              <a:buFont typeface="Arial" panose="020B0604020202020204" pitchFamily="34" charset="0"/>
              <a:buChar char="•"/>
            </a:pPr>
            <a:endParaRPr lang="en-US" dirty="0">
              <a:solidFill>
                <a:schemeClr val="tx1"/>
              </a:solidFill>
            </a:endParaRPr>
          </a:p>
          <a:p>
            <a:pPr algn="just">
              <a:lnSpc>
                <a:spcPct val="115000"/>
              </a:lnSpc>
              <a:spcAft>
                <a:spcPts val="800"/>
              </a:spcAft>
            </a:pPr>
            <a:endParaRPr lang="en-US" dirty="0"/>
          </a:p>
        </p:txBody>
      </p:sp>
      <p:sp>
        <p:nvSpPr>
          <p:cNvPr id="4" name="Rectangle 3">
            <a:extLst>
              <a:ext uri="{FF2B5EF4-FFF2-40B4-BE49-F238E27FC236}">
                <a16:creationId xmlns:a16="http://schemas.microsoft.com/office/drawing/2014/main" xmlns="" id="{C079BFD3-7507-430B-8E57-15BEF7A9B6CE}"/>
              </a:ext>
            </a:extLst>
          </p:cNvPr>
          <p:cNvSpPr/>
          <p:nvPr/>
        </p:nvSpPr>
        <p:spPr>
          <a:xfrm>
            <a:off x="594360" y="1591167"/>
            <a:ext cx="8194118" cy="477054"/>
          </a:xfrm>
          <a:prstGeom prst="rect">
            <a:avLst/>
          </a:prstGeom>
        </p:spPr>
        <p:txBody>
          <a:bodyPr wrap="square">
            <a:spAutoFit/>
          </a:bodyPr>
          <a:lstStyle/>
          <a:p>
            <a:r>
              <a:rPr lang="en-US" sz="2500" b="1" dirty="0"/>
              <a:t>Primary Sources in Support of Pensions/Saving in Islam</a:t>
            </a:r>
          </a:p>
        </p:txBody>
      </p:sp>
    </p:spTree>
    <p:extLst>
      <p:ext uri="{BB962C8B-B14F-4D97-AF65-F5344CB8AC3E}">
        <p14:creationId xmlns:p14="http://schemas.microsoft.com/office/powerpoint/2010/main" val="4079969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13935" y="623843"/>
            <a:ext cx="7443942" cy="496887"/>
          </a:xfrm>
        </p:spPr>
        <p:txBody>
          <a:bodyPr rtlCol="0">
            <a:noAutofit/>
          </a:bodyPr>
          <a:lstStyle/>
          <a:p>
            <a:pPr eaLnBrk="1" fontAlgn="auto" hangingPunct="1">
              <a:spcAft>
                <a:spcPts val="0"/>
              </a:spcAft>
              <a:defRPr/>
            </a:pPr>
            <a:r>
              <a:rPr lang="en-US" sz="3200" dirty="0"/>
              <a:t>Product Options</a:t>
            </a:r>
          </a:p>
        </p:txBody>
      </p:sp>
      <p:graphicFrame>
        <p:nvGraphicFramePr>
          <p:cNvPr id="7" name="Table 6"/>
          <p:cNvGraphicFramePr>
            <a:graphicFrameLocks noGrp="1"/>
          </p:cNvGraphicFramePr>
          <p:nvPr>
            <p:extLst/>
          </p:nvPr>
        </p:nvGraphicFramePr>
        <p:xfrm>
          <a:off x="1977103" y="1693812"/>
          <a:ext cx="8336936" cy="4416552"/>
        </p:xfrm>
        <a:graphic>
          <a:graphicData uri="http://schemas.openxmlformats.org/drawingml/2006/table">
            <a:tbl>
              <a:tblPr/>
              <a:tblGrid>
                <a:gridCol w="1631140"/>
                <a:gridCol w="4395015"/>
                <a:gridCol w="2310781"/>
              </a:tblGrid>
              <a:tr h="516510">
                <a:tc>
                  <a:txBody>
                    <a:bodyPr/>
                    <a:lstStyle/>
                    <a:p>
                      <a:pPr marL="0" marR="0">
                        <a:lnSpc>
                          <a:spcPct val="115000"/>
                        </a:lnSpc>
                        <a:spcBef>
                          <a:spcPts val="0"/>
                        </a:spcBef>
                        <a:spcAft>
                          <a:spcPts val="0"/>
                        </a:spcAft>
                        <a:tabLst>
                          <a:tab pos="1143000" algn="l"/>
                          <a:tab pos="1200150" algn="l"/>
                        </a:tabLst>
                      </a:pPr>
                      <a:r>
                        <a:rPr lang="en-US" sz="1800" b="1" dirty="0" smtClean="0">
                          <a:solidFill>
                            <a:schemeClr val="bg1"/>
                          </a:solidFill>
                          <a:latin typeface="Calibri"/>
                          <a:ea typeface="Calibri"/>
                          <a:cs typeface="Arial"/>
                        </a:rPr>
                        <a:t>Appoint Beneficiaries</a:t>
                      </a:r>
                      <a:endParaRPr lang="en-US" sz="1800" b="1" dirty="0">
                        <a:solidFill>
                          <a:schemeClr val="bg1"/>
                        </a:solidFill>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gridSpan="2">
                  <a:txBody>
                    <a:bodyPr/>
                    <a:lstStyle/>
                    <a:p>
                      <a:pPr marL="0" marR="0">
                        <a:lnSpc>
                          <a:spcPct val="115000"/>
                        </a:lnSpc>
                        <a:spcBef>
                          <a:spcPts val="0"/>
                        </a:spcBef>
                        <a:spcAft>
                          <a:spcPts val="0"/>
                        </a:spcAft>
                        <a:tabLst>
                          <a:tab pos="1143000" algn="l"/>
                          <a:tab pos="1200150" algn="l"/>
                        </a:tabLst>
                      </a:pPr>
                      <a:r>
                        <a:rPr lang="en-US" sz="1800" b="0" dirty="0" smtClean="0">
                          <a:solidFill>
                            <a:schemeClr val="tx1"/>
                          </a:solidFill>
                          <a:latin typeface="Calibri"/>
                          <a:ea typeface="Calibri"/>
                          <a:cs typeface="Arial"/>
                        </a:rPr>
                        <a:t>Up to 4 beneficiaries can be appointed for each contract</a:t>
                      </a:r>
                      <a:endParaRPr lang="en-US" sz="1800" b="0" dirty="0">
                        <a:solidFill>
                          <a:schemeClr val="tx1"/>
                        </a:solidFill>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hMerge="1">
                  <a:txBody>
                    <a:bodyPr/>
                    <a:lstStyle/>
                    <a:p>
                      <a:pPr marL="0" marR="0">
                        <a:lnSpc>
                          <a:spcPct val="115000"/>
                        </a:lnSpc>
                        <a:spcBef>
                          <a:spcPts val="0"/>
                        </a:spcBef>
                        <a:spcAft>
                          <a:spcPts val="0"/>
                        </a:spcAft>
                        <a:tabLst>
                          <a:tab pos="1143000" algn="l"/>
                          <a:tab pos="1200150" algn="l"/>
                        </a:tabLst>
                      </a:pPr>
                      <a:endParaRPr lang="en-US" sz="1800" b="0" dirty="0">
                        <a:solidFill>
                          <a:schemeClr val="tx1"/>
                        </a:solidFill>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516510">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Increase of</a:t>
                      </a:r>
                      <a:endParaRPr lang="en-US" sz="1800" dirty="0">
                        <a:latin typeface="Calibri"/>
                        <a:ea typeface="Calibri"/>
                        <a:cs typeface="Arial"/>
                      </a:endParaRPr>
                    </a:p>
                    <a:p>
                      <a:pPr marL="0" marR="0">
                        <a:lnSpc>
                          <a:spcPct val="115000"/>
                        </a:lnSpc>
                        <a:spcBef>
                          <a:spcPts val="0"/>
                        </a:spcBef>
                        <a:spcAft>
                          <a:spcPts val="0"/>
                        </a:spcAft>
                        <a:tabLst>
                          <a:tab pos="1143000" algn="l"/>
                          <a:tab pos="1200150" algn="l"/>
                        </a:tabLst>
                      </a:pPr>
                      <a:r>
                        <a:rPr lang="en-US" sz="1800" b="1" dirty="0" smtClean="0">
                          <a:solidFill>
                            <a:srgbClr val="FFFFFF"/>
                          </a:solidFill>
                          <a:latin typeface="Calibri"/>
                          <a:ea typeface="Calibri"/>
                          <a:cs typeface="Arial"/>
                        </a:rPr>
                        <a:t>Contribution</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b="0" dirty="0">
                          <a:solidFill>
                            <a:schemeClr val="tx1"/>
                          </a:solidFill>
                          <a:latin typeface="Calibri"/>
                          <a:ea typeface="Calibri"/>
                          <a:cs typeface="Arial"/>
                        </a:rPr>
                        <a:t>Min  Monthly AED </a:t>
                      </a:r>
                      <a:r>
                        <a:rPr lang="en-US" sz="1800" b="0" dirty="0" smtClean="0">
                          <a:solidFill>
                            <a:schemeClr val="tx1"/>
                          </a:solidFill>
                          <a:latin typeface="Calibri"/>
                          <a:ea typeface="Calibri"/>
                          <a:cs typeface="Arial"/>
                        </a:rPr>
                        <a:t>300</a:t>
                      </a:r>
                      <a:r>
                        <a:rPr lang="en-US" sz="1800" b="0" baseline="0" dirty="0" smtClean="0">
                          <a:solidFill>
                            <a:schemeClr val="tx1"/>
                          </a:solidFill>
                          <a:latin typeface="Calibri"/>
                          <a:ea typeface="Calibri"/>
                          <a:cs typeface="Arial"/>
                        </a:rPr>
                        <a:t> </a:t>
                      </a:r>
                      <a:r>
                        <a:rPr lang="en-US" sz="1800" b="0" dirty="0" smtClean="0">
                          <a:solidFill>
                            <a:schemeClr val="tx1"/>
                          </a:solidFill>
                          <a:latin typeface="Calibri"/>
                          <a:ea typeface="Calibri"/>
                          <a:cs typeface="Arial"/>
                        </a:rPr>
                        <a:t>or </a:t>
                      </a:r>
                      <a:r>
                        <a:rPr lang="en-US" sz="1800" b="0" dirty="0">
                          <a:solidFill>
                            <a:schemeClr val="tx1"/>
                          </a:solidFill>
                          <a:latin typeface="Calibri"/>
                          <a:ea typeface="Calibri"/>
                          <a:cs typeface="Arial"/>
                        </a:rPr>
                        <a:t>Yearly AED </a:t>
                      </a:r>
                      <a:r>
                        <a:rPr lang="en-US" sz="1800" b="0" dirty="0" smtClean="0">
                          <a:solidFill>
                            <a:schemeClr val="tx1"/>
                          </a:solidFill>
                          <a:latin typeface="Calibri"/>
                          <a:ea typeface="Calibri"/>
                          <a:cs typeface="Arial"/>
                        </a:rPr>
                        <a:t>3,000</a:t>
                      </a:r>
                      <a:endParaRPr lang="en-US" sz="1800" b="0" dirty="0">
                        <a:solidFill>
                          <a:schemeClr val="tx1"/>
                        </a:solidFill>
                        <a:latin typeface="Calibri"/>
                        <a:ea typeface="Calibri"/>
                        <a:cs typeface="Arial"/>
                      </a:endParaRPr>
                    </a:p>
                    <a:p>
                      <a:pPr marL="0" marR="0">
                        <a:lnSpc>
                          <a:spcPct val="115000"/>
                        </a:lnSpc>
                        <a:spcBef>
                          <a:spcPts val="0"/>
                        </a:spcBef>
                        <a:spcAft>
                          <a:spcPts val="0"/>
                        </a:spcAft>
                        <a:tabLst>
                          <a:tab pos="1143000" algn="l"/>
                          <a:tab pos="1200150" algn="l"/>
                        </a:tabLst>
                      </a:pPr>
                      <a:r>
                        <a:rPr lang="en-US" sz="1800" b="0" dirty="0">
                          <a:solidFill>
                            <a:schemeClr val="tx1"/>
                          </a:solidFill>
                          <a:latin typeface="Calibri"/>
                          <a:ea typeface="Calibri"/>
                          <a:cs typeface="Arial"/>
                        </a:rPr>
                        <a:t>no change in Takaful Benefits</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b="0" dirty="0">
                          <a:solidFill>
                            <a:schemeClr val="tx1"/>
                          </a:solidFill>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712784">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 Decrease of</a:t>
                      </a:r>
                      <a:endParaRPr lang="en-US" sz="1800" dirty="0">
                        <a:latin typeface="Calibri"/>
                        <a:ea typeface="Calibri"/>
                        <a:cs typeface="Arial"/>
                      </a:endParaRPr>
                    </a:p>
                    <a:p>
                      <a:pPr marL="0" marR="0">
                        <a:lnSpc>
                          <a:spcPct val="115000"/>
                        </a:lnSpc>
                        <a:spcBef>
                          <a:spcPts val="0"/>
                        </a:spcBef>
                        <a:spcAft>
                          <a:spcPts val="0"/>
                        </a:spcAft>
                        <a:tabLst>
                          <a:tab pos="1143000" algn="l"/>
                          <a:tab pos="1200150" algn="l"/>
                        </a:tabLst>
                      </a:pPr>
                      <a:r>
                        <a:rPr lang="en-US" sz="1800" b="1" dirty="0" smtClean="0">
                          <a:solidFill>
                            <a:srgbClr val="FFFFFF"/>
                          </a:solidFill>
                          <a:latin typeface="Calibri"/>
                          <a:ea typeface="Calibri"/>
                          <a:cs typeface="Arial"/>
                        </a:rPr>
                        <a:t>Contribution</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Cannot decrease below the minimum required monthly (500AED) or yearly (6,000AED) contribution</a:t>
                      </a: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Any </a:t>
                      </a:r>
                      <a:r>
                        <a:rPr lang="en-US" sz="1800" dirty="0">
                          <a:latin typeface="Calibri"/>
                          <a:ea typeface="Calibri"/>
                          <a:cs typeface="Arial"/>
                        </a:rPr>
                        <a:t>time </a:t>
                      </a:r>
                      <a:r>
                        <a:rPr lang="en-US" sz="1800" b="1" dirty="0">
                          <a:latin typeface="Calibri"/>
                          <a:ea typeface="Calibri"/>
                          <a:cs typeface="Arial"/>
                        </a:rPr>
                        <a:t>after 1st contract anniversary</a:t>
                      </a:r>
                      <a:r>
                        <a:rPr lang="en-US" sz="1800" dirty="0">
                          <a:latin typeface="Calibri"/>
                          <a:ea typeface="Calibri"/>
                          <a:cs typeface="Arial"/>
                        </a:rPr>
                        <a:t> </a:t>
                      </a:r>
                      <a:endParaRPr lang="en-US" sz="1800" dirty="0" smtClean="0">
                        <a:latin typeface="Calibri"/>
                        <a:ea typeface="Calibri"/>
                        <a:cs typeface="Arial"/>
                      </a:endParaRP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Changes </a:t>
                      </a:r>
                      <a:r>
                        <a:rPr lang="en-US" sz="1800" dirty="0">
                          <a:latin typeface="Calibri"/>
                          <a:ea typeface="Calibri"/>
                          <a:cs typeface="Arial"/>
                        </a:rPr>
                        <a:t>in Takaful Benefits</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492406">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Additional L/S Contribution</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Minimum AED </a:t>
                      </a:r>
                      <a:r>
                        <a:rPr lang="en-US" sz="1800" dirty="0" smtClean="0">
                          <a:latin typeface="Calibri"/>
                          <a:ea typeface="Calibri"/>
                          <a:cs typeface="Arial"/>
                        </a:rPr>
                        <a:t>3,000 </a:t>
                      </a:r>
                      <a:endParaRPr lang="en-US" sz="1800" dirty="0">
                        <a:latin typeface="Calibri"/>
                        <a:ea typeface="Calibri"/>
                        <a:cs typeface="Arial"/>
                      </a:endParaRP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No </a:t>
                      </a:r>
                      <a:r>
                        <a:rPr lang="en-US" sz="1800" dirty="0">
                          <a:latin typeface="Calibri"/>
                          <a:ea typeface="Calibri"/>
                          <a:cs typeface="Arial"/>
                        </a:rPr>
                        <a:t>change on Takaful Benefits</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Minimum </a:t>
                      </a:r>
                      <a:r>
                        <a:rPr lang="en-US" sz="1800" dirty="0" smtClean="0">
                          <a:latin typeface="Calibri"/>
                          <a:ea typeface="Calibri"/>
                          <a:cs typeface="Arial"/>
                        </a:rPr>
                        <a:t>AED 3,300</a:t>
                      </a:r>
                      <a:endParaRPr lang="en-US" sz="1800" dirty="0">
                        <a:latin typeface="Calibri"/>
                        <a:ea typeface="Calibri"/>
                        <a:cs typeface="Arial"/>
                      </a:endParaRPr>
                    </a:p>
                    <a:p>
                      <a:pPr marL="0" marR="0">
                        <a:lnSpc>
                          <a:spcPct val="115000"/>
                        </a:lnSpc>
                        <a:spcBef>
                          <a:spcPts val="0"/>
                        </a:spcBef>
                        <a:spcAft>
                          <a:spcPts val="0"/>
                        </a:spcAft>
                        <a:tabLst>
                          <a:tab pos="1143000" algn="l"/>
                          <a:tab pos="1200150" algn="l"/>
                        </a:tabLst>
                      </a:pPr>
                      <a:r>
                        <a:rPr lang="en-US" sz="1800" dirty="0">
                          <a:latin typeface="Calibri"/>
                          <a:ea typeface="Calibri"/>
                          <a:cs typeface="Arial"/>
                        </a:rPr>
                        <a:t>No change in Takaful Benefits</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477182">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Partial Withdrawal</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gridSpan="2">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Possible any time before maturity provided participant’s share value doesn’t fall </a:t>
                      </a:r>
                      <a:r>
                        <a:rPr lang="en-US" sz="1800" dirty="0" smtClean="0">
                          <a:latin typeface="Calibri"/>
                          <a:ea typeface="Calibri"/>
                          <a:cs typeface="Arial"/>
                        </a:rPr>
                        <a:t>below</a:t>
                      </a:r>
                      <a:r>
                        <a:rPr lang="en-US" sz="1800" baseline="0" dirty="0" smtClean="0">
                          <a:latin typeface="Calibri"/>
                          <a:ea typeface="Calibri"/>
                          <a:cs typeface="Arial"/>
                        </a:rPr>
                        <a:t> 10,000 AED</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hMerge="1">
                  <a:txBody>
                    <a:bodyPr/>
                    <a:lstStyle/>
                    <a:p>
                      <a:endParaRPr lang="en-US"/>
                    </a:p>
                  </a:txBody>
                  <a:tcPr/>
                </a:tc>
              </a:tr>
            </a:tbl>
          </a:graphicData>
        </a:graphic>
      </p:graphicFrame>
      <p:graphicFrame>
        <p:nvGraphicFramePr>
          <p:cNvPr id="8" name="Table 7"/>
          <p:cNvGraphicFramePr>
            <a:graphicFrameLocks noGrp="1"/>
          </p:cNvGraphicFramePr>
          <p:nvPr>
            <p:extLst/>
          </p:nvPr>
        </p:nvGraphicFramePr>
        <p:xfrm>
          <a:off x="1943367" y="1287596"/>
          <a:ext cx="8386916" cy="365760"/>
        </p:xfrm>
        <a:graphic>
          <a:graphicData uri="http://schemas.openxmlformats.org/drawingml/2006/table">
            <a:tbl>
              <a:tblPr firstRow="1" firstCol="1">
                <a:tableStyleId>{5C22544A-7EE6-4342-B048-85BDC9FD1C3A}</a:tableStyleId>
              </a:tblPr>
              <a:tblGrid>
                <a:gridCol w="1638493"/>
                <a:gridCol w="4414826"/>
                <a:gridCol w="2333597"/>
              </a:tblGrid>
              <a:tr h="331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REGULAR </a:t>
                      </a:r>
                      <a:endParaRPr kumimoji="0" lang="en-US"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Calibri" pitchFamily="34" charset="0"/>
                        </a:rPr>
                        <a:t>LUMP SUM</a:t>
                      </a:r>
                      <a:endParaRPr kumimoji="0" lang="en-GB" sz="18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r>
            </a:tbl>
          </a:graphicData>
        </a:graphic>
      </p:graphicFrame>
    </p:spTree>
    <p:extLst>
      <p:ext uri="{BB962C8B-B14F-4D97-AF65-F5344CB8AC3E}">
        <p14:creationId xmlns:p14="http://schemas.microsoft.com/office/powerpoint/2010/main" val="80555596"/>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13935" y="544331"/>
            <a:ext cx="7443942" cy="496887"/>
          </a:xfrm>
        </p:spPr>
        <p:txBody>
          <a:bodyPr rtlCol="0">
            <a:noAutofit/>
          </a:bodyPr>
          <a:lstStyle/>
          <a:p>
            <a:pPr eaLnBrk="1" fontAlgn="auto" hangingPunct="1">
              <a:spcAft>
                <a:spcPts val="0"/>
              </a:spcAft>
              <a:defRPr/>
            </a:pPr>
            <a:r>
              <a:rPr lang="en-US" sz="3200" dirty="0"/>
              <a:t>Product Options</a:t>
            </a:r>
          </a:p>
        </p:txBody>
      </p:sp>
      <p:graphicFrame>
        <p:nvGraphicFramePr>
          <p:cNvPr id="7" name="Table 6"/>
          <p:cNvGraphicFramePr>
            <a:graphicFrameLocks noGrp="1"/>
          </p:cNvGraphicFramePr>
          <p:nvPr>
            <p:extLst/>
          </p:nvPr>
        </p:nvGraphicFramePr>
        <p:xfrm>
          <a:off x="1977103" y="1693812"/>
          <a:ext cx="8336936" cy="4732020"/>
        </p:xfrm>
        <a:graphic>
          <a:graphicData uri="http://schemas.openxmlformats.org/drawingml/2006/table">
            <a:tbl>
              <a:tblPr/>
              <a:tblGrid>
                <a:gridCol w="1631140"/>
                <a:gridCol w="5138192"/>
                <a:gridCol w="1567604"/>
              </a:tblGrid>
              <a:tr h="516510">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Deferral of contribution</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After 18 months of regular </a:t>
                      </a:r>
                      <a:r>
                        <a:rPr lang="en-US" sz="1800" dirty="0" smtClean="0">
                          <a:latin typeface="Calibri"/>
                          <a:ea typeface="Calibri"/>
                          <a:cs typeface="Arial"/>
                        </a:rPr>
                        <a:t>payment</a:t>
                      </a:r>
                      <a:r>
                        <a:rPr lang="en-US" sz="1800" baseline="0" dirty="0" smtClean="0">
                          <a:latin typeface="Calibri"/>
                          <a:ea typeface="Calibri"/>
                          <a:cs typeface="Arial"/>
                        </a:rPr>
                        <a:t> f</a:t>
                      </a:r>
                      <a:r>
                        <a:rPr lang="en-US" sz="1800" dirty="0" smtClean="0">
                          <a:latin typeface="Calibri"/>
                          <a:ea typeface="Calibri"/>
                          <a:cs typeface="Arial"/>
                        </a:rPr>
                        <a:t>or </a:t>
                      </a:r>
                      <a:r>
                        <a:rPr lang="en-US" sz="1800" dirty="0">
                          <a:latin typeface="Calibri"/>
                          <a:ea typeface="Calibri"/>
                          <a:cs typeface="Arial"/>
                        </a:rPr>
                        <a:t>max </a:t>
                      </a:r>
                      <a:r>
                        <a:rPr lang="en-US" sz="1800" dirty="0" smtClean="0">
                          <a:latin typeface="Calibri"/>
                          <a:ea typeface="Calibri"/>
                          <a:cs typeface="Arial"/>
                        </a:rPr>
                        <a:t>12months </a:t>
                      </a:r>
                      <a:r>
                        <a:rPr lang="en-US" sz="1800" dirty="0">
                          <a:latin typeface="Calibri"/>
                          <a:ea typeface="Calibri"/>
                          <a:cs typeface="Arial"/>
                        </a:rPr>
                        <a:t>with Takaful Benefits</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308910">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Change </a:t>
                      </a:r>
                      <a:r>
                        <a:rPr lang="en-US" sz="1800" b="1" dirty="0" smtClean="0">
                          <a:solidFill>
                            <a:srgbClr val="FFFFFF"/>
                          </a:solidFill>
                          <a:latin typeface="Calibri"/>
                          <a:ea typeface="Calibri"/>
                          <a:cs typeface="Arial"/>
                        </a:rPr>
                        <a:t>of frequency</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On </a:t>
                      </a:r>
                      <a:r>
                        <a:rPr lang="en-US" sz="1800" dirty="0">
                          <a:latin typeface="Calibri"/>
                          <a:ea typeface="Calibri"/>
                          <a:cs typeface="Arial"/>
                        </a:rPr>
                        <a:t>anniversary only after </a:t>
                      </a:r>
                      <a:r>
                        <a:rPr lang="en-US" sz="1800" dirty="0" smtClean="0">
                          <a:latin typeface="Calibri"/>
                          <a:ea typeface="Calibri"/>
                          <a:cs typeface="Arial"/>
                        </a:rPr>
                        <a:t>full </a:t>
                      </a:r>
                      <a:r>
                        <a:rPr lang="en-US" sz="1800" dirty="0">
                          <a:latin typeface="Calibri"/>
                          <a:ea typeface="Calibri"/>
                          <a:cs typeface="Arial"/>
                        </a:rPr>
                        <a:t>fees recovery</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475189">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Surrender</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gridSpan="2">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Any time </a:t>
                      </a:r>
                      <a:r>
                        <a:rPr lang="en-US" sz="1800" dirty="0" smtClean="0">
                          <a:latin typeface="Calibri"/>
                          <a:ea typeface="Calibri"/>
                          <a:cs typeface="Arial"/>
                        </a:rPr>
                        <a:t>without</a:t>
                      </a:r>
                      <a:r>
                        <a:rPr lang="en-US" sz="1800" baseline="0" dirty="0" smtClean="0">
                          <a:latin typeface="Calibri"/>
                          <a:ea typeface="Calibri"/>
                          <a:cs typeface="Arial"/>
                        </a:rPr>
                        <a:t> penalty</a:t>
                      </a:r>
                      <a:endParaRPr lang="en-US" sz="1800" dirty="0" smtClean="0">
                        <a:latin typeface="Calibri"/>
                        <a:ea typeface="Calibri"/>
                        <a:cs typeface="Arial"/>
                      </a:endParaRP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Surrender </a:t>
                      </a:r>
                      <a:r>
                        <a:rPr lang="en-US" sz="1800" dirty="0">
                          <a:latin typeface="Calibri"/>
                          <a:ea typeface="Calibri"/>
                          <a:cs typeface="Arial"/>
                        </a:rPr>
                        <a:t>Proceeds = cash value </a:t>
                      </a:r>
                      <a:r>
                        <a:rPr lang="en-US" sz="1800" dirty="0" smtClean="0">
                          <a:latin typeface="Calibri"/>
                          <a:ea typeface="Calibri"/>
                          <a:cs typeface="Arial"/>
                        </a:rPr>
                        <a:t>less any </a:t>
                      </a:r>
                      <a:r>
                        <a:rPr lang="en-US" sz="1800" dirty="0">
                          <a:latin typeface="Calibri"/>
                          <a:ea typeface="Calibri"/>
                          <a:cs typeface="Arial"/>
                        </a:rPr>
                        <a:t>outstanding </a:t>
                      </a:r>
                      <a:r>
                        <a:rPr lang="en-US" sz="1800" dirty="0" smtClean="0">
                          <a:latin typeface="Calibri"/>
                          <a:ea typeface="Calibri"/>
                          <a:cs typeface="Arial"/>
                        </a:rPr>
                        <a:t>fees</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hMerge="1">
                  <a:txBody>
                    <a:bodyPr/>
                    <a:lstStyle/>
                    <a:p>
                      <a:endParaRPr lang="en-US"/>
                    </a:p>
                  </a:txBody>
                  <a:tcPr/>
                </a:tc>
              </a:tr>
              <a:tr h="485985">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Paid-up</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After 18 months </a:t>
                      </a:r>
                      <a:r>
                        <a:rPr lang="en-US" sz="1800" dirty="0" smtClean="0">
                          <a:latin typeface="Calibri"/>
                          <a:ea typeface="Calibri"/>
                          <a:cs typeface="Arial"/>
                        </a:rPr>
                        <a:t>provided </a:t>
                      </a:r>
                      <a:r>
                        <a:rPr lang="en-US" sz="1800" dirty="0">
                          <a:latin typeface="Calibri"/>
                          <a:ea typeface="Calibri"/>
                          <a:cs typeface="Arial"/>
                        </a:rPr>
                        <a:t>cash </a:t>
                      </a:r>
                      <a:r>
                        <a:rPr lang="en-US" sz="1800" dirty="0" smtClean="0">
                          <a:latin typeface="Calibri"/>
                          <a:ea typeface="Calibri"/>
                          <a:cs typeface="Arial"/>
                        </a:rPr>
                        <a:t>value</a:t>
                      </a:r>
                      <a:r>
                        <a:rPr lang="en-US" sz="1800" baseline="0" dirty="0" smtClean="0">
                          <a:latin typeface="Calibri"/>
                          <a:ea typeface="Calibri"/>
                          <a:cs typeface="Arial"/>
                        </a:rPr>
                        <a:t> is not less than</a:t>
                      </a:r>
                      <a:r>
                        <a:rPr lang="en-US" sz="1800" dirty="0" smtClean="0">
                          <a:latin typeface="Calibri"/>
                          <a:ea typeface="Calibri"/>
                          <a:cs typeface="Arial"/>
                        </a:rPr>
                        <a:t> AED 10,000 </a:t>
                      </a: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No </a:t>
                      </a:r>
                      <a:r>
                        <a:rPr lang="en-US" sz="1800" dirty="0">
                          <a:latin typeface="Calibri"/>
                          <a:ea typeface="Calibri"/>
                          <a:cs typeface="Arial"/>
                        </a:rPr>
                        <a:t>Takaful </a:t>
                      </a:r>
                      <a:r>
                        <a:rPr lang="en-US" sz="1800" dirty="0" smtClean="0">
                          <a:latin typeface="Calibri"/>
                          <a:ea typeface="Calibri"/>
                          <a:cs typeface="Arial"/>
                        </a:rPr>
                        <a:t>Benefits during the period</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475189">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Reinstatement</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Only</a:t>
                      </a:r>
                      <a:r>
                        <a:rPr lang="en-US" sz="1800" baseline="0" dirty="0" smtClean="0">
                          <a:latin typeface="Calibri"/>
                          <a:ea typeface="Calibri"/>
                          <a:cs typeface="Arial"/>
                        </a:rPr>
                        <a:t> for </a:t>
                      </a:r>
                      <a:r>
                        <a:rPr lang="en-US" sz="1800" dirty="0" smtClean="0">
                          <a:latin typeface="Calibri"/>
                          <a:ea typeface="Calibri"/>
                          <a:cs typeface="Arial"/>
                        </a:rPr>
                        <a:t>paid-up contracts</a:t>
                      </a: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Subject </a:t>
                      </a:r>
                      <a:r>
                        <a:rPr lang="en-US" sz="1800" dirty="0">
                          <a:latin typeface="Calibri"/>
                          <a:ea typeface="Calibri"/>
                          <a:cs typeface="Arial"/>
                        </a:rPr>
                        <a:t>to underwriting process if after 6 months and above</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0" marR="0">
                        <a:lnSpc>
                          <a:spcPct val="115000"/>
                        </a:lnSpc>
                        <a:spcBef>
                          <a:spcPts val="0"/>
                        </a:spcBef>
                        <a:spcAft>
                          <a:spcPts val="0"/>
                        </a:spcAft>
                        <a:tabLst>
                          <a:tab pos="1143000" algn="l"/>
                          <a:tab pos="1200150" algn="l"/>
                        </a:tabLst>
                      </a:pPr>
                      <a:r>
                        <a:rPr lang="en-US" sz="1800" dirty="0">
                          <a:latin typeface="Calibri"/>
                          <a:ea typeface="Calibri"/>
                          <a:cs typeface="Arial"/>
                        </a:rPr>
                        <a:t>NA</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531457">
                <a:tc>
                  <a:txBody>
                    <a:bodyPr/>
                    <a:lstStyle/>
                    <a:p>
                      <a:pPr marL="0" marR="0">
                        <a:lnSpc>
                          <a:spcPct val="115000"/>
                        </a:lnSpc>
                        <a:spcBef>
                          <a:spcPts val="0"/>
                        </a:spcBef>
                        <a:spcAft>
                          <a:spcPts val="0"/>
                        </a:spcAft>
                        <a:tabLst>
                          <a:tab pos="1143000" algn="l"/>
                          <a:tab pos="1200150" algn="l"/>
                        </a:tabLst>
                      </a:pPr>
                      <a:r>
                        <a:rPr lang="en-US" sz="1800" b="1" dirty="0">
                          <a:solidFill>
                            <a:srgbClr val="FFFFFF"/>
                          </a:solidFill>
                          <a:latin typeface="Calibri"/>
                          <a:ea typeface="Calibri"/>
                          <a:cs typeface="Arial"/>
                        </a:rPr>
                        <a:t>Continuing after maturity</a:t>
                      </a:r>
                      <a:endParaRPr lang="en-US" sz="1800" dirty="0">
                        <a:latin typeface="Calibri"/>
                        <a:ea typeface="Calibri"/>
                        <a:cs typeface="Arial"/>
                      </a:endParaRP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gridSpan="2">
                  <a:txBody>
                    <a:bodyPr/>
                    <a:lstStyle/>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Continuation</a:t>
                      </a:r>
                      <a:r>
                        <a:rPr lang="en-US" sz="1800" baseline="0" dirty="0" smtClean="0">
                          <a:latin typeface="Calibri"/>
                          <a:ea typeface="Calibri"/>
                          <a:cs typeface="Arial"/>
                        </a:rPr>
                        <a:t> </a:t>
                      </a:r>
                      <a:r>
                        <a:rPr lang="en-US" sz="1800" dirty="0" smtClean="0">
                          <a:latin typeface="Calibri"/>
                          <a:ea typeface="Calibri"/>
                          <a:cs typeface="Arial"/>
                        </a:rPr>
                        <a:t>in </a:t>
                      </a:r>
                      <a:r>
                        <a:rPr lang="en-US" sz="1800" dirty="0">
                          <a:latin typeface="Calibri"/>
                          <a:ea typeface="Calibri"/>
                          <a:cs typeface="Arial"/>
                        </a:rPr>
                        <a:t>investment </a:t>
                      </a:r>
                      <a:r>
                        <a:rPr lang="en-US" sz="1800" dirty="0" smtClean="0">
                          <a:latin typeface="Calibri"/>
                          <a:ea typeface="Calibri"/>
                          <a:cs typeface="Arial"/>
                        </a:rPr>
                        <a:t>strategies possible </a:t>
                      </a:r>
                      <a:r>
                        <a:rPr lang="en-US" sz="1800" dirty="0">
                          <a:latin typeface="Calibri"/>
                          <a:ea typeface="Calibri"/>
                          <a:cs typeface="Arial"/>
                        </a:rPr>
                        <a:t>after </a:t>
                      </a:r>
                      <a:r>
                        <a:rPr lang="en-US" sz="1800" dirty="0" smtClean="0">
                          <a:latin typeface="Calibri"/>
                          <a:ea typeface="Calibri"/>
                          <a:cs typeface="Arial"/>
                        </a:rPr>
                        <a:t>maturity</a:t>
                      </a:r>
                      <a:r>
                        <a:rPr lang="en-US" sz="1800" baseline="0" dirty="0" smtClean="0">
                          <a:latin typeface="Calibri"/>
                          <a:ea typeface="Calibri"/>
                          <a:cs typeface="Arial"/>
                        </a:rPr>
                        <a:t> (only in years)</a:t>
                      </a:r>
                      <a:endParaRPr lang="en-US" sz="1800" dirty="0" smtClean="0">
                        <a:latin typeface="Calibri"/>
                        <a:ea typeface="Calibri"/>
                        <a:cs typeface="Arial"/>
                      </a:endParaRPr>
                    </a:p>
                    <a:p>
                      <a:pPr marL="0" marR="0">
                        <a:lnSpc>
                          <a:spcPct val="115000"/>
                        </a:lnSpc>
                        <a:spcBef>
                          <a:spcPts val="0"/>
                        </a:spcBef>
                        <a:spcAft>
                          <a:spcPts val="0"/>
                        </a:spcAft>
                        <a:tabLst>
                          <a:tab pos="1143000" algn="l"/>
                          <a:tab pos="1200150" algn="l"/>
                        </a:tabLst>
                      </a:pPr>
                      <a:r>
                        <a:rPr lang="en-US" sz="1800" dirty="0" smtClean="0">
                          <a:latin typeface="Calibri"/>
                          <a:ea typeface="Calibri"/>
                          <a:cs typeface="Arial"/>
                        </a:rPr>
                        <a:t>No </a:t>
                      </a:r>
                      <a:r>
                        <a:rPr lang="en-US" sz="1800" dirty="0">
                          <a:latin typeface="Calibri"/>
                          <a:ea typeface="Calibri"/>
                          <a:cs typeface="Arial"/>
                        </a:rPr>
                        <a:t>Takaful Benefit applicable</a:t>
                      </a:r>
                    </a:p>
                  </a:txBody>
                  <a:tcPr marL="58994" marR="5899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hMerge="1">
                  <a:txBody>
                    <a:bodyPr/>
                    <a:lstStyle/>
                    <a:p>
                      <a:endParaRPr lang="en-US"/>
                    </a:p>
                  </a:txBody>
                  <a:tcPr/>
                </a:tc>
              </a:tr>
            </a:tbl>
          </a:graphicData>
        </a:graphic>
      </p:graphicFrame>
      <p:graphicFrame>
        <p:nvGraphicFramePr>
          <p:cNvPr id="8" name="Table 7"/>
          <p:cNvGraphicFramePr>
            <a:graphicFrameLocks noGrp="1"/>
          </p:cNvGraphicFramePr>
          <p:nvPr>
            <p:extLst/>
          </p:nvPr>
        </p:nvGraphicFramePr>
        <p:xfrm>
          <a:off x="1943367" y="1247839"/>
          <a:ext cx="8386916" cy="396240"/>
        </p:xfrm>
        <a:graphic>
          <a:graphicData uri="http://schemas.openxmlformats.org/drawingml/2006/table">
            <a:tbl>
              <a:tblPr firstRow="1" firstCol="1">
                <a:tableStyleId>{5C22544A-7EE6-4342-B048-85BDC9FD1C3A}</a:tableStyleId>
              </a:tblPr>
              <a:tblGrid>
                <a:gridCol w="1638493"/>
                <a:gridCol w="5151323"/>
                <a:gridCol w="1597100"/>
              </a:tblGrid>
              <a:tr h="331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latin typeface="Calibri" pitchFamily="34" charset="0"/>
                        </a:rPr>
                        <a:t>REGULAR </a:t>
                      </a:r>
                      <a:endParaRPr kumimoji="0" lang="en-U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latin typeface="Calibri" pitchFamily="34" charset="0"/>
                        </a:rPr>
                        <a:t>LUMP SUM</a:t>
                      </a:r>
                      <a:endParaRPr kumimoji="0" lang="en-GB"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solidFill>
                      <a:srgbClr val="00B050"/>
                    </a:solidFill>
                  </a:tcPr>
                </a:tc>
              </a:tr>
            </a:tbl>
          </a:graphicData>
        </a:graphic>
      </p:graphicFrame>
    </p:spTree>
    <p:extLst>
      <p:ext uri="{BB962C8B-B14F-4D97-AF65-F5344CB8AC3E}">
        <p14:creationId xmlns:p14="http://schemas.microsoft.com/office/powerpoint/2010/main" val="2745296685"/>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619375" y="1464779"/>
            <a:ext cx="6792913" cy="3416320"/>
          </a:xfrm>
          <a:prstGeom prst="rect">
            <a:avLst/>
          </a:prstGeom>
          <a:noFill/>
          <a:ln w="9525">
            <a:noFill/>
            <a:miter lim="800000"/>
            <a:headEnd/>
            <a:tailEnd/>
          </a:ln>
        </p:spPr>
        <p:txBody>
          <a:bodyPr wrap="square">
            <a:spAutoFit/>
          </a:bodyPr>
          <a:lstStyle/>
          <a:p>
            <a:pPr marL="266700" indent="-266700">
              <a:buSzPct val="105000"/>
              <a:buFont typeface="Wingdings" pitchFamily="2" charset="2"/>
              <a:buChar char="§"/>
            </a:pPr>
            <a:r>
              <a:rPr lang="en-US" dirty="0"/>
              <a:t>Participants are entitled to receive surplus distributions from the AMAN Takaful Solidarity Fund.</a:t>
            </a:r>
          </a:p>
          <a:p>
            <a:pPr marL="266700" indent="-266700">
              <a:buSzPct val="105000"/>
              <a:buFont typeface="Wingdings" pitchFamily="2" charset="2"/>
              <a:buChar char="§"/>
            </a:pPr>
            <a:endParaRPr lang="en-US" dirty="0"/>
          </a:p>
          <a:p>
            <a:pPr marL="266700" indent="-266700">
              <a:buSzPct val="105000"/>
              <a:buFont typeface="Wingdings" pitchFamily="2" charset="2"/>
              <a:buChar char="§"/>
            </a:pPr>
            <a:r>
              <a:rPr lang="en-US" dirty="0"/>
              <a:t>Previous surplus distributions paid from the AMAN Takaful Solidarity Fund</a:t>
            </a:r>
          </a:p>
          <a:p>
            <a:pPr marL="266700" indent="-266700">
              <a:buSzPct val="105000"/>
            </a:pPr>
            <a:endParaRPr lang="en-US" dirty="0"/>
          </a:p>
          <a:p>
            <a:pPr marL="266700" indent="-266700">
              <a:buSzPct val="105000"/>
            </a:pPr>
            <a:r>
              <a:rPr lang="en-US" dirty="0"/>
              <a:t>	2005:	76.23%</a:t>
            </a:r>
          </a:p>
          <a:p>
            <a:pPr marL="266700" indent="-266700">
              <a:buSzPct val="105000"/>
            </a:pPr>
            <a:r>
              <a:rPr lang="en-US" dirty="0"/>
              <a:t>	2006:	78.95%</a:t>
            </a:r>
          </a:p>
          <a:p>
            <a:pPr marL="266700" indent="-266700">
              <a:buSzPct val="105000"/>
            </a:pPr>
            <a:r>
              <a:rPr lang="en-US" dirty="0"/>
              <a:t>	2007:	58.61%</a:t>
            </a:r>
          </a:p>
          <a:p>
            <a:pPr marL="266700" indent="-266700">
              <a:buSzPct val="105000"/>
            </a:pPr>
            <a:r>
              <a:rPr lang="en-US" dirty="0"/>
              <a:t>	2008:	48.35%</a:t>
            </a:r>
          </a:p>
          <a:p>
            <a:pPr marL="266700" indent="-266700">
              <a:buSzPct val="105000"/>
            </a:pPr>
            <a:r>
              <a:rPr lang="en-US" dirty="0"/>
              <a:t>    2009:  61.43%</a:t>
            </a:r>
          </a:p>
          <a:p>
            <a:pPr marL="266700" indent="-266700">
              <a:buSzPct val="105000"/>
            </a:pPr>
            <a:r>
              <a:rPr lang="en-US" dirty="0"/>
              <a:t>    2010:  51.20%</a:t>
            </a:r>
          </a:p>
        </p:txBody>
      </p:sp>
      <p:sp>
        <p:nvSpPr>
          <p:cNvPr id="7" name="Title 2"/>
          <p:cNvSpPr txBox="1">
            <a:spLocks/>
          </p:cNvSpPr>
          <p:nvPr/>
        </p:nvSpPr>
        <p:spPr>
          <a:xfrm>
            <a:off x="2150580" y="703406"/>
            <a:ext cx="6915149" cy="495300"/>
          </a:xfrm>
          <a:prstGeom prst="rect">
            <a:avLst/>
          </a:prstGeom>
        </p:spPr>
        <p:txBody>
          <a:bodyPr>
            <a:normAutofit fontScale="90000" lnSpcReduction="10000"/>
          </a:bodyPr>
          <a:lstStyle/>
          <a:p>
            <a:pPr algn="ctr">
              <a:defRPr/>
            </a:pPr>
            <a:r>
              <a:rPr lang="en-US" sz="3200" b="1" dirty="0">
                <a:solidFill>
                  <a:schemeClr val="tx2"/>
                </a:solidFill>
                <a:latin typeface="+mj-lt"/>
                <a:ea typeface="+mj-ea"/>
                <a:cs typeface="+mj-cs"/>
              </a:rPr>
              <a:t>Surplus Distribution</a:t>
            </a:r>
          </a:p>
        </p:txBody>
      </p:sp>
      <p:sp>
        <p:nvSpPr>
          <p:cNvPr id="9" name="TextBox 8"/>
          <p:cNvSpPr txBox="1"/>
          <p:nvPr/>
        </p:nvSpPr>
        <p:spPr>
          <a:xfrm>
            <a:off x="1835151" y="5492441"/>
            <a:ext cx="8639175" cy="646331"/>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dirty="0"/>
              <a:t>At every year end the surplus balance in the Solidarity Fund ( net death claims ), </a:t>
            </a:r>
          </a:p>
          <a:p>
            <a:pPr algn="ctr">
              <a:defRPr/>
            </a:pPr>
            <a:r>
              <a:rPr lang="en-US" dirty="0"/>
              <a:t>is distributed to the participants in the form of additional units</a:t>
            </a:r>
          </a:p>
        </p:txBody>
      </p:sp>
      <p:pic>
        <p:nvPicPr>
          <p:cNvPr id="6" name="Picture 8" descr="Logo_fwuklein"/>
          <p:cNvPicPr>
            <a:picLocks noChangeAspect="1" noChangeArrowheads="1"/>
          </p:cNvPicPr>
          <p:nvPr/>
        </p:nvPicPr>
        <p:blipFill>
          <a:blip r:embed="rId3"/>
          <a:srcRect/>
          <a:stretch>
            <a:fillRect/>
          </a:stretch>
        </p:blipFill>
        <p:spPr bwMode="auto">
          <a:xfrm>
            <a:off x="9170506" y="232229"/>
            <a:ext cx="1029660" cy="942357"/>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Tree>
    <p:extLst>
      <p:ext uri="{BB962C8B-B14F-4D97-AF65-F5344CB8AC3E}">
        <p14:creationId xmlns:p14="http://schemas.microsoft.com/office/powerpoint/2010/main" val="344492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15681" y="1310642"/>
          <a:ext cx="8452884" cy="4463853"/>
        </p:xfrm>
        <a:graphic>
          <a:graphicData uri="http://schemas.openxmlformats.org/drawingml/2006/table">
            <a:tbl>
              <a:tblPr firstRow="1" bandRow="1">
                <a:tableStyleId>{5C22544A-7EE6-4342-B048-85BDC9FD1C3A}</a:tableStyleId>
              </a:tblPr>
              <a:tblGrid>
                <a:gridCol w="3148012"/>
                <a:gridCol w="5304872"/>
              </a:tblGrid>
              <a:tr h="435510">
                <a:tc>
                  <a:txBody>
                    <a:bodyPr/>
                    <a:lstStyle/>
                    <a:p>
                      <a:endParaRPr lang="en-US" dirty="0"/>
                    </a:p>
                  </a:txBody>
                  <a:tcPr>
                    <a:solidFill>
                      <a:srgbClr val="00B050"/>
                    </a:solidFill>
                  </a:tcPr>
                </a:tc>
                <a:tc>
                  <a:txBody>
                    <a:bodyPr/>
                    <a:lstStyle/>
                    <a:p>
                      <a:endParaRPr lang="en-US" sz="1800" dirty="0"/>
                    </a:p>
                  </a:txBody>
                  <a:tcPr>
                    <a:solidFill>
                      <a:srgbClr val="00B050"/>
                    </a:solidFill>
                  </a:tcPr>
                </a:tc>
              </a:tr>
              <a:tr h="798940">
                <a:tc>
                  <a:txBody>
                    <a:bodyPr/>
                    <a:lstStyle/>
                    <a:p>
                      <a:r>
                        <a:rPr lang="en-US" sz="1800" b="1" dirty="0" smtClean="0"/>
                        <a:t>Entrance Fees </a:t>
                      </a:r>
                      <a:endParaRPr lang="en-US" sz="1800" b="1" dirty="0"/>
                    </a:p>
                  </a:txBody>
                  <a:tcPr>
                    <a:solidFill>
                      <a:srgbClr val="CCFF99"/>
                    </a:solidFill>
                  </a:tcPr>
                </a:tc>
                <a:tc>
                  <a:txBody>
                    <a:bodyPr/>
                    <a:lstStyle/>
                    <a:p>
                      <a:r>
                        <a:rPr lang="en-US" sz="1600" dirty="0" smtClean="0"/>
                        <a:t>1.2% of Total Regular Contributions (Capped 18 years)</a:t>
                      </a:r>
                    </a:p>
                    <a:p>
                      <a:r>
                        <a:rPr lang="en-US" sz="1600" dirty="0" smtClean="0"/>
                        <a:t>75% of fees paid</a:t>
                      </a:r>
                      <a:r>
                        <a:rPr lang="en-US" sz="1600" baseline="0" dirty="0" smtClean="0"/>
                        <a:t> over 12 months</a:t>
                      </a:r>
                    </a:p>
                    <a:p>
                      <a:r>
                        <a:rPr lang="en-US" sz="1600" baseline="0" dirty="0" smtClean="0"/>
                        <a:t>25% of fees paid on the 13</a:t>
                      </a:r>
                      <a:r>
                        <a:rPr lang="en-US" sz="1600" baseline="30000" dirty="0" smtClean="0"/>
                        <a:t>th</a:t>
                      </a:r>
                      <a:r>
                        <a:rPr lang="en-US" sz="1600" baseline="0" dirty="0" smtClean="0"/>
                        <a:t> month</a:t>
                      </a:r>
                      <a:endParaRPr lang="en-US" sz="1600" dirty="0"/>
                    </a:p>
                  </a:txBody>
                  <a:tcPr>
                    <a:solidFill>
                      <a:srgbClr val="CCFF99"/>
                    </a:solidFill>
                  </a:tcPr>
                </a:tc>
              </a:tr>
              <a:tr h="1010904">
                <a:tc>
                  <a:txBody>
                    <a:bodyPr/>
                    <a:lstStyle/>
                    <a:p>
                      <a:r>
                        <a:rPr lang="en-US" sz="1800" b="1" dirty="0" smtClean="0"/>
                        <a:t>Acquisition Fees </a:t>
                      </a:r>
                      <a:endParaRPr lang="en-US" sz="1800" b="1" dirty="0"/>
                    </a:p>
                  </a:txBody>
                  <a:tcPr>
                    <a:solidFill>
                      <a:srgbClr val="CCFF99"/>
                    </a:solidFill>
                  </a:tcPr>
                </a:tc>
                <a:tc>
                  <a:txBody>
                    <a:bodyPr/>
                    <a:lstStyle/>
                    <a:p>
                      <a:r>
                        <a:rPr lang="en-US" sz="1600" dirty="0" smtClean="0"/>
                        <a:t>5.55% of</a:t>
                      </a:r>
                      <a:r>
                        <a:rPr lang="en-US" sz="1600" baseline="0" dirty="0" smtClean="0"/>
                        <a:t> total regular contributions (Capped 15 years)</a:t>
                      </a:r>
                    </a:p>
                    <a:p>
                      <a:r>
                        <a:rPr lang="en-US" sz="1600" baseline="0" dirty="0" smtClean="0"/>
                        <a:t>Any increase part of regular contribution or any additional LS</a:t>
                      </a:r>
                    </a:p>
                    <a:p>
                      <a:r>
                        <a:rPr lang="en-US" sz="1600" dirty="0" smtClean="0"/>
                        <a:t>75% of fees paid</a:t>
                      </a:r>
                      <a:r>
                        <a:rPr lang="en-US" sz="1600" baseline="0" dirty="0" smtClean="0"/>
                        <a:t> over 12 months</a:t>
                      </a:r>
                    </a:p>
                    <a:p>
                      <a:r>
                        <a:rPr lang="en-US" sz="1600" baseline="0" dirty="0" smtClean="0"/>
                        <a:t>25% of fees paid on the 13</a:t>
                      </a:r>
                      <a:r>
                        <a:rPr lang="en-US" sz="1600" baseline="30000" dirty="0" smtClean="0"/>
                        <a:t>th</a:t>
                      </a:r>
                      <a:r>
                        <a:rPr lang="en-US" sz="1600" baseline="0" dirty="0" smtClean="0"/>
                        <a:t> month</a:t>
                      </a:r>
                      <a:endParaRPr lang="en-US" sz="1600" dirty="0"/>
                    </a:p>
                  </a:txBody>
                  <a:tcPr>
                    <a:solidFill>
                      <a:srgbClr val="CCFF99"/>
                    </a:solidFill>
                  </a:tcPr>
                </a:tc>
              </a:tr>
              <a:tr h="661663">
                <a:tc>
                  <a:txBody>
                    <a:bodyPr/>
                    <a:lstStyle/>
                    <a:p>
                      <a:r>
                        <a:rPr lang="en-US" sz="1800" b="1" dirty="0" smtClean="0"/>
                        <a:t>Administration Fees</a:t>
                      </a:r>
                      <a:endParaRPr lang="en-US" sz="1800" b="1" dirty="0"/>
                    </a:p>
                  </a:txBody>
                  <a:tcPr>
                    <a:solidFill>
                      <a:srgbClr val="CCFF99"/>
                    </a:solidFill>
                  </a:tcPr>
                </a:tc>
                <a:tc>
                  <a:txBody>
                    <a:bodyPr/>
                    <a:lstStyle/>
                    <a:p>
                      <a:r>
                        <a:rPr lang="en-US" sz="1600" dirty="0" smtClean="0"/>
                        <a:t>Monthly</a:t>
                      </a:r>
                      <a:r>
                        <a:rPr lang="en-US" sz="1600" baseline="0" dirty="0" smtClean="0"/>
                        <a:t> FEE of AED 26 or 0.125% of value of participant’s share whichever is higher</a:t>
                      </a:r>
                      <a:endParaRPr lang="en-US" sz="1600" dirty="0"/>
                    </a:p>
                  </a:txBody>
                  <a:tcPr>
                    <a:solidFill>
                      <a:srgbClr val="CCFF99"/>
                    </a:solidFill>
                  </a:tcPr>
                </a:tc>
              </a:tr>
              <a:tr h="595444">
                <a:tc>
                  <a:txBody>
                    <a:bodyPr/>
                    <a:lstStyle/>
                    <a:p>
                      <a:r>
                        <a:rPr lang="en-US" sz="1800" b="1" dirty="0" smtClean="0"/>
                        <a:t>Takaful Solidarity Fund Fees</a:t>
                      </a:r>
                      <a:endParaRPr lang="en-US" sz="1800" b="1" dirty="0"/>
                    </a:p>
                  </a:txBody>
                  <a:tcPr>
                    <a:solidFill>
                      <a:srgbClr val="CCFF99"/>
                    </a:solidFill>
                  </a:tcPr>
                </a:tc>
                <a:tc>
                  <a:txBody>
                    <a:bodyPr/>
                    <a:lstStyle/>
                    <a:p>
                      <a:r>
                        <a:rPr lang="en-US" sz="1600" dirty="0" smtClean="0"/>
                        <a:t>15% of the difference between Takaful</a:t>
                      </a:r>
                      <a:r>
                        <a:rPr lang="en-US" sz="1600" baseline="0" dirty="0" smtClean="0"/>
                        <a:t> Solidarity Donations and Re-</a:t>
                      </a:r>
                      <a:r>
                        <a:rPr lang="en-US" sz="1600" baseline="0" dirty="0" err="1" smtClean="0"/>
                        <a:t>takaful</a:t>
                      </a:r>
                      <a:r>
                        <a:rPr lang="en-US" sz="1600" baseline="0" dirty="0" smtClean="0"/>
                        <a:t> contributions</a:t>
                      </a:r>
                      <a:endParaRPr lang="en-US" sz="1600" dirty="0"/>
                    </a:p>
                  </a:txBody>
                  <a:tcPr>
                    <a:solidFill>
                      <a:srgbClr val="CCFF99"/>
                    </a:solidFill>
                  </a:tcPr>
                </a:tc>
              </a:tr>
              <a:tr h="445966">
                <a:tc>
                  <a:txBody>
                    <a:bodyPr/>
                    <a:lstStyle/>
                    <a:p>
                      <a:r>
                        <a:rPr lang="en-US" sz="1800" b="1" dirty="0" smtClean="0"/>
                        <a:t>Switch</a:t>
                      </a:r>
                      <a:r>
                        <a:rPr lang="en-US" sz="1800" b="1" baseline="0" dirty="0" smtClean="0"/>
                        <a:t> Fees </a:t>
                      </a:r>
                      <a:endParaRPr lang="en-US" sz="1800" b="1" dirty="0"/>
                    </a:p>
                  </a:txBody>
                  <a:tcPr>
                    <a:solidFill>
                      <a:srgbClr val="CCFF99"/>
                    </a:solidFill>
                  </a:tcPr>
                </a:tc>
                <a:tc>
                  <a:txBody>
                    <a:bodyPr/>
                    <a:lstStyle/>
                    <a:p>
                      <a:r>
                        <a:rPr lang="en-US" sz="1600" dirty="0" smtClean="0"/>
                        <a:t>1 % of value of units switched ( after 4</a:t>
                      </a:r>
                      <a:r>
                        <a:rPr lang="en-US" sz="1600" baseline="0" dirty="0" smtClean="0"/>
                        <a:t> FREE switches)</a:t>
                      </a:r>
                      <a:endParaRPr lang="en-US" sz="1600" dirty="0"/>
                    </a:p>
                  </a:txBody>
                  <a:tcPr>
                    <a:solidFill>
                      <a:srgbClr val="CCFF99"/>
                    </a:solidFill>
                  </a:tcPr>
                </a:tc>
              </a:tr>
              <a:tr h="435510">
                <a:tc>
                  <a:txBody>
                    <a:bodyPr/>
                    <a:lstStyle/>
                    <a:p>
                      <a:r>
                        <a:rPr lang="en-US" sz="1800" b="1" dirty="0" smtClean="0"/>
                        <a:t>Statement Fees</a:t>
                      </a:r>
                      <a:r>
                        <a:rPr lang="en-US" sz="1800" b="1" baseline="0" dirty="0" smtClean="0"/>
                        <a:t> </a:t>
                      </a:r>
                      <a:endParaRPr lang="en-US" sz="1800" b="1" dirty="0"/>
                    </a:p>
                  </a:txBody>
                  <a:tcPr>
                    <a:solidFill>
                      <a:srgbClr val="CCFF99"/>
                    </a:solidFill>
                  </a:tcPr>
                </a:tc>
                <a:tc>
                  <a:txBody>
                    <a:bodyPr/>
                    <a:lstStyle/>
                    <a:p>
                      <a:r>
                        <a:rPr lang="en-US" sz="1600" dirty="0" smtClean="0"/>
                        <a:t>AED 92 for</a:t>
                      </a:r>
                      <a:r>
                        <a:rPr lang="en-US" sz="1600" baseline="0" dirty="0" smtClean="0"/>
                        <a:t> additional statements </a:t>
                      </a:r>
                      <a:endParaRPr lang="en-US" sz="1600" dirty="0"/>
                    </a:p>
                  </a:txBody>
                  <a:tcPr>
                    <a:solidFill>
                      <a:srgbClr val="CCFF99"/>
                    </a:solidFill>
                  </a:tcPr>
                </a:tc>
              </a:tr>
            </a:tbl>
          </a:graphicData>
        </a:graphic>
      </p:graphicFrame>
      <p:sp>
        <p:nvSpPr>
          <p:cNvPr id="5" name="TextBox 4"/>
          <p:cNvSpPr txBox="1"/>
          <p:nvPr/>
        </p:nvSpPr>
        <p:spPr>
          <a:xfrm>
            <a:off x="1815129" y="6108866"/>
            <a:ext cx="8453437" cy="369887"/>
          </a:xfrm>
          <a:prstGeom prst="rect">
            <a:avLst/>
          </a:prstGeom>
          <a:solidFill>
            <a:srgbClr val="00B050"/>
          </a:solidFill>
        </p:spPr>
        <p:txBody>
          <a:bodyPr>
            <a:spAutoFit/>
          </a:bodyPr>
          <a:lstStyle/>
          <a:p>
            <a:pPr algn="ctr">
              <a:defRPr/>
            </a:pPr>
            <a:r>
              <a:rPr lang="en-US" dirty="0">
                <a:solidFill>
                  <a:schemeClr val="bg1"/>
                </a:solidFill>
              </a:rPr>
              <a:t>Total Contribution = AED 1000 x 12 x ( 10 yrs ) = AED 120,000 </a:t>
            </a:r>
          </a:p>
        </p:txBody>
      </p:sp>
      <p:sp>
        <p:nvSpPr>
          <p:cNvPr id="8" name="Title 1"/>
          <p:cNvSpPr txBox="1">
            <a:spLocks/>
          </p:cNvSpPr>
          <p:nvPr/>
        </p:nvSpPr>
        <p:spPr bwMode="auto">
          <a:xfrm>
            <a:off x="2081034" y="545618"/>
            <a:ext cx="7921625" cy="684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800" b="1" kern="0" dirty="0">
                <a:solidFill>
                  <a:schemeClr val="tx2"/>
                </a:solidFill>
                <a:effectLst>
                  <a:outerShdw blurRad="38100" dist="38100" dir="2700000" algn="tl">
                    <a:srgbClr val="C0C0C0"/>
                  </a:outerShdw>
                </a:effectLst>
                <a:latin typeface="+mj-lt"/>
                <a:ea typeface="+mj-ea"/>
                <a:cs typeface="+mj-cs"/>
              </a:rPr>
              <a:t>Wakalah Fees and Charges</a:t>
            </a:r>
          </a:p>
        </p:txBody>
      </p:sp>
    </p:spTree>
    <p:extLst>
      <p:ext uri="{BB962C8B-B14F-4D97-AF65-F5344CB8AC3E}">
        <p14:creationId xmlns:p14="http://schemas.microsoft.com/office/powerpoint/2010/main" val="136315037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154257" y="2465456"/>
            <a:ext cx="6172199" cy="1492716"/>
          </a:xfrm>
          <a:prstGeom prst="rect">
            <a:avLst/>
          </a:prstGeom>
          <a:solidFill>
            <a:srgbClr val="339933"/>
          </a:solidFill>
          <a:ln w="9525">
            <a:noFill/>
            <a:miter lim="800000"/>
            <a:headEnd/>
            <a:tailEnd/>
          </a:ln>
        </p:spPr>
        <p:txBody>
          <a:bodyPr wrap="square">
            <a:spAutoFit/>
          </a:bodyPr>
          <a:lstStyle/>
          <a:p>
            <a:pPr algn="ctr">
              <a:buFont typeface="Wingdings" pitchFamily="2" charset="2"/>
              <a:buNone/>
            </a:pPr>
            <a:endParaRPr lang="en-US" sz="2800" b="1" dirty="0">
              <a:solidFill>
                <a:schemeClr val="bg1"/>
              </a:solidFill>
            </a:endParaRPr>
          </a:p>
          <a:p>
            <a:pPr algn="ctr">
              <a:buFont typeface="Wingdings" pitchFamily="2" charset="2"/>
              <a:buNone/>
            </a:pPr>
            <a:r>
              <a:rPr lang="en-US" sz="3500" b="1" dirty="0">
                <a:solidFill>
                  <a:schemeClr val="bg1"/>
                </a:solidFill>
              </a:rPr>
              <a:t>Investment</a:t>
            </a:r>
          </a:p>
          <a:p>
            <a:pPr algn="ctr">
              <a:buFont typeface="Wingdings" pitchFamily="2" charset="2"/>
              <a:buNone/>
            </a:pPr>
            <a:endParaRPr lang="en-US" sz="2800" b="1" dirty="0">
              <a:solidFill>
                <a:schemeClr val="bg1"/>
              </a:solidFill>
            </a:endParaRPr>
          </a:p>
        </p:txBody>
      </p:sp>
      <p:pic>
        <p:nvPicPr>
          <p:cNvPr id="5" name="Picture 8" descr="Logo_fwuklein"/>
          <p:cNvPicPr>
            <a:picLocks noChangeAspect="1" noChangeArrowheads="1"/>
          </p:cNvPicPr>
          <p:nvPr/>
        </p:nvPicPr>
        <p:blipFill>
          <a:blip r:embed="rId2"/>
          <a:srcRect/>
          <a:stretch>
            <a:fillRect/>
          </a:stretch>
        </p:blipFill>
        <p:spPr bwMode="auto">
          <a:xfrm>
            <a:off x="9326457" y="370824"/>
            <a:ext cx="883273" cy="840271"/>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Tree>
    <p:extLst>
      <p:ext uri="{BB962C8B-B14F-4D97-AF65-F5344CB8AC3E}">
        <p14:creationId xmlns:p14="http://schemas.microsoft.com/office/powerpoint/2010/main" val="3184020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8915400" y="4244976"/>
            <a:ext cx="1600200" cy="1236663"/>
          </a:xfrm>
          <a:prstGeom prst="flowChartMultidocument">
            <a:avLst/>
          </a:prstGeom>
          <a:solidFill>
            <a:schemeClr val="accent1"/>
          </a:solidFill>
          <a:ln w="28575">
            <a:solidFill>
              <a:srgbClr val="5F5F5F"/>
            </a:solidFill>
            <a:miter lim="800000"/>
            <a:headEnd/>
            <a:tailEnd/>
          </a:ln>
        </p:spPr>
        <p:txBody>
          <a:bodyPr wrap="none" anchor="ctr"/>
          <a:lstStyle/>
          <a:p>
            <a:endParaRPr lang="en-US"/>
          </a:p>
        </p:txBody>
      </p:sp>
      <p:sp>
        <p:nvSpPr>
          <p:cNvPr id="705538" name="Rectangle 3"/>
          <p:cNvSpPr>
            <a:spLocks noGrp="1" noChangeArrowheads="1"/>
          </p:cNvSpPr>
          <p:nvPr>
            <p:ph type="title"/>
          </p:nvPr>
        </p:nvSpPr>
        <p:spPr bwMode="auto">
          <a:xfrm>
            <a:off x="1722404" y="327991"/>
            <a:ext cx="7772400" cy="457200"/>
          </a:xfrm>
          <a:solidFill>
            <a:srgbClr val="00CC66"/>
          </a:solidFill>
        </p:spPr>
        <p:txBody>
          <a:bodyPr vert="horz" wrap="square" lIns="91440" tIns="45720" rIns="91440" bIns="45720" numCol="1" anchor="ctr" anchorCtr="0" compatLnSpc="1">
            <a:prstTxWarp prst="textNoShape">
              <a:avLst/>
            </a:prstTxWarp>
          </a:bodyPr>
          <a:lstStyle/>
          <a:p>
            <a:pPr algn="l" eaLnBrk="1" hangingPunct="1"/>
            <a:r>
              <a:rPr lang="de-DE" b="1" dirty="0" smtClean="0">
                <a:solidFill>
                  <a:schemeClr val="bg1"/>
                </a:solidFill>
                <a:latin typeface="Calibri" pitchFamily="34" charset="0"/>
              </a:rPr>
              <a:t>Investment Approach – </a:t>
            </a:r>
            <a:r>
              <a:rPr lang="de-DE" b="1" dirty="0" err="1" smtClean="0">
                <a:solidFill>
                  <a:schemeClr val="bg1"/>
                </a:solidFill>
                <a:latin typeface="Calibri" pitchFamily="34" charset="0"/>
              </a:rPr>
              <a:t>Overview</a:t>
            </a:r>
            <a:endParaRPr lang="en-US" b="1" dirty="0" smtClean="0">
              <a:solidFill>
                <a:schemeClr val="bg1"/>
              </a:solidFill>
              <a:latin typeface="Calibri" pitchFamily="34" charset="0"/>
            </a:endParaRPr>
          </a:p>
        </p:txBody>
      </p:sp>
      <p:pic>
        <p:nvPicPr>
          <p:cNvPr id="467972" name="Picture 4" descr="Comparison_(adhoc 050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325" y="4732338"/>
            <a:ext cx="1143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965200"/>
            <a:ext cx="18288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4" name="Text Box 6"/>
          <p:cNvSpPr txBox="1">
            <a:spLocks noChangeArrowheads="1"/>
          </p:cNvSpPr>
          <p:nvPr/>
        </p:nvSpPr>
        <p:spPr bwMode="auto">
          <a:xfrm>
            <a:off x="1716088" y="6015038"/>
            <a:ext cx="2519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0" anchor="ctr" anchorCtr="1"/>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r>
              <a:rPr lang="en-GB" sz="1600">
                <a:latin typeface="Calibri" pitchFamily="34" charset="0"/>
              </a:rPr>
              <a:t>PSL monitors markets and </a:t>
            </a:r>
            <a:br>
              <a:rPr lang="en-GB" sz="1600">
                <a:latin typeface="Calibri" pitchFamily="34" charset="0"/>
              </a:rPr>
            </a:br>
            <a:r>
              <a:rPr lang="en-GB" sz="1600" b="1">
                <a:latin typeface="Calibri" pitchFamily="34" charset="0"/>
              </a:rPr>
              <a:t>Islamic</a:t>
            </a:r>
            <a:r>
              <a:rPr lang="en-GB" sz="1600">
                <a:latin typeface="Calibri" pitchFamily="34" charset="0"/>
              </a:rPr>
              <a:t> Funds worldwide, </a:t>
            </a:r>
            <a:br>
              <a:rPr lang="en-GB" sz="1600">
                <a:latin typeface="Calibri" pitchFamily="34" charset="0"/>
              </a:rPr>
            </a:br>
            <a:r>
              <a:rPr lang="en-GB" sz="1600">
                <a:latin typeface="Calibri" pitchFamily="34" charset="0"/>
              </a:rPr>
              <a:t>and suggests funds for approval</a:t>
            </a:r>
          </a:p>
        </p:txBody>
      </p:sp>
      <p:pic>
        <p:nvPicPr>
          <p:cNvPr id="467975" name="Picture 7" descr="PS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475" y="4614863"/>
            <a:ext cx="552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6" name="Picture 8" descr="PS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8150" y="965200"/>
            <a:ext cx="552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7" name="Text Box 9"/>
          <p:cNvSpPr txBox="1">
            <a:spLocks noChangeArrowheads="1"/>
          </p:cNvSpPr>
          <p:nvPr/>
        </p:nvSpPr>
        <p:spPr bwMode="auto">
          <a:xfrm>
            <a:off x="4003675" y="1079501"/>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800" b="1">
                <a:latin typeface="Calibri" pitchFamily="34" charset="0"/>
              </a:rPr>
              <a:t>FWU Sharia compliant Investment Universe</a:t>
            </a:r>
            <a:endParaRPr lang="en-US" sz="1800" b="1">
              <a:latin typeface="Calibri" pitchFamily="34" charset="0"/>
            </a:endParaRPr>
          </a:p>
        </p:txBody>
      </p:sp>
      <p:sp>
        <p:nvSpPr>
          <p:cNvPr id="467978" name="Rectangle 10"/>
          <p:cNvSpPr>
            <a:spLocks noChangeArrowheads="1"/>
          </p:cNvSpPr>
          <p:nvPr/>
        </p:nvSpPr>
        <p:spPr bwMode="auto">
          <a:xfrm>
            <a:off x="5715001" y="3933825"/>
            <a:ext cx="2257425" cy="1079500"/>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algn="ctr"/>
            <a:endParaRPr lang="de-DE" sz="2800">
              <a:latin typeface="Calibri" pitchFamily="34" charset="0"/>
            </a:endParaRPr>
          </a:p>
        </p:txBody>
      </p:sp>
      <p:pic>
        <p:nvPicPr>
          <p:cNvPr id="467979" name="Picture 11" descr="CAIRW5U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506913"/>
            <a:ext cx="457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80" name="AutoShape 12"/>
          <p:cNvSpPr>
            <a:spLocks noChangeArrowheads="1"/>
          </p:cNvSpPr>
          <p:nvPr/>
        </p:nvSpPr>
        <p:spPr bwMode="auto">
          <a:xfrm>
            <a:off x="2392363" y="1614489"/>
            <a:ext cx="552450" cy="612775"/>
          </a:xfrm>
          <a:custGeom>
            <a:avLst/>
            <a:gdLst>
              <a:gd name="T0" fmla="*/ 386868 w 21600"/>
              <a:gd name="T1" fmla="*/ 0 h 21600"/>
              <a:gd name="T2" fmla="*/ 386868 w 21600"/>
              <a:gd name="T3" fmla="*/ 344913 h 21600"/>
              <a:gd name="T4" fmla="*/ 82791 w 21600"/>
              <a:gd name="T5" fmla="*/ 612775 h 21600"/>
              <a:gd name="T6" fmla="*/ 552450 w 21600"/>
              <a:gd name="T7" fmla="*/ 17245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28575" algn="ctr">
            <a:solidFill>
              <a:srgbClr val="5F5F5F"/>
            </a:solidFill>
            <a:miter lim="800000"/>
            <a:headEnd/>
            <a:tailEnd/>
          </a:ln>
        </p:spPr>
        <p:txBody>
          <a:bodyPr wrap="none" anchor="ctr"/>
          <a:lstStyle/>
          <a:p>
            <a:endParaRPr lang="en-US"/>
          </a:p>
        </p:txBody>
      </p:sp>
      <p:sp>
        <p:nvSpPr>
          <p:cNvPr id="467981" name="AutoShape 13"/>
          <p:cNvSpPr>
            <a:spLocks noChangeArrowheads="1"/>
          </p:cNvSpPr>
          <p:nvPr/>
        </p:nvSpPr>
        <p:spPr bwMode="auto">
          <a:xfrm>
            <a:off x="2286000" y="3748089"/>
            <a:ext cx="374650" cy="612775"/>
          </a:xfrm>
          <a:prstGeom prst="upArrow">
            <a:avLst>
              <a:gd name="adj1" fmla="val 50000"/>
              <a:gd name="adj2" fmla="val 40890"/>
            </a:avLst>
          </a:prstGeom>
          <a:solidFill>
            <a:schemeClr val="accent1"/>
          </a:solidFill>
          <a:ln w="28575" algn="ctr">
            <a:solidFill>
              <a:srgbClr val="5F5F5F"/>
            </a:solidFill>
            <a:miter lim="800000"/>
            <a:headEnd/>
            <a:tailEnd/>
          </a:ln>
        </p:spPr>
        <p:txBody>
          <a:bodyPr wrap="none" anchor="ctr"/>
          <a:lstStyle/>
          <a:p>
            <a:endParaRPr lang="en-US"/>
          </a:p>
        </p:txBody>
      </p:sp>
      <p:pic>
        <p:nvPicPr>
          <p:cNvPr id="467982" name="Picture 14" descr="check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3789" y="1044576"/>
            <a:ext cx="11525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83" name="Picture 15" descr="tick and cro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6064" y="1047751"/>
            <a:ext cx="758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84" name="Text Box 16"/>
          <p:cNvSpPr txBox="1">
            <a:spLocks noChangeArrowheads="1"/>
          </p:cNvSpPr>
          <p:nvPr/>
        </p:nvSpPr>
        <p:spPr bwMode="auto">
          <a:xfrm>
            <a:off x="4419601" y="5222876"/>
            <a:ext cx="17573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600" b="1">
                <a:latin typeface="Calibri" pitchFamily="34" charset="0"/>
              </a:rPr>
              <a:t>The best-in-class funds are „distilled“ from the Sharia compliant universe</a:t>
            </a:r>
            <a:endParaRPr lang="en-US" sz="1600" b="1">
              <a:latin typeface="Calibri" pitchFamily="34" charset="0"/>
            </a:endParaRPr>
          </a:p>
        </p:txBody>
      </p:sp>
      <p:sp>
        <p:nvSpPr>
          <p:cNvPr id="467985" name="Text Box 17"/>
          <p:cNvSpPr txBox="1">
            <a:spLocks noChangeArrowheads="1"/>
          </p:cNvSpPr>
          <p:nvPr/>
        </p:nvSpPr>
        <p:spPr bwMode="auto">
          <a:xfrm>
            <a:off x="7162800" y="1047750"/>
            <a:ext cx="27763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en-US" sz="1600">
                <a:latin typeface="Calibri" pitchFamily="34" charset="0"/>
              </a:rPr>
              <a:t>The funds are scrutinised whether they pass a strict list of investment criteria in terms of size, track record, etc.</a:t>
            </a:r>
          </a:p>
        </p:txBody>
      </p:sp>
      <p:sp>
        <p:nvSpPr>
          <p:cNvPr id="467986" name="Text Box 18"/>
          <p:cNvSpPr txBox="1">
            <a:spLocks noChangeArrowheads="1"/>
          </p:cNvSpPr>
          <p:nvPr/>
        </p:nvSpPr>
        <p:spPr bwMode="auto">
          <a:xfrm>
            <a:off x="7068345" y="2707670"/>
            <a:ext cx="29121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en-US" sz="1600" dirty="0">
                <a:latin typeface="Calibri" pitchFamily="34" charset="0"/>
              </a:rPr>
              <a:t>Sophisticated algorithms of the proprietary FWU quant model  assign weights to the funds in the portfolio in order to optimize the trade-off between performance and drawdown </a:t>
            </a:r>
          </a:p>
        </p:txBody>
      </p:sp>
      <p:sp>
        <p:nvSpPr>
          <p:cNvPr id="467987" name="AutoShape 19"/>
          <p:cNvSpPr>
            <a:spLocks noChangeArrowheads="1"/>
          </p:cNvSpPr>
          <p:nvPr/>
        </p:nvSpPr>
        <p:spPr bwMode="auto">
          <a:xfrm rot="-9098858">
            <a:off x="5840413" y="2227264"/>
            <a:ext cx="374650" cy="612775"/>
          </a:xfrm>
          <a:prstGeom prst="upArrow">
            <a:avLst>
              <a:gd name="adj1" fmla="val 50000"/>
              <a:gd name="adj2" fmla="val 40890"/>
            </a:avLst>
          </a:prstGeom>
          <a:solidFill>
            <a:schemeClr val="accent1"/>
          </a:solidFill>
          <a:ln w="28575" algn="ctr">
            <a:solidFill>
              <a:srgbClr val="5F5F5F"/>
            </a:solidFill>
            <a:miter lim="800000"/>
            <a:headEnd/>
            <a:tailEnd/>
          </a:ln>
        </p:spPr>
        <p:txBody>
          <a:bodyPr wrap="none" anchor="ctr"/>
          <a:lstStyle/>
          <a:p>
            <a:endParaRPr lang="en-US"/>
          </a:p>
        </p:txBody>
      </p:sp>
      <p:sp>
        <p:nvSpPr>
          <p:cNvPr id="705555" name="Text Box 20"/>
          <p:cNvSpPr txBox="1">
            <a:spLocks noChangeArrowheads="1"/>
          </p:cNvSpPr>
          <p:nvPr/>
        </p:nvSpPr>
        <p:spPr bwMode="auto">
          <a:xfrm>
            <a:off x="8823326" y="4343401"/>
            <a:ext cx="1616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400">
                <a:solidFill>
                  <a:schemeClr val="bg1"/>
                </a:solidFill>
                <a:latin typeface="Calibri" pitchFamily="34" charset="0"/>
              </a:rPr>
              <a:t>Automated delivery of reporting of results to operations team</a:t>
            </a:r>
            <a:endParaRPr lang="en-US" sz="1400">
              <a:solidFill>
                <a:schemeClr val="bg1"/>
              </a:solidFill>
              <a:latin typeface="Calibri" pitchFamily="34" charset="0"/>
            </a:endParaRPr>
          </a:p>
        </p:txBody>
      </p:sp>
      <p:sp>
        <p:nvSpPr>
          <p:cNvPr id="467989" name="Line 21"/>
          <p:cNvSpPr>
            <a:spLocks noChangeShapeType="1"/>
          </p:cNvSpPr>
          <p:nvPr/>
        </p:nvSpPr>
        <p:spPr bwMode="auto">
          <a:xfrm flipV="1">
            <a:off x="5915026" y="4784725"/>
            <a:ext cx="688975" cy="0"/>
          </a:xfrm>
          <a:prstGeom prst="line">
            <a:avLst/>
          </a:prstGeom>
          <a:noFill/>
          <a:ln w="28575">
            <a:solidFill>
              <a:srgbClr val="5F5F5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5557" name="Rectangle 22"/>
          <p:cNvSpPr>
            <a:spLocks noChangeArrowheads="1"/>
          </p:cNvSpPr>
          <p:nvPr/>
        </p:nvSpPr>
        <p:spPr bwMode="auto">
          <a:xfrm>
            <a:off x="5715001" y="3863975"/>
            <a:ext cx="1216025" cy="496888"/>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467991" name="Line 23"/>
          <p:cNvSpPr>
            <a:spLocks noChangeShapeType="1"/>
          </p:cNvSpPr>
          <p:nvPr/>
        </p:nvSpPr>
        <p:spPr bwMode="auto">
          <a:xfrm>
            <a:off x="7999413" y="4822825"/>
            <a:ext cx="747712" cy="0"/>
          </a:xfrm>
          <a:prstGeom prst="line">
            <a:avLst/>
          </a:prstGeom>
          <a:noFill/>
          <a:ln w="28575">
            <a:solidFill>
              <a:srgbClr val="5F5F5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7992" name="Text Box 24"/>
          <p:cNvSpPr txBox="1">
            <a:spLocks noChangeArrowheads="1"/>
          </p:cNvSpPr>
          <p:nvPr/>
        </p:nvSpPr>
        <p:spPr bwMode="auto">
          <a:xfrm>
            <a:off x="8940800" y="5530850"/>
            <a:ext cx="157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800" b="1">
                <a:latin typeface="Calibri" pitchFamily="34" charset="0"/>
              </a:rPr>
              <a:t>Investment is executed</a:t>
            </a:r>
            <a:endParaRPr lang="en-US" sz="1800" b="1">
              <a:latin typeface="Calibri" pitchFamily="34" charset="0"/>
            </a:endParaRPr>
          </a:p>
        </p:txBody>
      </p:sp>
      <p:pic>
        <p:nvPicPr>
          <p:cNvPr id="467993" name="Picture 25" descr="matl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001" y="4803776"/>
            <a:ext cx="904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94" name="Picture 26" descr="CAPU3HM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8138" y="4252913"/>
            <a:ext cx="9001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95" name="Text Box 27"/>
          <p:cNvSpPr txBox="1">
            <a:spLocks noChangeArrowheads="1"/>
          </p:cNvSpPr>
          <p:nvPr/>
        </p:nvSpPr>
        <p:spPr bwMode="auto">
          <a:xfrm>
            <a:off x="6477000" y="5772150"/>
            <a:ext cx="11826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800" b="1">
                <a:latin typeface="Calibri" pitchFamily="34" charset="0"/>
              </a:rPr>
              <a:t>FWU Quant  Model</a:t>
            </a:r>
            <a:endParaRPr lang="en-US" sz="1800" b="1">
              <a:latin typeface="Calibri" pitchFamily="34" charset="0"/>
            </a:endParaRPr>
          </a:p>
        </p:txBody>
      </p:sp>
      <p:sp>
        <p:nvSpPr>
          <p:cNvPr id="705563" name="AutoShape 28"/>
          <p:cNvSpPr>
            <a:spLocks noChangeArrowheads="1"/>
          </p:cNvSpPr>
          <p:nvPr/>
        </p:nvSpPr>
        <p:spPr bwMode="auto">
          <a:xfrm rot="-6172996">
            <a:off x="5547520" y="2955132"/>
            <a:ext cx="582612" cy="612775"/>
          </a:xfrm>
          <a:prstGeom prst="rtTriangle">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467997" name="AutoShape 29"/>
          <p:cNvSpPr>
            <a:spLocks noChangeArrowheads="1"/>
          </p:cNvSpPr>
          <p:nvPr/>
        </p:nvSpPr>
        <p:spPr bwMode="auto">
          <a:xfrm rot="8902381">
            <a:off x="4635500" y="2227264"/>
            <a:ext cx="374650" cy="612775"/>
          </a:xfrm>
          <a:prstGeom prst="upArrow">
            <a:avLst>
              <a:gd name="adj1" fmla="val 50000"/>
              <a:gd name="adj2" fmla="val 40890"/>
            </a:avLst>
          </a:prstGeom>
          <a:solidFill>
            <a:schemeClr val="accent1"/>
          </a:solidFill>
          <a:ln w="28575" algn="ctr">
            <a:solidFill>
              <a:srgbClr val="5F5F5F"/>
            </a:solidFill>
            <a:miter lim="800000"/>
            <a:headEnd/>
            <a:tailEnd/>
          </a:ln>
        </p:spPr>
        <p:txBody>
          <a:bodyPr wrap="none" anchor="ctr"/>
          <a:lstStyle/>
          <a:p>
            <a:endParaRPr lang="en-US"/>
          </a:p>
        </p:txBody>
      </p:sp>
      <p:sp>
        <p:nvSpPr>
          <p:cNvPr id="705565" name="Rectangle 30"/>
          <p:cNvSpPr>
            <a:spLocks noChangeArrowheads="1"/>
          </p:cNvSpPr>
          <p:nvPr/>
        </p:nvSpPr>
        <p:spPr bwMode="auto">
          <a:xfrm>
            <a:off x="5600701" y="4092576"/>
            <a:ext cx="182563" cy="12382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66" name="Rectangle 31"/>
          <p:cNvSpPr>
            <a:spLocks noChangeArrowheads="1"/>
          </p:cNvSpPr>
          <p:nvPr/>
        </p:nvSpPr>
        <p:spPr bwMode="auto">
          <a:xfrm>
            <a:off x="4787901" y="4092576"/>
            <a:ext cx="182563" cy="12382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67" name="Rectangle 32"/>
          <p:cNvSpPr>
            <a:spLocks noChangeArrowheads="1"/>
          </p:cNvSpPr>
          <p:nvPr/>
        </p:nvSpPr>
        <p:spPr bwMode="auto">
          <a:xfrm>
            <a:off x="4964113" y="4252913"/>
            <a:ext cx="182562" cy="220662"/>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68" name="Rectangle 33"/>
          <p:cNvSpPr>
            <a:spLocks noChangeArrowheads="1"/>
          </p:cNvSpPr>
          <p:nvPr/>
        </p:nvSpPr>
        <p:spPr bwMode="auto">
          <a:xfrm>
            <a:off x="5424488" y="4244976"/>
            <a:ext cx="182562" cy="220663"/>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69" name="Rectangle 34"/>
          <p:cNvSpPr>
            <a:spLocks noChangeArrowheads="1"/>
          </p:cNvSpPr>
          <p:nvPr/>
        </p:nvSpPr>
        <p:spPr bwMode="auto">
          <a:xfrm>
            <a:off x="5851525" y="3492501"/>
            <a:ext cx="484188" cy="12382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0" name="AutoShape 35"/>
          <p:cNvSpPr>
            <a:spLocks noChangeArrowheads="1"/>
          </p:cNvSpPr>
          <p:nvPr/>
        </p:nvSpPr>
        <p:spPr bwMode="auto">
          <a:xfrm rot="3624020">
            <a:off x="6446045" y="3609182"/>
            <a:ext cx="293687" cy="476250"/>
          </a:xfrm>
          <a:prstGeom prst="rtTriangle">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1" name="AutoShape 37"/>
          <p:cNvSpPr>
            <a:spLocks noChangeArrowheads="1"/>
          </p:cNvSpPr>
          <p:nvPr/>
        </p:nvSpPr>
        <p:spPr bwMode="auto">
          <a:xfrm rot="-669893">
            <a:off x="4418013" y="2633664"/>
            <a:ext cx="266700" cy="244475"/>
          </a:xfrm>
          <a:prstGeom prst="triangle">
            <a:avLst>
              <a:gd name="adj" fmla="val 50000"/>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2" name="Rectangle 38"/>
          <p:cNvSpPr>
            <a:spLocks noChangeArrowheads="1"/>
          </p:cNvSpPr>
          <p:nvPr/>
        </p:nvSpPr>
        <p:spPr bwMode="auto">
          <a:xfrm>
            <a:off x="4727576" y="3724276"/>
            <a:ext cx="282575" cy="25717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3" name="Rectangle 39"/>
          <p:cNvSpPr>
            <a:spLocks noChangeArrowheads="1"/>
          </p:cNvSpPr>
          <p:nvPr/>
        </p:nvSpPr>
        <p:spPr bwMode="auto">
          <a:xfrm>
            <a:off x="4775201" y="3973513"/>
            <a:ext cx="123825" cy="279400"/>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4" name="Rectangle 40"/>
          <p:cNvSpPr>
            <a:spLocks noChangeArrowheads="1"/>
          </p:cNvSpPr>
          <p:nvPr/>
        </p:nvSpPr>
        <p:spPr bwMode="auto">
          <a:xfrm>
            <a:off x="5594351" y="4092575"/>
            <a:ext cx="176213" cy="160338"/>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5" name="Rectangle 41"/>
          <p:cNvSpPr>
            <a:spLocks noChangeArrowheads="1"/>
          </p:cNvSpPr>
          <p:nvPr/>
        </p:nvSpPr>
        <p:spPr bwMode="auto">
          <a:xfrm>
            <a:off x="5634038" y="3933825"/>
            <a:ext cx="176212" cy="160338"/>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6" name="AutoShape 42"/>
          <p:cNvSpPr>
            <a:spLocks noChangeArrowheads="1"/>
          </p:cNvSpPr>
          <p:nvPr/>
        </p:nvSpPr>
        <p:spPr bwMode="auto">
          <a:xfrm rot="-5400000">
            <a:off x="5260182" y="4188620"/>
            <a:ext cx="146050" cy="490537"/>
          </a:xfrm>
          <a:prstGeom prst="rtTriangle">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05577" name="AutoShape 43"/>
          <p:cNvSpPr>
            <a:spLocks noChangeArrowheads="1"/>
          </p:cNvSpPr>
          <p:nvPr/>
        </p:nvSpPr>
        <p:spPr bwMode="auto">
          <a:xfrm rot="-4468553">
            <a:off x="6299201" y="3336926"/>
            <a:ext cx="609600" cy="663575"/>
          </a:xfrm>
          <a:prstGeom prst="rtTriangle">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pic>
        <p:nvPicPr>
          <p:cNvPr id="468012" name="Picture 44" descr="filter-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8814" y="2960688"/>
            <a:ext cx="17557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013" name="Picture 45" descr="PS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3" y="2500313"/>
            <a:ext cx="552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014" name="Text Box 46"/>
          <p:cNvSpPr txBox="1">
            <a:spLocks noChangeArrowheads="1"/>
          </p:cNvSpPr>
          <p:nvPr/>
        </p:nvSpPr>
        <p:spPr bwMode="auto">
          <a:xfrm>
            <a:off x="1549401" y="3092450"/>
            <a:ext cx="178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de-DE" sz="1800" b="1">
                <a:latin typeface="Calibri" pitchFamily="34" charset="0"/>
              </a:rPr>
              <a:t>FWU Sharia   Board</a:t>
            </a:r>
            <a:endParaRPr lang="en-US" sz="1800" b="1">
              <a:latin typeface="Calibri" pitchFamily="34" charset="0"/>
            </a:endParaRPr>
          </a:p>
        </p:txBody>
      </p:sp>
    </p:spTree>
    <p:extLst>
      <p:ext uri="{BB962C8B-B14F-4D97-AF65-F5344CB8AC3E}">
        <p14:creationId xmlns:p14="http://schemas.microsoft.com/office/powerpoint/2010/main" val="33191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7974"/>
                                        </p:tgtEl>
                                        <p:attrNameLst>
                                          <p:attrName>style.visibility</p:attrName>
                                        </p:attrNameLst>
                                      </p:cBhvr>
                                      <p:to>
                                        <p:strVal val="visible"/>
                                      </p:to>
                                    </p:set>
                                    <p:animEffect transition="in" filter="wipe(down)">
                                      <p:cBhvr>
                                        <p:cTn id="7" dur="500"/>
                                        <p:tgtEl>
                                          <p:spTgt spid="46797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67972"/>
                                        </p:tgtEl>
                                        <p:attrNameLst>
                                          <p:attrName>style.visibility</p:attrName>
                                        </p:attrNameLst>
                                      </p:cBhvr>
                                      <p:to>
                                        <p:strVal val="visible"/>
                                      </p:to>
                                    </p:set>
                                    <p:animEffect transition="in" filter="wipe(down)">
                                      <p:cBhvr>
                                        <p:cTn id="11" dur="500"/>
                                        <p:tgtEl>
                                          <p:spTgt spid="467972"/>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67975"/>
                                        </p:tgtEl>
                                        <p:attrNameLst>
                                          <p:attrName>style.visibility</p:attrName>
                                        </p:attrNameLst>
                                      </p:cBhvr>
                                      <p:to>
                                        <p:strVal val="visible"/>
                                      </p:to>
                                    </p:set>
                                    <p:animEffect transition="in" filter="wipe(down)">
                                      <p:cBhvr>
                                        <p:cTn id="15" dur="500"/>
                                        <p:tgtEl>
                                          <p:spTgt spid="467975"/>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67981"/>
                                        </p:tgtEl>
                                        <p:attrNameLst>
                                          <p:attrName>style.visibility</p:attrName>
                                        </p:attrNameLst>
                                      </p:cBhvr>
                                      <p:to>
                                        <p:strVal val="visible"/>
                                      </p:to>
                                    </p:set>
                                    <p:animEffect transition="in" filter="wipe(down)">
                                      <p:cBhvr>
                                        <p:cTn id="19" dur="500"/>
                                        <p:tgtEl>
                                          <p:spTgt spid="467981"/>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68014"/>
                                        </p:tgtEl>
                                        <p:attrNameLst>
                                          <p:attrName>style.visibility</p:attrName>
                                        </p:attrNameLst>
                                      </p:cBhvr>
                                      <p:to>
                                        <p:strVal val="visible"/>
                                      </p:to>
                                    </p:set>
                                    <p:animEffect transition="in" filter="wipe(down)">
                                      <p:cBhvr>
                                        <p:cTn id="23" dur="500"/>
                                        <p:tgtEl>
                                          <p:spTgt spid="468014"/>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468013"/>
                                        </p:tgtEl>
                                        <p:attrNameLst>
                                          <p:attrName>style.visibility</p:attrName>
                                        </p:attrNameLst>
                                      </p:cBhvr>
                                      <p:to>
                                        <p:strVal val="visible"/>
                                      </p:to>
                                    </p:set>
                                    <p:animEffect transition="in" filter="wipe(down)">
                                      <p:cBhvr>
                                        <p:cTn id="27" dur="500"/>
                                        <p:tgtEl>
                                          <p:spTgt spid="468013"/>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67980"/>
                                        </p:tgtEl>
                                        <p:attrNameLst>
                                          <p:attrName>style.visibility</p:attrName>
                                        </p:attrNameLst>
                                      </p:cBhvr>
                                      <p:to>
                                        <p:strVal val="visible"/>
                                      </p:to>
                                    </p:set>
                                    <p:animEffect transition="in" filter="wipe(left)">
                                      <p:cBhvr>
                                        <p:cTn id="31" dur="500"/>
                                        <p:tgtEl>
                                          <p:spTgt spid="46798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467976"/>
                                        </p:tgtEl>
                                        <p:attrNameLst>
                                          <p:attrName>style.visibility</p:attrName>
                                        </p:attrNameLst>
                                      </p:cBhvr>
                                      <p:to>
                                        <p:strVal val="visible"/>
                                      </p:to>
                                    </p:set>
                                    <p:animEffect transition="in" filter="wipe(left)">
                                      <p:cBhvr>
                                        <p:cTn id="35" dur="500"/>
                                        <p:tgtEl>
                                          <p:spTgt spid="467976"/>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467973"/>
                                        </p:tgtEl>
                                        <p:attrNameLst>
                                          <p:attrName>style.visibility</p:attrName>
                                        </p:attrNameLst>
                                      </p:cBhvr>
                                      <p:to>
                                        <p:strVal val="visible"/>
                                      </p:to>
                                    </p:set>
                                    <p:animEffect transition="in" filter="wipe(left)">
                                      <p:cBhvr>
                                        <p:cTn id="39" dur="500"/>
                                        <p:tgtEl>
                                          <p:spTgt spid="467973"/>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67977"/>
                                        </p:tgtEl>
                                        <p:attrNameLst>
                                          <p:attrName>style.visibility</p:attrName>
                                        </p:attrNameLst>
                                      </p:cBhvr>
                                      <p:to>
                                        <p:strVal val="visible"/>
                                      </p:to>
                                    </p:set>
                                    <p:animEffect transition="in" filter="wipe(left)">
                                      <p:cBhvr>
                                        <p:cTn id="43" dur="500"/>
                                        <p:tgtEl>
                                          <p:spTgt spid="467977"/>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7997"/>
                                        </p:tgtEl>
                                        <p:attrNameLst>
                                          <p:attrName>style.visibility</p:attrName>
                                        </p:attrNameLst>
                                      </p:cBhvr>
                                      <p:to>
                                        <p:strVal val="visible"/>
                                      </p:to>
                                    </p:set>
                                    <p:animEffect transition="in" filter="wipe(left)">
                                      <p:cBhvr>
                                        <p:cTn id="47" dur="500"/>
                                        <p:tgtEl>
                                          <p:spTgt spid="467997"/>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67985"/>
                                        </p:tgtEl>
                                        <p:attrNameLst>
                                          <p:attrName>style.visibility</p:attrName>
                                        </p:attrNameLst>
                                      </p:cBhvr>
                                      <p:to>
                                        <p:strVal val="visible"/>
                                      </p:to>
                                    </p:set>
                                    <p:animEffect transition="in" filter="wipe(right)">
                                      <p:cBhvr>
                                        <p:cTn id="51" dur="500"/>
                                        <p:tgtEl>
                                          <p:spTgt spid="467985"/>
                                        </p:tgtEl>
                                      </p:cBhvr>
                                    </p:animEffect>
                                  </p:childTnLst>
                                </p:cTn>
                              </p:par>
                            </p:childTnLst>
                          </p:cTn>
                        </p:par>
                        <p:par>
                          <p:cTn id="52" fill="hold" nodeType="afterGroup">
                            <p:stCondLst>
                              <p:cond delay="6000"/>
                            </p:stCondLst>
                            <p:childTnLst>
                              <p:par>
                                <p:cTn id="53" presetID="22" presetClass="entr" presetSubtype="2" fill="hold" nodeType="afterEffect">
                                  <p:stCondLst>
                                    <p:cond delay="0"/>
                                  </p:stCondLst>
                                  <p:childTnLst>
                                    <p:set>
                                      <p:cBhvr>
                                        <p:cTn id="54" dur="1" fill="hold">
                                          <p:stCondLst>
                                            <p:cond delay="0"/>
                                          </p:stCondLst>
                                        </p:cTn>
                                        <p:tgtEl>
                                          <p:spTgt spid="467983"/>
                                        </p:tgtEl>
                                        <p:attrNameLst>
                                          <p:attrName>style.visibility</p:attrName>
                                        </p:attrNameLst>
                                      </p:cBhvr>
                                      <p:to>
                                        <p:strVal val="visible"/>
                                      </p:to>
                                    </p:set>
                                    <p:animEffect transition="in" filter="wipe(right)">
                                      <p:cBhvr>
                                        <p:cTn id="55" dur="500"/>
                                        <p:tgtEl>
                                          <p:spTgt spid="467983"/>
                                        </p:tgtEl>
                                      </p:cBhvr>
                                    </p:animEffect>
                                  </p:childTnLst>
                                </p:cTn>
                              </p:par>
                            </p:childTnLst>
                          </p:cTn>
                        </p:par>
                        <p:par>
                          <p:cTn id="56" fill="hold" nodeType="afterGroup">
                            <p:stCondLst>
                              <p:cond delay="6500"/>
                            </p:stCondLst>
                            <p:childTnLst>
                              <p:par>
                                <p:cTn id="57" presetID="22" presetClass="entr" presetSubtype="2" fill="hold" nodeType="afterEffect">
                                  <p:stCondLst>
                                    <p:cond delay="0"/>
                                  </p:stCondLst>
                                  <p:childTnLst>
                                    <p:set>
                                      <p:cBhvr>
                                        <p:cTn id="58" dur="1" fill="hold">
                                          <p:stCondLst>
                                            <p:cond delay="0"/>
                                          </p:stCondLst>
                                        </p:cTn>
                                        <p:tgtEl>
                                          <p:spTgt spid="467982"/>
                                        </p:tgtEl>
                                        <p:attrNameLst>
                                          <p:attrName>style.visibility</p:attrName>
                                        </p:attrNameLst>
                                      </p:cBhvr>
                                      <p:to>
                                        <p:strVal val="visible"/>
                                      </p:to>
                                    </p:set>
                                    <p:animEffect transition="in" filter="wipe(right)">
                                      <p:cBhvr>
                                        <p:cTn id="59" dur="500"/>
                                        <p:tgtEl>
                                          <p:spTgt spid="467982"/>
                                        </p:tgtEl>
                                      </p:cBhvr>
                                    </p:animEffect>
                                  </p:childTnLst>
                                </p:cTn>
                              </p:par>
                            </p:childTnLst>
                          </p:cTn>
                        </p:par>
                        <p:par>
                          <p:cTn id="60" fill="hold" nodeType="afterGroup">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467987"/>
                                        </p:tgtEl>
                                        <p:attrNameLst>
                                          <p:attrName>style.visibility</p:attrName>
                                        </p:attrNameLst>
                                      </p:cBhvr>
                                      <p:to>
                                        <p:strVal val="visible"/>
                                      </p:to>
                                    </p:set>
                                    <p:animEffect transition="in" filter="wipe(right)">
                                      <p:cBhvr>
                                        <p:cTn id="63" dur="500"/>
                                        <p:tgtEl>
                                          <p:spTgt spid="467987"/>
                                        </p:tgtEl>
                                      </p:cBhvr>
                                    </p:animEffect>
                                  </p:childTnLst>
                                </p:cTn>
                              </p:par>
                            </p:childTnLst>
                          </p:cTn>
                        </p:par>
                        <p:par>
                          <p:cTn id="64" fill="hold" nodeType="afterGroup">
                            <p:stCondLst>
                              <p:cond delay="7500"/>
                            </p:stCondLst>
                            <p:childTnLst>
                              <p:par>
                                <p:cTn id="65" presetID="22" presetClass="entr" presetSubtype="1" fill="hold" nodeType="afterEffect">
                                  <p:stCondLst>
                                    <p:cond delay="0"/>
                                  </p:stCondLst>
                                  <p:childTnLst>
                                    <p:set>
                                      <p:cBhvr>
                                        <p:cTn id="66" dur="1" fill="hold">
                                          <p:stCondLst>
                                            <p:cond delay="0"/>
                                          </p:stCondLst>
                                        </p:cTn>
                                        <p:tgtEl>
                                          <p:spTgt spid="468012"/>
                                        </p:tgtEl>
                                        <p:attrNameLst>
                                          <p:attrName>style.visibility</p:attrName>
                                        </p:attrNameLst>
                                      </p:cBhvr>
                                      <p:to>
                                        <p:strVal val="visible"/>
                                      </p:to>
                                    </p:set>
                                    <p:animEffect transition="in" filter="wipe(up)">
                                      <p:cBhvr>
                                        <p:cTn id="67" dur="500"/>
                                        <p:tgtEl>
                                          <p:spTgt spid="468012"/>
                                        </p:tgtEl>
                                      </p:cBhvr>
                                    </p:animEffect>
                                  </p:childTnLst>
                                </p:cTn>
                              </p:par>
                            </p:childTnLst>
                          </p:cTn>
                        </p:par>
                        <p:par>
                          <p:cTn id="68" fill="hold" nodeType="afterGroup">
                            <p:stCondLst>
                              <p:cond delay="8000"/>
                            </p:stCondLst>
                            <p:childTnLst>
                              <p:par>
                                <p:cTn id="69" presetID="22" presetClass="entr" presetSubtype="1" fill="hold" nodeType="afterEffect">
                                  <p:stCondLst>
                                    <p:cond delay="0"/>
                                  </p:stCondLst>
                                  <p:childTnLst>
                                    <p:set>
                                      <p:cBhvr>
                                        <p:cTn id="70" dur="1" fill="hold">
                                          <p:stCondLst>
                                            <p:cond delay="0"/>
                                          </p:stCondLst>
                                        </p:cTn>
                                        <p:tgtEl>
                                          <p:spTgt spid="467979"/>
                                        </p:tgtEl>
                                        <p:attrNameLst>
                                          <p:attrName>style.visibility</p:attrName>
                                        </p:attrNameLst>
                                      </p:cBhvr>
                                      <p:to>
                                        <p:strVal val="visible"/>
                                      </p:to>
                                    </p:set>
                                    <p:animEffect transition="in" filter="wipe(up)">
                                      <p:cBhvr>
                                        <p:cTn id="71" dur="500"/>
                                        <p:tgtEl>
                                          <p:spTgt spid="467979"/>
                                        </p:tgtEl>
                                      </p:cBhvr>
                                    </p:animEffect>
                                  </p:childTnLst>
                                </p:cTn>
                              </p:par>
                            </p:childTnLst>
                          </p:cTn>
                        </p:par>
                        <p:par>
                          <p:cTn id="72" fill="hold" nodeType="afterGroup">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67978"/>
                                        </p:tgtEl>
                                        <p:attrNameLst>
                                          <p:attrName>style.visibility</p:attrName>
                                        </p:attrNameLst>
                                      </p:cBhvr>
                                      <p:to>
                                        <p:strVal val="visible"/>
                                      </p:to>
                                    </p:set>
                                    <p:animEffect transition="in" filter="wipe(up)">
                                      <p:cBhvr>
                                        <p:cTn id="75" dur="500"/>
                                        <p:tgtEl>
                                          <p:spTgt spid="467978"/>
                                        </p:tgtEl>
                                      </p:cBhvr>
                                    </p:animEffect>
                                  </p:childTnLst>
                                </p:cTn>
                              </p:par>
                            </p:childTnLst>
                          </p:cTn>
                        </p:par>
                        <p:par>
                          <p:cTn id="76" fill="hold" nodeType="afterGroup">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67984"/>
                                        </p:tgtEl>
                                        <p:attrNameLst>
                                          <p:attrName>style.visibility</p:attrName>
                                        </p:attrNameLst>
                                      </p:cBhvr>
                                      <p:to>
                                        <p:strVal val="visible"/>
                                      </p:to>
                                    </p:set>
                                    <p:animEffect transition="in" filter="wipe(up)">
                                      <p:cBhvr>
                                        <p:cTn id="79" dur="500"/>
                                        <p:tgtEl>
                                          <p:spTgt spid="467984"/>
                                        </p:tgtEl>
                                      </p:cBhvr>
                                    </p:animEffect>
                                  </p:childTnLst>
                                </p:cTn>
                              </p:par>
                            </p:childTnLst>
                          </p:cTn>
                        </p:par>
                        <p:par>
                          <p:cTn id="80" fill="hold" nodeType="afterGroup">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67989"/>
                                        </p:tgtEl>
                                        <p:attrNameLst>
                                          <p:attrName>style.visibility</p:attrName>
                                        </p:attrNameLst>
                                      </p:cBhvr>
                                      <p:to>
                                        <p:strVal val="visible"/>
                                      </p:to>
                                    </p:set>
                                    <p:animEffect transition="in" filter="wipe(left)">
                                      <p:cBhvr>
                                        <p:cTn id="83" dur="500"/>
                                        <p:tgtEl>
                                          <p:spTgt spid="467989"/>
                                        </p:tgtEl>
                                      </p:cBhvr>
                                    </p:animEffect>
                                  </p:childTnLst>
                                </p:cTn>
                              </p:par>
                            </p:childTnLst>
                          </p:cTn>
                        </p:par>
                        <p:par>
                          <p:cTn id="84" fill="hold" nodeType="afterGroup">
                            <p:stCondLst>
                              <p:cond delay="10000"/>
                            </p:stCondLst>
                            <p:childTnLst>
                              <p:par>
                                <p:cTn id="85" presetID="22" presetClass="entr" presetSubtype="8" fill="hold" nodeType="afterEffect">
                                  <p:stCondLst>
                                    <p:cond delay="0"/>
                                  </p:stCondLst>
                                  <p:childTnLst>
                                    <p:set>
                                      <p:cBhvr>
                                        <p:cTn id="86" dur="1" fill="hold">
                                          <p:stCondLst>
                                            <p:cond delay="0"/>
                                          </p:stCondLst>
                                        </p:cTn>
                                        <p:tgtEl>
                                          <p:spTgt spid="467994"/>
                                        </p:tgtEl>
                                        <p:attrNameLst>
                                          <p:attrName>style.visibility</p:attrName>
                                        </p:attrNameLst>
                                      </p:cBhvr>
                                      <p:to>
                                        <p:strVal val="visible"/>
                                      </p:to>
                                    </p:set>
                                    <p:animEffect transition="in" filter="wipe(left)">
                                      <p:cBhvr>
                                        <p:cTn id="87" dur="500"/>
                                        <p:tgtEl>
                                          <p:spTgt spid="467994"/>
                                        </p:tgtEl>
                                      </p:cBhvr>
                                    </p:animEffect>
                                  </p:childTnLst>
                                </p:cTn>
                              </p:par>
                            </p:childTnLst>
                          </p:cTn>
                        </p:par>
                        <p:par>
                          <p:cTn id="88" fill="hold" nodeType="afterGroup">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67986"/>
                                        </p:tgtEl>
                                        <p:attrNameLst>
                                          <p:attrName>style.visibility</p:attrName>
                                        </p:attrNameLst>
                                      </p:cBhvr>
                                      <p:to>
                                        <p:strVal val="visible"/>
                                      </p:to>
                                    </p:set>
                                    <p:animEffect transition="in" filter="wipe(left)">
                                      <p:cBhvr>
                                        <p:cTn id="91" dur="500"/>
                                        <p:tgtEl>
                                          <p:spTgt spid="467986"/>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67993"/>
                                        </p:tgtEl>
                                        <p:attrNameLst>
                                          <p:attrName>style.visibility</p:attrName>
                                        </p:attrNameLst>
                                      </p:cBhvr>
                                      <p:to>
                                        <p:strVal val="visible"/>
                                      </p:to>
                                    </p:set>
                                    <p:animEffect transition="in" filter="wipe(left)">
                                      <p:cBhvr>
                                        <p:cTn id="95" dur="500"/>
                                        <p:tgtEl>
                                          <p:spTgt spid="467993"/>
                                        </p:tgtEl>
                                      </p:cBhvr>
                                    </p:animEffect>
                                  </p:childTnLst>
                                </p:cTn>
                              </p:par>
                            </p:childTnLst>
                          </p:cTn>
                        </p:par>
                        <p:par>
                          <p:cTn id="96" fill="hold" nodeType="afterGroup">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467995"/>
                                        </p:tgtEl>
                                        <p:attrNameLst>
                                          <p:attrName>style.visibility</p:attrName>
                                        </p:attrNameLst>
                                      </p:cBhvr>
                                      <p:to>
                                        <p:strVal val="visible"/>
                                      </p:to>
                                    </p:set>
                                    <p:animEffect transition="in" filter="wipe(left)">
                                      <p:cBhvr>
                                        <p:cTn id="99" dur="500"/>
                                        <p:tgtEl>
                                          <p:spTgt spid="467995"/>
                                        </p:tgtEl>
                                      </p:cBhvr>
                                    </p:animEffect>
                                  </p:childTnLst>
                                </p:cTn>
                              </p:par>
                            </p:childTnLst>
                          </p:cTn>
                        </p:par>
                        <p:par>
                          <p:cTn id="100" fill="hold" nodeType="afterGroup">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467970"/>
                                        </p:tgtEl>
                                        <p:attrNameLst>
                                          <p:attrName>style.visibility</p:attrName>
                                        </p:attrNameLst>
                                      </p:cBhvr>
                                      <p:to>
                                        <p:strVal val="visible"/>
                                      </p:to>
                                    </p:set>
                                    <p:animEffect transition="in" filter="wipe(left)">
                                      <p:cBhvr>
                                        <p:cTn id="103" dur="500"/>
                                        <p:tgtEl>
                                          <p:spTgt spid="467970"/>
                                        </p:tgtEl>
                                      </p:cBhvr>
                                    </p:animEffect>
                                  </p:childTnLst>
                                </p:cTn>
                              </p:par>
                            </p:childTnLst>
                          </p:cTn>
                        </p:par>
                        <p:par>
                          <p:cTn id="104" fill="hold" nodeType="afterGroup">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467992"/>
                                        </p:tgtEl>
                                        <p:attrNameLst>
                                          <p:attrName>style.visibility</p:attrName>
                                        </p:attrNameLst>
                                      </p:cBhvr>
                                      <p:to>
                                        <p:strVal val="visible"/>
                                      </p:to>
                                    </p:set>
                                    <p:animEffect transition="in" filter="wipe(left)">
                                      <p:cBhvr>
                                        <p:cTn id="107" dur="500"/>
                                        <p:tgtEl>
                                          <p:spTgt spid="467992"/>
                                        </p:tgtEl>
                                      </p:cBhvr>
                                    </p:animEffect>
                                  </p:childTnLst>
                                </p:cTn>
                              </p:par>
                            </p:childTnLst>
                          </p:cTn>
                        </p:par>
                        <p:par>
                          <p:cTn id="108" fill="hold" nodeType="afterGroup">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467991"/>
                                        </p:tgtEl>
                                        <p:attrNameLst>
                                          <p:attrName>style.visibility</p:attrName>
                                        </p:attrNameLst>
                                      </p:cBhvr>
                                      <p:to>
                                        <p:strVal val="visible"/>
                                      </p:to>
                                    </p:set>
                                    <p:animEffect transition="in" filter="wipe(left)">
                                      <p:cBhvr>
                                        <p:cTn id="111" dur="500"/>
                                        <p:tgtEl>
                                          <p:spTgt spid="467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animBg="1"/>
      <p:bldP spid="467974" grpId="0" autoUpdateAnimBg="0"/>
      <p:bldP spid="467977" grpId="0" autoUpdateAnimBg="0"/>
      <p:bldP spid="467978" grpId="0" animBg="1" autoUpdateAnimBg="0"/>
      <p:bldP spid="467980" grpId="0" animBg="1"/>
      <p:bldP spid="467981" grpId="0" animBg="1"/>
      <p:bldP spid="467984" grpId="0" autoUpdateAnimBg="0"/>
      <p:bldP spid="467985" grpId="0" autoUpdateAnimBg="0"/>
      <p:bldP spid="467986" grpId="0" autoUpdateAnimBg="0"/>
      <p:bldP spid="467987" grpId="0" animBg="1"/>
      <p:bldP spid="467989" grpId="0" animBg="1"/>
      <p:bldP spid="467991" grpId="0" animBg="1"/>
      <p:bldP spid="467992" grpId="0" autoUpdateAnimBg="0"/>
      <p:bldP spid="467995" grpId="0" autoUpdateAnimBg="0"/>
      <p:bldP spid="467997" grpId="0" animBg="1"/>
      <p:bldP spid="46801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62163" y="369404"/>
            <a:ext cx="7467600" cy="676275"/>
          </a:xfrm>
        </p:spPr>
        <p:txBody>
          <a:bodyPr/>
          <a:lstStyle/>
          <a:p>
            <a:pPr eaLnBrk="1" hangingPunct="1">
              <a:defRPr/>
            </a:pPr>
            <a:r>
              <a:rPr lang="en-US" dirty="0" smtClean="0"/>
              <a:t>Takaful Investment Linked Savings Plan  </a:t>
            </a:r>
          </a:p>
        </p:txBody>
      </p:sp>
      <p:graphicFrame>
        <p:nvGraphicFramePr>
          <p:cNvPr id="4" name="Diagram 3"/>
          <p:cNvGraphicFramePr/>
          <p:nvPr>
            <p:extLst/>
          </p:nvPr>
        </p:nvGraphicFramePr>
        <p:xfrm>
          <a:off x="3610595" y="2659657"/>
          <a:ext cx="5086351" cy="185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a:off x="5811837" y="4875831"/>
            <a:ext cx="587375"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500933" y="6066596"/>
            <a:ext cx="7424945" cy="581026"/>
          </a:xfrm>
          <a:prstGeom prst="rect">
            <a:avLst/>
          </a:prstGeom>
          <a:solidFill>
            <a:srgbClr val="33993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t>Participants can choose Depending on their investment requirements</a:t>
            </a:r>
          </a:p>
        </p:txBody>
      </p:sp>
      <p:sp>
        <p:nvSpPr>
          <p:cNvPr id="13319" name="TextBox 7"/>
          <p:cNvSpPr txBox="1">
            <a:spLocks noChangeArrowheads="1"/>
          </p:cNvSpPr>
          <p:nvPr/>
        </p:nvSpPr>
        <p:spPr bwMode="auto">
          <a:xfrm>
            <a:off x="2500933" y="4408249"/>
            <a:ext cx="7305674" cy="369332"/>
          </a:xfrm>
          <a:prstGeom prst="rect">
            <a:avLst/>
          </a:prstGeom>
          <a:noFill/>
          <a:ln w="9525">
            <a:noFill/>
            <a:miter lim="800000"/>
            <a:headEnd/>
            <a:tailEnd/>
          </a:ln>
        </p:spPr>
        <p:txBody>
          <a:bodyPr wrap="square">
            <a:spAutoFit/>
          </a:bodyPr>
          <a:lstStyle/>
          <a:p>
            <a:pPr algn="ctr"/>
            <a:r>
              <a:rPr lang="en-US" dirty="0"/>
              <a:t>Participant Investment Strategies</a:t>
            </a:r>
          </a:p>
        </p:txBody>
      </p:sp>
      <p:sp>
        <p:nvSpPr>
          <p:cNvPr id="8" name="Rectangle 7"/>
          <p:cNvSpPr/>
          <p:nvPr/>
        </p:nvSpPr>
        <p:spPr>
          <a:xfrm>
            <a:off x="3105150" y="5189536"/>
            <a:ext cx="2257425" cy="774700"/>
          </a:xfrm>
          <a:prstGeom prst="rect">
            <a:avLst/>
          </a:prstGeom>
          <a:solidFill>
            <a:srgbClr val="33993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t>Cash Strategy</a:t>
            </a:r>
          </a:p>
        </p:txBody>
      </p:sp>
      <p:sp>
        <p:nvSpPr>
          <p:cNvPr id="9" name="Rectangle 8"/>
          <p:cNvSpPr/>
          <p:nvPr/>
        </p:nvSpPr>
        <p:spPr>
          <a:xfrm>
            <a:off x="7051675" y="5199062"/>
            <a:ext cx="2257425" cy="765175"/>
          </a:xfrm>
          <a:prstGeom prst="rect">
            <a:avLst/>
          </a:prstGeom>
          <a:solidFill>
            <a:srgbClr val="33993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t>Equity Strategy</a:t>
            </a:r>
          </a:p>
          <a:p>
            <a:pPr algn="ctr">
              <a:defRPr/>
            </a:pPr>
            <a:r>
              <a:rPr lang="en-US" sz="2000" b="1" dirty="0"/>
              <a:t>With DPP</a:t>
            </a:r>
          </a:p>
        </p:txBody>
      </p:sp>
      <p:sp>
        <p:nvSpPr>
          <p:cNvPr id="2" name="Rectangle 1"/>
          <p:cNvSpPr/>
          <p:nvPr/>
        </p:nvSpPr>
        <p:spPr>
          <a:xfrm>
            <a:off x="2143126" y="1083567"/>
            <a:ext cx="8021291" cy="1661993"/>
          </a:xfrm>
          <a:prstGeom prst="rect">
            <a:avLst/>
          </a:prstGeom>
        </p:spPr>
        <p:txBody>
          <a:bodyPr wrap="square">
            <a:spAutoFit/>
          </a:bodyPr>
          <a:lstStyle/>
          <a:p>
            <a:pPr>
              <a:spcBef>
                <a:spcPct val="50000"/>
              </a:spcBef>
            </a:pPr>
            <a:r>
              <a:rPr lang="en-US" b="1" dirty="0">
                <a:latin typeface="Calibri" pitchFamily="34" charset="0"/>
              </a:rPr>
              <a:t>Long Term Savings / Investment Strategies </a:t>
            </a:r>
          </a:p>
          <a:p>
            <a:pPr>
              <a:spcBef>
                <a:spcPct val="20000"/>
              </a:spcBef>
            </a:pPr>
            <a:r>
              <a:rPr lang="en-US" sz="2000" dirty="0">
                <a:latin typeface="Calibri" pitchFamily="34" charset="0"/>
                <a:cs typeface="Arial" pitchFamily="34" charset="0"/>
              </a:rPr>
              <a:t>It’s a long term savings &amp; investment plan that aims to grow your wealth.  Our investment process is designed to preserve capital, control volatility and take advantage of the rapidly evolving conditions in the various financial markets.</a:t>
            </a:r>
          </a:p>
        </p:txBody>
      </p:sp>
    </p:spTree>
    <p:extLst>
      <p:ext uri="{BB962C8B-B14F-4D97-AF65-F5344CB8AC3E}">
        <p14:creationId xmlns:p14="http://schemas.microsoft.com/office/powerpoint/2010/main" val="1663657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08144" y="544168"/>
            <a:ext cx="7467600" cy="857250"/>
          </a:xfrm>
        </p:spPr>
        <p:txBody>
          <a:bodyPr/>
          <a:lstStyle/>
          <a:p>
            <a:pPr algn="ctr" eaLnBrk="1" hangingPunct="1">
              <a:defRPr/>
            </a:pPr>
            <a:r>
              <a:rPr lang="en-US" dirty="0" smtClean="0"/>
              <a:t>General Investment Approach </a:t>
            </a:r>
          </a:p>
        </p:txBody>
      </p:sp>
      <p:graphicFrame>
        <p:nvGraphicFramePr>
          <p:cNvPr id="4" name="Table 3"/>
          <p:cNvGraphicFramePr>
            <a:graphicFrameLocks noGrp="1"/>
          </p:cNvGraphicFramePr>
          <p:nvPr>
            <p:extLst/>
          </p:nvPr>
        </p:nvGraphicFramePr>
        <p:xfrm>
          <a:off x="2156791" y="1518106"/>
          <a:ext cx="7875104" cy="5452796"/>
        </p:xfrm>
        <a:graphic>
          <a:graphicData uri="http://schemas.openxmlformats.org/drawingml/2006/table">
            <a:tbl>
              <a:tblPr firstRow="1" bandRow="1">
                <a:tableStyleId>{5C22544A-7EE6-4342-B048-85BDC9FD1C3A}</a:tableStyleId>
              </a:tblPr>
              <a:tblGrid>
                <a:gridCol w="7875104"/>
              </a:tblGrid>
              <a:tr h="411811">
                <a:tc>
                  <a:txBody>
                    <a:bodyPr/>
                    <a:lstStyle/>
                    <a:p>
                      <a:r>
                        <a:rPr lang="en-US" sz="2000" dirty="0" smtClean="0"/>
                        <a:t>Investment Process – PSL Fund Managers</a:t>
                      </a:r>
                      <a:endParaRPr lang="en-US" sz="2000" dirty="0"/>
                    </a:p>
                  </a:txBody>
                  <a:tcPr>
                    <a:solidFill>
                      <a:srgbClr val="339933"/>
                    </a:solidFill>
                  </a:tcPr>
                </a:tc>
              </a:tr>
              <a:tr h="72858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System driven approach – SAM – Selection Allocation Model</a:t>
                      </a:r>
                      <a:r>
                        <a:rPr lang="en-US" sz="2000" baseline="0" dirty="0" smtClean="0"/>
                        <a:t> (b</a:t>
                      </a:r>
                      <a:r>
                        <a:rPr lang="en-US" sz="2000" dirty="0" smtClean="0"/>
                        <a:t>ased</a:t>
                      </a:r>
                      <a:r>
                        <a:rPr lang="en-US" sz="2000" baseline="0" dirty="0" smtClean="0"/>
                        <a:t> on technical model with track record)</a:t>
                      </a:r>
                      <a:endParaRPr lang="en-US" sz="2000" dirty="0"/>
                    </a:p>
                  </a:txBody>
                  <a:tcPr>
                    <a:noFill/>
                  </a:tcPr>
                </a:tc>
              </a:tr>
              <a:tr h="475958">
                <a:tc>
                  <a:txBody>
                    <a:bodyPr/>
                    <a:lstStyle/>
                    <a:p>
                      <a:pPr>
                        <a:buFont typeface="Arial" pitchFamily="34" charset="0"/>
                        <a:buChar char="•"/>
                      </a:pPr>
                      <a:r>
                        <a:rPr lang="en-US" sz="2000" dirty="0" smtClean="0"/>
                        <a:t> Equity</a:t>
                      </a:r>
                      <a:r>
                        <a:rPr lang="en-US" sz="2000" baseline="0" dirty="0" smtClean="0"/>
                        <a:t> Strategy is rebalanced regularly </a:t>
                      </a:r>
                      <a:endParaRPr lang="en-US" sz="2000" dirty="0"/>
                    </a:p>
                  </a:txBody>
                  <a:tcPr>
                    <a:noFill/>
                  </a:tcPr>
                </a:tc>
              </a:tr>
              <a:tr h="436294">
                <a:tc>
                  <a:txBody>
                    <a:bodyPr/>
                    <a:lstStyle/>
                    <a:p>
                      <a:pPr>
                        <a:buFont typeface="Arial" pitchFamily="34" charset="0"/>
                        <a:buChar char="•"/>
                      </a:pPr>
                      <a:r>
                        <a:rPr lang="en-US" sz="2000" dirty="0" smtClean="0"/>
                        <a:t> Cash Strategy</a:t>
                      </a:r>
                      <a:r>
                        <a:rPr lang="en-US" sz="2000" baseline="0" dirty="0" smtClean="0"/>
                        <a:t> – cash deposits (Shari’ah compliant), </a:t>
                      </a:r>
                      <a:r>
                        <a:rPr lang="en-US" sz="2000" baseline="0" dirty="0" err="1" smtClean="0"/>
                        <a:t>Sukuks</a:t>
                      </a:r>
                      <a:endParaRPr lang="en-US" sz="2000" dirty="0"/>
                    </a:p>
                  </a:txBody>
                  <a:tcPr>
                    <a:noFill/>
                  </a:tcPr>
                </a:tc>
              </a:tr>
              <a:tr h="1654693">
                <a:tc>
                  <a:txBody>
                    <a:bodyPr/>
                    <a:lstStyle/>
                    <a:p>
                      <a:pPr>
                        <a:lnSpc>
                          <a:spcPct val="150000"/>
                        </a:lnSpc>
                        <a:buFont typeface="Arial" pitchFamily="34" charset="0"/>
                        <a:buChar char="•"/>
                      </a:pPr>
                      <a:r>
                        <a:rPr lang="en-US" sz="2000" dirty="0" smtClean="0"/>
                        <a:t> Choose the best of breed funds from Shari’ah compliant</a:t>
                      </a:r>
                      <a:r>
                        <a:rPr lang="en-US" sz="2000" baseline="0" dirty="0" smtClean="0"/>
                        <a:t> </a:t>
                      </a:r>
                      <a:r>
                        <a:rPr lang="en-US" sz="2000" dirty="0" smtClean="0"/>
                        <a:t>universe of funds</a:t>
                      </a:r>
                    </a:p>
                    <a:p>
                      <a:pPr>
                        <a:lnSpc>
                          <a:spcPct val="150000"/>
                        </a:lnSpc>
                        <a:buFont typeface="Arial" pitchFamily="34" charset="0"/>
                        <a:buChar char="•"/>
                      </a:pPr>
                      <a:r>
                        <a:rPr lang="en-US" sz="2000" dirty="0" smtClean="0"/>
                        <a:t> Model ranks</a:t>
                      </a:r>
                      <a:r>
                        <a:rPr lang="en-US" sz="2000" baseline="0" dirty="0" smtClean="0"/>
                        <a:t> all chosen mutual funds from best to worst , based on their relative strength </a:t>
                      </a:r>
                      <a:endParaRPr lang="en-US" sz="2000" dirty="0"/>
                    </a:p>
                  </a:txBody>
                  <a:tcPr>
                    <a:noFill/>
                  </a:tcPr>
                </a:tc>
              </a:tr>
              <a:tr h="436971">
                <a:tc>
                  <a:txBody>
                    <a:bodyPr/>
                    <a:lstStyle/>
                    <a:p>
                      <a:pPr>
                        <a:lnSpc>
                          <a:spcPct val="150000"/>
                        </a:lnSpc>
                        <a:buFont typeface="Arial" pitchFamily="34" charset="0"/>
                        <a:buChar char="•"/>
                      </a:pPr>
                      <a:r>
                        <a:rPr lang="en-US" sz="2000" dirty="0" smtClean="0"/>
                        <a:t> Funds</a:t>
                      </a:r>
                      <a:r>
                        <a:rPr lang="en-US" sz="2000" baseline="0" dirty="0" smtClean="0"/>
                        <a:t> are invested in top quartile Islamic mutual funds </a:t>
                      </a:r>
                      <a:endParaRPr lang="en-US" sz="2000" dirty="0"/>
                    </a:p>
                  </a:txBody>
                  <a:tcPr>
                    <a:noFill/>
                  </a:tcPr>
                </a:tc>
              </a:tr>
              <a:tr h="931264">
                <a:tc>
                  <a:txBody>
                    <a:bodyPr/>
                    <a:lstStyle/>
                    <a:p>
                      <a:pPr>
                        <a:buFont typeface="Arial" pitchFamily="34" charset="0"/>
                        <a:buNone/>
                      </a:pPr>
                      <a:endParaRPr lang="en-US" sz="2000" dirty="0"/>
                    </a:p>
                  </a:txBody>
                  <a:tcPr>
                    <a:noFill/>
                  </a:tcPr>
                </a:tc>
              </a:tr>
            </a:tbl>
          </a:graphicData>
        </a:graphic>
      </p:graphicFrame>
    </p:spTree>
    <p:extLst>
      <p:ext uri="{BB962C8B-B14F-4D97-AF65-F5344CB8AC3E}">
        <p14:creationId xmlns:p14="http://schemas.microsoft.com/office/powerpoint/2010/main" val="995753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7772400" cy="5449888"/>
          </a:xfrm>
          <a:prstGeom prst="rect">
            <a:avLst/>
          </a:prstGeom>
          <a:solidFill>
            <a:srgbClr val="00CC66"/>
          </a:solidFill>
          <a:ln>
            <a:noFill/>
          </a:ln>
          <a:extLst/>
        </p:spPr>
      </p:pic>
      <p:sp>
        <p:nvSpPr>
          <p:cNvPr id="697346" name="Rectangle 8"/>
          <p:cNvSpPr>
            <a:spLocks noChangeArrowheads="1"/>
          </p:cNvSpPr>
          <p:nvPr/>
        </p:nvSpPr>
        <p:spPr bwMode="auto">
          <a:xfrm>
            <a:off x="1600200" y="3521076"/>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b="1" dirty="0" err="1">
                <a:latin typeface="Calibri" pitchFamily="34" charset="0"/>
              </a:rPr>
              <a:t>Shari’ah</a:t>
            </a:r>
            <a:r>
              <a:rPr lang="en-US" b="1" dirty="0">
                <a:latin typeface="Calibri" pitchFamily="34" charset="0"/>
              </a:rPr>
              <a:t> Compliant Equity Funds</a:t>
            </a:r>
          </a:p>
        </p:txBody>
      </p:sp>
      <p:sp>
        <p:nvSpPr>
          <p:cNvPr id="697347" name="Rectangle 9"/>
          <p:cNvSpPr>
            <a:spLocks noChangeArrowheads="1"/>
          </p:cNvSpPr>
          <p:nvPr/>
        </p:nvSpPr>
        <p:spPr bwMode="auto">
          <a:xfrm>
            <a:off x="3425826" y="6110288"/>
            <a:ext cx="23194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rPr>
              <a:t>Global Diversifications</a:t>
            </a:r>
          </a:p>
        </p:txBody>
      </p:sp>
      <p:sp>
        <p:nvSpPr>
          <p:cNvPr id="697348" name="Rectangle 10"/>
          <p:cNvSpPr>
            <a:spLocks noChangeArrowheads="1"/>
          </p:cNvSpPr>
          <p:nvPr/>
        </p:nvSpPr>
        <p:spPr bwMode="auto">
          <a:xfrm>
            <a:off x="4343400" y="2590801"/>
            <a:ext cx="269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latin typeface="Calibri" pitchFamily="34" charset="0"/>
              </a:rPr>
              <a:t>Technical Investment Model - SAM</a:t>
            </a:r>
          </a:p>
        </p:txBody>
      </p:sp>
      <p:sp>
        <p:nvSpPr>
          <p:cNvPr id="697349" name="Rectangle 12"/>
          <p:cNvSpPr>
            <a:spLocks noChangeArrowheads="1"/>
          </p:cNvSpPr>
          <p:nvPr/>
        </p:nvSpPr>
        <p:spPr bwMode="auto">
          <a:xfrm>
            <a:off x="6710364" y="5211763"/>
            <a:ext cx="22871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rPr>
              <a:t>Monthly Re-Balancing</a:t>
            </a:r>
          </a:p>
        </p:txBody>
      </p:sp>
      <p:sp>
        <p:nvSpPr>
          <p:cNvPr id="697350" name="Rectangle 13"/>
          <p:cNvSpPr>
            <a:spLocks noChangeArrowheads="1"/>
          </p:cNvSpPr>
          <p:nvPr/>
        </p:nvSpPr>
        <p:spPr bwMode="auto">
          <a:xfrm>
            <a:off x="6448426" y="1174751"/>
            <a:ext cx="269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latin typeface="Calibri" pitchFamily="34" charset="0"/>
              </a:rPr>
              <a:t>Experienced Investment Team</a:t>
            </a:r>
          </a:p>
        </p:txBody>
      </p:sp>
      <p:sp>
        <p:nvSpPr>
          <p:cNvPr id="697351" name="Rectangle 15"/>
          <p:cNvSpPr>
            <a:spLocks noChangeArrowheads="1"/>
          </p:cNvSpPr>
          <p:nvPr/>
        </p:nvSpPr>
        <p:spPr bwMode="auto">
          <a:xfrm>
            <a:off x="1676400" y="76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a:solidFill>
                  <a:schemeClr val="bg1"/>
                </a:solidFill>
                <a:latin typeface="Calibri" pitchFamily="34" charset="0"/>
              </a:rPr>
              <a:t>The pillars of our investment architecture…</a:t>
            </a:r>
          </a:p>
        </p:txBody>
      </p:sp>
      <p:pic>
        <p:nvPicPr>
          <p:cNvPr id="10" name="Picture 8" descr="Logo_fwuklein"/>
          <p:cNvPicPr>
            <a:picLocks noChangeAspect="1" noChangeArrowheads="1"/>
          </p:cNvPicPr>
          <p:nvPr/>
        </p:nvPicPr>
        <p:blipFill>
          <a:blip r:embed="rId4"/>
          <a:srcRect/>
          <a:stretch>
            <a:fillRect/>
          </a:stretch>
        </p:blipFill>
        <p:spPr bwMode="auto">
          <a:xfrm>
            <a:off x="9448801" y="274155"/>
            <a:ext cx="883273" cy="840271"/>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Tree>
    <p:extLst>
      <p:ext uri="{BB962C8B-B14F-4D97-AF65-F5344CB8AC3E}">
        <p14:creationId xmlns:p14="http://schemas.microsoft.com/office/powerpoint/2010/main" val="3846318616"/>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633" name="Picture 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643270"/>
            <a:ext cx="8748712" cy="450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9634" name="Rectangle 2052"/>
          <p:cNvSpPr>
            <a:spLocks noChangeArrowheads="1"/>
          </p:cNvSpPr>
          <p:nvPr/>
        </p:nvSpPr>
        <p:spPr bwMode="auto">
          <a:xfrm>
            <a:off x="16764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chemeClr val="bg1"/>
                </a:solidFill>
                <a:latin typeface="Calibri" pitchFamily="34" charset="0"/>
              </a:rPr>
              <a:t>Allocation of Investment</a:t>
            </a:r>
          </a:p>
        </p:txBody>
      </p:sp>
      <p:pic>
        <p:nvPicPr>
          <p:cNvPr id="5" name="Picture 8" descr="Logo_fwuklein"/>
          <p:cNvPicPr>
            <a:picLocks noChangeAspect="1" noChangeArrowheads="1"/>
          </p:cNvPicPr>
          <p:nvPr/>
        </p:nvPicPr>
        <p:blipFill>
          <a:blip r:embed="rId4"/>
          <a:srcRect/>
          <a:stretch>
            <a:fillRect/>
          </a:stretch>
        </p:blipFill>
        <p:spPr bwMode="auto">
          <a:xfrm>
            <a:off x="9448801" y="378930"/>
            <a:ext cx="883273" cy="840271"/>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
        <p:nvSpPr>
          <p:cNvPr id="6" name="Title 1"/>
          <p:cNvSpPr txBox="1">
            <a:spLocks/>
          </p:cNvSpPr>
          <p:nvPr/>
        </p:nvSpPr>
        <p:spPr>
          <a:xfrm>
            <a:off x="2208144" y="544168"/>
            <a:ext cx="7467600" cy="857250"/>
          </a:xfrm>
          <a:prstGeom prst="rect">
            <a:avLst/>
          </a:prstGeom>
        </p:spPr>
        <p:txBody>
          <a:bodyPr/>
          <a:lstStyle>
            <a:lvl1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chemeClr val="tx2"/>
                </a:solidFill>
                <a:effectLst>
                  <a:outerShdw blurRad="38100" dist="38100" dir="2700000" algn="tl">
                    <a:srgbClr val="C0C0C0"/>
                  </a:outerShdw>
                </a:effectLst>
                <a:latin typeface="Arial" charset="0"/>
              </a:defRPr>
            </a:lvl9pPr>
          </a:lstStyle>
          <a:p>
            <a:pPr eaLnBrk="1" hangingPunct="1">
              <a:defRPr/>
            </a:pPr>
            <a:r>
              <a:rPr lang="en-US" dirty="0"/>
              <a:t>Investment Profiles</a:t>
            </a:r>
          </a:p>
        </p:txBody>
      </p:sp>
    </p:spTree>
    <p:extLst>
      <p:ext uri="{BB962C8B-B14F-4D97-AF65-F5344CB8AC3E}">
        <p14:creationId xmlns:p14="http://schemas.microsoft.com/office/powerpoint/2010/main" val="369684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9C5B7-D67A-43B7-B0CC-0A7C5B8F96E0}"/>
              </a:ext>
            </a:extLst>
          </p:cNvPr>
          <p:cNvSpPr>
            <a:spLocks noGrp="1"/>
          </p:cNvSpPr>
          <p:nvPr>
            <p:ph type="ctrTitle"/>
          </p:nvPr>
        </p:nvSpPr>
        <p:spPr/>
        <p:txBody>
          <a:bodyPr/>
          <a:lstStyle/>
          <a:p>
            <a:r>
              <a:rPr lang="en-US" dirty="0"/>
              <a:t>Pensions</a:t>
            </a:r>
          </a:p>
        </p:txBody>
      </p:sp>
      <p:sp>
        <p:nvSpPr>
          <p:cNvPr id="3" name="Subtitle 2">
            <a:extLst>
              <a:ext uri="{FF2B5EF4-FFF2-40B4-BE49-F238E27FC236}">
                <a16:creationId xmlns:a16="http://schemas.microsoft.com/office/drawing/2014/main" xmlns="" id="{0C43B2F9-B4E3-4D0C-8D24-73151EB6E413}"/>
              </a:ext>
            </a:extLst>
          </p:cNvPr>
          <p:cNvSpPr>
            <a:spLocks noGrp="1"/>
          </p:cNvSpPr>
          <p:nvPr>
            <p:ph type="subTitle" idx="1"/>
          </p:nvPr>
        </p:nvSpPr>
        <p:spPr>
          <a:xfrm>
            <a:off x="1152144" y="2237086"/>
            <a:ext cx="10058400" cy="3971690"/>
          </a:xfrm>
        </p:spPr>
        <p:txBody>
          <a:bodyPr/>
          <a:lstStyle/>
          <a:p>
            <a:pPr marL="342900" indent="-342900">
              <a:buFont typeface="Arial" panose="020B0604020202020204" pitchFamily="34" charset="0"/>
              <a:buChar char="•"/>
            </a:pPr>
            <a:r>
              <a:rPr lang="en-US" dirty="0">
                <a:solidFill>
                  <a:schemeClr val="tx1"/>
                </a:solidFill>
              </a:rPr>
              <a:t>Percentage of the global pensions of AUMs that Islamic Pensions comprises</a:t>
            </a:r>
          </a:p>
          <a:p>
            <a:r>
              <a:rPr lang="en-US" dirty="0">
                <a:solidFill>
                  <a:schemeClr val="tx1"/>
                </a:solidFill>
              </a:rPr>
              <a:t>	  Top 5 countries: US, UK, Japan, Canada, Australia </a:t>
            </a:r>
          </a:p>
          <a:p>
            <a:r>
              <a:rPr lang="en-US" dirty="0">
                <a:solidFill>
                  <a:schemeClr val="tx1"/>
                </a:solidFill>
              </a:rPr>
              <a:t>	  OIC members that are significant members of the “Pension Club” </a:t>
            </a:r>
          </a:p>
          <a:p>
            <a:pPr marL="342900" indent="-342900">
              <a:buFont typeface="Arial" panose="020B0604020202020204" pitchFamily="34" charset="0"/>
              <a:buChar char="•"/>
            </a:pPr>
            <a:r>
              <a:rPr lang="en-US" dirty="0">
                <a:solidFill>
                  <a:schemeClr val="tx1"/>
                </a:solidFill>
              </a:rPr>
              <a:t>Defined Benefit  </a:t>
            </a:r>
          </a:p>
          <a:p>
            <a:pPr marL="342900" indent="-342900">
              <a:buFont typeface="Arial" panose="020B0604020202020204" pitchFamily="34" charset="0"/>
              <a:buChar char="•"/>
            </a:pPr>
            <a:r>
              <a:rPr lang="en-US" dirty="0">
                <a:solidFill>
                  <a:schemeClr val="tx1"/>
                </a:solidFill>
              </a:rPr>
              <a:t>Defined Contribution </a:t>
            </a:r>
          </a:p>
          <a:p>
            <a:pPr marL="342900" indent="-342900">
              <a:buFont typeface="Arial" panose="020B0604020202020204" pitchFamily="34" charset="0"/>
              <a:buChar char="•"/>
            </a:pPr>
            <a:r>
              <a:rPr lang="en-US" dirty="0">
                <a:solidFill>
                  <a:schemeClr val="tx1"/>
                </a:solidFill>
              </a:rPr>
              <a:t>SIPPs (Self-Invested Personal Pensions) or SSASs (Small Self Administered Schemes) </a:t>
            </a:r>
          </a:p>
          <a:p>
            <a:r>
              <a:rPr lang="en-US" dirty="0">
                <a:solidFill>
                  <a:schemeClr val="tx1"/>
                </a:solidFill>
              </a:rPr>
              <a:t>        Takaful-linked products that serve as a self-initiated pension vehicle </a:t>
            </a:r>
          </a:p>
          <a:p>
            <a:r>
              <a:rPr lang="en-US" dirty="0">
                <a:solidFill>
                  <a:schemeClr val="tx1"/>
                </a:solidFill>
              </a:rPr>
              <a:t>        (see Appendix)</a:t>
            </a:r>
          </a:p>
          <a:p>
            <a:endParaRPr lang="en-US" dirty="0"/>
          </a:p>
        </p:txBody>
      </p:sp>
      <p:sp>
        <p:nvSpPr>
          <p:cNvPr id="4" name="Rectangle 3">
            <a:extLst>
              <a:ext uri="{FF2B5EF4-FFF2-40B4-BE49-F238E27FC236}">
                <a16:creationId xmlns:a16="http://schemas.microsoft.com/office/drawing/2014/main" xmlns="" id="{F43A2280-ADA6-42FA-BE56-1EFD0FE91618}"/>
              </a:ext>
            </a:extLst>
          </p:cNvPr>
          <p:cNvSpPr/>
          <p:nvPr/>
        </p:nvSpPr>
        <p:spPr>
          <a:xfrm>
            <a:off x="731521" y="1615257"/>
            <a:ext cx="5047488" cy="508794"/>
          </a:xfrm>
          <a:prstGeom prst="rect">
            <a:avLst/>
          </a:prstGeom>
        </p:spPr>
        <p:txBody>
          <a:bodyPr wrap="square">
            <a:spAutoFit/>
          </a:bodyPr>
          <a:lstStyle/>
          <a:p>
            <a:pPr>
              <a:lnSpc>
                <a:spcPct val="115000"/>
              </a:lnSpc>
              <a:spcAft>
                <a:spcPts val="1000"/>
              </a:spcAft>
            </a:pPr>
            <a:r>
              <a:rPr lang="en-US" sz="2500" b="1" dirty="0">
                <a:latin typeface="Calibri" panose="020F0502020204030204" pitchFamily="34" charset="0"/>
                <a:ea typeface="Calibri" panose="020F0502020204030204" pitchFamily="34" charset="0"/>
                <a:cs typeface="Arial" panose="020B0604020202020204" pitchFamily="34" charset="0"/>
              </a:rPr>
              <a:t>Types of Pension Accounts</a:t>
            </a:r>
          </a:p>
        </p:txBody>
      </p:sp>
    </p:spTree>
    <p:extLst>
      <p:ext uri="{BB962C8B-B14F-4D97-AF65-F5344CB8AC3E}">
        <p14:creationId xmlns:p14="http://schemas.microsoft.com/office/powerpoint/2010/main" val="3896767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3823" y="986543"/>
            <a:ext cx="6805613" cy="522287"/>
          </a:xfrm>
          <a:prstGeom prst="rect">
            <a:avLst/>
          </a:prstGeom>
        </p:spPr>
        <p:txBody>
          <a:bodyPr>
            <a:spAutoFit/>
          </a:bodyPr>
          <a:lstStyle/>
          <a:p>
            <a:pPr algn="ctr">
              <a:spcBef>
                <a:spcPct val="0"/>
              </a:spcBef>
              <a:buClrTx/>
              <a:buFontTx/>
              <a:buNone/>
              <a:defRPr/>
            </a:pPr>
            <a:r>
              <a:rPr lang="en-US" sz="2800" b="1" dirty="0">
                <a:solidFill>
                  <a:srgbClr val="339933"/>
                </a:solidFill>
                <a:latin typeface="+mj-lt"/>
              </a:rPr>
              <a:t>What is Dynamic Protection Program ? </a:t>
            </a:r>
            <a:endParaRPr lang="en-GB" sz="2800" b="1" dirty="0">
              <a:solidFill>
                <a:srgbClr val="339933"/>
              </a:solidFill>
              <a:latin typeface="+mj-lt"/>
            </a:endParaRPr>
          </a:p>
        </p:txBody>
      </p:sp>
      <p:sp>
        <p:nvSpPr>
          <p:cNvPr id="4" name="TextBox 3"/>
          <p:cNvSpPr txBox="1"/>
          <p:nvPr/>
        </p:nvSpPr>
        <p:spPr>
          <a:xfrm>
            <a:off x="2596944" y="2140144"/>
            <a:ext cx="6924675" cy="369332"/>
          </a:xfrm>
          <a:prstGeom prst="rect">
            <a:avLst/>
          </a:prstGeom>
          <a:noFill/>
        </p:spPr>
        <p:txBody>
          <a:bodyPr wrap="square">
            <a:spAutoFit/>
          </a:bodyPr>
          <a:lstStyle/>
          <a:p>
            <a:pPr>
              <a:defRPr/>
            </a:pPr>
            <a:r>
              <a:rPr lang="en-US" dirty="0"/>
              <a:t>- DPP is an investment structure built into your existing equity strategies</a:t>
            </a:r>
          </a:p>
        </p:txBody>
      </p:sp>
      <p:sp>
        <p:nvSpPr>
          <p:cNvPr id="5" name="TextBox 4"/>
          <p:cNvSpPr txBox="1"/>
          <p:nvPr/>
        </p:nvSpPr>
        <p:spPr>
          <a:xfrm>
            <a:off x="2596945" y="2998105"/>
            <a:ext cx="6943725" cy="923330"/>
          </a:xfrm>
          <a:prstGeom prst="rect">
            <a:avLst/>
          </a:prstGeom>
          <a:noFill/>
        </p:spPr>
        <p:txBody>
          <a:bodyPr wrap="square">
            <a:spAutoFit/>
          </a:bodyPr>
          <a:lstStyle/>
          <a:p>
            <a:pPr>
              <a:defRPr/>
            </a:pPr>
            <a:r>
              <a:rPr lang="en-US" dirty="0"/>
              <a:t>- Designed to allow your customers to participate in the upward trends of the equity markets whilst being protected from suffering in bear markets</a:t>
            </a:r>
          </a:p>
        </p:txBody>
      </p:sp>
      <p:sp>
        <p:nvSpPr>
          <p:cNvPr id="6" name="TextBox 5"/>
          <p:cNvSpPr txBox="1"/>
          <p:nvPr/>
        </p:nvSpPr>
        <p:spPr>
          <a:xfrm>
            <a:off x="2667001" y="4109855"/>
            <a:ext cx="6962775" cy="369332"/>
          </a:xfrm>
          <a:prstGeom prst="rect">
            <a:avLst/>
          </a:prstGeom>
          <a:noFill/>
        </p:spPr>
        <p:txBody>
          <a:bodyPr wrap="square">
            <a:spAutoFit/>
          </a:bodyPr>
          <a:lstStyle/>
          <a:p>
            <a:pPr>
              <a:defRPr/>
            </a:pPr>
            <a:r>
              <a:rPr lang="en-US" dirty="0"/>
              <a:t>- Full compliance with Shari’ah requirements </a:t>
            </a:r>
          </a:p>
        </p:txBody>
      </p:sp>
      <p:pic>
        <p:nvPicPr>
          <p:cNvPr id="7" name="Picture 8" descr="Logo_fwuklein"/>
          <p:cNvPicPr>
            <a:picLocks noChangeAspect="1" noChangeArrowheads="1"/>
          </p:cNvPicPr>
          <p:nvPr/>
        </p:nvPicPr>
        <p:blipFill>
          <a:blip r:embed="rId2"/>
          <a:srcRect/>
          <a:stretch>
            <a:fillRect/>
          </a:stretch>
        </p:blipFill>
        <p:spPr bwMode="auto">
          <a:xfrm>
            <a:off x="9114945" y="364751"/>
            <a:ext cx="1029660" cy="942357"/>
          </a:xfrm>
          <a:prstGeom prst="rect">
            <a:avLst/>
          </a:prstGeom>
          <a:gradFill rotWithShape="1">
            <a:gsLst>
              <a:gs pos="0">
                <a:srgbClr val="000000"/>
              </a:gs>
              <a:gs pos="80000">
                <a:srgbClr val="000000"/>
              </a:gs>
              <a:gs pos="100000">
                <a:srgbClr val="000000"/>
              </a:gs>
            </a:gsLst>
            <a:lin ang="16200000"/>
          </a:gradFill>
          <a:ln w="9525">
            <a:solidFill>
              <a:schemeClr val="bg1"/>
            </a:solidFill>
            <a:miter lim="800000"/>
            <a:headEnd/>
            <a:tailEnd/>
          </a:ln>
          <a:effectLst>
            <a:outerShdw dist="23000" dir="5400000" rotWithShape="0">
              <a:srgbClr val="000000">
                <a:alpha val="34999"/>
              </a:srgbClr>
            </a:outerShdw>
          </a:effectLst>
        </p:spPr>
      </p:pic>
      <p:sp>
        <p:nvSpPr>
          <p:cNvPr id="8" name="Rectangle 3"/>
          <p:cNvSpPr txBox="1">
            <a:spLocks noChangeArrowheads="1"/>
          </p:cNvSpPr>
          <p:nvPr/>
        </p:nvSpPr>
        <p:spPr bwMode="auto">
          <a:xfrm>
            <a:off x="2181225" y="5156404"/>
            <a:ext cx="7934325" cy="628650"/>
          </a:xfrm>
          <a:prstGeom prst="rect">
            <a:avLst/>
          </a:prstGeom>
          <a:solidFill>
            <a:srgbClr val="339933"/>
          </a:solid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ctr" eaLnBrk="0" fontAlgn="base" hangingPunct="0">
              <a:spcBef>
                <a:spcPct val="50000"/>
              </a:spcBef>
              <a:spcAft>
                <a:spcPct val="0"/>
              </a:spcAft>
              <a:buClr>
                <a:srgbClr val="006666"/>
              </a:buClr>
              <a:buSzPct val="105000"/>
              <a:defRPr/>
            </a:pPr>
            <a:endParaRPr lang="en-US" sz="200" b="1" kern="0" dirty="0">
              <a:solidFill>
                <a:schemeClr val="bg2">
                  <a:lumMod val="20000"/>
                  <a:lumOff val="80000"/>
                </a:schemeClr>
              </a:solidFill>
              <a:latin typeface="+mj-lt"/>
              <a:cs typeface="Arial" pitchFamily="34" charset="0"/>
            </a:endParaRPr>
          </a:p>
          <a:p>
            <a:pPr marL="285750" indent="-285750" algn="ctr" eaLnBrk="0" fontAlgn="base" hangingPunct="0">
              <a:spcBef>
                <a:spcPct val="50000"/>
              </a:spcBef>
              <a:spcAft>
                <a:spcPct val="0"/>
              </a:spcAft>
              <a:buClr>
                <a:srgbClr val="006666"/>
              </a:buClr>
              <a:buSzPct val="105000"/>
              <a:defRPr/>
            </a:pPr>
            <a:r>
              <a:rPr lang="en-US" b="1" kern="0" dirty="0">
                <a:solidFill>
                  <a:schemeClr val="bg2">
                    <a:lumMod val="20000"/>
                    <a:lumOff val="80000"/>
                  </a:schemeClr>
                </a:solidFill>
                <a:latin typeface="+mj-lt"/>
                <a:cs typeface="Arial" pitchFamily="34" charset="0"/>
              </a:rPr>
              <a:t> At least 100% of the invested capital will be redeemed at maturity</a:t>
            </a:r>
            <a:endParaRPr lang="en-US" b="1" kern="0" dirty="0">
              <a:latin typeface="+mj-lt"/>
            </a:endParaRPr>
          </a:p>
        </p:txBody>
      </p:sp>
    </p:spTree>
    <p:extLst>
      <p:ext uri="{BB962C8B-B14F-4D97-AF65-F5344CB8AC3E}">
        <p14:creationId xmlns:p14="http://schemas.microsoft.com/office/powerpoint/2010/main" val="47376018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9C5B7-D67A-43B7-B0CC-0A7C5B8F96E0}"/>
              </a:ext>
            </a:extLst>
          </p:cNvPr>
          <p:cNvSpPr>
            <a:spLocks noGrp="1"/>
          </p:cNvSpPr>
          <p:nvPr>
            <p:ph type="ctrTitle"/>
          </p:nvPr>
        </p:nvSpPr>
        <p:spPr/>
        <p:txBody>
          <a:bodyPr/>
          <a:lstStyle/>
          <a:p>
            <a:r>
              <a:rPr lang="en-US" dirty="0"/>
              <a:t>Pensions</a:t>
            </a:r>
          </a:p>
        </p:txBody>
      </p:sp>
      <p:sp>
        <p:nvSpPr>
          <p:cNvPr id="3" name="Subtitle 2">
            <a:extLst>
              <a:ext uri="{FF2B5EF4-FFF2-40B4-BE49-F238E27FC236}">
                <a16:creationId xmlns:a16="http://schemas.microsoft.com/office/drawing/2014/main" xmlns="" id="{0C43B2F9-B4E3-4D0C-8D24-73151EB6E413}"/>
              </a:ext>
            </a:extLst>
          </p:cNvPr>
          <p:cNvSpPr>
            <a:spLocks noGrp="1"/>
          </p:cNvSpPr>
          <p:nvPr>
            <p:ph type="subTitle" idx="1"/>
          </p:nvPr>
        </p:nvSpPr>
        <p:spPr>
          <a:xfrm>
            <a:off x="1152144" y="2237086"/>
            <a:ext cx="10058400" cy="3971690"/>
          </a:xfrm>
        </p:spPr>
        <p:txBody>
          <a:bodyPr/>
          <a:lstStyle/>
          <a:p>
            <a:pPr marL="342900" indent="-342900">
              <a:buFont typeface="Arial" panose="020B0604020202020204" pitchFamily="34" charset="0"/>
              <a:buChar char="•"/>
            </a:pPr>
            <a:r>
              <a:rPr lang="en-US" dirty="0" smtClean="0">
                <a:solidFill>
                  <a:schemeClr val="tx1"/>
                </a:solidFill>
              </a:rPr>
              <a:t>The Pensions issue will need to be addressed by governments more in future.</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Contribution to output and measurement can utilize traditional investment measurement approaches, with caveats.</a:t>
            </a:r>
          </a:p>
          <a:p>
            <a:pPr marL="342900" indent="-342900">
              <a:buFont typeface="Arial" panose="020B0604020202020204" pitchFamily="34" charset="0"/>
              <a:buChar char="•"/>
            </a:pPr>
            <a:r>
              <a:rPr lang="en-US" dirty="0" smtClean="0">
                <a:solidFill>
                  <a:schemeClr val="tx1"/>
                </a:solidFill>
              </a:rPr>
              <a:t>Self-Managed plans are the current, popular method for consumer access.      They are both a complement and used in place of government pension.</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Greater research on the standalone nature of pensions could be done going forward. </a:t>
            </a:r>
            <a:endParaRPr lang="en-US" dirty="0">
              <a:solidFill>
                <a:schemeClr val="tx1"/>
              </a:solidFill>
            </a:endParaRPr>
          </a:p>
          <a:p>
            <a:endParaRPr lang="en-US" dirty="0"/>
          </a:p>
        </p:txBody>
      </p:sp>
      <p:sp>
        <p:nvSpPr>
          <p:cNvPr id="4" name="Rectangle 3">
            <a:extLst>
              <a:ext uri="{FF2B5EF4-FFF2-40B4-BE49-F238E27FC236}">
                <a16:creationId xmlns:a16="http://schemas.microsoft.com/office/drawing/2014/main" xmlns="" id="{F43A2280-ADA6-42FA-BE56-1EFD0FE91618}"/>
              </a:ext>
            </a:extLst>
          </p:cNvPr>
          <p:cNvSpPr/>
          <p:nvPr/>
        </p:nvSpPr>
        <p:spPr>
          <a:xfrm>
            <a:off x="731521" y="1615257"/>
            <a:ext cx="5047488" cy="508794"/>
          </a:xfrm>
          <a:prstGeom prst="rect">
            <a:avLst/>
          </a:prstGeom>
        </p:spPr>
        <p:txBody>
          <a:bodyPr wrap="square">
            <a:spAutoFit/>
          </a:bodyPr>
          <a:lstStyle/>
          <a:p>
            <a:pPr>
              <a:lnSpc>
                <a:spcPct val="115000"/>
              </a:lnSpc>
              <a:spcAft>
                <a:spcPts val="1000"/>
              </a:spcAft>
            </a:pPr>
            <a:r>
              <a:rPr lang="en-US" sz="2500" b="1" dirty="0" smtClean="0">
                <a:latin typeface="Calibri" panose="020F0502020204030204" pitchFamily="34" charset="0"/>
                <a:ea typeface="Calibri" panose="020F0502020204030204" pitchFamily="34" charset="0"/>
                <a:cs typeface="Arial" panose="020B0604020202020204" pitchFamily="34" charset="0"/>
              </a:rPr>
              <a:t>Conclusion</a:t>
            </a:r>
            <a:endParaRPr lang="en-US" sz="25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386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1D160-C54B-4EB4-BF95-112BB2638989}"/>
              </a:ext>
            </a:extLst>
          </p:cNvPr>
          <p:cNvSpPr>
            <a:spLocks noGrp="1"/>
          </p:cNvSpPr>
          <p:nvPr>
            <p:ph type="ctrTitle"/>
          </p:nvPr>
        </p:nvSpPr>
        <p:spPr/>
        <p:txBody>
          <a:bodyPr/>
          <a:lstStyle/>
          <a:p>
            <a:r>
              <a:rPr lang="en-US" dirty="0"/>
              <a:t>Pensions</a:t>
            </a:r>
          </a:p>
        </p:txBody>
      </p:sp>
      <p:pic>
        <p:nvPicPr>
          <p:cNvPr id="4" name="Picture 3">
            <a:extLst>
              <a:ext uri="{FF2B5EF4-FFF2-40B4-BE49-F238E27FC236}">
                <a16:creationId xmlns:a16="http://schemas.microsoft.com/office/drawing/2014/main" xmlns="" id="{AFECFB9B-630F-40A3-A598-51EF81C09A61}"/>
              </a:ext>
            </a:extLst>
          </p:cNvPr>
          <p:cNvPicPr>
            <a:picLocks noChangeAspect="1"/>
          </p:cNvPicPr>
          <p:nvPr/>
        </p:nvPicPr>
        <p:blipFill>
          <a:blip r:embed="rId2"/>
          <a:stretch>
            <a:fillRect/>
          </a:stretch>
        </p:blipFill>
        <p:spPr>
          <a:xfrm>
            <a:off x="896113" y="1385698"/>
            <a:ext cx="9226296" cy="4602879"/>
          </a:xfrm>
          <a:prstGeom prst="rect">
            <a:avLst/>
          </a:prstGeom>
        </p:spPr>
      </p:pic>
      <p:sp>
        <p:nvSpPr>
          <p:cNvPr id="5" name="TextBox 4">
            <a:extLst>
              <a:ext uri="{FF2B5EF4-FFF2-40B4-BE49-F238E27FC236}">
                <a16:creationId xmlns:a16="http://schemas.microsoft.com/office/drawing/2014/main" xmlns="" id="{ADA532AD-6600-4026-95E2-995C01B9E92A}"/>
              </a:ext>
            </a:extLst>
          </p:cNvPr>
          <p:cNvSpPr txBox="1"/>
          <p:nvPr/>
        </p:nvSpPr>
        <p:spPr>
          <a:xfrm>
            <a:off x="1719073" y="5850078"/>
            <a:ext cx="1764792" cy="276999"/>
          </a:xfrm>
          <a:prstGeom prst="rect">
            <a:avLst/>
          </a:prstGeom>
          <a:noFill/>
        </p:spPr>
        <p:txBody>
          <a:bodyPr wrap="square" rtlCol="0">
            <a:spAutoFit/>
          </a:bodyPr>
          <a:lstStyle/>
          <a:p>
            <a:r>
              <a:rPr lang="en-US" sz="1200" b="1" i="1" dirty="0"/>
              <a:t>Source:</a:t>
            </a:r>
            <a:r>
              <a:rPr lang="en-US" sz="1200" dirty="0"/>
              <a:t> World Bank 2014</a:t>
            </a:r>
          </a:p>
        </p:txBody>
      </p:sp>
    </p:spTree>
    <p:extLst>
      <p:ext uri="{BB962C8B-B14F-4D97-AF65-F5344CB8AC3E}">
        <p14:creationId xmlns:p14="http://schemas.microsoft.com/office/powerpoint/2010/main" val="171222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91072-7FBF-4FA7-AA37-158F164F156E}"/>
              </a:ext>
            </a:extLst>
          </p:cNvPr>
          <p:cNvSpPr>
            <a:spLocks noGrp="1"/>
          </p:cNvSpPr>
          <p:nvPr>
            <p:ph type="ctrTitle"/>
          </p:nvPr>
        </p:nvSpPr>
        <p:spPr/>
        <p:txBody>
          <a:bodyPr/>
          <a:lstStyle/>
          <a:p>
            <a:r>
              <a:rPr lang="en-US" dirty="0"/>
              <a:t>Pensions</a:t>
            </a:r>
          </a:p>
        </p:txBody>
      </p:sp>
      <p:sp>
        <p:nvSpPr>
          <p:cNvPr id="3" name="Subtitle 2">
            <a:extLst>
              <a:ext uri="{FF2B5EF4-FFF2-40B4-BE49-F238E27FC236}">
                <a16:creationId xmlns:a16="http://schemas.microsoft.com/office/drawing/2014/main" xmlns="" id="{B83B742F-7E2D-4B0D-B8D0-C0EA98518DDD}"/>
              </a:ext>
            </a:extLst>
          </p:cNvPr>
          <p:cNvSpPr>
            <a:spLocks noGrp="1"/>
          </p:cNvSpPr>
          <p:nvPr>
            <p:ph type="subTitle" idx="1"/>
          </p:nvPr>
        </p:nvSpPr>
        <p:spPr>
          <a:xfrm>
            <a:off x="1685017" y="2383390"/>
            <a:ext cx="8821965" cy="3276746"/>
          </a:xfrm>
        </p:spPr>
        <p:txBody>
          <a:bodyPr/>
          <a:lstStyle/>
          <a:p>
            <a:pPr marL="342900" indent="-342900">
              <a:buFont typeface="Arial" panose="020B0604020202020204" pitchFamily="34" charset="0"/>
              <a:buChar char="•"/>
            </a:pPr>
            <a:r>
              <a:rPr lang="en-US" dirty="0">
                <a:solidFill>
                  <a:schemeClr val="tx1"/>
                </a:solidFill>
              </a:rPr>
              <a:t>Is the population “ageing”?   Total population = Children + Worker + Retirees </a:t>
            </a:r>
          </a:p>
          <a:p>
            <a:pPr marL="342900" indent="-342900">
              <a:buFont typeface="Arial" panose="020B0604020202020204" pitchFamily="34" charset="0"/>
              <a:buChar char="•"/>
            </a:pPr>
            <a:r>
              <a:rPr lang="en-US" dirty="0">
                <a:solidFill>
                  <a:schemeClr val="tx1"/>
                </a:solidFill>
              </a:rPr>
              <a:t>What is the fertility rate in the population/replacement ratio for workers?   How do these dynamics change over time? </a:t>
            </a:r>
          </a:p>
          <a:p>
            <a:pPr marL="342900" indent="-342900">
              <a:buFont typeface="Arial" panose="020B0604020202020204" pitchFamily="34" charset="0"/>
              <a:buChar char="•"/>
            </a:pPr>
            <a:r>
              <a:rPr lang="en-US" dirty="0">
                <a:solidFill>
                  <a:schemeClr val="tx1"/>
                </a:solidFill>
              </a:rPr>
              <a:t>Childbearing age for women (i.e. Unit period used to calculate) = [Average age of pensioner – Average age of Worker]</a:t>
            </a:r>
          </a:p>
          <a:p>
            <a:pPr marL="342900" indent="-342900">
              <a:buFont typeface="Arial" panose="020B0604020202020204" pitchFamily="34" charset="0"/>
              <a:buChar char="•"/>
            </a:pPr>
            <a:r>
              <a:rPr lang="en-US" dirty="0">
                <a:solidFill>
                  <a:schemeClr val="tx1"/>
                </a:solidFill>
              </a:rPr>
              <a:t>Real Interest Rate: Real Wage Growth + Inflation </a:t>
            </a:r>
          </a:p>
          <a:p>
            <a:endParaRPr lang="en-US" dirty="0"/>
          </a:p>
        </p:txBody>
      </p:sp>
      <p:sp>
        <p:nvSpPr>
          <p:cNvPr id="4" name="Rectangle 3">
            <a:extLst>
              <a:ext uri="{FF2B5EF4-FFF2-40B4-BE49-F238E27FC236}">
                <a16:creationId xmlns:a16="http://schemas.microsoft.com/office/drawing/2014/main" xmlns="" id="{6E449782-EFB3-4604-9371-99F731CAD350}"/>
              </a:ext>
            </a:extLst>
          </p:cNvPr>
          <p:cNvSpPr/>
          <p:nvPr/>
        </p:nvSpPr>
        <p:spPr>
          <a:xfrm>
            <a:off x="865124" y="1607232"/>
            <a:ext cx="6591484" cy="508794"/>
          </a:xfrm>
          <a:prstGeom prst="rect">
            <a:avLst/>
          </a:prstGeom>
        </p:spPr>
        <p:txBody>
          <a:bodyPr wrap="none">
            <a:spAutoFit/>
          </a:bodyPr>
          <a:lstStyle/>
          <a:p>
            <a:pPr>
              <a:lnSpc>
                <a:spcPct val="115000"/>
              </a:lnSpc>
              <a:spcAft>
                <a:spcPts val="1000"/>
              </a:spcAft>
            </a:pPr>
            <a:r>
              <a:rPr lang="en-US" sz="2500" b="1" dirty="0">
                <a:latin typeface="Calibri" panose="020F0502020204030204" pitchFamily="34" charset="0"/>
                <a:ea typeface="Calibri" panose="020F0502020204030204" pitchFamily="34" charset="0"/>
                <a:cs typeface="Arial" panose="020B0604020202020204" pitchFamily="34" charset="0"/>
              </a:rPr>
              <a:t>Output calculation framework: Questions to Ask</a:t>
            </a:r>
          </a:p>
        </p:txBody>
      </p:sp>
    </p:spTree>
    <p:extLst>
      <p:ext uri="{BB962C8B-B14F-4D97-AF65-F5344CB8AC3E}">
        <p14:creationId xmlns:p14="http://schemas.microsoft.com/office/powerpoint/2010/main" val="106443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3E451-3B64-490A-869B-F6976A34399C}"/>
              </a:ext>
            </a:extLst>
          </p:cNvPr>
          <p:cNvSpPr>
            <a:spLocks noGrp="1"/>
          </p:cNvSpPr>
          <p:nvPr>
            <p:ph type="ctrTitle"/>
          </p:nvPr>
        </p:nvSpPr>
        <p:spPr/>
        <p:txBody>
          <a:bodyPr/>
          <a:lstStyle/>
          <a:p>
            <a:r>
              <a:rPr lang="en-US" dirty="0"/>
              <a:t>Pensions </a:t>
            </a:r>
            <a:br>
              <a:rPr lang="en-US" dirty="0"/>
            </a:br>
            <a:endParaRPr lang="en-US" dirty="0"/>
          </a:p>
        </p:txBody>
      </p:sp>
      <p:pic>
        <p:nvPicPr>
          <p:cNvPr id="4" name="Picture 3">
            <a:extLst>
              <a:ext uri="{FF2B5EF4-FFF2-40B4-BE49-F238E27FC236}">
                <a16:creationId xmlns:a16="http://schemas.microsoft.com/office/drawing/2014/main" xmlns="" id="{2C640B0F-81FC-4ABD-B936-CE27CE8E6637}"/>
              </a:ext>
            </a:extLst>
          </p:cNvPr>
          <p:cNvPicPr>
            <a:picLocks noChangeAspect="1"/>
          </p:cNvPicPr>
          <p:nvPr/>
        </p:nvPicPr>
        <p:blipFill>
          <a:blip r:embed="rId2"/>
          <a:stretch>
            <a:fillRect/>
          </a:stretch>
        </p:blipFill>
        <p:spPr>
          <a:xfrm>
            <a:off x="1326811" y="1222001"/>
            <a:ext cx="8230313" cy="4941055"/>
          </a:xfrm>
          <a:prstGeom prst="rect">
            <a:avLst/>
          </a:prstGeom>
        </p:spPr>
      </p:pic>
    </p:spTree>
    <p:extLst>
      <p:ext uri="{BB962C8B-B14F-4D97-AF65-F5344CB8AC3E}">
        <p14:creationId xmlns:p14="http://schemas.microsoft.com/office/powerpoint/2010/main" val="3886783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48AD5-4274-4AEE-8A54-38E52CAABB27}"/>
              </a:ext>
            </a:extLst>
          </p:cNvPr>
          <p:cNvSpPr>
            <a:spLocks noGrp="1"/>
          </p:cNvSpPr>
          <p:nvPr>
            <p:ph type="ctrTitle"/>
          </p:nvPr>
        </p:nvSpPr>
        <p:spPr/>
        <p:txBody>
          <a:bodyPr/>
          <a:lstStyle/>
          <a:p>
            <a:r>
              <a:rPr lang="en-US" dirty="0"/>
              <a:t>Pensions </a:t>
            </a:r>
          </a:p>
        </p:txBody>
      </p:sp>
      <p:sp>
        <p:nvSpPr>
          <p:cNvPr id="4" name="Rectangle 3">
            <a:extLst>
              <a:ext uri="{FF2B5EF4-FFF2-40B4-BE49-F238E27FC236}">
                <a16:creationId xmlns:a16="http://schemas.microsoft.com/office/drawing/2014/main" xmlns="" id="{E3FB6804-DE8C-41DD-97B4-3EE0682C4B15}"/>
              </a:ext>
            </a:extLst>
          </p:cNvPr>
          <p:cNvSpPr/>
          <p:nvPr/>
        </p:nvSpPr>
        <p:spPr>
          <a:xfrm>
            <a:off x="850393" y="1494493"/>
            <a:ext cx="10287000" cy="1629485"/>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Arial" panose="020B0604020202020204" pitchFamily="34" charset="0"/>
              </a:rPr>
              <a:t>Output calculation framework: Methodology 1 (A Three-Step Process) </a:t>
            </a:r>
          </a:p>
          <a:p>
            <a:pPr>
              <a:lnSpc>
                <a:spcPct val="115000"/>
              </a:lnSpc>
              <a:spcAft>
                <a:spcPts val="1000"/>
              </a:spcAft>
            </a:pPr>
            <a:r>
              <a:rPr lang="en-US" b="1" dirty="0">
                <a:latin typeface="Calibri" panose="020F0502020204030204" pitchFamily="34" charset="0"/>
                <a:ea typeface="Calibri" panose="020F0502020204030204" pitchFamily="34" charset="0"/>
                <a:cs typeface="Arial" panose="020B0604020202020204" pitchFamily="34" charset="0"/>
              </a:rPr>
              <a:t>Assumptions: </a:t>
            </a:r>
          </a:p>
          <a:p>
            <a:pPr marL="342900" indent="-342900">
              <a:lnSpc>
                <a:spcPct val="115000"/>
              </a:lnSpc>
              <a:spcAft>
                <a:spcPts val="1000"/>
              </a:spcAft>
              <a:buFont typeface="+mj-lt"/>
              <a:buAutoNum type="arabicPeriod"/>
            </a:pPr>
            <a:r>
              <a:rPr lang="en-US" sz="1500" dirty="0">
                <a:latin typeface="Calibri" panose="020F0502020204030204" pitchFamily="34" charset="0"/>
                <a:ea typeface="Calibri" panose="020F0502020204030204" pitchFamily="34" charset="0"/>
                <a:cs typeface="Arial" panose="020B0604020202020204" pitchFamily="34" charset="0"/>
              </a:rPr>
              <a:t>Unfunded (“pay as you go”) System in in Public National Pension with </a:t>
            </a:r>
            <a:r>
              <a:rPr lang="en-US" sz="1500" b="1" u="sng" dirty="0">
                <a:latin typeface="Calibri" panose="020F0502020204030204" pitchFamily="34" charset="0"/>
                <a:ea typeface="Calibri" panose="020F0502020204030204" pitchFamily="34" charset="0"/>
                <a:cs typeface="Arial" panose="020B0604020202020204" pitchFamily="34" charset="0"/>
              </a:rPr>
              <a:t>Replacement Rate of 60%</a:t>
            </a:r>
            <a:r>
              <a:rPr lang="en-US" sz="1500" dirty="0">
                <a:latin typeface="Calibri" panose="020F0502020204030204" pitchFamily="34" charset="0"/>
                <a:ea typeface="Calibri" panose="020F0502020204030204" pitchFamily="34" charset="0"/>
                <a:cs typeface="Arial" panose="020B0604020202020204" pitchFamily="34" charset="0"/>
              </a:rPr>
              <a:t> </a:t>
            </a:r>
          </a:p>
          <a:p>
            <a:pPr marL="342900" indent="-342900">
              <a:lnSpc>
                <a:spcPct val="115000"/>
              </a:lnSpc>
              <a:spcAft>
                <a:spcPts val="1000"/>
              </a:spcAft>
              <a:buFont typeface="+mj-lt"/>
              <a:buAutoNum type="arabicPeriod"/>
            </a:pPr>
            <a:r>
              <a:rPr lang="en-US" sz="1500" dirty="0">
                <a:latin typeface="Calibri" panose="020F0502020204030204" pitchFamily="34" charset="0"/>
                <a:ea typeface="Calibri" panose="020F0502020204030204" pitchFamily="34" charset="0"/>
                <a:cs typeface="Arial" panose="020B0604020202020204" pitchFamily="34" charset="0"/>
              </a:rPr>
              <a:t>With 40 working years 1.5% of wages are accrued p.a. (with pension rights tied to wages)</a:t>
            </a:r>
          </a:p>
        </p:txBody>
      </p:sp>
      <p:sp>
        <p:nvSpPr>
          <p:cNvPr id="5" name="Rectangle 4">
            <a:extLst>
              <a:ext uri="{FF2B5EF4-FFF2-40B4-BE49-F238E27FC236}">
                <a16:creationId xmlns:a16="http://schemas.microsoft.com/office/drawing/2014/main" xmlns="" id="{472C7BD1-2670-451D-B558-73787300BFF3}"/>
              </a:ext>
            </a:extLst>
          </p:cNvPr>
          <p:cNvSpPr/>
          <p:nvPr/>
        </p:nvSpPr>
        <p:spPr>
          <a:xfrm>
            <a:off x="670560" y="3261465"/>
            <a:ext cx="10027920" cy="735907"/>
          </a:xfrm>
          <a:prstGeom prst="rect">
            <a:avLst/>
          </a:prstGeom>
        </p:spPr>
        <p:txBody>
          <a:bodyPr wrap="square">
            <a:spAutoFit/>
          </a:bodyPr>
          <a:lstStyle/>
          <a:p>
            <a:pPr>
              <a:lnSpc>
                <a:spcPct val="115000"/>
              </a:lnSpc>
              <a:spcAft>
                <a:spcPts val="1000"/>
              </a:spcAft>
            </a:pPr>
            <a:r>
              <a:rPr lang="en-US" sz="1500" b="1" dirty="0">
                <a:latin typeface="Calibri" panose="020F0502020204030204" pitchFamily="34" charset="0"/>
                <a:ea typeface="Calibri" panose="020F0502020204030204" pitchFamily="34" charset="0"/>
                <a:cs typeface="Arial" panose="020B0604020202020204" pitchFamily="34" charset="0"/>
              </a:rPr>
              <a:t>Step 1: </a:t>
            </a:r>
            <a:r>
              <a:rPr lang="en-US" sz="1500" dirty="0">
                <a:latin typeface="Calibri" panose="020F0502020204030204" pitchFamily="34" charset="0"/>
                <a:ea typeface="Calibri" panose="020F0502020204030204" pitchFamily="34" charset="0"/>
                <a:cs typeface="Arial" panose="020B0604020202020204" pitchFamily="34" charset="0"/>
              </a:rPr>
              <a:t>What is the contribution rate into the system?</a:t>
            </a:r>
          </a:p>
          <a:p>
            <a:pPr>
              <a:lnSpc>
                <a:spcPct val="115000"/>
              </a:lnSpc>
              <a:spcAft>
                <a:spcPts val="1000"/>
              </a:spcAft>
            </a:pPr>
            <a:r>
              <a:rPr lang="en-US" sz="1500" dirty="0">
                <a:latin typeface="Calibri" panose="020F0502020204030204" pitchFamily="34" charset="0"/>
                <a:ea typeface="Calibri" panose="020F0502020204030204" pitchFamily="34" charset="0"/>
                <a:cs typeface="Arial" panose="020B0604020202020204" pitchFamily="34" charset="0"/>
              </a:rPr>
              <a:t>Using an example: 60 years old x 18 years of retirement/40 average age of the worker=27%</a:t>
            </a:r>
          </a:p>
        </p:txBody>
      </p:sp>
      <p:sp>
        <p:nvSpPr>
          <p:cNvPr id="6" name="Rectangle 5">
            <a:extLst>
              <a:ext uri="{FF2B5EF4-FFF2-40B4-BE49-F238E27FC236}">
                <a16:creationId xmlns:a16="http://schemas.microsoft.com/office/drawing/2014/main" xmlns="" id="{6D3FCFAB-FE75-45BA-9AE3-0C122EF0B7E4}"/>
              </a:ext>
            </a:extLst>
          </p:cNvPr>
          <p:cNvSpPr/>
          <p:nvPr/>
        </p:nvSpPr>
        <p:spPr>
          <a:xfrm>
            <a:off x="655321" y="4066115"/>
            <a:ext cx="10677144" cy="735907"/>
          </a:xfrm>
          <a:prstGeom prst="rect">
            <a:avLst/>
          </a:prstGeom>
        </p:spPr>
        <p:txBody>
          <a:bodyPr wrap="square">
            <a:spAutoFit/>
          </a:bodyPr>
          <a:lstStyle/>
          <a:p>
            <a:pPr>
              <a:lnSpc>
                <a:spcPct val="115000"/>
              </a:lnSpc>
              <a:spcAft>
                <a:spcPts val="1000"/>
              </a:spcAft>
            </a:pPr>
            <a:r>
              <a:rPr lang="en-US" sz="1500" b="1" dirty="0">
                <a:latin typeface="Calibri" panose="020F0502020204030204" pitchFamily="34" charset="0"/>
                <a:ea typeface="Calibri" panose="020F0502020204030204" pitchFamily="34" charset="0"/>
                <a:cs typeface="Arial" panose="020B0604020202020204" pitchFamily="34" charset="0"/>
              </a:rPr>
              <a:t>Step 2: </a:t>
            </a:r>
            <a:r>
              <a:rPr lang="en-US" sz="1500" dirty="0">
                <a:latin typeface="Calibri" panose="020F0502020204030204" pitchFamily="34" charset="0"/>
                <a:ea typeface="Calibri" panose="020F0502020204030204" pitchFamily="34" charset="0"/>
                <a:cs typeface="Arial" panose="020B0604020202020204" pitchFamily="34" charset="0"/>
              </a:rPr>
              <a:t>What is the net wage bill (net of pension contributions)?</a:t>
            </a:r>
          </a:p>
          <a:p>
            <a:pPr>
              <a:lnSpc>
                <a:spcPct val="115000"/>
              </a:lnSpc>
              <a:spcAft>
                <a:spcPts val="1000"/>
              </a:spcAft>
            </a:pPr>
            <a:r>
              <a:rPr lang="en-US" sz="1500" dirty="0">
                <a:latin typeface="Calibri" panose="020F0502020204030204" pitchFamily="34" charset="0"/>
                <a:ea typeface="Calibri" panose="020F0502020204030204" pitchFamily="34" charset="0"/>
                <a:cs typeface="Arial" panose="020B0604020202020204" pitchFamily="34" charset="0"/>
              </a:rPr>
              <a:t>Using an example: Assume Net Wage Bill as Percentage of GDP = 40% </a:t>
            </a:r>
          </a:p>
        </p:txBody>
      </p:sp>
      <p:sp>
        <p:nvSpPr>
          <p:cNvPr id="7" name="Rectangle 6">
            <a:extLst>
              <a:ext uri="{FF2B5EF4-FFF2-40B4-BE49-F238E27FC236}">
                <a16:creationId xmlns:a16="http://schemas.microsoft.com/office/drawing/2014/main" xmlns="" id="{0B8F4068-EF21-49F7-8E8E-69A53EC80726}"/>
              </a:ext>
            </a:extLst>
          </p:cNvPr>
          <p:cNvSpPr/>
          <p:nvPr/>
        </p:nvSpPr>
        <p:spPr>
          <a:xfrm>
            <a:off x="655321" y="4870766"/>
            <a:ext cx="11097768" cy="1129605"/>
          </a:xfrm>
          <a:prstGeom prst="rect">
            <a:avLst/>
          </a:prstGeom>
        </p:spPr>
        <p:txBody>
          <a:bodyPr wrap="square">
            <a:spAutoFit/>
          </a:bodyPr>
          <a:lstStyle/>
          <a:p>
            <a:pPr>
              <a:lnSpc>
                <a:spcPct val="115000"/>
              </a:lnSpc>
              <a:spcAft>
                <a:spcPts val="1000"/>
              </a:spcAft>
            </a:pPr>
            <a:r>
              <a:rPr lang="en-US" sz="1500" b="1" dirty="0">
                <a:latin typeface="Calibri" panose="020F0502020204030204" pitchFamily="34" charset="0"/>
                <a:ea typeface="Calibri" panose="020F0502020204030204" pitchFamily="34" charset="0"/>
                <a:cs typeface="Arial" panose="020B0604020202020204" pitchFamily="34" charset="0"/>
              </a:rPr>
              <a:t>Step 3</a:t>
            </a:r>
            <a:r>
              <a:rPr lang="en-US" sz="1500" dirty="0">
                <a:latin typeface="Calibri" panose="020F0502020204030204" pitchFamily="34" charset="0"/>
                <a:ea typeface="Calibri" panose="020F0502020204030204" pitchFamily="34" charset="0"/>
                <a:cs typeface="Arial" panose="020B0604020202020204" pitchFamily="34" charset="0"/>
              </a:rPr>
              <a:t>: What is the pension expenditure as percentage of GDP?</a:t>
            </a:r>
          </a:p>
          <a:p>
            <a:pPr>
              <a:lnSpc>
                <a:spcPct val="115000"/>
              </a:lnSpc>
              <a:spcAft>
                <a:spcPts val="1000"/>
              </a:spcAft>
            </a:pPr>
            <a:r>
              <a:rPr lang="en-US" sz="1500" dirty="0">
                <a:latin typeface="Calibri" panose="020F0502020204030204" pitchFamily="34" charset="0"/>
                <a:ea typeface="Calibri" panose="020F0502020204030204" pitchFamily="34" charset="0"/>
                <a:cs typeface="Arial" panose="020B0604020202020204" pitchFamily="34" charset="0"/>
              </a:rPr>
              <a:t>Net Wage Bill as Percentage of GDP x Contribution Rate into System = 0.40 x 27%= 10.8% of GDP </a:t>
            </a:r>
          </a:p>
          <a:p>
            <a:pPr indent="457200">
              <a:lnSpc>
                <a:spcPct val="115000"/>
              </a:lnSpc>
              <a:spcAft>
                <a:spcPts val="1000"/>
              </a:spcAft>
            </a:pPr>
            <a:r>
              <a:rPr lang="en-US" sz="1500" dirty="0">
                <a:latin typeface="Calibri" panose="020F0502020204030204" pitchFamily="34" charset="0"/>
                <a:ea typeface="Calibri" panose="020F0502020204030204" pitchFamily="34" charset="0"/>
                <a:cs typeface="Arial" panose="020B0604020202020204" pitchFamily="34" charset="0"/>
              </a:rPr>
              <a:t>Note: review and evaluate how this compares to regional statistical calculations of regional bodies. </a:t>
            </a:r>
          </a:p>
        </p:txBody>
      </p:sp>
      <p:sp>
        <p:nvSpPr>
          <p:cNvPr id="8" name="Rectangle 7">
            <a:extLst>
              <a:ext uri="{FF2B5EF4-FFF2-40B4-BE49-F238E27FC236}">
                <a16:creationId xmlns:a16="http://schemas.microsoft.com/office/drawing/2014/main" xmlns="" id="{320676AD-0212-4FA9-B270-E7593A046753}"/>
              </a:ext>
            </a:extLst>
          </p:cNvPr>
          <p:cNvSpPr/>
          <p:nvPr/>
        </p:nvSpPr>
        <p:spPr>
          <a:xfrm>
            <a:off x="597409" y="5646046"/>
            <a:ext cx="10792967" cy="705706"/>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1000" i="1" dirty="0">
                <a:latin typeface="Calibri" panose="020F0502020204030204" pitchFamily="34" charset="0"/>
                <a:ea typeface="Calibri" panose="020F0502020204030204" pitchFamily="34" charset="0"/>
                <a:cs typeface="Arial" panose="020B0604020202020204" pitchFamily="34" charset="0"/>
              </a:rPr>
              <a:t>(</a:t>
            </a:r>
            <a:r>
              <a:rPr lang="en-US" sz="1000" b="1" i="1" dirty="0">
                <a:latin typeface="Calibri" panose="020F0502020204030204" pitchFamily="34" charset="0"/>
                <a:ea typeface="Calibri" panose="020F0502020204030204" pitchFamily="34" charset="0"/>
                <a:cs typeface="Arial" panose="020B0604020202020204" pitchFamily="34" charset="0"/>
              </a:rPr>
              <a:t>Source</a:t>
            </a:r>
            <a:r>
              <a:rPr lang="en-US" sz="1000" i="1" dirty="0">
                <a:latin typeface="Calibri" panose="020F0502020204030204" pitchFamily="34" charset="0"/>
                <a:ea typeface="Calibri" panose="020F0502020204030204" pitchFamily="34" charset="0"/>
                <a:cs typeface="Arial" panose="020B0604020202020204" pitchFamily="34" charset="0"/>
              </a:rPr>
              <a:t>: OKSANEN, H. (2005). Public pensions in the national accounts and public finance targets. Journal of Pension Economics and Finance, 4(3), 291-312.) </a:t>
            </a:r>
          </a:p>
        </p:txBody>
      </p:sp>
    </p:spTree>
    <p:extLst>
      <p:ext uri="{BB962C8B-B14F-4D97-AF65-F5344CB8AC3E}">
        <p14:creationId xmlns:p14="http://schemas.microsoft.com/office/powerpoint/2010/main" val="344555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71902-4373-4655-9BFA-0D873B4AE7E5}"/>
              </a:ext>
            </a:extLst>
          </p:cNvPr>
          <p:cNvSpPr>
            <a:spLocks noGrp="1"/>
          </p:cNvSpPr>
          <p:nvPr>
            <p:ph type="ctrTitle"/>
          </p:nvPr>
        </p:nvSpPr>
        <p:spPr/>
        <p:txBody>
          <a:bodyPr/>
          <a:lstStyle/>
          <a:p>
            <a:r>
              <a:rPr lang="en-US" dirty="0"/>
              <a:t>Pensions </a:t>
            </a:r>
          </a:p>
        </p:txBody>
      </p:sp>
      <p:sp>
        <p:nvSpPr>
          <p:cNvPr id="5" name="Rectangle 4">
            <a:extLst>
              <a:ext uri="{FF2B5EF4-FFF2-40B4-BE49-F238E27FC236}">
                <a16:creationId xmlns:a16="http://schemas.microsoft.com/office/drawing/2014/main" xmlns="" id="{32CF842C-D8BA-4785-A80F-8EABBDC00A03}"/>
              </a:ext>
            </a:extLst>
          </p:cNvPr>
          <p:cNvSpPr/>
          <p:nvPr/>
        </p:nvSpPr>
        <p:spPr>
          <a:xfrm>
            <a:off x="1119161" y="1406991"/>
            <a:ext cx="9747504" cy="1210588"/>
          </a:xfrm>
          <a:prstGeom prst="rect">
            <a:avLst/>
          </a:prstGeom>
        </p:spPr>
        <p:txBody>
          <a:bodyPr wrap="square">
            <a:spAutoFit/>
          </a:bodyPr>
          <a:lstStyle/>
          <a:p>
            <a:pPr>
              <a:lnSpc>
                <a:spcPct val="115000"/>
              </a:lnSpc>
              <a:spcAft>
                <a:spcPts val="1000"/>
              </a:spcAft>
            </a:pPr>
            <a:r>
              <a:rPr lang="en-US" sz="2100" b="1" dirty="0">
                <a:latin typeface="Calibri" panose="020F0502020204030204" pitchFamily="34" charset="0"/>
                <a:ea typeface="Calibri" panose="020F0502020204030204" pitchFamily="34" charset="0"/>
                <a:cs typeface="Arial" panose="020B0604020202020204" pitchFamily="34" charset="0"/>
              </a:rPr>
              <a:t>Output calculation framework: Methodology 2 (The Fee based Approach for Funds) </a:t>
            </a: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	What happens when we utilize SIPPs or SSASs and how would our approach differ for the purposes of Output calculation? </a:t>
            </a:r>
          </a:p>
        </p:txBody>
      </p:sp>
    </p:spTree>
    <p:extLst>
      <p:ext uri="{BB962C8B-B14F-4D97-AF65-F5344CB8AC3E}">
        <p14:creationId xmlns:p14="http://schemas.microsoft.com/office/powerpoint/2010/main" val="1735887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700" y="1602464"/>
            <a:ext cx="9091062" cy="3911096"/>
          </a:xfrm>
        </p:spPr>
        <p:txBody>
          <a:bodyPr/>
          <a:lstStyle/>
          <a:p>
            <a:r>
              <a:rPr lang="en-US" sz="3800" dirty="0" smtClean="0"/>
              <a:t>Appendix </a:t>
            </a:r>
            <a:endParaRPr lang="en-US" sz="3800" dirty="0"/>
          </a:p>
        </p:txBody>
      </p:sp>
    </p:spTree>
    <p:extLst>
      <p:ext uri="{BB962C8B-B14F-4D97-AF65-F5344CB8AC3E}">
        <p14:creationId xmlns:p14="http://schemas.microsoft.com/office/powerpoint/2010/main" val="2379377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1784</Words>
  <Application>Microsoft Office PowerPoint</Application>
  <PresentationFormat>Custom</PresentationFormat>
  <Paragraphs>280</Paragraphs>
  <Slides>31</Slides>
  <Notes>11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"Utilizing a Traditional Pensions Income Measurement Approach on Islamic Pensions: Applications &amp; Challenges"</vt:lpstr>
      <vt:lpstr>Pensions </vt:lpstr>
      <vt:lpstr>Pensions</vt:lpstr>
      <vt:lpstr>Pensions</vt:lpstr>
      <vt:lpstr>Pensions</vt:lpstr>
      <vt:lpstr>Pensions  </vt:lpstr>
      <vt:lpstr>Pensions </vt:lpstr>
      <vt:lpstr>Pensions </vt:lpstr>
      <vt:lpstr>Appendix </vt:lpstr>
      <vt:lpstr>PowerPoint Presentation</vt:lpstr>
      <vt:lpstr>Partners </vt:lpstr>
      <vt:lpstr>Takaful Overview</vt:lpstr>
      <vt:lpstr>PowerPoint Presentation</vt:lpstr>
      <vt:lpstr>PowerPoint Presentation</vt:lpstr>
      <vt:lpstr>PowerPoint Presentation</vt:lpstr>
      <vt:lpstr>PowerPoint Presentation</vt:lpstr>
      <vt:lpstr>PowerPoint Presentation</vt:lpstr>
      <vt:lpstr>PowerPoint Presentation</vt:lpstr>
      <vt:lpstr>Product Benefits</vt:lpstr>
      <vt:lpstr>Product Options</vt:lpstr>
      <vt:lpstr>Product Options</vt:lpstr>
      <vt:lpstr>PowerPoint Presentation</vt:lpstr>
      <vt:lpstr>PowerPoint Presentation</vt:lpstr>
      <vt:lpstr>PowerPoint Presentation</vt:lpstr>
      <vt:lpstr>Investment Approach – Overview</vt:lpstr>
      <vt:lpstr>Takaful Investment Linked Savings Plan  </vt:lpstr>
      <vt:lpstr>General Investment Approach </vt:lpstr>
      <vt:lpstr>PowerPoint Presentation</vt:lpstr>
      <vt:lpstr>PowerPoint Presentation</vt:lpstr>
      <vt:lpstr>PowerPoint Presentation</vt:lpstr>
      <vt:lpstr>Pensions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a Traditional Pensions Income Measurement Approach on Islamic Pensions: Applications &amp; Challenges"</dc:title>
  <dc:creator>MOHAMAD SKAINI</dc:creator>
  <cp:lastModifiedBy>Ragheed Moghrabi</cp:lastModifiedBy>
  <cp:revision>13</cp:revision>
  <dcterms:created xsi:type="dcterms:W3CDTF">2018-10-29T13:37:03Z</dcterms:created>
  <dcterms:modified xsi:type="dcterms:W3CDTF">2018-10-29T15:19:58Z</dcterms:modified>
</cp:coreProperties>
</file>