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8" r:id="rId3"/>
    <p:sldId id="269" r:id="rId4"/>
    <p:sldId id="270" r:id="rId5"/>
    <p:sldId id="271" r:id="rId6"/>
    <p:sldId id="286" r:id="rId7"/>
    <p:sldId id="272" r:id="rId8"/>
    <p:sldId id="279" r:id="rId9"/>
    <p:sldId id="287" r:id="rId10"/>
    <p:sldId id="288" r:id="rId11"/>
    <p:sldId id="289" r:id="rId12"/>
    <p:sldId id="290" r:id="rId13"/>
    <p:sldId id="277" r:id="rId14"/>
    <p:sldId id="284" r:id="rId15"/>
    <p:sldId id="285" r:id="rId16"/>
    <p:sldId id="28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EBD"/>
    <a:srgbClr val="FFD55D"/>
    <a:srgbClr val="800000"/>
    <a:srgbClr val="DB801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1" d="100"/>
          <a:sy n="51" d="100"/>
        </p:scale>
        <p:origin x="-1842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Book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Book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4"/>
  <c:chart>
    <c:view3D>
      <c:rotY val="340"/>
      <c:rAngAx val="1"/>
    </c:view3D>
    <c:plotArea>
      <c:layout/>
      <c:bar3DChart>
        <c:barDir val="col"/>
        <c:grouping val="clustered"/>
        <c:ser>
          <c:idx val="0"/>
          <c:order val="0"/>
          <c:dLbls>
            <c:dLbl>
              <c:idx val="0"/>
              <c:layout>
                <c:manualLayout>
                  <c:x val="0"/>
                  <c:y val="0.18055555555555555"/>
                </c:manualLayout>
              </c:layout>
              <c:spPr/>
              <c:txPr>
                <a:bodyPr/>
                <a:lstStyle/>
                <a:p>
                  <a:pPr>
                    <a:defRPr sz="1200" b="1"/>
                  </a:pPr>
                  <a:endParaRPr lang="en-US"/>
                </a:p>
              </c:txPr>
              <c:showVal val="1"/>
            </c:dLbl>
            <c:dLbl>
              <c:idx val="1"/>
              <c:layout>
                <c:manualLayout>
                  <c:x val="-2.7775590551181156E-3"/>
                  <c:y val="0.13425925925925927"/>
                </c:manualLayout>
              </c:layout>
              <c:tx>
                <c:rich>
                  <a:bodyPr/>
                  <a:lstStyle/>
                  <a:p>
                    <a:r>
                      <a:rPr lang="en-US" sz="1200" b="1"/>
                      <a:t> 1.05 </a:t>
                    </a:r>
                  </a:p>
                </c:rich>
              </c:tx>
              <c:showVal val="1"/>
            </c:dLbl>
            <c:showVal val="1"/>
          </c:dLbls>
          <c:cat>
            <c:strRef>
              <c:f>'2017'!$M$3:$M$4</c:f>
              <c:strCache>
                <c:ptCount val="2"/>
                <c:pt idx="0">
                  <c:v>Financing</c:v>
                </c:pt>
                <c:pt idx="1">
                  <c:v>Investments</c:v>
                </c:pt>
              </c:strCache>
            </c:strRef>
          </c:cat>
          <c:val>
            <c:numRef>
              <c:f>'2017'!$L$3:$L$4</c:f>
              <c:numCache>
                <c:formatCode>_-* #,##0.00_-;_-* #,##0.00\-;_-* "-"??_-;_-@_-</c:formatCode>
                <c:ptCount val="2"/>
                <c:pt idx="0">
                  <c:v>1.233007883</c:v>
                </c:pt>
                <c:pt idx="1">
                  <c:v>1.045260181</c:v>
                </c:pt>
              </c:numCache>
            </c:numRef>
          </c:val>
        </c:ser>
        <c:shape val="box"/>
        <c:axId val="66326912"/>
        <c:axId val="66328448"/>
        <c:axId val="0"/>
      </c:bar3DChart>
      <c:catAx>
        <c:axId val="66326912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66328448"/>
        <c:crosses val="autoZero"/>
        <c:auto val="1"/>
        <c:lblAlgn val="ctr"/>
        <c:lblOffset val="100"/>
      </c:catAx>
      <c:valAx>
        <c:axId val="66328448"/>
        <c:scaling>
          <c:orientation val="minMax"/>
        </c:scaling>
        <c:axPos val="l"/>
        <c:majorGridlines/>
        <c:numFmt formatCode="_-* #,##0.00_-;_-* #,##0.00\-;_-* &quot;-&quot;??_-;_-@_-" sourceLinked="1"/>
        <c:tickLblPos val="nextTo"/>
        <c:crossAx val="66326912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Pt>
            <c:idx val="0"/>
            <c:spPr>
              <a:ln>
                <a:solidFill>
                  <a:sysClr val="windowText" lastClr="000000"/>
                </a:solidFill>
              </a:ln>
            </c:spPr>
          </c:dPt>
          <c:dPt>
            <c:idx val="1"/>
            <c:spPr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2"/>
            <c:spPr>
              <a:ln>
                <a:solidFill>
                  <a:sysClr val="windowText" lastClr="000000"/>
                </a:solidFill>
              </a:ln>
            </c:spPr>
          </c:dPt>
          <c:dLbls>
            <c:dLbl>
              <c:idx val="0"/>
              <c:layout>
                <c:manualLayout>
                  <c:x val="9.1575091575091735E-3"/>
                  <c:y val="7.183908045977011E-2"/>
                </c:manualLayout>
              </c:layout>
              <c:dLblPos val="bestFit"/>
              <c:showCatName val="1"/>
              <c:showPercent val="1"/>
            </c:dLbl>
            <c:dLbl>
              <c:idx val="1"/>
              <c:layout>
                <c:manualLayout>
                  <c:x val="0"/>
                  <c:y val="-4.885057471264373E-2"/>
                </c:manualLayout>
              </c:layout>
              <c:dLblPos val="bestFit"/>
              <c:showCatName val="1"/>
              <c:showPercent val="1"/>
            </c:dLbl>
            <c:dLbl>
              <c:idx val="2"/>
              <c:layout>
                <c:manualLayout>
                  <c:x val="0.27018924620403756"/>
                  <c:y val="0"/>
                </c:manualLayout>
              </c:layout>
              <c:dLblPos val="bestFit"/>
              <c:showCatName val="1"/>
              <c:showPercent val="1"/>
            </c:dLbl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dLblPos val="outEnd"/>
            <c:showCatName val="1"/>
            <c:showPercent val="1"/>
            <c:showLeaderLines val="1"/>
          </c:dLbls>
          <c:cat>
            <c:strRef>
              <c:f>'2017'!$K$21:$K$23</c:f>
              <c:strCache>
                <c:ptCount val="3"/>
                <c:pt idx="0">
                  <c:v>FISIM</c:v>
                </c:pt>
                <c:pt idx="1">
                  <c:v>Money exchange</c:v>
                </c:pt>
                <c:pt idx="2">
                  <c:v>Explicit Comission</c:v>
                </c:pt>
              </c:strCache>
            </c:strRef>
          </c:cat>
          <c:val>
            <c:numRef>
              <c:f>'2017'!$I$21:$I$23</c:f>
              <c:numCache>
                <c:formatCode>0%</c:formatCode>
                <c:ptCount val="3"/>
                <c:pt idx="0">
                  <c:v>0.7650497357231264</c:v>
                </c:pt>
                <c:pt idx="1">
                  <c:v>7.9928930921555286E-2</c:v>
                </c:pt>
                <c:pt idx="2">
                  <c:v>0.15502133335531909</c:v>
                </c:pt>
              </c:numCache>
            </c:numRef>
          </c:val>
        </c:ser>
        <c:dLbls>
          <c:showPercent val="1"/>
        </c:dLbls>
      </c:pie3DChart>
    </c:plotArea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46314E-D01D-4A49-B347-2A5F81CBC670}" type="doc">
      <dgm:prSet loTypeId="urn:microsoft.com/office/officeart/2005/8/layout/pyramid2" loCatId="list" qsTypeId="urn:microsoft.com/office/officeart/2005/8/quickstyle/simple1" qsCatId="simple" csTypeId="urn:microsoft.com/office/officeart/2005/8/colors/accent2_4" csCatId="accent2" phldr="1"/>
      <dgm:spPr/>
    </dgm:pt>
    <dgm:pt modelId="{714BBD9A-800C-4746-9DF5-04DEE32060B3}">
      <dgm:prSet phldrT="[Text]"/>
      <dgm:spPr/>
      <dgm:t>
        <a:bodyPr/>
        <a:lstStyle/>
        <a:p>
          <a:r>
            <a:rPr lang="en-US" dirty="0" err="1" smtClean="0"/>
            <a:t>Murabha</a:t>
          </a:r>
          <a:endParaRPr lang="en-US" dirty="0"/>
        </a:p>
      </dgm:t>
    </dgm:pt>
    <dgm:pt modelId="{C7B4DEDE-1B90-4157-AB76-37E48094957B}" type="parTrans" cxnId="{3786E3D2-C52F-466C-B5AD-EA62A7D82F1C}">
      <dgm:prSet/>
      <dgm:spPr/>
      <dgm:t>
        <a:bodyPr/>
        <a:lstStyle/>
        <a:p>
          <a:endParaRPr lang="en-US"/>
        </a:p>
      </dgm:t>
    </dgm:pt>
    <dgm:pt modelId="{C1F98810-C3E6-4DD4-8D53-F2D2BE36396E}" type="sibTrans" cxnId="{3786E3D2-C52F-466C-B5AD-EA62A7D82F1C}">
      <dgm:prSet/>
      <dgm:spPr/>
      <dgm:t>
        <a:bodyPr/>
        <a:lstStyle/>
        <a:p>
          <a:endParaRPr lang="en-US"/>
        </a:p>
      </dgm:t>
    </dgm:pt>
    <dgm:pt modelId="{FFE4DB71-E3B5-4D4A-B5E6-CF60C0B2B1F7}">
      <dgm:prSet phldrT="[Text]"/>
      <dgm:spPr/>
      <dgm:t>
        <a:bodyPr/>
        <a:lstStyle/>
        <a:p>
          <a:r>
            <a:rPr lang="en-US" dirty="0" err="1" smtClean="0"/>
            <a:t>Ijara</a:t>
          </a:r>
          <a:endParaRPr lang="en-US" dirty="0"/>
        </a:p>
      </dgm:t>
    </dgm:pt>
    <dgm:pt modelId="{ED3A0A2F-5D2F-4322-8605-CFFED9957FE3}" type="parTrans" cxnId="{C2F3E835-2CDB-4AFD-A3BD-43475A782F45}">
      <dgm:prSet/>
      <dgm:spPr/>
      <dgm:t>
        <a:bodyPr/>
        <a:lstStyle/>
        <a:p>
          <a:endParaRPr lang="en-US"/>
        </a:p>
      </dgm:t>
    </dgm:pt>
    <dgm:pt modelId="{B8B8284B-14FC-403A-BAC2-6A5E0FBEFDB6}" type="sibTrans" cxnId="{C2F3E835-2CDB-4AFD-A3BD-43475A782F45}">
      <dgm:prSet/>
      <dgm:spPr/>
      <dgm:t>
        <a:bodyPr/>
        <a:lstStyle/>
        <a:p>
          <a:endParaRPr lang="en-US"/>
        </a:p>
      </dgm:t>
    </dgm:pt>
    <dgm:pt modelId="{45629A9F-2973-4530-A381-3782D23B7BC7}">
      <dgm:prSet phldrT="[Text]"/>
      <dgm:spPr/>
      <dgm:t>
        <a:bodyPr/>
        <a:lstStyle/>
        <a:p>
          <a:r>
            <a:rPr lang="en-US" dirty="0" err="1" smtClean="0"/>
            <a:t>Istesna'a</a:t>
          </a:r>
          <a:endParaRPr lang="en-US" dirty="0"/>
        </a:p>
      </dgm:t>
    </dgm:pt>
    <dgm:pt modelId="{88245224-8FD4-4E4D-8B52-550C6EAF8090}" type="parTrans" cxnId="{3B49643E-CF48-445E-9723-D94A682C83A2}">
      <dgm:prSet/>
      <dgm:spPr/>
      <dgm:t>
        <a:bodyPr/>
        <a:lstStyle/>
        <a:p>
          <a:endParaRPr lang="en-US"/>
        </a:p>
      </dgm:t>
    </dgm:pt>
    <dgm:pt modelId="{5209EB8C-69A6-4796-96EF-14F6456890AA}" type="sibTrans" cxnId="{3B49643E-CF48-445E-9723-D94A682C83A2}">
      <dgm:prSet/>
      <dgm:spPr/>
      <dgm:t>
        <a:bodyPr/>
        <a:lstStyle/>
        <a:p>
          <a:endParaRPr lang="en-US"/>
        </a:p>
      </dgm:t>
    </dgm:pt>
    <dgm:pt modelId="{20D758D8-4346-4ABB-BC93-29F329E80F5D}" type="pres">
      <dgm:prSet presAssocID="{9546314E-D01D-4A49-B347-2A5F81CBC670}" presName="compositeShape" presStyleCnt="0">
        <dgm:presLayoutVars>
          <dgm:dir/>
          <dgm:resizeHandles/>
        </dgm:presLayoutVars>
      </dgm:prSet>
      <dgm:spPr/>
    </dgm:pt>
    <dgm:pt modelId="{67B7A1B2-D51D-4BC8-830D-5DDE52ABCFE6}" type="pres">
      <dgm:prSet presAssocID="{9546314E-D01D-4A49-B347-2A5F81CBC670}" presName="pyramid" presStyleLbl="node1" presStyleIdx="0" presStyleCnt="1" custLinFactNeighborX="-45625" custLinFactNeighborY="5000"/>
      <dgm:spPr/>
    </dgm:pt>
    <dgm:pt modelId="{33633641-AE86-42D6-9950-E4CB38F38618}" type="pres">
      <dgm:prSet presAssocID="{9546314E-D01D-4A49-B347-2A5F81CBC670}" presName="theList" presStyleCnt="0"/>
      <dgm:spPr/>
    </dgm:pt>
    <dgm:pt modelId="{F7F747D1-1144-4A10-AB8D-2394BDA865F7}" type="pres">
      <dgm:prSet presAssocID="{714BBD9A-800C-4746-9DF5-04DEE32060B3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B5833D-FFA5-418E-9007-8121E607D157}" type="pres">
      <dgm:prSet presAssocID="{714BBD9A-800C-4746-9DF5-04DEE32060B3}" presName="aSpace" presStyleCnt="0"/>
      <dgm:spPr/>
    </dgm:pt>
    <dgm:pt modelId="{D46AD65E-DFB8-4336-B845-042B4BB04D25}" type="pres">
      <dgm:prSet presAssocID="{FFE4DB71-E3B5-4D4A-B5E6-CF60C0B2B1F7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BBCC14-065D-4823-85B4-2C95A4CE8DB1}" type="pres">
      <dgm:prSet presAssocID="{FFE4DB71-E3B5-4D4A-B5E6-CF60C0B2B1F7}" presName="aSpace" presStyleCnt="0"/>
      <dgm:spPr/>
    </dgm:pt>
    <dgm:pt modelId="{DCA39AE5-591E-4ACE-9BCE-593C96A9E07F}" type="pres">
      <dgm:prSet presAssocID="{45629A9F-2973-4530-A381-3782D23B7BC7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C164B8-4E93-4A23-903D-5A7500F92239}" type="pres">
      <dgm:prSet presAssocID="{45629A9F-2973-4530-A381-3782D23B7BC7}" presName="aSpace" presStyleCnt="0"/>
      <dgm:spPr/>
    </dgm:pt>
  </dgm:ptLst>
  <dgm:cxnLst>
    <dgm:cxn modelId="{BC9ADE4A-3F18-47F0-A4CD-040885E46FBA}" type="presOf" srcId="{9546314E-D01D-4A49-B347-2A5F81CBC670}" destId="{20D758D8-4346-4ABB-BC93-29F329E80F5D}" srcOrd="0" destOrd="0" presId="urn:microsoft.com/office/officeart/2005/8/layout/pyramid2"/>
    <dgm:cxn modelId="{7EBFD7D9-12B3-4163-BE8C-77F9C5EC5334}" type="presOf" srcId="{FFE4DB71-E3B5-4D4A-B5E6-CF60C0B2B1F7}" destId="{D46AD65E-DFB8-4336-B845-042B4BB04D25}" srcOrd="0" destOrd="0" presId="urn:microsoft.com/office/officeart/2005/8/layout/pyramid2"/>
    <dgm:cxn modelId="{C2F3E835-2CDB-4AFD-A3BD-43475A782F45}" srcId="{9546314E-D01D-4A49-B347-2A5F81CBC670}" destId="{FFE4DB71-E3B5-4D4A-B5E6-CF60C0B2B1F7}" srcOrd="1" destOrd="0" parTransId="{ED3A0A2F-5D2F-4322-8605-CFFED9957FE3}" sibTransId="{B8B8284B-14FC-403A-BAC2-6A5E0FBEFDB6}"/>
    <dgm:cxn modelId="{3B49643E-CF48-445E-9723-D94A682C83A2}" srcId="{9546314E-D01D-4A49-B347-2A5F81CBC670}" destId="{45629A9F-2973-4530-A381-3782D23B7BC7}" srcOrd="2" destOrd="0" parTransId="{88245224-8FD4-4E4D-8B52-550C6EAF8090}" sibTransId="{5209EB8C-69A6-4796-96EF-14F6456890AA}"/>
    <dgm:cxn modelId="{3E93E05E-9FF3-42C9-AB3B-A49E09242EF3}" type="presOf" srcId="{714BBD9A-800C-4746-9DF5-04DEE32060B3}" destId="{F7F747D1-1144-4A10-AB8D-2394BDA865F7}" srcOrd="0" destOrd="0" presId="urn:microsoft.com/office/officeart/2005/8/layout/pyramid2"/>
    <dgm:cxn modelId="{7242296B-4F89-4CB7-AC33-AD5EA122614A}" type="presOf" srcId="{45629A9F-2973-4530-A381-3782D23B7BC7}" destId="{DCA39AE5-591E-4ACE-9BCE-593C96A9E07F}" srcOrd="0" destOrd="0" presId="urn:microsoft.com/office/officeart/2005/8/layout/pyramid2"/>
    <dgm:cxn modelId="{3786E3D2-C52F-466C-B5AD-EA62A7D82F1C}" srcId="{9546314E-D01D-4A49-B347-2A5F81CBC670}" destId="{714BBD9A-800C-4746-9DF5-04DEE32060B3}" srcOrd="0" destOrd="0" parTransId="{C7B4DEDE-1B90-4157-AB76-37E48094957B}" sibTransId="{C1F98810-C3E6-4DD4-8D53-F2D2BE36396E}"/>
    <dgm:cxn modelId="{D76CE741-4690-483E-B63C-DF481F19724E}" type="presParOf" srcId="{20D758D8-4346-4ABB-BC93-29F329E80F5D}" destId="{67B7A1B2-D51D-4BC8-830D-5DDE52ABCFE6}" srcOrd="0" destOrd="0" presId="urn:microsoft.com/office/officeart/2005/8/layout/pyramid2"/>
    <dgm:cxn modelId="{24D3FE07-3ACB-4BE8-944F-1D43685EE87D}" type="presParOf" srcId="{20D758D8-4346-4ABB-BC93-29F329E80F5D}" destId="{33633641-AE86-42D6-9950-E4CB38F38618}" srcOrd="1" destOrd="0" presId="urn:microsoft.com/office/officeart/2005/8/layout/pyramid2"/>
    <dgm:cxn modelId="{2599DF9F-AA10-4B5C-B329-EF62F69480B1}" type="presParOf" srcId="{33633641-AE86-42D6-9950-E4CB38F38618}" destId="{F7F747D1-1144-4A10-AB8D-2394BDA865F7}" srcOrd="0" destOrd="0" presId="urn:microsoft.com/office/officeart/2005/8/layout/pyramid2"/>
    <dgm:cxn modelId="{34FAAFFC-AF4B-4FDF-A471-75F56329D6E4}" type="presParOf" srcId="{33633641-AE86-42D6-9950-E4CB38F38618}" destId="{13B5833D-FFA5-418E-9007-8121E607D157}" srcOrd="1" destOrd="0" presId="urn:microsoft.com/office/officeart/2005/8/layout/pyramid2"/>
    <dgm:cxn modelId="{4B279AF0-9065-4D46-AEC4-3DDADD66F941}" type="presParOf" srcId="{33633641-AE86-42D6-9950-E4CB38F38618}" destId="{D46AD65E-DFB8-4336-B845-042B4BB04D25}" srcOrd="2" destOrd="0" presId="urn:microsoft.com/office/officeart/2005/8/layout/pyramid2"/>
    <dgm:cxn modelId="{7BC6C8B5-3BB3-42B1-A6C1-2D82074FAE37}" type="presParOf" srcId="{33633641-AE86-42D6-9950-E4CB38F38618}" destId="{D1BBCC14-065D-4823-85B4-2C95A4CE8DB1}" srcOrd="3" destOrd="0" presId="urn:microsoft.com/office/officeart/2005/8/layout/pyramid2"/>
    <dgm:cxn modelId="{0FC141A1-2F75-46D5-9CB5-DA29CF849BCF}" type="presParOf" srcId="{33633641-AE86-42D6-9950-E4CB38F38618}" destId="{DCA39AE5-591E-4ACE-9BCE-593C96A9E07F}" srcOrd="4" destOrd="0" presId="urn:microsoft.com/office/officeart/2005/8/layout/pyramid2"/>
    <dgm:cxn modelId="{08A0CF0D-E968-4811-AD13-B88399E442F2}" type="presParOf" srcId="{33633641-AE86-42D6-9950-E4CB38F38618}" destId="{1BC164B8-4E93-4A23-903D-5A7500F92239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46314E-D01D-4A49-B347-2A5F81CBC670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714BBD9A-800C-4746-9DF5-04DEE32060B3}">
      <dgm:prSet phldrT="[Text]"/>
      <dgm:spPr/>
      <dgm:t>
        <a:bodyPr/>
        <a:lstStyle/>
        <a:p>
          <a:r>
            <a:rPr lang="en-US" dirty="0" smtClean="0"/>
            <a:t>Amanah</a:t>
          </a:r>
          <a:endParaRPr lang="en-US" dirty="0"/>
        </a:p>
      </dgm:t>
    </dgm:pt>
    <dgm:pt modelId="{C7B4DEDE-1B90-4157-AB76-37E48094957B}" type="parTrans" cxnId="{3786E3D2-C52F-466C-B5AD-EA62A7D82F1C}">
      <dgm:prSet/>
      <dgm:spPr/>
      <dgm:t>
        <a:bodyPr/>
        <a:lstStyle/>
        <a:p>
          <a:endParaRPr lang="en-US"/>
        </a:p>
      </dgm:t>
    </dgm:pt>
    <dgm:pt modelId="{C1F98810-C3E6-4DD4-8D53-F2D2BE36396E}" type="sibTrans" cxnId="{3786E3D2-C52F-466C-B5AD-EA62A7D82F1C}">
      <dgm:prSet/>
      <dgm:spPr/>
      <dgm:t>
        <a:bodyPr/>
        <a:lstStyle/>
        <a:p>
          <a:endParaRPr lang="en-US"/>
        </a:p>
      </dgm:t>
    </dgm:pt>
    <dgm:pt modelId="{FFE4DB71-E3B5-4D4A-B5E6-CF60C0B2B1F7}">
      <dgm:prSet phldrT="[Text]"/>
      <dgm:spPr/>
      <dgm:t>
        <a:bodyPr/>
        <a:lstStyle/>
        <a:p>
          <a:r>
            <a:rPr lang="en-US" dirty="0" err="1" smtClean="0"/>
            <a:t>Mudarba</a:t>
          </a:r>
          <a:endParaRPr lang="en-US" dirty="0"/>
        </a:p>
      </dgm:t>
    </dgm:pt>
    <dgm:pt modelId="{ED3A0A2F-5D2F-4322-8605-CFFED9957FE3}" type="parTrans" cxnId="{C2F3E835-2CDB-4AFD-A3BD-43475A782F45}">
      <dgm:prSet/>
      <dgm:spPr/>
      <dgm:t>
        <a:bodyPr/>
        <a:lstStyle/>
        <a:p>
          <a:endParaRPr lang="en-US"/>
        </a:p>
      </dgm:t>
    </dgm:pt>
    <dgm:pt modelId="{B8B8284B-14FC-403A-BAC2-6A5E0FBEFDB6}" type="sibTrans" cxnId="{C2F3E835-2CDB-4AFD-A3BD-43475A782F45}">
      <dgm:prSet/>
      <dgm:spPr/>
      <dgm:t>
        <a:bodyPr/>
        <a:lstStyle/>
        <a:p>
          <a:endParaRPr lang="en-US"/>
        </a:p>
      </dgm:t>
    </dgm:pt>
    <dgm:pt modelId="{20D758D8-4346-4ABB-BC93-29F329E80F5D}" type="pres">
      <dgm:prSet presAssocID="{9546314E-D01D-4A49-B347-2A5F81CBC670}" presName="compositeShape" presStyleCnt="0">
        <dgm:presLayoutVars>
          <dgm:dir/>
          <dgm:resizeHandles/>
        </dgm:presLayoutVars>
      </dgm:prSet>
      <dgm:spPr/>
    </dgm:pt>
    <dgm:pt modelId="{67B7A1B2-D51D-4BC8-830D-5DDE52ABCFE6}" type="pres">
      <dgm:prSet presAssocID="{9546314E-D01D-4A49-B347-2A5F81CBC670}" presName="pyramid" presStyleLbl="node1" presStyleIdx="0" presStyleCnt="1" custLinFactNeighborX="-45625" custLinFactNeighborY="5000"/>
      <dgm:spPr/>
    </dgm:pt>
    <dgm:pt modelId="{33633641-AE86-42D6-9950-E4CB38F38618}" type="pres">
      <dgm:prSet presAssocID="{9546314E-D01D-4A49-B347-2A5F81CBC670}" presName="theList" presStyleCnt="0"/>
      <dgm:spPr/>
    </dgm:pt>
    <dgm:pt modelId="{F7F747D1-1144-4A10-AB8D-2394BDA865F7}" type="pres">
      <dgm:prSet presAssocID="{714BBD9A-800C-4746-9DF5-04DEE32060B3}" presName="aNode" presStyleLbl="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B5833D-FFA5-418E-9007-8121E607D157}" type="pres">
      <dgm:prSet presAssocID="{714BBD9A-800C-4746-9DF5-04DEE32060B3}" presName="aSpace" presStyleCnt="0"/>
      <dgm:spPr/>
    </dgm:pt>
    <dgm:pt modelId="{D46AD65E-DFB8-4336-B845-042B4BB04D25}" type="pres">
      <dgm:prSet presAssocID="{FFE4DB71-E3B5-4D4A-B5E6-CF60C0B2B1F7}" presName="aNode" presStyleLbl="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BBCC14-065D-4823-85B4-2C95A4CE8DB1}" type="pres">
      <dgm:prSet presAssocID="{FFE4DB71-E3B5-4D4A-B5E6-CF60C0B2B1F7}" presName="aSpace" presStyleCnt="0"/>
      <dgm:spPr/>
    </dgm:pt>
  </dgm:ptLst>
  <dgm:cxnLst>
    <dgm:cxn modelId="{AE3139C0-5E9A-47C1-B2D8-25649132F39D}" type="presOf" srcId="{714BBD9A-800C-4746-9DF5-04DEE32060B3}" destId="{F7F747D1-1144-4A10-AB8D-2394BDA865F7}" srcOrd="0" destOrd="0" presId="urn:microsoft.com/office/officeart/2005/8/layout/pyramid2"/>
    <dgm:cxn modelId="{9E25DEED-A9CF-4B53-9CAC-6FAE9DA8ED33}" type="presOf" srcId="{9546314E-D01D-4A49-B347-2A5F81CBC670}" destId="{20D758D8-4346-4ABB-BC93-29F329E80F5D}" srcOrd="0" destOrd="0" presId="urn:microsoft.com/office/officeart/2005/8/layout/pyramid2"/>
    <dgm:cxn modelId="{C2F3E835-2CDB-4AFD-A3BD-43475A782F45}" srcId="{9546314E-D01D-4A49-B347-2A5F81CBC670}" destId="{FFE4DB71-E3B5-4D4A-B5E6-CF60C0B2B1F7}" srcOrd="1" destOrd="0" parTransId="{ED3A0A2F-5D2F-4322-8605-CFFED9957FE3}" sibTransId="{B8B8284B-14FC-403A-BAC2-6A5E0FBEFDB6}"/>
    <dgm:cxn modelId="{DABEC735-5A39-429F-B0C2-FFF32C6BC743}" type="presOf" srcId="{FFE4DB71-E3B5-4D4A-B5E6-CF60C0B2B1F7}" destId="{D46AD65E-DFB8-4336-B845-042B4BB04D25}" srcOrd="0" destOrd="0" presId="urn:microsoft.com/office/officeart/2005/8/layout/pyramid2"/>
    <dgm:cxn modelId="{3786E3D2-C52F-466C-B5AD-EA62A7D82F1C}" srcId="{9546314E-D01D-4A49-B347-2A5F81CBC670}" destId="{714BBD9A-800C-4746-9DF5-04DEE32060B3}" srcOrd="0" destOrd="0" parTransId="{C7B4DEDE-1B90-4157-AB76-37E48094957B}" sibTransId="{C1F98810-C3E6-4DD4-8D53-F2D2BE36396E}"/>
    <dgm:cxn modelId="{76D41274-F276-495C-AEB8-3058D86FD5FA}" type="presParOf" srcId="{20D758D8-4346-4ABB-BC93-29F329E80F5D}" destId="{67B7A1B2-D51D-4BC8-830D-5DDE52ABCFE6}" srcOrd="0" destOrd="0" presId="urn:microsoft.com/office/officeart/2005/8/layout/pyramid2"/>
    <dgm:cxn modelId="{A7ECC5BF-4671-45B1-8496-2B24C5DE681B}" type="presParOf" srcId="{20D758D8-4346-4ABB-BC93-29F329E80F5D}" destId="{33633641-AE86-42D6-9950-E4CB38F38618}" srcOrd="1" destOrd="0" presId="urn:microsoft.com/office/officeart/2005/8/layout/pyramid2"/>
    <dgm:cxn modelId="{642A8396-3E90-4003-81CD-7915021FF390}" type="presParOf" srcId="{33633641-AE86-42D6-9950-E4CB38F38618}" destId="{F7F747D1-1144-4A10-AB8D-2394BDA865F7}" srcOrd="0" destOrd="0" presId="urn:microsoft.com/office/officeart/2005/8/layout/pyramid2"/>
    <dgm:cxn modelId="{258E961F-0092-437C-AB53-77BAE1ADFF85}" type="presParOf" srcId="{33633641-AE86-42D6-9950-E4CB38F38618}" destId="{13B5833D-FFA5-418E-9007-8121E607D157}" srcOrd="1" destOrd="0" presId="urn:microsoft.com/office/officeart/2005/8/layout/pyramid2"/>
    <dgm:cxn modelId="{D1472062-C66D-4A52-891F-309DA0481563}" type="presParOf" srcId="{33633641-AE86-42D6-9950-E4CB38F38618}" destId="{D46AD65E-DFB8-4336-B845-042B4BB04D25}" srcOrd="2" destOrd="0" presId="urn:microsoft.com/office/officeart/2005/8/layout/pyramid2"/>
    <dgm:cxn modelId="{E8284D82-ED80-4C8E-AFFA-30FA12E03B6C}" type="presParOf" srcId="{33633641-AE86-42D6-9950-E4CB38F38618}" destId="{D1BBCC14-065D-4823-85B4-2C95A4CE8DB1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7B7A1B2-D51D-4BC8-830D-5DDE52ABCFE6}">
      <dsp:nvSpPr>
        <dsp:cNvPr id="0" name=""/>
        <dsp:cNvSpPr/>
      </dsp:nvSpPr>
      <dsp:spPr>
        <a:xfrm>
          <a:off x="0" y="0"/>
          <a:ext cx="2915478" cy="3454399"/>
        </a:xfrm>
        <a:prstGeom prst="triangle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F747D1-1144-4A10-AB8D-2394BDA865F7}">
      <dsp:nvSpPr>
        <dsp:cNvPr id="0" name=""/>
        <dsp:cNvSpPr/>
      </dsp:nvSpPr>
      <dsp:spPr>
        <a:xfrm>
          <a:off x="1457739" y="347295"/>
          <a:ext cx="1895060" cy="81772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err="1" smtClean="0"/>
            <a:t>Murabha</a:t>
          </a:r>
          <a:endParaRPr lang="en-US" sz="3300" kern="1200" dirty="0"/>
        </a:p>
      </dsp:txBody>
      <dsp:txXfrm>
        <a:off x="1457739" y="347295"/>
        <a:ext cx="1895060" cy="817721"/>
      </dsp:txXfrm>
    </dsp:sp>
    <dsp:sp modelId="{D46AD65E-DFB8-4336-B845-042B4BB04D25}">
      <dsp:nvSpPr>
        <dsp:cNvPr id="0" name=""/>
        <dsp:cNvSpPr/>
      </dsp:nvSpPr>
      <dsp:spPr>
        <a:xfrm>
          <a:off x="1457739" y="1267231"/>
          <a:ext cx="1895060" cy="81772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50000"/>
              <a:hueOff val="-26567"/>
              <a:satOff val="-4851"/>
              <a:lumOff val="280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err="1" smtClean="0"/>
            <a:t>Ijara</a:t>
          </a:r>
          <a:endParaRPr lang="en-US" sz="3300" kern="1200" dirty="0"/>
        </a:p>
      </dsp:txBody>
      <dsp:txXfrm>
        <a:off x="1457739" y="1267231"/>
        <a:ext cx="1895060" cy="817721"/>
      </dsp:txXfrm>
    </dsp:sp>
    <dsp:sp modelId="{DCA39AE5-591E-4ACE-9BCE-593C96A9E07F}">
      <dsp:nvSpPr>
        <dsp:cNvPr id="0" name=""/>
        <dsp:cNvSpPr/>
      </dsp:nvSpPr>
      <dsp:spPr>
        <a:xfrm>
          <a:off x="1457739" y="2187168"/>
          <a:ext cx="1895060" cy="81772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50000"/>
              <a:hueOff val="-26567"/>
              <a:satOff val="-4851"/>
              <a:lumOff val="280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err="1" smtClean="0"/>
            <a:t>Istesna'a</a:t>
          </a:r>
          <a:endParaRPr lang="en-US" sz="3300" kern="1200" dirty="0"/>
        </a:p>
      </dsp:txBody>
      <dsp:txXfrm>
        <a:off x="1457739" y="2187168"/>
        <a:ext cx="1895060" cy="81772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7B7A1B2-D51D-4BC8-830D-5DDE52ABCFE6}">
      <dsp:nvSpPr>
        <dsp:cNvPr id="0" name=""/>
        <dsp:cNvSpPr/>
      </dsp:nvSpPr>
      <dsp:spPr>
        <a:xfrm>
          <a:off x="0" y="0"/>
          <a:ext cx="2385391" cy="3225799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F747D1-1144-4A10-AB8D-2394BDA865F7}">
      <dsp:nvSpPr>
        <dsp:cNvPr id="0" name=""/>
        <dsp:cNvSpPr/>
      </dsp:nvSpPr>
      <dsp:spPr>
        <a:xfrm>
          <a:off x="1192695" y="322895"/>
          <a:ext cx="1550504" cy="114667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Amanah</a:t>
          </a:r>
          <a:endParaRPr lang="en-US" sz="2600" kern="1200" dirty="0"/>
        </a:p>
      </dsp:txBody>
      <dsp:txXfrm>
        <a:off x="1192695" y="322895"/>
        <a:ext cx="1550504" cy="1146671"/>
      </dsp:txXfrm>
    </dsp:sp>
    <dsp:sp modelId="{D46AD65E-DFB8-4336-B845-042B4BB04D25}">
      <dsp:nvSpPr>
        <dsp:cNvPr id="0" name=""/>
        <dsp:cNvSpPr/>
      </dsp:nvSpPr>
      <dsp:spPr>
        <a:xfrm>
          <a:off x="1192695" y="1612899"/>
          <a:ext cx="1550504" cy="114667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err="1" smtClean="0"/>
            <a:t>Mudarba</a:t>
          </a:r>
          <a:endParaRPr lang="en-US" sz="2600" kern="1200" dirty="0"/>
        </a:p>
      </dsp:txBody>
      <dsp:txXfrm>
        <a:off x="1192695" y="1612899"/>
        <a:ext cx="1550504" cy="11466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3602C-E225-4D3F-8ED2-DC5DF19BC63F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2470E-173B-4B6A-BB95-28F31BE189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3602C-E225-4D3F-8ED2-DC5DF19BC63F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2470E-173B-4B6A-BB95-28F31BE189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3602C-E225-4D3F-8ED2-DC5DF19BC63F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2470E-173B-4B6A-BB95-28F31BE189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3602C-E225-4D3F-8ED2-DC5DF19BC63F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2470E-173B-4B6A-BB95-28F31BE189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3602C-E225-4D3F-8ED2-DC5DF19BC63F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2470E-173B-4B6A-BB95-28F31BE189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3602C-E225-4D3F-8ED2-DC5DF19BC63F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2470E-173B-4B6A-BB95-28F31BE189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3602C-E225-4D3F-8ED2-DC5DF19BC63F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2470E-173B-4B6A-BB95-28F31BE189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3602C-E225-4D3F-8ED2-DC5DF19BC63F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2470E-173B-4B6A-BB95-28F31BE189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3602C-E225-4D3F-8ED2-DC5DF19BC63F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2470E-173B-4B6A-BB95-28F31BE189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3602C-E225-4D3F-8ED2-DC5DF19BC63F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2470E-173B-4B6A-BB95-28F31BE189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3602C-E225-4D3F-8ED2-DC5DF19BC63F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2470E-173B-4B6A-BB95-28F31BE189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B801B"/>
            </a:gs>
            <a:gs pos="64999">
              <a:schemeClr val="bg1">
                <a:lumMod val="95000"/>
              </a:schemeClr>
            </a:gs>
            <a:gs pos="100000">
              <a:schemeClr val="bg1">
                <a:lumMod val="95000"/>
              </a:schemeClr>
            </a:gs>
          </a:gsLst>
          <a:lin ang="4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3602C-E225-4D3F-8ED2-DC5DF19BC63F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2470E-173B-4B6A-BB95-28F31BE189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28600" y="304800"/>
            <a:ext cx="8686800" cy="6124754"/>
          </a:xfrm>
          <a:prstGeom prst="rect">
            <a:avLst/>
          </a:prstGeom>
          <a:ln w="57150">
            <a:solidFill>
              <a:schemeClr val="bg1">
                <a:lumMod val="50000"/>
              </a:schemeClr>
            </a:solidFill>
          </a:ln>
          <a:effectLst>
            <a:glow rad="228600">
              <a:schemeClr val="bg1">
                <a:lumMod val="50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endParaRPr lang="en-US" sz="4400" b="1" dirty="0" smtClean="0">
              <a:effectLst>
                <a:glow rad="101600">
                  <a:schemeClr val="bg1">
                    <a:lumMod val="50000"/>
                    <a:alpha val="60000"/>
                  </a:schemeClr>
                </a:glow>
              </a:effectLst>
              <a:latin typeface="Segoe Print" pitchFamily="2" charset="0"/>
            </a:endParaRPr>
          </a:p>
          <a:p>
            <a:pPr algn="ctr"/>
            <a:r>
              <a:rPr lang="en-US" sz="1600" dirty="0" smtClean="0"/>
              <a:t> </a:t>
            </a:r>
          </a:p>
          <a:p>
            <a:pPr algn="ctr"/>
            <a:endParaRPr lang="en-US" sz="1600" b="1" dirty="0" smtClean="0">
              <a:effectLst>
                <a:glow rad="101600">
                  <a:schemeClr val="bg1">
                    <a:lumMod val="50000"/>
                    <a:alpha val="6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600" b="1" dirty="0" smtClean="0">
              <a:effectLst>
                <a:glow rad="101600">
                  <a:schemeClr val="bg1">
                    <a:lumMod val="50000"/>
                    <a:alpha val="6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600" b="1" dirty="0" smtClean="0">
              <a:effectLst>
                <a:glow rad="101600">
                  <a:schemeClr val="bg1">
                    <a:lumMod val="50000"/>
                    <a:alpha val="6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600" b="1" dirty="0" smtClean="0">
                <a:effectLst>
                  <a:glow rad="101600">
                    <a:schemeClr val="bg1">
                      <a:lumMod val="50000"/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State of Palestine </a:t>
            </a:r>
          </a:p>
          <a:p>
            <a:pPr algn="ctr"/>
            <a:r>
              <a:rPr lang="en-US" sz="1600" b="1" dirty="0" smtClean="0">
                <a:effectLst>
                  <a:glow rad="101600">
                    <a:schemeClr val="bg1">
                      <a:lumMod val="50000"/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Palestinian Central Bureau of Statistics</a:t>
            </a:r>
          </a:p>
          <a:p>
            <a:pPr algn="ctr"/>
            <a:endParaRPr lang="en-US" sz="1600" b="1" dirty="0" smtClean="0">
              <a:effectLst>
                <a:glow rad="101600">
                  <a:schemeClr val="bg1">
                    <a:lumMod val="50000"/>
                    <a:alpha val="6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000" b="1" dirty="0" smtClean="0">
              <a:effectLst>
                <a:glow rad="101600">
                  <a:schemeClr val="bg1">
                    <a:lumMod val="50000"/>
                    <a:alpha val="60000"/>
                  </a:schemeClr>
                </a:glow>
              </a:effectLst>
              <a:latin typeface="Segoe Print" pitchFamily="2" charset="0"/>
            </a:endParaRPr>
          </a:p>
          <a:p>
            <a:pPr algn="ctr"/>
            <a:r>
              <a:rPr lang="en-US" sz="2000" b="1" dirty="0" smtClean="0">
                <a:effectLst>
                  <a:glow rad="101600">
                    <a:schemeClr val="bg1">
                      <a:lumMod val="50000"/>
                      <a:alpha val="60000"/>
                    </a:schemeClr>
                  </a:glow>
                </a:effectLst>
                <a:latin typeface="Segoe Print" pitchFamily="2" charset="0"/>
              </a:rPr>
              <a:t> </a:t>
            </a:r>
          </a:p>
          <a:p>
            <a:pPr algn="ctr"/>
            <a:r>
              <a:rPr lang="en-US" sz="3200" b="1" dirty="0" smtClean="0">
                <a:effectLst>
                  <a:glow rad="101600">
                    <a:schemeClr val="bg1">
                      <a:lumMod val="50000"/>
                      <a:alpha val="60000"/>
                    </a:schemeClr>
                  </a:glow>
                </a:effectLst>
                <a:latin typeface="Segoe Print" pitchFamily="2" charset="0"/>
              </a:rPr>
              <a:t>Workshop on Islamic finance </a:t>
            </a:r>
          </a:p>
          <a:p>
            <a:pPr algn="ctr"/>
            <a:r>
              <a:rPr lang="en-US" sz="3200" b="1" dirty="0" smtClean="0">
                <a:effectLst>
                  <a:glow rad="101600">
                    <a:schemeClr val="bg1">
                      <a:lumMod val="50000"/>
                      <a:alpha val="60000"/>
                    </a:schemeClr>
                  </a:glow>
                </a:effectLst>
                <a:latin typeface="Segoe Print" pitchFamily="2" charset="0"/>
              </a:rPr>
              <a:t>in the national accounts</a:t>
            </a:r>
          </a:p>
          <a:p>
            <a:pPr algn="ctr"/>
            <a:endParaRPr lang="en-US" sz="4400" b="1" dirty="0" smtClean="0">
              <a:effectLst>
                <a:glow rad="101600">
                  <a:schemeClr val="bg1">
                    <a:lumMod val="50000"/>
                    <a:alpha val="60000"/>
                  </a:schemeClr>
                </a:glow>
              </a:effectLst>
              <a:latin typeface="Segoe Print" pitchFamily="2" charset="0"/>
            </a:endParaRPr>
          </a:p>
          <a:p>
            <a:pPr algn="ctr"/>
            <a:r>
              <a:rPr lang="en-US" sz="2400" b="1" dirty="0" smtClean="0">
                <a:solidFill>
                  <a:srgbClr val="800000"/>
                </a:solidFill>
                <a:effectLst>
                  <a:glow rad="101600">
                    <a:schemeClr val="bg1">
                      <a:lumMod val="50000"/>
                      <a:alpha val="60000"/>
                    </a:schemeClr>
                  </a:glow>
                </a:effectLst>
                <a:latin typeface="Segoe Print" pitchFamily="2" charset="0"/>
              </a:rPr>
              <a:t>“Islamic banks in Palestine”</a:t>
            </a:r>
          </a:p>
          <a:p>
            <a:pPr algn="ctr"/>
            <a:endParaRPr lang="en-US" sz="2400" b="1" dirty="0" smtClean="0">
              <a:solidFill>
                <a:srgbClr val="800000"/>
              </a:solidFill>
              <a:effectLst>
                <a:glow rad="101600">
                  <a:schemeClr val="bg1">
                    <a:lumMod val="50000"/>
                    <a:alpha val="60000"/>
                  </a:schemeClr>
                </a:glow>
              </a:effectLst>
              <a:latin typeface="Segoe Print" pitchFamily="2" charset="0"/>
            </a:endParaRPr>
          </a:p>
          <a:p>
            <a:pPr algn="ctr"/>
            <a:endParaRPr lang="en-US" sz="2400" b="1" dirty="0" smtClean="0">
              <a:solidFill>
                <a:srgbClr val="800000"/>
              </a:solidFill>
              <a:effectLst>
                <a:glow rad="101600">
                  <a:schemeClr val="bg1">
                    <a:lumMod val="50000"/>
                    <a:alpha val="60000"/>
                  </a:schemeClr>
                </a:glow>
              </a:effectLst>
              <a:latin typeface="Segoe Print" pitchFamily="2" charset="0"/>
            </a:endParaRPr>
          </a:p>
          <a:p>
            <a:pPr algn="ctr"/>
            <a:r>
              <a:rPr lang="en-US" sz="1600" b="1" dirty="0" smtClean="0">
                <a:solidFill>
                  <a:srgbClr val="800000"/>
                </a:solidFill>
                <a:effectLst>
                  <a:glow rad="101600">
                    <a:schemeClr val="bg1">
                      <a:lumMod val="50000"/>
                      <a:alpha val="60000"/>
                    </a:schemeClr>
                  </a:glow>
                </a:effectLst>
                <a:latin typeface="Segoe Print" pitchFamily="2" charset="0"/>
              </a:rPr>
              <a:t>Ankara/ Oct, 2018</a:t>
            </a:r>
            <a:endParaRPr lang="en-US" sz="1600" dirty="0">
              <a:solidFill>
                <a:srgbClr val="800000"/>
              </a:solidFill>
            </a:endParaRPr>
          </a:p>
        </p:txBody>
      </p:sp>
      <p:pic>
        <p:nvPicPr>
          <p:cNvPr id="1026" name="Picture 2" descr="image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609600"/>
            <a:ext cx="914400" cy="12192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AutoShape 5" descr="ØµÙØ±Ø© Ø°Ø§Øª ØµÙØ©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9" name="AutoShape 7" descr="https://pngriver.com/wp-content/uploads/2017/11/Open_book-free-PNG-transparent-background-images-free-download-clipart-pics-Old-open-book-clipart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1" name="AutoShape 9" descr="https://pngriver.com/wp-content/uploads/2017/11/Open_book-free-PNG-transparent-background-images-free-download-clipart-pics-Old-open-book-clipart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3" name="AutoShape 11" descr="https://pngriver.com/wp-content/uploads/2017/11/Open_book-free-PNG-transparent-background-images-free-download-clipart-pics-Old-open-book-clipart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304800" y="533400"/>
            <a:ext cx="8534400" cy="1219200"/>
          </a:xfrm>
          <a:prstGeom prst="rect">
            <a:avLst/>
          </a:prstGeom>
          <a:noFill/>
          <a:ln w="12700" cap="sq" cmpd="dbl">
            <a:solidFill>
              <a:schemeClr val="tx1"/>
            </a:solidFill>
            <a:round/>
          </a:ln>
          <a:effectLst>
            <a:glow rad="101600">
              <a:schemeClr val="accent6">
                <a:satMod val="175000"/>
                <a:alpha val="40000"/>
              </a:schemeClr>
            </a:glow>
            <a:innerShdw blurRad="63500" dist="50800" dir="15720000">
              <a:prstClr val="black">
                <a:alpha val="53000"/>
              </a:prstClr>
            </a:innerShdw>
          </a:effectLst>
          <a:scene3d>
            <a:camera prst="orthographicFront"/>
            <a:lightRig rig="threePt" dir="t">
              <a:rot lat="0" lon="0" rev="3600000"/>
            </a:lightRig>
          </a:scene3d>
          <a:sp3d prstMaterial="matte"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/>
            </a:r>
            <a:b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</a:b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/>
            </a:r>
            <a:b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</a:b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/>
            </a:r>
            <a:b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</a:b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/>
            </a:r>
            <a:b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</a:b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/>
            </a:r>
            <a:b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</a:b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/>
            </a:r>
            <a:b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</a:b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/>
            </a:r>
            <a:b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</a:b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/>
            </a:r>
            <a:b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bg1">
                      <a:lumMod val="50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uLnTx/>
              <a:uFillTx/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uLnTx/>
              <a:uFillTx/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uLnTx/>
              <a:uFillTx/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uLnTx/>
              <a:uFillTx/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lang="en-US" sz="2400" b="1" dirty="0" smtClean="0">
                <a:effectLst>
                  <a:glow rad="63500">
                    <a:schemeClr val="bg1">
                      <a:lumMod val="50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Segoe Print" pitchFamily="2" charset="0"/>
              </a:rPr>
              <a:t>Methodology of FISIM: (Yearly finance and insurance questionnaire, 2018)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04800" y="2209800"/>
          <a:ext cx="8534400" cy="4267199"/>
        </p:xfrm>
        <a:graphic>
          <a:graphicData uri="http://schemas.openxmlformats.org/drawingml/2006/table">
            <a:tbl>
              <a:tblPr rtl="1"/>
              <a:tblGrid>
                <a:gridCol w="1018674"/>
                <a:gridCol w="1179094"/>
                <a:gridCol w="1325683"/>
                <a:gridCol w="996413"/>
                <a:gridCol w="1050758"/>
                <a:gridCol w="1280995"/>
                <a:gridCol w="1682783"/>
              </a:tblGrid>
              <a:tr h="1380564">
                <a:tc gridSpan="3">
                  <a:txBody>
                    <a:bodyPr/>
                    <a:lstStyle/>
                    <a:p>
                      <a:pPr algn="ctr" rtl="1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Simplified Arabic"/>
                          <a:cs typeface="+mj-cs"/>
                        </a:rPr>
                        <a:t>Profit</a:t>
                      </a:r>
                      <a:r>
                        <a:rPr lang="en-US" sz="2000" b="1" i="0" u="none" strike="noStrike" baseline="0" dirty="0" smtClean="0">
                          <a:solidFill>
                            <a:srgbClr val="000000"/>
                          </a:solidFill>
                          <a:latin typeface="Simplified Arabic"/>
                          <a:cs typeface="+mj-cs"/>
                        </a:rPr>
                        <a:t> sharing on Investment accounts in Islamic banks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Simplified Arabic"/>
                        <a:cs typeface="+mj-cs"/>
                      </a:endParaRPr>
                    </a:p>
                  </a:txBody>
                  <a:tcPr marL="8912" marR="8912" marT="891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Simplified Arabic"/>
                          <a:cs typeface="+mj-cs"/>
                        </a:rPr>
                        <a:t>Paid </a:t>
                      </a:r>
                      <a:r>
                        <a:rPr lang="ar-SA" sz="2000" b="1" i="0" u="none" strike="noStrike" dirty="0" smtClean="0">
                          <a:solidFill>
                            <a:srgbClr val="000000"/>
                          </a:solidFill>
                          <a:latin typeface="Simplified Arabic"/>
                          <a:cs typeface="+mj-cs"/>
                        </a:rPr>
                        <a:t>Intrest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Simplified Arabic"/>
                        <a:cs typeface="+mj-cs"/>
                      </a:endParaRPr>
                    </a:p>
                  </a:txBody>
                  <a:tcPr marL="8912" marR="8912" marT="891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ar-SA" sz="2000" b="1" i="0" u="none" strike="noStrike" dirty="0">
                          <a:solidFill>
                            <a:srgbClr val="000000"/>
                          </a:solidFill>
                          <a:latin typeface="Simplified Arabic"/>
                          <a:cs typeface="+mj-cs"/>
                        </a:rPr>
                        <a:t>Type of Currency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Simplified Arabic"/>
                        <a:cs typeface="+mj-cs"/>
                      </a:endParaRPr>
                    </a:p>
                  </a:txBody>
                  <a:tcPr marL="8912" marR="8912" marT="891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algn="ctr" rtl="1" fontAlgn="t"/>
                      <a:r>
                        <a:rPr lang="ar-SA" sz="2000" b="1" i="0" u="none" strike="noStrike" dirty="0">
                          <a:solidFill>
                            <a:srgbClr val="000000"/>
                          </a:solidFill>
                          <a:latin typeface="Simplified Arabic"/>
                          <a:cs typeface="+mj-cs"/>
                        </a:rPr>
                        <a:t>Total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Simplified Arabic"/>
                        <a:cs typeface="+mj-cs"/>
                      </a:endParaRPr>
                    </a:p>
                  </a:txBody>
                  <a:tcPr marL="8912" marR="8912" marT="891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Simplified Arabic"/>
                          <a:cs typeface="+mj-cs"/>
                        </a:rPr>
                        <a:t>External</a:t>
                      </a:r>
                    </a:p>
                  </a:txBody>
                  <a:tcPr marL="8912" marR="8912" marT="891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SA" sz="2000" b="1" i="0" u="none" strike="noStrike" dirty="0">
                          <a:solidFill>
                            <a:srgbClr val="000000"/>
                          </a:solidFill>
                          <a:latin typeface="Simplified Arabic"/>
                          <a:cs typeface="+mj-cs"/>
                        </a:rPr>
                        <a:t>Domestic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Simplified Arabic"/>
                        <a:cs typeface="+mj-cs"/>
                      </a:endParaRPr>
                    </a:p>
                  </a:txBody>
                  <a:tcPr marL="8912" marR="8912" marT="891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SA" sz="2000" b="1" i="0" u="none" strike="noStrike" dirty="0">
                          <a:solidFill>
                            <a:srgbClr val="000000"/>
                          </a:solidFill>
                          <a:latin typeface="Simplified Arabic"/>
                          <a:cs typeface="+mj-cs"/>
                        </a:rPr>
                        <a:t>Total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Simplified Arabic"/>
                        <a:cs typeface="+mj-cs"/>
                      </a:endParaRPr>
                    </a:p>
                  </a:txBody>
                  <a:tcPr marL="8912" marR="8912" marT="891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Simplified Arabic"/>
                          <a:cs typeface="+mj-cs"/>
                        </a:rPr>
                        <a:t>External</a:t>
                      </a:r>
                    </a:p>
                  </a:txBody>
                  <a:tcPr marL="8912" marR="8912" marT="891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SA" sz="2000" b="1" i="0" u="none" strike="noStrike" dirty="0">
                          <a:solidFill>
                            <a:srgbClr val="000000"/>
                          </a:solidFill>
                          <a:latin typeface="Simplified Arabic"/>
                          <a:cs typeface="+mj-cs"/>
                        </a:rPr>
                        <a:t>Domestic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Simplified Arabic"/>
                        <a:cs typeface="+mj-cs"/>
                      </a:endParaRPr>
                    </a:p>
                  </a:txBody>
                  <a:tcPr marL="8912" marR="8912" marT="891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pPr algn="l" rtl="1" fontAlgn="t"/>
                      <a:r>
                        <a:rPr lang="ar-SA" sz="2000" b="0" i="0" u="none" strike="noStrike">
                          <a:solidFill>
                            <a:srgbClr val="000000"/>
                          </a:solidFill>
                          <a:latin typeface="Simplified Arabic"/>
                          <a:cs typeface="+mj-cs"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Simplified Arabic"/>
                        <a:cs typeface="+mj-cs"/>
                      </a:endParaRPr>
                    </a:p>
                  </a:txBody>
                  <a:tcPr marL="8912" marR="8912" marT="891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Simplified Arabic"/>
                          <a:cs typeface="+mj-cs"/>
                        </a:rPr>
                        <a:t> </a:t>
                      </a:r>
                    </a:p>
                  </a:txBody>
                  <a:tcPr marL="8912" marR="8912" marT="891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Simplified Arabic"/>
                          <a:cs typeface="+mj-cs"/>
                        </a:rPr>
                        <a:t> </a:t>
                      </a:r>
                    </a:p>
                  </a:txBody>
                  <a:tcPr marL="8912" marR="8912" marT="891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Simplified Arabic"/>
                          <a:cs typeface="+mj-cs"/>
                        </a:rPr>
                        <a:t> </a:t>
                      </a:r>
                    </a:p>
                  </a:txBody>
                  <a:tcPr marL="8912" marR="8912" marT="891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 fontAlgn="t"/>
                      <a:r>
                        <a:rPr lang="ar-SA" sz="2000" b="0" i="0" u="none" strike="noStrike" dirty="0">
                          <a:solidFill>
                            <a:srgbClr val="000000"/>
                          </a:solidFill>
                          <a:latin typeface="Simplified Arabic"/>
                          <a:cs typeface="+mj-cs"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Simplified Arabic"/>
                        <a:cs typeface="+mj-cs"/>
                      </a:endParaRPr>
                    </a:p>
                  </a:txBody>
                  <a:tcPr marL="8912" marR="8912" marT="891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 fontAlgn="t"/>
                      <a:r>
                        <a:rPr lang="ar-SA" sz="2000" b="0" i="0" u="none" strike="noStrike" dirty="0">
                          <a:solidFill>
                            <a:srgbClr val="000000"/>
                          </a:solidFill>
                          <a:latin typeface="Simplified Arabic"/>
                          <a:cs typeface="+mj-cs"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Simplified Arabic"/>
                        <a:cs typeface="+mj-cs"/>
                      </a:endParaRPr>
                    </a:p>
                  </a:txBody>
                  <a:tcPr marL="8912" marR="8912" marT="891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 fontAlgn="t"/>
                      <a:r>
                        <a:rPr lang="ar-SA" sz="2000" b="1" i="0" u="none" strike="noStrike" dirty="0">
                          <a:solidFill>
                            <a:srgbClr val="000000"/>
                          </a:solidFill>
                          <a:latin typeface="Simplified Arabic"/>
                          <a:cs typeface="+mj-cs"/>
                        </a:rPr>
                        <a:t>USD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Simplified Arabic"/>
                        <a:cs typeface="+mj-cs"/>
                      </a:endParaRPr>
                    </a:p>
                  </a:txBody>
                  <a:tcPr marL="8912" marR="8912" marT="891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53035">
                <a:tc>
                  <a:txBody>
                    <a:bodyPr/>
                    <a:lstStyle/>
                    <a:p>
                      <a:pPr algn="l" rtl="1" fontAlgn="t"/>
                      <a:r>
                        <a:rPr lang="ar-SA" sz="2000" b="0" i="0" u="none" strike="noStrike">
                          <a:solidFill>
                            <a:srgbClr val="000000"/>
                          </a:solidFill>
                          <a:latin typeface="Simplified Arabic"/>
                          <a:cs typeface="+mj-cs"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Simplified Arabic"/>
                        <a:cs typeface="+mj-cs"/>
                      </a:endParaRPr>
                    </a:p>
                  </a:txBody>
                  <a:tcPr marL="8912" marR="8912" marT="891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Simplified Arabic"/>
                          <a:cs typeface="+mj-cs"/>
                        </a:rPr>
                        <a:t> </a:t>
                      </a:r>
                    </a:p>
                  </a:txBody>
                  <a:tcPr marL="8912" marR="8912" marT="891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Simplified Arabic"/>
                          <a:cs typeface="+mj-cs"/>
                        </a:rPr>
                        <a:t> </a:t>
                      </a:r>
                    </a:p>
                  </a:txBody>
                  <a:tcPr marL="8912" marR="8912" marT="891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Simplified Arabic"/>
                          <a:cs typeface="+mj-cs"/>
                        </a:rPr>
                        <a:t> </a:t>
                      </a:r>
                    </a:p>
                  </a:txBody>
                  <a:tcPr marL="8912" marR="8912" marT="891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 fontAlgn="t"/>
                      <a:r>
                        <a:rPr lang="ar-SA" sz="2000" b="0" i="0" u="none" strike="noStrike">
                          <a:solidFill>
                            <a:srgbClr val="000000"/>
                          </a:solidFill>
                          <a:latin typeface="Simplified Arabic"/>
                          <a:cs typeface="+mj-cs"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Simplified Arabic"/>
                        <a:cs typeface="+mj-cs"/>
                      </a:endParaRPr>
                    </a:p>
                  </a:txBody>
                  <a:tcPr marL="8912" marR="8912" marT="891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 fontAlgn="t"/>
                      <a:r>
                        <a:rPr lang="ar-SA" sz="2000" b="0" i="0" u="none" strike="noStrike">
                          <a:solidFill>
                            <a:srgbClr val="000000"/>
                          </a:solidFill>
                          <a:latin typeface="Simplified Arabic"/>
                          <a:cs typeface="+mj-cs"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Simplified Arabic"/>
                        <a:cs typeface="+mj-cs"/>
                      </a:endParaRPr>
                    </a:p>
                  </a:txBody>
                  <a:tcPr marL="8912" marR="8912" marT="891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 fontAlgn="t"/>
                      <a:r>
                        <a:rPr lang="ar-SA" sz="2000" b="1" i="0" u="none" strike="noStrike" dirty="0">
                          <a:solidFill>
                            <a:srgbClr val="000000"/>
                          </a:solidFill>
                          <a:latin typeface="Simplified Arabic"/>
                          <a:cs typeface="+mj-cs"/>
                        </a:rPr>
                        <a:t>Jordanian Dinar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Simplified Arabic"/>
                        <a:cs typeface="+mj-cs"/>
                      </a:endParaRPr>
                    </a:p>
                  </a:txBody>
                  <a:tcPr marL="8912" marR="8912" marT="891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algn="l" rtl="1" fontAlgn="t"/>
                      <a:r>
                        <a:rPr lang="ar-SA" sz="2000" b="0" i="0" u="none" strike="noStrike">
                          <a:solidFill>
                            <a:srgbClr val="000000"/>
                          </a:solidFill>
                          <a:latin typeface="Simplified Arabic"/>
                          <a:cs typeface="+mj-cs"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Simplified Arabic"/>
                        <a:cs typeface="+mj-cs"/>
                      </a:endParaRPr>
                    </a:p>
                  </a:txBody>
                  <a:tcPr marL="8912" marR="8912" marT="891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Simplified Arabic"/>
                          <a:cs typeface="+mj-cs"/>
                        </a:rPr>
                        <a:t> </a:t>
                      </a:r>
                    </a:p>
                  </a:txBody>
                  <a:tcPr marL="8912" marR="8912" marT="891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Simplified Arabic"/>
                          <a:cs typeface="+mj-cs"/>
                        </a:rPr>
                        <a:t> </a:t>
                      </a:r>
                    </a:p>
                  </a:txBody>
                  <a:tcPr marL="8912" marR="8912" marT="891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Simplified Arabic"/>
                          <a:cs typeface="+mj-cs"/>
                        </a:rPr>
                        <a:t> </a:t>
                      </a:r>
                    </a:p>
                  </a:txBody>
                  <a:tcPr marL="8912" marR="8912" marT="891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SA" sz="2000" b="0" i="0" u="none" strike="noStrike">
                          <a:solidFill>
                            <a:srgbClr val="000000"/>
                          </a:solidFill>
                          <a:latin typeface="Simplified Arabic"/>
                          <a:cs typeface="+mj-cs"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Simplified Arabic"/>
                        <a:cs typeface="+mj-cs"/>
                      </a:endParaRPr>
                    </a:p>
                  </a:txBody>
                  <a:tcPr marL="8912" marR="8912" marT="891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 fontAlgn="t"/>
                      <a:r>
                        <a:rPr lang="ar-SA" sz="2000" b="0" i="0" u="none" strike="noStrike">
                          <a:solidFill>
                            <a:srgbClr val="000000"/>
                          </a:solidFill>
                          <a:latin typeface="Simplified Arabic"/>
                          <a:cs typeface="+mj-cs"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Simplified Arabic"/>
                        <a:cs typeface="+mj-cs"/>
                      </a:endParaRPr>
                    </a:p>
                  </a:txBody>
                  <a:tcPr marL="8912" marR="8912" marT="891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 fontAlgn="t"/>
                      <a:r>
                        <a:rPr lang="ar-SA" sz="2000" b="1" i="0" u="none" strike="noStrike" dirty="0">
                          <a:solidFill>
                            <a:srgbClr val="000000"/>
                          </a:solidFill>
                          <a:latin typeface="Simplified Arabic"/>
                          <a:cs typeface="+mj-cs"/>
                        </a:rPr>
                        <a:t>Shekel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Simplified Arabic"/>
                        <a:cs typeface="+mj-cs"/>
                      </a:endParaRPr>
                    </a:p>
                  </a:txBody>
                  <a:tcPr marL="8912" marR="8912" marT="891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AutoShape 5" descr="ØµÙØ±Ø© Ø°Ø§Øª ØµÙØ©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9" name="AutoShape 7" descr="https://pngriver.com/wp-content/uploads/2017/11/Open_book-free-PNG-transparent-background-images-free-download-clipart-pics-Old-open-book-clipart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1" name="AutoShape 9" descr="https://pngriver.com/wp-content/uploads/2017/11/Open_book-free-PNG-transparent-background-images-free-download-clipart-pics-Old-open-book-clipart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3" name="AutoShape 11" descr="https://pngriver.com/wp-content/uploads/2017/11/Open_book-free-PNG-transparent-background-images-free-download-clipart-pics-Old-open-book-clipart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304800" y="533400"/>
            <a:ext cx="8534400" cy="1219200"/>
          </a:xfrm>
          <a:prstGeom prst="rect">
            <a:avLst/>
          </a:prstGeom>
          <a:noFill/>
          <a:ln w="12700" cap="sq" cmpd="dbl">
            <a:solidFill>
              <a:schemeClr val="tx1"/>
            </a:solidFill>
            <a:round/>
          </a:ln>
          <a:effectLst>
            <a:glow rad="101600">
              <a:schemeClr val="accent6">
                <a:satMod val="175000"/>
                <a:alpha val="40000"/>
              </a:schemeClr>
            </a:glow>
            <a:innerShdw blurRad="63500" dist="50800" dir="15720000">
              <a:prstClr val="black">
                <a:alpha val="53000"/>
              </a:prstClr>
            </a:innerShdw>
          </a:effectLst>
          <a:scene3d>
            <a:camera prst="orthographicFront"/>
            <a:lightRig rig="threePt" dir="t">
              <a:rot lat="0" lon="0" rev="3600000"/>
            </a:lightRig>
          </a:scene3d>
          <a:sp3d prstMaterial="matte"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/>
            </a:r>
            <a:b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</a:b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/>
            </a:r>
            <a:b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</a:b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/>
            </a:r>
            <a:b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</a:b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/>
            </a:r>
            <a:b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</a:b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/>
            </a:r>
            <a:b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</a:b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/>
            </a:r>
            <a:b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</a:b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/>
            </a:r>
            <a:b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</a:b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/>
            </a:r>
            <a:b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bg1">
                      <a:lumMod val="50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uLnTx/>
              <a:uFillTx/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uLnTx/>
              <a:uFillTx/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uLnTx/>
              <a:uFillTx/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uLnTx/>
              <a:uFillTx/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lang="en-US" sz="2400" b="1" dirty="0" smtClean="0">
                <a:effectLst>
                  <a:glow rad="63500">
                    <a:schemeClr val="bg1">
                      <a:lumMod val="50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Segoe Print" pitchFamily="2" charset="0"/>
              </a:rPr>
              <a:t>Methodology of FISIM: (Yearly finance and insurance questionnaire, 2018)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04800" y="2209800"/>
          <a:ext cx="8534400" cy="4191000"/>
        </p:xfrm>
        <a:graphic>
          <a:graphicData uri="http://schemas.openxmlformats.org/drawingml/2006/table">
            <a:tbl>
              <a:tblPr rtl="1"/>
              <a:tblGrid>
                <a:gridCol w="1018674"/>
                <a:gridCol w="1179094"/>
                <a:gridCol w="1175084"/>
                <a:gridCol w="1147012"/>
                <a:gridCol w="1050758"/>
                <a:gridCol w="1280995"/>
                <a:gridCol w="1682783"/>
              </a:tblGrid>
              <a:tr h="1627094"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kern="1200" dirty="0" smtClean="0">
                          <a:solidFill>
                            <a:srgbClr val="000000"/>
                          </a:solidFill>
                          <a:latin typeface="Simplified Arabic"/>
                          <a:ea typeface="+mn-ea"/>
                          <a:cs typeface="+mn-cs"/>
                        </a:rPr>
                        <a:t> Value of Investments accounts</a:t>
                      </a:r>
                      <a:r>
                        <a:rPr lang="en-US" sz="2000" b="1" i="0" u="none" strike="noStrike" kern="1200" baseline="0" dirty="0" smtClean="0">
                          <a:solidFill>
                            <a:srgbClr val="000000"/>
                          </a:solidFill>
                          <a:latin typeface="Simplified Arabic"/>
                          <a:ea typeface="+mn-ea"/>
                          <a:cs typeface="+mn-cs"/>
                        </a:rPr>
                        <a:t> in Islamic banks</a:t>
                      </a:r>
                      <a:endParaRPr lang="en-US" sz="2000" b="1" i="0" u="none" strike="noStrike" kern="1200" dirty="0">
                        <a:solidFill>
                          <a:srgbClr val="000000"/>
                        </a:solidFill>
                        <a:latin typeface="Simplified Arabic"/>
                        <a:ea typeface="+mn-ea"/>
                        <a:cs typeface="+mn-cs"/>
                      </a:endParaRPr>
                    </a:p>
                  </a:txBody>
                  <a:tcPr marL="8912" marR="8912" marT="891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Simplified Arabic"/>
                          <a:cs typeface="+mj-cs"/>
                        </a:rPr>
                        <a:t> Value of Financing</a:t>
                      </a:r>
                      <a:r>
                        <a:rPr lang="en-US" sz="2000" b="1" i="0" u="none" strike="noStrike" baseline="0" dirty="0" smtClean="0">
                          <a:solidFill>
                            <a:srgbClr val="000000"/>
                          </a:solidFill>
                          <a:latin typeface="Simplified Arabic"/>
                          <a:cs typeface="+mj-cs"/>
                        </a:rPr>
                        <a:t> in Islamic banks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Simplified Arabic"/>
                        <a:cs typeface="+mj-cs"/>
                      </a:endParaRPr>
                    </a:p>
                  </a:txBody>
                  <a:tcPr marL="8912" marR="8912" marT="891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2000" b="1" i="0" u="none" strike="noStrike" dirty="0">
                          <a:solidFill>
                            <a:srgbClr val="000000"/>
                          </a:solidFill>
                          <a:latin typeface="Simplified Arabic"/>
                          <a:cs typeface="+mj-cs"/>
                        </a:rPr>
                        <a:t>Type of Currency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Simplified Arabic"/>
                        <a:cs typeface="+mj-cs"/>
                      </a:endParaRPr>
                    </a:p>
                  </a:txBody>
                  <a:tcPr marL="8912" marR="8912" marT="891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algn="l" rtl="1" fontAlgn="t"/>
                      <a:r>
                        <a:rPr lang="ar-SA" sz="2000" b="0" i="0" u="none" strike="noStrike" dirty="0">
                          <a:solidFill>
                            <a:srgbClr val="000000"/>
                          </a:solidFill>
                          <a:latin typeface="Simplified Arabic"/>
                          <a:cs typeface="+mj-cs"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Simplified Arabic"/>
                        <a:cs typeface="+mj-cs"/>
                      </a:endParaRPr>
                    </a:p>
                  </a:txBody>
                  <a:tcPr marL="8912" marR="8912" marT="891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Simplified Arabic"/>
                          <a:cs typeface="+mj-cs"/>
                        </a:rPr>
                        <a:t> </a:t>
                      </a:r>
                    </a:p>
                  </a:txBody>
                  <a:tcPr marL="8912" marR="8912" marT="891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Simplified Arabic"/>
                          <a:cs typeface="+mj-cs"/>
                        </a:rPr>
                        <a:t> </a:t>
                      </a:r>
                    </a:p>
                  </a:txBody>
                  <a:tcPr marL="8912" marR="8912" marT="891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Simplified Arabic"/>
                          <a:cs typeface="+mj-cs"/>
                        </a:rPr>
                        <a:t> </a:t>
                      </a:r>
                    </a:p>
                  </a:txBody>
                  <a:tcPr marL="8912" marR="8912" marT="891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 fontAlgn="t"/>
                      <a:r>
                        <a:rPr lang="ar-SA" sz="2000" b="0" i="0" u="none" strike="noStrike" dirty="0">
                          <a:solidFill>
                            <a:srgbClr val="000000"/>
                          </a:solidFill>
                          <a:latin typeface="Simplified Arabic"/>
                          <a:cs typeface="+mj-cs"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Simplified Arabic"/>
                        <a:cs typeface="+mj-cs"/>
                      </a:endParaRPr>
                    </a:p>
                  </a:txBody>
                  <a:tcPr marL="8912" marR="8912" marT="891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 fontAlgn="t"/>
                      <a:r>
                        <a:rPr lang="ar-SA" sz="2000" b="0" i="0" u="none" strike="noStrike" dirty="0">
                          <a:solidFill>
                            <a:srgbClr val="000000"/>
                          </a:solidFill>
                          <a:latin typeface="Simplified Arabic"/>
                          <a:cs typeface="+mj-cs"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Simplified Arabic"/>
                        <a:cs typeface="+mj-cs"/>
                      </a:endParaRPr>
                    </a:p>
                  </a:txBody>
                  <a:tcPr marL="8912" marR="8912" marT="891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 fontAlgn="t"/>
                      <a:r>
                        <a:rPr lang="ar-SA" sz="2000" b="1" i="0" u="none" strike="noStrike" dirty="0">
                          <a:solidFill>
                            <a:srgbClr val="000000"/>
                          </a:solidFill>
                          <a:latin typeface="Simplified Arabic"/>
                          <a:cs typeface="+mj-cs"/>
                        </a:rPr>
                        <a:t>USD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Simplified Arabic"/>
                        <a:cs typeface="+mj-cs"/>
                      </a:endParaRPr>
                    </a:p>
                  </a:txBody>
                  <a:tcPr marL="8912" marR="8912" marT="891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87506">
                <a:tc>
                  <a:txBody>
                    <a:bodyPr/>
                    <a:lstStyle/>
                    <a:p>
                      <a:pPr algn="l" rtl="1" fontAlgn="t"/>
                      <a:r>
                        <a:rPr lang="ar-SA" sz="2000" b="0" i="0" u="none" strike="noStrike">
                          <a:solidFill>
                            <a:srgbClr val="000000"/>
                          </a:solidFill>
                          <a:latin typeface="Simplified Arabic"/>
                          <a:cs typeface="+mj-cs"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Simplified Arabic"/>
                        <a:cs typeface="+mj-cs"/>
                      </a:endParaRPr>
                    </a:p>
                  </a:txBody>
                  <a:tcPr marL="8912" marR="8912" marT="891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Simplified Arabic"/>
                          <a:cs typeface="+mj-cs"/>
                        </a:rPr>
                        <a:t> </a:t>
                      </a:r>
                    </a:p>
                  </a:txBody>
                  <a:tcPr marL="8912" marR="8912" marT="891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Simplified Arabic"/>
                          <a:cs typeface="+mj-cs"/>
                        </a:rPr>
                        <a:t> </a:t>
                      </a:r>
                    </a:p>
                  </a:txBody>
                  <a:tcPr marL="8912" marR="8912" marT="891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Simplified Arabic"/>
                          <a:cs typeface="+mj-cs"/>
                        </a:rPr>
                        <a:t> </a:t>
                      </a:r>
                    </a:p>
                  </a:txBody>
                  <a:tcPr marL="8912" marR="8912" marT="891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 fontAlgn="t"/>
                      <a:r>
                        <a:rPr lang="ar-SA" sz="2000" b="0" i="0" u="none" strike="noStrike">
                          <a:solidFill>
                            <a:srgbClr val="000000"/>
                          </a:solidFill>
                          <a:latin typeface="Simplified Arabic"/>
                          <a:cs typeface="+mj-cs"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Simplified Arabic"/>
                        <a:cs typeface="+mj-cs"/>
                      </a:endParaRPr>
                    </a:p>
                  </a:txBody>
                  <a:tcPr marL="8912" marR="8912" marT="891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 fontAlgn="t"/>
                      <a:r>
                        <a:rPr lang="ar-SA" sz="2000" b="0" i="0" u="none" strike="noStrike" dirty="0">
                          <a:solidFill>
                            <a:srgbClr val="000000"/>
                          </a:solidFill>
                          <a:latin typeface="Simplified Arabic"/>
                          <a:cs typeface="+mj-cs"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Simplified Arabic"/>
                        <a:cs typeface="+mj-cs"/>
                      </a:endParaRPr>
                    </a:p>
                  </a:txBody>
                  <a:tcPr marL="8912" marR="8912" marT="891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 fontAlgn="t"/>
                      <a:r>
                        <a:rPr lang="ar-SA" sz="2000" b="1" i="0" u="none" strike="noStrike" dirty="0">
                          <a:solidFill>
                            <a:srgbClr val="000000"/>
                          </a:solidFill>
                          <a:latin typeface="Simplified Arabic"/>
                          <a:cs typeface="+mj-cs"/>
                        </a:rPr>
                        <a:t>Jordanian Dinar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Simplified Arabic"/>
                        <a:cs typeface="+mj-cs"/>
                      </a:endParaRPr>
                    </a:p>
                  </a:txBody>
                  <a:tcPr marL="8912" marR="8912" marT="891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algn="l" rtl="1" fontAlgn="t"/>
                      <a:r>
                        <a:rPr lang="ar-SA" sz="2000" b="0" i="0" u="none" strike="noStrike">
                          <a:solidFill>
                            <a:srgbClr val="000000"/>
                          </a:solidFill>
                          <a:latin typeface="Simplified Arabic"/>
                          <a:cs typeface="+mj-cs"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Simplified Arabic"/>
                        <a:cs typeface="+mj-cs"/>
                      </a:endParaRPr>
                    </a:p>
                  </a:txBody>
                  <a:tcPr marL="8912" marR="8912" marT="891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Simplified Arabic"/>
                          <a:cs typeface="+mj-cs"/>
                        </a:rPr>
                        <a:t> </a:t>
                      </a:r>
                    </a:p>
                  </a:txBody>
                  <a:tcPr marL="8912" marR="8912" marT="891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Simplified Arabic"/>
                          <a:cs typeface="+mj-cs"/>
                        </a:rPr>
                        <a:t> </a:t>
                      </a:r>
                    </a:p>
                  </a:txBody>
                  <a:tcPr marL="8912" marR="8912" marT="891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Simplified Arabic"/>
                          <a:cs typeface="+mj-cs"/>
                        </a:rPr>
                        <a:t> </a:t>
                      </a:r>
                    </a:p>
                  </a:txBody>
                  <a:tcPr marL="8912" marR="8912" marT="891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SA" sz="2000" b="0" i="0" u="none" strike="noStrike" dirty="0">
                          <a:solidFill>
                            <a:srgbClr val="000000"/>
                          </a:solidFill>
                          <a:latin typeface="Simplified Arabic"/>
                          <a:cs typeface="+mj-cs"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Simplified Arabic"/>
                        <a:cs typeface="+mj-cs"/>
                      </a:endParaRPr>
                    </a:p>
                  </a:txBody>
                  <a:tcPr marL="8912" marR="8912" marT="891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 fontAlgn="t"/>
                      <a:r>
                        <a:rPr lang="ar-SA" sz="2000" b="0" i="0" u="none" strike="noStrike" dirty="0">
                          <a:solidFill>
                            <a:srgbClr val="000000"/>
                          </a:solidFill>
                          <a:latin typeface="Simplified Arabic"/>
                          <a:cs typeface="+mj-cs"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Simplified Arabic"/>
                        <a:cs typeface="+mj-cs"/>
                      </a:endParaRPr>
                    </a:p>
                  </a:txBody>
                  <a:tcPr marL="8912" marR="8912" marT="891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 fontAlgn="t"/>
                      <a:r>
                        <a:rPr lang="ar-SA" sz="2000" b="1" i="0" u="none" strike="noStrike" dirty="0">
                          <a:solidFill>
                            <a:srgbClr val="000000"/>
                          </a:solidFill>
                          <a:latin typeface="Simplified Arabic"/>
                          <a:cs typeface="+mj-cs"/>
                        </a:rPr>
                        <a:t>Shekel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Simplified Arabic"/>
                        <a:cs typeface="+mj-cs"/>
                      </a:endParaRPr>
                    </a:p>
                  </a:txBody>
                  <a:tcPr marL="8912" marR="8912" marT="891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AutoShape 5" descr="ØµÙØ±Ø© Ø°Ø§Øª ØµÙØ©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9" name="AutoShape 7" descr="https://pngriver.com/wp-content/uploads/2017/11/Open_book-free-PNG-transparent-background-images-free-download-clipart-pics-Old-open-book-clipart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1" name="AutoShape 9" descr="https://pngriver.com/wp-content/uploads/2017/11/Open_book-free-PNG-transparent-background-images-free-download-clipart-pics-Old-open-book-clipart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3" name="AutoShape 11" descr="https://pngriver.com/wp-content/uploads/2017/11/Open_book-free-PNG-transparent-background-images-free-download-clipart-pics-Old-open-book-clipart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304800" y="533400"/>
            <a:ext cx="8534400" cy="1371600"/>
          </a:xfrm>
          <a:prstGeom prst="rect">
            <a:avLst/>
          </a:prstGeom>
          <a:noFill/>
          <a:ln w="12700" cap="sq" cmpd="dbl">
            <a:solidFill>
              <a:schemeClr val="tx1"/>
            </a:solidFill>
            <a:round/>
          </a:ln>
          <a:effectLst>
            <a:glow rad="101600">
              <a:schemeClr val="accent6">
                <a:satMod val="175000"/>
                <a:alpha val="40000"/>
              </a:schemeClr>
            </a:glow>
            <a:innerShdw blurRad="63500" dist="50800" dir="15720000">
              <a:prstClr val="black">
                <a:alpha val="53000"/>
              </a:prstClr>
            </a:innerShdw>
          </a:effectLst>
          <a:scene3d>
            <a:camera prst="orthographicFront"/>
            <a:lightRig rig="threePt" dir="t">
              <a:rot lat="0" lon="0" rev="3600000"/>
            </a:lightRig>
          </a:scene3d>
          <a:sp3d prstMaterial="matte"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/>
            </a:r>
            <a:b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</a:b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/>
            </a:r>
            <a:b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</a:b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/>
            </a:r>
            <a:b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</a:b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/>
            </a:r>
            <a:b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</a:b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/>
            </a:r>
            <a:b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</a:b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/>
            </a:r>
            <a:b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</a:b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/>
            </a:r>
            <a:b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</a:b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/>
            </a:r>
            <a:b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bg1">
                      <a:lumMod val="50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uLnTx/>
              <a:uFillTx/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uLnTx/>
              <a:uFillTx/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uLnTx/>
              <a:uFillTx/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uLnTx/>
              <a:uFillTx/>
              <a:latin typeface="Segoe Print" pitchFamily="2" charset="0"/>
              <a:ea typeface="+mj-ea"/>
              <a:cs typeface="+mj-cs"/>
            </a:endParaRPr>
          </a:p>
          <a:p>
            <a:pPr>
              <a:spcBef>
                <a:spcPct val="0"/>
              </a:spcBef>
              <a:defRPr/>
            </a:pPr>
            <a:r>
              <a:rPr lang="en-US" sz="2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Methodology of FISIM 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60623814"/>
              </p:ext>
            </p:extLst>
          </p:nvPr>
        </p:nvGraphicFramePr>
        <p:xfrm>
          <a:off x="1371600" y="3048000"/>
          <a:ext cx="6629400" cy="2743202"/>
        </p:xfrm>
        <a:graphic>
          <a:graphicData uri="http://schemas.openxmlformats.org/drawingml/2006/table">
            <a:tbl>
              <a:tblPr/>
              <a:tblGrid>
                <a:gridCol w="2818072"/>
                <a:gridCol w="3811328"/>
              </a:tblGrid>
              <a:tr h="1089496">
                <a:tc gridSpan="2">
                  <a:txBody>
                    <a:bodyPr/>
                    <a:lstStyle/>
                    <a:p>
                      <a:pPr algn="ctr" rtl="0" fontAlgn="t"/>
                      <a:endParaRPr lang="en-US" sz="2000" b="1" i="0" u="none" strike="noStrike" dirty="0" smtClean="0">
                        <a:solidFill>
                          <a:srgbClr val="000000"/>
                        </a:solidFill>
                        <a:latin typeface="Simplified Arabic"/>
                      </a:endParaRPr>
                    </a:p>
                    <a:p>
                      <a:pPr algn="ctr" rtl="0" fontAlgn="t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Simplified Arabic"/>
                        </a:rPr>
                        <a:t>Reference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Simplified Arabic"/>
                        </a:rPr>
                        <a:t>rate for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Simplified Arabic"/>
                        </a:rPr>
                        <a:t>financing and investments</a:t>
                      </a:r>
                      <a:r>
                        <a:rPr lang="en-US" sz="2000" b="1" i="0" u="none" strike="noStrike" baseline="0" dirty="0" smtClean="0">
                          <a:solidFill>
                            <a:srgbClr val="000000"/>
                          </a:solidFill>
                          <a:latin typeface="Simplified Arabic"/>
                        </a:rPr>
                        <a:t>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Simplified Arabic"/>
                        </a:rPr>
                        <a:t>of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Simplified Arabic"/>
                        </a:rPr>
                        <a:t>Islamic banks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856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Simplified Arabic"/>
                        </a:rPr>
                        <a:t>Currency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Simplified Arabic"/>
                        </a:rPr>
                        <a:t>reference rate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85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Simplified Arabic"/>
                        </a:rPr>
                        <a:t>US Dollar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Simplified Arabic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4085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Simplified Arabic"/>
                        </a:rPr>
                        <a:t>Jordanian Dinar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Simplified Arabic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42801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Simplified Arabic"/>
                        </a:rPr>
                        <a:t>Israel Shekel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Simplified Arabic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609600" y="2286000"/>
            <a:ext cx="38091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  </a:t>
            </a:r>
            <a:r>
              <a:rPr lang="en-US" sz="2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Estimating reference rate</a:t>
            </a:r>
            <a:endParaRPr lang="en-US" sz="2400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AutoShape 5" descr="ØµÙØ±Ø© Ø°Ø§Øª ØµÙØ©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9" name="AutoShape 7" descr="https://pngriver.com/wp-content/uploads/2017/11/Open_book-free-PNG-transparent-background-images-free-download-clipart-pics-Old-open-book-clipart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1" name="AutoShape 9" descr="https://pngriver.com/wp-content/uploads/2017/11/Open_book-free-PNG-transparent-background-images-free-download-clipart-pics-Old-open-book-clipart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3" name="AutoShape 11" descr="https://pngriver.com/wp-content/uploads/2017/11/Open_book-free-PNG-transparent-background-images-free-download-clipart-pics-Old-open-book-clipart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381000"/>
            <a:ext cx="8686800" cy="1371600"/>
          </a:xfrm>
          <a:prstGeom prst="rect">
            <a:avLst/>
          </a:prstGeom>
          <a:noFill/>
          <a:ln w="28575" cap="sq" cmpd="dbl">
            <a:solidFill>
              <a:schemeClr val="tx1"/>
            </a:solidFill>
            <a:round/>
          </a:ln>
          <a:effectLst>
            <a:glow rad="101600">
              <a:schemeClr val="accent6">
                <a:satMod val="175000"/>
                <a:alpha val="40000"/>
              </a:schemeClr>
            </a:glow>
            <a:innerShdw blurRad="63500" dist="50800" dir="15720000">
              <a:prstClr val="black">
                <a:alpha val="53000"/>
              </a:prstClr>
            </a:innerShdw>
          </a:effectLst>
          <a:scene3d>
            <a:camera prst="orthographicFront"/>
            <a:lightRig rig="threePt" dir="t">
              <a:rot lat="0" lon="0" rev="3600000"/>
            </a:lightRig>
          </a:scene3d>
          <a:sp3d prstMaterial="matte"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r>
              <a:rPr lang="en-US" b="1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Segoe Print" pitchFamily="2" charset="0"/>
                <a:ea typeface="+mj-ea"/>
                <a:cs typeface="+mj-cs"/>
              </a:rPr>
              <a:t>Relationship between property income and FISIM</a:t>
            </a: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133600" y="2057400"/>
            <a:ext cx="2209800" cy="3962400"/>
            <a:chOff x="1600200" y="2438400"/>
            <a:chExt cx="1752600" cy="3962400"/>
          </a:xfrm>
        </p:grpSpPr>
        <p:sp>
          <p:nvSpPr>
            <p:cNvPr id="9" name="Rectangle 8"/>
            <p:cNvSpPr/>
            <p:nvPr/>
          </p:nvSpPr>
          <p:spPr>
            <a:xfrm>
              <a:off x="1600200" y="2438400"/>
              <a:ext cx="1752600" cy="396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FISIM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600200" y="2438400"/>
              <a:ext cx="1752600" cy="2514600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ysClr val="windowText" lastClr="000000"/>
                  </a:solidFill>
                </a:rPr>
                <a:t>SNA </a:t>
              </a:r>
            </a:p>
            <a:p>
              <a:pPr algn="ctr"/>
              <a:r>
                <a:rPr lang="en-US" b="1" dirty="0" smtClean="0">
                  <a:solidFill>
                    <a:sysClr val="windowText" lastClr="000000"/>
                  </a:solidFill>
                </a:rPr>
                <a:t>Interest </a:t>
              </a:r>
            </a:p>
            <a:p>
              <a:pPr algn="ctr"/>
              <a:r>
                <a:rPr lang="en-US" b="1" dirty="0" smtClean="0">
                  <a:solidFill>
                    <a:sysClr val="windowText" lastClr="000000"/>
                  </a:solidFill>
                </a:rPr>
                <a:t>Receivable</a:t>
              </a:r>
              <a:endParaRPr lang="en-US" b="1" dirty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152400" y="2133600"/>
            <a:ext cx="184972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rPr>
              <a:t>Actual bank</a:t>
            </a:r>
          </a:p>
          <a:p>
            <a:pPr algn="ctr"/>
            <a:r>
              <a:rPr lang="en-US" sz="2400" cap="none" spc="0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Interest</a:t>
            </a:r>
          </a:p>
          <a:p>
            <a:pPr algn="ctr"/>
            <a:r>
              <a:rPr lang="en-US" sz="2400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rPr>
              <a:t>receivable</a:t>
            </a:r>
            <a:endParaRPr lang="en-US" sz="2400" cap="none" spc="0" dirty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5029200" y="2057400"/>
            <a:ext cx="2133600" cy="3962400"/>
            <a:chOff x="1600200" y="2438400"/>
            <a:chExt cx="1752600" cy="3962400"/>
          </a:xfrm>
        </p:grpSpPr>
        <p:sp>
          <p:nvSpPr>
            <p:cNvPr id="14" name="Rectangle 13"/>
            <p:cNvSpPr/>
            <p:nvPr/>
          </p:nvSpPr>
          <p:spPr>
            <a:xfrm>
              <a:off x="1600200" y="2438400"/>
              <a:ext cx="1752600" cy="396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FISIM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600200" y="2438400"/>
              <a:ext cx="1752600" cy="2514600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ysClr val="windowText" lastClr="000000"/>
                  </a:solidFill>
                </a:rPr>
                <a:t>Actual bank </a:t>
              </a:r>
            </a:p>
            <a:p>
              <a:pPr algn="ctr"/>
              <a:r>
                <a:rPr lang="en-US" b="1" dirty="0" smtClean="0">
                  <a:solidFill>
                    <a:sysClr val="windowText" lastClr="000000"/>
                  </a:solidFill>
                </a:rPr>
                <a:t>Interest</a:t>
              </a:r>
            </a:p>
            <a:p>
              <a:pPr algn="ctr"/>
              <a:r>
                <a:rPr lang="en-US" b="1" dirty="0" smtClean="0">
                  <a:solidFill>
                    <a:sysClr val="windowText" lastClr="000000"/>
                  </a:solidFill>
                </a:rPr>
                <a:t>Payable</a:t>
              </a:r>
              <a:endParaRPr lang="en-US" b="1" dirty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16" name="Rectangle 15"/>
          <p:cNvSpPr/>
          <p:nvPr/>
        </p:nvSpPr>
        <p:spPr>
          <a:xfrm>
            <a:off x="7315200" y="1981200"/>
            <a:ext cx="154492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</a:rPr>
              <a:t>SNA </a:t>
            </a:r>
          </a:p>
          <a:p>
            <a:pPr algn="ctr"/>
            <a:r>
              <a:rPr lang="en-US" sz="2400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</a:rPr>
              <a:t>Interest</a:t>
            </a:r>
          </a:p>
          <a:p>
            <a:pPr algn="ctr"/>
            <a:r>
              <a:rPr lang="en-US" sz="2400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</a:rPr>
              <a:t>Payable</a:t>
            </a:r>
            <a:endParaRPr lang="en-US" sz="2400" dirty="0">
              <a:ln w="10541" cmpd="sng">
                <a:solidFill>
                  <a:sysClr val="windowText" lastClr="000000"/>
                </a:solidFill>
                <a:prstDash val="solid"/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AutoShape 5" descr="ØµÙØ±Ø© Ø°Ø§Øª ØµÙØ©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9" name="AutoShape 7" descr="https://pngriver.com/wp-content/uploads/2017/11/Open_book-free-PNG-transparent-background-images-free-download-clipart-pics-Old-open-book-clipart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1" name="AutoShape 9" descr="https://pngriver.com/wp-content/uploads/2017/11/Open_book-free-PNG-transparent-background-images-free-download-clipart-pics-Old-open-book-clipart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3" name="AutoShape 11" descr="https://pngriver.com/wp-content/uploads/2017/11/Open_book-free-PNG-transparent-background-images-free-download-clipart-pics-Old-open-book-clipart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609600" y="381000"/>
            <a:ext cx="8001000" cy="1143000"/>
          </a:xfrm>
          <a:prstGeom prst="rect">
            <a:avLst/>
          </a:prstGeom>
          <a:noFill/>
          <a:ln w="28575" cap="sq" cmpd="dbl">
            <a:solidFill>
              <a:schemeClr val="tx1"/>
            </a:solidFill>
            <a:round/>
          </a:ln>
          <a:effectLst>
            <a:glow rad="101600">
              <a:schemeClr val="accent6">
                <a:satMod val="175000"/>
                <a:alpha val="40000"/>
              </a:schemeClr>
            </a:glow>
            <a:innerShdw blurRad="63500" dist="50800" dir="15720000">
              <a:prstClr val="black">
                <a:alpha val="53000"/>
              </a:prstClr>
            </a:innerShdw>
          </a:effectLst>
          <a:scene3d>
            <a:camera prst="orthographicFront"/>
            <a:lightRig rig="threePt" dir="t">
              <a:rot lat="0" lon="0" rev="3600000"/>
            </a:lightRig>
          </a:scene3d>
          <a:sp3d prstMaterial="matte"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r>
              <a:rPr lang="en-US" sz="2400" b="1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Segoe Print" pitchFamily="2" charset="0"/>
                <a:ea typeface="+mj-ea"/>
                <a:cs typeface="+mj-cs"/>
              </a:rPr>
              <a:t>Challenges:</a:t>
            </a:r>
            <a:endParaRPr lang="en-US" sz="2400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762000" y="2362200"/>
            <a:ext cx="8001000" cy="2438400"/>
          </a:xfrm>
          <a:prstGeom prst="rect">
            <a:avLst/>
          </a:prstGeom>
          <a:noFill/>
          <a:ln w="28575" cap="sq" cmpd="dbl">
            <a:solidFill>
              <a:schemeClr val="tx1"/>
            </a:solidFill>
            <a:round/>
          </a:ln>
          <a:effectLst>
            <a:glow rad="101600">
              <a:schemeClr val="accent6">
                <a:satMod val="175000"/>
                <a:alpha val="40000"/>
              </a:schemeClr>
            </a:glow>
            <a:innerShdw blurRad="63500" dist="50800" dir="15720000">
              <a:prstClr val="black">
                <a:alpha val="53000"/>
              </a:prstClr>
            </a:innerShdw>
          </a:effectLst>
          <a:scene3d>
            <a:camera prst="orthographicFront"/>
            <a:lightRig rig="threePt" dir="t">
              <a:rot lat="0" lon="0" rev="3600000"/>
            </a:lightRig>
          </a:scene3d>
          <a:sp3d prstMaterial="matte"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762000" y="2057401"/>
            <a:ext cx="7924800" cy="2590800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The difference between classification of SNA 2008 and classification used in Financial reports of Islamic banks.</a:t>
            </a:r>
          </a:p>
          <a:p>
            <a:endParaRPr lang="en-US" sz="2400" dirty="0" smtClean="0"/>
          </a:p>
          <a:p>
            <a:r>
              <a:rPr lang="en-US" sz="2400" dirty="0" smtClean="0"/>
              <a:t>Islamic banks still play a minor role in the Palestinian Economy. </a:t>
            </a:r>
            <a:endParaRPr lang="ar-SA" sz="2400" dirty="0" smtClean="0"/>
          </a:p>
          <a:p>
            <a:endParaRPr lang="ar-SA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ar-SA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AutoShape 5" descr="ØµÙØ±Ø© Ø°Ø§Øª ØµÙØ©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9" name="AutoShape 7" descr="https://pngriver.com/wp-content/uploads/2017/11/Open_book-free-PNG-transparent-background-images-free-download-clipart-pics-Old-open-book-clipart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1" name="AutoShape 9" descr="https://pngriver.com/wp-content/uploads/2017/11/Open_book-free-PNG-transparent-background-images-free-download-clipart-pics-Old-open-book-clipart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3" name="AutoShape 11" descr="https://pngriver.com/wp-content/uploads/2017/11/Open_book-free-PNG-transparent-background-images-free-download-clipart-pics-Old-open-book-clipart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381000"/>
            <a:ext cx="8229600" cy="1371600"/>
          </a:xfrm>
          <a:prstGeom prst="rect">
            <a:avLst/>
          </a:prstGeom>
          <a:noFill/>
          <a:ln w="28575" cap="sq" cmpd="dbl">
            <a:solidFill>
              <a:schemeClr val="tx1"/>
            </a:solidFill>
            <a:round/>
          </a:ln>
          <a:effectLst>
            <a:glow rad="101600">
              <a:schemeClr val="accent6">
                <a:satMod val="175000"/>
                <a:alpha val="40000"/>
              </a:schemeClr>
            </a:glow>
            <a:innerShdw blurRad="63500" dist="50800" dir="15720000">
              <a:prstClr val="black">
                <a:alpha val="53000"/>
              </a:prstClr>
            </a:innerShdw>
          </a:effectLst>
          <a:scene3d>
            <a:camera prst="orthographicFront"/>
            <a:lightRig rig="threePt" dir="t">
              <a:rot lat="0" lon="0" rev="3600000"/>
            </a:lightRig>
          </a:scene3d>
          <a:sp3d prstMaterial="matte"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r>
              <a:rPr lang="en-US" sz="2800" b="1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Segoe Print" pitchFamily="2" charset="0"/>
                <a:ea typeface="+mj-ea"/>
                <a:cs typeface="+mj-cs"/>
              </a:rPr>
              <a:t>Future Plan</a:t>
            </a:r>
            <a:endParaRPr lang="en-US" sz="2800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85800" y="2057400"/>
            <a:ext cx="8001000" cy="4191000"/>
          </a:xfrm>
          <a:prstGeom prst="rect">
            <a:avLst/>
          </a:prstGeom>
          <a:noFill/>
          <a:ln w="28575" cap="sq" cmpd="dbl">
            <a:solidFill>
              <a:schemeClr val="tx1"/>
            </a:solidFill>
            <a:round/>
          </a:ln>
          <a:effectLst>
            <a:glow rad="101600">
              <a:schemeClr val="accent6">
                <a:satMod val="175000"/>
                <a:alpha val="40000"/>
              </a:schemeClr>
            </a:glow>
            <a:innerShdw blurRad="63500" dist="50800" dir="15720000">
              <a:prstClr val="black">
                <a:alpha val="53000"/>
              </a:prstClr>
            </a:innerShdw>
          </a:effectLst>
          <a:scene3d>
            <a:camera prst="orthographicFront"/>
            <a:lightRig rig="threePt" dir="t">
              <a:rot lat="0" lon="0" rev="3600000"/>
            </a:lightRig>
          </a:scene3d>
          <a:sp3d prstMaterial="matte"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tabLst>
                <a:tab pos="1943100" algn="l"/>
              </a:tabLst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762000" y="2179637"/>
            <a:ext cx="7772400" cy="4068763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Working on preparing integrated national accounts according to SNA 2008 for Islamic banks (Financial account, Capital account and Balance sheet).</a:t>
            </a:r>
          </a:p>
          <a:p>
            <a:endParaRPr lang="en-US" sz="2400" dirty="0" smtClean="0"/>
          </a:p>
          <a:p>
            <a:r>
              <a:rPr lang="en-US" sz="2400" dirty="0" smtClean="0"/>
              <a:t> SNA classification of financial instruments of Islamic banks (financial accounts for Islamic bank sectors).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/>
          <p:cNvSpPr/>
          <p:nvPr/>
        </p:nvSpPr>
        <p:spPr>
          <a:xfrm>
            <a:off x="1066800" y="1676400"/>
            <a:ext cx="6629400" cy="350520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perspectiveAbove"/>
              <a:lightRig rig="threePt" dir="t"/>
            </a:scene3d>
          </a:bodyPr>
          <a:lstStyle/>
          <a:p>
            <a:pPr algn="ctr"/>
            <a:r>
              <a:rPr lang="en-US" sz="3200" b="1" i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latin typeface="Microsoft Sans Serif" pitchFamily="34" charset="0"/>
                <a:ea typeface="+mj-ea"/>
                <a:cs typeface="Microsoft Sans Serif" pitchFamily="34" charset="0"/>
              </a:rPr>
              <a:t>Thanks for your attention</a:t>
            </a:r>
          </a:p>
          <a:p>
            <a:endParaRPr lang="en-US" sz="3200" b="1" i="1" dirty="0" smtClean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  <a:latin typeface="Microsoft Sans Serif" pitchFamily="34" charset="0"/>
              <a:ea typeface="+mj-ea"/>
              <a:cs typeface="Microsoft Sans Serif" pitchFamily="34" charset="0"/>
            </a:endParaRPr>
          </a:p>
          <a:p>
            <a:pPr algn="ctr"/>
            <a:r>
              <a:rPr lang="en-US" sz="3200" b="1" i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icrosoft Sans Serif" pitchFamily="34" charset="0"/>
                <a:ea typeface="+mj-ea"/>
                <a:cs typeface="Microsoft Sans Serif" pitchFamily="34" charset="0"/>
              </a:rPr>
              <a:t>  Rasha Masoud</a:t>
            </a:r>
          </a:p>
          <a:p>
            <a:pPr algn="ctr"/>
            <a:endParaRPr lang="en-US" dirty="0"/>
          </a:p>
        </p:txBody>
      </p:sp>
      <p:pic>
        <p:nvPicPr>
          <p:cNvPr id="1029" name="Picture 5" descr="ÙØªÙØ¬Ø© Ø¨Ø­Ø« Ø§ÙØµÙØ± Ø¹Ù âªbanks clip artâ¬â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4343400"/>
            <a:ext cx="1053868" cy="537979"/>
          </a:xfrm>
          <a:prstGeom prst="rect">
            <a:avLst/>
          </a:prstGeom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  <a:softEdge rad="12700"/>
          </a:effectLst>
          <a:scene3d>
            <a:camera prst="perspectiveRelaxedModerately"/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20000"/>
                <a:lumOff val="80000"/>
              </a:schemeClr>
            </a:gs>
            <a:gs pos="64999">
              <a:schemeClr val="bg1">
                <a:lumMod val="95000"/>
              </a:schemeClr>
            </a:gs>
            <a:gs pos="100000">
              <a:schemeClr val="accent6">
                <a:lumMod val="75000"/>
              </a:schemeClr>
            </a:gs>
          </a:gsLst>
          <a:lin ang="4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AutoShape 5" descr="ØµÙØ±Ø© Ø°Ø§Øª ØµÙØ©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9" name="AutoShape 7" descr="https://pngriver.com/wp-content/uploads/2017/11/Open_book-free-PNG-transparent-background-images-free-download-clipart-pics-Old-open-book-clipart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1" name="AutoShape 9" descr="https://pngriver.com/wp-content/uploads/2017/11/Open_book-free-PNG-transparent-background-images-free-download-clipart-pics-Old-open-book-clipart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3" name="AutoShape 11" descr="https://pngriver.com/wp-content/uploads/2017/11/Open_book-free-PNG-transparent-background-images-free-download-clipart-pics-Old-open-book-clipart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304800" y="457200"/>
            <a:ext cx="5105400" cy="6172200"/>
          </a:xfrm>
          <a:prstGeom prst="rect">
            <a:avLst/>
          </a:prstGeom>
          <a:noFill/>
          <a:ln w="9525" cap="sq" cmpd="dbl">
            <a:solidFill>
              <a:schemeClr val="tx1"/>
            </a:solidFill>
            <a:round/>
          </a:ln>
          <a:effectLst>
            <a:glow rad="101600">
              <a:schemeClr val="accent6">
                <a:satMod val="175000"/>
                <a:alpha val="40000"/>
              </a:schemeClr>
            </a:glow>
            <a:innerShdw blurRad="63500" dist="50800" dir="15720000">
              <a:prstClr val="black">
                <a:alpha val="53000"/>
              </a:prstClr>
            </a:innerShdw>
          </a:effectLst>
          <a:scene3d>
            <a:camera prst="orthographicFront"/>
            <a:lightRig rig="threePt" dir="t">
              <a:rot lat="0" lon="0" rev="3600000"/>
            </a:lightRig>
          </a:scene3d>
          <a:sp3d prstMaterial="matte"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i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Segoe Print" pitchFamily="2" charset="0"/>
                <a:ea typeface="+mj-ea"/>
                <a:cs typeface="+mj-cs"/>
              </a:rPr>
              <a:t>CONTENT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b="1" i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16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bg1">
                      <a:lumMod val="50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Microsoft YaHei" pitchFamily="34" charset="-122"/>
                <a:ea typeface="Microsoft YaHei" pitchFamily="34" charset="-122"/>
                <a:cs typeface="+mj-cs"/>
              </a:rPr>
              <a:t> </a:t>
            </a:r>
            <a:r>
              <a:rPr kumimoji="0" lang="en-US" sz="14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bg1">
                      <a:lumMod val="50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Microsoft YaHei" pitchFamily="34" charset="-122"/>
                <a:ea typeface="Microsoft YaHei" pitchFamily="34" charset="-122"/>
                <a:cs typeface="+mj-cs"/>
              </a:rPr>
              <a:t>Overview of Islamic banks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US" sz="140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uLnTx/>
              <a:uFillTx/>
              <a:latin typeface="Microsoft YaHei" pitchFamily="34" charset="-122"/>
              <a:ea typeface="Microsoft YaHei" pitchFamily="34" charset="-122"/>
              <a:cs typeface="+mj-cs"/>
            </a:endParaRPr>
          </a:p>
          <a:p>
            <a:pPr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en-US" sz="1400" dirty="0" smtClean="0">
                <a:effectLst>
                  <a:glow rad="63500">
                    <a:schemeClr val="bg1">
                      <a:lumMod val="50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Microsoft YaHei" pitchFamily="34" charset="-122"/>
                <a:ea typeface="Microsoft YaHei" pitchFamily="34" charset="-122"/>
              </a:rPr>
              <a:t>Financing and investment  for Islamic banks in 2017</a:t>
            </a:r>
          </a:p>
          <a:p>
            <a:pPr>
              <a:spcBef>
                <a:spcPct val="0"/>
              </a:spcBef>
              <a:buFontTx/>
              <a:buChar char="-"/>
              <a:defRPr/>
            </a:pPr>
            <a:endParaRPr lang="en-US" sz="1400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Microsoft YaHei" pitchFamily="34" charset="-122"/>
              <a:ea typeface="Microsoft YaHei" pitchFamily="34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sz="1400" dirty="0" smtClean="0">
                <a:effectLst>
                  <a:glow rad="63500">
                    <a:schemeClr val="bg1">
                      <a:lumMod val="50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Microsoft YaHei" pitchFamily="34" charset="-122"/>
                <a:ea typeface="Microsoft YaHei" pitchFamily="34" charset="-122"/>
                <a:cs typeface="+mj-cs"/>
              </a:rPr>
              <a:t>  Output of Islamic banks by types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lang="en-US" sz="1400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Microsoft YaHei" pitchFamily="34" charset="-122"/>
              <a:ea typeface="Microsoft YaHei" pitchFamily="34" charset="-122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sz="1400" dirty="0" smtClean="0">
                <a:effectLst>
                  <a:glow rad="63500">
                    <a:schemeClr val="bg1">
                      <a:lumMod val="50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Microsoft YaHei" pitchFamily="34" charset="-122"/>
                <a:ea typeface="Microsoft YaHei" pitchFamily="34" charset="-122"/>
                <a:cs typeface="+mj-cs"/>
              </a:rPr>
              <a:t> Financial instruments of Islamic banks in Palestine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400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Microsoft YaHei" pitchFamily="34" charset="-122"/>
              <a:ea typeface="Microsoft YaHei" pitchFamily="34" charset="-122"/>
              <a:cs typeface="+mj-cs"/>
            </a:endParaRPr>
          </a:p>
          <a:p>
            <a:pPr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en-US" sz="1400" dirty="0" smtClean="0">
                <a:effectLst>
                  <a:glow rad="63500">
                    <a:schemeClr val="bg1">
                      <a:lumMod val="50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Microsoft YaHei" pitchFamily="34" charset="-122"/>
                <a:ea typeface="Microsoft YaHei" pitchFamily="34" charset="-122"/>
              </a:rPr>
              <a:t>  Importance of Islamic banks data for users</a:t>
            </a:r>
          </a:p>
          <a:p>
            <a:pPr>
              <a:spcBef>
                <a:spcPct val="0"/>
              </a:spcBef>
              <a:buFont typeface="Wingdings" pitchFamily="2" charset="2"/>
              <a:buChar char="Ø"/>
              <a:defRPr/>
            </a:pPr>
            <a:endParaRPr lang="en-US" sz="1400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Microsoft YaHei" pitchFamily="34" charset="-122"/>
              <a:ea typeface="Microsoft YaHei" pitchFamily="34" charset="-122"/>
            </a:endParaRPr>
          </a:p>
          <a:p>
            <a:pPr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en-US" sz="1400" dirty="0" smtClean="0">
                <a:effectLst>
                  <a:glow rad="63500">
                    <a:schemeClr val="bg1">
                      <a:lumMod val="50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Microsoft YaHei" pitchFamily="34" charset="-122"/>
                <a:ea typeface="Microsoft YaHei" pitchFamily="34" charset="-122"/>
              </a:rPr>
              <a:t>  FISIM in Islamic bank</a:t>
            </a:r>
          </a:p>
          <a:p>
            <a:pPr>
              <a:spcBef>
                <a:spcPct val="0"/>
              </a:spcBef>
              <a:buFont typeface="Wingdings" pitchFamily="2" charset="2"/>
              <a:buChar char="Ø"/>
              <a:defRPr/>
            </a:pPr>
            <a:endParaRPr lang="en-US" sz="1400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Microsoft YaHei" pitchFamily="34" charset="-122"/>
              <a:ea typeface="Microsoft YaHei" pitchFamily="34" charset="-122"/>
            </a:endParaRPr>
          </a:p>
          <a:p>
            <a:pPr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en-US" sz="1400" dirty="0" smtClean="0">
                <a:effectLst>
                  <a:glow rad="63500">
                    <a:schemeClr val="bg1">
                      <a:lumMod val="50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Microsoft YaHei" pitchFamily="34" charset="-122"/>
                <a:ea typeface="Microsoft YaHei" pitchFamily="34" charset="-122"/>
              </a:rPr>
              <a:t> Methodology of FISIM</a:t>
            </a:r>
          </a:p>
          <a:p>
            <a:pPr>
              <a:spcBef>
                <a:spcPct val="0"/>
              </a:spcBef>
              <a:buFont typeface="Wingdings" pitchFamily="2" charset="2"/>
              <a:buChar char="Ø"/>
              <a:defRPr/>
            </a:pPr>
            <a:endParaRPr lang="en-US" sz="1400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Microsoft YaHei" pitchFamily="34" charset="-122"/>
              <a:ea typeface="Microsoft YaHei" pitchFamily="34" charset="-122"/>
            </a:endParaRPr>
          </a:p>
          <a:p>
            <a:pPr lvl="0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en-US" sz="1400" dirty="0" smtClean="0">
                <a:effectLst>
                  <a:glow rad="63500">
                    <a:schemeClr val="bg1">
                      <a:lumMod val="50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Microsoft YaHei" pitchFamily="34" charset="-122"/>
                <a:ea typeface="Microsoft YaHei" pitchFamily="34" charset="-122"/>
              </a:rPr>
              <a:t>Relationship between property income and FISIM</a:t>
            </a:r>
          </a:p>
          <a:p>
            <a:pPr lvl="0">
              <a:spcBef>
                <a:spcPct val="0"/>
              </a:spcBef>
              <a:defRPr/>
            </a:pPr>
            <a:endParaRPr lang="en-US" sz="1400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Microsoft YaHei" pitchFamily="34" charset="-122"/>
              <a:ea typeface="Microsoft YaHei" pitchFamily="34" charset="-122"/>
            </a:endParaRPr>
          </a:p>
          <a:p>
            <a:pPr lvl="0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en-US" sz="1400" dirty="0" smtClean="0">
                <a:effectLst>
                  <a:glow rad="63500">
                    <a:schemeClr val="bg1">
                      <a:lumMod val="50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Microsoft YaHei" pitchFamily="34" charset="-122"/>
                <a:ea typeface="Microsoft YaHei" pitchFamily="34" charset="-122"/>
              </a:rPr>
              <a:t>Challenges</a:t>
            </a:r>
          </a:p>
          <a:p>
            <a:pPr lvl="0">
              <a:spcBef>
                <a:spcPct val="0"/>
              </a:spcBef>
              <a:buFont typeface="Wingdings" pitchFamily="2" charset="2"/>
              <a:buChar char="Ø"/>
              <a:defRPr/>
            </a:pPr>
            <a:endParaRPr lang="en-US" sz="1400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Microsoft YaHei" pitchFamily="34" charset="-122"/>
              <a:ea typeface="Microsoft YaHei" pitchFamily="34" charset="-122"/>
            </a:endParaRPr>
          </a:p>
          <a:p>
            <a:pPr lvl="0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en-US" sz="1400" dirty="0" smtClean="0">
                <a:effectLst>
                  <a:glow rad="63500">
                    <a:schemeClr val="bg1">
                      <a:lumMod val="50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Microsoft YaHei" pitchFamily="34" charset="-122"/>
                <a:ea typeface="Microsoft YaHei" pitchFamily="34" charset="-122"/>
              </a:rPr>
              <a:t>Future Plan</a:t>
            </a:r>
          </a:p>
          <a:p>
            <a:pPr>
              <a:spcBef>
                <a:spcPct val="0"/>
              </a:spcBef>
              <a:buFont typeface="Wingdings" pitchFamily="2" charset="2"/>
              <a:buChar char="Ø"/>
              <a:defRPr/>
            </a:pPr>
            <a:endParaRPr lang="en-US" sz="1600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Microsoft YaHei" pitchFamily="34" charset="-122"/>
              <a:ea typeface="Microsoft YaHei" pitchFamily="34" charset="-122"/>
            </a:endParaRPr>
          </a:p>
        </p:txBody>
      </p:sp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381000"/>
            <a:ext cx="2895600" cy="6096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AutoShape 5" descr="ØµÙØ±Ø© Ø°Ø§Øª ØµÙØ©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9" name="AutoShape 7" descr="https://pngriver.com/wp-content/uploads/2017/11/Open_book-free-PNG-transparent-background-images-free-download-clipart-pics-Old-open-book-clipart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1" name="AutoShape 9" descr="https://pngriver.com/wp-content/uploads/2017/11/Open_book-free-PNG-transparent-background-images-free-download-clipart-pics-Old-open-book-clipart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3" name="AutoShape 11" descr="https://pngriver.com/wp-content/uploads/2017/11/Open_book-free-PNG-transparent-background-images-free-download-clipart-pics-Old-open-book-clipart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457200"/>
            <a:ext cx="8077200" cy="762000"/>
          </a:xfrm>
          <a:prstGeom prst="rect">
            <a:avLst/>
          </a:prstGeom>
          <a:noFill/>
          <a:ln w="28575" cap="sq" cmpd="dbl">
            <a:solidFill>
              <a:schemeClr val="tx1">
                <a:lumMod val="95000"/>
                <a:lumOff val="5000"/>
              </a:schemeClr>
            </a:solidFill>
            <a:round/>
          </a:ln>
          <a:effectLst>
            <a:glow rad="101600">
              <a:schemeClr val="accent6">
                <a:satMod val="175000"/>
                <a:alpha val="40000"/>
              </a:schemeClr>
            </a:glow>
            <a:innerShdw blurRad="63500" dist="50800" dir="15720000">
              <a:prstClr val="black">
                <a:alpha val="53000"/>
              </a:prstClr>
            </a:innerShdw>
          </a:effectLst>
          <a:scene3d>
            <a:camera prst="orthographicFront"/>
            <a:lightRig rig="threePt" dir="t">
              <a:rot lat="0" lon="0" rev="3600000"/>
            </a:lightRig>
          </a:scene3d>
          <a:sp3d prstMaterial="matte"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/>
            </a:r>
            <a:b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</a:b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/>
            </a:r>
            <a:b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</a:b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/>
            </a:r>
            <a:b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</a:b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/>
            </a:r>
            <a:b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</a:b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/>
            </a:r>
            <a:b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</a:b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bg1">
                      <a:lumMod val="50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noProof="0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noProof="0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noProof="0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noProof="0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noProof="0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noProof="0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noProof="0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noProof="0" dirty="0" smtClean="0">
                <a:effectLst>
                  <a:glow rad="63500">
                    <a:schemeClr val="bg1">
                      <a:lumMod val="50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Segoe Print" pitchFamily="2" charset="0"/>
                <a:ea typeface="+mj-ea"/>
                <a:cs typeface="+mj-cs"/>
              </a:rPr>
              <a:t>Islamic banks in 2017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bg1">
                      <a:lumMod val="50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</p:txBody>
      </p:sp>
      <p:pic>
        <p:nvPicPr>
          <p:cNvPr id="12291" name="Picture 3" descr="ÙØªÙØ¬Ø© Ø¨Ø­Ø« Ø§ÙØµÙØ± Ø¹Ù âªthree banks clipartâ¬â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828800"/>
            <a:ext cx="3505200" cy="3352800"/>
          </a:xfrm>
          <a:prstGeom prst="rect">
            <a:avLst/>
          </a:prstGeom>
          <a:noFill/>
        </p:spPr>
      </p:pic>
      <p:sp>
        <p:nvSpPr>
          <p:cNvPr id="9" name="Subtitle 8"/>
          <p:cNvSpPr>
            <a:spLocks noGrp="1"/>
          </p:cNvSpPr>
          <p:nvPr>
            <p:ph type="subTitle" idx="4294967295"/>
          </p:nvPr>
        </p:nvSpPr>
        <p:spPr>
          <a:xfrm>
            <a:off x="0" y="1905000"/>
            <a:ext cx="4038600" cy="41148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Number of Financial institutions in Palestine are 51 institutions without money exchangers.</a:t>
            </a:r>
          </a:p>
          <a:p>
            <a:pPr algn="l"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  Number of banks in Palestine are 15 Banks of which 3 of them are Islamic banks, employed 1199 employees and have 58 branches and 121 ATM.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AutoShape 5" descr="ØµÙØ±Ø© Ø°Ø§Øª ØµÙØ©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9" name="AutoShape 7" descr="https://pngriver.com/wp-content/uploads/2017/11/Open_book-free-PNG-transparent-background-images-free-download-clipart-pics-Old-open-book-clipart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1" name="AutoShape 9" descr="https://pngriver.com/wp-content/uploads/2017/11/Open_book-free-PNG-transparent-background-images-free-download-clipart-pics-Old-open-book-clipart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3" name="AutoShape 11" descr="https://pngriver.com/wp-content/uploads/2017/11/Open_book-free-PNG-transparent-background-images-free-download-clipart-pics-Old-open-book-clipart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609600" y="381000"/>
            <a:ext cx="8001000" cy="1295400"/>
          </a:xfrm>
          <a:prstGeom prst="rect">
            <a:avLst/>
          </a:prstGeom>
          <a:noFill/>
          <a:ln w="28575" cap="sq" cmpd="dbl">
            <a:solidFill>
              <a:schemeClr val="tx1"/>
            </a:solidFill>
            <a:round/>
          </a:ln>
          <a:effectLst>
            <a:glow rad="101600">
              <a:schemeClr val="accent6">
                <a:satMod val="175000"/>
                <a:alpha val="40000"/>
              </a:schemeClr>
            </a:glow>
            <a:innerShdw blurRad="63500" dist="50800" dir="15720000">
              <a:prstClr val="black">
                <a:alpha val="53000"/>
              </a:prstClr>
            </a:innerShdw>
          </a:effectLst>
          <a:scene3d>
            <a:camera prst="orthographicFront"/>
            <a:lightRig rig="threePt" dir="t">
              <a:rot lat="0" lon="0" rev="3600000"/>
            </a:lightRig>
          </a:scene3d>
          <a:sp3d prstMaterial="matte"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/>
            </a:r>
            <a:b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</a:b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/>
            </a:r>
            <a:b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</a:b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/>
            </a:r>
            <a:b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</a:b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/>
            </a:r>
            <a:b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</a:b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/>
            </a:r>
            <a:b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</a:b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/>
            </a:r>
            <a:b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</a:b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/>
            </a:r>
            <a:b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</a:b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/>
            </a:r>
            <a:b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</a:br>
            <a:endParaRPr kumimoji="0" lang="en-US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uLnTx/>
              <a:uFillTx/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b="1" noProof="0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b="1" noProof="0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b="1" noProof="0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b="1" noProof="0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b="1" noProof="0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noProof="0" dirty="0" smtClean="0">
                <a:effectLst>
                  <a:glow rad="63500">
                    <a:schemeClr val="bg1">
                      <a:lumMod val="50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Segoe Print" pitchFamily="2" charset="0"/>
                <a:ea typeface="+mj-ea"/>
                <a:cs typeface="+mj-cs"/>
              </a:rPr>
              <a:t>Financing and investment for Islamic banks in 2017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bg1">
                      <a:lumMod val="50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uLnTx/>
              <a:uFillTx/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460375"/>
          </a:xfrm>
        </p:spPr>
        <p:txBody>
          <a:bodyPr>
            <a:no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sz="2800" dirty="0" smtClean="0"/>
              <a:t> Value of financing and investments of depositors for year 2017 (Value in USD billion)</a:t>
            </a:r>
            <a:endParaRPr lang="en-US" sz="2800" dirty="0"/>
          </a:p>
        </p:txBody>
      </p:sp>
      <p:graphicFrame>
        <p:nvGraphicFramePr>
          <p:cNvPr id="9" name="Chart 8"/>
          <p:cNvGraphicFramePr/>
          <p:nvPr/>
        </p:nvGraphicFramePr>
        <p:xfrm>
          <a:off x="1600200" y="3048000"/>
          <a:ext cx="61722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AutoShape 5" descr="ØµÙØ±Ø© Ø°Ø§Øª ØµÙØ©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9" name="AutoShape 7" descr="https://pngriver.com/wp-content/uploads/2017/11/Open_book-free-PNG-transparent-background-images-free-download-clipart-pics-Old-open-book-clipart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1" name="AutoShape 9" descr="https://pngriver.com/wp-content/uploads/2017/11/Open_book-free-PNG-transparent-background-images-free-download-clipart-pics-Old-open-book-clipart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3" name="AutoShape 11" descr="https://pngriver.com/wp-content/uploads/2017/11/Open_book-free-PNG-transparent-background-images-free-download-clipart-pics-Old-open-book-clipart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609600" y="533400"/>
            <a:ext cx="7924800" cy="762000"/>
          </a:xfrm>
          <a:prstGeom prst="rect">
            <a:avLst/>
          </a:prstGeom>
          <a:noFill/>
          <a:ln w="19050" cap="sq" cmpd="dbl">
            <a:solidFill>
              <a:schemeClr val="tx1"/>
            </a:solidFill>
            <a:round/>
          </a:ln>
          <a:effectLst>
            <a:glow rad="101600">
              <a:schemeClr val="accent6">
                <a:satMod val="175000"/>
                <a:alpha val="40000"/>
              </a:schemeClr>
            </a:glow>
            <a:innerShdw blurRad="63500" dist="50800" dir="15720000">
              <a:prstClr val="black">
                <a:alpha val="53000"/>
              </a:prstClr>
            </a:innerShdw>
          </a:effectLst>
          <a:scene3d>
            <a:camera prst="orthographicFront"/>
            <a:lightRig rig="threePt" dir="t">
              <a:rot lat="0" lon="0" rev="3600000"/>
            </a:lightRig>
          </a:scene3d>
          <a:sp3d prstMaterial="matte"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/>
            </a:r>
            <a:b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</a:b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/>
            </a:r>
            <a:b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</a:b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/>
            </a:r>
            <a:b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</a:b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/>
            </a:r>
            <a:b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</a:b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/>
            </a:r>
            <a:b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</a:b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/>
            </a:r>
            <a:b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</a:b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/>
            </a:r>
            <a:b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</a:b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/>
            </a:r>
            <a:b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</a:br>
            <a:endParaRPr kumimoji="0" lang="en-US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uLnTx/>
              <a:uFillTx/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smtClean="0">
                <a:effectLst>
                  <a:glow rad="63500">
                    <a:schemeClr val="bg1">
                      <a:lumMod val="50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Segoe Print" pitchFamily="2" charset="0"/>
                <a:ea typeface="+mj-ea"/>
                <a:cs typeface="+mj-cs"/>
              </a:rPr>
              <a:t>output of </a:t>
            </a:r>
            <a:r>
              <a:rPr lang="en-US" sz="2800" b="1" noProof="0" dirty="0" smtClean="0">
                <a:effectLst>
                  <a:glow rad="63500">
                    <a:schemeClr val="bg1">
                      <a:lumMod val="50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Segoe Print" pitchFamily="2" charset="0"/>
                <a:ea typeface="+mj-ea"/>
                <a:cs typeface="+mj-cs"/>
              </a:rPr>
              <a:t>Islamic banks by type for year 2017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bg1">
                      <a:lumMod val="50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</p:txBody>
      </p:sp>
      <p:graphicFrame>
        <p:nvGraphicFramePr>
          <p:cNvPr id="8" name="Chart 7"/>
          <p:cNvGraphicFramePr/>
          <p:nvPr/>
        </p:nvGraphicFramePr>
        <p:xfrm>
          <a:off x="457200" y="1524000"/>
          <a:ext cx="81534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AutoShape 5" descr="ØµÙØ±Ø© Ø°Ø§Øª ØµÙØ©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9" name="AutoShape 7" descr="https://pngriver.com/wp-content/uploads/2017/11/Open_book-free-PNG-transparent-background-images-free-download-clipart-pics-Old-open-book-clipart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1" name="AutoShape 9" descr="https://pngriver.com/wp-content/uploads/2017/11/Open_book-free-PNG-transparent-background-images-free-download-clipart-pics-Old-open-book-clipart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3" name="AutoShape 11" descr="https://pngriver.com/wp-content/uploads/2017/11/Open_book-free-PNG-transparent-background-images-free-download-clipart-pics-Old-open-book-clipart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609600" y="533400"/>
            <a:ext cx="7924800" cy="762000"/>
          </a:xfrm>
          <a:prstGeom prst="rect">
            <a:avLst/>
          </a:prstGeom>
          <a:noFill/>
          <a:ln w="19050" cap="sq" cmpd="dbl">
            <a:solidFill>
              <a:schemeClr val="tx1"/>
            </a:solidFill>
            <a:round/>
          </a:ln>
          <a:effectLst>
            <a:glow rad="101600">
              <a:schemeClr val="accent6">
                <a:satMod val="175000"/>
                <a:alpha val="40000"/>
              </a:schemeClr>
            </a:glow>
            <a:innerShdw blurRad="63500" dist="50800" dir="15720000">
              <a:prstClr val="black">
                <a:alpha val="53000"/>
              </a:prstClr>
            </a:innerShdw>
          </a:effectLst>
          <a:scene3d>
            <a:camera prst="orthographicFront"/>
            <a:lightRig rig="threePt" dir="t">
              <a:rot lat="0" lon="0" rev="3600000"/>
            </a:lightRig>
          </a:scene3d>
          <a:sp3d prstMaterial="matte"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/>
            </a:r>
            <a:b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</a:b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/>
            </a:r>
            <a:b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</a:b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/>
            </a:r>
            <a:b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</a:b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/>
            </a:r>
            <a:b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</a:b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/>
            </a:r>
            <a:b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</a:b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/>
            </a:r>
            <a:b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</a:b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/>
            </a:r>
            <a:b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</a:b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/>
            </a:r>
            <a:b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</a:br>
            <a:endParaRPr kumimoji="0" lang="en-US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uLnTx/>
              <a:uFillTx/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lang="en-US" sz="2400" dirty="0" smtClean="0">
                <a:effectLst>
                  <a:glow rad="63500">
                    <a:schemeClr val="bg1">
                      <a:lumMod val="50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Microsoft YaHei" pitchFamily="34" charset="-122"/>
                <a:ea typeface="Microsoft YaHei" pitchFamily="34" charset="-122"/>
              </a:rPr>
              <a:t>Financial instruments of Islamic banks in Palestine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xmlns="" val="418429273"/>
              </p:ext>
            </p:extLst>
          </p:nvPr>
        </p:nvGraphicFramePr>
        <p:xfrm>
          <a:off x="762000" y="2946400"/>
          <a:ext cx="3352800" cy="345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3" name="Diagram 12"/>
          <p:cNvGraphicFramePr/>
          <p:nvPr/>
        </p:nvGraphicFramePr>
        <p:xfrm>
          <a:off x="5638800" y="3022600"/>
          <a:ext cx="2743200" cy="322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838200" y="2209800"/>
            <a:ext cx="2743200" cy="68580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Main types of Financing         </a:t>
            </a:r>
            <a:endParaRPr lang="en-US" sz="2400" b="1" dirty="0"/>
          </a:p>
        </p:txBody>
      </p:sp>
      <p:sp>
        <p:nvSpPr>
          <p:cNvPr id="16" name="Title 13"/>
          <p:cNvSpPr txBox="1">
            <a:spLocks/>
          </p:cNvSpPr>
          <p:nvPr/>
        </p:nvSpPr>
        <p:spPr>
          <a:xfrm>
            <a:off x="5486400" y="2209800"/>
            <a:ext cx="27432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Main types of </a:t>
            </a:r>
            <a:r>
              <a:rPr lang="en-US" sz="2400" b="1" dirty="0" smtClean="0">
                <a:latin typeface="+mj-lt"/>
                <a:ea typeface="+mj-ea"/>
                <a:cs typeface="+mj-cs"/>
              </a:rPr>
              <a:t>Investments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AutoShape 5" descr="ØµÙØ±Ø© Ø°Ø§Øª ØµÙØ©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9" name="AutoShape 7" descr="https://pngriver.com/wp-content/uploads/2017/11/Open_book-free-PNG-transparent-background-images-free-download-clipart-pics-Old-open-book-clipart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1" name="AutoShape 9" descr="https://pngriver.com/wp-content/uploads/2017/11/Open_book-free-PNG-transparent-background-images-free-download-clipart-pics-Old-open-book-clipart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3" name="AutoShape 11" descr="https://pngriver.com/wp-content/uploads/2017/11/Open_book-free-PNG-transparent-background-images-free-download-clipart-pics-Old-open-book-clipart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28600" y="609600"/>
            <a:ext cx="8686800" cy="1066800"/>
          </a:xfrm>
          <a:prstGeom prst="rect">
            <a:avLst/>
          </a:prstGeom>
          <a:noFill/>
          <a:ln w="9525" cap="sq" cmpd="dbl">
            <a:solidFill>
              <a:schemeClr val="tx1"/>
            </a:solidFill>
            <a:round/>
          </a:ln>
          <a:effectLst>
            <a:glow rad="101600">
              <a:schemeClr val="accent6">
                <a:satMod val="175000"/>
                <a:alpha val="40000"/>
              </a:schemeClr>
            </a:glow>
            <a:innerShdw blurRad="63500" dist="50800" dir="15720000">
              <a:prstClr val="black">
                <a:alpha val="53000"/>
              </a:prstClr>
            </a:innerShdw>
          </a:effectLst>
          <a:scene3d>
            <a:camera prst="orthographicFront"/>
            <a:lightRig rig="threePt" dir="t">
              <a:rot lat="0" lon="0" rev="3600000"/>
            </a:lightRig>
          </a:scene3d>
          <a:sp3d prstMaterial="matte"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/>
            </a:r>
            <a:b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</a:b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/>
            </a:r>
            <a:b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</a:b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/>
            </a:r>
            <a:b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</a:b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/>
            </a:r>
            <a:b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</a:b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/>
            </a:r>
            <a:b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</a:b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/>
            </a:r>
            <a:b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</a:b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/>
            </a:r>
            <a:b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</a:b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/>
            </a:r>
            <a:b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bg1">
                      <a:lumMod val="50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b="1" noProof="0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b="1" noProof="0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b="1" noProof="0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b="1" noProof="0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noProof="0" dirty="0" smtClean="0">
                <a:effectLst>
                  <a:glow rad="63500">
                    <a:schemeClr val="bg1">
                      <a:lumMod val="50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Segoe Print" pitchFamily="2" charset="0"/>
                <a:ea typeface="+mj-ea"/>
                <a:cs typeface="+mj-cs"/>
              </a:rPr>
              <a:t>Importance of Islamic banks data for users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bg1">
                      <a:lumMod val="50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81000" y="1676400"/>
            <a:ext cx="8001000" cy="4800600"/>
          </a:xfrm>
          <a:prstGeom prst="rect">
            <a:avLst/>
          </a:prstGeom>
          <a:noFill/>
          <a:ln w="139700" cap="sq" cmpd="dbl">
            <a:noFill/>
            <a:round/>
          </a:ln>
          <a:effectLst>
            <a:glow rad="101600">
              <a:schemeClr val="accent6">
                <a:satMod val="175000"/>
                <a:alpha val="40000"/>
              </a:schemeClr>
            </a:glow>
            <a:innerShdw blurRad="63500" dist="50800" dir="15720000">
              <a:prstClr val="black">
                <a:alpha val="53000"/>
              </a:prstClr>
            </a:innerShdw>
          </a:effectLst>
          <a:scene3d>
            <a:camera prst="orthographicFront"/>
            <a:lightRig rig="threePt" dir="t">
              <a:rot lat="0" lon="0" rev="3600000"/>
            </a:lightRig>
          </a:scene3d>
          <a:sp3d prstMaterial="matte"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/>
            </a:r>
            <a:b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</a:b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/>
            </a:r>
            <a:b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</a:b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/>
            </a:r>
            <a:b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</a:b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/>
            </a:r>
            <a:b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</a:b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/>
            </a:r>
            <a:b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</a:b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/>
            </a:r>
            <a:b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</a:b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/>
            </a:r>
            <a:b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</a:b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/>
            </a:r>
            <a:b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bg1">
                      <a:lumMod val="50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b="1" noProof="0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b="1" noProof="0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b="1" noProof="0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b="1" noProof="0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sz="2400" noProof="0" dirty="0" smtClean="0">
                <a:effectLst>
                  <a:glow rad="63500">
                    <a:schemeClr val="bg1">
                      <a:lumMod val="50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Segoe Print" pitchFamily="2" charset="0"/>
                <a:ea typeface="+mj-ea"/>
                <a:cs typeface="+mj-cs"/>
              </a:rPr>
              <a:t> </a:t>
            </a:r>
            <a:r>
              <a:rPr lang="en-US" sz="2400" noProof="0" dirty="0" smtClean="0">
                <a:effectLst>
                  <a:glow rad="63500">
                    <a:schemeClr val="bg1">
                      <a:lumMod val="50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Comparison between Islamic banks and conventional banks in capitalization ratio, return in assets and equity.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400" noProof="0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sz="2400" noProof="0" dirty="0" smtClean="0">
                <a:effectLst>
                  <a:glow rad="63500">
                    <a:schemeClr val="bg1">
                      <a:lumMod val="50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Effect of Islamic banks </a:t>
            </a:r>
            <a:r>
              <a:rPr lang="en-US" sz="2400" dirty="0" smtClean="0">
                <a:effectLst>
                  <a:glow rad="63500">
                    <a:schemeClr val="bg1">
                      <a:lumMod val="50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on economic growth.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400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en-US" sz="2400" dirty="0" smtClean="0">
                <a:effectLst>
                  <a:glow rad="63500">
                    <a:schemeClr val="bg1">
                      <a:lumMod val="50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Role of Islamic banks to finance development and small enterprises.</a:t>
            </a:r>
          </a:p>
          <a:p>
            <a:pPr lvl="0">
              <a:spcBef>
                <a:spcPct val="0"/>
              </a:spcBef>
              <a:buFont typeface="Wingdings" pitchFamily="2" charset="2"/>
              <a:buChar char="Ø"/>
              <a:defRPr/>
            </a:pPr>
            <a:endParaRPr lang="en-US" sz="2400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en-US" sz="2400" dirty="0" smtClean="0">
                <a:effectLst>
                  <a:glow rad="63500">
                    <a:schemeClr val="bg1">
                      <a:lumMod val="50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Percentage of financing for agriculture and industry sectors reached 5% in Palestinian Islamic banks for year 2017.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uLnTx/>
              <a:uFillTx/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AutoShape 5" descr="ØµÙØ±Ø© Ø°Ø§Øª ØµÙØ©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9" name="AutoShape 7" descr="https://pngriver.com/wp-content/uploads/2017/11/Open_book-free-PNG-transparent-background-images-free-download-clipart-pics-Old-open-book-clipart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1" name="AutoShape 9" descr="https://pngriver.com/wp-content/uploads/2017/11/Open_book-free-PNG-transparent-background-images-free-download-clipart-pics-Old-open-book-clipart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3" name="AutoShape 11" descr="https://pngriver.com/wp-content/uploads/2017/11/Open_book-free-PNG-transparent-background-images-free-download-clipart-pics-Old-open-book-clipart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533400"/>
            <a:ext cx="8458200" cy="1066800"/>
          </a:xfrm>
          <a:prstGeom prst="rect">
            <a:avLst/>
          </a:prstGeom>
          <a:noFill/>
          <a:ln w="19050" cap="sq" cmpd="dbl">
            <a:solidFill>
              <a:schemeClr val="tx1"/>
            </a:solidFill>
            <a:round/>
          </a:ln>
          <a:effectLst>
            <a:glow rad="101600">
              <a:schemeClr val="accent6">
                <a:satMod val="175000"/>
                <a:alpha val="40000"/>
              </a:schemeClr>
            </a:glow>
            <a:innerShdw blurRad="63500" dist="50800" dir="15720000">
              <a:prstClr val="black">
                <a:alpha val="53000"/>
              </a:prstClr>
            </a:innerShdw>
          </a:effectLst>
          <a:scene3d>
            <a:camera prst="orthographicFront"/>
            <a:lightRig rig="threePt" dir="t">
              <a:rot lat="0" lon="0" rev="3600000"/>
            </a:lightRig>
          </a:scene3d>
          <a:sp3d prstMaterial="matte"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/>
            </a:r>
            <a:b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</a:b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/>
            </a:r>
            <a:b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</a:b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/>
            </a:r>
            <a:b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</a:b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/>
            </a:r>
            <a:b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</a:b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/>
            </a:r>
            <a:b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</a:b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/>
            </a:r>
            <a:b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</a:b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/>
            </a:r>
            <a:b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</a:b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/>
            </a:r>
            <a:b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</a:br>
            <a:endParaRPr kumimoji="0" lang="en-US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uLnTx/>
              <a:uFillTx/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uLnTx/>
              <a:uFillTx/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uLnTx/>
              <a:uFillTx/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uLnTx/>
              <a:uFillTx/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uLnTx/>
              <a:uFillTx/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uLnTx/>
              <a:uFillTx/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uLnTx/>
              <a:uFillTx/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uLnTx/>
              <a:uFillTx/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uLnTx/>
              <a:uFillTx/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uLnTx/>
              <a:uFillTx/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uLnTx/>
              <a:uFillTx/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uLnTx/>
              <a:uFillTx/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noProof="0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noProof="0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noProof="0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noProof="0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noProof="0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>FISIM 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>IN</a:t>
            </a:r>
            <a:r>
              <a:rPr kumimoji="0" lang="en-US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> </a:t>
            </a:r>
            <a:r>
              <a:rPr lang="en-US" b="1" noProof="0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Segoe Print" pitchFamily="2" charset="0"/>
                <a:ea typeface="+mj-ea"/>
                <a:cs typeface="+mj-cs"/>
              </a:rPr>
              <a:t>Islamic banks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bg1">
                      <a:lumMod val="50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>:</a:t>
            </a:r>
          </a:p>
          <a:p>
            <a:pPr lvl="0">
              <a:spcBef>
                <a:spcPct val="0"/>
              </a:spcBef>
              <a:defRPr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ct val="0"/>
              </a:spcBef>
              <a:defRPr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ct val="0"/>
              </a:spcBef>
              <a:buFont typeface="Wingdings" pitchFamily="2" charset="2"/>
              <a:buChar char="Ø"/>
              <a:defRPr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main activities for Islamic banks is financial intermediation.</a:t>
            </a:r>
            <a:endParaRPr lang="ar-JO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ct val="0"/>
              </a:spcBef>
              <a:buFont typeface="Wingdings" pitchFamily="2" charset="2"/>
              <a:buChar char="Ø"/>
              <a:defRPr/>
            </a:pPr>
            <a:endParaRPr lang="ar-JO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Not taking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FISIM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into consideration in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Islamic banks as not part of output will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cause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low or negative operating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surplus.</a:t>
            </a:r>
            <a:endParaRPr lang="en-US" dirty="0" smtClean="0"/>
          </a:p>
          <a:p>
            <a:pPr lvl="0">
              <a:spcBef>
                <a:spcPct val="0"/>
              </a:spcBef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>
              <a:spcBef>
                <a:spcPct val="0"/>
              </a:spcBef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effectLst>
                  <a:glow rad="63500">
                    <a:schemeClr val="bg1">
                      <a:lumMod val="50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FISIM </a:t>
            </a:r>
            <a:r>
              <a:rPr lang="en-US" b="1" dirty="0" smtClean="0">
                <a:effectLst>
                  <a:glow rad="63500">
                    <a:schemeClr val="bg1">
                      <a:lumMod val="50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in Islamic banks</a:t>
            </a: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effectLst>
                  <a:glow rad="63500">
                    <a:schemeClr val="bg1">
                      <a:lumMod val="50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= Financing * (financing dividend rate - reference rate) </a:t>
            </a: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effectLst>
                  <a:glow rad="63500">
                    <a:schemeClr val="bg1">
                      <a:lumMod val="50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+ investments * ( reference rate – investment dividends rate)</a:t>
            </a:r>
          </a:p>
          <a:p>
            <a:pPr lvl="0">
              <a:spcBef>
                <a:spcPct val="0"/>
              </a:spcBef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>
              <a:spcBef>
                <a:spcPct val="0"/>
              </a:spcBef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>
              <a:spcBef>
                <a:spcPct val="0"/>
              </a:spcBef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>
              <a:spcBef>
                <a:spcPct val="0"/>
              </a:spcBef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483225"/>
            <a:ext cx="8382000" cy="122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AutoShape 5" descr="ØµÙØ±Ø© Ø°Ø§Øª ØµÙØ©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9" name="AutoShape 7" descr="https://pngriver.com/wp-content/uploads/2017/11/Open_book-free-PNG-transparent-background-images-free-download-clipart-pics-Old-open-book-clipart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1" name="AutoShape 9" descr="https://pngriver.com/wp-content/uploads/2017/11/Open_book-free-PNG-transparent-background-images-free-download-clipart-pics-Old-open-book-clipart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3" name="AutoShape 11" descr="https://pngriver.com/wp-content/uploads/2017/11/Open_book-free-PNG-transparent-background-images-free-download-clipart-pics-Old-open-book-clipart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304800" y="609600"/>
            <a:ext cx="8534400" cy="1219200"/>
          </a:xfrm>
          <a:prstGeom prst="rect">
            <a:avLst/>
          </a:prstGeom>
          <a:noFill/>
          <a:ln w="12700" cap="sq" cmpd="dbl">
            <a:solidFill>
              <a:schemeClr val="tx1"/>
            </a:solidFill>
            <a:round/>
          </a:ln>
          <a:effectLst>
            <a:glow rad="101600">
              <a:schemeClr val="accent6">
                <a:satMod val="175000"/>
                <a:alpha val="40000"/>
              </a:schemeClr>
            </a:glow>
            <a:innerShdw blurRad="63500" dist="50800" dir="15720000">
              <a:prstClr val="black">
                <a:alpha val="53000"/>
              </a:prstClr>
            </a:innerShdw>
          </a:effectLst>
          <a:scene3d>
            <a:camera prst="orthographicFront"/>
            <a:lightRig rig="threePt" dir="t">
              <a:rot lat="0" lon="0" rev="3600000"/>
            </a:lightRig>
          </a:scene3d>
          <a:sp3d prstMaterial="matte"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/>
            </a:r>
            <a:b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</a:b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/>
            </a:r>
            <a:b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</a:b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/>
            </a:r>
            <a:b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</a:b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/>
            </a:r>
            <a:b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</a:b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/>
            </a:r>
            <a:b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</a:b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/>
            </a:r>
            <a:b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</a:b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/>
            </a:r>
            <a:b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</a:b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/>
            </a:r>
            <a:b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bg1">
                      <a:lumMod val="50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uLnTx/>
              <a:uFillTx/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uLnTx/>
              <a:uFillTx/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uLnTx/>
              <a:uFillTx/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uLnTx/>
              <a:uFillTx/>
              <a:latin typeface="Segoe Print" pitchFamily="2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lang="en-US" sz="2400" b="1" dirty="0" smtClean="0">
                <a:effectLst>
                  <a:glow rad="63500">
                    <a:schemeClr val="bg1">
                      <a:lumMod val="50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Segoe Print" pitchFamily="2" charset="0"/>
              </a:rPr>
              <a:t>Methodology of FISIM: (Yearly finance and insurance questionnaire, 2018)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effectLst>
                <a:glow rad="63500">
                  <a:schemeClr val="bg1">
                    <a:lumMod val="50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egoe Print" pitchFamily="2" charset="0"/>
              <a:ea typeface="+mj-ea"/>
              <a:cs typeface="+mj-cs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04800" y="2209800"/>
          <a:ext cx="8534400" cy="4267199"/>
        </p:xfrm>
        <a:graphic>
          <a:graphicData uri="http://schemas.openxmlformats.org/drawingml/2006/table">
            <a:tbl>
              <a:tblPr rtl="1"/>
              <a:tblGrid>
                <a:gridCol w="1018674"/>
                <a:gridCol w="1179094"/>
                <a:gridCol w="1325683"/>
                <a:gridCol w="996413"/>
                <a:gridCol w="1050758"/>
                <a:gridCol w="1280995"/>
                <a:gridCol w="1682783"/>
              </a:tblGrid>
              <a:tr h="1380564">
                <a:tc gridSpan="3">
                  <a:txBody>
                    <a:bodyPr/>
                    <a:lstStyle/>
                    <a:p>
                      <a:pPr algn="ctr" rtl="1" fontAlgn="ctr"/>
                      <a:r>
                        <a:rPr lang="ar-SA" sz="2000" b="1" i="0" u="none" strike="noStrike" dirty="0">
                          <a:solidFill>
                            <a:srgbClr val="000000"/>
                          </a:solidFill>
                          <a:latin typeface="Simplified Arabic"/>
                          <a:cs typeface="+mj-cs"/>
                        </a:rPr>
                        <a:t>Financing revenues for Islamic banks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Simplified Arabic"/>
                        <a:cs typeface="+mj-cs"/>
                      </a:endParaRPr>
                    </a:p>
                  </a:txBody>
                  <a:tcPr marL="8912" marR="8912" marT="891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 fontAlgn="ctr"/>
                      <a:r>
                        <a:rPr lang="ar-SA" sz="2000" b="1" i="0" u="none" strike="noStrike">
                          <a:solidFill>
                            <a:srgbClr val="000000"/>
                          </a:solidFill>
                          <a:latin typeface="Simplified Arabic"/>
                          <a:cs typeface="+mj-cs"/>
                        </a:rPr>
                        <a:t>Recieved Intrest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Simplified Arabic"/>
                        <a:cs typeface="+mj-cs"/>
                      </a:endParaRPr>
                    </a:p>
                  </a:txBody>
                  <a:tcPr marL="8912" marR="8912" marT="891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ar-SA" sz="2000" b="1" i="0" u="none" strike="noStrike" dirty="0">
                          <a:solidFill>
                            <a:srgbClr val="000000"/>
                          </a:solidFill>
                          <a:latin typeface="Simplified Arabic"/>
                          <a:cs typeface="+mj-cs"/>
                        </a:rPr>
                        <a:t>Type of Currency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Simplified Arabic"/>
                        <a:cs typeface="+mj-cs"/>
                      </a:endParaRPr>
                    </a:p>
                  </a:txBody>
                  <a:tcPr marL="8912" marR="8912" marT="891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algn="ctr" rtl="1" fontAlgn="t"/>
                      <a:r>
                        <a:rPr lang="ar-SA" sz="2000" b="1" i="0" u="none" strike="noStrike" dirty="0">
                          <a:solidFill>
                            <a:srgbClr val="000000"/>
                          </a:solidFill>
                          <a:latin typeface="Simplified Arabic"/>
                          <a:cs typeface="+mj-cs"/>
                        </a:rPr>
                        <a:t>Total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Simplified Arabic"/>
                        <a:cs typeface="+mj-cs"/>
                      </a:endParaRPr>
                    </a:p>
                  </a:txBody>
                  <a:tcPr marL="8912" marR="8912" marT="891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Simplified Arabic"/>
                          <a:cs typeface="+mj-cs"/>
                        </a:rPr>
                        <a:t>External</a:t>
                      </a:r>
                    </a:p>
                  </a:txBody>
                  <a:tcPr marL="8912" marR="8912" marT="891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SA" sz="2000" b="1" i="0" u="none" strike="noStrike" dirty="0">
                          <a:solidFill>
                            <a:srgbClr val="000000"/>
                          </a:solidFill>
                          <a:latin typeface="Simplified Arabic"/>
                          <a:cs typeface="+mj-cs"/>
                        </a:rPr>
                        <a:t>Domestic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Simplified Arabic"/>
                        <a:cs typeface="+mj-cs"/>
                      </a:endParaRPr>
                    </a:p>
                  </a:txBody>
                  <a:tcPr marL="8912" marR="8912" marT="891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SA" sz="2000" b="1" i="0" u="none" strike="noStrike" dirty="0">
                          <a:solidFill>
                            <a:srgbClr val="000000"/>
                          </a:solidFill>
                          <a:latin typeface="Simplified Arabic"/>
                          <a:cs typeface="+mj-cs"/>
                        </a:rPr>
                        <a:t>Total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Simplified Arabic"/>
                        <a:cs typeface="+mj-cs"/>
                      </a:endParaRPr>
                    </a:p>
                  </a:txBody>
                  <a:tcPr marL="8912" marR="8912" marT="891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Simplified Arabic"/>
                          <a:cs typeface="+mj-cs"/>
                        </a:rPr>
                        <a:t>External</a:t>
                      </a:r>
                    </a:p>
                  </a:txBody>
                  <a:tcPr marL="8912" marR="8912" marT="891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SA" sz="2000" b="1" i="0" u="none" strike="noStrike" dirty="0">
                          <a:solidFill>
                            <a:srgbClr val="000000"/>
                          </a:solidFill>
                          <a:latin typeface="Simplified Arabic"/>
                          <a:cs typeface="+mj-cs"/>
                        </a:rPr>
                        <a:t>Domestic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Simplified Arabic"/>
                        <a:cs typeface="+mj-cs"/>
                      </a:endParaRPr>
                    </a:p>
                  </a:txBody>
                  <a:tcPr marL="8912" marR="8912" marT="891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pPr algn="l" rtl="1" fontAlgn="t"/>
                      <a:r>
                        <a:rPr lang="ar-SA" sz="2000" b="0" i="0" u="none" strike="noStrike">
                          <a:solidFill>
                            <a:srgbClr val="000000"/>
                          </a:solidFill>
                          <a:latin typeface="Simplified Arabic"/>
                          <a:cs typeface="+mj-cs"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Simplified Arabic"/>
                        <a:cs typeface="+mj-cs"/>
                      </a:endParaRPr>
                    </a:p>
                  </a:txBody>
                  <a:tcPr marL="8912" marR="8912" marT="891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Simplified Arabic"/>
                          <a:cs typeface="+mj-cs"/>
                        </a:rPr>
                        <a:t> </a:t>
                      </a:r>
                    </a:p>
                  </a:txBody>
                  <a:tcPr marL="8912" marR="8912" marT="891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Simplified Arabic"/>
                          <a:cs typeface="+mj-cs"/>
                        </a:rPr>
                        <a:t> </a:t>
                      </a:r>
                    </a:p>
                  </a:txBody>
                  <a:tcPr marL="8912" marR="8912" marT="891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Simplified Arabic"/>
                          <a:cs typeface="+mj-cs"/>
                        </a:rPr>
                        <a:t> </a:t>
                      </a:r>
                    </a:p>
                  </a:txBody>
                  <a:tcPr marL="8912" marR="8912" marT="891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 fontAlgn="t"/>
                      <a:r>
                        <a:rPr lang="ar-SA" sz="2000" b="0" i="0" u="none" strike="noStrike" dirty="0">
                          <a:solidFill>
                            <a:srgbClr val="000000"/>
                          </a:solidFill>
                          <a:latin typeface="Simplified Arabic"/>
                          <a:cs typeface="+mj-cs"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Simplified Arabic"/>
                        <a:cs typeface="+mj-cs"/>
                      </a:endParaRPr>
                    </a:p>
                  </a:txBody>
                  <a:tcPr marL="8912" marR="8912" marT="891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 fontAlgn="t"/>
                      <a:r>
                        <a:rPr lang="ar-SA" sz="2000" b="0" i="0" u="none" strike="noStrike" dirty="0">
                          <a:solidFill>
                            <a:srgbClr val="000000"/>
                          </a:solidFill>
                          <a:latin typeface="Simplified Arabic"/>
                          <a:cs typeface="+mj-cs"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Simplified Arabic"/>
                        <a:cs typeface="+mj-cs"/>
                      </a:endParaRPr>
                    </a:p>
                  </a:txBody>
                  <a:tcPr marL="8912" marR="8912" marT="891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 fontAlgn="t"/>
                      <a:r>
                        <a:rPr lang="ar-SA" sz="2000" b="1" i="0" u="none" strike="noStrike" dirty="0">
                          <a:solidFill>
                            <a:srgbClr val="000000"/>
                          </a:solidFill>
                          <a:latin typeface="Simplified Arabic"/>
                          <a:cs typeface="+mj-cs"/>
                        </a:rPr>
                        <a:t>USD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Simplified Arabic"/>
                        <a:cs typeface="+mj-cs"/>
                      </a:endParaRPr>
                    </a:p>
                  </a:txBody>
                  <a:tcPr marL="8912" marR="8912" marT="891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53035">
                <a:tc>
                  <a:txBody>
                    <a:bodyPr/>
                    <a:lstStyle/>
                    <a:p>
                      <a:pPr algn="l" rtl="1" fontAlgn="t"/>
                      <a:r>
                        <a:rPr lang="ar-SA" sz="2000" b="0" i="0" u="none" strike="noStrike">
                          <a:solidFill>
                            <a:srgbClr val="000000"/>
                          </a:solidFill>
                          <a:latin typeface="Simplified Arabic"/>
                          <a:cs typeface="+mj-cs"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Simplified Arabic"/>
                        <a:cs typeface="+mj-cs"/>
                      </a:endParaRPr>
                    </a:p>
                  </a:txBody>
                  <a:tcPr marL="8912" marR="8912" marT="891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Simplified Arabic"/>
                          <a:cs typeface="+mj-cs"/>
                        </a:rPr>
                        <a:t> </a:t>
                      </a:r>
                    </a:p>
                  </a:txBody>
                  <a:tcPr marL="8912" marR="8912" marT="891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Simplified Arabic"/>
                          <a:cs typeface="+mj-cs"/>
                        </a:rPr>
                        <a:t> </a:t>
                      </a:r>
                    </a:p>
                  </a:txBody>
                  <a:tcPr marL="8912" marR="8912" marT="891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Simplified Arabic"/>
                          <a:cs typeface="+mj-cs"/>
                        </a:rPr>
                        <a:t> </a:t>
                      </a:r>
                    </a:p>
                  </a:txBody>
                  <a:tcPr marL="8912" marR="8912" marT="891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 fontAlgn="t"/>
                      <a:r>
                        <a:rPr lang="ar-SA" sz="2000" b="0" i="0" u="none" strike="noStrike">
                          <a:solidFill>
                            <a:srgbClr val="000000"/>
                          </a:solidFill>
                          <a:latin typeface="Simplified Arabic"/>
                          <a:cs typeface="+mj-cs"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Simplified Arabic"/>
                        <a:cs typeface="+mj-cs"/>
                      </a:endParaRPr>
                    </a:p>
                  </a:txBody>
                  <a:tcPr marL="8912" marR="8912" marT="891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 fontAlgn="t"/>
                      <a:r>
                        <a:rPr lang="ar-SA" sz="2000" b="0" i="0" u="none" strike="noStrike">
                          <a:solidFill>
                            <a:srgbClr val="000000"/>
                          </a:solidFill>
                          <a:latin typeface="Simplified Arabic"/>
                          <a:cs typeface="+mj-cs"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Simplified Arabic"/>
                        <a:cs typeface="+mj-cs"/>
                      </a:endParaRPr>
                    </a:p>
                  </a:txBody>
                  <a:tcPr marL="8912" marR="8912" marT="891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 fontAlgn="t"/>
                      <a:r>
                        <a:rPr lang="ar-SA" sz="2000" b="1" i="0" u="none" strike="noStrike" dirty="0">
                          <a:solidFill>
                            <a:srgbClr val="000000"/>
                          </a:solidFill>
                          <a:latin typeface="Simplified Arabic"/>
                          <a:cs typeface="+mj-cs"/>
                        </a:rPr>
                        <a:t>Jordanian Dinar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Simplified Arabic"/>
                        <a:cs typeface="+mj-cs"/>
                      </a:endParaRPr>
                    </a:p>
                  </a:txBody>
                  <a:tcPr marL="8912" marR="8912" marT="891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algn="l" rtl="1" fontAlgn="t"/>
                      <a:r>
                        <a:rPr lang="ar-SA" sz="2000" b="0" i="0" u="none" strike="noStrike">
                          <a:solidFill>
                            <a:srgbClr val="000000"/>
                          </a:solidFill>
                          <a:latin typeface="Simplified Arabic"/>
                          <a:cs typeface="+mj-cs"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Simplified Arabic"/>
                        <a:cs typeface="+mj-cs"/>
                      </a:endParaRPr>
                    </a:p>
                  </a:txBody>
                  <a:tcPr marL="8912" marR="8912" marT="891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Simplified Arabic"/>
                          <a:cs typeface="+mj-cs"/>
                        </a:rPr>
                        <a:t> </a:t>
                      </a:r>
                    </a:p>
                  </a:txBody>
                  <a:tcPr marL="8912" marR="8912" marT="891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Simplified Arabic"/>
                          <a:cs typeface="+mj-cs"/>
                        </a:rPr>
                        <a:t> </a:t>
                      </a:r>
                    </a:p>
                  </a:txBody>
                  <a:tcPr marL="8912" marR="8912" marT="891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Simplified Arabic"/>
                          <a:cs typeface="+mj-cs"/>
                        </a:rPr>
                        <a:t> </a:t>
                      </a:r>
                    </a:p>
                  </a:txBody>
                  <a:tcPr marL="8912" marR="8912" marT="891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SA" sz="2000" b="0" i="0" u="none" strike="noStrike">
                          <a:solidFill>
                            <a:srgbClr val="000000"/>
                          </a:solidFill>
                          <a:latin typeface="Simplified Arabic"/>
                          <a:cs typeface="+mj-cs"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Simplified Arabic"/>
                        <a:cs typeface="+mj-cs"/>
                      </a:endParaRPr>
                    </a:p>
                  </a:txBody>
                  <a:tcPr marL="8912" marR="8912" marT="891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 fontAlgn="t"/>
                      <a:r>
                        <a:rPr lang="ar-SA" sz="2000" b="0" i="0" u="none" strike="noStrike">
                          <a:solidFill>
                            <a:srgbClr val="000000"/>
                          </a:solidFill>
                          <a:latin typeface="Simplified Arabic"/>
                          <a:cs typeface="+mj-cs"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Simplified Arabic"/>
                        <a:cs typeface="+mj-cs"/>
                      </a:endParaRPr>
                    </a:p>
                  </a:txBody>
                  <a:tcPr marL="8912" marR="8912" marT="891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 fontAlgn="t"/>
                      <a:r>
                        <a:rPr lang="ar-SA" sz="2000" b="1" i="0" u="none" strike="noStrike" dirty="0">
                          <a:solidFill>
                            <a:srgbClr val="000000"/>
                          </a:solidFill>
                          <a:latin typeface="Simplified Arabic"/>
                          <a:cs typeface="+mj-cs"/>
                        </a:rPr>
                        <a:t>Shekel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Simplified Arabic"/>
                        <a:cs typeface="+mj-cs"/>
                      </a:endParaRPr>
                    </a:p>
                  </a:txBody>
                  <a:tcPr marL="8912" marR="8912" marT="891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924</TotalTime>
  <Words>354</Words>
  <Application>Microsoft Office PowerPoint</Application>
  <PresentationFormat>On-screen Show (4:3)</PresentationFormat>
  <Paragraphs>811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 Value of financing and investments of depositors for year 2017 (Value in USD billion)</vt:lpstr>
      <vt:lpstr>Slide 5</vt:lpstr>
      <vt:lpstr>Main types of Financing         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Islamic Bank in Palestine State</dc:title>
  <dc:creator>user1</dc:creator>
  <cp:lastModifiedBy>user1</cp:lastModifiedBy>
  <cp:revision>193</cp:revision>
  <dcterms:created xsi:type="dcterms:W3CDTF">2018-10-08T19:28:29Z</dcterms:created>
  <dcterms:modified xsi:type="dcterms:W3CDTF">2018-10-22T03:27:01Z</dcterms:modified>
</cp:coreProperties>
</file>