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7" r:id="rId5"/>
    <p:sldId id="258" r:id="rId6"/>
    <p:sldId id="259" r:id="rId7"/>
    <p:sldId id="260" r:id="rId8"/>
    <p:sldId id="276" r:id="rId9"/>
    <p:sldId id="262" r:id="rId10"/>
    <p:sldId id="273" r:id="rId11"/>
    <p:sldId id="274" r:id="rId12"/>
    <p:sldId id="265" r:id="rId13"/>
    <p:sldId id="267" r:id="rId14"/>
    <p:sldId id="268" r:id="rId15"/>
    <p:sldId id="261" r:id="rId16"/>
    <p:sldId id="269" r:id="rId17"/>
    <p:sldId id="270" r:id="rId18"/>
    <p:sldId id="271" r:id="rId19"/>
    <p:sldId id="275" r:id="rId20"/>
    <p:sldId id="272" r:id="rId21"/>
    <p:sldId id="279" r:id="rId22"/>
  </p:sldIdLst>
  <p:sldSz cx="12192000" cy="6858000"/>
  <p:notesSz cx="6797675" cy="99266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EBDA6-7008-481E-A93D-73EC80BE8D92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262B-8419-4E4C-9F9E-794EB059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45EA-4C00-4D8B-8EC8-1549C747C0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C3F01-F3E9-4BD4-8B00-BB13ACC5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D29C-5EBE-49AC-B50B-0D570FF1516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emplate Powerpoint\powerpoint bps de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B365-B3D9-4B1A-9772-91604F000CC0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05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B365-B3D9-4B1A-9772-91604F000CC0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280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D:\Template Powerpoint\powerpoint bps butto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8500"/>
            <a:ext cx="12192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3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Template Powerpoint\powerpoint bps butto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8500"/>
            <a:ext cx="12192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1277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08921"/>
            <a:ext cx="10972800" cy="3417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6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2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5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9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44" y="-21708"/>
            <a:ext cx="12220131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D:\Template Powerpoint\logo b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35361" y="188640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323999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9427685" y="0"/>
            <a:ext cx="3091543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90824"/>
            <a:ext cx="3048000" cy="216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84144" y="4690824"/>
            <a:ext cx="3048000" cy="216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7720" y="4686834"/>
            <a:ext cx="3048000" cy="21711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247237" y="4690824"/>
            <a:ext cx="2944764" cy="216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22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7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1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676400"/>
            <a:ext cx="10363200" cy="864096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spc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4F73-B6CC-4F38-B2E2-814951D4E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052736"/>
            <a:ext cx="11040533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487488" y="127257"/>
            <a:ext cx="10561173" cy="56673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95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EFDF31E-7AEF-499E-A168-D19E90BCE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04446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329431" y="497273"/>
            <a:ext cx="5551276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329431" y="1325853"/>
            <a:ext cx="5551276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889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emplate Powerpoint\powerpoint bps depa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44" y="-21708"/>
            <a:ext cx="12220131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35361" y="188640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323999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9427685" y="0"/>
            <a:ext cx="3091543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9082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84144" y="469082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7720" y="4686834"/>
            <a:ext cx="3048000" cy="217116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247237" y="4690824"/>
            <a:ext cx="2944764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25530" b="3065"/>
          <a:stretch/>
        </p:blipFill>
        <p:spPr bwMode="auto">
          <a:xfrm>
            <a:off x="523421" y="2709588"/>
            <a:ext cx="5284547" cy="37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68887" y="3019491"/>
            <a:ext cx="4593616" cy="30549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367481" y="3356992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367481" y="4005064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67481" y="4653136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367481" y="5301208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67481" y="5949280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367481" y="2708920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 algn="l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7970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pic>
        <p:nvPicPr>
          <p:cNvPr id="17" name="Picture 16" descr="D:\Template Powerpoint\powerpoint bps depan.jpg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6"/>
          <a:stretch/>
        </p:blipFill>
        <p:spPr bwMode="auto">
          <a:xfrm>
            <a:off x="523421" y="6470480"/>
            <a:ext cx="5284547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25530" b="3065"/>
          <a:stretch/>
        </p:blipFill>
        <p:spPr bwMode="auto">
          <a:xfrm>
            <a:off x="523421" y="2709588"/>
            <a:ext cx="5284547" cy="37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68887" y="3019491"/>
            <a:ext cx="4593616" cy="30549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367481" y="3356992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367481" y="4005064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67481" y="4653136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367481" y="5301208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67481" y="5949280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367481" y="2708920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 algn="l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7970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  <p:pic>
        <p:nvPicPr>
          <p:cNvPr id="17" name="Picture 16" descr="D:\Template Powerpoint\powerpoint bps depan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6"/>
          <a:stretch/>
        </p:blipFill>
        <p:spPr bwMode="auto">
          <a:xfrm>
            <a:off x="523421" y="6470480"/>
            <a:ext cx="5284547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25530" b="3065"/>
          <a:stretch/>
        </p:blipFill>
        <p:spPr bwMode="auto">
          <a:xfrm>
            <a:off x="523421" y="2781596"/>
            <a:ext cx="5242560" cy="3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68887" y="3080866"/>
            <a:ext cx="4593616" cy="30549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384032" y="2780928"/>
            <a:ext cx="5364480" cy="3677769"/>
          </a:xfrm>
          <a:solidFill>
            <a:schemeClr val="accent5">
              <a:lumMod val="20000"/>
              <a:lumOff val="80000"/>
            </a:schemeClr>
          </a:solidFill>
        </p:spPr>
        <p:txBody>
          <a:bodyPr tIns="182880" anchor="ctr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 sz="2000">
                <a:solidFill>
                  <a:sysClr val="windowText" lastClr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7970"/>
            <a:ext cx="3048000" cy="1917576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Picture 20" descr="D:\Template Powerpoint\powerpoint bps depan.jpg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6"/>
          <a:stretch/>
        </p:blipFill>
        <p:spPr bwMode="auto">
          <a:xfrm>
            <a:off x="523421" y="6403833"/>
            <a:ext cx="5242560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pic>
        <p:nvPicPr>
          <p:cNvPr id="7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448696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-3430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3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3527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052736"/>
            <a:ext cx="11040533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487488" y="127257"/>
            <a:ext cx="10561173" cy="56673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25530" b="3065"/>
          <a:stretch/>
        </p:blipFill>
        <p:spPr bwMode="auto">
          <a:xfrm>
            <a:off x="523421" y="2781596"/>
            <a:ext cx="5242560" cy="3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68887" y="3080866"/>
            <a:ext cx="4593616" cy="30549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384032" y="2780928"/>
            <a:ext cx="5364480" cy="3677769"/>
          </a:xfrm>
          <a:solidFill>
            <a:schemeClr val="accent5">
              <a:lumMod val="20000"/>
              <a:lumOff val="80000"/>
            </a:schemeClr>
          </a:solidFill>
        </p:spPr>
        <p:txBody>
          <a:bodyPr tIns="182880" anchor="ctr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 sz="2000">
                <a:solidFill>
                  <a:sysClr val="windowText" lastClr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7970"/>
            <a:ext cx="3048000" cy="19175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1" name="Picture 20" descr="D:\Template Powerpoint\powerpoint bps depan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6"/>
          <a:stretch/>
        </p:blipFill>
        <p:spPr bwMode="auto">
          <a:xfrm>
            <a:off x="523421" y="6403833"/>
            <a:ext cx="5242560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22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Template Powerpoint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Template Powerpoint\logo b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 descr="D:\Template Powerpoint\logo b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448696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-3430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Template Powerpoint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emplate Powerpoint\logo b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3527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55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052736"/>
            <a:ext cx="11040533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487488" y="127257"/>
            <a:ext cx="10561173" cy="56673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72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0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B365-B3D9-4B1A-9772-91604F000CC0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3DB31D-9E4C-440F-ACAD-E0C584C444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4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B365-B3D9-4B1A-9772-91604F000CC0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8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48881"/>
            <a:ext cx="109728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D:\Template Powerpoint\powerpoint bps_rev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0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31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G"/><Relationship Id="rId7" Type="http://schemas.microsoft.com/office/2007/relationships/hdphoto" Target="../media/hdphoto1.wdp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8308" y="615462"/>
            <a:ext cx="8229600" cy="2133600"/>
          </a:xfrm>
        </p:spPr>
        <p:txBody>
          <a:bodyPr>
            <a:noAutofit/>
          </a:bodyPr>
          <a:lstStyle/>
          <a:p>
            <a:r>
              <a:rPr lang="en-ID" sz="4000" dirty="0">
                <a:latin typeface="Trebuchet MS" pitchFamily="34" charset="0"/>
              </a:rPr>
              <a:t>Compilation Income Flow for Islamic Finance in Indonesia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334058" y="2749062"/>
            <a:ext cx="9158097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en-ID" sz="2400" b="1" dirty="0">
                <a:solidFill>
                  <a:srgbClr val="FFFF00"/>
                </a:solidFill>
                <a:cs typeface="Arial" charset="0"/>
              </a:rPr>
              <a:t>By </a:t>
            </a:r>
            <a:r>
              <a:rPr lang="en-ID" sz="2400" b="1" dirty="0" err="1">
                <a:solidFill>
                  <a:srgbClr val="FFFF00"/>
                </a:solidFill>
                <a:cs typeface="Arial" charset="0"/>
              </a:rPr>
              <a:t>Suswandi</a:t>
            </a:r>
            <a:endParaRPr lang="en-ID" sz="24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en-ID" sz="2400" b="1" dirty="0">
                <a:solidFill>
                  <a:srgbClr val="FFFF00"/>
                </a:solidFill>
                <a:cs typeface="Arial" charset="0"/>
              </a:rPr>
              <a:t>BPS-Statistics Indonesia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Clr>
                <a:srgbClr val="C0504D"/>
              </a:buClr>
              <a:buSzPct val="60000"/>
            </a:pPr>
            <a:endParaRPr lang="en-ID" sz="24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en-ID" sz="2400" b="1" dirty="0">
                <a:solidFill>
                  <a:srgbClr val="FFFF00"/>
                </a:solidFill>
                <a:cs typeface="Arial" charset="0"/>
              </a:rPr>
              <a:t>Workshop Islamic Finance 29 – 2 November 2018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en-ID" sz="2400" b="1" dirty="0">
                <a:solidFill>
                  <a:srgbClr val="FFFF00"/>
                </a:solidFill>
                <a:cs typeface="Arial" charset="0"/>
              </a:rPr>
              <a:t>Ankara, Turkey</a:t>
            </a:r>
            <a:endParaRPr lang="en-US" sz="24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r="14733"/>
          <a:stretch>
            <a:fillRect/>
          </a:stretch>
        </p:blipFill>
        <p:spPr bwMode="auto">
          <a:xfrm>
            <a:off x="1524000" y="4690824"/>
            <a:ext cx="2286000" cy="21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8522"/>
          <a:stretch>
            <a:fillRect/>
          </a:stretch>
        </p:blipFill>
        <p:spPr bwMode="auto">
          <a:xfrm>
            <a:off x="3837108" y="4690824"/>
            <a:ext cx="2286000" cy="21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Grp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 r="23570"/>
          <a:stretch/>
        </p:blipFill>
        <p:spPr bwMode="auto">
          <a:xfrm>
            <a:off x="6149790" y="4686834"/>
            <a:ext cx="2286000" cy="21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5499"/>
          <a:stretch>
            <a:fillRect/>
          </a:stretch>
        </p:blipFill>
        <p:spPr bwMode="auto">
          <a:xfrm>
            <a:off x="8459428" y="4690824"/>
            <a:ext cx="2208573" cy="21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8470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Table 2. Equivalent of Yield Rate/Distribution/Fees/Bonuses </a:t>
            </a:r>
            <a:br>
              <a:rPr lang="en-US" sz="2400" b="1" dirty="0"/>
            </a:br>
            <a:r>
              <a:rPr lang="en-US" sz="2400" b="1" dirty="0"/>
              <a:t>of Sharia Commercial Banks and Sharia Business Units (%)</a:t>
            </a:r>
            <a:endParaRPr lang="id-ID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25439" y="1683251"/>
            <a:ext cx="10471211" cy="4884463"/>
            <a:chOff x="825439" y="1183065"/>
            <a:chExt cx="10471211" cy="5188706"/>
          </a:xfrm>
        </p:grpSpPr>
        <p:grpSp>
          <p:nvGrpSpPr>
            <p:cNvPr id="3" name="Group 2"/>
            <p:cNvGrpSpPr/>
            <p:nvPr/>
          </p:nvGrpSpPr>
          <p:grpSpPr>
            <a:xfrm>
              <a:off x="831476" y="1183065"/>
              <a:ext cx="10071848" cy="2880936"/>
              <a:chOff x="1790621" y="1970678"/>
              <a:chExt cx="8550876" cy="2464163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371" y="1970678"/>
                <a:ext cx="5181600" cy="48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372" y="2434591"/>
                <a:ext cx="5191125" cy="200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0621" y="1970678"/>
                <a:ext cx="3371850" cy="48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147" y="2433639"/>
                <a:ext cx="3362325" cy="199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10245272" y="1756759"/>
              <a:ext cx="617804" cy="20550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25439" y="4028651"/>
              <a:ext cx="10075737" cy="2343120"/>
              <a:chOff x="1791786" y="2456452"/>
              <a:chExt cx="8549711" cy="1990726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04"/>
              <a:stretch/>
            </p:blipFill>
            <p:spPr bwMode="auto">
              <a:xfrm>
                <a:off x="1791786" y="2456452"/>
                <a:ext cx="3411427" cy="199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372" y="2456453"/>
                <a:ext cx="5191125" cy="199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0245272" y="1929913"/>
              <a:ext cx="617804" cy="20550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45272" y="2444263"/>
              <a:ext cx="617804" cy="20550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245272" y="2958613"/>
              <a:ext cx="617804" cy="20550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64322" y="3511063"/>
              <a:ext cx="617804" cy="20550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45272" y="4025413"/>
              <a:ext cx="617804" cy="20550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Elbow Connector 6"/>
            <p:cNvCxnSpPr>
              <a:stCxn id="13" idx="3"/>
              <a:endCxn id="17" idx="3"/>
            </p:cNvCxnSpPr>
            <p:nvPr/>
          </p:nvCxnSpPr>
          <p:spPr>
            <a:xfrm>
              <a:off x="10863076" y="2032664"/>
              <a:ext cx="12700" cy="2095500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3"/>
            </p:cNvCxnSpPr>
            <p:nvPr/>
          </p:nvCxnSpPr>
          <p:spPr>
            <a:xfrm>
              <a:off x="10863076" y="3061364"/>
              <a:ext cx="433574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875776" y="2547014"/>
              <a:ext cx="204087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856726" y="3613814"/>
              <a:ext cx="204087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1296650" y="3191408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rgbClr val="7030A0"/>
                </a:solidFill>
              </a:rPr>
              <a:t>R</a:t>
            </a:r>
            <a:r>
              <a:rPr lang="en-ID" sz="2800" b="1" baseline="-25000" dirty="0">
                <a:solidFill>
                  <a:srgbClr val="7030A0"/>
                </a:solidFill>
              </a:rPr>
              <a:t>D</a:t>
            </a:r>
            <a:endParaRPr lang="en-US" sz="2800" b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8309" y="1781957"/>
            <a:ext cx="10098741" cy="4791518"/>
            <a:chOff x="995082" y="1836208"/>
            <a:chExt cx="10098741" cy="451080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220" y="1836208"/>
              <a:ext cx="6122975" cy="590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5"/>
            <a:stretch/>
          </p:blipFill>
          <p:spPr bwMode="auto">
            <a:xfrm>
              <a:off x="4959593" y="2416091"/>
              <a:ext cx="6134230" cy="3771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83" y="2346083"/>
              <a:ext cx="3995691" cy="4000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82" y="1836208"/>
              <a:ext cx="3984436" cy="590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035722" y="2374413"/>
            <a:ext cx="617804" cy="2200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4772" y="294591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4772" y="351741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54772" y="414606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54772" y="485091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54772" y="544146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054772" y="603201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>
            <a:off x="10690658" y="3034326"/>
            <a:ext cx="7257" cy="3132000"/>
          </a:xfrm>
          <a:prstGeom prst="bentConnector3">
            <a:avLst>
              <a:gd name="adj1" fmla="val 3250062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915508" y="4599151"/>
            <a:ext cx="52251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12310" y="3662978"/>
            <a:ext cx="20319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705055" y="4242646"/>
            <a:ext cx="20319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705054" y="5538042"/>
            <a:ext cx="20319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705053" y="4957469"/>
            <a:ext cx="20319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18974" y="4222263"/>
            <a:ext cx="75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schemeClr val="accent6"/>
                </a:solidFill>
              </a:rPr>
              <a:t>R</a:t>
            </a:r>
            <a:r>
              <a:rPr lang="en-ID" sz="3600" b="1" baseline="-25000" dirty="0">
                <a:solidFill>
                  <a:schemeClr val="accent6"/>
                </a:solidFill>
              </a:rPr>
              <a:t>L</a:t>
            </a:r>
            <a:endParaRPr lang="en-US" sz="3600" b="1" baseline="-25000" dirty="0">
              <a:solidFill>
                <a:schemeClr val="accent6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81050" y="8470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Table 2. Equivalent of Yield Rate/Distribution/Fees/Bonuses </a:t>
            </a:r>
            <a:br>
              <a:rPr lang="en-US" sz="2400" b="1" dirty="0"/>
            </a:br>
            <a:r>
              <a:rPr lang="en-US" sz="2400" b="1" dirty="0"/>
              <a:t>of Sharia Commercial Banks and Sharia Business Units (%) </a:t>
            </a:r>
            <a:r>
              <a:rPr lang="en-US" sz="2400" b="1" i="1" dirty="0"/>
              <a:t>-</a:t>
            </a:r>
            <a:r>
              <a:rPr lang="en-US" sz="2400" b="1" i="1" dirty="0" err="1"/>
              <a:t>cont</a:t>
            </a:r>
            <a:endParaRPr lang="id-ID" sz="2400" i="1" dirty="0"/>
          </a:p>
        </p:txBody>
      </p:sp>
    </p:spTree>
    <p:extLst>
      <p:ext uri="{BB962C8B-B14F-4D97-AF65-F5344CB8AC3E}">
        <p14:creationId xmlns:p14="http://schemas.microsoft.com/office/powerpoint/2010/main" val="40016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8832" y="1836209"/>
            <a:ext cx="10085294" cy="3972920"/>
            <a:chOff x="1790621" y="1970678"/>
            <a:chExt cx="8541350" cy="29432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71" y="1970678"/>
              <a:ext cx="51816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21" y="1970678"/>
              <a:ext cx="3400407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846" y="2456452"/>
              <a:ext cx="519112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067" y="2456452"/>
              <a:ext cx="33813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9978572" y="332691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78572" y="269826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78572" y="393651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78572" y="454611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78572" y="5174763"/>
            <a:ext cx="617804" cy="2200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/>
          <p:nvPr/>
        </p:nvCxnSpPr>
        <p:spPr>
          <a:xfrm>
            <a:off x="10600497" y="2795338"/>
            <a:ext cx="7257" cy="2556000"/>
          </a:xfrm>
          <a:prstGeom prst="bentConnector3">
            <a:avLst>
              <a:gd name="adj1" fmla="val 3250062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25347" y="4036313"/>
            <a:ext cx="52251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614894" y="3470258"/>
            <a:ext cx="20319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14893" y="4041754"/>
            <a:ext cx="20319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595844" y="4708508"/>
            <a:ext cx="20319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323724" y="3713147"/>
            <a:ext cx="75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schemeClr val="accent6"/>
                </a:solidFill>
              </a:rPr>
              <a:t>R</a:t>
            </a:r>
            <a:r>
              <a:rPr lang="en-ID" sz="3600" b="1" baseline="-25000" dirty="0">
                <a:solidFill>
                  <a:schemeClr val="accent6"/>
                </a:solidFill>
              </a:rPr>
              <a:t>D</a:t>
            </a:r>
            <a:endParaRPr lang="en-US" sz="3600" b="1" baseline="-25000" dirty="0">
              <a:solidFill>
                <a:schemeClr val="accent6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81050" y="8470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Table 2. Equivalent of Yield Rate/Distribution/Fees/Bonuses </a:t>
            </a:r>
            <a:br>
              <a:rPr lang="en-US" sz="2400" b="1" dirty="0"/>
            </a:br>
            <a:r>
              <a:rPr lang="en-US" sz="2400" b="1" dirty="0"/>
              <a:t>of Sharia Commercial Banks and Sharia Business Units (%) </a:t>
            </a:r>
            <a:r>
              <a:rPr lang="en-US" sz="2400" b="1" i="1" dirty="0"/>
              <a:t>-</a:t>
            </a:r>
            <a:r>
              <a:rPr lang="en-US" sz="2400" b="1" i="1" dirty="0" err="1"/>
              <a:t>cont</a:t>
            </a:r>
            <a:endParaRPr lang="id-ID" sz="2400" i="1" dirty="0"/>
          </a:p>
        </p:txBody>
      </p:sp>
    </p:spTree>
    <p:extLst>
      <p:ext uri="{BB962C8B-B14F-4D97-AF65-F5344CB8AC3E}">
        <p14:creationId xmlns:p14="http://schemas.microsoft.com/office/powerpoint/2010/main" val="23710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08159" y="950868"/>
            <a:ext cx="9289549" cy="750182"/>
          </a:xfrm>
        </p:spPr>
        <p:txBody>
          <a:bodyPr>
            <a:noAutofit/>
          </a:bodyPr>
          <a:lstStyle/>
          <a:p>
            <a:pPr algn="ctr"/>
            <a:r>
              <a:rPr lang="en-ID" sz="2000" b="1" dirty="0"/>
              <a:t>Table 3. </a:t>
            </a:r>
            <a:r>
              <a:rPr lang="id-ID" sz="2000" b="1" dirty="0"/>
              <a:t>Financing and Non Performance Financing</a:t>
            </a:r>
            <a:r>
              <a:rPr lang="en-ID" sz="2000" b="1" dirty="0"/>
              <a:t> </a:t>
            </a:r>
            <a:r>
              <a:rPr lang="id-ID" sz="2000" b="1" dirty="0"/>
              <a:t>based on type of Shariah-compliant contract of Sharia Commercial Banks and Sharia Business Unit</a:t>
            </a:r>
            <a:r>
              <a:rPr lang="en-ID" sz="2000" b="1" dirty="0"/>
              <a:t> (Billion IDR)</a:t>
            </a:r>
            <a:endParaRPr lang="id-ID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674496" y="3625577"/>
            <a:ext cx="107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b="1" dirty="0">
                <a:solidFill>
                  <a:srgbClr val="FF0000"/>
                </a:solidFill>
              </a:rPr>
              <a:t>L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84831" y="1692127"/>
            <a:ext cx="8989665" cy="4861160"/>
            <a:chOff x="252306" y="747259"/>
            <a:chExt cx="8485294" cy="5972856"/>
          </a:xfrm>
        </p:grpSpPr>
        <p:grpSp>
          <p:nvGrpSpPr>
            <p:cNvPr id="28" name="Group 27"/>
            <p:cNvGrpSpPr/>
            <p:nvPr/>
          </p:nvGrpSpPr>
          <p:grpSpPr>
            <a:xfrm>
              <a:off x="252306" y="3855621"/>
              <a:ext cx="7730790" cy="2864494"/>
              <a:chOff x="279599" y="2777331"/>
              <a:chExt cx="11669236" cy="280754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8" r="24559"/>
              <a:stretch/>
            </p:blipFill>
            <p:spPr>
              <a:xfrm>
                <a:off x="3472134" y="2777332"/>
                <a:ext cx="8476701" cy="280754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134"/>
              <a:stretch/>
            </p:blipFill>
            <p:spPr>
              <a:xfrm>
                <a:off x="279599" y="2777331"/>
                <a:ext cx="3271492" cy="2807543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52306" y="747260"/>
              <a:ext cx="7737928" cy="3119550"/>
              <a:chOff x="276286" y="2120107"/>
              <a:chExt cx="11658481" cy="392238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764" b="673"/>
              <a:stretch/>
            </p:blipFill>
            <p:spPr>
              <a:xfrm>
                <a:off x="3470649" y="2763264"/>
                <a:ext cx="8453363" cy="32651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17" b="1559"/>
              <a:stretch/>
            </p:blipFill>
            <p:spPr>
              <a:xfrm>
                <a:off x="276286" y="2763884"/>
                <a:ext cx="3248772" cy="327860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8" y="2120107"/>
                <a:ext cx="3258908" cy="65722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90" b="1"/>
              <a:stretch/>
            </p:blipFill>
            <p:spPr>
              <a:xfrm>
                <a:off x="3484718" y="2120107"/>
                <a:ext cx="8450049" cy="657225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260743" y="747259"/>
              <a:ext cx="7751143" cy="5972855"/>
              <a:chOff x="260743" y="747259"/>
              <a:chExt cx="7751143" cy="59728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60743" y="747259"/>
                <a:ext cx="7751143" cy="3119550"/>
                <a:chOff x="256376" y="2120107"/>
                <a:chExt cx="11678391" cy="3922382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764" b="673"/>
                <a:stretch/>
              </p:blipFill>
              <p:spPr>
                <a:xfrm>
                  <a:off x="3470649" y="2763264"/>
                  <a:ext cx="8453363" cy="3265157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917" b="1559"/>
                <a:stretch/>
              </p:blipFill>
              <p:spPr>
                <a:xfrm>
                  <a:off x="276286" y="2763884"/>
                  <a:ext cx="3248772" cy="3278605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376" y="2120107"/>
                  <a:ext cx="3258908" cy="657226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90" b="1"/>
                <a:stretch/>
              </p:blipFill>
              <p:spPr>
                <a:xfrm>
                  <a:off x="3484718" y="2120107"/>
                  <a:ext cx="8450049" cy="657225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273958" y="3855620"/>
                <a:ext cx="7730790" cy="2864494"/>
                <a:chOff x="279599" y="2777331"/>
                <a:chExt cx="11669236" cy="2807543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8" r="24559"/>
                <a:stretch/>
              </p:blipFill>
              <p:spPr>
                <a:xfrm>
                  <a:off x="3472134" y="2777332"/>
                  <a:ext cx="8476701" cy="2807542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134"/>
                <a:stretch/>
              </p:blipFill>
              <p:spPr>
                <a:xfrm>
                  <a:off x="279599" y="2777331"/>
                  <a:ext cx="3271492" cy="2807543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7424177" y="1607308"/>
              <a:ext cx="566057" cy="15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31437" y="1919369"/>
              <a:ext cx="566057" cy="15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31432" y="2877308"/>
              <a:ext cx="566057" cy="15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31434" y="3196624"/>
              <a:ext cx="566057" cy="15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1434" y="3530455"/>
              <a:ext cx="566057" cy="15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31434" y="4706107"/>
              <a:ext cx="566057" cy="15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31434" y="5518910"/>
              <a:ext cx="566057" cy="15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Elbow Connector 31"/>
            <p:cNvCxnSpPr>
              <a:stCxn id="2" idx="3"/>
              <a:endCxn id="22" idx="3"/>
            </p:cNvCxnSpPr>
            <p:nvPr/>
          </p:nvCxnSpPr>
          <p:spPr>
            <a:xfrm>
              <a:off x="7990234" y="1687137"/>
              <a:ext cx="7257" cy="3911602"/>
            </a:xfrm>
            <a:prstGeom prst="bentConnector3">
              <a:avLst>
                <a:gd name="adj1" fmla="val 32500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8215084" y="3690112"/>
              <a:ext cx="52251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11886" y="1991939"/>
              <a:ext cx="203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04631" y="2971657"/>
              <a:ext cx="203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04630" y="3276453"/>
              <a:ext cx="203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004629" y="3610280"/>
              <a:ext cx="203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019143" y="4785941"/>
              <a:ext cx="203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94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2404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Table 4. Depositor Funds Composition of Sharia Commercial Bank </a:t>
            </a:r>
            <a:br>
              <a:rPr lang="en-US" sz="2400" b="1" dirty="0"/>
            </a:br>
            <a:r>
              <a:rPr lang="en-US" sz="2400" b="1" dirty="0"/>
              <a:t>and Sharia Business Unit</a:t>
            </a:r>
            <a:endParaRPr lang="id-ID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02909" y="1717684"/>
            <a:ext cx="142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22" y="2060533"/>
            <a:ext cx="10065179" cy="2389257"/>
            <a:chOff x="1009622" y="1793833"/>
            <a:chExt cx="10065179" cy="238925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22" y="1793833"/>
              <a:ext cx="2791570" cy="724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388" y="2497558"/>
              <a:ext cx="7306413" cy="1685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22" y="2497558"/>
              <a:ext cx="2770255" cy="1685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048" y="1795467"/>
              <a:ext cx="7294753" cy="722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0115550" y="3009900"/>
            <a:ext cx="749701" cy="25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115550" y="3733800"/>
            <a:ext cx="749701" cy="25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884301" y="3135900"/>
            <a:ext cx="1462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884301" y="3821700"/>
            <a:ext cx="1462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030568" y="3135900"/>
            <a:ext cx="0" cy="6858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030568" y="3478800"/>
            <a:ext cx="28513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296650" y="31359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>
                <a:solidFill>
                  <a:schemeClr val="accent1"/>
                </a:solidFill>
              </a:rPr>
              <a:t>D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5081" y="1797271"/>
            <a:ext cx="10098742" cy="4563189"/>
            <a:chOff x="226591" y="2276872"/>
            <a:chExt cx="8660184" cy="41314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80" y="2276872"/>
              <a:ext cx="24003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464" y="2278054"/>
              <a:ext cx="6272311" cy="522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91" y="2800746"/>
              <a:ext cx="2401193" cy="3607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3"/>
            <a:stretch/>
          </p:blipFill>
          <p:spPr bwMode="auto">
            <a:xfrm>
              <a:off x="2614464" y="2800747"/>
              <a:ext cx="6272311" cy="3600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9793409" y="1450984"/>
            <a:ext cx="142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5100" y="2705100"/>
            <a:ext cx="749701" cy="25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25100" y="3276600"/>
            <a:ext cx="749701" cy="25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25100" y="3848100"/>
            <a:ext cx="749701" cy="25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082964" y="3974100"/>
            <a:ext cx="1462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82964" y="3402600"/>
            <a:ext cx="1462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229231" y="2812050"/>
            <a:ext cx="0" cy="11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229231" y="3402600"/>
            <a:ext cx="28513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57213" y="30786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>
                <a:solidFill>
                  <a:schemeClr val="accent1"/>
                </a:solidFill>
              </a:rPr>
              <a:t>D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82964" y="2812050"/>
            <a:ext cx="1462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342900" y="1024048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4. Depositor Funds Composition of Sharia Commercial Bank </a:t>
            </a:r>
            <a:br>
              <a:rPr lang="en-US" sz="2400" b="1" dirty="0"/>
            </a:br>
            <a:r>
              <a:rPr lang="en-US" sz="2400" b="1" dirty="0"/>
              <a:t>and Sharia Business Unit (</a:t>
            </a:r>
            <a:r>
              <a:rPr lang="en-US" sz="2400" b="1" i="1" dirty="0"/>
              <a:t>cont.)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3784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9017" y="1820316"/>
            <a:ext cx="10092051" cy="4731392"/>
            <a:chOff x="228383" y="2276872"/>
            <a:chExt cx="8658392" cy="403951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80" y="2276872"/>
              <a:ext cx="24003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464" y="2278054"/>
              <a:ext cx="6272311" cy="522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464" y="2800746"/>
              <a:ext cx="6272311" cy="3515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83" y="2800746"/>
              <a:ext cx="2415698" cy="350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9793409" y="1450984"/>
            <a:ext cx="142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2900" y="1024048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4. Depositor Funds Composition of Sharia Commercial Bank </a:t>
            </a:r>
            <a:br>
              <a:rPr lang="en-US" sz="2400" b="1" dirty="0"/>
            </a:br>
            <a:r>
              <a:rPr lang="en-US" sz="2400" b="1" dirty="0"/>
              <a:t>and Sharia Business Unit (</a:t>
            </a:r>
            <a:r>
              <a:rPr lang="en-US" sz="2400" b="1" i="1" dirty="0"/>
              <a:t>cont.)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21148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7514" y="1560662"/>
            <a:ext cx="5360886" cy="95410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accent3">
                    <a:lumMod val="75000"/>
                  </a:schemeClr>
                </a:solidFill>
              </a:rPr>
              <a:t>Implicit Service Charge</a:t>
            </a:r>
          </a:p>
          <a:p>
            <a:pPr algn="ctr"/>
            <a:r>
              <a:rPr lang="en-ID" sz="3200" b="1" dirty="0">
                <a:solidFill>
                  <a:schemeClr val="accent3">
                    <a:lumMod val="75000"/>
                  </a:schemeClr>
                </a:solidFill>
              </a:rPr>
              <a:t>21.613,12 (Billion IDR)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7514" y="2872390"/>
            <a:ext cx="5360886" cy="95410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accent6">
                    <a:lumMod val="75000"/>
                  </a:schemeClr>
                </a:solidFill>
              </a:rPr>
              <a:t>Explicit Service Charge</a:t>
            </a:r>
          </a:p>
          <a:p>
            <a:pPr algn="ctr"/>
            <a:r>
              <a:rPr lang="en-ID" sz="3200" b="1" dirty="0">
                <a:solidFill>
                  <a:schemeClr val="accent6">
                    <a:lumMod val="75000"/>
                  </a:schemeClr>
                </a:solidFill>
              </a:rPr>
              <a:t>6.637 (Billion IDR)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7514" y="4219943"/>
            <a:ext cx="5360886" cy="126188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tx2"/>
                </a:solidFill>
              </a:rPr>
              <a:t>Total Output</a:t>
            </a:r>
          </a:p>
          <a:p>
            <a:pPr algn="ctr"/>
            <a:r>
              <a:rPr lang="en-ID" sz="4400" b="1" dirty="0">
                <a:solidFill>
                  <a:schemeClr val="tx2"/>
                </a:solidFill>
              </a:rPr>
              <a:t>28.250,12 (Billion IDR)</a:t>
            </a:r>
            <a:endParaRPr lang="en-US" sz="4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7BCBC3-CCE7-44F3-8ED4-A774286DB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74598"/>
              </p:ext>
            </p:extLst>
          </p:nvPr>
        </p:nvGraphicFramePr>
        <p:xfrm>
          <a:off x="351692" y="1159364"/>
          <a:ext cx="5181600" cy="559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5181600" imgH="5593039" progId="Excel.Sheet.12">
                  <p:embed/>
                </p:oleObj>
              </mc:Choice>
              <mc:Fallback>
                <p:oleObj name="Worksheet" r:id="rId3" imgW="5181600" imgH="55930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692" y="1159364"/>
                        <a:ext cx="5181600" cy="559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66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17901"/>
              </p:ext>
            </p:extLst>
          </p:nvPr>
        </p:nvGraphicFramePr>
        <p:xfrm>
          <a:off x="232717" y="1280127"/>
          <a:ext cx="11730821" cy="59371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262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Indicator</a:t>
                      </a:r>
                      <a:endParaRPr lang="id-ID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Ags 2018</a:t>
                      </a:r>
                      <a:endParaRPr lang="id-ID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Mapping to SNA</a:t>
                      </a:r>
                      <a:endParaRPr lang="id-ID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335">
                <a:tc>
                  <a:txBody>
                    <a:bodyPr/>
                    <a:lstStyle/>
                    <a:p>
                      <a:pPr marL="441325" indent="-441325">
                        <a:buFont typeface="+mj-lt"/>
                        <a:buAutoNum type="arabi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Operating Income from :</a:t>
                      </a:r>
                    </a:p>
                    <a:p>
                      <a:pPr marL="881063" lvl="1" indent="-342900"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Placement in Bank Indonesia – Yield to BI</a:t>
                      </a:r>
                    </a:p>
                    <a:p>
                      <a:pPr marL="881063" lvl="1" indent="-342900">
                        <a:buFont typeface="+mj-lt"/>
                        <a:buAutoNum type="alphaLcPeriod"/>
                      </a:pPr>
                      <a:r>
                        <a:rPr lang="en-ID" sz="15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lacement in Other Bank – Wadiah Bonuses </a:t>
                      </a:r>
                    </a:p>
                    <a:p>
                      <a:pPr marL="881063" lvl="1" indent="-342900">
                        <a:buFont typeface="+mj-lt"/>
                        <a:buAutoNum type="alphaLcPeriod"/>
                      </a:pPr>
                      <a:r>
                        <a:rPr lang="en-ID" sz="15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nvestment in Securities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  <a:p>
                      <a:pPr marL="423863" lvl="0" indent="-342900">
                        <a:buFont typeface="+mj-lt"/>
                        <a:buAutoNum type="arabicPlain" startAt="4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Other Operating Income:</a:t>
                      </a:r>
                    </a:p>
                    <a:p>
                      <a:pPr marL="80963" lvl="0" indent="0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          a.     Income from Mark to Market and sale securities          </a:t>
                      </a:r>
                      <a:endParaRPr lang="id-ID" sz="1500" b="0" dirty="0">
                        <a:solidFill>
                          <a:schemeClr val="tx1"/>
                        </a:solidFill>
                      </a:endParaRPr>
                    </a:p>
                    <a:p>
                      <a:pPr marL="441325" indent="-441325">
                        <a:lnSpc>
                          <a:spcPct val="100000"/>
                        </a:lnSpc>
                        <a:buFont typeface="+mj-lt"/>
                        <a:buAutoNum type="arabicPeriod" startAt="6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Operational Costs :</a:t>
                      </a:r>
                      <a:endParaRPr lang="en-ID" sz="1500" dirty="0">
                        <a:solidFill>
                          <a:schemeClr val="tx1"/>
                        </a:solidFill>
                      </a:endParaRP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en-ID" sz="1500" dirty="0">
                          <a:solidFill>
                            <a:schemeClr val="tx1"/>
                          </a:solidFill>
                        </a:rPr>
                        <a:t>Yield to BI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en-ID" sz="1500" dirty="0" err="1">
                          <a:solidFill>
                            <a:schemeClr val="tx1"/>
                          </a:solidFill>
                        </a:rPr>
                        <a:t>Wadiah</a:t>
                      </a:r>
                      <a:r>
                        <a:rPr lang="en-ID" sz="1500" dirty="0">
                          <a:solidFill>
                            <a:schemeClr val="tx1"/>
                          </a:solidFill>
                        </a:rPr>
                        <a:t> Bonuses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Loss from Mark-to-Market and Sale of Securities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Loss from Invesment and Cost of Commission/Provision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Impairment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Depreciation/Amortization and Cost of Fixed Assets Maintenance 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Cost of Operation Risk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Loss from Financing Restructuring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Cost of Human Resources </a:t>
                      </a:r>
                    </a:p>
                    <a:p>
                      <a:pPr marL="1169988" lvl="2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Labour Cost</a:t>
                      </a:r>
                    </a:p>
                    <a:p>
                      <a:pPr marL="1169988" lvl="2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Training Cost </a:t>
                      </a:r>
                      <a:endParaRPr lang="en-ID" sz="1500" dirty="0">
                        <a:solidFill>
                          <a:schemeClr val="tx1"/>
                        </a:solidFill>
                      </a:endParaRPr>
                    </a:p>
                    <a:p>
                      <a:pPr marL="1169988" lvl="2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Research and Development</a:t>
                      </a:r>
                    </a:p>
                    <a:p>
                      <a:pPr marL="901700" lvl="1" indent="-3635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eriod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Other Operating Cost</a:t>
                      </a:r>
                    </a:p>
                    <a:p>
                      <a:pPr marL="514350" indent="-514350">
                        <a:buFont typeface="+mj-lt"/>
                        <a:buAutoNum type="arabicPeriod" startAt="9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Non Operating Cost </a:t>
                      </a:r>
                      <a:endParaRPr lang="en-ID" sz="1500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Font typeface="+mj-lt"/>
                        <a:buAutoNum type="arabicPeriod" startAt="12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Transfer of Profit/Loss</a:t>
                      </a:r>
                    </a:p>
                    <a:p>
                      <a:pPr marL="514350" indent="-514350">
                        <a:buFont typeface="+mj-lt"/>
                        <a:buAutoNum type="arabicPeriod" startAt="12"/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</a:rPr>
                        <a:t>Income Tax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id-ID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963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id-ID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93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id-ID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2.004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122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247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242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7.122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777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rgbClr val="FF00FF"/>
                          </a:solidFill>
                        </a:rPr>
                        <a:t>16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endParaRPr lang="id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5.028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rgbClr val="FF0000"/>
                          </a:solidFill>
                        </a:rPr>
                        <a:t>122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rgbClr val="FF0000"/>
                          </a:solidFill>
                        </a:rPr>
                        <a:t>3.613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rgbClr val="FF0000"/>
                          </a:solidFill>
                        </a:rPr>
                        <a:t>264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indent="0" algn="r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(812)</a:t>
                      </a:r>
                      <a:endParaRPr lang="id-ID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Interest Receivable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Interest Receivable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Interest Receivable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Revaluation Account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Interest Payable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Interest Payable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Revaluation Account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Revaluation Account and Intermediate Consumption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Revaluation Account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Revaluation Account and Intermediate Consumption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Revaluation Account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Other </a:t>
                      </a: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changes</a:t>
                      </a: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 in valume account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Compensation of Employe</a:t>
                      </a:r>
                      <a:r>
                        <a:rPr lang="en-ID" sz="1500" kern="12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Intermediate Consumption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Gross Fixed Capital Formation</a:t>
                      </a:r>
                      <a:endParaRPr lang="en-ID" sz="15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Intermediate Consumption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Intermediate Consumption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d-ID" sz="1500" kern="1200" dirty="0">
                          <a:solidFill>
                            <a:schemeClr val="tx1"/>
                          </a:solidFill>
                        </a:rPr>
                        <a:t>Other Current Transfer</a:t>
                      </a:r>
                      <a:endParaRPr lang="id-ID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35879" y="968139"/>
            <a:ext cx="142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08" y="863945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Other Income Flow </a:t>
            </a:r>
            <a:br>
              <a:rPr lang="en-US" sz="2400" b="1" dirty="0"/>
            </a:b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5693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7848"/>
            <a:ext cx="10972800" cy="1143000"/>
          </a:xfrm>
        </p:spPr>
        <p:txBody>
          <a:bodyPr anchor="ctr"/>
          <a:lstStyle/>
          <a:p>
            <a:r>
              <a:rPr lang="en-ID" dirty="0">
                <a:latin typeface="Berlin Sans FB Demi" panose="020E0802020502020306" pitchFamily="34" charset="0"/>
              </a:rPr>
              <a:t>ISSUES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Some transaction need to be separated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26567" y="1758958"/>
            <a:ext cx="10515600" cy="4684348"/>
            <a:chOff x="280216" y="1367070"/>
            <a:chExt cx="11655168" cy="46843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16" y="1367070"/>
              <a:ext cx="3258908" cy="6572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29" t="68" b="28847"/>
            <a:stretch/>
          </p:blipFill>
          <p:spPr>
            <a:xfrm>
              <a:off x="3347698" y="1984556"/>
              <a:ext cx="8587068" cy="40527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0" b="1"/>
            <a:stretch/>
          </p:blipFill>
          <p:spPr>
            <a:xfrm>
              <a:off x="3485336" y="1367070"/>
              <a:ext cx="8450048" cy="657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" t="468" r="-1177" b="28503"/>
            <a:stretch/>
          </p:blipFill>
          <p:spPr>
            <a:xfrm>
              <a:off x="280217" y="2010850"/>
              <a:ext cx="3242912" cy="404056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6009" y="9115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D" sz="2400" b="1" dirty="0"/>
              <a:t>Table 1. </a:t>
            </a:r>
            <a:r>
              <a:rPr lang="id-ID" sz="2400" b="1" dirty="0"/>
              <a:t>Sharia Commercial Bank and Sharia Business Unit </a:t>
            </a:r>
            <a:br>
              <a:rPr lang="en-ID" sz="2400" b="1" dirty="0"/>
            </a:br>
            <a:r>
              <a:rPr lang="id-ID" sz="2400" b="1" dirty="0"/>
              <a:t>Condensed Income Statement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96349" y="1389625"/>
            <a:ext cx="149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</p:spTree>
    <p:extLst>
      <p:ext uri="{BB962C8B-B14F-4D97-AF65-F5344CB8AC3E}">
        <p14:creationId xmlns:p14="http://schemas.microsoft.com/office/powerpoint/2010/main" val="387667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26567" y="1775278"/>
            <a:ext cx="10515600" cy="4231801"/>
            <a:chOff x="272015" y="1367070"/>
            <a:chExt cx="11663370" cy="4231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13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16" y="1367070"/>
              <a:ext cx="3258908" cy="6572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0" b="1"/>
            <a:stretch/>
          </p:blipFill>
          <p:spPr>
            <a:xfrm>
              <a:off x="3485336" y="1367070"/>
              <a:ext cx="8450049" cy="657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27"/>
            <a:stretch/>
          </p:blipFill>
          <p:spPr>
            <a:xfrm>
              <a:off x="3485336" y="2024296"/>
              <a:ext cx="8450049" cy="35605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7"/>
            <a:stretch/>
          </p:blipFill>
          <p:spPr>
            <a:xfrm>
              <a:off x="272015" y="2017885"/>
              <a:ext cx="3217654" cy="35809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147363" y="1422275"/>
            <a:ext cx="149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6009" y="91150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400" b="1" dirty="0"/>
              <a:t>Table 1. </a:t>
            </a:r>
            <a:r>
              <a:rPr lang="id-ID" sz="2400" b="1" dirty="0"/>
              <a:t>Sharia Commercial Bank and Sharia Business Unit </a:t>
            </a:r>
            <a:br>
              <a:rPr lang="en-ID" sz="2400" b="1" dirty="0"/>
            </a:br>
            <a:r>
              <a:rPr lang="id-ID" sz="2400" b="1" dirty="0"/>
              <a:t>Condensed Income Statement</a:t>
            </a:r>
            <a:r>
              <a:rPr lang="en-ID" sz="2400" b="1" i="1" dirty="0"/>
              <a:t> (cont.)</a:t>
            </a:r>
            <a:endParaRPr lang="id-ID" sz="2400" b="1" i="1" dirty="0"/>
          </a:p>
        </p:txBody>
      </p:sp>
    </p:spTree>
    <p:extLst>
      <p:ext uri="{BB962C8B-B14F-4D97-AF65-F5344CB8AC3E}">
        <p14:creationId xmlns:p14="http://schemas.microsoft.com/office/powerpoint/2010/main" val="323168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6009" y="1714499"/>
            <a:ext cx="10209519" cy="4888970"/>
            <a:chOff x="266769" y="1367070"/>
            <a:chExt cx="11672682" cy="51542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16" y="1367070"/>
              <a:ext cx="3258908" cy="6572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0" b="1"/>
            <a:stretch/>
          </p:blipFill>
          <p:spPr>
            <a:xfrm>
              <a:off x="3485336" y="1367070"/>
              <a:ext cx="8450049" cy="6572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39"/>
            <a:stretch/>
          </p:blipFill>
          <p:spPr>
            <a:xfrm>
              <a:off x="3458929" y="2024295"/>
              <a:ext cx="8480522" cy="44249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8" r="-1"/>
            <a:stretch/>
          </p:blipFill>
          <p:spPr>
            <a:xfrm>
              <a:off x="266769" y="2024294"/>
              <a:ext cx="3263599" cy="449698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787123" y="1411212"/>
            <a:ext cx="149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009" y="91150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400" b="1" dirty="0"/>
              <a:t>Table 1. </a:t>
            </a:r>
            <a:r>
              <a:rPr lang="id-ID" sz="2400" b="1" dirty="0"/>
              <a:t>Sharia Commercial Bank and Sharia Business Unit </a:t>
            </a:r>
            <a:br>
              <a:rPr lang="en-ID" sz="2400" b="1" dirty="0"/>
            </a:br>
            <a:r>
              <a:rPr lang="id-ID" sz="2400" b="1" dirty="0"/>
              <a:t>Condensed Income Statement</a:t>
            </a:r>
            <a:r>
              <a:rPr lang="en-ID" sz="2400" b="1" dirty="0"/>
              <a:t> (</a:t>
            </a:r>
            <a:r>
              <a:rPr lang="en-ID" sz="2400" b="1" i="1" dirty="0"/>
              <a:t>cont.)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56085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6567" y="1840596"/>
            <a:ext cx="10515600" cy="2277083"/>
            <a:chOff x="280216" y="1367070"/>
            <a:chExt cx="11659765" cy="22770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16" y="1367070"/>
              <a:ext cx="3258908" cy="6572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0" b="1"/>
            <a:stretch/>
          </p:blipFill>
          <p:spPr>
            <a:xfrm>
              <a:off x="3485336" y="1367070"/>
              <a:ext cx="8450049" cy="65722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39"/>
            <a:stretch/>
          </p:blipFill>
          <p:spPr>
            <a:xfrm>
              <a:off x="3471889" y="2024295"/>
              <a:ext cx="8468092" cy="16198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94"/>
            <a:stretch/>
          </p:blipFill>
          <p:spPr>
            <a:xfrm>
              <a:off x="289067" y="2024293"/>
              <a:ext cx="3236611" cy="16198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147363" y="1471264"/>
            <a:ext cx="149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6009" y="9115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D" sz="2400" b="1" dirty="0"/>
              <a:t>Table 1. </a:t>
            </a:r>
            <a:r>
              <a:rPr lang="id-ID" sz="2400" b="1" dirty="0"/>
              <a:t>Sharia Commercial Bank and Sharia Business Unit </a:t>
            </a:r>
            <a:br>
              <a:rPr lang="en-ID" sz="2400" b="1" dirty="0"/>
            </a:br>
            <a:r>
              <a:rPr lang="id-ID" sz="2400" b="1" dirty="0"/>
              <a:t>Condensed Income Statement</a:t>
            </a:r>
            <a:r>
              <a:rPr lang="en-ID" sz="2400" b="1" dirty="0"/>
              <a:t> (</a:t>
            </a:r>
            <a:r>
              <a:rPr lang="en-ID" sz="2400" b="1" i="1" dirty="0"/>
              <a:t>cont.</a:t>
            </a:r>
            <a:r>
              <a:rPr lang="en-ID" sz="2400" b="1" dirty="0"/>
              <a:t>)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46093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025" y="1960826"/>
            <a:ext cx="1102995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6600" b="1" dirty="0">
                <a:solidFill>
                  <a:schemeClr val="tx2"/>
                </a:solidFill>
              </a:rPr>
              <a:t>Total </a:t>
            </a:r>
            <a:r>
              <a:rPr lang="en-ID" sz="6600" b="1" dirty="0">
                <a:solidFill>
                  <a:schemeClr val="tx2"/>
                </a:solidFill>
              </a:rPr>
              <a:t>Output</a:t>
            </a:r>
            <a:r>
              <a:rPr lang="id-ID" sz="6600" b="1" dirty="0">
                <a:solidFill>
                  <a:schemeClr val="tx2"/>
                </a:solidFill>
              </a:rPr>
              <a:t> </a:t>
            </a:r>
            <a:endParaRPr lang="en-ID" sz="6600" b="1" dirty="0">
              <a:solidFill>
                <a:schemeClr val="tx2"/>
              </a:solidFill>
            </a:endParaRPr>
          </a:p>
          <a:p>
            <a:pPr algn="ctr"/>
            <a:r>
              <a:rPr lang="id-ID" sz="4000" b="1" dirty="0"/>
              <a:t>= </a:t>
            </a:r>
            <a:r>
              <a:rPr lang="id-ID" sz="4000" b="1" dirty="0">
                <a:solidFill>
                  <a:schemeClr val="accent3">
                    <a:lumMod val="75000"/>
                  </a:schemeClr>
                </a:solidFill>
              </a:rPr>
              <a:t>Impli</a:t>
            </a:r>
            <a:r>
              <a:rPr lang="en-ID" sz="4000" b="1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id-ID" sz="4000" b="1" dirty="0">
                <a:solidFill>
                  <a:schemeClr val="accent3">
                    <a:lumMod val="75000"/>
                  </a:schemeClr>
                </a:solidFill>
              </a:rPr>
              <a:t>it Service Charge </a:t>
            </a:r>
            <a:r>
              <a:rPr lang="id-ID" sz="4000" b="1" dirty="0"/>
              <a:t>+ </a:t>
            </a:r>
            <a:r>
              <a:rPr lang="id-ID" sz="4000" b="1" dirty="0">
                <a:solidFill>
                  <a:schemeClr val="accent6"/>
                </a:solidFill>
              </a:rPr>
              <a:t>Expli</a:t>
            </a:r>
            <a:r>
              <a:rPr lang="en-ID" sz="4000" b="1" dirty="0">
                <a:solidFill>
                  <a:schemeClr val="accent6"/>
                </a:solidFill>
              </a:rPr>
              <a:t>c</a:t>
            </a:r>
            <a:r>
              <a:rPr lang="id-ID" sz="4000" b="1" dirty="0">
                <a:solidFill>
                  <a:schemeClr val="accent6"/>
                </a:solidFill>
              </a:rPr>
              <a:t>it Service Charge</a:t>
            </a:r>
          </a:p>
        </p:txBody>
      </p:sp>
    </p:spTree>
    <p:extLst>
      <p:ext uri="{BB962C8B-B14F-4D97-AF65-F5344CB8AC3E}">
        <p14:creationId xmlns:p14="http://schemas.microsoft.com/office/powerpoint/2010/main" val="413484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86" y="1015204"/>
            <a:ext cx="12605657" cy="114300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id-ID" b="1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Expli</a:t>
            </a:r>
            <a:r>
              <a:rPr lang="en-ID" b="1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c</a:t>
            </a:r>
            <a:r>
              <a:rPr lang="id-ID" b="1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it Service Charge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8289"/>
              </p:ext>
            </p:extLst>
          </p:nvPr>
        </p:nvGraphicFramePr>
        <p:xfrm>
          <a:off x="1677147" y="2510241"/>
          <a:ext cx="8900458" cy="1930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93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Indicator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Ags 2018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Other Operating Income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id-ID" dirty="0"/>
                        <a:t>c. Income from Investment, Fees, Commission, Provision 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id-ID" dirty="0"/>
                        <a:t>d. Other Income </a:t>
                      </a:r>
                    </a:p>
                    <a:p>
                      <a:r>
                        <a:rPr lang="id-ID" dirty="0"/>
                        <a:t>Non Operating Income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endParaRPr lang="id-ID" dirty="0"/>
                    </a:p>
                    <a:p>
                      <a:pPr marL="0" indent="0" algn="r">
                        <a:buNone/>
                      </a:pPr>
                      <a:r>
                        <a:rPr lang="id-ID" dirty="0"/>
                        <a:t>1.368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id-ID" dirty="0"/>
                        <a:t>4.997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id-ID" dirty="0"/>
                        <a:t>272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Total Explicit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ID" dirty="0"/>
                        <a:t>6.637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66092" y="2158204"/>
            <a:ext cx="142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In Billion IDR</a:t>
            </a:r>
          </a:p>
        </p:txBody>
      </p:sp>
    </p:spTree>
    <p:extLst>
      <p:ext uri="{BB962C8B-B14F-4D97-AF65-F5344CB8AC3E}">
        <p14:creationId xmlns:p14="http://schemas.microsoft.com/office/powerpoint/2010/main" val="301913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5191"/>
            <a:ext cx="12192000" cy="114300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Implisit</a:t>
            </a:r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 Service Charge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833362"/>
            <a:ext cx="10515600" cy="8895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D" sz="4400" b="1" dirty="0"/>
              <a:t>[(R</a:t>
            </a:r>
            <a:r>
              <a:rPr lang="en-ID" sz="4400" b="1" baseline="-25000" dirty="0"/>
              <a:t>L</a:t>
            </a:r>
            <a:r>
              <a:rPr lang="en-ID" sz="4400" b="1" dirty="0"/>
              <a:t>-</a:t>
            </a:r>
            <a:r>
              <a:rPr lang="en-ID" sz="4400" b="1" dirty="0" err="1"/>
              <a:t>R</a:t>
            </a:r>
            <a:r>
              <a:rPr lang="en-ID" sz="4400" b="1" baseline="-25000" dirty="0" err="1"/>
              <a:t>r</a:t>
            </a:r>
            <a:r>
              <a:rPr lang="en-ID" sz="4400" b="1" dirty="0"/>
              <a:t>)L + (</a:t>
            </a:r>
            <a:r>
              <a:rPr lang="en-ID" sz="4400" b="1" dirty="0" err="1"/>
              <a:t>R</a:t>
            </a:r>
            <a:r>
              <a:rPr lang="en-ID" sz="4400" b="1" baseline="-25000" dirty="0" err="1"/>
              <a:t>r</a:t>
            </a:r>
            <a:r>
              <a:rPr lang="en-ID" sz="4400" b="1" dirty="0"/>
              <a:t> – R</a:t>
            </a:r>
            <a:r>
              <a:rPr lang="en-ID" sz="4400" b="1" baseline="-25000" dirty="0"/>
              <a:t>D</a:t>
            </a:r>
            <a:r>
              <a:rPr lang="en-ID" sz="4400" b="1" dirty="0"/>
              <a:t>)D]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10444" y="4016829"/>
            <a:ext cx="896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/>
            <a:r>
              <a:rPr lang="en-ID" sz="2000" dirty="0"/>
              <a:t>R</a:t>
            </a:r>
            <a:r>
              <a:rPr lang="en-ID" sz="2000" baseline="-25000" dirty="0"/>
              <a:t>L </a:t>
            </a:r>
            <a:r>
              <a:rPr lang="en-ID" sz="2000" dirty="0"/>
              <a:t>: Equivalent of yield rate for financing, receivables/</a:t>
            </a:r>
            <a:r>
              <a:rPr lang="en-ID" sz="2000" dirty="0" err="1"/>
              <a:t>acceptables</a:t>
            </a:r>
            <a:r>
              <a:rPr lang="en-ID" sz="2000" dirty="0"/>
              <a:t>, </a:t>
            </a:r>
            <a:r>
              <a:rPr lang="en-ID" sz="2000" dirty="0" err="1"/>
              <a:t>ijarah</a:t>
            </a:r>
            <a:r>
              <a:rPr lang="en-ID" sz="2000" dirty="0"/>
              <a:t> and </a:t>
            </a:r>
            <a:r>
              <a:rPr lang="en-ID" sz="2000" dirty="0" err="1"/>
              <a:t>salam</a:t>
            </a:r>
            <a:endParaRPr lang="en-ID" sz="2000" dirty="0"/>
          </a:p>
          <a:p>
            <a:pPr marL="358775" indent="-358775"/>
            <a:r>
              <a:rPr lang="en-ID" sz="2000" dirty="0"/>
              <a:t>R</a:t>
            </a:r>
            <a:r>
              <a:rPr lang="en-ID" sz="2000" baseline="-25000" dirty="0"/>
              <a:t>D </a:t>
            </a:r>
            <a:r>
              <a:rPr lang="en-ID" sz="2000" dirty="0"/>
              <a:t>: Equivalent of yield rate for third party fund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1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1502229"/>
            <a:ext cx="10515600" cy="3935185"/>
          </a:xfrm>
          <a:ln w="28575">
            <a:solidFill>
              <a:schemeClr val="accent2"/>
            </a:solidFill>
            <a:prstDash val="dash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D" sz="6600" b="1" dirty="0" err="1">
                <a:solidFill>
                  <a:schemeClr val="accent2"/>
                </a:solidFill>
              </a:rPr>
              <a:t>R</a:t>
            </a:r>
            <a:r>
              <a:rPr lang="en-ID" sz="6600" b="1" baseline="-25000" dirty="0" err="1">
                <a:solidFill>
                  <a:schemeClr val="accent2"/>
                </a:solidFill>
              </a:rPr>
              <a:t>r</a:t>
            </a:r>
            <a:r>
              <a:rPr lang="en-ID" sz="6600" b="1" dirty="0">
                <a:solidFill>
                  <a:schemeClr val="accent2"/>
                </a:solidFill>
              </a:rPr>
              <a:t> </a:t>
            </a:r>
            <a:endParaRPr lang="en-ID" sz="3600" dirty="0">
              <a:solidFill>
                <a:schemeClr val="accent2"/>
              </a:solidFill>
            </a:endParaRPr>
          </a:p>
          <a:p>
            <a:pPr marL="620713" indent="-179388">
              <a:buNone/>
            </a:pPr>
            <a:r>
              <a:rPr lang="en-ID" sz="2400" dirty="0"/>
              <a:t>= (Financing, receivables/</a:t>
            </a:r>
            <a:r>
              <a:rPr lang="en-ID" sz="2400" dirty="0" err="1"/>
              <a:t>acceptables</a:t>
            </a:r>
            <a:r>
              <a:rPr lang="en-ID" sz="2400" dirty="0"/>
              <a:t>, </a:t>
            </a:r>
            <a:r>
              <a:rPr lang="en-ID" sz="2400" dirty="0" err="1"/>
              <a:t>ijarah</a:t>
            </a:r>
            <a:r>
              <a:rPr lang="en-ID" sz="2400" dirty="0"/>
              <a:t> and </a:t>
            </a:r>
            <a:r>
              <a:rPr lang="en-ID" sz="2400" dirty="0" err="1"/>
              <a:t>salam’s</a:t>
            </a:r>
            <a:r>
              <a:rPr lang="en-ID" sz="2400" dirty="0"/>
              <a:t> yield rate + Third party fund’s yield rate)/2</a:t>
            </a:r>
          </a:p>
          <a:p>
            <a:pPr marL="441325" indent="0">
              <a:buNone/>
            </a:pPr>
            <a:r>
              <a:rPr lang="en-ID" sz="2400" dirty="0"/>
              <a:t>= (10,78 + 4,44)/2</a:t>
            </a:r>
          </a:p>
          <a:p>
            <a:pPr marL="441325" indent="0">
              <a:buNone/>
            </a:pPr>
            <a:r>
              <a:rPr lang="en-ID" sz="2400" dirty="0"/>
              <a:t>= </a:t>
            </a:r>
            <a:r>
              <a:rPr lang="en-ID" sz="4000" b="1" dirty="0"/>
              <a:t>7,61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312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Bahan rapat PMTB dg Kemenko 16Maret18</Template>
  <TotalTime>623</TotalTime>
  <Words>528</Words>
  <Application>Microsoft Office PowerPoint</Application>
  <PresentationFormat>Widescreen</PresentationFormat>
  <Paragraphs>138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Berlin Sans FB Demi</vt:lpstr>
      <vt:lpstr>Calibri</vt:lpstr>
      <vt:lpstr>Raleway Black</vt:lpstr>
      <vt:lpstr>Raleway Light</vt:lpstr>
      <vt:lpstr>Trebuchet MS</vt:lpstr>
      <vt:lpstr>Wingdings</vt:lpstr>
      <vt:lpstr>1_Office Theme</vt:lpstr>
      <vt:lpstr>Office Theme</vt:lpstr>
      <vt:lpstr>2_Office Theme</vt:lpstr>
      <vt:lpstr>Microsoft Excel Worksheet</vt:lpstr>
      <vt:lpstr>Compilation Income Flow for Islamic Finance in Indonesia</vt:lpstr>
      <vt:lpstr>Table 1. Sharia Commercial Bank and Sharia Business Unit  Condensed Income Statement</vt:lpstr>
      <vt:lpstr>PowerPoint Presentation</vt:lpstr>
      <vt:lpstr>PowerPoint Presentation</vt:lpstr>
      <vt:lpstr>Table 1. Sharia Commercial Bank and Sharia Business Unit  Condensed Income Statement (cont.)</vt:lpstr>
      <vt:lpstr>PowerPoint Presentation</vt:lpstr>
      <vt:lpstr>Explicit Service Charge</vt:lpstr>
      <vt:lpstr>Implisit Service Charge</vt:lpstr>
      <vt:lpstr>PowerPoint Presentation</vt:lpstr>
      <vt:lpstr>Table 2. Equivalent of Yield Rate/Distribution/Fees/Bonuses  of Sharia Commercial Banks and Sharia Business Units (%)</vt:lpstr>
      <vt:lpstr>Table 2. Equivalent of Yield Rate/Distribution/Fees/Bonuses  of Sharia Commercial Banks and Sharia Business Units (%) -cont</vt:lpstr>
      <vt:lpstr>Table 2. Equivalent of Yield Rate/Distribution/Fees/Bonuses  of Sharia Commercial Banks and Sharia Business Units (%) -cont</vt:lpstr>
      <vt:lpstr>Table 3. Financing and Non Performance Financing based on type of Shariah-compliant contract of Sharia Commercial Banks and Sharia Business Unit (Billion IDR)</vt:lpstr>
      <vt:lpstr>Table 4. Depositor Funds Composition of Sharia Commercial Bank  and Sharia Business Unit</vt:lpstr>
      <vt:lpstr>PowerPoint Presentation</vt:lpstr>
      <vt:lpstr>PowerPoint Presentation</vt:lpstr>
      <vt:lpstr>PowerPoint Presentation</vt:lpstr>
      <vt:lpstr>PowerPoint Presentation</vt:lpstr>
      <vt:lpstr>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Suryani Widarta</dc:creator>
  <cp:lastModifiedBy>user</cp:lastModifiedBy>
  <cp:revision>53</cp:revision>
  <cp:lastPrinted>2018-10-17T08:47:50Z</cp:lastPrinted>
  <dcterms:created xsi:type="dcterms:W3CDTF">2018-10-16T07:06:38Z</dcterms:created>
  <dcterms:modified xsi:type="dcterms:W3CDTF">2018-10-19T10:40:49Z</dcterms:modified>
</cp:coreProperties>
</file>