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596" r:id="rId4"/>
    <p:sldId id="1096" r:id="rId5"/>
    <p:sldId id="302" r:id="rId6"/>
    <p:sldId id="258" r:id="rId7"/>
    <p:sldId id="415" r:id="rId8"/>
    <p:sldId id="1118" r:id="rId9"/>
    <p:sldId id="292" r:id="rId10"/>
    <p:sldId id="1106" r:id="rId11"/>
    <p:sldId id="1110" r:id="rId12"/>
    <p:sldId id="1119" r:id="rId13"/>
    <p:sldId id="1113" r:id="rId14"/>
    <p:sldId id="1111" r:id="rId15"/>
    <p:sldId id="1097" r:id="rId16"/>
    <p:sldId id="109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21" autoAdjust="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18533D-C42E-6940-A35B-626DA9032A54}" type="doc">
      <dgm:prSet loTypeId="urn:microsoft.com/office/officeart/2005/8/layout/radial5" loCatId="relationship" qsTypeId="urn:microsoft.com/office/officeart/2005/8/quickstyle/simple1" qsCatId="simple" csTypeId="urn:microsoft.com/office/officeart/2005/8/colors/colorful1#1" csCatId="colorful" phldr="1"/>
      <dgm:spPr/>
      <dgm:t>
        <a:bodyPr/>
        <a:lstStyle/>
        <a:p>
          <a:endParaRPr lang="en-US"/>
        </a:p>
      </dgm:t>
    </dgm:pt>
    <dgm:pt modelId="{FD982946-1B10-C04B-A0C3-9991108E2CE5}">
      <dgm:prSet phldrT="[Text]"/>
      <dgm:spPr/>
      <dgm:t>
        <a:bodyPr/>
        <a:lstStyle/>
        <a:p>
          <a:r>
            <a:rPr lang="en-US" dirty="0"/>
            <a:t>Islamic Finance</a:t>
          </a:r>
        </a:p>
      </dgm:t>
    </dgm:pt>
    <dgm:pt modelId="{C6848F3B-76E5-B747-A8F3-8E03E82AE0F5}" type="parTrans" cxnId="{D9609B72-0DF8-8043-B356-A8A88A634841}">
      <dgm:prSet/>
      <dgm:spPr/>
      <dgm:t>
        <a:bodyPr/>
        <a:lstStyle/>
        <a:p>
          <a:endParaRPr lang="en-US"/>
        </a:p>
      </dgm:t>
    </dgm:pt>
    <dgm:pt modelId="{C6743A77-2254-924A-B4BC-FAEE8D656CE7}" type="sibTrans" cxnId="{D9609B72-0DF8-8043-B356-A8A88A634841}">
      <dgm:prSet/>
      <dgm:spPr/>
      <dgm:t>
        <a:bodyPr/>
        <a:lstStyle/>
        <a:p>
          <a:endParaRPr lang="en-US"/>
        </a:p>
      </dgm:t>
    </dgm:pt>
    <dgm:pt modelId="{7BB13827-F025-4347-BC00-E6174048AB40}">
      <dgm:prSet phldrT="[Text]"/>
      <dgm:spPr/>
      <dgm:t>
        <a:bodyPr/>
        <a:lstStyle/>
        <a:p>
          <a:r>
            <a:rPr lang="en-US" dirty="0"/>
            <a:t>Islamic Money Market</a:t>
          </a:r>
        </a:p>
      </dgm:t>
    </dgm:pt>
    <dgm:pt modelId="{96C68DB0-ABF4-F04B-8B20-F90353CD8607}" type="parTrans" cxnId="{DA86D0FD-5680-894B-81A7-08800B3C605A}">
      <dgm:prSet/>
      <dgm:spPr/>
      <dgm:t>
        <a:bodyPr/>
        <a:lstStyle/>
        <a:p>
          <a:endParaRPr lang="en-US"/>
        </a:p>
      </dgm:t>
    </dgm:pt>
    <dgm:pt modelId="{DE79A428-4CD9-A541-94BF-164D90CC49EB}" type="sibTrans" cxnId="{DA86D0FD-5680-894B-81A7-08800B3C605A}">
      <dgm:prSet/>
      <dgm:spPr/>
      <dgm:t>
        <a:bodyPr/>
        <a:lstStyle/>
        <a:p>
          <a:endParaRPr lang="en-US"/>
        </a:p>
      </dgm:t>
    </dgm:pt>
    <dgm:pt modelId="{4F397941-0EEC-3C49-A4E6-A67A81D56B4C}">
      <dgm:prSet phldrT="[Text]"/>
      <dgm:spPr/>
      <dgm:t>
        <a:bodyPr/>
        <a:lstStyle/>
        <a:p>
          <a:r>
            <a:rPr lang="en-US" dirty="0"/>
            <a:t>Islamic Banking</a:t>
          </a:r>
        </a:p>
      </dgm:t>
    </dgm:pt>
    <dgm:pt modelId="{C7095083-E1C7-1A46-B6F8-B0D272BF59BF}" type="parTrans" cxnId="{BB64B851-9F19-B948-9366-4A6ACE939A3D}">
      <dgm:prSet/>
      <dgm:spPr/>
      <dgm:t>
        <a:bodyPr/>
        <a:lstStyle/>
        <a:p>
          <a:endParaRPr lang="en-US"/>
        </a:p>
      </dgm:t>
    </dgm:pt>
    <dgm:pt modelId="{5A43A7A7-AC08-F54F-A8D2-4819AF2CB47F}" type="sibTrans" cxnId="{BB64B851-9F19-B948-9366-4A6ACE939A3D}">
      <dgm:prSet/>
      <dgm:spPr/>
      <dgm:t>
        <a:bodyPr/>
        <a:lstStyle/>
        <a:p>
          <a:endParaRPr lang="en-US"/>
        </a:p>
      </dgm:t>
    </dgm:pt>
    <dgm:pt modelId="{F90258D9-8A44-3C43-A3CB-72CEF6298144}">
      <dgm:prSet phldrT="[Text]"/>
      <dgm:spPr/>
      <dgm:t>
        <a:bodyPr/>
        <a:lstStyle/>
        <a:p>
          <a:r>
            <a:rPr lang="en-US" dirty="0"/>
            <a:t>Takaful</a:t>
          </a:r>
        </a:p>
      </dgm:t>
    </dgm:pt>
    <dgm:pt modelId="{CA0B1302-4CA4-5A4D-A564-09CDC509E28C}" type="parTrans" cxnId="{AB2315C9-C4D7-6B45-868C-718B60EECE33}">
      <dgm:prSet/>
      <dgm:spPr/>
      <dgm:t>
        <a:bodyPr/>
        <a:lstStyle/>
        <a:p>
          <a:endParaRPr lang="en-US"/>
        </a:p>
      </dgm:t>
    </dgm:pt>
    <dgm:pt modelId="{0E262946-E1D9-6640-9910-D33120DD5A53}" type="sibTrans" cxnId="{AB2315C9-C4D7-6B45-868C-718B60EECE33}">
      <dgm:prSet/>
      <dgm:spPr/>
      <dgm:t>
        <a:bodyPr/>
        <a:lstStyle/>
        <a:p>
          <a:endParaRPr lang="en-US"/>
        </a:p>
      </dgm:t>
    </dgm:pt>
    <dgm:pt modelId="{C71E161C-D79D-A54C-A74C-AA33576406D9}">
      <dgm:prSet phldrT="[Text]"/>
      <dgm:spPr/>
      <dgm:t>
        <a:bodyPr/>
        <a:lstStyle/>
        <a:p>
          <a:r>
            <a:rPr lang="en-US" dirty="0"/>
            <a:t>Islamic Capital Market</a:t>
          </a:r>
        </a:p>
      </dgm:t>
    </dgm:pt>
    <dgm:pt modelId="{EF586CBB-B556-C241-B6D8-CC0A62AA9F85}" type="parTrans" cxnId="{AE92A87F-9073-F445-ADC9-5386D03A4DA0}">
      <dgm:prSet/>
      <dgm:spPr/>
      <dgm:t>
        <a:bodyPr/>
        <a:lstStyle/>
        <a:p>
          <a:endParaRPr lang="en-US"/>
        </a:p>
      </dgm:t>
    </dgm:pt>
    <dgm:pt modelId="{AF1328E0-0183-284F-AD33-1BA77CD7934F}" type="sibTrans" cxnId="{AE92A87F-9073-F445-ADC9-5386D03A4DA0}">
      <dgm:prSet/>
      <dgm:spPr/>
      <dgm:t>
        <a:bodyPr/>
        <a:lstStyle/>
        <a:p>
          <a:endParaRPr lang="en-US"/>
        </a:p>
      </dgm:t>
    </dgm:pt>
    <dgm:pt modelId="{4228871F-A6BB-AF4F-B1EA-4A4B24EC5244}">
      <dgm:prSet phldrT="[Text]"/>
      <dgm:spPr/>
      <dgm:t>
        <a:bodyPr/>
        <a:lstStyle/>
        <a:p>
          <a:r>
            <a:rPr lang="en-US" dirty="0"/>
            <a:t>Islamic Wealth Planning</a:t>
          </a:r>
        </a:p>
      </dgm:t>
    </dgm:pt>
    <dgm:pt modelId="{E5F7A382-E814-584E-BE31-CC7DA2D34200}" type="parTrans" cxnId="{1834DE87-2D1A-4E4F-A790-AC0AF37622A8}">
      <dgm:prSet/>
      <dgm:spPr/>
      <dgm:t>
        <a:bodyPr/>
        <a:lstStyle/>
        <a:p>
          <a:endParaRPr lang="en-US"/>
        </a:p>
      </dgm:t>
    </dgm:pt>
    <dgm:pt modelId="{6DCC2501-DD1E-7446-BF74-90190302110B}" type="sibTrans" cxnId="{1834DE87-2D1A-4E4F-A790-AC0AF37622A8}">
      <dgm:prSet/>
      <dgm:spPr/>
      <dgm:t>
        <a:bodyPr/>
        <a:lstStyle/>
        <a:p>
          <a:endParaRPr lang="en-US"/>
        </a:p>
      </dgm:t>
    </dgm:pt>
    <dgm:pt modelId="{EF1D9951-D3D0-444C-B038-C042DE9CCB0F}" type="pres">
      <dgm:prSet presAssocID="{F118533D-C42E-6940-A35B-626DA9032A54}" presName="Name0" presStyleCnt="0">
        <dgm:presLayoutVars>
          <dgm:chMax val="1"/>
          <dgm:dir/>
          <dgm:animLvl val="ctr"/>
          <dgm:resizeHandles val="exact"/>
        </dgm:presLayoutVars>
      </dgm:prSet>
      <dgm:spPr/>
    </dgm:pt>
    <dgm:pt modelId="{0B0A196E-28E1-4248-90DC-763BD8A5C244}" type="pres">
      <dgm:prSet presAssocID="{FD982946-1B10-C04B-A0C3-9991108E2CE5}" presName="centerShape" presStyleLbl="node0" presStyleIdx="0" presStyleCnt="1"/>
      <dgm:spPr/>
    </dgm:pt>
    <dgm:pt modelId="{A003ADFB-FD22-EA4B-8CA6-413876F9A42A}" type="pres">
      <dgm:prSet presAssocID="{96C68DB0-ABF4-F04B-8B20-F90353CD8607}" presName="parTrans" presStyleLbl="sibTrans2D1" presStyleIdx="0" presStyleCnt="5"/>
      <dgm:spPr/>
    </dgm:pt>
    <dgm:pt modelId="{788A68EE-884E-4844-80B7-F8D7481B2DD6}" type="pres">
      <dgm:prSet presAssocID="{96C68DB0-ABF4-F04B-8B20-F90353CD8607}" presName="connectorText" presStyleLbl="sibTrans2D1" presStyleIdx="0" presStyleCnt="5"/>
      <dgm:spPr/>
    </dgm:pt>
    <dgm:pt modelId="{5085224E-FCAE-C741-A29B-835C59196623}" type="pres">
      <dgm:prSet presAssocID="{7BB13827-F025-4347-BC00-E6174048AB40}" presName="node" presStyleLbl="node1" presStyleIdx="0" presStyleCnt="5">
        <dgm:presLayoutVars>
          <dgm:bulletEnabled val="1"/>
        </dgm:presLayoutVars>
      </dgm:prSet>
      <dgm:spPr/>
    </dgm:pt>
    <dgm:pt modelId="{FBFCA8DC-54DC-A646-B345-7B5C136D9DB7}" type="pres">
      <dgm:prSet presAssocID="{C7095083-E1C7-1A46-B6F8-B0D272BF59BF}" presName="parTrans" presStyleLbl="sibTrans2D1" presStyleIdx="1" presStyleCnt="5" custLinFactNeighborX="-23569" custLinFactNeighborY="-11077"/>
      <dgm:spPr/>
    </dgm:pt>
    <dgm:pt modelId="{ADF851ED-D713-D441-8CF5-93C59BF69141}" type="pres">
      <dgm:prSet presAssocID="{C7095083-E1C7-1A46-B6F8-B0D272BF59BF}" presName="connectorText" presStyleLbl="sibTrans2D1" presStyleIdx="1" presStyleCnt="5"/>
      <dgm:spPr/>
    </dgm:pt>
    <dgm:pt modelId="{E8904338-6FFE-BE47-9F68-5E94DEE0172D}" type="pres">
      <dgm:prSet presAssocID="{4F397941-0EEC-3C49-A4E6-A67A81D56B4C}" presName="node" presStyleLbl="node1" presStyleIdx="1" presStyleCnt="5" custScaleX="105780" custRadScaleRad="105789" custRadScaleInc="-6784">
        <dgm:presLayoutVars>
          <dgm:bulletEnabled val="1"/>
        </dgm:presLayoutVars>
      </dgm:prSet>
      <dgm:spPr/>
    </dgm:pt>
    <dgm:pt modelId="{BC4309A1-84C9-1045-B312-3F101FCE3498}" type="pres">
      <dgm:prSet presAssocID="{EF586CBB-B556-C241-B6D8-CC0A62AA9F85}" presName="parTrans" presStyleLbl="sibTrans2D1" presStyleIdx="2" presStyleCnt="5"/>
      <dgm:spPr/>
    </dgm:pt>
    <dgm:pt modelId="{36568F22-261E-4746-9842-23E0C63D66A5}" type="pres">
      <dgm:prSet presAssocID="{EF586CBB-B556-C241-B6D8-CC0A62AA9F85}" presName="connectorText" presStyleLbl="sibTrans2D1" presStyleIdx="2" presStyleCnt="5"/>
      <dgm:spPr/>
    </dgm:pt>
    <dgm:pt modelId="{25A62D95-BC81-DD43-B17A-0DE03E19B54B}" type="pres">
      <dgm:prSet presAssocID="{C71E161C-D79D-A54C-A74C-AA33576406D9}" presName="node" presStyleLbl="node1" presStyleIdx="2" presStyleCnt="5">
        <dgm:presLayoutVars>
          <dgm:bulletEnabled val="1"/>
        </dgm:presLayoutVars>
      </dgm:prSet>
      <dgm:spPr/>
    </dgm:pt>
    <dgm:pt modelId="{49F0B9E8-5CF8-7447-8E16-549CA1E949A1}" type="pres">
      <dgm:prSet presAssocID="{CA0B1302-4CA4-5A4D-A564-09CDC509E28C}" presName="parTrans" presStyleLbl="sibTrans2D1" presStyleIdx="3" presStyleCnt="5"/>
      <dgm:spPr/>
    </dgm:pt>
    <dgm:pt modelId="{33044DB6-C6A0-6E44-ADBB-FFBDAD663C0E}" type="pres">
      <dgm:prSet presAssocID="{CA0B1302-4CA4-5A4D-A564-09CDC509E28C}" presName="connectorText" presStyleLbl="sibTrans2D1" presStyleIdx="3" presStyleCnt="5"/>
      <dgm:spPr/>
    </dgm:pt>
    <dgm:pt modelId="{5F2E8913-C221-7246-B1C1-176879F7470B}" type="pres">
      <dgm:prSet presAssocID="{F90258D9-8A44-3C43-A3CB-72CEF6298144}" presName="node" presStyleLbl="node1" presStyleIdx="3" presStyleCnt="5">
        <dgm:presLayoutVars>
          <dgm:bulletEnabled val="1"/>
        </dgm:presLayoutVars>
      </dgm:prSet>
      <dgm:spPr/>
    </dgm:pt>
    <dgm:pt modelId="{A27864E8-6BBC-1B4A-AE60-CA78CF843629}" type="pres">
      <dgm:prSet presAssocID="{E5F7A382-E814-584E-BE31-CC7DA2D34200}" presName="parTrans" presStyleLbl="sibTrans2D1" presStyleIdx="4" presStyleCnt="5"/>
      <dgm:spPr/>
    </dgm:pt>
    <dgm:pt modelId="{63270234-2F7D-A94B-9EA5-558DEA59CB53}" type="pres">
      <dgm:prSet presAssocID="{E5F7A382-E814-584E-BE31-CC7DA2D34200}" presName="connectorText" presStyleLbl="sibTrans2D1" presStyleIdx="4" presStyleCnt="5"/>
      <dgm:spPr/>
    </dgm:pt>
    <dgm:pt modelId="{3D62C3A4-109F-9E48-A5D2-FD7BE6E8979B}" type="pres">
      <dgm:prSet presAssocID="{4228871F-A6BB-AF4F-B1EA-4A4B24EC5244}" presName="node" presStyleLbl="node1" presStyleIdx="4" presStyleCnt="5">
        <dgm:presLayoutVars>
          <dgm:bulletEnabled val="1"/>
        </dgm:presLayoutVars>
      </dgm:prSet>
      <dgm:spPr/>
    </dgm:pt>
  </dgm:ptLst>
  <dgm:cxnLst>
    <dgm:cxn modelId="{5853B920-C385-4118-A21E-6EFE23B535D0}" type="presOf" srcId="{FD982946-1B10-C04B-A0C3-9991108E2CE5}" destId="{0B0A196E-28E1-4248-90DC-763BD8A5C244}" srcOrd="0" destOrd="0" presId="urn:microsoft.com/office/officeart/2005/8/layout/radial5"/>
    <dgm:cxn modelId="{A3ACDC36-07C0-4420-A16A-4FC71CDBAF96}" type="presOf" srcId="{C7095083-E1C7-1A46-B6F8-B0D272BF59BF}" destId="{ADF851ED-D713-D441-8CF5-93C59BF69141}" srcOrd="1" destOrd="0" presId="urn:microsoft.com/office/officeart/2005/8/layout/radial5"/>
    <dgm:cxn modelId="{6850805B-1605-4188-9D63-8EBB91A9DE88}" type="presOf" srcId="{96C68DB0-ABF4-F04B-8B20-F90353CD8607}" destId="{788A68EE-884E-4844-80B7-F8D7481B2DD6}" srcOrd="1" destOrd="0" presId="urn:microsoft.com/office/officeart/2005/8/layout/radial5"/>
    <dgm:cxn modelId="{0E35815F-DD8F-465C-A4AA-B85003E160D6}" type="presOf" srcId="{C71E161C-D79D-A54C-A74C-AA33576406D9}" destId="{25A62D95-BC81-DD43-B17A-0DE03E19B54B}" srcOrd="0" destOrd="0" presId="urn:microsoft.com/office/officeart/2005/8/layout/radial5"/>
    <dgm:cxn modelId="{BD620C63-EA37-43C7-8D68-DA3204C88828}" type="presOf" srcId="{96C68DB0-ABF4-F04B-8B20-F90353CD8607}" destId="{A003ADFB-FD22-EA4B-8CA6-413876F9A42A}" srcOrd="0" destOrd="0" presId="urn:microsoft.com/office/officeart/2005/8/layout/radial5"/>
    <dgm:cxn modelId="{392C3A69-1857-4F8B-A7EF-4384C7C5CDE5}" type="presOf" srcId="{F118533D-C42E-6940-A35B-626DA9032A54}" destId="{EF1D9951-D3D0-444C-B038-C042DE9CCB0F}" srcOrd="0" destOrd="0" presId="urn:microsoft.com/office/officeart/2005/8/layout/radial5"/>
    <dgm:cxn modelId="{BB64B851-9F19-B948-9366-4A6ACE939A3D}" srcId="{FD982946-1B10-C04B-A0C3-9991108E2CE5}" destId="{4F397941-0EEC-3C49-A4E6-A67A81D56B4C}" srcOrd="1" destOrd="0" parTransId="{C7095083-E1C7-1A46-B6F8-B0D272BF59BF}" sibTransId="{5A43A7A7-AC08-F54F-A8D2-4819AF2CB47F}"/>
    <dgm:cxn modelId="{D9609B72-0DF8-8043-B356-A8A88A634841}" srcId="{F118533D-C42E-6940-A35B-626DA9032A54}" destId="{FD982946-1B10-C04B-A0C3-9991108E2CE5}" srcOrd="0" destOrd="0" parTransId="{C6848F3B-76E5-B747-A8F3-8E03E82AE0F5}" sibTransId="{C6743A77-2254-924A-B4BC-FAEE8D656CE7}"/>
    <dgm:cxn modelId="{0EBF0456-D84D-4609-BFCB-2F0E42040083}" type="presOf" srcId="{C7095083-E1C7-1A46-B6F8-B0D272BF59BF}" destId="{FBFCA8DC-54DC-A646-B345-7B5C136D9DB7}" srcOrd="0" destOrd="0" presId="urn:microsoft.com/office/officeart/2005/8/layout/radial5"/>
    <dgm:cxn modelId="{AE92A87F-9073-F445-ADC9-5386D03A4DA0}" srcId="{FD982946-1B10-C04B-A0C3-9991108E2CE5}" destId="{C71E161C-D79D-A54C-A74C-AA33576406D9}" srcOrd="2" destOrd="0" parTransId="{EF586CBB-B556-C241-B6D8-CC0A62AA9F85}" sibTransId="{AF1328E0-0183-284F-AD33-1BA77CD7934F}"/>
    <dgm:cxn modelId="{155C8080-5728-4C70-8A45-889A7EDA6F19}" type="presOf" srcId="{7BB13827-F025-4347-BC00-E6174048AB40}" destId="{5085224E-FCAE-C741-A29B-835C59196623}" srcOrd="0" destOrd="0" presId="urn:microsoft.com/office/officeart/2005/8/layout/radial5"/>
    <dgm:cxn modelId="{1834DE87-2D1A-4E4F-A790-AC0AF37622A8}" srcId="{FD982946-1B10-C04B-A0C3-9991108E2CE5}" destId="{4228871F-A6BB-AF4F-B1EA-4A4B24EC5244}" srcOrd="4" destOrd="0" parTransId="{E5F7A382-E814-584E-BE31-CC7DA2D34200}" sibTransId="{6DCC2501-DD1E-7446-BF74-90190302110B}"/>
    <dgm:cxn modelId="{15FFFF8A-9DDB-4C26-A52B-5301F0B006C6}" type="presOf" srcId="{CA0B1302-4CA4-5A4D-A564-09CDC509E28C}" destId="{33044DB6-C6A0-6E44-ADBB-FFBDAD663C0E}" srcOrd="1" destOrd="0" presId="urn:microsoft.com/office/officeart/2005/8/layout/radial5"/>
    <dgm:cxn modelId="{83F3D894-A01C-406A-9C06-5B259A6816C3}" type="presOf" srcId="{EF586CBB-B556-C241-B6D8-CC0A62AA9F85}" destId="{36568F22-261E-4746-9842-23E0C63D66A5}" srcOrd="1" destOrd="0" presId="urn:microsoft.com/office/officeart/2005/8/layout/radial5"/>
    <dgm:cxn modelId="{67D8C5BD-65CF-4095-9A19-78BA59D99CCE}" type="presOf" srcId="{E5F7A382-E814-584E-BE31-CC7DA2D34200}" destId="{63270234-2F7D-A94B-9EA5-558DEA59CB53}" srcOrd="1" destOrd="0" presId="urn:microsoft.com/office/officeart/2005/8/layout/radial5"/>
    <dgm:cxn modelId="{AB2315C9-C4D7-6B45-868C-718B60EECE33}" srcId="{FD982946-1B10-C04B-A0C3-9991108E2CE5}" destId="{F90258D9-8A44-3C43-A3CB-72CEF6298144}" srcOrd="3" destOrd="0" parTransId="{CA0B1302-4CA4-5A4D-A564-09CDC509E28C}" sibTransId="{0E262946-E1D9-6640-9910-D33120DD5A53}"/>
    <dgm:cxn modelId="{7FDAF4D3-48BB-4DE7-B0B8-4FEB3B4465F1}" type="presOf" srcId="{EF586CBB-B556-C241-B6D8-CC0A62AA9F85}" destId="{BC4309A1-84C9-1045-B312-3F101FCE3498}" srcOrd="0" destOrd="0" presId="urn:microsoft.com/office/officeart/2005/8/layout/radial5"/>
    <dgm:cxn modelId="{B9B337DE-833D-4C29-9C48-B7C3CD92D548}" type="presOf" srcId="{4F397941-0EEC-3C49-A4E6-A67A81D56B4C}" destId="{E8904338-6FFE-BE47-9F68-5E94DEE0172D}" srcOrd="0" destOrd="0" presId="urn:microsoft.com/office/officeart/2005/8/layout/radial5"/>
    <dgm:cxn modelId="{4C6BC5DE-A11B-46ED-AA98-019718430649}" type="presOf" srcId="{4228871F-A6BB-AF4F-B1EA-4A4B24EC5244}" destId="{3D62C3A4-109F-9E48-A5D2-FD7BE6E8979B}" srcOrd="0" destOrd="0" presId="urn:microsoft.com/office/officeart/2005/8/layout/radial5"/>
    <dgm:cxn modelId="{A8ED78EB-F1E7-4501-BD81-468735247C05}" type="presOf" srcId="{F90258D9-8A44-3C43-A3CB-72CEF6298144}" destId="{5F2E8913-C221-7246-B1C1-176879F7470B}" srcOrd="0" destOrd="0" presId="urn:microsoft.com/office/officeart/2005/8/layout/radial5"/>
    <dgm:cxn modelId="{D504E7EE-B77A-4CE4-8D79-59A72541C60E}" type="presOf" srcId="{CA0B1302-4CA4-5A4D-A564-09CDC509E28C}" destId="{49F0B9E8-5CF8-7447-8E16-549CA1E949A1}" srcOrd="0" destOrd="0" presId="urn:microsoft.com/office/officeart/2005/8/layout/radial5"/>
    <dgm:cxn modelId="{0D7654F4-EB08-4EE9-B4A4-2A527A0C1D89}" type="presOf" srcId="{E5F7A382-E814-584E-BE31-CC7DA2D34200}" destId="{A27864E8-6BBC-1B4A-AE60-CA78CF843629}" srcOrd="0" destOrd="0" presId="urn:microsoft.com/office/officeart/2005/8/layout/radial5"/>
    <dgm:cxn modelId="{DA86D0FD-5680-894B-81A7-08800B3C605A}" srcId="{FD982946-1B10-C04B-A0C3-9991108E2CE5}" destId="{7BB13827-F025-4347-BC00-E6174048AB40}" srcOrd="0" destOrd="0" parTransId="{96C68DB0-ABF4-F04B-8B20-F90353CD8607}" sibTransId="{DE79A428-4CD9-A541-94BF-164D90CC49EB}"/>
    <dgm:cxn modelId="{2860A433-CFCF-4F8A-8C98-2AAE524897E2}" type="presParOf" srcId="{EF1D9951-D3D0-444C-B038-C042DE9CCB0F}" destId="{0B0A196E-28E1-4248-90DC-763BD8A5C244}" srcOrd="0" destOrd="0" presId="urn:microsoft.com/office/officeart/2005/8/layout/radial5"/>
    <dgm:cxn modelId="{E6931AF9-445D-433E-829F-385AC94B38D3}" type="presParOf" srcId="{EF1D9951-D3D0-444C-B038-C042DE9CCB0F}" destId="{A003ADFB-FD22-EA4B-8CA6-413876F9A42A}" srcOrd="1" destOrd="0" presId="urn:microsoft.com/office/officeart/2005/8/layout/radial5"/>
    <dgm:cxn modelId="{EC873C94-9F27-42A3-AC3E-9CC4055C09DC}" type="presParOf" srcId="{A003ADFB-FD22-EA4B-8CA6-413876F9A42A}" destId="{788A68EE-884E-4844-80B7-F8D7481B2DD6}" srcOrd="0" destOrd="0" presId="urn:microsoft.com/office/officeart/2005/8/layout/radial5"/>
    <dgm:cxn modelId="{DFE4F85B-9E14-480E-A072-BF9924C49709}" type="presParOf" srcId="{EF1D9951-D3D0-444C-B038-C042DE9CCB0F}" destId="{5085224E-FCAE-C741-A29B-835C59196623}" srcOrd="2" destOrd="0" presId="urn:microsoft.com/office/officeart/2005/8/layout/radial5"/>
    <dgm:cxn modelId="{3716F7C2-49BC-44E1-9C1B-44BF45995B23}" type="presParOf" srcId="{EF1D9951-D3D0-444C-B038-C042DE9CCB0F}" destId="{FBFCA8DC-54DC-A646-B345-7B5C136D9DB7}" srcOrd="3" destOrd="0" presId="urn:microsoft.com/office/officeart/2005/8/layout/radial5"/>
    <dgm:cxn modelId="{C87A0446-4E33-42C8-8A07-544E46FCB0C3}" type="presParOf" srcId="{FBFCA8DC-54DC-A646-B345-7B5C136D9DB7}" destId="{ADF851ED-D713-D441-8CF5-93C59BF69141}" srcOrd="0" destOrd="0" presId="urn:microsoft.com/office/officeart/2005/8/layout/radial5"/>
    <dgm:cxn modelId="{F1C52B27-D8C8-4101-BF09-C9B2D2313ECF}" type="presParOf" srcId="{EF1D9951-D3D0-444C-B038-C042DE9CCB0F}" destId="{E8904338-6FFE-BE47-9F68-5E94DEE0172D}" srcOrd="4" destOrd="0" presId="urn:microsoft.com/office/officeart/2005/8/layout/radial5"/>
    <dgm:cxn modelId="{89B9F201-2DC5-46E0-9EC6-CD070835CA14}" type="presParOf" srcId="{EF1D9951-D3D0-444C-B038-C042DE9CCB0F}" destId="{BC4309A1-84C9-1045-B312-3F101FCE3498}" srcOrd="5" destOrd="0" presId="urn:microsoft.com/office/officeart/2005/8/layout/radial5"/>
    <dgm:cxn modelId="{3330D8C5-F9DC-43BB-971E-BA3C1735DA88}" type="presParOf" srcId="{BC4309A1-84C9-1045-B312-3F101FCE3498}" destId="{36568F22-261E-4746-9842-23E0C63D66A5}" srcOrd="0" destOrd="0" presId="urn:microsoft.com/office/officeart/2005/8/layout/radial5"/>
    <dgm:cxn modelId="{66A5E924-5D9C-4F7D-BC1E-0803B321C067}" type="presParOf" srcId="{EF1D9951-D3D0-444C-B038-C042DE9CCB0F}" destId="{25A62D95-BC81-DD43-B17A-0DE03E19B54B}" srcOrd="6" destOrd="0" presId="urn:microsoft.com/office/officeart/2005/8/layout/radial5"/>
    <dgm:cxn modelId="{30BE1152-FAC7-4AD6-9DD3-FC5CA1212C54}" type="presParOf" srcId="{EF1D9951-D3D0-444C-B038-C042DE9CCB0F}" destId="{49F0B9E8-5CF8-7447-8E16-549CA1E949A1}" srcOrd="7" destOrd="0" presId="urn:microsoft.com/office/officeart/2005/8/layout/radial5"/>
    <dgm:cxn modelId="{E571367F-150D-474E-96EA-A5DBDF38B4A7}" type="presParOf" srcId="{49F0B9E8-5CF8-7447-8E16-549CA1E949A1}" destId="{33044DB6-C6A0-6E44-ADBB-FFBDAD663C0E}" srcOrd="0" destOrd="0" presId="urn:microsoft.com/office/officeart/2005/8/layout/radial5"/>
    <dgm:cxn modelId="{47DF9729-2223-4602-9EC9-125ACABCF0A8}" type="presParOf" srcId="{EF1D9951-D3D0-444C-B038-C042DE9CCB0F}" destId="{5F2E8913-C221-7246-B1C1-176879F7470B}" srcOrd="8" destOrd="0" presId="urn:microsoft.com/office/officeart/2005/8/layout/radial5"/>
    <dgm:cxn modelId="{323F7674-4209-4DE4-BFD6-6FCDC132B768}" type="presParOf" srcId="{EF1D9951-D3D0-444C-B038-C042DE9CCB0F}" destId="{A27864E8-6BBC-1B4A-AE60-CA78CF843629}" srcOrd="9" destOrd="0" presId="urn:microsoft.com/office/officeart/2005/8/layout/radial5"/>
    <dgm:cxn modelId="{FA433222-3901-4609-9F95-34CFFDD63BAF}" type="presParOf" srcId="{A27864E8-6BBC-1B4A-AE60-CA78CF843629}" destId="{63270234-2F7D-A94B-9EA5-558DEA59CB53}" srcOrd="0" destOrd="0" presId="urn:microsoft.com/office/officeart/2005/8/layout/radial5"/>
    <dgm:cxn modelId="{F2010E8D-118E-4A47-8CB9-9B1F8D04A0D8}" type="presParOf" srcId="{EF1D9951-D3D0-444C-B038-C042DE9CCB0F}" destId="{3D62C3A4-109F-9E48-A5D2-FD7BE6E8979B}"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C3CDC2-0D6F-42B4-9C0F-7C72D79E991C}" type="doc">
      <dgm:prSet loTypeId="urn:microsoft.com/office/officeart/2005/8/layout/radial5" loCatId="cycle" qsTypeId="urn:microsoft.com/office/officeart/2005/8/quickstyle/3d3" qsCatId="3D" csTypeId="urn:microsoft.com/office/officeart/2005/8/colors/colorful1" csCatId="colorful" phldr="1"/>
      <dgm:spPr/>
      <dgm:t>
        <a:bodyPr/>
        <a:lstStyle/>
        <a:p>
          <a:endParaRPr lang="tr-TR"/>
        </a:p>
      </dgm:t>
    </dgm:pt>
    <dgm:pt modelId="{35DB1A7F-41F0-488F-9C21-1D584AB45325}">
      <dgm:prSet phldrT="[Metin]" custT="1"/>
      <dgm:spPr/>
      <dgm:t>
        <a:bodyPr spcFirstLastPara="0" vert="horz" wrap="square" lIns="21590" tIns="21590" rIns="21590" bIns="21590" numCol="1" spcCol="1270" anchor="ctr" anchorCtr="0"/>
        <a:lstStyle/>
        <a:p>
          <a:pPr marL="0" lvl="0" indent="0" algn="ctr" defTabSz="755650">
            <a:lnSpc>
              <a:spcPct val="90000"/>
            </a:lnSpc>
            <a:spcBef>
              <a:spcPct val="0"/>
            </a:spcBef>
            <a:spcAft>
              <a:spcPct val="35000"/>
            </a:spcAft>
            <a:buNone/>
          </a:pPr>
          <a:r>
            <a:rPr lang="tr-TR" sz="1700" kern="1200">
              <a:latin typeface="Century Gothic" panose="020B0502020202020204"/>
              <a:ea typeface="+mn-ea"/>
              <a:cs typeface="+mn-cs"/>
            </a:rPr>
            <a:t>Banking System</a:t>
          </a:r>
          <a:endParaRPr lang="tr-TR" sz="1700" kern="1200" dirty="0">
            <a:latin typeface="Century Gothic" panose="020B0502020202020204"/>
            <a:ea typeface="+mn-ea"/>
            <a:cs typeface="+mn-cs"/>
          </a:endParaRPr>
        </a:p>
      </dgm:t>
    </dgm:pt>
    <dgm:pt modelId="{26D74CD5-2CF9-492B-923A-DABFDE608C77}" type="parTrans" cxnId="{56DF7606-047A-46F1-AB65-2EF9BEC0FF07}">
      <dgm:prSet/>
      <dgm:spPr/>
      <dgm:t>
        <a:bodyPr/>
        <a:lstStyle/>
        <a:p>
          <a:endParaRPr lang="tr-TR"/>
        </a:p>
      </dgm:t>
    </dgm:pt>
    <dgm:pt modelId="{13FC11EA-7F3B-4B54-84A3-1937DF53966C}" type="sibTrans" cxnId="{56DF7606-047A-46F1-AB65-2EF9BEC0FF07}">
      <dgm:prSet/>
      <dgm:spPr/>
      <dgm:t>
        <a:bodyPr/>
        <a:lstStyle/>
        <a:p>
          <a:endParaRPr lang="tr-TR"/>
        </a:p>
      </dgm:t>
    </dgm:pt>
    <dgm:pt modelId="{946F63C9-5ED9-47DA-AFA7-4E71052B2257}">
      <dgm:prSet phldrT="[Metin]" custT="1"/>
      <dgm:spPr/>
      <dgm:t>
        <a:bodyPr spcFirstLastPara="0" vert="horz" wrap="square" lIns="21590" tIns="21590" rIns="21590" bIns="21590" numCol="1" spcCol="1270" anchor="ctr" anchorCtr="0"/>
        <a:lstStyle/>
        <a:p>
          <a:pPr marL="0" lvl="0" indent="0" algn="ctr" defTabSz="755650">
            <a:lnSpc>
              <a:spcPct val="90000"/>
            </a:lnSpc>
            <a:spcBef>
              <a:spcPct val="0"/>
            </a:spcBef>
            <a:spcAft>
              <a:spcPct val="35000"/>
            </a:spcAft>
            <a:buNone/>
          </a:pPr>
          <a:r>
            <a:rPr lang="tr-TR" sz="1700" kern="1200" dirty="0">
              <a:latin typeface="Century Gothic" panose="020B0502020202020204"/>
              <a:ea typeface="+mn-ea"/>
              <a:cs typeface="+mn-cs"/>
            </a:rPr>
            <a:t>Participation Banks </a:t>
          </a:r>
        </a:p>
        <a:p>
          <a:pPr marL="0" lvl="0" indent="0" algn="ctr" defTabSz="755650">
            <a:lnSpc>
              <a:spcPct val="90000"/>
            </a:lnSpc>
            <a:spcBef>
              <a:spcPct val="0"/>
            </a:spcBef>
            <a:spcAft>
              <a:spcPct val="35000"/>
            </a:spcAft>
            <a:buNone/>
          </a:pPr>
          <a:r>
            <a:rPr lang="tr-TR" sz="1700" kern="1200" dirty="0">
              <a:latin typeface="Century Gothic" panose="020B0502020202020204"/>
              <a:ea typeface="+mn-ea"/>
              <a:cs typeface="+mn-cs"/>
            </a:rPr>
            <a:t>(Islamic Banks)</a:t>
          </a:r>
        </a:p>
      </dgm:t>
    </dgm:pt>
    <dgm:pt modelId="{0B60B96E-0737-4B2A-B8AB-A67267FBD13C}" type="parTrans" cxnId="{D2E482DF-AEDE-49CB-A439-F7FE30483797}">
      <dgm:prSet/>
      <dgm:spPr/>
      <dgm:t>
        <a:bodyPr/>
        <a:lstStyle/>
        <a:p>
          <a:endParaRPr lang="tr-TR"/>
        </a:p>
      </dgm:t>
    </dgm:pt>
    <dgm:pt modelId="{0905A3E7-1E3B-45DE-B63F-8C9985063463}" type="sibTrans" cxnId="{D2E482DF-AEDE-49CB-A439-F7FE30483797}">
      <dgm:prSet/>
      <dgm:spPr/>
      <dgm:t>
        <a:bodyPr/>
        <a:lstStyle/>
        <a:p>
          <a:endParaRPr lang="tr-TR"/>
        </a:p>
      </dgm:t>
    </dgm:pt>
    <dgm:pt modelId="{EA64FBE8-EAFA-4236-9221-D3D56EA74A26}">
      <dgm:prSet phldrT="[Metin]" custT="1"/>
      <dgm:spPr/>
      <dgm:t>
        <a:bodyPr spcFirstLastPara="0" vert="horz" wrap="square" lIns="21590" tIns="21590" rIns="21590" bIns="21590" numCol="1" spcCol="1270" anchor="ctr" anchorCtr="0"/>
        <a:lstStyle/>
        <a:p>
          <a:pPr marL="0" lvl="0" indent="0" algn="ctr" defTabSz="755650">
            <a:lnSpc>
              <a:spcPct val="90000"/>
            </a:lnSpc>
            <a:spcBef>
              <a:spcPct val="0"/>
            </a:spcBef>
            <a:spcAft>
              <a:spcPct val="35000"/>
            </a:spcAft>
            <a:buNone/>
          </a:pPr>
          <a:r>
            <a:rPr lang="tr-TR" sz="1700" kern="1200" dirty="0">
              <a:latin typeface="Century Gothic" panose="020B0502020202020204"/>
              <a:ea typeface="+mn-ea"/>
              <a:cs typeface="+mn-cs"/>
            </a:rPr>
            <a:t>Development and Investment Banks</a:t>
          </a:r>
        </a:p>
      </dgm:t>
    </dgm:pt>
    <dgm:pt modelId="{ABDC2914-1078-45AC-B205-6AA9DFFE1A0C}" type="parTrans" cxnId="{CC84A6C5-5094-43C8-B357-31DFB0271AAF}">
      <dgm:prSet/>
      <dgm:spPr/>
      <dgm:t>
        <a:bodyPr/>
        <a:lstStyle/>
        <a:p>
          <a:endParaRPr lang="tr-TR"/>
        </a:p>
      </dgm:t>
    </dgm:pt>
    <dgm:pt modelId="{3FA29378-9761-4A03-80AD-EF38D1154762}" type="sibTrans" cxnId="{CC84A6C5-5094-43C8-B357-31DFB0271AAF}">
      <dgm:prSet/>
      <dgm:spPr/>
      <dgm:t>
        <a:bodyPr/>
        <a:lstStyle/>
        <a:p>
          <a:endParaRPr lang="tr-TR"/>
        </a:p>
      </dgm:t>
    </dgm:pt>
    <dgm:pt modelId="{69243601-2FB1-451A-A251-18E7A249D3A0}">
      <dgm:prSet phldrT="[Metin]" custT="1"/>
      <dgm:spPr/>
      <dgm:t>
        <a:bodyPr spcFirstLastPara="0" vert="horz" wrap="square" lIns="21590" tIns="21590" rIns="21590" bIns="21590" numCol="1" spcCol="1270" anchor="ctr" anchorCtr="0"/>
        <a:lstStyle/>
        <a:p>
          <a:pPr marL="0" lvl="0" indent="0" algn="ctr" defTabSz="755650">
            <a:lnSpc>
              <a:spcPct val="90000"/>
            </a:lnSpc>
            <a:spcBef>
              <a:spcPct val="0"/>
            </a:spcBef>
            <a:spcAft>
              <a:spcPct val="35000"/>
            </a:spcAft>
            <a:buNone/>
          </a:pPr>
          <a:r>
            <a:rPr lang="tr-TR" sz="1700" kern="1200" dirty="0">
              <a:latin typeface="Century Gothic" panose="020B0502020202020204"/>
              <a:ea typeface="+mn-ea"/>
              <a:cs typeface="+mn-cs"/>
            </a:rPr>
            <a:t>Deposit Banks (Conventional Banks)</a:t>
          </a:r>
        </a:p>
      </dgm:t>
    </dgm:pt>
    <dgm:pt modelId="{6A17C87C-56FB-484A-A6A6-FC64AE98F8BF}" type="parTrans" cxnId="{6B277ECB-297C-408A-BB13-BBBE76FB2ADB}">
      <dgm:prSet/>
      <dgm:spPr/>
      <dgm:t>
        <a:bodyPr/>
        <a:lstStyle/>
        <a:p>
          <a:endParaRPr lang="tr-TR"/>
        </a:p>
      </dgm:t>
    </dgm:pt>
    <dgm:pt modelId="{64FE05B3-8407-4F31-B2EA-04F425A126FC}" type="sibTrans" cxnId="{6B277ECB-297C-408A-BB13-BBBE76FB2ADB}">
      <dgm:prSet/>
      <dgm:spPr/>
      <dgm:t>
        <a:bodyPr/>
        <a:lstStyle/>
        <a:p>
          <a:endParaRPr lang="tr-TR"/>
        </a:p>
      </dgm:t>
    </dgm:pt>
    <dgm:pt modelId="{40BEC851-A4D0-4F34-A656-DB7D322E3DF8}" type="pres">
      <dgm:prSet presAssocID="{94C3CDC2-0D6F-42B4-9C0F-7C72D79E991C}" presName="Name0" presStyleCnt="0">
        <dgm:presLayoutVars>
          <dgm:chMax val="1"/>
          <dgm:dir/>
          <dgm:animLvl val="ctr"/>
          <dgm:resizeHandles val="exact"/>
        </dgm:presLayoutVars>
      </dgm:prSet>
      <dgm:spPr/>
    </dgm:pt>
    <dgm:pt modelId="{6CA1F6A3-B9CD-428B-BD9F-70F0C0952C5A}" type="pres">
      <dgm:prSet presAssocID="{35DB1A7F-41F0-488F-9C21-1D584AB45325}" presName="centerShape" presStyleLbl="node0" presStyleIdx="0" presStyleCnt="1"/>
      <dgm:spPr/>
    </dgm:pt>
    <dgm:pt modelId="{BACD4B9D-6DA7-44DA-9374-203BB793AFFC}" type="pres">
      <dgm:prSet presAssocID="{0B60B96E-0737-4B2A-B8AB-A67267FBD13C}" presName="parTrans" presStyleLbl="sibTrans2D1" presStyleIdx="0" presStyleCnt="3"/>
      <dgm:spPr/>
    </dgm:pt>
    <dgm:pt modelId="{A2348EFA-4DE3-4F96-9CF7-2BEF10ED0076}" type="pres">
      <dgm:prSet presAssocID="{0B60B96E-0737-4B2A-B8AB-A67267FBD13C}" presName="connectorText" presStyleLbl="sibTrans2D1" presStyleIdx="0" presStyleCnt="3"/>
      <dgm:spPr/>
    </dgm:pt>
    <dgm:pt modelId="{EA9BA732-8141-49D7-9D55-475057783765}" type="pres">
      <dgm:prSet presAssocID="{946F63C9-5ED9-47DA-AFA7-4E71052B2257}" presName="node" presStyleLbl="node1" presStyleIdx="0" presStyleCnt="3" custScaleX="127446" custScaleY="127446">
        <dgm:presLayoutVars>
          <dgm:bulletEnabled val="1"/>
        </dgm:presLayoutVars>
      </dgm:prSet>
      <dgm:spPr/>
    </dgm:pt>
    <dgm:pt modelId="{130D1158-2D44-473F-9E5E-C6CFB7A516E4}" type="pres">
      <dgm:prSet presAssocID="{ABDC2914-1078-45AC-B205-6AA9DFFE1A0C}" presName="parTrans" presStyleLbl="sibTrans2D1" presStyleIdx="1" presStyleCnt="3"/>
      <dgm:spPr/>
    </dgm:pt>
    <dgm:pt modelId="{197CB678-3BF2-40D4-BBFC-854CA960ED86}" type="pres">
      <dgm:prSet presAssocID="{ABDC2914-1078-45AC-B205-6AA9DFFE1A0C}" presName="connectorText" presStyleLbl="sibTrans2D1" presStyleIdx="1" presStyleCnt="3"/>
      <dgm:spPr/>
    </dgm:pt>
    <dgm:pt modelId="{7757CF35-3520-40D9-97D4-4B37F85B2EA4}" type="pres">
      <dgm:prSet presAssocID="{EA64FBE8-EAFA-4236-9221-D3D56EA74A26}" presName="node" presStyleLbl="node1" presStyleIdx="1" presStyleCnt="3" custScaleX="138834" custScaleY="138833">
        <dgm:presLayoutVars>
          <dgm:bulletEnabled val="1"/>
        </dgm:presLayoutVars>
      </dgm:prSet>
      <dgm:spPr/>
    </dgm:pt>
    <dgm:pt modelId="{15F1A8E3-2FF3-46BA-9356-736432A4EB47}" type="pres">
      <dgm:prSet presAssocID="{6A17C87C-56FB-484A-A6A6-FC64AE98F8BF}" presName="parTrans" presStyleLbl="sibTrans2D1" presStyleIdx="2" presStyleCnt="3"/>
      <dgm:spPr/>
    </dgm:pt>
    <dgm:pt modelId="{7A232BAC-FCDD-4232-B717-5537399D5A24}" type="pres">
      <dgm:prSet presAssocID="{6A17C87C-56FB-484A-A6A6-FC64AE98F8BF}" presName="connectorText" presStyleLbl="sibTrans2D1" presStyleIdx="2" presStyleCnt="3"/>
      <dgm:spPr/>
    </dgm:pt>
    <dgm:pt modelId="{1E7723AB-CA8A-4926-B6AD-E2C6AE10BC3E}" type="pres">
      <dgm:prSet presAssocID="{69243601-2FB1-451A-A251-18E7A249D3A0}" presName="node" presStyleLbl="node1" presStyleIdx="2" presStyleCnt="3" custScaleX="123578" custScaleY="123578">
        <dgm:presLayoutVars>
          <dgm:bulletEnabled val="1"/>
        </dgm:presLayoutVars>
      </dgm:prSet>
      <dgm:spPr/>
    </dgm:pt>
  </dgm:ptLst>
  <dgm:cxnLst>
    <dgm:cxn modelId="{56DF7606-047A-46F1-AB65-2EF9BEC0FF07}" srcId="{94C3CDC2-0D6F-42B4-9C0F-7C72D79E991C}" destId="{35DB1A7F-41F0-488F-9C21-1D584AB45325}" srcOrd="0" destOrd="0" parTransId="{26D74CD5-2CF9-492B-923A-DABFDE608C77}" sibTransId="{13FC11EA-7F3B-4B54-84A3-1937DF53966C}"/>
    <dgm:cxn modelId="{41444409-4913-4039-9EE4-4C0CBE7F9E37}" type="presOf" srcId="{0B60B96E-0737-4B2A-B8AB-A67267FBD13C}" destId="{BACD4B9D-6DA7-44DA-9374-203BB793AFFC}" srcOrd="0" destOrd="0" presId="urn:microsoft.com/office/officeart/2005/8/layout/radial5"/>
    <dgm:cxn modelId="{5D0D1D16-905B-49AC-B629-972037DC3F85}" type="presOf" srcId="{ABDC2914-1078-45AC-B205-6AA9DFFE1A0C}" destId="{197CB678-3BF2-40D4-BBFC-854CA960ED86}" srcOrd="1" destOrd="0" presId="urn:microsoft.com/office/officeart/2005/8/layout/radial5"/>
    <dgm:cxn modelId="{ED36B73F-E696-4F56-B26F-ABE3DF997CA5}" type="presOf" srcId="{946F63C9-5ED9-47DA-AFA7-4E71052B2257}" destId="{EA9BA732-8141-49D7-9D55-475057783765}" srcOrd="0" destOrd="0" presId="urn:microsoft.com/office/officeart/2005/8/layout/radial5"/>
    <dgm:cxn modelId="{F75C065B-3BCC-44F6-B463-694E1E86FE3C}" type="presOf" srcId="{94C3CDC2-0D6F-42B4-9C0F-7C72D79E991C}" destId="{40BEC851-A4D0-4F34-A656-DB7D322E3DF8}" srcOrd="0" destOrd="0" presId="urn:microsoft.com/office/officeart/2005/8/layout/radial5"/>
    <dgm:cxn modelId="{9B8FAB41-9FC1-45FF-AAA6-24E486BD8537}" type="presOf" srcId="{6A17C87C-56FB-484A-A6A6-FC64AE98F8BF}" destId="{7A232BAC-FCDD-4232-B717-5537399D5A24}" srcOrd="1" destOrd="0" presId="urn:microsoft.com/office/officeart/2005/8/layout/radial5"/>
    <dgm:cxn modelId="{6AE8B164-093C-4F5B-99FE-F44517821FEA}" type="presOf" srcId="{EA64FBE8-EAFA-4236-9221-D3D56EA74A26}" destId="{7757CF35-3520-40D9-97D4-4B37F85B2EA4}" srcOrd="0" destOrd="0" presId="urn:microsoft.com/office/officeart/2005/8/layout/radial5"/>
    <dgm:cxn modelId="{3A6BBA44-F932-4DA4-AB5D-3328978200DB}" type="presOf" srcId="{0B60B96E-0737-4B2A-B8AB-A67267FBD13C}" destId="{A2348EFA-4DE3-4F96-9CF7-2BEF10ED0076}" srcOrd="1" destOrd="0" presId="urn:microsoft.com/office/officeart/2005/8/layout/radial5"/>
    <dgm:cxn modelId="{09EA27BE-9A68-4305-A5D6-7E7504F897EA}" type="presOf" srcId="{69243601-2FB1-451A-A251-18E7A249D3A0}" destId="{1E7723AB-CA8A-4926-B6AD-E2C6AE10BC3E}" srcOrd="0" destOrd="0" presId="urn:microsoft.com/office/officeart/2005/8/layout/radial5"/>
    <dgm:cxn modelId="{CC84A6C5-5094-43C8-B357-31DFB0271AAF}" srcId="{35DB1A7F-41F0-488F-9C21-1D584AB45325}" destId="{EA64FBE8-EAFA-4236-9221-D3D56EA74A26}" srcOrd="1" destOrd="0" parTransId="{ABDC2914-1078-45AC-B205-6AA9DFFE1A0C}" sibTransId="{3FA29378-9761-4A03-80AD-EF38D1154762}"/>
    <dgm:cxn modelId="{6B277ECB-297C-408A-BB13-BBBE76FB2ADB}" srcId="{35DB1A7F-41F0-488F-9C21-1D584AB45325}" destId="{69243601-2FB1-451A-A251-18E7A249D3A0}" srcOrd="2" destOrd="0" parTransId="{6A17C87C-56FB-484A-A6A6-FC64AE98F8BF}" sibTransId="{64FE05B3-8407-4F31-B2EA-04F425A126FC}"/>
    <dgm:cxn modelId="{377A76D9-FA6C-45A5-9155-B6CDCEFFE839}" type="presOf" srcId="{35DB1A7F-41F0-488F-9C21-1D584AB45325}" destId="{6CA1F6A3-B9CD-428B-BD9F-70F0C0952C5A}" srcOrd="0" destOrd="0" presId="urn:microsoft.com/office/officeart/2005/8/layout/radial5"/>
    <dgm:cxn modelId="{D2E482DF-AEDE-49CB-A439-F7FE30483797}" srcId="{35DB1A7F-41F0-488F-9C21-1D584AB45325}" destId="{946F63C9-5ED9-47DA-AFA7-4E71052B2257}" srcOrd="0" destOrd="0" parTransId="{0B60B96E-0737-4B2A-B8AB-A67267FBD13C}" sibTransId="{0905A3E7-1E3B-45DE-B63F-8C9985063463}"/>
    <dgm:cxn modelId="{7FB9E1EA-1880-4D7A-9DFC-617B45AE3836}" type="presOf" srcId="{ABDC2914-1078-45AC-B205-6AA9DFFE1A0C}" destId="{130D1158-2D44-473F-9E5E-C6CFB7A516E4}" srcOrd="0" destOrd="0" presId="urn:microsoft.com/office/officeart/2005/8/layout/radial5"/>
    <dgm:cxn modelId="{4740EEFA-E9BC-423A-8884-F1D7EBCEEC5B}" type="presOf" srcId="{6A17C87C-56FB-484A-A6A6-FC64AE98F8BF}" destId="{15F1A8E3-2FF3-46BA-9356-736432A4EB47}" srcOrd="0" destOrd="0" presId="urn:microsoft.com/office/officeart/2005/8/layout/radial5"/>
    <dgm:cxn modelId="{C3CF34B4-C424-4B78-9CBD-94166A2FB1A1}" type="presParOf" srcId="{40BEC851-A4D0-4F34-A656-DB7D322E3DF8}" destId="{6CA1F6A3-B9CD-428B-BD9F-70F0C0952C5A}" srcOrd="0" destOrd="0" presId="urn:microsoft.com/office/officeart/2005/8/layout/radial5"/>
    <dgm:cxn modelId="{4ECFE15B-3A6B-4F97-9059-B5E9626D97F3}" type="presParOf" srcId="{40BEC851-A4D0-4F34-A656-DB7D322E3DF8}" destId="{BACD4B9D-6DA7-44DA-9374-203BB793AFFC}" srcOrd="1" destOrd="0" presId="urn:microsoft.com/office/officeart/2005/8/layout/radial5"/>
    <dgm:cxn modelId="{35211369-5248-4B14-B016-91F06888D368}" type="presParOf" srcId="{BACD4B9D-6DA7-44DA-9374-203BB793AFFC}" destId="{A2348EFA-4DE3-4F96-9CF7-2BEF10ED0076}" srcOrd="0" destOrd="0" presId="urn:microsoft.com/office/officeart/2005/8/layout/radial5"/>
    <dgm:cxn modelId="{62A1196D-7FEE-4573-9869-BFBF6C03D3D1}" type="presParOf" srcId="{40BEC851-A4D0-4F34-A656-DB7D322E3DF8}" destId="{EA9BA732-8141-49D7-9D55-475057783765}" srcOrd="2" destOrd="0" presId="urn:microsoft.com/office/officeart/2005/8/layout/radial5"/>
    <dgm:cxn modelId="{B7576F4D-76C1-446B-A51F-785D85808AF5}" type="presParOf" srcId="{40BEC851-A4D0-4F34-A656-DB7D322E3DF8}" destId="{130D1158-2D44-473F-9E5E-C6CFB7A516E4}" srcOrd="3" destOrd="0" presId="urn:microsoft.com/office/officeart/2005/8/layout/radial5"/>
    <dgm:cxn modelId="{174AC50F-D69F-47B6-A6E2-B354A6A6E67F}" type="presParOf" srcId="{130D1158-2D44-473F-9E5E-C6CFB7A516E4}" destId="{197CB678-3BF2-40D4-BBFC-854CA960ED86}" srcOrd="0" destOrd="0" presId="urn:microsoft.com/office/officeart/2005/8/layout/radial5"/>
    <dgm:cxn modelId="{B25B32E6-C588-42CF-A805-17569481126F}" type="presParOf" srcId="{40BEC851-A4D0-4F34-A656-DB7D322E3DF8}" destId="{7757CF35-3520-40D9-97D4-4B37F85B2EA4}" srcOrd="4" destOrd="0" presId="urn:microsoft.com/office/officeart/2005/8/layout/radial5"/>
    <dgm:cxn modelId="{EC1C9EA7-242F-4039-9B6D-73847687F726}" type="presParOf" srcId="{40BEC851-A4D0-4F34-A656-DB7D322E3DF8}" destId="{15F1A8E3-2FF3-46BA-9356-736432A4EB47}" srcOrd="5" destOrd="0" presId="urn:microsoft.com/office/officeart/2005/8/layout/radial5"/>
    <dgm:cxn modelId="{5172CF0B-2E81-437E-A25A-54083979B147}" type="presParOf" srcId="{15F1A8E3-2FF3-46BA-9356-736432A4EB47}" destId="{7A232BAC-FCDD-4232-B717-5537399D5A24}" srcOrd="0" destOrd="0" presId="urn:microsoft.com/office/officeart/2005/8/layout/radial5"/>
    <dgm:cxn modelId="{70737B46-5F16-420A-99CF-F44BE1B551F4}" type="presParOf" srcId="{40BEC851-A4D0-4F34-A656-DB7D322E3DF8}" destId="{1E7723AB-CA8A-4926-B6AD-E2C6AE10BC3E}"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003D5E-706D-474E-89E8-65ADB173187D}"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en-US"/>
        </a:p>
      </dgm:t>
    </dgm:pt>
    <dgm:pt modelId="{D7B11422-0763-4181-9B8A-B60FDDED27D3}">
      <dgm:prSet phldrT="[Text]" custT="1"/>
      <dgm:spPr/>
      <dgm:t>
        <a:bodyPr/>
        <a:lstStyle/>
        <a:p>
          <a:r>
            <a:rPr lang="tr-TR" altLang="en-US" sz="1400" dirty="0"/>
            <a:t>Albaraka Turk and Faisal Finans established</a:t>
          </a:r>
          <a:endParaRPr lang="en-US" sz="1400" dirty="0"/>
        </a:p>
      </dgm:t>
    </dgm:pt>
    <dgm:pt modelId="{94D10642-1035-48AF-9CD1-CD6F9EF4F849}" type="parTrans" cxnId="{A24A24B6-1ADB-4D7F-A8AA-8DF75E7ADB41}">
      <dgm:prSet/>
      <dgm:spPr/>
      <dgm:t>
        <a:bodyPr/>
        <a:lstStyle/>
        <a:p>
          <a:endParaRPr lang="en-US"/>
        </a:p>
      </dgm:t>
    </dgm:pt>
    <dgm:pt modelId="{BF56BBCE-CA82-41DF-B999-4B2239089286}" type="sibTrans" cxnId="{A24A24B6-1ADB-4D7F-A8AA-8DF75E7ADB41}">
      <dgm:prSet/>
      <dgm:spPr/>
      <dgm:t>
        <a:bodyPr/>
        <a:lstStyle/>
        <a:p>
          <a:endParaRPr lang="en-US"/>
        </a:p>
      </dgm:t>
    </dgm:pt>
    <dgm:pt modelId="{46E9446C-AF0B-443C-A73F-DC31541BB0D2}">
      <dgm:prSet phldrT="[Text]" custT="1"/>
      <dgm:spPr/>
      <dgm:t>
        <a:bodyPr/>
        <a:lstStyle/>
        <a:p>
          <a:pPr>
            <a:buFontTx/>
            <a:buNone/>
          </a:pPr>
          <a:r>
            <a:rPr lang="tr-TR" altLang="en-US" sz="1400" dirty="0"/>
            <a:t>Kuveyt Turk established</a:t>
          </a:r>
          <a:endParaRPr lang="en-US" sz="1400" dirty="0"/>
        </a:p>
      </dgm:t>
    </dgm:pt>
    <dgm:pt modelId="{33B2C2B1-756A-4C89-9014-51B211E22FC5}" type="parTrans" cxnId="{FDD85A0A-9947-4A05-8731-DD92C4CB2B82}">
      <dgm:prSet/>
      <dgm:spPr/>
      <dgm:t>
        <a:bodyPr/>
        <a:lstStyle/>
        <a:p>
          <a:endParaRPr lang="en-US"/>
        </a:p>
      </dgm:t>
    </dgm:pt>
    <dgm:pt modelId="{7CBEC4C7-CD10-4EA0-9167-51A156C9EAD3}" type="sibTrans" cxnId="{FDD85A0A-9947-4A05-8731-DD92C4CB2B82}">
      <dgm:prSet/>
      <dgm:spPr/>
      <dgm:t>
        <a:bodyPr/>
        <a:lstStyle/>
        <a:p>
          <a:endParaRPr lang="en-US"/>
        </a:p>
      </dgm:t>
    </dgm:pt>
    <dgm:pt modelId="{F9212556-76C5-4632-8160-6C0FC9664491}">
      <dgm:prSet phldrT="[Text]" custT="1"/>
      <dgm:spPr/>
      <dgm:t>
        <a:bodyPr/>
        <a:lstStyle/>
        <a:p>
          <a:pPr>
            <a:buFontTx/>
            <a:buNone/>
          </a:pPr>
          <a:r>
            <a:rPr lang="en-US" altLang="en-US" sz="1400" dirty="0"/>
            <a:t>Anadolu </a:t>
          </a:r>
          <a:r>
            <a:rPr lang="en-US" altLang="en-US" sz="1400" dirty="0" err="1"/>
            <a:t>Finans</a:t>
          </a:r>
          <a:r>
            <a:rPr lang="en-US" altLang="en-US" sz="1400" dirty="0"/>
            <a:t> established</a:t>
          </a:r>
          <a:endParaRPr lang="en-US" sz="1400" dirty="0"/>
        </a:p>
      </dgm:t>
    </dgm:pt>
    <dgm:pt modelId="{4AC8D748-E051-4205-B4B2-48D53CE9FFD2}" type="parTrans" cxnId="{4CD44F46-EB75-4A0F-B5B7-A7F71EA5CC5E}">
      <dgm:prSet/>
      <dgm:spPr/>
      <dgm:t>
        <a:bodyPr/>
        <a:lstStyle/>
        <a:p>
          <a:endParaRPr lang="en-US"/>
        </a:p>
      </dgm:t>
    </dgm:pt>
    <dgm:pt modelId="{9D258801-AF8C-4EEA-BD76-7C99B629CB9A}" type="sibTrans" cxnId="{4CD44F46-EB75-4A0F-B5B7-A7F71EA5CC5E}">
      <dgm:prSet/>
      <dgm:spPr/>
      <dgm:t>
        <a:bodyPr/>
        <a:lstStyle/>
        <a:p>
          <a:endParaRPr lang="en-US"/>
        </a:p>
      </dgm:t>
    </dgm:pt>
    <dgm:pt modelId="{1FB1356A-D28D-4420-9F26-B3E3A5E5D954}">
      <dgm:prSet custT="1"/>
      <dgm:spPr/>
      <dgm:t>
        <a:bodyPr/>
        <a:lstStyle/>
        <a:p>
          <a:pPr>
            <a:buFontTx/>
            <a:buNone/>
          </a:pPr>
          <a:r>
            <a:rPr lang="en-US" altLang="en-US" sz="1400" dirty="0" err="1"/>
            <a:t>İhlas</a:t>
          </a:r>
          <a:r>
            <a:rPr lang="en-US" altLang="en-US" sz="1400" dirty="0"/>
            <a:t> </a:t>
          </a:r>
          <a:r>
            <a:rPr lang="en-US" altLang="en-US" sz="1400" dirty="0" err="1"/>
            <a:t>Finan</a:t>
          </a:r>
          <a:r>
            <a:rPr lang="tr-TR" altLang="en-US" sz="1400" dirty="0"/>
            <a:t>s</a:t>
          </a:r>
          <a:r>
            <a:rPr lang="en-US" altLang="en-US" sz="1400" dirty="0"/>
            <a:t> established</a:t>
          </a:r>
          <a:endParaRPr lang="en-US" sz="1400" dirty="0"/>
        </a:p>
      </dgm:t>
    </dgm:pt>
    <dgm:pt modelId="{D55E2D5A-87B4-40D3-A68A-F9618A52102F}" type="parTrans" cxnId="{A416D4E9-1D2B-4759-9E71-49981E81F493}">
      <dgm:prSet/>
      <dgm:spPr/>
      <dgm:t>
        <a:bodyPr/>
        <a:lstStyle/>
        <a:p>
          <a:endParaRPr lang="en-US"/>
        </a:p>
      </dgm:t>
    </dgm:pt>
    <dgm:pt modelId="{A425B7E2-4FA3-46E2-9302-57C3504913E5}" type="sibTrans" cxnId="{A416D4E9-1D2B-4759-9E71-49981E81F493}">
      <dgm:prSet/>
      <dgm:spPr/>
      <dgm:t>
        <a:bodyPr/>
        <a:lstStyle/>
        <a:p>
          <a:endParaRPr lang="en-US"/>
        </a:p>
      </dgm:t>
    </dgm:pt>
    <dgm:pt modelId="{CECF3291-FF8F-4FC9-B459-6CFD7AA3847A}">
      <dgm:prSet custT="1"/>
      <dgm:spPr/>
      <dgm:t>
        <a:bodyPr/>
        <a:lstStyle/>
        <a:p>
          <a:pPr>
            <a:buFontTx/>
            <a:buNone/>
          </a:pPr>
          <a:r>
            <a:rPr lang="en-US" altLang="en-US" sz="1400" dirty="0" err="1"/>
            <a:t>Asya</a:t>
          </a:r>
          <a:r>
            <a:rPr lang="en-US" altLang="en-US" sz="1400" dirty="0"/>
            <a:t> </a:t>
          </a:r>
          <a:r>
            <a:rPr lang="en-US" altLang="en-US" sz="1400" dirty="0" err="1"/>
            <a:t>Finans</a:t>
          </a:r>
          <a:endParaRPr lang="en-US" altLang="en-US" sz="1400" dirty="0"/>
        </a:p>
        <a:p>
          <a:pPr>
            <a:buFontTx/>
            <a:buNone/>
          </a:pPr>
          <a:r>
            <a:rPr lang="en-US" altLang="en-US" sz="1400" dirty="0"/>
            <a:t>established</a:t>
          </a:r>
          <a:endParaRPr lang="en-US" sz="1400" dirty="0"/>
        </a:p>
      </dgm:t>
    </dgm:pt>
    <dgm:pt modelId="{5892746D-5DE6-438C-8706-FE5BD4CD09CB}" type="parTrans" cxnId="{C6C2F90B-5627-4240-B274-9E546307FB5F}">
      <dgm:prSet/>
      <dgm:spPr/>
      <dgm:t>
        <a:bodyPr/>
        <a:lstStyle/>
        <a:p>
          <a:endParaRPr lang="en-US"/>
        </a:p>
      </dgm:t>
    </dgm:pt>
    <dgm:pt modelId="{58524760-DBD0-4671-B5A1-0B2AB9AE0CB4}" type="sibTrans" cxnId="{C6C2F90B-5627-4240-B274-9E546307FB5F}">
      <dgm:prSet/>
      <dgm:spPr/>
      <dgm:t>
        <a:bodyPr/>
        <a:lstStyle/>
        <a:p>
          <a:endParaRPr lang="en-US"/>
        </a:p>
      </dgm:t>
    </dgm:pt>
    <dgm:pt modelId="{2365FE32-FF57-4C5D-8E8C-CF43013AD4B2}">
      <dgm:prSet custT="1"/>
      <dgm:spPr/>
      <dgm:t>
        <a:bodyPr/>
        <a:lstStyle/>
        <a:p>
          <a:pPr>
            <a:buFontTx/>
            <a:buNone/>
          </a:pPr>
          <a:r>
            <a:rPr lang="en-US" altLang="en-US" sz="1400" dirty="0"/>
            <a:t>SFH under Banking Law</a:t>
          </a:r>
          <a:endParaRPr lang="en-US" sz="1400" dirty="0"/>
        </a:p>
      </dgm:t>
    </dgm:pt>
    <dgm:pt modelId="{4D4B2140-8535-43D8-B702-F7CCE9400887}" type="parTrans" cxnId="{9E98D93C-67E5-4011-B7BB-DFCF62BF4E01}">
      <dgm:prSet/>
      <dgm:spPr/>
      <dgm:t>
        <a:bodyPr/>
        <a:lstStyle/>
        <a:p>
          <a:endParaRPr lang="en-US"/>
        </a:p>
      </dgm:t>
    </dgm:pt>
    <dgm:pt modelId="{492DEA91-3E83-4F04-9FF4-3F9455B1B2EE}" type="sibTrans" cxnId="{9E98D93C-67E5-4011-B7BB-DFCF62BF4E01}">
      <dgm:prSet/>
      <dgm:spPr/>
      <dgm:t>
        <a:bodyPr/>
        <a:lstStyle/>
        <a:p>
          <a:endParaRPr lang="en-US"/>
        </a:p>
      </dgm:t>
    </dgm:pt>
    <dgm:pt modelId="{DDE3895A-38E9-4F9E-9652-5260BBB42C3B}">
      <dgm:prSet custT="1"/>
      <dgm:spPr/>
      <dgm:t>
        <a:bodyPr/>
        <a:lstStyle/>
        <a:p>
          <a:pPr>
            <a:buFontTx/>
            <a:buNone/>
          </a:pPr>
          <a:r>
            <a:rPr lang="en-US" altLang="en-US" sz="1400" kern="1200" dirty="0">
              <a:solidFill>
                <a:prstClr val="white"/>
              </a:solidFill>
              <a:latin typeface="Century Gothic" panose="020B0502020202020204"/>
              <a:ea typeface="+mn-ea"/>
              <a:cs typeface="+mn-cs"/>
            </a:rPr>
            <a:t>Establishment of Special Finance </a:t>
          </a:r>
          <a:r>
            <a:rPr lang="tr-TR" altLang="en-US" sz="1400" kern="1200" dirty="0">
              <a:solidFill>
                <a:prstClr val="white"/>
              </a:solidFill>
              <a:latin typeface="Century Gothic" panose="020B0502020202020204"/>
              <a:ea typeface="+mn-ea"/>
              <a:cs typeface="+mn-cs"/>
            </a:rPr>
            <a:t>House </a:t>
          </a:r>
          <a:r>
            <a:rPr lang="en-US" altLang="en-US" sz="1400" kern="1200" dirty="0">
              <a:solidFill>
                <a:prstClr val="white"/>
              </a:solidFill>
              <a:latin typeface="Century Gothic" panose="020B0502020202020204"/>
              <a:ea typeface="+mn-ea"/>
              <a:cs typeface="+mn-cs"/>
            </a:rPr>
            <a:t>Association</a:t>
          </a:r>
          <a:endParaRPr lang="en-US" sz="1400" kern="1200" dirty="0">
            <a:solidFill>
              <a:prstClr val="white"/>
            </a:solidFill>
            <a:latin typeface="Century Gothic" panose="020B0502020202020204"/>
            <a:ea typeface="+mn-ea"/>
            <a:cs typeface="+mn-cs"/>
          </a:endParaRPr>
        </a:p>
      </dgm:t>
    </dgm:pt>
    <dgm:pt modelId="{D75FD3E6-F043-4382-8FAE-6C5BFFCCF978}" type="parTrans" cxnId="{BE77F304-1AE8-432F-BDDC-24B723735A4A}">
      <dgm:prSet/>
      <dgm:spPr/>
      <dgm:t>
        <a:bodyPr/>
        <a:lstStyle/>
        <a:p>
          <a:endParaRPr lang="en-US"/>
        </a:p>
      </dgm:t>
    </dgm:pt>
    <dgm:pt modelId="{696EE70D-8B6C-485B-AB23-779337CEAE40}" type="sibTrans" cxnId="{BE77F304-1AE8-432F-BDDC-24B723735A4A}">
      <dgm:prSet/>
      <dgm:spPr/>
      <dgm:t>
        <a:bodyPr/>
        <a:lstStyle/>
        <a:p>
          <a:endParaRPr lang="en-US"/>
        </a:p>
      </dgm:t>
    </dgm:pt>
    <dgm:pt modelId="{EE0C152F-9ACD-4DD3-A1AD-30FD56A8BB3B}">
      <dgm:prSet custT="1"/>
      <dgm:spPr/>
      <dgm:t>
        <a:bodyPr/>
        <a:lstStyle/>
        <a:p>
          <a:pPr>
            <a:buFontTx/>
            <a:buNone/>
          </a:pPr>
          <a:r>
            <a:rPr lang="en-US" altLang="en-US" sz="1400" kern="1200" dirty="0">
              <a:solidFill>
                <a:prstClr val="white"/>
              </a:solidFill>
              <a:latin typeface="Century Gothic" panose="020B0502020202020204"/>
              <a:ea typeface="+mn-ea"/>
              <a:cs typeface="+mn-cs"/>
            </a:rPr>
            <a:t>Transformation to Participation Banks from Special Finance Houses</a:t>
          </a:r>
        </a:p>
      </dgm:t>
    </dgm:pt>
    <dgm:pt modelId="{DC353E85-FB8C-4F0B-8061-F16C960B251D}" type="parTrans" cxnId="{FB12E0D8-6AF7-4B37-BCE4-9C6285FA15FA}">
      <dgm:prSet/>
      <dgm:spPr/>
      <dgm:t>
        <a:bodyPr/>
        <a:lstStyle/>
        <a:p>
          <a:endParaRPr lang="en-US"/>
        </a:p>
      </dgm:t>
    </dgm:pt>
    <dgm:pt modelId="{7C992ECD-429C-4882-A174-B0B705FF2AD7}" type="sibTrans" cxnId="{FB12E0D8-6AF7-4B37-BCE4-9C6285FA15FA}">
      <dgm:prSet/>
      <dgm:spPr/>
      <dgm:t>
        <a:bodyPr/>
        <a:lstStyle/>
        <a:p>
          <a:endParaRPr lang="en-US"/>
        </a:p>
      </dgm:t>
    </dgm:pt>
    <dgm:pt modelId="{9517842A-DE36-47BC-9437-ABC325D5729D}">
      <dgm:prSet custT="1"/>
      <dgm:spPr/>
      <dgm:t>
        <a:bodyPr/>
        <a:lstStyle/>
        <a:p>
          <a:pPr>
            <a:buFontTx/>
            <a:buNone/>
          </a:pPr>
          <a:r>
            <a:rPr lang="en-US" altLang="en-US" sz="1400" dirty="0" err="1"/>
            <a:t>Turkiye</a:t>
          </a:r>
          <a:r>
            <a:rPr lang="en-US" altLang="en-US" sz="1400" dirty="0"/>
            <a:t> </a:t>
          </a:r>
          <a:r>
            <a:rPr lang="en-US" altLang="en-US" sz="1400" dirty="0" err="1"/>
            <a:t>Finans</a:t>
          </a:r>
          <a:r>
            <a:rPr lang="en-US" altLang="en-US" sz="1400" dirty="0"/>
            <a:t> acquired by National Commerce Bank</a:t>
          </a:r>
          <a:endParaRPr lang="en-US" sz="1400" dirty="0"/>
        </a:p>
      </dgm:t>
    </dgm:pt>
    <dgm:pt modelId="{7E1183A1-7845-4C47-BEF2-F4DD4A2CC1D0}" type="parTrans" cxnId="{CB366B38-EA28-4CF5-A87F-7E6ACEDB2393}">
      <dgm:prSet/>
      <dgm:spPr/>
      <dgm:t>
        <a:bodyPr/>
        <a:lstStyle/>
        <a:p>
          <a:endParaRPr lang="en-US"/>
        </a:p>
      </dgm:t>
    </dgm:pt>
    <dgm:pt modelId="{B6EAE739-9917-461B-8FF3-9018DE685395}" type="sibTrans" cxnId="{CB366B38-EA28-4CF5-A87F-7E6ACEDB2393}">
      <dgm:prSet/>
      <dgm:spPr/>
      <dgm:t>
        <a:bodyPr/>
        <a:lstStyle/>
        <a:p>
          <a:endParaRPr lang="en-US"/>
        </a:p>
      </dgm:t>
    </dgm:pt>
    <dgm:pt modelId="{873C146A-C513-4D4B-80C6-E8A1B59B9314}">
      <dgm:prSet custT="1"/>
      <dgm:spPr/>
      <dgm:t>
        <a:bodyPr/>
        <a:lstStyle/>
        <a:p>
          <a:pPr>
            <a:buFontTx/>
            <a:buNone/>
          </a:pPr>
          <a:r>
            <a:rPr lang="en-US" altLang="en-US" sz="1400" dirty="0"/>
            <a:t>First </a:t>
          </a:r>
          <a:r>
            <a:rPr lang="tr-TR" altLang="en-US" sz="1400" dirty="0"/>
            <a:t>Corporate </a:t>
          </a:r>
          <a:r>
            <a:rPr lang="en-US" altLang="en-US" sz="1400" dirty="0"/>
            <a:t>Sukuk issued by </a:t>
          </a:r>
          <a:r>
            <a:rPr lang="en-US" altLang="en-US" sz="1400" dirty="0" err="1"/>
            <a:t>Kuveyt</a:t>
          </a:r>
          <a:r>
            <a:rPr lang="en-US" altLang="en-US" sz="1400" dirty="0"/>
            <a:t> </a:t>
          </a:r>
          <a:r>
            <a:rPr lang="en-US" altLang="en-US" sz="1400" dirty="0" err="1"/>
            <a:t>Türk</a:t>
          </a:r>
          <a:endParaRPr lang="en-US" sz="1400" dirty="0"/>
        </a:p>
      </dgm:t>
    </dgm:pt>
    <dgm:pt modelId="{E69728C6-32FB-4B71-B097-02DCC1A89D5A}" type="parTrans" cxnId="{077D5E10-73CE-41C6-8FAA-7C5F4CF0CB7F}">
      <dgm:prSet/>
      <dgm:spPr/>
      <dgm:t>
        <a:bodyPr/>
        <a:lstStyle/>
        <a:p>
          <a:endParaRPr lang="en-US"/>
        </a:p>
      </dgm:t>
    </dgm:pt>
    <dgm:pt modelId="{06B84D9D-9DCF-42DC-8886-79972FB67834}" type="sibTrans" cxnId="{077D5E10-73CE-41C6-8FAA-7C5F4CF0CB7F}">
      <dgm:prSet/>
      <dgm:spPr/>
      <dgm:t>
        <a:bodyPr/>
        <a:lstStyle/>
        <a:p>
          <a:endParaRPr lang="en-US"/>
        </a:p>
      </dgm:t>
    </dgm:pt>
    <dgm:pt modelId="{A681EF5B-6B28-4570-B2E8-00B020B6AC63}">
      <dgm:prSet custT="1"/>
      <dgm:spPr/>
      <dgm:t>
        <a:bodyPr/>
        <a:lstStyle/>
        <a:p>
          <a:pPr>
            <a:buFontTx/>
            <a:buNone/>
          </a:pPr>
          <a:r>
            <a:rPr lang="en-US" altLang="en-US" sz="1200" dirty="0"/>
            <a:t>-First </a:t>
          </a:r>
          <a:r>
            <a:rPr lang="tr-TR" altLang="en-US" sz="1200" dirty="0"/>
            <a:t>Sovereign </a:t>
          </a:r>
          <a:r>
            <a:rPr lang="en-US" altLang="en-US" sz="1200" dirty="0"/>
            <a:t>Sukuk issued by TREASURY</a:t>
          </a:r>
        </a:p>
        <a:p>
          <a:pPr>
            <a:buFontTx/>
            <a:buNone/>
          </a:pPr>
          <a:r>
            <a:rPr lang="en-US" altLang="en-US" sz="1200" dirty="0"/>
            <a:t>-Stock Exchange Investment Fund Based on Participation Index.</a:t>
          </a:r>
        </a:p>
      </dgm:t>
    </dgm:pt>
    <dgm:pt modelId="{E4E0C689-1B95-4049-8CB6-4610FDCB2992}" type="parTrans" cxnId="{61D59808-023B-4B15-8B84-ABD9EC10CEEE}">
      <dgm:prSet/>
      <dgm:spPr/>
      <dgm:t>
        <a:bodyPr/>
        <a:lstStyle/>
        <a:p>
          <a:endParaRPr lang="en-US"/>
        </a:p>
      </dgm:t>
    </dgm:pt>
    <dgm:pt modelId="{DFED56B7-3FCD-449C-AFB2-92EC1D1C75E9}" type="sibTrans" cxnId="{61D59808-023B-4B15-8B84-ABD9EC10CEEE}">
      <dgm:prSet/>
      <dgm:spPr/>
      <dgm:t>
        <a:bodyPr/>
        <a:lstStyle/>
        <a:p>
          <a:endParaRPr lang="en-US"/>
        </a:p>
      </dgm:t>
    </dgm:pt>
    <dgm:pt modelId="{99D4C6BA-63B6-413B-A3D6-F7E3D5E7E05D}">
      <dgm:prSet custT="1"/>
      <dgm:spPr/>
      <dgm:t>
        <a:bodyPr/>
        <a:lstStyle/>
        <a:p>
          <a:pPr>
            <a:buFontTx/>
            <a:buNone/>
          </a:pPr>
          <a:r>
            <a:rPr lang="en-US" altLang="en-US" sz="1400" dirty="0"/>
            <a:t>Global Islamic Finance Development  Center</a:t>
          </a:r>
          <a:endParaRPr lang="en-US" sz="1400" dirty="0"/>
        </a:p>
      </dgm:t>
    </dgm:pt>
    <dgm:pt modelId="{DD927F5E-6826-46C3-89CD-F962DE7C8C0D}" type="parTrans" cxnId="{5621AA63-27DF-4DD4-A463-B30A2D0B1DEB}">
      <dgm:prSet/>
      <dgm:spPr/>
      <dgm:t>
        <a:bodyPr/>
        <a:lstStyle/>
        <a:p>
          <a:endParaRPr lang="en-US"/>
        </a:p>
      </dgm:t>
    </dgm:pt>
    <dgm:pt modelId="{E97EF11D-0C9B-4D4F-8BE1-5F134542FCF9}" type="sibTrans" cxnId="{5621AA63-27DF-4DD4-A463-B30A2D0B1DEB}">
      <dgm:prSet/>
      <dgm:spPr/>
      <dgm:t>
        <a:bodyPr/>
        <a:lstStyle/>
        <a:p>
          <a:endParaRPr lang="en-US"/>
        </a:p>
      </dgm:t>
    </dgm:pt>
    <dgm:pt modelId="{8DFE923B-3663-47A3-98EF-9C57F32EEE60}" type="pres">
      <dgm:prSet presAssocID="{26003D5E-706D-474E-89E8-65ADB173187D}" presName="diagram" presStyleCnt="0">
        <dgm:presLayoutVars>
          <dgm:dir/>
          <dgm:resizeHandles val="exact"/>
        </dgm:presLayoutVars>
      </dgm:prSet>
      <dgm:spPr/>
    </dgm:pt>
    <dgm:pt modelId="{383622DF-F55A-43AD-968C-73CFE7B657E6}" type="pres">
      <dgm:prSet presAssocID="{D7B11422-0763-4181-9B8A-B60FDDED27D3}" presName="node" presStyleLbl="node1" presStyleIdx="0" presStyleCnt="12">
        <dgm:presLayoutVars>
          <dgm:bulletEnabled val="1"/>
        </dgm:presLayoutVars>
      </dgm:prSet>
      <dgm:spPr/>
    </dgm:pt>
    <dgm:pt modelId="{33C81AFB-1D72-4035-9B1D-0C9FE5A1881E}" type="pres">
      <dgm:prSet presAssocID="{BF56BBCE-CA82-41DF-B999-4B2239089286}" presName="sibTrans" presStyleLbl="sibTrans2D1" presStyleIdx="0" presStyleCnt="11"/>
      <dgm:spPr/>
    </dgm:pt>
    <dgm:pt modelId="{05363C26-0AC9-4FEE-BAC7-C3EE33C105B0}" type="pres">
      <dgm:prSet presAssocID="{BF56BBCE-CA82-41DF-B999-4B2239089286}" presName="connectorText" presStyleLbl="sibTrans2D1" presStyleIdx="0" presStyleCnt="11"/>
      <dgm:spPr/>
    </dgm:pt>
    <dgm:pt modelId="{EF66F75A-7487-4239-AEDE-4CDAE299156D}" type="pres">
      <dgm:prSet presAssocID="{46E9446C-AF0B-443C-A73F-DC31541BB0D2}" presName="node" presStyleLbl="node1" presStyleIdx="1" presStyleCnt="12">
        <dgm:presLayoutVars>
          <dgm:bulletEnabled val="1"/>
        </dgm:presLayoutVars>
      </dgm:prSet>
      <dgm:spPr/>
    </dgm:pt>
    <dgm:pt modelId="{FE14EE4B-A76D-4BCE-B864-04FF672F7356}" type="pres">
      <dgm:prSet presAssocID="{7CBEC4C7-CD10-4EA0-9167-51A156C9EAD3}" presName="sibTrans" presStyleLbl="sibTrans2D1" presStyleIdx="1" presStyleCnt="11"/>
      <dgm:spPr/>
    </dgm:pt>
    <dgm:pt modelId="{21691E81-D34C-42DC-9C6A-BA2FDEF6E421}" type="pres">
      <dgm:prSet presAssocID="{7CBEC4C7-CD10-4EA0-9167-51A156C9EAD3}" presName="connectorText" presStyleLbl="sibTrans2D1" presStyleIdx="1" presStyleCnt="11"/>
      <dgm:spPr/>
    </dgm:pt>
    <dgm:pt modelId="{48228EF0-0C3A-4D3F-8847-8FEF6F9E56D7}" type="pres">
      <dgm:prSet presAssocID="{F9212556-76C5-4632-8160-6C0FC9664491}" presName="node" presStyleLbl="node1" presStyleIdx="2" presStyleCnt="12">
        <dgm:presLayoutVars>
          <dgm:bulletEnabled val="1"/>
        </dgm:presLayoutVars>
      </dgm:prSet>
      <dgm:spPr/>
    </dgm:pt>
    <dgm:pt modelId="{1974814B-A550-433D-B4A1-D2D170DDB29D}" type="pres">
      <dgm:prSet presAssocID="{9D258801-AF8C-4EEA-BD76-7C99B629CB9A}" presName="sibTrans" presStyleLbl="sibTrans2D1" presStyleIdx="2" presStyleCnt="11"/>
      <dgm:spPr/>
    </dgm:pt>
    <dgm:pt modelId="{29FB0792-8871-4833-B4BA-AA0A2D88EC65}" type="pres">
      <dgm:prSet presAssocID="{9D258801-AF8C-4EEA-BD76-7C99B629CB9A}" presName="connectorText" presStyleLbl="sibTrans2D1" presStyleIdx="2" presStyleCnt="11"/>
      <dgm:spPr/>
    </dgm:pt>
    <dgm:pt modelId="{84344783-13DA-4BDA-9A3A-4E7FC2227249}" type="pres">
      <dgm:prSet presAssocID="{1FB1356A-D28D-4420-9F26-B3E3A5E5D954}" presName="node" presStyleLbl="node1" presStyleIdx="3" presStyleCnt="12">
        <dgm:presLayoutVars>
          <dgm:bulletEnabled val="1"/>
        </dgm:presLayoutVars>
      </dgm:prSet>
      <dgm:spPr/>
    </dgm:pt>
    <dgm:pt modelId="{EDE54B27-694A-450D-8CD0-FE1D87BF4A66}" type="pres">
      <dgm:prSet presAssocID="{A425B7E2-4FA3-46E2-9302-57C3504913E5}" presName="sibTrans" presStyleLbl="sibTrans2D1" presStyleIdx="3" presStyleCnt="11"/>
      <dgm:spPr/>
    </dgm:pt>
    <dgm:pt modelId="{B616D29A-7681-464D-BB05-09F03F690776}" type="pres">
      <dgm:prSet presAssocID="{A425B7E2-4FA3-46E2-9302-57C3504913E5}" presName="connectorText" presStyleLbl="sibTrans2D1" presStyleIdx="3" presStyleCnt="11"/>
      <dgm:spPr/>
    </dgm:pt>
    <dgm:pt modelId="{5CE02AC7-467F-407A-8B88-144304451373}" type="pres">
      <dgm:prSet presAssocID="{CECF3291-FF8F-4FC9-B459-6CFD7AA3847A}" presName="node" presStyleLbl="node1" presStyleIdx="4" presStyleCnt="12">
        <dgm:presLayoutVars>
          <dgm:bulletEnabled val="1"/>
        </dgm:presLayoutVars>
      </dgm:prSet>
      <dgm:spPr/>
    </dgm:pt>
    <dgm:pt modelId="{19E2631E-3AD3-4239-A356-0689186253E3}" type="pres">
      <dgm:prSet presAssocID="{58524760-DBD0-4671-B5A1-0B2AB9AE0CB4}" presName="sibTrans" presStyleLbl="sibTrans2D1" presStyleIdx="4" presStyleCnt="11"/>
      <dgm:spPr/>
    </dgm:pt>
    <dgm:pt modelId="{6526652B-1580-4BA7-9A1D-B851AFBA2B75}" type="pres">
      <dgm:prSet presAssocID="{58524760-DBD0-4671-B5A1-0B2AB9AE0CB4}" presName="connectorText" presStyleLbl="sibTrans2D1" presStyleIdx="4" presStyleCnt="11"/>
      <dgm:spPr/>
    </dgm:pt>
    <dgm:pt modelId="{22D20D58-8BCE-4398-A533-C5D94A439A34}" type="pres">
      <dgm:prSet presAssocID="{2365FE32-FF57-4C5D-8E8C-CF43013AD4B2}" presName="node" presStyleLbl="node1" presStyleIdx="5" presStyleCnt="12">
        <dgm:presLayoutVars>
          <dgm:bulletEnabled val="1"/>
        </dgm:presLayoutVars>
      </dgm:prSet>
      <dgm:spPr/>
    </dgm:pt>
    <dgm:pt modelId="{7A838072-5902-49AB-BB0B-131E4CAB9058}" type="pres">
      <dgm:prSet presAssocID="{492DEA91-3E83-4F04-9FF4-3F9455B1B2EE}" presName="sibTrans" presStyleLbl="sibTrans2D1" presStyleIdx="5" presStyleCnt="11"/>
      <dgm:spPr/>
    </dgm:pt>
    <dgm:pt modelId="{76B316BE-77CD-4FF0-AB14-847DDECB4284}" type="pres">
      <dgm:prSet presAssocID="{492DEA91-3E83-4F04-9FF4-3F9455B1B2EE}" presName="connectorText" presStyleLbl="sibTrans2D1" presStyleIdx="5" presStyleCnt="11"/>
      <dgm:spPr/>
    </dgm:pt>
    <dgm:pt modelId="{E879AF38-8DD5-4474-820B-395E8E1482C3}" type="pres">
      <dgm:prSet presAssocID="{DDE3895A-38E9-4F9E-9652-5260BBB42C3B}" presName="node" presStyleLbl="node1" presStyleIdx="6" presStyleCnt="12">
        <dgm:presLayoutVars>
          <dgm:bulletEnabled val="1"/>
        </dgm:presLayoutVars>
      </dgm:prSet>
      <dgm:spPr/>
    </dgm:pt>
    <dgm:pt modelId="{010FEA12-2738-4277-8045-661FA8F76008}" type="pres">
      <dgm:prSet presAssocID="{696EE70D-8B6C-485B-AB23-779337CEAE40}" presName="sibTrans" presStyleLbl="sibTrans2D1" presStyleIdx="6" presStyleCnt="11"/>
      <dgm:spPr/>
    </dgm:pt>
    <dgm:pt modelId="{7F18AEC3-56D9-4A32-8C6B-C8078E23C500}" type="pres">
      <dgm:prSet presAssocID="{696EE70D-8B6C-485B-AB23-779337CEAE40}" presName="connectorText" presStyleLbl="sibTrans2D1" presStyleIdx="6" presStyleCnt="11"/>
      <dgm:spPr/>
    </dgm:pt>
    <dgm:pt modelId="{27ADF32D-E749-460D-8003-368F8060838F}" type="pres">
      <dgm:prSet presAssocID="{EE0C152F-9ACD-4DD3-A1AD-30FD56A8BB3B}" presName="node" presStyleLbl="node1" presStyleIdx="7" presStyleCnt="12">
        <dgm:presLayoutVars>
          <dgm:bulletEnabled val="1"/>
        </dgm:presLayoutVars>
      </dgm:prSet>
      <dgm:spPr/>
    </dgm:pt>
    <dgm:pt modelId="{41701245-BB8B-4AEC-B557-3AEF7861506C}" type="pres">
      <dgm:prSet presAssocID="{7C992ECD-429C-4882-A174-B0B705FF2AD7}" presName="sibTrans" presStyleLbl="sibTrans2D1" presStyleIdx="7" presStyleCnt="11"/>
      <dgm:spPr/>
    </dgm:pt>
    <dgm:pt modelId="{653A49EC-C44C-44F8-B246-E167871B594C}" type="pres">
      <dgm:prSet presAssocID="{7C992ECD-429C-4882-A174-B0B705FF2AD7}" presName="connectorText" presStyleLbl="sibTrans2D1" presStyleIdx="7" presStyleCnt="11"/>
      <dgm:spPr/>
    </dgm:pt>
    <dgm:pt modelId="{08C60736-F58C-408E-9FF7-F382386AF6DF}" type="pres">
      <dgm:prSet presAssocID="{9517842A-DE36-47BC-9437-ABC325D5729D}" presName="node" presStyleLbl="node1" presStyleIdx="8" presStyleCnt="12">
        <dgm:presLayoutVars>
          <dgm:bulletEnabled val="1"/>
        </dgm:presLayoutVars>
      </dgm:prSet>
      <dgm:spPr/>
    </dgm:pt>
    <dgm:pt modelId="{EC7821E6-F1A1-435D-98FE-59FDC5EE7BED}" type="pres">
      <dgm:prSet presAssocID="{B6EAE739-9917-461B-8FF3-9018DE685395}" presName="sibTrans" presStyleLbl="sibTrans2D1" presStyleIdx="8" presStyleCnt="11"/>
      <dgm:spPr/>
    </dgm:pt>
    <dgm:pt modelId="{69305339-F5D2-4A8C-9611-C20CE31E9E76}" type="pres">
      <dgm:prSet presAssocID="{B6EAE739-9917-461B-8FF3-9018DE685395}" presName="connectorText" presStyleLbl="sibTrans2D1" presStyleIdx="8" presStyleCnt="11"/>
      <dgm:spPr/>
    </dgm:pt>
    <dgm:pt modelId="{0EB5BD77-FDD3-4CF6-A2FF-AE64EDB3D3C6}" type="pres">
      <dgm:prSet presAssocID="{873C146A-C513-4D4B-80C6-E8A1B59B9314}" presName="node" presStyleLbl="node1" presStyleIdx="9" presStyleCnt="12">
        <dgm:presLayoutVars>
          <dgm:bulletEnabled val="1"/>
        </dgm:presLayoutVars>
      </dgm:prSet>
      <dgm:spPr/>
    </dgm:pt>
    <dgm:pt modelId="{B13BD071-204D-409B-AC18-E6AE5CE74E2A}" type="pres">
      <dgm:prSet presAssocID="{06B84D9D-9DCF-42DC-8886-79972FB67834}" presName="sibTrans" presStyleLbl="sibTrans2D1" presStyleIdx="9" presStyleCnt="11"/>
      <dgm:spPr/>
    </dgm:pt>
    <dgm:pt modelId="{BEFE791E-CC9C-49FB-A1AD-169D474CFE7C}" type="pres">
      <dgm:prSet presAssocID="{06B84D9D-9DCF-42DC-8886-79972FB67834}" presName="connectorText" presStyleLbl="sibTrans2D1" presStyleIdx="9" presStyleCnt="11"/>
      <dgm:spPr/>
    </dgm:pt>
    <dgm:pt modelId="{64EF58F3-D5DB-445C-AE33-71D047FFAC9D}" type="pres">
      <dgm:prSet presAssocID="{A681EF5B-6B28-4570-B2E8-00B020B6AC63}" presName="node" presStyleLbl="node1" presStyleIdx="10" presStyleCnt="12">
        <dgm:presLayoutVars>
          <dgm:bulletEnabled val="1"/>
        </dgm:presLayoutVars>
      </dgm:prSet>
      <dgm:spPr/>
    </dgm:pt>
    <dgm:pt modelId="{02238C8B-67D5-43B6-9169-211D6D95A3D1}" type="pres">
      <dgm:prSet presAssocID="{DFED56B7-3FCD-449C-AFB2-92EC1D1C75E9}" presName="sibTrans" presStyleLbl="sibTrans2D1" presStyleIdx="10" presStyleCnt="11"/>
      <dgm:spPr/>
    </dgm:pt>
    <dgm:pt modelId="{6165E62B-9CB5-48F5-BAF1-1AA768411B47}" type="pres">
      <dgm:prSet presAssocID="{DFED56B7-3FCD-449C-AFB2-92EC1D1C75E9}" presName="connectorText" presStyleLbl="sibTrans2D1" presStyleIdx="10" presStyleCnt="11"/>
      <dgm:spPr/>
    </dgm:pt>
    <dgm:pt modelId="{0BFCB17B-1D75-42C5-84D3-9FAD80B54DD0}" type="pres">
      <dgm:prSet presAssocID="{99D4C6BA-63B6-413B-A3D6-F7E3D5E7E05D}" presName="node" presStyleLbl="node1" presStyleIdx="11" presStyleCnt="12">
        <dgm:presLayoutVars>
          <dgm:bulletEnabled val="1"/>
        </dgm:presLayoutVars>
      </dgm:prSet>
      <dgm:spPr/>
    </dgm:pt>
  </dgm:ptLst>
  <dgm:cxnLst>
    <dgm:cxn modelId="{7CD03903-8CB4-493B-83F3-BA9044F7E981}" type="presOf" srcId="{46E9446C-AF0B-443C-A73F-DC31541BB0D2}" destId="{EF66F75A-7487-4239-AEDE-4CDAE299156D}" srcOrd="0" destOrd="0" presId="urn:microsoft.com/office/officeart/2005/8/layout/process5"/>
    <dgm:cxn modelId="{BE77F304-1AE8-432F-BDDC-24B723735A4A}" srcId="{26003D5E-706D-474E-89E8-65ADB173187D}" destId="{DDE3895A-38E9-4F9E-9652-5260BBB42C3B}" srcOrd="6" destOrd="0" parTransId="{D75FD3E6-F043-4382-8FAE-6C5BFFCCF978}" sibTransId="{696EE70D-8B6C-485B-AB23-779337CEAE40}"/>
    <dgm:cxn modelId="{61D59808-023B-4B15-8B84-ABD9EC10CEEE}" srcId="{26003D5E-706D-474E-89E8-65ADB173187D}" destId="{A681EF5B-6B28-4570-B2E8-00B020B6AC63}" srcOrd="10" destOrd="0" parTransId="{E4E0C689-1B95-4049-8CB6-4610FDCB2992}" sibTransId="{DFED56B7-3FCD-449C-AFB2-92EC1D1C75E9}"/>
    <dgm:cxn modelId="{FDD85A0A-9947-4A05-8731-DD92C4CB2B82}" srcId="{26003D5E-706D-474E-89E8-65ADB173187D}" destId="{46E9446C-AF0B-443C-A73F-DC31541BB0D2}" srcOrd="1" destOrd="0" parTransId="{33B2C2B1-756A-4C89-9014-51B211E22FC5}" sibTransId="{7CBEC4C7-CD10-4EA0-9167-51A156C9EAD3}"/>
    <dgm:cxn modelId="{1AF7A10B-08C1-458E-B1E3-C47C4366B8FB}" type="presOf" srcId="{58524760-DBD0-4671-B5A1-0B2AB9AE0CB4}" destId="{6526652B-1580-4BA7-9A1D-B851AFBA2B75}" srcOrd="1" destOrd="0" presId="urn:microsoft.com/office/officeart/2005/8/layout/process5"/>
    <dgm:cxn modelId="{C6C2F90B-5627-4240-B274-9E546307FB5F}" srcId="{26003D5E-706D-474E-89E8-65ADB173187D}" destId="{CECF3291-FF8F-4FC9-B459-6CFD7AA3847A}" srcOrd="4" destOrd="0" parTransId="{5892746D-5DE6-438C-8706-FE5BD4CD09CB}" sibTransId="{58524760-DBD0-4671-B5A1-0B2AB9AE0CB4}"/>
    <dgm:cxn modelId="{5665A10E-1E9B-403F-A94F-6A62C112AA08}" type="presOf" srcId="{B6EAE739-9917-461B-8FF3-9018DE685395}" destId="{69305339-F5D2-4A8C-9611-C20CE31E9E76}" srcOrd="1" destOrd="0" presId="urn:microsoft.com/office/officeart/2005/8/layout/process5"/>
    <dgm:cxn modelId="{077D5E10-73CE-41C6-8FAA-7C5F4CF0CB7F}" srcId="{26003D5E-706D-474E-89E8-65ADB173187D}" destId="{873C146A-C513-4D4B-80C6-E8A1B59B9314}" srcOrd="9" destOrd="0" parTransId="{E69728C6-32FB-4B71-B097-02DCC1A89D5A}" sibTransId="{06B84D9D-9DCF-42DC-8886-79972FB67834}"/>
    <dgm:cxn modelId="{03102C1A-3A38-4147-AC09-17B79B8B1226}" type="presOf" srcId="{DDE3895A-38E9-4F9E-9652-5260BBB42C3B}" destId="{E879AF38-8DD5-4474-820B-395E8E1482C3}" srcOrd="0" destOrd="0" presId="urn:microsoft.com/office/officeart/2005/8/layout/process5"/>
    <dgm:cxn modelId="{FF87351D-13B5-45E1-8C92-B005FE2E4BEB}" type="presOf" srcId="{7C992ECD-429C-4882-A174-B0B705FF2AD7}" destId="{653A49EC-C44C-44F8-B246-E167871B594C}" srcOrd="1" destOrd="0" presId="urn:microsoft.com/office/officeart/2005/8/layout/process5"/>
    <dgm:cxn modelId="{8013A130-D43E-4081-A23C-3F0691024D4E}" type="presOf" srcId="{9517842A-DE36-47BC-9437-ABC325D5729D}" destId="{08C60736-F58C-408E-9FF7-F382386AF6DF}" srcOrd="0" destOrd="0" presId="urn:microsoft.com/office/officeart/2005/8/layout/process5"/>
    <dgm:cxn modelId="{CB366B38-EA28-4CF5-A87F-7E6ACEDB2393}" srcId="{26003D5E-706D-474E-89E8-65ADB173187D}" destId="{9517842A-DE36-47BC-9437-ABC325D5729D}" srcOrd="8" destOrd="0" parTransId="{7E1183A1-7845-4C47-BEF2-F4DD4A2CC1D0}" sibTransId="{B6EAE739-9917-461B-8FF3-9018DE685395}"/>
    <dgm:cxn modelId="{9E98D93C-67E5-4011-B7BB-DFCF62BF4E01}" srcId="{26003D5E-706D-474E-89E8-65ADB173187D}" destId="{2365FE32-FF57-4C5D-8E8C-CF43013AD4B2}" srcOrd="5" destOrd="0" parTransId="{4D4B2140-8535-43D8-B702-F7CCE9400887}" sibTransId="{492DEA91-3E83-4F04-9FF4-3F9455B1B2EE}"/>
    <dgm:cxn modelId="{D4155B5F-E71C-4C75-87A8-B82418911586}" type="presOf" srcId="{99D4C6BA-63B6-413B-A3D6-F7E3D5E7E05D}" destId="{0BFCB17B-1D75-42C5-84D3-9FAD80B54DD0}" srcOrd="0" destOrd="0" presId="urn:microsoft.com/office/officeart/2005/8/layout/process5"/>
    <dgm:cxn modelId="{7C097560-1D44-4A97-8916-E6055D634273}" type="presOf" srcId="{CECF3291-FF8F-4FC9-B459-6CFD7AA3847A}" destId="{5CE02AC7-467F-407A-8B88-144304451373}" srcOrd="0" destOrd="0" presId="urn:microsoft.com/office/officeart/2005/8/layout/process5"/>
    <dgm:cxn modelId="{5621AA63-27DF-4DD4-A463-B30A2D0B1DEB}" srcId="{26003D5E-706D-474E-89E8-65ADB173187D}" destId="{99D4C6BA-63B6-413B-A3D6-F7E3D5E7E05D}" srcOrd="11" destOrd="0" parTransId="{DD927F5E-6826-46C3-89CD-F962DE7C8C0D}" sibTransId="{E97EF11D-0C9B-4D4F-8BE1-5F134542FCF9}"/>
    <dgm:cxn modelId="{4CD44F46-EB75-4A0F-B5B7-A7F71EA5CC5E}" srcId="{26003D5E-706D-474E-89E8-65ADB173187D}" destId="{F9212556-76C5-4632-8160-6C0FC9664491}" srcOrd="2" destOrd="0" parTransId="{4AC8D748-E051-4205-B4B2-48D53CE9FFD2}" sibTransId="{9D258801-AF8C-4EEA-BD76-7C99B629CB9A}"/>
    <dgm:cxn modelId="{F680FF48-323A-416B-A811-538E878BAAAA}" type="presOf" srcId="{DFED56B7-3FCD-449C-AFB2-92EC1D1C75E9}" destId="{02238C8B-67D5-43B6-9169-211D6D95A3D1}" srcOrd="0" destOrd="0" presId="urn:microsoft.com/office/officeart/2005/8/layout/process5"/>
    <dgm:cxn modelId="{B50DAF69-FD5F-420D-9D36-9BA214CC4B64}" type="presOf" srcId="{A425B7E2-4FA3-46E2-9302-57C3504913E5}" destId="{EDE54B27-694A-450D-8CD0-FE1D87BF4A66}" srcOrd="0" destOrd="0" presId="urn:microsoft.com/office/officeart/2005/8/layout/process5"/>
    <dgm:cxn modelId="{37F3786A-4CD7-4127-9FFC-5FC8913659ED}" type="presOf" srcId="{9D258801-AF8C-4EEA-BD76-7C99B629CB9A}" destId="{1974814B-A550-433D-B4A1-D2D170DDB29D}" srcOrd="0" destOrd="0" presId="urn:microsoft.com/office/officeart/2005/8/layout/process5"/>
    <dgm:cxn modelId="{E01A7D6A-E1FD-40FD-9B7A-50752A25ABBE}" type="presOf" srcId="{7C992ECD-429C-4882-A174-B0B705FF2AD7}" destId="{41701245-BB8B-4AEC-B557-3AEF7861506C}" srcOrd="0" destOrd="0" presId="urn:microsoft.com/office/officeart/2005/8/layout/process5"/>
    <dgm:cxn modelId="{59CA804A-4DEF-48E3-83C2-B3AD9824BA9D}" type="presOf" srcId="{1FB1356A-D28D-4420-9F26-B3E3A5E5D954}" destId="{84344783-13DA-4BDA-9A3A-4E7FC2227249}" srcOrd="0" destOrd="0" presId="urn:microsoft.com/office/officeart/2005/8/layout/process5"/>
    <dgm:cxn modelId="{8B0D5680-18F1-454B-A7D3-37A758CECDB8}" type="presOf" srcId="{F9212556-76C5-4632-8160-6C0FC9664491}" destId="{48228EF0-0C3A-4D3F-8847-8FEF6F9E56D7}" srcOrd="0" destOrd="0" presId="urn:microsoft.com/office/officeart/2005/8/layout/process5"/>
    <dgm:cxn modelId="{7F548F8D-B4AE-4EE1-B035-7788A954F3BE}" type="presOf" srcId="{B6EAE739-9917-461B-8FF3-9018DE685395}" destId="{EC7821E6-F1A1-435D-98FE-59FDC5EE7BED}" srcOrd="0" destOrd="0" presId="urn:microsoft.com/office/officeart/2005/8/layout/process5"/>
    <dgm:cxn modelId="{C995198E-8F7F-4832-9302-59077E572E48}" type="presOf" srcId="{BF56BBCE-CA82-41DF-B999-4B2239089286}" destId="{33C81AFB-1D72-4035-9B1D-0C9FE5A1881E}" srcOrd="0" destOrd="0" presId="urn:microsoft.com/office/officeart/2005/8/layout/process5"/>
    <dgm:cxn modelId="{8BFC7E91-6F83-453E-827A-29981AE8C514}" type="presOf" srcId="{873C146A-C513-4D4B-80C6-E8A1B59B9314}" destId="{0EB5BD77-FDD3-4CF6-A2FF-AE64EDB3D3C6}" srcOrd="0" destOrd="0" presId="urn:microsoft.com/office/officeart/2005/8/layout/process5"/>
    <dgm:cxn modelId="{E4C67E92-8ACD-430D-861D-96720CDA5FF1}" type="presOf" srcId="{A681EF5B-6B28-4570-B2E8-00B020B6AC63}" destId="{64EF58F3-D5DB-445C-AE33-71D047FFAC9D}" srcOrd="0" destOrd="0" presId="urn:microsoft.com/office/officeart/2005/8/layout/process5"/>
    <dgm:cxn modelId="{79479692-67FA-4539-9D3D-C1A184A4F377}" type="presOf" srcId="{7CBEC4C7-CD10-4EA0-9167-51A156C9EAD3}" destId="{21691E81-D34C-42DC-9C6A-BA2FDEF6E421}" srcOrd="1" destOrd="0" presId="urn:microsoft.com/office/officeart/2005/8/layout/process5"/>
    <dgm:cxn modelId="{AE71B493-4C2A-4C11-BC8E-DB95462076F4}" type="presOf" srcId="{696EE70D-8B6C-485B-AB23-779337CEAE40}" destId="{010FEA12-2738-4277-8045-661FA8F76008}" srcOrd="0" destOrd="0" presId="urn:microsoft.com/office/officeart/2005/8/layout/process5"/>
    <dgm:cxn modelId="{65B0AE96-603B-419B-BA44-79DD57B984CC}" type="presOf" srcId="{696EE70D-8B6C-485B-AB23-779337CEAE40}" destId="{7F18AEC3-56D9-4A32-8C6B-C8078E23C500}" srcOrd="1" destOrd="0" presId="urn:microsoft.com/office/officeart/2005/8/layout/process5"/>
    <dgm:cxn modelId="{0D118498-70AE-47C3-986D-12C55DCD1E25}" type="presOf" srcId="{BF56BBCE-CA82-41DF-B999-4B2239089286}" destId="{05363C26-0AC9-4FEE-BAC7-C3EE33C105B0}" srcOrd="1" destOrd="0" presId="urn:microsoft.com/office/officeart/2005/8/layout/process5"/>
    <dgm:cxn modelId="{11A64B9D-C1D4-493D-B563-66914AFFCE05}" type="presOf" srcId="{7CBEC4C7-CD10-4EA0-9167-51A156C9EAD3}" destId="{FE14EE4B-A76D-4BCE-B864-04FF672F7356}" srcOrd="0" destOrd="0" presId="urn:microsoft.com/office/officeart/2005/8/layout/process5"/>
    <dgm:cxn modelId="{8E2E59AD-51A6-4045-86C8-804D5A40AA2E}" type="presOf" srcId="{DFED56B7-3FCD-449C-AFB2-92EC1D1C75E9}" destId="{6165E62B-9CB5-48F5-BAF1-1AA768411B47}" srcOrd="1" destOrd="0" presId="urn:microsoft.com/office/officeart/2005/8/layout/process5"/>
    <dgm:cxn modelId="{05A5D7B5-8208-4D86-A105-09772405C2D7}" type="presOf" srcId="{EE0C152F-9ACD-4DD3-A1AD-30FD56A8BB3B}" destId="{27ADF32D-E749-460D-8003-368F8060838F}" srcOrd="0" destOrd="0" presId="urn:microsoft.com/office/officeart/2005/8/layout/process5"/>
    <dgm:cxn modelId="{A24A24B6-1ADB-4D7F-A8AA-8DF75E7ADB41}" srcId="{26003D5E-706D-474E-89E8-65ADB173187D}" destId="{D7B11422-0763-4181-9B8A-B60FDDED27D3}" srcOrd="0" destOrd="0" parTransId="{94D10642-1035-48AF-9CD1-CD6F9EF4F849}" sibTransId="{BF56BBCE-CA82-41DF-B999-4B2239089286}"/>
    <dgm:cxn modelId="{F65E2CBC-A251-4313-B82A-53B3C6BD8D59}" type="presOf" srcId="{A425B7E2-4FA3-46E2-9302-57C3504913E5}" destId="{B616D29A-7681-464D-BB05-09F03F690776}" srcOrd="1" destOrd="0" presId="urn:microsoft.com/office/officeart/2005/8/layout/process5"/>
    <dgm:cxn modelId="{973F7AC5-89EC-41EB-ADCB-C5100B5F6B3E}" type="presOf" srcId="{58524760-DBD0-4671-B5A1-0B2AB9AE0CB4}" destId="{19E2631E-3AD3-4239-A356-0689186253E3}" srcOrd="0" destOrd="0" presId="urn:microsoft.com/office/officeart/2005/8/layout/process5"/>
    <dgm:cxn modelId="{3D582CCA-B5EB-464C-BF2F-E5ED9F5F99E9}" type="presOf" srcId="{2365FE32-FF57-4C5D-8E8C-CF43013AD4B2}" destId="{22D20D58-8BCE-4398-A533-C5D94A439A34}" srcOrd="0" destOrd="0" presId="urn:microsoft.com/office/officeart/2005/8/layout/process5"/>
    <dgm:cxn modelId="{9F71ECCB-B320-4B64-9FA2-51B3B5A2A5ED}" type="presOf" srcId="{D7B11422-0763-4181-9B8A-B60FDDED27D3}" destId="{383622DF-F55A-43AD-968C-73CFE7B657E6}" srcOrd="0" destOrd="0" presId="urn:microsoft.com/office/officeart/2005/8/layout/process5"/>
    <dgm:cxn modelId="{FB12E0D8-6AF7-4B37-BCE4-9C6285FA15FA}" srcId="{26003D5E-706D-474E-89E8-65ADB173187D}" destId="{EE0C152F-9ACD-4DD3-A1AD-30FD56A8BB3B}" srcOrd="7" destOrd="0" parTransId="{DC353E85-FB8C-4F0B-8061-F16C960B251D}" sibTransId="{7C992ECD-429C-4882-A174-B0B705FF2AD7}"/>
    <dgm:cxn modelId="{111970E2-0345-4B8F-B95C-A9DFCEA969F4}" type="presOf" srcId="{492DEA91-3E83-4F04-9FF4-3F9455B1B2EE}" destId="{76B316BE-77CD-4FF0-AB14-847DDECB4284}" srcOrd="1" destOrd="0" presId="urn:microsoft.com/office/officeart/2005/8/layout/process5"/>
    <dgm:cxn modelId="{B60E67E4-AE59-4179-83C3-E1DAD224E811}" type="presOf" srcId="{9D258801-AF8C-4EEA-BD76-7C99B629CB9A}" destId="{29FB0792-8871-4833-B4BA-AA0A2D88EC65}" srcOrd="1" destOrd="0" presId="urn:microsoft.com/office/officeart/2005/8/layout/process5"/>
    <dgm:cxn modelId="{E6C6B5E5-BEFA-4A35-AFB5-D3DC1647FD7A}" type="presOf" srcId="{26003D5E-706D-474E-89E8-65ADB173187D}" destId="{8DFE923B-3663-47A3-98EF-9C57F32EEE60}" srcOrd="0" destOrd="0" presId="urn:microsoft.com/office/officeart/2005/8/layout/process5"/>
    <dgm:cxn modelId="{A416D4E9-1D2B-4759-9E71-49981E81F493}" srcId="{26003D5E-706D-474E-89E8-65ADB173187D}" destId="{1FB1356A-D28D-4420-9F26-B3E3A5E5D954}" srcOrd="3" destOrd="0" parTransId="{D55E2D5A-87B4-40D3-A68A-F9618A52102F}" sibTransId="{A425B7E2-4FA3-46E2-9302-57C3504913E5}"/>
    <dgm:cxn modelId="{4472CFEE-92E3-4B45-B353-BF1F765F6F4F}" type="presOf" srcId="{492DEA91-3E83-4F04-9FF4-3F9455B1B2EE}" destId="{7A838072-5902-49AB-BB0B-131E4CAB9058}" srcOrd="0" destOrd="0" presId="urn:microsoft.com/office/officeart/2005/8/layout/process5"/>
    <dgm:cxn modelId="{A686C5EF-016B-4EAD-A5DA-34F9212ED033}" type="presOf" srcId="{06B84D9D-9DCF-42DC-8886-79972FB67834}" destId="{B13BD071-204D-409B-AC18-E6AE5CE74E2A}" srcOrd="0" destOrd="0" presId="urn:microsoft.com/office/officeart/2005/8/layout/process5"/>
    <dgm:cxn modelId="{4A4C67FD-ADF8-4576-BD7B-7A97F8438A48}" type="presOf" srcId="{06B84D9D-9DCF-42DC-8886-79972FB67834}" destId="{BEFE791E-CC9C-49FB-A1AD-169D474CFE7C}" srcOrd="1" destOrd="0" presId="urn:microsoft.com/office/officeart/2005/8/layout/process5"/>
    <dgm:cxn modelId="{25A9D0F6-0AA1-4E1D-8E5B-ACA518AECB74}" type="presParOf" srcId="{8DFE923B-3663-47A3-98EF-9C57F32EEE60}" destId="{383622DF-F55A-43AD-968C-73CFE7B657E6}" srcOrd="0" destOrd="0" presId="urn:microsoft.com/office/officeart/2005/8/layout/process5"/>
    <dgm:cxn modelId="{D397F80B-2FC5-4646-81C4-86EA72FF03D6}" type="presParOf" srcId="{8DFE923B-3663-47A3-98EF-9C57F32EEE60}" destId="{33C81AFB-1D72-4035-9B1D-0C9FE5A1881E}" srcOrd="1" destOrd="0" presId="urn:microsoft.com/office/officeart/2005/8/layout/process5"/>
    <dgm:cxn modelId="{FAE5A35B-F714-4A08-9BC9-5D67609D4409}" type="presParOf" srcId="{33C81AFB-1D72-4035-9B1D-0C9FE5A1881E}" destId="{05363C26-0AC9-4FEE-BAC7-C3EE33C105B0}" srcOrd="0" destOrd="0" presId="urn:microsoft.com/office/officeart/2005/8/layout/process5"/>
    <dgm:cxn modelId="{842E1DD3-2626-4A24-928F-6EDDE2C71EC8}" type="presParOf" srcId="{8DFE923B-3663-47A3-98EF-9C57F32EEE60}" destId="{EF66F75A-7487-4239-AEDE-4CDAE299156D}" srcOrd="2" destOrd="0" presId="urn:microsoft.com/office/officeart/2005/8/layout/process5"/>
    <dgm:cxn modelId="{6F21E27C-93B9-46FB-97A8-3694530703CA}" type="presParOf" srcId="{8DFE923B-3663-47A3-98EF-9C57F32EEE60}" destId="{FE14EE4B-A76D-4BCE-B864-04FF672F7356}" srcOrd="3" destOrd="0" presId="urn:microsoft.com/office/officeart/2005/8/layout/process5"/>
    <dgm:cxn modelId="{37824541-2009-4968-BDE1-442570B0A15A}" type="presParOf" srcId="{FE14EE4B-A76D-4BCE-B864-04FF672F7356}" destId="{21691E81-D34C-42DC-9C6A-BA2FDEF6E421}" srcOrd="0" destOrd="0" presId="urn:microsoft.com/office/officeart/2005/8/layout/process5"/>
    <dgm:cxn modelId="{F9FA85B2-56E6-4525-AF96-7641759D9FBD}" type="presParOf" srcId="{8DFE923B-3663-47A3-98EF-9C57F32EEE60}" destId="{48228EF0-0C3A-4D3F-8847-8FEF6F9E56D7}" srcOrd="4" destOrd="0" presId="urn:microsoft.com/office/officeart/2005/8/layout/process5"/>
    <dgm:cxn modelId="{C8AF0D94-1BDA-4D4E-A342-2B034027984A}" type="presParOf" srcId="{8DFE923B-3663-47A3-98EF-9C57F32EEE60}" destId="{1974814B-A550-433D-B4A1-D2D170DDB29D}" srcOrd="5" destOrd="0" presId="urn:microsoft.com/office/officeart/2005/8/layout/process5"/>
    <dgm:cxn modelId="{70A1ACC5-CC1A-479A-A8B8-1ADA8B1588A9}" type="presParOf" srcId="{1974814B-A550-433D-B4A1-D2D170DDB29D}" destId="{29FB0792-8871-4833-B4BA-AA0A2D88EC65}" srcOrd="0" destOrd="0" presId="urn:microsoft.com/office/officeart/2005/8/layout/process5"/>
    <dgm:cxn modelId="{06131E76-8672-486B-AF95-93F166C4CCDA}" type="presParOf" srcId="{8DFE923B-3663-47A3-98EF-9C57F32EEE60}" destId="{84344783-13DA-4BDA-9A3A-4E7FC2227249}" srcOrd="6" destOrd="0" presId="urn:microsoft.com/office/officeart/2005/8/layout/process5"/>
    <dgm:cxn modelId="{DA6D0C4F-3972-43C7-A2D4-A1586A942F63}" type="presParOf" srcId="{8DFE923B-3663-47A3-98EF-9C57F32EEE60}" destId="{EDE54B27-694A-450D-8CD0-FE1D87BF4A66}" srcOrd="7" destOrd="0" presId="urn:microsoft.com/office/officeart/2005/8/layout/process5"/>
    <dgm:cxn modelId="{D714C33D-765F-4F2E-B377-AD4CFAD0E1DC}" type="presParOf" srcId="{EDE54B27-694A-450D-8CD0-FE1D87BF4A66}" destId="{B616D29A-7681-464D-BB05-09F03F690776}" srcOrd="0" destOrd="0" presId="urn:microsoft.com/office/officeart/2005/8/layout/process5"/>
    <dgm:cxn modelId="{F3558156-751F-42AB-B77E-65793E6ADF9C}" type="presParOf" srcId="{8DFE923B-3663-47A3-98EF-9C57F32EEE60}" destId="{5CE02AC7-467F-407A-8B88-144304451373}" srcOrd="8" destOrd="0" presId="urn:microsoft.com/office/officeart/2005/8/layout/process5"/>
    <dgm:cxn modelId="{90A937B2-26F2-48B9-B62B-B17FC4136962}" type="presParOf" srcId="{8DFE923B-3663-47A3-98EF-9C57F32EEE60}" destId="{19E2631E-3AD3-4239-A356-0689186253E3}" srcOrd="9" destOrd="0" presId="urn:microsoft.com/office/officeart/2005/8/layout/process5"/>
    <dgm:cxn modelId="{C472E40B-3250-4F8F-92D8-6BC5CC49BA23}" type="presParOf" srcId="{19E2631E-3AD3-4239-A356-0689186253E3}" destId="{6526652B-1580-4BA7-9A1D-B851AFBA2B75}" srcOrd="0" destOrd="0" presId="urn:microsoft.com/office/officeart/2005/8/layout/process5"/>
    <dgm:cxn modelId="{DB7AB26B-D6C6-4265-8FB7-CF641DEB0B46}" type="presParOf" srcId="{8DFE923B-3663-47A3-98EF-9C57F32EEE60}" destId="{22D20D58-8BCE-4398-A533-C5D94A439A34}" srcOrd="10" destOrd="0" presId="urn:microsoft.com/office/officeart/2005/8/layout/process5"/>
    <dgm:cxn modelId="{47F1A38E-2C58-4CF4-8432-3AF27C352D59}" type="presParOf" srcId="{8DFE923B-3663-47A3-98EF-9C57F32EEE60}" destId="{7A838072-5902-49AB-BB0B-131E4CAB9058}" srcOrd="11" destOrd="0" presId="urn:microsoft.com/office/officeart/2005/8/layout/process5"/>
    <dgm:cxn modelId="{6FF92A51-B915-4EB4-A5DC-F7C80CCADBE9}" type="presParOf" srcId="{7A838072-5902-49AB-BB0B-131E4CAB9058}" destId="{76B316BE-77CD-4FF0-AB14-847DDECB4284}" srcOrd="0" destOrd="0" presId="urn:microsoft.com/office/officeart/2005/8/layout/process5"/>
    <dgm:cxn modelId="{FC98E759-B8B8-446D-9F8E-A8032892EAA2}" type="presParOf" srcId="{8DFE923B-3663-47A3-98EF-9C57F32EEE60}" destId="{E879AF38-8DD5-4474-820B-395E8E1482C3}" srcOrd="12" destOrd="0" presId="urn:microsoft.com/office/officeart/2005/8/layout/process5"/>
    <dgm:cxn modelId="{FD05BB4A-2D36-4391-BBCC-4A799786F428}" type="presParOf" srcId="{8DFE923B-3663-47A3-98EF-9C57F32EEE60}" destId="{010FEA12-2738-4277-8045-661FA8F76008}" srcOrd="13" destOrd="0" presId="urn:microsoft.com/office/officeart/2005/8/layout/process5"/>
    <dgm:cxn modelId="{9BCCA511-73FB-491B-B1B7-04DF11671EDE}" type="presParOf" srcId="{010FEA12-2738-4277-8045-661FA8F76008}" destId="{7F18AEC3-56D9-4A32-8C6B-C8078E23C500}" srcOrd="0" destOrd="0" presId="urn:microsoft.com/office/officeart/2005/8/layout/process5"/>
    <dgm:cxn modelId="{F3DA0FB9-1DC5-4DC5-BD86-5BFB731FACCF}" type="presParOf" srcId="{8DFE923B-3663-47A3-98EF-9C57F32EEE60}" destId="{27ADF32D-E749-460D-8003-368F8060838F}" srcOrd="14" destOrd="0" presId="urn:microsoft.com/office/officeart/2005/8/layout/process5"/>
    <dgm:cxn modelId="{F3DBF478-A7FA-41A3-A4B5-720C7CF3E3D9}" type="presParOf" srcId="{8DFE923B-3663-47A3-98EF-9C57F32EEE60}" destId="{41701245-BB8B-4AEC-B557-3AEF7861506C}" srcOrd="15" destOrd="0" presId="urn:microsoft.com/office/officeart/2005/8/layout/process5"/>
    <dgm:cxn modelId="{E10080E9-BBF0-4FAE-B4B0-522272E994CC}" type="presParOf" srcId="{41701245-BB8B-4AEC-B557-3AEF7861506C}" destId="{653A49EC-C44C-44F8-B246-E167871B594C}" srcOrd="0" destOrd="0" presId="urn:microsoft.com/office/officeart/2005/8/layout/process5"/>
    <dgm:cxn modelId="{18FA250F-0AB2-47EB-986A-B3E1773AF27C}" type="presParOf" srcId="{8DFE923B-3663-47A3-98EF-9C57F32EEE60}" destId="{08C60736-F58C-408E-9FF7-F382386AF6DF}" srcOrd="16" destOrd="0" presId="urn:microsoft.com/office/officeart/2005/8/layout/process5"/>
    <dgm:cxn modelId="{A9CB5437-0555-4C79-9243-22B8308AADCC}" type="presParOf" srcId="{8DFE923B-3663-47A3-98EF-9C57F32EEE60}" destId="{EC7821E6-F1A1-435D-98FE-59FDC5EE7BED}" srcOrd="17" destOrd="0" presId="urn:microsoft.com/office/officeart/2005/8/layout/process5"/>
    <dgm:cxn modelId="{94EB354F-348E-4193-ADE2-4624EE5E1CDC}" type="presParOf" srcId="{EC7821E6-F1A1-435D-98FE-59FDC5EE7BED}" destId="{69305339-F5D2-4A8C-9611-C20CE31E9E76}" srcOrd="0" destOrd="0" presId="urn:microsoft.com/office/officeart/2005/8/layout/process5"/>
    <dgm:cxn modelId="{D1ACD5B7-AF46-4FDF-8652-5DEF771618D7}" type="presParOf" srcId="{8DFE923B-3663-47A3-98EF-9C57F32EEE60}" destId="{0EB5BD77-FDD3-4CF6-A2FF-AE64EDB3D3C6}" srcOrd="18" destOrd="0" presId="urn:microsoft.com/office/officeart/2005/8/layout/process5"/>
    <dgm:cxn modelId="{DC4E324E-9C44-468E-A5C8-F7E39178D060}" type="presParOf" srcId="{8DFE923B-3663-47A3-98EF-9C57F32EEE60}" destId="{B13BD071-204D-409B-AC18-E6AE5CE74E2A}" srcOrd="19" destOrd="0" presId="urn:microsoft.com/office/officeart/2005/8/layout/process5"/>
    <dgm:cxn modelId="{919B9DA1-8777-4D63-83BE-89D42B172886}" type="presParOf" srcId="{B13BD071-204D-409B-AC18-E6AE5CE74E2A}" destId="{BEFE791E-CC9C-49FB-A1AD-169D474CFE7C}" srcOrd="0" destOrd="0" presId="urn:microsoft.com/office/officeart/2005/8/layout/process5"/>
    <dgm:cxn modelId="{AE7311B2-5342-4A2B-A6E4-18BFDFAAE2FD}" type="presParOf" srcId="{8DFE923B-3663-47A3-98EF-9C57F32EEE60}" destId="{64EF58F3-D5DB-445C-AE33-71D047FFAC9D}" srcOrd="20" destOrd="0" presId="urn:microsoft.com/office/officeart/2005/8/layout/process5"/>
    <dgm:cxn modelId="{A11AC12D-DE7E-49B2-9ECD-3EF6996014F0}" type="presParOf" srcId="{8DFE923B-3663-47A3-98EF-9C57F32EEE60}" destId="{02238C8B-67D5-43B6-9169-211D6D95A3D1}" srcOrd="21" destOrd="0" presId="urn:microsoft.com/office/officeart/2005/8/layout/process5"/>
    <dgm:cxn modelId="{332BFD65-12EF-477C-B1FE-534330ED26F8}" type="presParOf" srcId="{02238C8B-67D5-43B6-9169-211D6D95A3D1}" destId="{6165E62B-9CB5-48F5-BAF1-1AA768411B47}" srcOrd="0" destOrd="0" presId="urn:microsoft.com/office/officeart/2005/8/layout/process5"/>
    <dgm:cxn modelId="{52D48F11-60C4-4D62-85C8-4E3AF905C33A}" type="presParOf" srcId="{8DFE923B-3663-47A3-98EF-9C57F32EEE60}" destId="{0BFCB17B-1D75-42C5-84D3-9FAD80B54DD0}" srcOrd="2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18533D-C42E-6940-A35B-626DA9032A54}" type="doc">
      <dgm:prSet loTypeId="urn:microsoft.com/office/officeart/2005/8/layout/cycle4" loCatId="relationship" qsTypeId="urn:microsoft.com/office/officeart/2005/8/quickstyle/simple3" qsCatId="simple" csTypeId="urn:microsoft.com/office/officeart/2005/8/colors/colorful1#1" csCatId="colorful" phldr="1"/>
      <dgm:spPr/>
      <dgm:t>
        <a:bodyPr/>
        <a:lstStyle/>
        <a:p>
          <a:endParaRPr lang="en-US"/>
        </a:p>
      </dgm:t>
    </dgm:pt>
    <dgm:pt modelId="{7BB13827-F025-4347-BC00-E6174048AB40}">
      <dgm:prSet phldrT="[Text]"/>
      <dgm:spPr/>
      <dgm:t>
        <a:bodyPr/>
        <a:lstStyle/>
        <a:p>
          <a:r>
            <a:rPr lang="en-US" dirty="0"/>
            <a:t>Deploying finance service of the real economy</a:t>
          </a:r>
        </a:p>
      </dgm:t>
    </dgm:pt>
    <dgm:pt modelId="{96C68DB0-ABF4-F04B-8B20-F90353CD8607}" type="parTrans" cxnId="{DA86D0FD-5680-894B-81A7-08800B3C605A}">
      <dgm:prSet/>
      <dgm:spPr/>
      <dgm:t>
        <a:bodyPr/>
        <a:lstStyle/>
        <a:p>
          <a:endParaRPr lang="en-US"/>
        </a:p>
      </dgm:t>
    </dgm:pt>
    <dgm:pt modelId="{DE79A428-4CD9-A541-94BF-164D90CC49EB}" type="sibTrans" cxnId="{DA86D0FD-5680-894B-81A7-08800B3C605A}">
      <dgm:prSet/>
      <dgm:spPr/>
      <dgm:t>
        <a:bodyPr/>
        <a:lstStyle/>
        <a:p>
          <a:endParaRPr lang="en-US"/>
        </a:p>
      </dgm:t>
    </dgm:pt>
    <dgm:pt modelId="{C48A101E-8CF2-41BD-9A4D-FF7C87C06939}">
      <dgm:prSet/>
      <dgm:spPr/>
      <dgm:t>
        <a:bodyPr/>
        <a:lstStyle/>
        <a:p>
          <a:r>
            <a:rPr lang="en-US" dirty="0"/>
            <a:t>Profit and Loss Sharing so as to structure equity partnership </a:t>
          </a:r>
        </a:p>
      </dgm:t>
    </dgm:pt>
    <dgm:pt modelId="{35CCBF1D-FB97-4446-91EA-373FCAB9C0CC}" type="parTrans" cxnId="{35325F1C-60D9-45B3-9223-EBCC20DF484C}">
      <dgm:prSet/>
      <dgm:spPr/>
      <dgm:t>
        <a:bodyPr/>
        <a:lstStyle/>
        <a:p>
          <a:endParaRPr lang="en-US"/>
        </a:p>
      </dgm:t>
    </dgm:pt>
    <dgm:pt modelId="{B260C3ED-7B9C-44CE-BAEE-2EECA2C7D8EE}" type="sibTrans" cxnId="{35325F1C-60D9-45B3-9223-EBCC20DF484C}">
      <dgm:prSet/>
      <dgm:spPr/>
      <dgm:t>
        <a:bodyPr/>
        <a:lstStyle/>
        <a:p>
          <a:endParaRPr lang="en-US"/>
        </a:p>
      </dgm:t>
    </dgm:pt>
    <dgm:pt modelId="{76D6CE46-6164-4A9B-A8A4-8BE87E4D5ACF}">
      <dgm:prSet/>
      <dgm:spPr/>
      <dgm:t>
        <a:bodyPr/>
        <a:lstStyle/>
        <a:p>
          <a:r>
            <a:rPr lang="en-US" dirty="0"/>
            <a:t>Redistribution of Wealth and opportunity </a:t>
          </a:r>
        </a:p>
      </dgm:t>
    </dgm:pt>
    <dgm:pt modelId="{587E6D73-1265-4CD2-A783-4B83EE46E7EA}" type="parTrans" cxnId="{C1E9A707-925F-4AA1-9260-62DC8B64B288}">
      <dgm:prSet/>
      <dgm:spPr/>
      <dgm:t>
        <a:bodyPr/>
        <a:lstStyle/>
        <a:p>
          <a:endParaRPr lang="en-US"/>
        </a:p>
      </dgm:t>
    </dgm:pt>
    <dgm:pt modelId="{138F9E27-9F32-4918-ADAC-D4F6D952D0CC}" type="sibTrans" cxnId="{C1E9A707-925F-4AA1-9260-62DC8B64B288}">
      <dgm:prSet/>
      <dgm:spPr/>
      <dgm:t>
        <a:bodyPr/>
        <a:lstStyle/>
        <a:p>
          <a:endParaRPr lang="en-US"/>
        </a:p>
      </dgm:t>
    </dgm:pt>
    <dgm:pt modelId="{1B615BCD-1350-48E1-B633-9272CB5006FB}">
      <dgm:prSet/>
      <dgm:spPr/>
      <dgm:t>
        <a:bodyPr/>
        <a:lstStyle/>
        <a:p>
          <a:r>
            <a:rPr lang="en-US" dirty="0"/>
            <a:t>Risk Sharing modes of financing</a:t>
          </a:r>
        </a:p>
      </dgm:t>
    </dgm:pt>
    <dgm:pt modelId="{7140B901-A2AC-433F-8DCD-3A41325C46B3}" type="parTrans" cxnId="{BE02491A-F5F0-4FE7-8EE0-D3EFC30583CA}">
      <dgm:prSet/>
      <dgm:spPr/>
      <dgm:t>
        <a:bodyPr/>
        <a:lstStyle/>
        <a:p>
          <a:endParaRPr lang="en-US"/>
        </a:p>
      </dgm:t>
    </dgm:pt>
    <dgm:pt modelId="{94818FC6-A007-4CD5-8E08-55E28ECFCC8A}" type="sibTrans" cxnId="{BE02491A-F5F0-4FE7-8EE0-D3EFC30583CA}">
      <dgm:prSet/>
      <dgm:spPr/>
      <dgm:t>
        <a:bodyPr/>
        <a:lstStyle/>
        <a:p>
          <a:endParaRPr lang="en-US"/>
        </a:p>
      </dgm:t>
    </dgm:pt>
    <dgm:pt modelId="{0D5C613B-8059-4345-93A5-E78E34A7181D}" type="pres">
      <dgm:prSet presAssocID="{F118533D-C42E-6940-A35B-626DA9032A54}" presName="cycleMatrixDiagram" presStyleCnt="0">
        <dgm:presLayoutVars>
          <dgm:chMax val="1"/>
          <dgm:dir/>
          <dgm:animLvl val="lvl"/>
          <dgm:resizeHandles val="exact"/>
        </dgm:presLayoutVars>
      </dgm:prSet>
      <dgm:spPr/>
    </dgm:pt>
    <dgm:pt modelId="{9C9978C2-66FF-4F81-A241-842F767BAE5B}" type="pres">
      <dgm:prSet presAssocID="{F118533D-C42E-6940-A35B-626DA9032A54}" presName="children" presStyleCnt="0"/>
      <dgm:spPr/>
    </dgm:pt>
    <dgm:pt modelId="{606CB5F8-A055-42F1-B7FD-77793B3ACFF9}" type="pres">
      <dgm:prSet presAssocID="{F118533D-C42E-6940-A35B-626DA9032A54}" presName="childPlaceholder" presStyleCnt="0"/>
      <dgm:spPr/>
    </dgm:pt>
    <dgm:pt modelId="{22C60E4B-558F-42A5-BA5C-CFCDD7116EBB}" type="pres">
      <dgm:prSet presAssocID="{F118533D-C42E-6940-A35B-626DA9032A54}" presName="circle" presStyleCnt="0"/>
      <dgm:spPr/>
    </dgm:pt>
    <dgm:pt modelId="{AC4F3C50-3D27-4BA8-9161-17CD6311A691}" type="pres">
      <dgm:prSet presAssocID="{F118533D-C42E-6940-A35B-626DA9032A54}" presName="quadrant1" presStyleLbl="node1" presStyleIdx="0" presStyleCnt="4">
        <dgm:presLayoutVars>
          <dgm:chMax val="1"/>
          <dgm:bulletEnabled val="1"/>
        </dgm:presLayoutVars>
      </dgm:prSet>
      <dgm:spPr/>
    </dgm:pt>
    <dgm:pt modelId="{67EB1F36-5188-4A9D-969E-1067635F97B4}" type="pres">
      <dgm:prSet presAssocID="{F118533D-C42E-6940-A35B-626DA9032A54}" presName="quadrant2" presStyleLbl="node1" presStyleIdx="1" presStyleCnt="4">
        <dgm:presLayoutVars>
          <dgm:chMax val="1"/>
          <dgm:bulletEnabled val="1"/>
        </dgm:presLayoutVars>
      </dgm:prSet>
      <dgm:spPr/>
    </dgm:pt>
    <dgm:pt modelId="{C243EAD3-CA6F-44C3-A33A-89BF15A21AD9}" type="pres">
      <dgm:prSet presAssocID="{F118533D-C42E-6940-A35B-626DA9032A54}" presName="quadrant3" presStyleLbl="node1" presStyleIdx="2" presStyleCnt="4">
        <dgm:presLayoutVars>
          <dgm:chMax val="1"/>
          <dgm:bulletEnabled val="1"/>
        </dgm:presLayoutVars>
      </dgm:prSet>
      <dgm:spPr/>
    </dgm:pt>
    <dgm:pt modelId="{23785723-9EB2-465A-843E-20C5AB7696F2}" type="pres">
      <dgm:prSet presAssocID="{F118533D-C42E-6940-A35B-626DA9032A54}" presName="quadrant4" presStyleLbl="node1" presStyleIdx="3" presStyleCnt="4">
        <dgm:presLayoutVars>
          <dgm:chMax val="1"/>
          <dgm:bulletEnabled val="1"/>
        </dgm:presLayoutVars>
      </dgm:prSet>
      <dgm:spPr/>
    </dgm:pt>
    <dgm:pt modelId="{0C658FFE-73E8-4273-8ED9-15752F6D6B20}" type="pres">
      <dgm:prSet presAssocID="{F118533D-C42E-6940-A35B-626DA9032A54}" presName="quadrantPlaceholder" presStyleCnt="0"/>
      <dgm:spPr/>
    </dgm:pt>
    <dgm:pt modelId="{1C10284B-31B5-4DBA-95A9-B2AFF1F058CC}" type="pres">
      <dgm:prSet presAssocID="{F118533D-C42E-6940-A35B-626DA9032A54}" presName="center1" presStyleLbl="fgShp" presStyleIdx="0" presStyleCnt="2"/>
      <dgm:spPr/>
    </dgm:pt>
    <dgm:pt modelId="{95A2017E-CE56-43BF-8AB1-CDDC6FD03FBC}" type="pres">
      <dgm:prSet presAssocID="{F118533D-C42E-6940-A35B-626DA9032A54}" presName="center2" presStyleLbl="fgShp" presStyleIdx="1" presStyleCnt="2"/>
      <dgm:spPr/>
    </dgm:pt>
  </dgm:ptLst>
  <dgm:cxnLst>
    <dgm:cxn modelId="{C1E9A707-925F-4AA1-9260-62DC8B64B288}" srcId="{F118533D-C42E-6940-A35B-626DA9032A54}" destId="{76D6CE46-6164-4A9B-A8A4-8BE87E4D5ACF}" srcOrd="2" destOrd="0" parTransId="{587E6D73-1265-4CD2-A783-4B83EE46E7EA}" sibTransId="{138F9E27-9F32-4918-ADAC-D4F6D952D0CC}"/>
    <dgm:cxn modelId="{BE02491A-F5F0-4FE7-8EE0-D3EFC30583CA}" srcId="{F118533D-C42E-6940-A35B-626DA9032A54}" destId="{1B615BCD-1350-48E1-B633-9272CB5006FB}" srcOrd="3" destOrd="0" parTransId="{7140B901-A2AC-433F-8DCD-3A41325C46B3}" sibTransId="{94818FC6-A007-4CD5-8E08-55E28ECFCC8A}"/>
    <dgm:cxn modelId="{35325F1C-60D9-45B3-9223-EBCC20DF484C}" srcId="{F118533D-C42E-6940-A35B-626DA9032A54}" destId="{C48A101E-8CF2-41BD-9A4D-FF7C87C06939}" srcOrd="1" destOrd="0" parTransId="{35CCBF1D-FB97-4446-91EA-373FCAB9C0CC}" sibTransId="{B260C3ED-7B9C-44CE-BAEE-2EECA2C7D8EE}"/>
    <dgm:cxn modelId="{C0886A32-02C3-477F-9D83-807B88015E4E}" type="presOf" srcId="{F118533D-C42E-6940-A35B-626DA9032A54}" destId="{0D5C613B-8059-4345-93A5-E78E34A7181D}" srcOrd="0" destOrd="0" presId="urn:microsoft.com/office/officeart/2005/8/layout/cycle4"/>
    <dgm:cxn modelId="{88430A34-A406-4592-B7A9-F66AFFBFB530}" type="presOf" srcId="{1B615BCD-1350-48E1-B633-9272CB5006FB}" destId="{23785723-9EB2-465A-843E-20C5AB7696F2}" srcOrd="0" destOrd="0" presId="urn:microsoft.com/office/officeart/2005/8/layout/cycle4"/>
    <dgm:cxn modelId="{1B15F83B-CD8A-4517-AA7E-3E18D89BF7D6}" type="presOf" srcId="{C48A101E-8CF2-41BD-9A4D-FF7C87C06939}" destId="{67EB1F36-5188-4A9D-969E-1067635F97B4}" srcOrd="0" destOrd="0" presId="urn:microsoft.com/office/officeart/2005/8/layout/cycle4"/>
    <dgm:cxn modelId="{106087A8-F211-4802-9A11-D9C845569A60}" type="presOf" srcId="{7BB13827-F025-4347-BC00-E6174048AB40}" destId="{AC4F3C50-3D27-4BA8-9161-17CD6311A691}" srcOrd="0" destOrd="0" presId="urn:microsoft.com/office/officeart/2005/8/layout/cycle4"/>
    <dgm:cxn modelId="{328BBEDC-11AF-4713-9140-FD3BFD1AA4EA}" type="presOf" srcId="{76D6CE46-6164-4A9B-A8A4-8BE87E4D5ACF}" destId="{C243EAD3-CA6F-44C3-A33A-89BF15A21AD9}" srcOrd="0" destOrd="0" presId="urn:microsoft.com/office/officeart/2005/8/layout/cycle4"/>
    <dgm:cxn modelId="{DA86D0FD-5680-894B-81A7-08800B3C605A}" srcId="{F118533D-C42E-6940-A35B-626DA9032A54}" destId="{7BB13827-F025-4347-BC00-E6174048AB40}" srcOrd="0" destOrd="0" parTransId="{96C68DB0-ABF4-F04B-8B20-F90353CD8607}" sibTransId="{DE79A428-4CD9-A541-94BF-164D90CC49EB}"/>
    <dgm:cxn modelId="{C6921B2B-9AD1-4FCE-A287-3D60E61CC020}" type="presParOf" srcId="{0D5C613B-8059-4345-93A5-E78E34A7181D}" destId="{9C9978C2-66FF-4F81-A241-842F767BAE5B}" srcOrd="0" destOrd="0" presId="urn:microsoft.com/office/officeart/2005/8/layout/cycle4"/>
    <dgm:cxn modelId="{0B364B0A-80FF-4C0F-827E-B0BE2FF71A6B}" type="presParOf" srcId="{9C9978C2-66FF-4F81-A241-842F767BAE5B}" destId="{606CB5F8-A055-42F1-B7FD-77793B3ACFF9}" srcOrd="0" destOrd="0" presId="urn:microsoft.com/office/officeart/2005/8/layout/cycle4"/>
    <dgm:cxn modelId="{20E8A9AA-B67F-4003-9076-8058AC6458AC}" type="presParOf" srcId="{0D5C613B-8059-4345-93A5-E78E34A7181D}" destId="{22C60E4B-558F-42A5-BA5C-CFCDD7116EBB}" srcOrd="1" destOrd="0" presId="urn:microsoft.com/office/officeart/2005/8/layout/cycle4"/>
    <dgm:cxn modelId="{ED3576AF-4C8B-4670-A51D-B0105FAFF2C0}" type="presParOf" srcId="{22C60E4B-558F-42A5-BA5C-CFCDD7116EBB}" destId="{AC4F3C50-3D27-4BA8-9161-17CD6311A691}" srcOrd="0" destOrd="0" presId="urn:microsoft.com/office/officeart/2005/8/layout/cycle4"/>
    <dgm:cxn modelId="{D0361D65-F405-4AA9-A730-27CEB21E040F}" type="presParOf" srcId="{22C60E4B-558F-42A5-BA5C-CFCDD7116EBB}" destId="{67EB1F36-5188-4A9D-969E-1067635F97B4}" srcOrd="1" destOrd="0" presId="urn:microsoft.com/office/officeart/2005/8/layout/cycle4"/>
    <dgm:cxn modelId="{723A169A-9A26-4C67-B715-9A97A7E40687}" type="presParOf" srcId="{22C60E4B-558F-42A5-BA5C-CFCDD7116EBB}" destId="{C243EAD3-CA6F-44C3-A33A-89BF15A21AD9}" srcOrd="2" destOrd="0" presId="urn:microsoft.com/office/officeart/2005/8/layout/cycle4"/>
    <dgm:cxn modelId="{388252F4-6801-434B-94E2-D854370FB65F}" type="presParOf" srcId="{22C60E4B-558F-42A5-BA5C-CFCDD7116EBB}" destId="{23785723-9EB2-465A-843E-20C5AB7696F2}" srcOrd="3" destOrd="0" presId="urn:microsoft.com/office/officeart/2005/8/layout/cycle4"/>
    <dgm:cxn modelId="{BA2A2E99-35B1-437C-93A8-35BB7DBD78BE}" type="presParOf" srcId="{22C60E4B-558F-42A5-BA5C-CFCDD7116EBB}" destId="{0C658FFE-73E8-4273-8ED9-15752F6D6B20}" srcOrd="4" destOrd="0" presId="urn:microsoft.com/office/officeart/2005/8/layout/cycle4"/>
    <dgm:cxn modelId="{BDC683A3-B261-4ED5-995D-29001D0DD56F}" type="presParOf" srcId="{0D5C613B-8059-4345-93A5-E78E34A7181D}" destId="{1C10284B-31B5-4DBA-95A9-B2AFF1F058CC}" srcOrd="2" destOrd="0" presId="urn:microsoft.com/office/officeart/2005/8/layout/cycle4"/>
    <dgm:cxn modelId="{B6CE292E-E171-46B4-A927-D8B12C2AD558}" type="presParOf" srcId="{0D5C613B-8059-4345-93A5-E78E34A7181D}" destId="{95A2017E-CE56-43BF-8AB1-CDDC6FD03FBC}"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A196E-28E1-4248-90DC-763BD8A5C244}">
      <dsp:nvSpPr>
        <dsp:cNvPr id="0" name=""/>
        <dsp:cNvSpPr/>
      </dsp:nvSpPr>
      <dsp:spPr>
        <a:xfrm>
          <a:off x="3540823" y="2092296"/>
          <a:ext cx="1493982" cy="149398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Islamic Finance</a:t>
          </a:r>
        </a:p>
      </dsp:txBody>
      <dsp:txXfrm>
        <a:off x="3759612" y="2311085"/>
        <a:ext cx="1056404" cy="1056404"/>
      </dsp:txXfrm>
    </dsp:sp>
    <dsp:sp modelId="{A003ADFB-FD22-EA4B-8CA6-413876F9A42A}">
      <dsp:nvSpPr>
        <dsp:cNvPr id="0" name=""/>
        <dsp:cNvSpPr/>
      </dsp:nvSpPr>
      <dsp:spPr>
        <a:xfrm rot="16200000">
          <a:off x="4129752" y="1549035"/>
          <a:ext cx="316124" cy="50795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177171" y="1698045"/>
        <a:ext cx="221287" cy="304772"/>
      </dsp:txXfrm>
    </dsp:sp>
    <dsp:sp modelId="{5085224E-FCAE-C741-A29B-835C59196623}">
      <dsp:nvSpPr>
        <dsp:cNvPr id="0" name=""/>
        <dsp:cNvSpPr/>
      </dsp:nvSpPr>
      <dsp:spPr>
        <a:xfrm>
          <a:off x="3540823" y="1853"/>
          <a:ext cx="1493982" cy="1493982"/>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Islamic Money Market</a:t>
          </a:r>
        </a:p>
      </dsp:txBody>
      <dsp:txXfrm>
        <a:off x="3759612" y="220642"/>
        <a:ext cx="1056404" cy="1056404"/>
      </dsp:txXfrm>
    </dsp:sp>
    <dsp:sp modelId="{FBFCA8DC-54DC-A646-B345-7B5C136D9DB7}">
      <dsp:nvSpPr>
        <dsp:cNvPr id="0" name=""/>
        <dsp:cNvSpPr/>
      </dsp:nvSpPr>
      <dsp:spPr>
        <a:xfrm rot="20373466">
          <a:off x="5031650" y="2152966"/>
          <a:ext cx="360384" cy="50795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035054" y="2273437"/>
        <a:ext cx="252269" cy="304772"/>
      </dsp:txXfrm>
    </dsp:sp>
    <dsp:sp modelId="{E8904338-6FFE-BE47-9F68-5E94DEE0172D}">
      <dsp:nvSpPr>
        <dsp:cNvPr id="0" name=""/>
        <dsp:cNvSpPr/>
      </dsp:nvSpPr>
      <dsp:spPr>
        <a:xfrm>
          <a:off x="5569839" y="1319915"/>
          <a:ext cx="1580334" cy="1493982"/>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Islamic Banking</a:t>
          </a:r>
        </a:p>
      </dsp:txBody>
      <dsp:txXfrm>
        <a:off x="5801274" y="1538704"/>
        <a:ext cx="1117464" cy="1056404"/>
      </dsp:txXfrm>
    </dsp:sp>
    <dsp:sp modelId="{BC4309A1-84C9-1045-B312-3F101FCE3498}">
      <dsp:nvSpPr>
        <dsp:cNvPr id="0" name=""/>
        <dsp:cNvSpPr/>
      </dsp:nvSpPr>
      <dsp:spPr>
        <a:xfrm rot="3240000">
          <a:off x="4738859" y="3423674"/>
          <a:ext cx="316124" cy="50795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758406" y="3486903"/>
        <a:ext cx="221287" cy="304772"/>
      </dsp:txXfrm>
    </dsp:sp>
    <dsp:sp modelId="{25A62D95-BC81-DD43-B17A-0DE03E19B54B}">
      <dsp:nvSpPr>
        <dsp:cNvPr id="0" name=""/>
        <dsp:cNvSpPr/>
      </dsp:nvSpPr>
      <dsp:spPr>
        <a:xfrm>
          <a:off x="4769555" y="3783500"/>
          <a:ext cx="1493982" cy="1493982"/>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Islamic Capital Market</a:t>
          </a:r>
        </a:p>
      </dsp:txBody>
      <dsp:txXfrm>
        <a:off x="4988344" y="4002289"/>
        <a:ext cx="1056404" cy="1056404"/>
      </dsp:txXfrm>
    </dsp:sp>
    <dsp:sp modelId="{49F0B9E8-5CF8-7447-8E16-549CA1E949A1}">
      <dsp:nvSpPr>
        <dsp:cNvPr id="0" name=""/>
        <dsp:cNvSpPr/>
      </dsp:nvSpPr>
      <dsp:spPr>
        <a:xfrm rot="7560000">
          <a:off x="3520646" y="3423674"/>
          <a:ext cx="316124" cy="50795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3595936" y="3486903"/>
        <a:ext cx="221287" cy="304772"/>
      </dsp:txXfrm>
    </dsp:sp>
    <dsp:sp modelId="{5F2E8913-C221-7246-B1C1-176879F7470B}">
      <dsp:nvSpPr>
        <dsp:cNvPr id="0" name=""/>
        <dsp:cNvSpPr/>
      </dsp:nvSpPr>
      <dsp:spPr>
        <a:xfrm>
          <a:off x="2312092" y="3783500"/>
          <a:ext cx="1493982" cy="1493982"/>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Takaful</a:t>
          </a:r>
        </a:p>
      </dsp:txBody>
      <dsp:txXfrm>
        <a:off x="2530881" y="4002289"/>
        <a:ext cx="1056404" cy="1056404"/>
      </dsp:txXfrm>
    </dsp:sp>
    <dsp:sp modelId="{A27864E8-6BBC-1B4A-AE60-CA78CF843629}">
      <dsp:nvSpPr>
        <dsp:cNvPr id="0" name=""/>
        <dsp:cNvSpPr/>
      </dsp:nvSpPr>
      <dsp:spPr>
        <a:xfrm rot="11880000">
          <a:off x="3144197" y="2265084"/>
          <a:ext cx="316124" cy="507954"/>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3236713" y="2381328"/>
        <a:ext cx="221287" cy="304772"/>
      </dsp:txXfrm>
    </dsp:sp>
    <dsp:sp modelId="{3D62C3A4-109F-9E48-A5D2-FD7BE6E8979B}">
      <dsp:nvSpPr>
        <dsp:cNvPr id="0" name=""/>
        <dsp:cNvSpPr/>
      </dsp:nvSpPr>
      <dsp:spPr>
        <a:xfrm>
          <a:off x="1552694" y="1446313"/>
          <a:ext cx="1493982" cy="1493982"/>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Islamic Wealth Planning</a:t>
          </a:r>
        </a:p>
      </dsp:txBody>
      <dsp:txXfrm>
        <a:off x="1771483" y="1665102"/>
        <a:ext cx="1056404" cy="1056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1F6A3-B9CD-428B-BD9F-70F0C0952C5A}">
      <dsp:nvSpPr>
        <dsp:cNvPr id="0" name=""/>
        <dsp:cNvSpPr/>
      </dsp:nvSpPr>
      <dsp:spPr>
        <a:xfrm>
          <a:off x="2956166" y="2181148"/>
          <a:ext cx="1561765" cy="1561765"/>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tr-TR" sz="1700" kern="1200">
              <a:latin typeface="Century Gothic" panose="020B0502020202020204"/>
              <a:ea typeface="+mn-ea"/>
              <a:cs typeface="+mn-cs"/>
            </a:rPr>
            <a:t>Banking System</a:t>
          </a:r>
          <a:endParaRPr lang="tr-TR" sz="1700" kern="1200" dirty="0">
            <a:latin typeface="Century Gothic" panose="020B0502020202020204"/>
            <a:ea typeface="+mn-ea"/>
            <a:cs typeface="+mn-cs"/>
          </a:endParaRPr>
        </a:p>
      </dsp:txBody>
      <dsp:txXfrm>
        <a:off x="3184881" y="2409863"/>
        <a:ext cx="1104335" cy="1104335"/>
      </dsp:txXfrm>
    </dsp:sp>
    <dsp:sp modelId="{BACD4B9D-6DA7-44DA-9374-203BB793AFFC}">
      <dsp:nvSpPr>
        <dsp:cNvPr id="0" name=""/>
        <dsp:cNvSpPr/>
      </dsp:nvSpPr>
      <dsp:spPr>
        <a:xfrm rot="16200000">
          <a:off x="3624014" y="1705718"/>
          <a:ext cx="226069" cy="537110"/>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tr-TR" sz="2300" kern="1200"/>
        </a:p>
      </dsp:txBody>
      <dsp:txXfrm>
        <a:off x="3657925" y="1847051"/>
        <a:ext cx="158248" cy="322266"/>
      </dsp:txXfrm>
    </dsp:sp>
    <dsp:sp modelId="{EA9BA732-8141-49D7-9D55-475057783765}">
      <dsp:nvSpPr>
        <dsp:cNvPr id="0" name=""/>
        <dsp:cNvSpPr/>
      </dsp:nvSpPr>
      <dsp:spPr>
        <a:xfrm>
          <a:off x="2730393" y="-258708"/>
          <a:ext cx="2013310" cy="2013310"/>
        </a:xfrm>
        <a:prstGeom prst="ellipse">
          <a:avLst/>
        </a:prstGeom>
        <a:solidFill>
          <a:schemeClr val="accent2">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tr-TR" sz="1700" kern="1200" dirty="0">
              <a:latin typeface="Century Gothic" panose="020B0502020202020204"/>
              <a:ea typeface="+mn-ea"/>
              <a:cs typeface="+mn-cs"/>
            </a:rPr>
            <a:t>Participation Banks </a:t>
          </a:r>
        </a:p>
        <a:p>
          <a:pPr marL="0" lvl="0" indent="0" algn="ctr" defTabSz="755650">
            <a:lnSpc>
              <a:spcPct val="90000"/>
            </a:lnSpc>
            <a:spcBef>
              <a:spcPct val="0"/>
            </a:spcBef>
            <a:spcAft>
              <a:spcPct val="35000"/>
            </a:spcAft>
            <a:buNone/>
          </a:pPr>
          <a:r>
            <a:rPr lang="tr-TR" sz="1700" kern="1200" dirty="0">
              <a:latin typeface="Century Gothic" panose="020B0502020202020204"/>
              <a:ea typeface="+mn-ea"/>
              <a:cs typeface="+mn-cs"/>
            </a:rPr>
            <a:t>(Islamic Banks)</a:t>
          </a:r>
        </a:p>
      </dsp:txBody>
      <dsp:txXfrm>
        <a:off x="3025235" y="36134"/>
        <a:ext cx="1423626" cy="1423626"/>
      </dsp:txXfrm>
    </dsp:sp>
    <dsp:sp modelId="{130D1158-2D44-473F-9E5E-C6CFB7A516E4}">
      <dsp:nvSpPr>
        <dsp:cNvPr id="0" name=""/>
        <dsp:cNvSpPr/>
      </dsp:nvSpPr>
      <dsp:spPr>
        <a:xfrm rot="1800000">
          <a:off x="4465493" y="3165542"/>
          <a:ext cx="178397" cy="537110"/>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tr-TR" sz="2300" kern="1200"/>
        </a:p>
      </dsp:txBody>
      <dsp:txXfrm>
        <a:off x="4469078" y="3259584"/>
        <a:ext cx="124878" cy="322266"/>
      </dsp:txXfrm>
    </dsp:sp>
    <dsp:sp modelId="{7757CF35-3520-40D9-97D4-4B37F85B2EA4}">
      <dsp:nvSpPr>
        <dsp:cNvPr id="0" name=""/>
        <dsp:cNvSpPr/>
      </dsp:nvSpPr>
      <dsp:spPr>
        <a:xfrm>
          <a:off x="4557896" y="2972475"/>
          <a:ext cx="2193210" cy="2193195"/>
        </a:xfrm>
        <a:prstGeom prst="ellipse">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tr-TR" sz="1700" kern="1200" dirty="0">
              <a:latin typeface="Century Gothic" panose="020B0502020202020204"/>
              <a:ea typeface="+mn-ea"/>
              <a:cs typeface="+mn-cs"/>
            </a:rPr>
            <a:t>Development and Investment Banks</a:t>
          </a:r>
        </a:p>
      </dsp:txBody>
      <dsp:txXfrm>
        <a:off x="4879084" y="3293661"/>
        <a:ext cx="1550834" cy="1550823"/>
      </dsp:txXfrm>
    </dsp:sp>
    <dsp:sp modelId="{15F1A8E3-2FF3-46BA-9356-736432A4EB47}">
      <dsp:nvSpPr>
        <dsp:cNvPr id="0" name=""/>
        <dsp:cNvSpPr/>
      </dsp:nvSpPr>
      <dsp:spPr>
        <a:xfrm rot="9000000">
          <a:off x="2747662" y="3194763"/>
          <a:ext cx="242262" cy="537110"/>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tr-TR" sz="2300" kern="1200"/>
        </a:p>
      </dsp:txBody>
      <dsp:txXfrm rot="10800000">
        <a:off x="2815472" y="3284015"/>
        <a:ext cx="169583" cy="322266"/>
      </dsp:txXfrm>
    </dsp:sp>
    <dsp:sp modelId="{1E7723AB-CA8A-4926-B6AD-E2C6AE10BC3E}">
      <dsp:nvSpPr>
        <dsp:cNvPr id="0" name=""/>
        <dsp:cNvSpPr/>
      </dsp:nvSpPr>
      <dsp:spPr>
        <a:xfrm>
          <a:off x="843492" y="3092970"/>
          <a:ext cx="1952206" cy="1952206"/>
        </a:xfrm>
        <a:prstGeom prst="ellipse">
          <a:avLst/>
        </a:prstGeom>
        <a:solidFill>
          <a:schemeClr val="accent4">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tr-TR" sz="1700" kern="1200" dirty="0">
              <a:latin typeface="Century Gothic" panose="020B0502020202020204"/>
              <a:ea typeface="+mn-ea"/>
              <a:cs typeface="+mn-cs"/>
            </a:rPr>
            <a:t>Deposit Banks (Conventional Banks)</a:t>
          </a:r>
        </a:p>
      </dsp:txBody>
      <dsp:txXfrm>
        <a:off x="1129386" y="3378864"/>
        <a:ext cx="1380418" cy="1380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622DF-F55A-43AD-968C-73CFE7B657E6}">
      <dsp:nvSpPr>
        <dsp:cNvPr id="0" name=""/>
        <dsp:cNvSpPr/>
      </dsp:nvSpPr>
      <dsp:spPr>
        <a:xfrm>
          <a:off x="366527" y="1584"/>
          <a:ext cx="1889342" cy="1133605"/>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altLang="en-US" sz="1400" kern="1200" dirty="0"/>
            <a:t>Albaraka Turk and Faisal Finans established</a:t>
          </a:r>
          <a:endParaRPr lang="en-US" sz="1400" kern="1200" dirty="0"/>
        </a:p>
      </dsp:txBody>
      <dsp:txXfrm>
        <a:off x="399729" y="34786"/>
        <a:ext cx="1822938" cy="1067201"/>
      </dsp:txXfrm>
    </dsp:sp>
    <dsp:sp modelId="{33C81AFB-1D72-4035-9B1D-0C9FE5A1881E}">
      <dsp:nvSpPr>
        <dsp:cNvPr id="0" name=""/>
        <dsp:cNvSpPr/>
      </dsp:nvSpPr>
      <dsp:spPr>
        <a:xfrm>
          <a:off x="2422131" y="334108"/>
          <a:ext cx="400540" cy="46855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422131" y="427819"/>
        <a:ext cx="280378" cy="281134"/>
      </dsp:txXfrm>
    </dsp:sp>
    <dsp:sp modelId="{EF66F75A-7487-4239-AEDE-4CDAE299156D}">
      <dsp:nvSpPr>
        <dsp:cNvPr id="0" name=""/>
        <dsp:cNvSpPr/>
      </dsp:nvSpPr>
      <dsp:spPr>
        <a:xfrm>
          <a:off x="3011606" y="1584"/>
          <a:ext cx="1889342" cy="1133605"/>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Tx/>
            <a:buNone/>
          </a:pPr>
          <a:r>
            <a:rPr lang="tr-TR" altLang="en-US" sz="1400" kern="1200" dirty="0"/>
            <a:t>Kuveyt Turk established</a:t>
          </a:r>
          <a:endParaRPr lang="en-US" sz="1400" kern="1200" dirty="0"/>
        </a:p>
      </dsp:txBody>
      <dsp:txXfrm>
        <a:off x="3044808" y="34786"/>
        <a:ext cx="1822938" cy="1067201"/>
      </dsp:txXfrm>
    </dsp:sp>
    <dsp:sp modelId="{FE14EE4B-A76D-4BCE-B864-04FF672F7356}">
      <dsp:nvSpPr>
        <dsp:cNvPr id="0" name=""/>
        <dsp:cNvSpPr/>
      </dsp:nvSpPr>
      <dsp:spPr>
        <a:xfrm>
          <a:off x="5067210" y="334108"/>
          <a:ext cx="400540" cy="46855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067210" y="427819"/>
        <a:ext cx="280378" cy="281134"/>
      </dsp:txXfrm>
    </dsp:sp>
    <dsp:sp modelId="{48228EF0-0C3A-4D3F-8847-8FEF6F9E56D7}">
      <dsp:nvSpPr>
        <dsp:cNvPr id="0" name=""/>
        <dsp:cNvSpPr/>
      </dsp:nvSpPr>
      <dsp:spPr>
        <a:xfrm>
          <a:off x="5656685" y="1584"/>
          <a:ext cx="1889342" cy="1133605"/>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Tx/>
            <a:buNone/>
          </a:pPr>
          <a:r>
            <a:rPr lang="en-US" altLang="en-US" sz="1400" kern="1200" dirty="0"/>
            <a:t>Anadolu </a:t>
          </a:r>
          <a:r>
            <a:rPr lang="en-US" altLang="en-US" sz="1400" kern="1200" dirty="0" err="1"/>
            <a:t>Finans</a:t>
          </a:r>
          <a:r>
            <a:rPr lang="en-US" altLang="en-US" sz="1400" kern="1200" dirty="0"/>
            <a:t> established</a:t>
          </a:r>
          <a:endParaRPr lang="en-US" sz="1400" kern="1200" dirty="0"/>
        </a:p>
      </dsp:txBody>
      <dsp:txXfrm>
        <a:off x="5689887" y="34786"/>
        <a:ext cx="1822938" cy="1067201"/>
      </dsp:txXfrm>
    </dsp:sp>
    <dsp:sp modelId="{1974814B-A550-433D-B4A1-D2D170DDB29D}">
      <dsp:nvSpPr>
        <dsp:cNvPr id="0" name=""/>
        <dsp:cNvSpPr/>
      </dsp:nvSpPr>
      <dsp:spPr>
        <a:xfrm>
          <a:off x="7712289" y="334108"/>
          <a:ext cx="400540" cy="46855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712289" y="427819"/>
        <a:ext cx="280378" cy="281134"/>
      </dsp:txXfrm>
    </dsp:sp>
    <dsp:sp modelId="{84344783-13DA-4BDA-9A3A-4E7FC2227249}">
      <dsp:nvSpPr>
        <dsp:cNvPr id="0" name=""/>
        <dsp:cNvSpPr/>
      </dsp:nvSpPr>
      <dsp:spPr>
        <a:xfrm>
          <a:off x="8301764" y="1584"/>
          <a:ext cx="1889342" cy="1133605"/>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Tx/>
            <a:buNone/>
          </a:pPr>
          <a:r>
            <a:rPr lang="en-US" altLang="en-US" sz="1400" kern="1200" dirty="0" err="1"/>
            <a:t>İhlas</a:t>
          </a:r>
          <a:r>
            <a:rPr lang="en-US" altLang="en-US" sz="1400" kern="1200" dirty="0"/>
            <a:t> </a:t>
          </a:r>
          <a:r>
            <a:rPr lang="en-US" altLang="en-US" sz="1400" kern="1200" dirty="0" err="1"/>
            <a:t>Finan</a:t>
          </a:r>
          <a:r>
            <a:rPr lang="tr-TR" altLang="en-US" sz="1400" kern="1200" dirty="0"/>
            <a:t>s</a:t>
          </a:r>
          <a:r>
            <a:rPr lang="en-US" altLang="en-US" sz="1400" kern="1200" dirty="0"/>
            <a:t> established</a:t>
          </a:r>
          <a:endParaRPr lang="en-US" sz="1400" kern="1200" dirty="0"/>
        </a:p>
      </dsp:txBody>
      <dsp:txXfrm>
        <a:off x="8334966" y="34786"/>
        <a:ext cx="1822938" cy="1067201"/>
      </dsp:txXfrm>
    </dsp:sp>
    <dsp:sp modelId="{EDE54B27-694A-450D-8CD0-FE1D87BF4A66}">
      <dsp:nvSpPr>
        <dsp:cNvPr id="0" name=""/>
        <dsp:cNvSpPr/>
      </dsp:nvSpPr>
      <dsp:spPr>
        <a:xfrm rot="5400000">
          <a:off x="9046165" y="1267443"/>
          <a:ext cx="400540" cy="46855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9105868" y="1301451"/>
        <a:ext cx="281134" cy="280378"/>
      </dsp:txXfrm>
    </dsp:sp>
    <dsp:sp modelId="{5CE02AC7-467F-407A-8B88-144304451373}">
      <dsp:nvSpPr>
        <dsp:cNvPr id="0" name=""/>
        <dsp:cNvSpPr/>
      </dsp:nvSpPr>
      <dsp:spPr>
        <a:xfrm>
          <a:off x="8301764" y="1890926"/>
          <a:ext cx="1889342" cy="1133605"/>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Tx/>
            <a:buNone/>
          </a:pPr>
          <a:r>
            <a:rPr lang="en-US" altLang="en-US" sz="1400" kern="1200" dirty="0" err="1"/>
            <a:t>Asya</a:t>
          </a:r>
          <a:r>
            <a:rPr lang="en-US" altLang="en-US" sz="1400" kern="1200" dirty="0"/>
            <a:t> </a:t>
          </a:r>
          <a:r>
            <a:rPr lang="en-US" altLang="en-US" sz="1400" kern="1200" dirty="0" err="1"/>
            <a:t>Finans</a:t>
          </a:r>
          <a:endParaRPr lang="en-US" altLang="en-US" sz="1400" kern="1200" dirty="0"/>
        </a:p>
        <a:p>
          <a:pPr marL="0" lvl="0" indent="0" algn="ctr" defTabSz="622300">
            <a:lnSpc>
              <a:spcPct val="90000"/>
            </a:lnSpc>
            <a:spcBef>
              <a:spcPct val="0"/>
            </a:spcBef>
            <a:spcAft>
              <a:spcPct val="35000"/>
            </a:spcAft>
            <a:buFontTx/>
            <a:buNone/>
          </a:pPr>
          <a:r>
            <a:rPr lang="en-US" altLang="en-US" sz="1400" kern="1200" dirty="0"/>
            <a:t>established</a:t>
          </a:r>
          <a:endParaRPr lang="en-US" sz="1400" kern="1200" dirty="0"/>
        </a:p>
      </dsp:txBody>
      <dsp:txXfrm>
        <a:off x="8334966" y="1924128"/>
        <a:ext cx="1822938" cy="1067201"/>
      </dsp:txXfrm>
    </dsp:sp>
    <dsp:sp modelId="{19E2631E-3AD3-4239-A356-0689186253E3}">
      <dsp:nvSpPr>
        <dsp:cNvPr id="0" name=""/>
        <dsp:cNvSpPr/>
      </dsp:nvSpPr>
      <dsp:spPr>
        <a:xfrm rot="10800000">
          <a:off x="7734961" y="2223450"/>
          <a:ext cx="400540" cy="468556"/>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7855123" y="2317161"/>
        <a:ext cx="280378" cy="281134"/>
      </dsp:txXfrm>
    </dsp:sp>
    <dsp:sp modelId="{22D20D58-8BCE-4398-A533-C5D94A439A34}">
      <dsp:nvSpPr>
        <dsp:cNvPr id="0" name=""/>
        <dsp:cNvSpPr/>
      </dsp:nvSpPr>
      <dsp:spPr>
        <a:xfrm>
          <a:off x="5656685" y="1890926"/>
          <a:ext cx="1889342" cy="1133605"/>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Tx/>
            <a:buNone/>
          </a:pPr>
          <a:r>
            <a:rPr lang="en-US" altLang="en-US" sz="1400" kern="1200" dirty="0"/>
            <a:t>SFH under Banking Law</a:t>
          </a:r>
          <a:endParaRPr lang="en-US" sz="1400" kern="1200" dirty="0"/>
        </a:p>
      </dsp:txBody>
      <dsp:txXfrm>
        <a:off x="5689887" y="1924128"/>
        <a:ext cx="1822938" cy="1067201"/>
      </dsp:txXfrm>
    </dsp:sp>
    <dsp:sp modelId="{7A838072-5902-49AB-BB0B-131E4CAB9058}">
      <dsp:nvSpPr>
        <dsp:cNvPr id="0" name=""/>
        <dsp:cNvSpPr/>
      </dsp:nvSpPr>
      <dsp:spPr>
        <a:xfrm rot="10800000">
          <a:off x="5089882" y="2223450"/>
          <a:ext cx="400540" cy="46855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5210044" y="2317161"/>
        <a:ext cx="280378" cy="281134"/>
      </dsp:txXfrm>
    </dsp:sp>
    <dsp:sp modelId="{E879AF38-8DD5-4474-820B-395E8E1482C3}">
      <dsp:nvSpPr>
        <dsp:cNvPr id="0" name=""/>
        <dsp:cNvSpPr/>
      </dsp:nvSpPr>
      <dsp:spPr>
        <a:xfrm>
          <a:off x="3011606" y="1890926"/>
          <a:ext cx="1889342" cy="1133605"/>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Tx/>
            <a:buNone/>
          </a:pPr>
          <a:r>
            <a:rPr lang="en-US" altLang="en-US" sz="1400" kern="1200" dirty="0">
              <a:solidFill>
                <a:prstClr val="white"/>
              </a:solidFill>
              <a:latin typeface="Century Gothic" panose="020B0502020202020204"/>
              <a:ea typeface="+mn-ea"/>
              <a:cs typeface="+mn-cs"/>
            </a:rPr>
            <a:t>Establishment of Special Finance </a:t>
          </a:r>
          <a:r>
            <a:rPr lang="tr-TR" altLang="en-US" sz="1400" kern="1200" dirty="0">
              <a:solidFill>
                <a:prstClr val="white"/>
              </a:solidFill>
              <a:latin typeface="Century Gothic" panose="020B0502020202020204"/>
              <a:ea typeface="+mn-ea"/>
              <a:cs typeface="+mn-cs"/>
            </a:rPr>
            <a:t>House </a:t>
          </a:r>
          <a:r>
            <a:rPr lang="en-US" altLang="en-US" sz="1400" kern="1200" dirty="0">
              <a:solidFill>
                <a:prstClr val="white"/>
              </a:solidFill>
              <a:latin typeface="Century Gothic" panose="020B0502020202020204"/>
              <a:ea typeface="+mn-ea"/>
              <a:cs typeface="+mn-cs"/>
            </a:rPr>
            <a:t>Association</a:t>
          </a:r>
          <a:endParaRPr lang="en-US" sz="1400" kern="1200" dirty="0">
            <a:solidFill>
              <a:prstClr val="white"/>
            </a:solidFill>
            <a:latin typeface="Century Gothic" panose="020B0502020202020204"/>
            <a:ea typeface="+mn-ea"/>
            <a:cs typeface="+mn-cs"/>
          </a:endParaRPr>
        </a:p>
      </dsp:txBody>
      <dsp:txXfrm>
        <a:off x="3044808" y="1924128"/>
        <a:ext cx="1822938" cy="1067201"/>
      </dsp:txXfrm>
    </dsp:sp>
    <dsp:sp modelId="{010FEA12-2738-4277-8045-661FA8F76008}">
      <dsp:nvSpPr>
        <dsp:cNvPr id="0" name=""/>
        <dsp:cNvSpPr/>
      </dsp:nvSpPr>
      <dsp:spPr>
        <a:xfrm rot="10800000">
          <a:off x="2444803" y="2223450"/>
          <a:ext cx="400540" cy="46855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2564965" y="2317161"/>
        <a:ext cx="280378" cy="281134"/>
      </dsp:txXfrm>
    </dsp:sp>
    <dsp:sp modelId="{27ADF32D-E749-460D-8003-368F8060838F}">
      <dsp:nvSpPr>
        <dsp:cNvPr id="0" name=""/>
        <dsp:cNvSpPr/>
      </dsp:nvSpPr>
      <dsp:spPr>
        <a:xfrm>
          <a:off x="366527" y="1890926"/>
          <a:ext cx="1889342" cy="1133605"/>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Tx/>
            <a:buNone/>
          </a:pPr>
          <a:r>
            <a:rPr lang="en-US" altLang="en-US" sz="1400" kern="1200" dirty="0">
              <a:solidFill>
                <a:prstClr val="white"/>
              </a:solidFill>
              <a:latin typeface="Century Gothic" panose="020B0502020202020204"/>
              <a:ea typeface="+mn-ea"/>
              <a:cs typeface="+mn-cs"/>
            </a:rPr>
            <a:t>Transformation to Participation Banks from Special Finance Houses</a:t>
          </a:r>
        </a:p>
      </dsp:txBody>
      <dsp:txXfrm>
        <a:off x="399729" y="1924128"/>
        <a:ext cx="1822938" cy="1067201"/>
      </dsp:txXfrm>
    </dsp:sp>
    <dsp:sp modelId="{41701245-BB8B-4AEC-B557-3AEF7861506C}">
      <dsp:nvSpPr>
        <dsp:cNvPr id="0" name=""/>
        <dsp:cNvSpPr/>
      </dsp:nvSpPr>
      <dsp:spPr>
        <a:xfrm rot="5400000">
          <a:off x="1110928" y="3156785"/>
          <a:ext cx="400540" cy="46855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1170631" y="3190793"/>
        <a:ext cx="281134" cy="280378"/>
      </dsp:txXfrm>
    </dsp:sp>
    <dsp:sp modelId="{08C60736-F58C-408E-9FF7-F382386AF6DF}">
      <dsp:nvSpPr>
        <dsp:cNvPr id="0" name=""/>
        <dsp:cNvSpPr/>
      </dsp:nvSpPr>
      <dsp:spPr>
        <a:xfrm>
          <a:off x="366527" y="3780268"/>
          <a:ext cx="1889342" cy="1133605"/>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Tx/>
            <a:buNone/>
          </a:pPr>
          <a:r>
            <a:rPr lang="en-US" altLang="en-US" sz="1400" kern="1200" dirty="0" err="1"/>
            <a:t>Turkiye</a:t>
          </a:r>
          <a:r>
            <a:rPr lang="en-US" altLang="en-US" sz="1400" kern="1200" dirty="0"/>
            <a:t> </a:t>
          </a:r>
          <a:r>
            <a:rPr lang="en-US" altLang="en-US" sz="1400" kern="1200" dirty="0" err="1"/>
            <a:t>Finans</a:t>
          </a:r>
          <a:r>
            <a:rPr lang="en-US" altLang="en-US" sz="1400" kern="1200" dirty="0"/>
            <a:t> acquired by National Commerce Bank</a:t>
          </a:r>
          <a:endParaRPr lang="en-US" sz="1400" kern="1200" dirty="0"/>
        </a:p>
      </dsp:txBody>
      <dsp:txXfrm>
        <a:off x="399729" y="3813470"/>
        <a:ext cx="1822938" cy="1067201"/>
      </dsp:txXfrm>
    </dsp:sp>
    <dsp:sp modelId="{EC7821E6-F1A1-435D-98FE-59FDC5EE7BED}">
      <dsp:nvSpPr>
        <dsp:cNvPr id="0" name=""/>
        <dsp:cNvSpPr/>
      </dsp:nvSpPr>
      <dsp:spPr>
        <a:xfrm>
          <a:off x="2422131" y="4112792"/>
          <a:ext cx="400540" cy="46855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422131" y="4206503"/>
        <a:ext cx="280378" cy="281134"/>
      </dsp:txXfrm>
    </dsp:sp>
    <dsp:sp modelId="{0EB5BD77-FDD3-4CF6-A2FF-AE64EDB3D3C6}">
      <dsp:nvSpPr>
        <dsp:cNvPr id="0" name=""/>
        <dsp:cNvSpPr/>
      </dsp:nvSpPr>
      <dsp:spPr>
        <a:xfrm>
          <a:off x="3011606" y="3780268"/>
          <a:ext cx="1889342" cy="1133605"/>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Tx/>
            <a:buNone/>
          </a:pPr>
          <a:r>
            <a:rPr lang="en-US" altLang="en-US" sz="1400" kern="1200" dirty="0"/>
            <a:t>First </a:t>
          </a:r>
          <a:r>
            <a:rPr lang="tr-TR" altLang="en-US" sz="1400" kern="1200" dirty="0"/>
            <a:t>Corporate </a:t>
          </a:r>
          <a:r>
            <a:rPr lang="en-US" altLang="en-US" sz="1400" kern="1200" dirty="0"/>
            <a:t>Sukuk issued by </a:t>
          </a:r>
          <a:r>
            <a:rPr lang="en-US" altLang="en-US" sz="1400" kern="1200" dirty="0" err="1"/>
            <a:t>Kuveyt</a:t>
          </a:r>
          <a:r>
            <a:rPr lang="en-US" altLang="en-US" sz="1400" kern="1200" dirty="0"/>
            <a:t> </a:t>
          </a:r>
          <a:r>
            <a:rPr lang="en-US" altLang="en-US" sz="1400" kern="1200" dirty="0" err="1"/>
            <a:t>Türk</a:t>
          </a:r>
          <a:endParaRPr lang="en-US" sz="1400" kern="1200" dirty="0"/>
        </a:p>
      </dsp:txBody>
      <dsp:txXfrm>
        <a:off x="3044808" y="3813470"/>
        <a:ext cx="1822938" cy="1067201"/>
      </dsp:txXfrm>
    </dsp:sp>
    <dsp:sp modelId="{B13BD071-204D-409B-AC18-E6AE5CE74E2A}">
      <dsp:nvSpPr>
        <dsp:cNvPr id="0" name=""/>
        <dsp:cNvSpPr/>
      </dsp:nvSpPr>
      <dsp:spPr>
        <a:xfrm>
          <a:off x="5067210" y="4112792"/>
          <a:ext cx="400540" cy="468556"/>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067210" y="4206503"/>
        <a:ext cx="280378" cy="281134"/>
      </dsp:txXfrm>
    </dsp:sp>
    <dsp:sp modelId="{64EF58F3-D5DB-445C-AE33-71D047FFAC9D}">
      <dsp:nvSpPr>
        <dsp:cNvPr id="0" name=""/>
        <dsp:cNvSpPr/>
      </dsp:nvSpPr>
      <dsp:spPr>
        <a:xfrm>
          <a:off x="5656685" y="3780268"/>
          <a:ext cx="1889342" cy="1133605"/>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Tx/>
            <a:buNone/>
          </a:pPr>
          <a:r>
            <a:rPr lang="en-US" altLang="en-US" sz="1200" kern="1200" dirty="0"/>
            <a:t>-First </a:t>
          </a:r>
          <a:r>
            <a:rPr lang="tr-TR" altLang="en-US" sz="1200" kern="1200" dirty="0"/>
            <a:t>Sovereign </a:t>
          </a:r>
          <a:r>
            <a:rPr lang="en-US" altLang="en-US" sz="1200" kern="1200" dirty="0"/>
            <a:t>Sukuk issued by TREASURY</a:t>
          </a:r>
        </a:p>
        <a:p>
          <a:pPr marL="0" lvl="0" indent="0" algn="ctr" defTabSz="533400">
            <a:lnSpc>
              <a:spcPct val="90000"/>
            </a:lnSpc>
            <a:spcBef>
              <a:spcPct val="0"/>
            </a:spcBef>
            <a:spcAft>
              <a:spcPct val="35000"/>
            </a:spcAft>
            <a:buFontTx/>
            <a:buNone/>
          </a:pPr>
          <a:r>
            <a:rPr lang="en-US" altLang="en-US" sz="1200" kern="1200" dirty="0"/>
            <a:t>-Stock Exchange Investment Fund Based on Participation Index.</a:t>
          </a:r>
        </a:p>
      </dsp:txBody>
      <dsp:txXfrm>
        <a:off x="5689887" y="3813470"/>
        <a:ext cx="1822938" cy="1067201"/>
      </dsp:txXfrm>
    </dsp:sp>
    <dsp:sp modelId="{02238C8B-67D5-43B6-9169-211D6D95A3D1}">
      <dsp:nvSpPr>
        <dsp:cNvPr id="0" name=""/>
        <dsp:cNvSpPr/>
      </dsp:nvSpPr>
      <dsp:spPr>
        <a:xfrm>
          <a:off x="7712289" y="4112792"/>
          <a:ext cx="400540" cy="46855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712289" y="4206503"/>
        <a:ext cx="280378" cy="281134"/>
      </dsp:txXfrm>
    </dsp:sp>
    <dsp:sp modelId="{0BFCB17B-1D75-42C5-84D3-9FAD80B54DD0}">
      <dsp:nvSpPr>
        <dsp:cNvPr id="0" name=""/>
        <dsp:cNvSpPr/>
      </dsp:nvSpPr>
      <dsp:spPr>
        <a:xfrm>
          <a:off x="8301764" y="3780268"/>
          <a:ext cx="1889342" cy="1133605"/>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Tx/>
            <a:buNone/>
          </a:pPr>
          <a:r>
            <a:rPr lang="en-US" altLang="en-US" sz="1400" kern="1200" dirty="0"/>
            <a:t>Global Islamic Finance Development  Center</a:t>
          </a:r>
          <a:endParaRPr lang="en-US" sz="1400" kern="1200" dirty="0"/>
        </a:p>
      </dsp:txBody>
      <dsp:txXfrm>
        <a:off x="8334966" y="3813470"/>
        <a:ext cx="1822938" cy="10672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F3C50-3D27-4BA8-9161-17CD6311A691}">
      <dsp:nvSpPr>
        <dsp:cNvPr id="0" name=""/>
        <dsp:cNvSpPr/>
      </dsp:nvSpPr>
      <dsp:spPr>
        <a:xfrm>
          <a:off x="2070604" y="317324"/>
          <a:ext cx="2410555" cy="2410555"/>
        </a:xfrm>
        <a:prstGeom prst="pieWedge">
          <a:avLst/>
        </a:prstGeom>
        <a:gradFill rotWithShape="0">
          <a:gsLst>
            <a:gs pos="0">
              <a:schemeClr val="accent2">
                <a:hueOff val="0"/>
                <a:satOff val="0"/>
                <a:lumOff val="0"/>
                <a:alphaOff val="0"/>
                <a:tint val="64000"/>
                <a:lumMod val="118000"/>
              </a:schemeClr>
            </a:gs>
            <a:gs pos="100000">
              <a:schemeClr val="accent2">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Deploying finance service of the real economy</a:t>
          </a:r>
        </a:p>
      </dsp:txBody>
      <dsp:txXfrm>
        <a:off x="2776639" y="1023359"/>
        <a:ext cx="1704520" cy="1704520"/>
      </dsp:txXfrm>
    </dsp:sp>
    <dsp:sp modelId="{67EB1F36-5188-4A9D-969E-1067635F97B4}">
      <dsp:nvSpPr>
        <dsp:cNvPr id="0" name=""/>
        <dsp:cNvSpPr/>
      </dsp:nvSpPr>
      <dsp:spPr>
        <a:xfrm rot="5400000">
          <a:off x="4592501" y="317324"/>
          <a:ext cx="2410555" cy="2410555"/>
        </a:xfrm>
        <a:prstGeom prst="pieWedge">
          <a:avLst/>
        </a:prstGeom>
        <a:gradFill rotWithShape="0">
          <a:gsLst>
            <a:gs pos="0">
              <a:schemeClr val="accent3">
                <a:hueOff val="0"/>
                <a:satOff val="0"/>
                <a:lumOff val="0"/>
                <a:alphaOff val="0"/>
                <a:tint val="64000"/>
                <a:lumMod val="118000"/>
              </a:schemeClr>
            </a:gs>
            <a:gs pos="100000">
              <a:schemeClr val="accent3">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Profit and Loss Sharing so as to structure equity partnership </a:t>
          </a:r>
        </a:p>
      </dsp:txBody>
      <dsp:txXfrm rot="-5400000">
        <a:off x="4592501" y="1023359"/>
        <a:ext cx="1704520" cy="1704520"/>
      </dsp:txXfrm>
    </dsp:sp>
    <dsp:sp modelId="{C243EAD3-CA6F-44C3-A33A-89BF15A21AD9}">
      <dsp:nvSpPr>
        <dsp:cNvPr id="0" name=""/>
        <dsp:cNvSpPr/>
      </dsp:nvSpPr>
      <dsp:spPr>
        <a:xfrm rot="10800000">
          <a:off x="4592501" y="2839222"/>
          <a:ext cx="2410555" cy="2410555"/>
        </a:xfrm>
        <a:prstGeom prst="pieWedge">
          <a:avLst/>
        </a:prstGeom>
        <a:gradFill rotWithShape="0">
          <a:gsLst>
            <a:gs pos="0">
              <a:schemeClr val="accent4">
                <a:hueOff val="0"/>
                <a:satOff val="0"/>
                <a:lumOff val="0"/>
                <a:alphaOff val="0"/>
                <a:tint val="64000"/>
                <a:lumMod val="118000"/>
              </a:schemeClr>
            </a:gs>
            <a:gs pos="100000">
              <a:schemeClr val="accent4">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Redistribution of Wealth and opportunity </a:t>
          </a:r>
        </a:p>
      </dsp:txBody>
      <dsp:txXfrm rot="10800000">
        <a:off x="4592501" y="2839222"/>
        <a:ext cx="1704520" cy="1704520"/>
      </dsp:txXfrm>
    </dsp:sp>
    <dsp:sp modelId="{23785723-9EB2-465A-843E-20C5AB7696F2}">
      <dsp:nvSpPr>
        <dsp:cNvPr id="0" name=""/>
        <dsp:cNvSpPr/>
      </dsp:nvSpPr>
      <dsp:spPr>
        <a:xfrm rot="16200000">
          <a:off x="2070604" y="2839222"/>
          <a:ext cx="2410555" cy="2410555"/>
        </a:xfrm>
        <a:prstGeom prst="pieWedge">
          <a:avLst/>
        </a:prstGeom>
        <a:gradFill rotWithShape="0">
          <a:gsLst>
            <a:gs pos="0">
              <a:schemeClr val="accent5">
                <a:hueOff val="0"/>
                <a:satOff val="0"/>
                <a:lumOff val="0"/>
                <a:alphaOff val="0"/>
                <a:tint val="64000"/>
                <a:lumMod val="118000"/>
              </a:schemeClr>
            </a:gs>
            <a:gs pos="100000">
              <a:schemeClr val="accent5">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Risk Sharing modes of financing</a:t>
          </a:r>
        </a:p>
      </dsp:txBody>
      <dsp:txXfrm rot="5400000">
        <a:off x="2776639" y="2839222"/>
        <a:ext cx="1704520" cy="1704520"/>
      </dsp:txXfrm>
    </dsp:sp>
    <dsp:sp modelId="{1C10284B-31B5-4DBA-95A9-B2AFF1F058CC}">
      <dsp:nvSpPr>
        <dsp:cNvPr id="0" name=""/>
        <dsp:cNvSpPr/>
      </dsp:nvSpPr>
      <dsp:spPr>
        <a:xfrm>
          <a:off x="4120689" y="2282511"/>
          <a:ext cx="832281" cy="723723"/>
        </a:xfrm>
        <a:prstGeom prst="circularArrow">
          <a:avLst/>
        </a:prstGeom>
        <a:gradFill rotWithShape="0">
          <a:gsLst>
            <a:gs pos="0">
              <a:schemeClr val="accent2">
                <a:tint val="40000"/>
                <a:hueOff val="0"/>
                <a:satOff val="0"/>
                <a:lumOff val="0"/>
                <a:alphaOff val="0"/>
                <a:tint val="64000"/>
                <a:lumMod val="118000"/>
              </a:schemeClr>
            </a:gs>
            <a:gs pos="100000">
              <a:schemeClr val="accent2">
                <a:tint val="40000"/>
                <a:hueOff val="0"/>
                <a:satOff val="0"/>
                <a:lumOff val="0"/>
                <a:alphaOff val="0"/>
                <a:tint val="92000"/>
                <a:alpha val="100000"/>
                <a:lumMod val="110000"/>
              </a:schemeClr>
            </a:gs>
          </a:gsLst>
          <a:lin ang="5400000" scaled="0"/>
        </a:gradFill>
        <a:ln w="9525"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95A2017E-CE56-43BF-8AB1-CDDC6FD03FBC}">
      <dsp:nvSpPr>
        <dsp:cNvPr id="0" name=""/>
        <dsp:cNvSpPr/>
      </dsp:nvSpPr>
      <dsp:spPr>
        <a:xfrm rot="10800000">
          <a:off x="4120689" y="2560866"/>
          <a:ext cx="832281" cy="723723"/>
        </a:xfrm>
        <a:prstGeom prst="circularArrow">
          <a:avLst/>
        </a:prstGeom>
        <a:gradFill rotWithShape="0">
          <a:gsLst>
            <a:gs pos="0">
              <a:schemeClr val="accent2">
                <a:tint val="40000"/>
                <a:hueOff val="0"/>
                <a:satOff val="0"/>
                <a:lumOff val="0"/>
                <a:alphaOff val="0"/>
                <a:tint val="64000"/>
                <a:lumMod val="118000"/>
              </a:schemeClr>
            </a:gs>
            <a:gs pos="100000">
              <a:schemeClr val="accent2">
                <a:tint val="40000"/>
                <a:hueOff val="0"/>
                <a:satOff val="0"/>
                <a:lumOff val="0"/>
                <a:alphaOff val="0"/>
                <a:tint val="92000"/>
                <a:alpha val="100000"/>
                <a:lumMod val="110000"/>
              </a:schemeClr>
            </a:gs>
          </a:gsLst>
          <a:lin ang="5400000" scaled="0"/>
        </a:gradFill>
        <a:ln w="9525"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0B8036-50E9-4CC3-96BD-0FBA4BD6F2F3}" type="datetimeFigureOut">
              <a:rPr lang="en-US" smtClean="0"/>
              <a:t>10/22/2018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A3A606-F340-4BE7-AD2B-2B52FEFB35C9}" type="slidenum">
              <a:rPr lang="en-US" smtClean="0"/>
              <a:t>‹#›</a:t>
            </a:fld>
            <a:endParaRPr lang="en-US"/>
          </a:p>
        </p:txBody>
      </p:sp>
    </p:spTree>
    <p:extLst>
      <p:ext uri="{BB962C8B-B14F-4D97-AF65-F5344CB8AC3E}">
        <p14:creationId xmlns:p14="http://schemas.microsoft.com/office/powerpoint/2010/main" val="3774186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 all it is important to know that there are man components for Islamic finance industry, which are they: </a:t>
            </a:r>
          </a:p>
        </p:txBody>
      </p:sp>
      <p:sp>
        <p:nvSpPr>
          <p:cNvPr id="4" name="Slide Number Placeholder 3"/>
          <p:cNvSpPr>
            <a:spLocks noGrp="1"/>
          </p:cNvSpPr>
          <p:nvPr>
            <p:ph type="sldNum" sz="quarter" idx="5"/>
          </p:nvPr>
        </p:nvSpPr>
        <p:spPr/>
        <p:txBody>
          <a:bodyPr/>
          <a:lstStyle/>
          <a:p>
            <a:fld id="{8FA3A606-F340-4BE7-AD2B-2B52FEFB35C9}" type="slidenum">
              <a:rPr lang="en-US" smtClean="0"/>
              <a:t>3</a:t>
            </a:fld>
            <a:endParaRPr lang="en-US"/>
          </a:p>
        </p:txBody>
      </p:sp>
    </p:spTree>
    <p:extLst>
      <p:ext uri="{BB962C8B-B14F-4D97-AF65-F5344CB8AC3E}">
        <p14:creationId xmlns:p14="http://schemas.microsoft.com/office/powerpoint/2010/main" val="2770444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it is clear that the higher share of this industry goes to Islamic banking as it represent almost 80% of the industry. While the sukuk (Islamic bonds) come at the second place with almost 14 % &gt;&gt; so based on this we have to know that participation banks and sukuk market will be the major effects of this industry to any economics.  </a:t>
            </a:r>
          </a:p>
        </p:txBody>
      </p:sp>
      <p:sp>
        <p:nvSpPr>
          <p:cNvPr id="4" name="Slide Number Placeholder 3"/>
          <p:cNvSpPr>
            <a:spLocks noGrp="1"/>
          </p:cNvSpPr>
          <p:nvPr>
            <p:ph type="sldNum" sz="quarter" idx="5"/>
          </p:nvPr>
        </p:nvSpPr>
        <p:spPr/>
        <p:txBody>
          <a:bodyPr/>
          <a:lstStyle/>
          <a:p>
            <a:fld id="{8FA3A606-F340-4BE7-AD2B-2B52FEFB35C9}" type="slidenum">
              <a:rPr lang="en-US" smtClean="0"/>
              <a:t>4</a:t>
            </a:fld>
            <a:endParaRPr lang="en-US"/>
          </a:p>
        </p:txBody>
      </p:sp>
    </p:spTree>
    <p:extLst>
      <p:ext uri="{BB962C8B-B14F-4D97-AF65-F5344CB8AC3E}">
        <p14:creationId xmlns:p14="http://schemas.microsoft.com/office/powerpoint/2010/main" val="285003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Slayt Görüntüsü Yer Tutucusu">
            <a:extLst>
              <a:ext uri="{FF2B5EF4-FFF2-40B4-BE49-F238E27FC236}">
                <a16:creationId xmlns:a16="http://schemas.microsoft.com/office/drawing/2014/main" id="{B8F93EFA-90EB-4F85-8536-E4E048CC81BE}"/>
              </a:ext>
            </a:extLst>
          </p:cNvPr>
          <p:cNvSpPr>
            <a:spLocks noGrp="1" noRot="1" noChangeAspect="1" noTextEdit="1"/>
          </p:cNvSpPr>
          <p:nvPr>
            <p:ph type="sldImg"/>
          </p:nvPr>
        </p:nvSpPr>
        <p:spPr>
          <a:ln/>
        </p:spPr>
      </p:sp>
      <p:sp>
        <p:nvSpPr>
          <p:cNvPr id="18435" name="2 Not Yer Tutucusu">
            <a:extLst>
              <a:ext uri="{FF2B5EF4-FFF2-40B4-BE49-F238E27FC236}">
                <a16:creationId xmlns:a16="http://schemas.microsoft.com/office/drawing/2014/main" id="{6668BFC9-DE66-450F-97D6-37F253F10A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dirty="0">
                <a:latin typeface="Arial" panose="020B0604020202020204" pitchFamily="34" charset="0"/>
              </a:rPr>
              <a:t>Since our study focusing on Turkey, so first of all we have to know the main components of banking system in Turkey. And they are: </a:t>
            </a:r>
          </a:p>
        </p:txBody>
      </p:sp>
      <p:sp>
        <p:nvSpPr>
          <p:cNvPr id="18436" name="3 Slayt Numarası Yer Tutucusu">
            <a:extLst>
              <a:ext uri="{FF2B5EF4-FFF2-40B4-BE49-F238E27FC236}">
                <a16:creationId xmlns:a16="http://schemas.microsoft.com/office/drawing/2014/main" id="{B8BD912C-C630-4FE8-9D87-4A4F56A048B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B35F786-3189-49E7-8CB0-D5E791CB8A75}" type="slidenum">
              <a:rPr lang="tr-TR" altLang="tr-TR"/>
              <a:pPr eaLnBrk="1" hangingPunct="1">
                <a:spcBef>
                  <a:spcPct val="0"/>
                </a:spcBef>
              </a:pPr>
              <a:t>5</a:t>
            </a:fld>
            <a:endParaRPr lang="tr-TR" alt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our focus from this banking system will be participations banks</a:t>
            </a:r>
          </a:p>
          <a:p>
            <a:r>
              <a:rPr lang="en-US" dirty="0"/>
              <a:t>Which is defined as:</a:t>
            </a:r>
          </a:p>
          <a:p>
            <a:endParaRPr lang="en-US" dirty="0"/>
          </a:p>
        </p:txBody>
      </p:sp>
      <p:sp>
        <p:nvSpPr>
          <p:cNvPr id="4" name="Slide Number Placeholder 3"/>
          <p:cNvSpPr>
            <a:spLocks noGrp="1"/>
          </p:cNvSpPr>
          <p:nvPr>
            <p:ph type="sldNum" sz="quarter" idx="5"/>
          </p:nvPr>
        </p:nvSpPr>
        <p:spPr/>
        <p:txBody>
          <a:bodyPr/>
          <a:lstStyle/>
          <a:p>
            <a:fld id="{8FA3A606-F340-4BE7-AD2B-2B52FEFB35C9}" type="slidenum">
              <a:rPr lang="en-US" smtClean="0"/>
              <a:t>6</a:t>
            </a:fld>
            <a:endParaRPr lang="en-US"/>
          </a:p>
        </p:txBody>
      </p:sp>
    </p:spTree>
    <p:extLst>
      <p:ext uri="{BB962C8B-B14F-4D97-AF65-F5344CB8AC3E}">
        <p14:creationId xmlns:p14="http://schemas.microsoft.com/office/powerpoint/2010/main" val="1101619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Slayt Görüntüsü Yer Tutucusu">
            <a:extLst>
              <a:ext uri="{FF2B5EF4-FFF2-40B4-BE49-F238E27FC236}">
                <a16:creationId xmlns:a16="http://schemas.microsoft.com/office/drawing/2014/main" id="{73E32ECC-82EA-4A67-9E13-7AC1403A0E40}"/>
              </a:ext>
            </a:extLst>
          </p:cNvPr>
          <p:cNvSpPr>
            <a:spLocks noGrp="1" noRot="1" noChangeAspect="1" noTextEdit="1"/>
          </p:cNvSpPr>
          <p:nvPr>
            <p:ph type="sldImg"/>
          </p:nvPr>
        </p:nvSpPr>
        <p:spPr>
          <a:ln/>
        </p:spPr>
      </p:sp>
      <p:sp>
        <p:nvSpPr>
          <p:cNvPr id="20483" name="2 Not Yer Tutucusu">
            <a:extLst>
              <a:ext uri="{FF2B5EF4-FFF2-40B4-BE49-F238E27FC236}">
                <a16:creationId xmlns:a16="http://schemas.microsoft.com/office/drawing/2014/main" id="{FF48F6B9-6CBA-4387-B811-5D8C3A5708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a:latin typeface="Arial" panose="020B0604020202020204" pitchFamily="34" charset="0"/>
            </a:endParaRPr>
          </a:p>
        </p:txBody>
      </p:sp>
      <p:sp>
        <p:nvSpPr>
          <p:cNvPr id="20484" name="3 Slayt Numarası Yer Tutucusu">
            <a:extLst>
              <a:ext uri="{FF2B5EF4-FFF2-40B4-BE49-F238E27FC236}">
                <a16:creationId xmlns:a16="http://schemas.microsoft.com/office/drawing/2014/main" id="{E0B32938-DCB7-4716-9002-5DFCC50DB1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743052F-D846-4ECA-9D5D-521DEAF1DC23}" type="slidenum">
              <a:rPr lang="tr-TR" altLang="tr-TR"/>
              <a:pPr eaLnBrk="1" hangingPunct="1">
                <a:spcBef>
                  <a:spcPct val="0"/>
                </a:spcBef>
              </a:pPr>
              <a:t>9</a:t>
            </a:fld>
            <a:endParaRPr lang="tr-TR" altLang="tr-TR"/>
          </a:p>
        </p:txBody>
      </p:sp>
    </p:spTree>
    <p:extLst>
      <p:ext uri="{BB962C8B-B14F-4D97-AF65-F5344CB8AC3E}">
        <p14:creationId xmlns:p14="http://schemas.microsoft.com/office/powerpoint/2010/main" val="183962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Deploying &gt;&gt; since Islamic finance prohibit dealing with interest, so the alternative was to deal with commodity and assets as real assets in banks or takaful companies.  </a:t>
            </a:r>
          </a:p>
          <a:p>
            <a:r>
              <a:rPr lang="en-US" dirty="0"/>
              <a:t>2- Profit and Loss &gt;&gt; The main features of Islamic finance is Profit and Loss contracts like </a:t>
            </a:r>
            <a:r>
              <a:rPr lang="en-US" dirty="0" err="1"/>
              <a:t>Mudarabha</a:t>
            </a:r>
            <a:r>
              <a:rPr lang="en-US" dirty="0"/>
              <a:t> or </a:t>
            </a:r>
            <a:r>
              <a:rPr lang="en-US" dirty="0" err="1"/>
              <a:t>Musharkha</a:t>
            </a:r>
            <a:r>
              <a:rPr lang="en-US" dirty="0"/>
              <a:t>, which will distributed the profit and loss In </a:t>
            </a:r>
            <a:r>
              <a:rPr lang="en-US" dirty="0" err="1"/>
              <a:t>quitabl</a:t>
            </a:r>
            <a:r>
              <a:rPr lang="en-US" dirty="0"/>
              <a:t> way, and not just relying on interest rate in the market.</a:t>
            </a:r>
          </a:p>
          <a:p>
            <a:r>
              <a:rPr lang="en-US" dirty="0"/>
              <a:t>3- Risk Sharing &gt;&gt; means, all the parties will burden risk in their investments.. In </a:t>
            </a:r>
            <a:r>
              <a:rPr lang="en-US" dirty="0" err="1"/>
              <a:t>islam</a:t>
            </a:r>
            <a:r>
              <a:rPr lang="en-US" dirty="0"/>
              <a:t>: we have the </a:t>
            </a:r>
            <a:r>
              <a:rPr lang="en-US" dirty="0" err="1"/>
              <a:t>figh</a:t>
            </a:r>
            <a:r>
              <a:rPr lang="en-US" dirty="0"/>
              <a:t> </a:t>
            </a:r>
            <a:r>
              <a:rPr lang="en-US" dirty="0" err="1"/>
              <a:t>rule:</a:t>
            </a:r>
            <a:r>
              <a:rPr lang="en-US" sz="1200" b="0" i="0" kern="1200" dirty="0" err="1">
                <a:solidFill>
                  <a:schemeClr val="tx1"/>
                </a:solidFill>
                <a:effectLst/>
                <a:latin typeface="+mn-lt"/>
                <a:ea typeface="+mn-ea"/>
                <a:cs typeface="+mn-cs"/>
              </a:rPr>
              <a:t>Al-ghunm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bil-ghurm</a:t>
            </a:r>
            <a:r>
              <a:rPr lang="en-US" sz="1200" b="0" i="0" kern="1200" dirty="0">
                <a:solidFill>
                  <a:schemeClr val="tx1"/>
                </a:solidFill>
                <a:effectLst/>
                <a:latin typeface="+mn-lt"/>
                <a:ea typeface="+mn-ea"/>
                <a:cs typeface="+mn-cs"/>
              </a:rPr>
              <a:t> means that if you would benefit from a deal or products, then you have to pay for it's expenses and take the risk. </a:t>
            </a:r>
          </a:p>
          <a:p>
            <a:r>
              <a:rPr lang="en-US" sz="1200" b="0" i="0" kern="1200" dirty="0">
                <a:solidFill>
                  <a:schemeClr val="tx1"/>
                </a:solidFill>
                <a:effectLst/>
                <a:latin typeface="+mn-lt"/>
                <a:ea typeface="+mn-ea"/>
                <a:cs typeface="+mn-cs"/>
              </a:rPr>
              <a:t>And risk sharing here means: in implementing the profit loss sharing contracts each party have to take responsibility in case of loss.</a:t>
            </a:r>
            <a:r>
              <a:rPr lang="en-US" dirty="0"/>
              <a:t>    </a:t>
            </a:r>
          </a:p>
          <a:p>
            <a:r>
              <a:rPr lang="en-US" dirty="0"/>
              <a:t>4- Redistributions of wealth: because Islamic finance institutions are just investing in money &gt; so they create a new modes of financing which is in the real assets and services  </a:t>
            </a:r>
          </a:p>
        </p:txBody>
      </p:sp>
      <p:sp>
        <p:nvSpPr>
          <p:cNvPr id="4" name="Slide Number Placeholder 3"/>
          <p:cNvSpPr>
            <a:spLocks noGrp="1"/>
          </p:cNvSpPr>
          <p:nvPr>
            <p:ph type="sldNum" sz="quarter" idx="5"/>
          </p:nvPr>
        </p:nvSpPr>
        <p:spPr/>
        <p:txBody>
          <a:bodyPr/>
          <a:lstStyle/>
          <a:p>
            <a:fld id="{8FA3A606-F340-4BE7-AD2B-2B52FEFB35C9}" type="slidenum">
              <a:rPr lang="en-US" smtClean="0"/>
              <a:t>11</a:t>
            </a:fld>
            <a:endParaRPr lang="en-US"/>
          </a:p>
        </p:txBody>
      </p:sp>
    </p:spTree>
    <p:extLst>
      <p:ext uri="{BB962C8B-B14F-4D97-AF65-F5344CB8AC3E}">
        <p14:creationId xmlns:p14="http://schemas.microsoft.com/office/powerpoint/2010/main" val="527208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these key principles of Islamic finance can help to create a better understanding of the positive role that Islamic finance can play in promoting real economic development. </a:t>
            </a:r>
          </a:p>
        </p:txBody>
      </p:sp>
      <p:sp>
        <p:nvSpPr>
          <p:cNvPr id="4" name="Slide Number Placeholder 3"/>
          <p:cNvSpPr>
            <a:spLocks noGrp="1"/>
          </p:cNvSpPr>
          <p:nvPr>
            <p:ph type="sldNum" sz="quarter" idx="5"/>
          </p:nvPr>
        </p:nvSpPr>
        <p:spPr/>
        <p:txBody>
          <a:bodyPr/>
          <a:lstStyle/>
          <a:p>
            <a:fld id="{8FA3A606-F340-4BE7-AD2B-2B52FEFB35C9}" type="slidenum">
              <a:rPr lang="en-US" smtClean="0"/>
              <a:t>12</a:t>
            </a:fld>
            <a:endParaRPr lang="en-US"/>
          </a:p>
        </p:txBody>
      </p:sp>
    </p:spTree>
    <p:extLst>
      <p:ext uri="{BB962C8B-B14F-4D97-AF65-F5344CB8AC3E}">
        <p14:creationId xmlns:p14="http://schemas.microsoft.com/office/powerpoint/2010/main" val="77778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A3A606-F340-4BE7-AD2B-2B52FEFB35C9}" type="slidenum">
              <a:rPr lang="en-US" smtClean="0"/>
              <a:t>14</a:t>
            </a:fld>
            <a:endParaRPr lang="en-US"/>
          </a:p>
        </p:txBody>
      </p:sp>
    </p:spTree>
    <p:extLst>
      <p:ext uri="{BB962C8B-B14F-4D97-AF65-F5344CB8AC3E}">
        <p14:creationId xmlns:p14="http://schemas.microsoft.com/office/powerpoint/2010/main" val="1376928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117AD6-564C-48BF-A009-1A7F2B1A574A}"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73FBC-D661-4E90-B3A9-5B2EA06551CC}" type="slidenum">
              <a:rPr lang="en-US" smtClean="0"/>
              <a:t>‹#›</a:t>
            </a:fld>
            <a:endParaRPr lang="en-US"/>
          </a:p>
        </p:txBody>
      </p:sp>
    </p:spTree>
    <p:extLst>
      <p:ext uri="{BB962C8B-B14F-4D97-AF65-F5344CB8AC3E}">
        <p14:creationId xmlns:p14="http://schemas.microsoft.com/office/powerpoint/2010/main" val="686073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1117AD6-564C-48BF-A009-1A7F2B1A574A}"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73FBC-D661-4E90-B3A9-5B2EA06551CC}" type="slidenum">
              <a:rPr lang="en-US" smtClean="0"/>
              <a:t>‹#›</a:t>
            </a:fld>
            <a:endParaRPr lang="en-US"/>
          </a:p>
        </p:txBody>
      </p:sp>
    </p:spTree>
    <p:extLst>
      <p:ext uri="{BB962C8B-B14F-4D97-AF65-F5344CB8AC3E}">
        <p14:creationId xmlns:p14="http://schemas.microsoft.com/office/powerpoint/2010/main" val="1438981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1117AD6-564C-48BF-A009-1A7F2B1A574A}"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73FBC-D661-4E90-B3A9-5B2EA06551CC}" type="slidenum">
              <a:rPr lang="en-US" smtClean="0"/>
              <a:t>‹#›</a:t>
            </a:fld>
            <a:endParaRPr lang="en-US"/>
          </a:p>
        </p:txBody>
      </p:sp>
    </p:spTree>
    <p:extLst>
      <p:ext uri="{BB962C8B-B14F-4D97-AF65-F5344CB8AC3E}">
        <p14:creationId xmlns:p14="http://schemas.microsoft.com/office/powerpoint/2010/main" val="3935806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1117AD6-564C-48BF-A009-1A7F2B1A574A}"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73FBC-D661-4E90-B3A9-5B2EA06551C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95130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117AD6-564C-48BF-A009-1A7F2B1A574A}"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73FBC-D661-4E90-B3A9-5B2EA06551CC}" type="slidenum">
              <a:rPr lang="en-US" smtClean="0"/>
              <a:t>‹#›</a:t>
            </a:fld>
            <a:endParaRPr lang="en-US"/>
          </a:p>
        </p:txBody>
      </p:sp>
    </p:spTree>
    <p:extLst>
      <p:ext uri="{BB962C8B-B14F-4D97-AF65-F5344CB8AC3E}">
        <p14:creationId xmlns:p14="http://schemas.microsoft.com/office/powerpoint/2010/main" val="1236237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1117AD6-564C-48BF-A009-1A7F2B1A574A}" type="datetimeFigureOut">
              <a:rPr lang="en-US" smtClean="0"/>
              <a:t>10/22/2018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73FBC-D661-4E90-B3A9-5B2EA06551CC}" type="slidenum">
              <a:rPr lang="en-US" smtClean="0"/>
              <a:t>‹#›</a:t>
            </a:fld>
            <a:endParaRPr lang="en-US"/>
          </a:p>
        </p:txBody>
      </p:sp>
    </p:spTree>
    <p:extLst>
      <p:ext uri="{BB962C8B-B14F-4D97-AF65-F5344CB8AC3E}">
        <p14:creationId xmlns:p14="http://schemas.microsoft.com/office/powerpoint/2010/main" val="297789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1117AD6-564C-48BF-A009-1A7F2B1A574A}" type="datetimeFigureOut">
              <a:rPr lang="en-US" smtClean="0"/>
              <a:t>10/22/2018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73FBC-D661-4E90-B3A9-5B2EA06551CC}" type="slidenum">
              <a:rPr lang="en-US" smtClean="0"/>
              <a:t>‹#›</a:t>
            </a:fld>
            <a:endParaRPr lang="en-US"/>
          </a:p>
        </p:txBody>
      </p:sp>
    </p:spTree>
    <p:extLst>
      <p:ext uri="{BB962C8B-B14F-4D97-AF65-F5344CB8AC3E}">
        <p14:creationId xmlns:p14="http://schemas.microsoft.com/office/powerpoint/2010/main" val="395587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117AD6-564C-48BF-A009-1A7F2B1A574A}"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73FBC-D661-4E90-B3A9-5B2EA06551CC}" type="slidenum">
              <a:rPr lang="en-US" smtClean="0"/>
              <a:t>‹#›</a:t>
            </a:fld>
            <a:endParaRPr lang="en-US"/>
          </a:p>
        </p:txBody>
      </p:sp>
    </p:spTree>
    <p:extLst>
      <p:ext uri="{BB962C8B-B14F-4D97-AF65-F5344CB8AC3E}">
        <p14:creationId xmlns:p14="http://schemas.microsoft.com/office/powerpoint/2010/main" val="3282045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117AD6-564C-48BF-A009-1A7F2B1A574A}"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73FBC-D661-4E90-B3A9-5B2EA06551CC}" type="slidenum">
              <a:rPr lang="en-US" smtClean="0"/>
              <a:t>‹#›</a:t>
            </a:fld>
            <a:endParaRPr lang="en-US"/>
          </a:p>
        </p:txBody>
      </p:sp>
    </p:spTree>
    <p:extLst>
      <p:ext uri="{BB962C8B-B14F-4D97-AF65-F5344CB8AC3E}">
        <p14:creationId xmlns:p14="http://schemas.microsoft.com/office/powerpoint/2010/main" val="3489375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a:t>Asıl başlık stili için tıklatın</a:t>
            </a:r>
          </a:p>
        </p:txBody>
      </p:sp>
      <p:sp>
        <p:nvSpPr>
          <p:cNvPr id="3" name="2 Tablo Yer Tutucusu"/>
          <p:cNvSpPr>
            <a:spLocks noGrp="1"/>
          </p:cNvSpPr>
          <p:nvPr>
            <p:ph type="tbl" idx="1"/>
          </p:nvPr>
        </p:nvSpPr>
        <p:spPr>
          <a:xfrm>
            <a:off x="609600" y="1600201"/>
            <a:ext cx="10972800" cy="4525963"/>
          </a:xfrm>
        </p:spPr>
        <p:txBody>
          <a:bodyPr/>
          <a:lstStyle/>
          <a:p>
            <a:pPr lvl="0"/>
            <a:endParaRPr lang="tr-TR" noProof="0"/>
          </a:p>
        </p:txBody>
      </p:sp>
      <p:sp>
        <p:nvSpPr>
          <p:cNvPr id="4" name="Rectangle 4">
            <a:extLst>
              <a:ext uri="{FF2B5EF4-FFF2-40B4-BE49-F238E27FC236}">
                <a16:creationId xmlns:a16="http://schemas.microsoft.com/office/drawing/2014/main" id="{5187C358-8592-4D70-93E2-56DEDD1D9B5F}"/>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B020B1E2-5DAE-4D0A-8EBE-8597EF05DD71}"/>
              </a:ext>
            </a:extLst>
          </p:cNvPr>
          <p:cNvSpPr>
            <a:spLocks noGrp="1" noChangeArrowheads="1"/>
          </p:cNvSpPr>
          <p:nvPr>
            <p:ph type="ftr" sz="quarter" idx="11"/>
          </p:nvPr>
        </p:nvSpPr>
        <p:spPr>
          <a:ln/>
        </p:spPr>
        <p:txBody>
          <a:bodyPr/>
          <a:lstStyle>
            <a:lvl1pPr>
              <a:defRPr/>
            </a:lvl1pPr>
          </a:lstStyle>
          <a:p>
            <a:pPr>
              <a:defRPr/>
            </a:pPr>
            <a:r>
              <a:rPr lang="tr-TR"/>
              <a:t>Albaraka Türk Participation Bank</a:t>
            </a:r>
          </a:p>
        </p:txBody>
      </p:sp>
      <p:sp>
        <p:nvSpPr>
          <p:cNvPr id="6" name="Rectangle 6">
            <a:extLst>
              <a:ext uri="{FF2B5EF4-FFF2-40B4-BE49-F238E27FC236}">
                <a16:creationId xmlns:a16="http://schemas.microsoft.com/office/drawing/2014/main" id="{7589AF71-A6DD-433D-8EAD-904E0C7E03F5}"/>
              </a:ext>
            </a:extLst>
          </p:cNvPr>
          <p:cNvSpPr>
            <a:spLocks noGrp="1" noChangeArrowheads="1"/>
          </p:cNvSpPr>
          <p:nvPr>
            <p:ph type="sldNum" sz="quarter" idx="12"/>
          </p:nvPr>
        </p:nvSpPr>
        <p:spPr>
          <a:ln/>
        </p:spPr>
        <p:txBody>
          <a:bodyPr/>
          <a:lstStyle>
            <a:lvl1pPr>
              <a:defRPr/>
            </a:lvl1pPr>
          </a:lstStyle>
          <a:p>
            <a:fld id="{9B86F286-4A06-4D25-A3A7-42B0362D4FF6}" type="slidenum">
              <a:rPr lang="tr-TR" altLang="en-US"/>
              <a:pPr/>
              <a:t>‹#›</a:t>
            </a:fld>
            <a:endParaRPr lang="tr-TR" altLang="en-US"/>
          </a:p>
        </p:txBody>
      </p:sp>
    </p:spTree>
    <p:extLst>
      <p:ext uri="{BB962C8B-B14F-4D97-AF65-F5344CB8AC3E}">
        <p14:creationId xmlns:p14="http://schemas.microsoft.com/office/powerpoint/2010/main" val="2117426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1117AD6-564C-48BF-A009-1A7F2B1A574A}"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73FBC-D661-4E90-B3A9-5B2EA06551CC}" type="slidenum">
              <a:rPr lang="en-US" smtClean="0"/>
              <a:t>‹#›</a:t>
            </a:fld>
            <a:endParaRPr lang="en-US"/>
          </a:p>
        </p:txBody>
      </p:sp>
    </p:spTree>
    <p:extLst>
      <p:ext uri="{BB962C8B-B14F-4D97-AF65-F5344CB8AC3E}">
        <p14:creationId xmlns:p14="http://schemas.microsoft.com/office/powerpoint/2010/main" val="328404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117AD6-564C-48BF-A009-1A7F2B1A574A}"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73FBC-D661-4E90-B3A9-5B2EA06551CC}" type="slidenum">
              <a:rPr lang="en-US" smtClean="0"/>
              <a:t>‹#›</a:t>
            </a:fld>
            <a:endParaRPr lang="en-US"/>
          </a:p>
        </p:txBody>
      </p:sp>
    </p:spTree>
    <p:extLst>
      <p:ext uri="{BB962C8B-B14F-4D97-AF65-F5344CB8AC3E}">
        <p14:creationId xmlns:p14="http://schemas.microsoft.com/office/powerpoint/2010/main" val="2000464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117AD6-564C-48BF-A009-1A7F2B1A574A}"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73FBC-D661-4E90-B3A9-5B2EA06551CC}" type="slidenum">
              <a:rPr lang="en-US" smtClean="0"/>
              <a:t>‹#›</a:t>
            </a:fld>
            <a:endParaRPr lang="en-US"/>
          </a:p>
        </p:txBody>
      </p:sp>
    </p:spTree>
    <p:extLst>
      <p:ext uri="{BB962C8B-B14F-4D97-AF65-F5344CB8AC3E}">
        <p14:creationId xmlns:p14="http://schemas.microsoft.com/office/powerpoint/2010/main" val="3687483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117AD6-564C-48BF-A009-1A7F2B1A574A}" type="datetimeFigureOut">
              <a:rPr lang="en-US" smtClean="0"/>
              <a:t>10/22/2018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373FBC-D661-4E90-B3A9-5B2EA06551CC}" type="slidenum">
              <a:rPr lang="en-US" smtClean="0"/>
              <a:t>‹#›</a:t>
            </a:fld>
            <a:endParaRPr lang="en-US"/>
          </a:p>
        </p:txBody>
      </p:sp>
    </p:spTree>
    <p:extLst>
      <p:ext uri="{BB962C8B-B14F-4D97-AF65-F5344CB8AC3E}">
        <p14:creationId xmlns:p14="http://schemas.microsoft.com/office/powerpoint/2010/main" val="3209091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1117AD6-564C-48BF-A009-1A7F2B1A574A}" type="datetimeFigureOut">
              <a:rPr lang="en-US" smtClean="0"/>
              <a:t>10/22/2018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3373FBC-D661-4E90-B3A9-5B2EA06551CC}" type="slidenum">
              <a:rPr lang="en-US" smtClean="0"/>
              <a:t>‹#›</a:t>
            </a:fld>
            <a:endParaRPr lang="en-US"/>
          </a:p>
        </p:txBody>
      </p:sp>
    </p:spTree>
    <p:extLst>
      <p:ext uri="{BB962C8B-B14F-4D97-AF65-F5344CB8AC3E}">
        <p14:creationId xmlns:p14="http://schemas.microsoft.com/office/powerpoint/2010/main" val="842469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1117AD6-564C-48BF-A009-1A7F2B1A574A}" type="datetimeFigureOut">
              <a:rPr lang="en-US" smtClean="0"/>
              <a:t>10/22/2018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3373FBC-D661-4E90-B3A9-5B2EA06551CC}" type="slidenum">
              <a:rPr lang="en-US" smtClean="0"/>
              <a:t>‹#›</a:t>
            </a:fld>
            <a:endParaRPr lang="en-US"/>
          </a:p>
        </p:txBody>
      </p:sp>
    </p:spTree>
    <p:extLst>
      <p:ext uri="{BB962C8B-B14F-4D97-AF65-F5344CB8AC3E}">
        <p14:creationId xmlns:p14="http://schemas.microsoft.com/office/powerpoint/2010/main" val="1256140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1117AD6-564C-48BF-A009-1A7F2B1A574A}" type="datetimeFigureOut">
              <a:rPr lang="en-US" smtClean="0"/>
              <a:t>10/22/2018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3373FBC-D661-4E90-B3A9-5B2EA06551CC}" type="slidenum">
              <a:rPr lang="en-US" smtClean="0"/>
              <a:t>‹#›</a:t>
            </a:fld>
            <a:endParaRPr lang="en-US"/>
          </a:p>
        </p:txBody>
      </p:sp>
    </p:spTree>
    <p:extLst>
      <p:ext uri="{BB962C8B-B14F-4D97-AF65-F5344CB8AC3E}">
        <p14:creationId xmlns:p14="http://schemas.microsoft.com/office/powerpoint/2010/main" val="143387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1117AD6-564C-48BF-A009-1A7F2B1A574A}"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73FBC-D661-4E90-B3A9-5B2EA06551CC}" type="slidenum">
              <a:rPr lang="en-US" smtClean="0"/>
              <a:t>‹#›</a:t>
            </a:fld>
            <a:endParaRPr lang="en-US"/>
          </a:p>
        </p:txBody>
      </p:sp>
    </p:spTree>
    <p:extLst>
      <p:ext uri="{BB962C8B-B14F-4D97-AF65-F5344CB8AC3E}">
        <p14:creationId xmlns:p14="http://schemas.microsoft.com/office/powerpoint/2010/main" val="2728590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1117AD6-564C-48BF-A009-1A7F2B1A574A}" type="datetimeFigureOut">
              <a:rPr lang="en-US" smtClean="0"/>
              <a:t>10/22/2018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3373FBC-D661-4E90-B3A9-5B2EA06551CC}" type="slidenum">
              <a:rPr lang="en-US" smtClean="0"/>
              <a:t>‹#›</a:t>
            </a:fld>
            <a:endParaRPr lang="en-US"/>
          </a:p>
        </p:txBody>
      </p:sp>
    </p:spTree>
    <p:extLst>
      <p:ext uri="{BB962C8B-B14F-4D97-AF65-F5344CB8AC3E}">
        <p14:creationId xmlns:p14="http://schemas.microsoft.com/office/powerpoint/2010/main" val="39577682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19221-A715-4AEB-81A0-928514D3CF46}"/>
              </a:ext>
            </a:extLst>
          </p:cNvPr>
          <p:cNvSpPr>
            <a:spLocks noGrp="1"/>
          </p:cNvSpPr>
          <p:nvPr>
            <p:ph type="ctrTitle"/>
          </p:nvPr>
        </p:nvSpPr>
        <p:spPr>
          <a:xfrm>
            <a:off x="1683169" y="315507"/>
            <a:ext cx="8825658" cy="1348381"/>
          </a:xfrm>
        </p:spPr>
        <p:txBody>
          <a:bodyPr/>
          <a:lstStyle/>
          <a:p>
            <a:pPr algn="ctr"/>
            <a:r>
              <a:rPr lang="en-GB" sz="3200" b="1" i="1" dirty="0"/>
              <a:t>The Added Value of Implementing Islamic Finance in Turkish Economy</a:t>
            </a:r>
            <a:endParaRPr lang="en-US" sz="3200" dirty="0"/>
          </a:p>
        </p:txBody>
      </p:sp>
      <p:sp>
        <p:nvSpPr>
          <p:cNvPr id="4" name="Rectangle 3">
            <a:extLst>
              <a:ext uri="{FF2B5EF4-FFF2-40B4-BE49-F238E27FC236}">
                <a16:creationId xmlns:a16="http://schemas.microsoft.com/office/drawing/2014/main" id="{91FDB47C-EB53-43AF-A3D1-182C9A739473}"/>
              </a:ext>
            </a:extLst>
          </p:cNvPr>
          <p:cNvSpPr/>
          <p:nvPr/>
        </p:nvSpPr>
        <p:spPr>
          <a:xfrm>
            <a:off x="4484018" y="2153423"/>
            <a:ext cx="3223959" cy="1446550"/>
          </a:xfrm>
          <a:prstGeom prst="rect">
            <a:avLst/>
          </a:prstGeom>
          <a:noFill/>
        </p:spPr>
        <p:txBody>
          <a:bodyPr wrap="none" lIns="91440" tIns="45720" rIns="91440" bIns="45720">
            <a:spAutoFit/>
          </a:bodyPr>
          <a:lstStyle/>
          <a:p>
            <a:pPr algn="ctr"/>
            <a:r>
              <a:rPr lang="en-US" sz="2800"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Abadi" panose="020B0604020104020204" pitchFamily="34" charset="0"/>
              </a:rPr>
              <a:t>Dr. Tawfik </a:t>
            </a:r>
            <a:r>
              <a:rPr lang="en-US" sz="2800" cap="none" spc="0" dirty="0" err="1">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Abadi" panose="020B0604020104020204" pitchFamily="34" charset="0"/>
              </a:rPr>
              <a:t>Azrak</a:t>
            </a:r>
            <a:endParaRPr lang="en-US" sz="280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Abadi" panose="020B0604020104020204" pitchFamily="34" charset="0"/>
            </a:endParaRPr>
          </a:p>
          <a:p>
            <a:pPr algn="ctr"/>
            <a:r>
              <a:rPr lang="en-US" sz="2800" dirty="0">
                <a:solidFill>
                  <a:schemeClr val="bg1"/>
                </a:solidFill>
                <a:latin typeface="Abadi" panose="020B0604020104020204" pitchFamily="34" charset="0"/>
              </a:rPr>
              <a:t>Assistant Professor </a:t>
            </a:r>
          </a:p>
          <a:p>
            <a:pPr algn="ctr"/>
            <a:endParaRPr lang="en-US" sz="3200" b="1" cap="none" spc="0" dirty="0">
              <a:ln w="9525">
                <a:solidFill>
                  <a:schemeClr val="bg1"/>
                </a:solidFill>
                <a:prstDash val="solid"/>
              </a:ln>
              <a:solidFill>
                <a:schemeClr val="tx1">
                  <a:lumMod val="95000"/>
                </a:schemeClr>
              </a:solidFill>
              <a:effectLst>
                <a:outerShdw blurRad="12700" dist="38100" dir="2700000" algn="tl" rotWithShape="0">
                  <a:schemeClr val="accent5">
                    <a:lumMod val="60000"/>
                    <a:lumOff val="40000"/>
                  </a:schemeClr>
                </a:outerShdw>
              </a:effectLst>
            </a:endParaRPr>
          </a:p>
        </p:txBody>
      </p:sp>
      <p:pic>
        <p:nvPicPr>
          <p:cNvPr id="5" name="Picture 2" descr="Image result for asbu">
            <a:extLst>
              <a:ext uri="{FF2B5EF4-FFF2-40B4-BE49-F238E27FC236}">
                <a16:creationId xmlns:a16="http://schemas.microsoft.com/office/drawing/2014/main" id="{51215CAE-611C-4524-BCF1-29530515F4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0508" y="4829146"/>
            <a:ext cx="1837553" cy="18375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3651D9C-001B-4CDD-8D03-B245711346B4}"/>
              </a:ext>
            </a:extLst>
          </p:cNvPr>
          <p:cNvSpPr/>
          <p:nvPr/>
        </p:nvSpPr>
        <p:spPr>
          <a:xfrm>
            <a:off x="2683843" y="3153036"/>
            <a:ext cx="6824304" cy="523220"/>
          </a:xfrm>
          <a:prstGeom prst="rect">
            <a:avLst/>
          </a:prstGeom>
        </p:spPr>
        <p:txBody>
          <a:bodyPr wrap="none">
            <a:spAutoFit/>
          </a:bodyPr>
          <a:lstStyle/>
          <a:p>
            <a:r>
              <a:rPr lang="en-US" sz="2800" dirty="0">
                <a:solidFill>
                  <a:schemeClr val="bg1"/>
                </a:solidFill>
                <a:latin typeface="Abadi" panose="020B0604020104020204" pitchFamily="34" charset="0"/>
              </a:rPr>
              <a:t>Social Sciences University of Ankara (ASBU)</a:t>
            </a:r>
          </a:p>
        </p:txBody>
      </p:sp>
      <p:sp>
        <p:nvSpPr>
          <p:cNvPr id="3" name="Rectangle 2">
            <a:extLst>
              <a:ext uri="{FF2B5EF4-FFF2-40B4-BE49-F238E27FC236}">
                <a16:creationId xmlns:a16="http://schemas.microsoft.com/office/drawing/2014/main" id="{D9BC3FCC-CC28-41B6-8BB7-426D65966BB5}"/>
              </a:ext>
            </a:extLst>
          </p:cNvPr>
          <p:cNvSpPr/>
          <p:nvPr/>
        </p:nvSpPr>
        <p:spPr>
          <a:xfrm>
            <a:off x="2058570" y="4948988"/>
            <a:ext cx="8074851" cy="1200329"/>
          </a:xfrm>
          <a:prstGeom prst="rect">
            <a:avLst/>
          </a:prstGeom>
        </p:spPr>
        <p:txBody>
          <a:bodyPr wrap="square">
            <a:spAutoFit/>
          </a:bodyPr>
          <a:lstStyle/>
          <a:p>
            <a:endParaRPr lang="en-US" sz="2400" dirty="0">
              <a:solidFill>
                <a:schemeClr val="accent4">
                  <a:lumMod val="20000"/>
                  <a:lumOff val="80000"/>
                </a:schemeClr>
              </a:solidFill>
              <a:latin typeface="Times New Roman" panose="02020603050405020304" pitchFamily="18" charset="0"/>
            </a:endParaRPr>
          </a:p>
          <a:p>
            <a:r>
              <a:rPr lang="en-US" sz="2400" dirty="0">
                <a:solidFill>
                  <a:schemeClr val="accent4">
                    <a:lumMod val="20000"/>
                    <a:lumOff val="80000"/>
                  </a:schemeClr>
                </a:solidFill>
                <a:latin typeface="Times New Roman" panose="02020603050405020304" pitchFamily="18" charset="0"/>
              </a:rPr>
              <a:t> </a:t>
            </a:r>
            <a:r>
              <a:rPr lang="en-US" sz="2400" b="1" dirty="0">
                <a:solidFill>
                  <a:schemeClr val="accent4">
                    <a:lumMod val="20000"/>
                    <a:lumOff val="80000"/>
                  </a:schemeClr>
                </a:solidFill>
                <a:latin typeface="Times New Roman" panose="02020603050405020304" pitchFamily="18" charset="0"/>
              </a:rPr>
              <a:t>Workshop on Islamic Finance in the National Accounts</a:t>
            </a:r>
          </a:p>
          <a:p>
            <a:pPr algn="ctr"/>
            <a:r>
              <a:rPr lang="en-US" sz="2400" b="1" dirty="0">
                <a:solidFill>
                  <a:schemeClr val="accent4">
                    <a:lumMod val="20000"/>
                    <a:lumOff val="80000"/>
                  </a:schemeClr>
                </a:solidFill>
                <a:latin typeface="Times New Roman" panose="02020603050405020304" pitchFamily="18" charset="0"/>
              </a:rPr>
              <a:t>Ankara  - TURKEY </a:t>
            </a:r>
            <a:endParaRPr lang="en-US" sz="2400" dirty="0">
              <a:solidFill>
                <a:schemeClr val="accent4">
                  <a:lumMod val="20000"/>
                  <a:lumOff val="80000"/>
                </a:schemeClr>
              </a:solidFill>
            </a:endParaRPr>
          </a:p>
        </p:txBody>
      </p:sp>
    </p:spTree>
    <p:extLst>
      <p:ext uri="{BB962C8B-B14F-4D97-AF65-F5344CB8AC3E}">
        <p14:creationId xmlns:p14="http://schemas.microsoft.com/office/powerpoint/2010/main" val="247542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E8A38C-5095-4552-8410-5A5D8FAF4F36}"/>
              </a:ext>
            </a:extLst>
          </p:cNvPr>
          <p:cNvSpPr/>
          <p:nvPr/>
        </p:nvSpPr>
        <p:spPr>
          <a:xfrm>
            <a:off x="1047182" y="1415534"/>
            <a:ext cx="10097636" cy="523220"/>
          </a:xfrm>
          <a:prstGeom prst="rect">
            <a:avLst/>
          </a:prstGeom>
        </p:spPr>
        <p:txBody>
          <a:bodyPr wrap="none">
            <a:spAutoFit/>
          </a:bodyPr>
          <a:lstStyle/>
          <a:p>
            <a:r>
              <a:rPr lang="en-US" sz="2800" dirty="0">
                <a:solidFill>
                  <a:schemeClr val="tx2"/>
                </a:solidFill>
                <a:latin typeface="Abadi" panose="020B0604020104020204" pitchFamily="34" charset="0"/>
              </a:rPr>
              <a:t>The Importance of Islamic Finance to the Economic Development</a:t>
            </a:r>
            <a:endParaRPr lang="en-US" sz="2800" dirty="0"/>
          </a:p>
        </p:txBody>
      </p:sp>
      <p:pic>
        <p:nvPicPr>
          <p:cNvPr id="2050" name="Picture 2" descr="Image result for economic development">
            <a:extLst>
              <a:ext uri="{FF2B5EF4-FFF2-40B4-BE49-F238E27FC236}">
                <a16:creationId xmlns:a16="http://schemas.microsoft.com/office/drawing/2014/main" id="{D79EF07A-84A2-4EDE-8A9B-9514D75B64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2512192"/>
            <a:ext cx="5715000" cy="381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 name="Picture 2" descr="Image result for asbu">
            <a:extLst>
              <a:ext uri="{FF2B5EF4-FFF2-40B4-BE49-F238E27FC236}">
                <a16:creationId xmlns:a16="http://schemas.microsoft.com/office/drawing/2014/main" id="{9FBEDB3E-C60D-4DD4-8311-F259194813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2943" y="5663194"/>
            <a:ext cx="918391" cy="9183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353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823518" y="164984"/>
            <a:ext cx="7916265" cy="659296"/>
          </a:xfrm>
        </p:spPr>
        <p:txBody>
          <a:bodyPr>
            <a:noAutofit/>
          </a:bodyPr>
          <a:lstStyle/>
          <a:p>
            <a:pPr algn="ctr" eaLnBrk="1" hangingPunct="1"/>
            <a:r>
              <a:rPr lang="en-US" sz="2800" dirty="0">
                <a:latin typeface="Abadi" panose="020B0604020104020204" pitchFamily="34" charset="0"/>
                <a:ea typeface="+mn-ea"/>
                <a:cs typeface="+mn-cs"/>
              </a:rPr>
              <a:t>Key Principles of Islamic Finance which promote Real Economic Development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8754569"/>
              </p:ext>
            </p:extLst>
          </p:nvPr>
        </p:nvGraphicFramePr>
        <p:xfrm>
          <a:off x="1244821" y="898152"/>
          <a:ext cx="9073661" cy="5567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Image result for asbu">
            <a:extLst>
              <a:ext uri="{FF2B5EF4-FFF2-40B4-BE49-F238E27FC236}">
                <a16:creationId xmlns:a16="http://schemas.microsoft.com/office/drawing/2014/main" id="{DC32E57F-65C3-4B94-AB9A-2FF79C668D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10067" y="5653860"/>
            <a:ext cx="918391" cy="9183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0B1DBF7-8331-4C12-94B7-761230EDA576}"/>
              </a:ext>
            </a:extLst>
          </p:cNvPr>
          <p:cNvSpPr/>
          <p:nvPr/>
        </p:nvSpPr>
        <p:spPr>
          <a:xfrm>
            <a:off x="0" y="6539126"/>
            <a:ext cx="9073662" cy="307777"/>
          </a:xfrm>
          <a:prstGeom prst="rect">
            <a:avLst/>
          </a:prstGeom>
        </p:spPr>
        <p:txBody>
          <a:bodyPr wrap="square">
            <a:spAutoFit/>
          </a:bodyPr>
          <a:lstStyle/>
          <a:p>
            <a:r>
              <a:rPr lang="en-US" sz="1400" dirty="0">
                <a:solidFill>
                  <a:schemeClr val="bg1"/>
                </a:solidFill>
              </a:rPr>
              <a:t>Source: United Nations ESCAP (Economic and Social Commission for Asia and the Pacific)</a:t>
            </a:r>
          </a:p>
        </p:txBody>
      </p:sp>
    </p:spTree>
    <p:extLst>
      <p:ext uri="{BB962C8B-B14F-4D97-AF65-F5344CB8AC3E}">
        <p14:creationId xmlns:p14="http://schemas.microsoft.com/office/powerpoint/2010/main" val="2367634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37B924-E4D0-4A4C-B626-CE33C91E275E}"/>
              </a:ext>
            </a:extLst>
          </p:cNvPr>
          <p:cNvSpPr/>
          <p:nvPr/>
        </p:nvSpPr>
        <p:spPr>
          <a:xfrm>
            <a:off x="201476" y="1352826"/>
            <a:ext cx="11127783" cy="4524315"/>
          </a:xfrm>
          <a:prstGeom prst="rect">
            <a:avLst/>
          </a:prstGeom>
        </p:spPr>
        <p:txBody>
          <a:bodyPr wrap="square">
            <a:spAutoFit/>
          </a:bodyPr>
          <a:lstStyle/>
          <a:p>
            <a:pPr marL="285750" indent="-285750" algn="just">
              <a:buFont typeface="Wingdings" panose="05000000000000000000" pitchFamily="2" charset="2"/>
              <a:buChar char="v"/>
            </a:pPr>
            <a:r>
              <a:rPr lang="en-US" dirty="0"/>
              <a:t>Firstly, the sustainable development nature of Islamic finance offers benefits for economic growth, reducing poverty and fostering shared prosperity. In addition, it can significantly contribute to economic development, given its direct link to physical assets and the real economy. </a:t>
            </a:r>
          </a:p>
          <a:p>
            <a:pPr algn="just"/>
            <a:endParaRPr lang="en-US" dirty="0"/>
          </a:p>
          <a:p>
            <a:pPr marL="285750" indent="-285750" algn="just">
              <a:buFont typeface="Wingdings" panose="05000000000000000000" pitchFamily="2" charset="2"/>
              <a:buChar char="v"/>
            </a:pPr>
            <a:r>
              <a:rPr lang="en-US" dirty="0"/>
              <a:t>Secondly, greater emphasis on profit and loss sharing encourages the provision of financial support to productive enterprises that can increase output and generate jobs. The emphasis on tangible assets ensures that the industry supports only transactions that serve a real purpose, thus discouraging financial speculation. </a:t>
            </a:r>
          </a:p>
          <a:p>
            <a:pPr algn="just"/>
            <a:endParaRPr lang="en-US" dirty="0"/>
          </a:p>
          <a:p>
            <a:pPr marL="285750" indent="-285750" algn="just">
              <a:buFont typeface="Wingdings" panose="05000000000000000000" pitchFamily="2" charset="2"/>
              <a:buChar char="v"/>
            </a:pPr>
            <a:r>
              <a:rPr lang="en-US" dirty="0"/>
              <a:t>Thirdly, the redistribution of wealth and opportunity in Islamic finance helps to promote financial sector development and broadens financial inclusion. This is because Islamic finance could help improve financial access and foster the inclusion of those deprived of financial services. </a:t>
            </a:r>
          </a:p>
          <a:p>
            <a:pPr algn="just"/>
            <a:endParaRPr lang="en-US" dirty="0"/>
          </a:p>
          <a:p>
            <a:pPr marL="285750" indent="-285750" algn="just">
              <a:buFont typeface="Wingdings" panose="05000000000000000000" pitchFamily="2" charset="2"/>
              <a:buChar char="v"/>
            </a:pPr>
            <a:r>
              <a:rPr lang="en-US" dirty="0"/>
              <a:t>Finally, the risk-sharing modes of financing could be useful in improving access to finance for the poor and small businesses. </a:t>
            </a:r>
          </a:p>
        </p:txBody>
      </p:sp>
      <p:sp>
        <p:nvSpPr>
          <p:cNvPr id="7" name="Rectangle 6">
            <a:extLst>
              <a:ext uri="{FF2B5EF4-FFF2-40B4-BE49-F238E27FC236}">
                <a16:creationId xmlns:a16="http://schemas.microsoft.com/office/drawing/2014/main" id="{7903F6AC-DE96-4479-A4F7-AF9BEA99B679}"/>
              </a:ext>
            </a:extLst>
          </p:cNvPr>
          <p:cNvSpPr/>
          <p:nvPr/>
        </p:nvSpPr>
        <p:spPr>
          <a:xfrm>
            <a:off x="5258657" y="392646"/>
            <a:ext cx="981359" cy="523220"/>
          </a:xfrm>
          <a:prstGeom prst="rect">
            <a:avLst/>
          </a:prstGeom>
        </p:spPr>
        <p:txBody>
          <a:bodyPr wrap="none">
            <a:spAutoFit/>
          </a:bodyPr>
          <a:lstStyle/>
          <a:p>
            <a:r>
              <a:rPr lang="en-US" sz="2800" dirty="0">
                <a:solidFill>
                  <a:schemeClr val="tx2"/>
                </a:solidFill>
                <a:latin typeface="Abadi" panose="020B0604020104020204" pitchFamily="34" charset="0"/>
              </a:rPr>
              <a:t>Cont.</a:t>
            </a:r>
          </a:p>
        </p:txBody>
      </p:sp>
      <p:pic>
        <p:nvPicPr>
          <p:cNvPr id="8" name="Picture 2" descr="Image result for asbu">
            <a:extLst>
              <a:ext uri="{FF2B5EF4-FFF2-40B4-BE49-F238E27FC236}">
                <a16:creationId xmlns:a16="http://schemas.microsoft.com/office/drawing/2014/main" id="{7E3C1AAE-AA57-456D-8147-D2401AB109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063" y="5639462"/>
            <a:ext cx="918391" cy="9183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158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FD87D6-C653-42F2-BFC7-863E0098CE67}"/>
              </a:ext>
            </a:extLst>
          </p:cNvPr>
          <p:cNvSpPr/>
          <p:nvPr/>
        </p:nvSpPr>
        <p:spPr>
          <a:xfrm>
            <a:off x="147153" y="962410"/>
            <a:ext cx="10949633" cy="5355312"/>
          </a:xfrm>
          <a:prstGeom prst="rect">
            <a:avLst/>
          </a:prstGeom>
        </p:spPr>
        <p:txBody>
          <a:bodyPr wrap="square">
            <a:spAutoFit/>
          </a:bodyPr>
          <a:lstStyle/>
          <a:p>
            <a:pPr algn="just"/>
            <a:endParaRPr lang="en-US" dirty="0"/>
          </a:p>
          <a:p>
            <a:pPr marL="285750" indent="-285750" algn="just">
              <a:buFont typeface="Wingdings" panose="05000000000000000000" pitchFamily="2" charset="2"/>
              <a:buChar char="v"/>
            </a:pPr>
            <a:r>
              <a:rPr lang="en-US" dirty="0"/>
              <a:t>It is noteworthy to inform that Islamic finance not only offers an alternative source of financing for real economic development but also has inherent characteristics and principles that lend themselves well to catalyzing and promoting real economic development.</a:t>
            </a:r>
          </a:p>
          <a:p>
            <a:pPr algn="just"/>
            <a:endParaRPr lang="en-US" dirty="0"/>
          </a:p>
          <a:p>
            <a:pPr marL="285750" indent="-285750" algn="just">
              <a:buFont typeface="Wingdings" panose="05000000000000000000" pitchFamily="2" charset="2"/>
              <a:buChar char="v"/>
            </a:pPr>
            <a:r>
              <a:rPr lang="en-US" dirty="0"/>
              <a:t>Some characteristics and principles of Islamic finance include being an equity based, asset-backed, ethical, sustainable, environmentally and socially-responsible type of financing which promotes risk sharing, connects the financial sector with the real economy, and emphasizes financial inclusion and social welfare in the economy.</a:t>
            </a:r>
          </a:p>
          <a:p>
            <a:pPr marL="285750" indent="-285750" algn="just">
              <a:buFont typeface="Wingdings" panose="05000000000000000000" pitchFamily="2" charset="2"/>
              <a:buChar char="v"/>
            </a:pPr>
            <a:endParaRPr lang="en-US" dirty="0"/>
          </a:p>
          <a:p>
            <a:pPr marL="285750" indent="-285750" algn="just">
              <a:buFont typeface="Wingdings" panose="05000000000000000000" pitchFamily="2" charset="2"/>
              <a:buChar char="v"/>
            </a:pPr>
            <a:r>
              <a:rPr lang="en-US" dirty="0"/>
              <a:t>As the 2008 global financial crisis witnessed a series of unparalleled financial meltdown and disruptions of the international financial system, Islamic financial institutions (IFIs) were less affected, protected by their fundamental operating principles of risk-sharing and the avoidance of leverage and speculative financial products.</a:t>
            </a:r>
          </a:p>
          <a:p>
            <a:pPr algn="just"/>
            <a:endParaRPr lang="en-US" dirty="0"/>
          </a:p>
          <a:p>
            <a:pPr marL="285750" indent="-285750" algn="just">
              <a:buFont typeface="Wingdings" panose="05000000000000000000" pitchFamily="2" charset="2"/>
              <a:buChar char="v"/>
            </a:pPr>
            <a:r>
              <a:rPr lang="en-US" dirty="0"/>
              <a:t>This has led to a greater appreciation on the distinct nature of Islamic finance in addition to its explicit in-built strengths that supports financial stability.</a:t>
            </a:r>
          </a:p>
          <a:p>
            <a:pPr marL="285750" indent="-285750" algn="just">
              <a:buFont typeface="Wingdings" panose="05000000000000000000" pitchFamily="2" charset="2"/>
              <a:buChar char="v"/>
            </a:pPr>
            <a:endParaRPr lang="en-US" dirty="0"/>
          </a:p>
          <a:p>
            <a:pPr algn="just"/>
            <a:endParaRPr lang="en-US" dirty="0"/>
          </a:p>
        </p:txBody>
      </p:sp>
      <p:pic>
        <p:nvPicPr>
          <p:cNvPr id="3" name="Picture 2" descr="Image result for asbu">
            <a:extLst>
              <a:ext uri="{FF2B5EF4-FFF2-40B4-BE49-F238E27FC236}">
                <a16:creationId xmlns:a16="http://schemas.microsoft.com/office/drawing/2014/main" id="{80E6E773-CFB3-45B8-91A0-257DE86788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2943" y="5663194"/>
            <a:ext cx="918391" cy="9183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FF31340-9121-4FA0-9AFD-68C0713AE4C2}"/>
              </a:ext>
            </a:extLst>
          </p:cNvPr>
          <p:cNvSpPr/>
          <p:nvPr/>
        </p:nvSpPr>
        <p:spPr>
          <a:xfrm>
            <a:off x="5258657" y="392646"/>
            <a:ext cx="981359" cy="523220"/>
          </a:xfrm>
          <a:prstGeom prst="rect">
            <a:avLst/>
          </a:prstGeom>
        </p:spPr>
        <p:txBody>
          <a:bodyPr wrap="none">
            <a:spAutoFit/>
          </a:bodyPr>
          <a:lstStyle/>
          <a:p>
            <a:r>
              <a:rPr lang="en-US" sz="2800" dirty="0">
                <a:solidFill>
                  <a:schemeClr val="tx2"/>
                </a:solidFill>
                <a:latin typeface="Abadi" panose="020B0604020104020204" pitchFamily="34" charset="0"/>
              </a:rPr>
              <a:t>Cont.</a:t>
            </a:r>
          </a:p>
        </p:txBody>
      </p:sp>
    </p:spTree>
    <p:extLst>
      <p:ext uri="{BB962C8B-B14F-4D97-AF65-F5344CB8AC3E}">
        <p14:creationId xmlns:p14="http://schemas.microsoft.com/office/powerpoint/2010/main" val="1501116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9596B4-8875-436D-B3D3-A6492C11883C}"/>
              </a:ext>
            </a:extLst>
          </p:cNvPr>
          <p:cNvSpPr/>
          <p:nvPr/>
        </p:nvSpPr>
        <p:spPr>
          <a:xfrm>
            <a:off x="109440" y="1165662"/>
            <a:ext cx="10663311" cy="4524315"/>
          </a:xfrm>
          <a:prstGeom prst="rect">
            <a:avLst/>
          </a:prstGeom>
        </p:spPr>
        <p:txBody>
          <a:bodyPr wrap="square">
            <a:spAutoFit/>
          </a:bodyPr>
          <a:lstStyle/>
          <a:p>
            <a:pPr algn="just"/>
            <a:r>
              <a:rPr lang="en-US" dirty="0"/>
              <a:t>In order to ensure the Turkish Economics will acquired the right value and development from Islamic financial system:</a:t>
            </a:r>
          </a:p>
          <a:p>
            <a:pPr algn="just"/>
            <a:endParaRPr lang="en-US" dirty="0"/>
          </a:p>
          <a:p>
            <a:pPr marL="285750" indent="-285750" algn="just">
              <a:buFont typeface="Wingdings" panose="05000000000000000000" pitchFamily="2" charset="2"/>
              <a:buChar char="v"/>
            </a:pPr>
            <a:r>
              <a:rPr lang="en-US" dirty="0"/>
              <a:t>There is need to highlight with greater clarity the value proposition of Islamic finance, ensuring it serves the real economy and it will continue to be beneficial to the society. This requires further in-depth applied research to develop more financial products that create closer links between Islamic finance and real economic activity, in terms of its operating models, risk management and supporting infrastructure.</a:t>
            </a:r>
          </a:p>
          <a:p>
            <a:pPr algn="just"/>
            <a:endParaRPr lang="en-US" dirty="0"/>
          </a:p>
          <a:p>
            <a:pPr marL="285750" indent="-285750" algn="just">
              <a:buFont typeface="Wingdings" panose="05000000000000000000" pitchFamily="2" charset="2"/>
              <a:buChar char="v"/>
            </a:pPr>
            <a:r>
              <a:rPr lang="en-US" dirty="0"/>
              <a:t>The outreach of Islamic finance should be inclusive and accessible to all, particularly the lower income groups and small businesses. This is because an important agenda in the global economy is to achieve a more balanced growth with reduced income disparities. </a:t>
            </a:r>
          </a:p>
          <a:p>
            <a:pPr algn="just"/>
            <a:endParaRPr lang="en-US" dirty="0"/>
          </a:p>
          <a:p>
            <a:pPr marL="285750" indent="-285750" algn="just">
              <a:buFont typeface="Wingdings" panose="05000000000000000000" pitchFamily="2" charset="2"/>
              <a:buChar char="v"/>
            </a:pPr>
            <a:r>
              <a:rPr lang="en-US" dirty="0"/>
              <a:t>There is need to keep this sector well regulated, efficient, and effective all the time by central bank of Turkey, in order to ensure the right implementation by the industry players, and to ensure there transaction are Shariah compliant all the time.  </a:t>
            </a:r>
          </a:p>
        </p:txBody>
      </p:sp>
      <p:sp>
        <p:nvSpPr>
          <p:cNvPr id="2" name="Rectangle 1">
            <a:extLst>
              <a:ext uri="{FF2B5EF4-FFF2-40B4-BE49-F238E27FC236}">
                <a16:creationId xmlns:a16="http://schemas.microsoft.com/office/drawing/2014/main" id="{886221A1-97F5-4951-8D1F-4B310EF7A1C7}"/>
              </a:ext>
            </a:extLst>
          </p:cNvPr>
          <p:cNvSpPr/>
          <p:nvPr/>
        </p:nvSpPr>
        <p:spPr>
          <a:xfrm>
            <a:off x="4932861" y="253161"/>
            <a:ext cx="2685351" cy="523220"/>
          </a:xfrm>
          <a:prstGeom prst="rect">
            <a:avLst/>
          </a:prstGeom>
        </p:spPr>
        <p:txBody>
          <a:bodyPr wrap="none">
            <a:spAutoFit/>
          </a:bodyPr>
          <a:lstStyle/>
          <a:p>
            <a:r>
              <a:rPr lang="en-US" sz="2800" dirty="0">
                <a:solidFill>
                  <a:schemeClr val="tx2"/>
                </a:solidFill>
                <a:latin typeface="Abadi" panose="020B0604020104020204" pitchFamily="34" charset="0"/>
              </a:rPr>
              <a:t>Moving Forward</a:t>
            </a:r>
          </a:p>
        </p:txBody>
      </p:sp>
      <p:pic>
        <p:nvPicPr>
          <p:cNvPr id="5" name="Picture 2" descr="Image result for asbu">
            <a:extLst>
              <a:ext uri="{FF2B5EF4-FFF2-40B4-BE49-F238E27FC236}">
                <a16:creationId xmlns:a16="http://schemas.microsoft.com/office/drawing/2014/main" id="{DBAA9932-48EB-42D8-A41D-825205B1E5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2943" y="5663194"/>
            <a:ext cx="918391" cy="9183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051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EED876-55F3-4E30-A49F-2C5776D8A8CC}"/>
              </a:ext>
            </a:extLst>
          </p:cNvPr>
          <p:cNvSpPr/>
          <p:nvPr/>
        </p:nvSpPr>
        <p:spPr>
          <a:xfrm>
            <a:off x="402956" y="1334373"/>
            <a:ext cx="10554346" cy="3416320"/>
          </a:xfrm>
          <a:prstGeom prst="rect">
            <a:avLst/>
          </a:prstGeom>
        </p:spPr>
        <p:txBody>
          <a:bodyPr wrap="square">
            <a:spAutoFit/>
          </a:bodyPr>
          <a:lstStyle/>
          <a:p>
            <a:pPr marL="342900" indent="-342900" algn="just">
              <a:buFont typeface="Wingdings" panose="05000000000000000000" pitchFamily="2" charset="2"/>
              <a:buChar char="v"/>
              <a:defRPr/>
            </a:pPr>
            <a:r>
              <a:rPr lang="en-US" dirty="0"/>
              <a:t>Turkey is a leading Country in its region with great potentials</a:t>
            </a:r>
            <a:r>
              <a:rPr lang="tr-TR" dirty="0"/>
              <a:t> in Islamic finance and banking with its stakeholders, as corporate and state partners.</a:t>
            </a:r>
            <a:endParaRPr lang="en-US" dirty="0"/>
          </a:p>
          <a:p>
            <a:pPr marL="342900" indent="-342900" algn="just">
              <a:buFont typeface="Wingdings" panose="05000000000000000000" pitchFamily="2" charset="2"/>
              <a:buChar char="v"/>
              <a:defRPr/>
            </a:pPr>
            <a:endParaRPr lang="en-US" dirty="0"/>
          </a:p>
          <a:p>
            <a:pPr marL="342900" indent="-342900" algn="just">
              <a:buFont typeface="Wingdings" panose="05000000000000000000" pitchFamily="2" charset="2"/>
              <a:buChar char="v"/>
              <a:defRPr/>
            </a:pPr>
            <a:r>
              <a:rPr lang="en-US" dirty="0"/>
              <a:t>Overall Islamic finance not only offers an alternative source of financing for sustainable development activities and projects but more importantly it has inherent characteristics and principles that lend themselves well to </a:t>
            </a:r>
            <a:r>
              <a:rPr lang="en-US" dirty="0" err="1"/>
              <a:t>catalysing</a:t>
            </a:r>
            <a:r>
              <a:rPr lang="en-US" dirty="0"/>
              <a:t> and promoting real economic development for Turkey.</a:t>
            </a:r>
          </a:p>
          <a:p>
            <a:pPr marL="342900" indent="-342900" algn="just">
              <a:buFont typeface="Wingdings" panose="05000000000000000000" pitchFamily="2" charset="2"/>
              <a:buChar char="v"/>
              <a:defRPr/>
            </a:pPr>
            <a:endParaRPr lang="en-US" dirty="0"/>
          </a:p>
          <a:p>
            <a:pPr marL="342900" indent="-342900" algn="just">
              <a:buFont typeface="Wingdings" panose="05000000000000000000" pitchFamily="2" charset="2"/>
              <a:buChar char="v"/>
              <a:defRPr/>
            </a:pPr>
            <a:r>
              <a:rPr lang="en-US" dirty="0"/>
              <a:t>The contribution of Islamic finance to real economic development in Turkey include the inherent nature of Islamic finance which promotes real economic development, the availability of socio-economic tools that could help to improve financial access and foster the inclusion of those deprived of financial services to achieve real economic growth. </a:t>
            </a:r>
            <a:endParaRPr lang="tr-TR" dirty="0"/>
          </a:p>
        </p:txBody>
      </p:sp>
      <p:sp>
        <p:nvSpPr>
          <p:cNvPr id="2" name="Rectangle 1">
            <a:extLst>
              <a:ext uri="{FF2B5EF4-FFF2-40B4-BE49-F238E27FC236}">
                <a16:creationId xmlns:a16="http://schemas.microsoft.com/office/drawing/2014/main" id="{F60B1D54-073D-4D4C-9DD5-256D76D4BB93}"/>
              </a:ext>
            </a:extLst>
          </p:cNvPr>
          <p:cNvSpPr/>
          <p:nvPr/>
        </p:nvSpPr>
        <p:spPr>
          <a:xfrm>
            <a:off x="5170105" y="501134"/>
            <a:ext cx="1851789" cy="523220"/>
          </a:xfrm>
          <a:prstGeom prst="rect">
            <a:avLst/>
          </a:prstGeom>
        </p:spPr>
        <p:txBody>
          <a:bodyPr wrap="none">
            <a:spAutoFit/>
          </a:bodyPr>
          <a:lstStyle/>
          <a:p>
            <a:r>
              <a:rPr lang="en-US" sz="2800" dirty="0">
                <a:solidFill>
                  <a:schemeClr val="tx2"/>
                </a:solidFill>
                <a:latin typeface="Abadi" panose="020B0604020104020204" pitchFamily="34" charset="0"/>
              </a:rPr>
              <a:t>Conclusion</a:t>
            </a:r>
          </a:p>
        </p:txBody>
      </p:sp>
      <p:pic>
        <p:nvPicPr>
          <p:cNvPr id="4" name="Picture 2" descr="Image result for asbu">
            <a:extLst>
              <a:ext uri="{FF2B5EF4-FFF2-40B4-BE49-F238E27FC236}">
                <a16:creationId xmlns:a16="http://schemas.microsoft.com/office/drawing/2014/main" id="{AC647396-0D06-4134-87BD-564500632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2943" y="5663194"/>
            <a:ext cx="918391" cy="9183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6" name="Picture 2" descr="Image result for islamic economic">
            <a:extLst>
              <a:ext uri="{FF2B5EF4-FFF2-40B4-BE49-F238E27FC236}">
                <a16:creationId xmlns:a16="http://schemas.microsoft.com/office/drawing/2014/main" id="{1896C72E-F9EB-4CA8-A593-30078D289D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4" y="4924235"/>
            <a:ext cx="2762250" cy="16573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24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9A0EAE-7719-4BCC-946D-1C29A7C44624}"/>
              </a:ext>
            </a:extLst>
          </p:cNvPr>
          <p:cNvSpPr/>
          <p:nvPr/>
        </p:nvSpPr>
        <p:spPr>
          <a:xfrm>
            <a:off x="4721263" y="1837710"/>
            <a:ext cx="2749471" cy="707886"/>
          </a:xfrm>
          <a:prstGeom prst="rect">
            <a:avLst/>
          </a:prstGeom>
        </p:spPr>
        <p:txBody>
          <a:bodyPr wrap="none">
            <a:spAutoFit/>
          </a:bodyPr>
          <a:lstStyle/>
          <a:p>
            <a:r>
              <a:rPr lang="en-US" sz="4000" b="1" i="1" dirty="0"/>
              <a:t>Thank You</a:t>
            </a:r>
            <a:endParaRPr lang="en-US" sz="4000" dirty="0"/>
          </a:p>
        </p:txBody>
      </p:sp>
      <p:pic>
        <p:nvPicPr>
          <p:cNvPr id="3" name="Picture 2" descr="Image result for asbu">
            <a:extLst>
              <a:ext uri="{FF2B5EF4-FFF2-40B4-BE49-F238E27FC236}">
                <a16:creationId xmlns:a16="http://schemas.microsoft.com/office/drawing/2014/main" id="{D6C65292-5BC9-42C3-AE1D-920AAB8D7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9032" y="2716078"/>
            <a:ext cx="1833932" cy="18339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01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F625AD-2AF6-4FDC-A50E-BB7E2F90193A}"/>
              </a:ext>
            </a:extLst>
          </p:cNvPr>
          <p:cNvSpPr/>
          <p:nvPr/>
        </p:nvSpPr>
        <p:spPr>
          <a:xfrm>
            <a:off x="272114" y="374768"/>
            <a:ext cx="11320618" cy="5931432"/>
          </a:xfrm>
          <a:prstGeom prst="rect">
            <a:avLst/>
          </a:prstGeom>
        </p:spPr>
        <p:txBody>
          <a:bodyPr wrap="square">
            <a:spAutoFit/>
          </a:bodyPr>
          <a:lstStyle/>
          <a:p>
            <a:r>
              <a:rPr lang="en-US" sz="2400" dirty="0">
                <a:solidFill>
                  <a:schemeClr val="accent3">
                    <a:lumMod val="60000"/>
                    <a:lumOff val="40000"/>
                  </a:schemeClr>
                </a:solidFill>
              </a:rPr>
              <a:t>Presentation Outflow:</a:t>
            </a:r>
          </a:p>
          <a:p>
            <a:pPr>
              <a:lnSpc>
                <a:spcPct val="150000"/>
              </a:lnSpc>
            </a:pPr>
            <a:endParaRPr lang="en-US" sz="2400" dirty="0"/>
          </a:p>
          <a:p>
            <a:pPr marL="342900" indent="-342900">
              <a:lnSpc>
                <a:spcPct val="150000"/>
              </a:lnSpc>
              <a:buFont typeface="Wingdings" panose="05000000000000000000" pitchFamily="2" charset="2"/>
              <a:buChar char="ü"/>
            </a:pPr>
            <a:r>
              <a:rPr lang="en-US" sz="2400" dirty="0"/>
              <a:t>Components of Islamic Finance</a:t>
            </a:r>
          </a:p>
          <a:p>
            <a:pPr marL="342900" indent="-342900">
              <a:lnSpc>
                <a:spcPct val="150000"/>
              </a:lnSpc>
              <a:buFont typeface="Wingdings" panose="05000000000000000000" pitchFamily="2" charset="2"/>
              <a:buChar char="ü"/>
            </a:pPr>
            <a:r>
              <a:rPr lang="en-US" sz="2400" dirty="0"/>
              <a:t>Share of Islamic Finance Market 2017</a:t>
            </a:r>
          </a:p>
          <a:p>
            <a:pPr marL="342900" indent="-342900">
              <a:lnSpc>
                <a:spcPct val="150000"/>
              </a:lnSpc>
              <a:buFont typeface="Wingdings" panose="05000000000000000000" pitchFamily="2" charset="2"/>
              <a:buChar char="ü"/>
            </a:pPr>
            <a:r>
              <a:rPr lang="en-US" altLang="tr-TR" sz="2400" dirty="0"/>
              <a:t>The</a:t>
            </a:r>
            <a:r>
              <a:rPr lang="tr-TR" altLang="tr-TR" sz="2400" dirty="0"/>
              <a:t> </a:t>
            </a:r>
            <a:r>
              <a:rPr lang="en-US" altLang="tr-TR" sz="2400" dirty="0"/>
              <a:t>Banking</a:t>
            </a:r>
            <a:r>
              <a:rPr lang="tr-TR" altLang="tr-TR" sz="2400" dirty="0"/>
              <a:t> </a:t>
            </a:r>
            <a:r>
              <a:rPr lang="en-US" altLang="tr-TR" sz="2400" dirty="0"/>
              <a:t>System</a:t>
            </a:r>
            <a:r>
              <a:rPr lang="tr-TR" altLang="tr-TR" sz="2400" dirty="0"/>
              <a:t> </a:t>
            </a:r>
            <a:r>
              <a:rPr lang="en-US" altLang="tr-TR" sz="2400" dirty="0"/>
              <a:t>of</a:t>
            </a:r>
            <a:r>
              <a:rPr lang="tr-TR" altLang="tr-TR" sz="2400" dirty="0"/>
              <a:t> </a:t>
            </a:r>
            <a:r>
              <a:rPr lang="en-US" altLang="tr-TR" sz="2400" dirty="0"/>
              <a:t>Turkey</a:t>
            </a:r>
          </a:p>
          <a:p>
            <a:pPr marL="342900" indent="-342900">
              <a:lnSpc>
                <a:spcPct val="150000"/>
              </a:lnSpc>
              <a:buFont typeface="Wingdings" panose="05000000000000000000" pitchFamily="2" charset="2"/>
              <a:buChar char="ü"/>
            </a:pPr>
            <a:r>
              <a:rPr lang="en-US" sz="2400" dirty="0"/>
              <a:t>Participation Banking</a:t>
            </a:r>
          </a:p>
          <a:p>
            <a:pPr marL="342900" indent="-342900">
              <a:lnSpc>
                <a:spcPct val="150000"/>
              </a:lnSpc>
              <a:buFont typeface="Wingdings" panose="05000000000000000000" pitchFamily="2" charset="2"/>
              <a:buChar char="ü"/>
            </a:pPr>
            <a:r>
              <a:rPr lang="en-US" altLang="en-US" sz="2400" dirty="0"/>
              <a:t>Distinguishing Features of Participation Banking </a:t>
            </a:r>
          </a:p>
          <a:p>
            <a:pPr marL="342900" indent="-342900">
              <a:lnSpc>
                <a:spcPct val="150000"/>
              </a:lnSpc>
              <a:buFont typeface="Wingdings" panose="05000000000000000000" pitchFamily="2" charset="2"/>
              <a:buChar char="ü"/>
            </a:pPr>
            <a:r>
              <a:rPr lang="en-US" sz="2400" dirty="0"/>
              <a:t>History and Key Indicators of Participation banks at 2016</a:t>
            </a:r>
          </a:p>
          <a:p>
            <a:pPr marL="342900" indent="-342900">
              <a:lnSpc>
                <a:spcPct val="150000"/>
              </a:lnSpc>
              <a:buFont typeface="Wingdings" panose="05000000000000000000" pitchFamily="2" charset="2"/>
              <a:buChar char="ü"/>
            </a:pPr>
            <a:r>
              <a:rPr lang="en-US" sz="2400" dirty="0"/>
              <a:t>The Importance of Islamic Finance to the Economic Development</a:t>
            </a:r>
          </a:p>
          <a:p>
            <a:pPr marL="342900" indent="-342900">
              <a:lnSpc>
                <a:spcPct val="150000"/>
              </a:lnSpc>
              <a:buFont typeface="Wingdings" panose="05000000000000000000" pitchFamily="2" charset="2"/>
              <a:buChar char="ü"/>
            </a:pPr>
            <a:r>
              <a:rPr lang="en-US" sz="2400" dirty="0"/>
              <a:t>Moving Forward</a:t>
            </a:r>
          </a:p>
          <a:p>
            <a:pPr marL="342900" indent="-342900">
              <a:lnSpc>
                <a:spcPct val="150000"/>
              </a:lnSpc>
              <a:buFont typeface="Wingdings" panose="05000000000000000000" pitchFamily="2" charset="2"/>
              <a:buChar char="ü"/>
            </a:pPr>
            <a:r>
              <a:rPr lang="en-US" sz="2400" dirty="0"/>
              <a:t>Conclusion</a:t>
            </a:r>
            <a:r>
              <a:rPr lang="en-US" dirty="0"/>
              <a:t> </a:t>
            </a:r>
          </a:p>
        </p:txBody>
      </p:sp>
      <p:pic>
        <p:nvPicPr>
          <p:cNvPr id="6" name="Picture 2" descr="Image result for asbu">
            <a:extLst>
              <a:ext uri="{FF2B5EF4-FFF2-40B4-BE49-F238E27FC236}">
                <a16:creationId xmlns:a16="http://schemas.microsoft.com/office/drawing/2014/main" id="{7075C8CF-F7E3-4490-A96E-67B2897A01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4341" y="5669358"/>
            <a:ext cx="918391" cy="9183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806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294752" y="241851"/>
            <a:ext cx="5602495" cy="659296"/>
          </a:xfrm>
        </p:spPr>
        <p:txBody>
          <a:bodyPr>
            <a:normAutofit/>
          </a:bodyPr>
          <a:lstStyle/>
          <a:p>
            <a:pPr eaLnBrk="1" hangingPunct="1"/>
            <a:r>
              <a:rPr lang="en-US" sz="2800" dirty="0">
                <a:latin typeface="Abadi" panose="020B0604020104020204" pitchFamily="34" charset="0"/>
                <a:ea typeface="+mn-ea"/>
                <a:cs typeface="+mn-cs"/>
              </a:rPr>
              <a:t>Components of Islamic Finance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0559301"/>
              </p:ext>
            </p:extLst>
          </p:nvPr>
        </p:nvGraphicFramePr>
        <p:xfrm>
          <a:off x="1524000" y="1007165"/>
          <a:ext cx="8618806" cy="5279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Image result for asbu">
            <a:extLst>
              <a:ext uri="{FF2B5EF4-FFF2-40B4-BE49-F238E27FC236}">
                <a16:creationId xmlns:a16="http://schemas.microsoft.com/office/drawing/2014/main" id="{DC32E57F-65C3-4B94-AB9A-2FF79C668D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34055" y="5638362"/>
            <a:ext cx="918391" cy="9183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slamic finance turkey">
            <a:extLst>
              <a:ext uri="{FF2B5EF4-FFF2-40B4-BE49-F238E27FC236}">
                <a16:creationId xmlns:a16="http://schemas.microsoft.com/office/drawing/2014/main" id="{F4963DF0-D331-4143-AAF9-5205067B0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5588" y="1428750"/>
            <a:ext cx="6600825" cy="4000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3DBE1B18-EF26-4902-BFC2-81E0424E24D4}"/>
              </a:ext>
            </a:extLst>
          </p:cNvPr>
          <p:cNvSpPr>
            <a:spLocks noGrp="1"/>
          </p:cNvSpPr>
          <p:nvPr>
            <p:ph type="title"/>
          </p:nvPr>
        </p:nvSpPr>
        <p:spPr>
          <a:xfrm>
            <a:off x="3294752" y="346237"/>
            <a:ext cx="6101661" cy="582230"/>
          </a:xfrm>
        </p:spPr>
        <p:txBody>
          <a:bodyPr>
            <a:noAutofit/>
          </a:bodyPr>
          <a:lstStyle/>
          <a:p>
            <a:pPr eaLnBrk="1" hangingPunct="1"/>
            <a:r>
              <a:rPr lang="en-US" sz="2800" dirty="0">
                <a:latin typeface="Abadi" panose="020B0604020104020204" pitchFamily="34" charset="0"/>
                <a:ea typeface="+mn-ea"/>
                <a:cs typeface="+mn-cs"/>
              </a:rPr>
              <a:t>Share of Islamic Finance Market 2017</a:t>
            </a:r>
          </a:p>
        </p:txBody>
      </p:sp>
      <p:sp>
        <p:nvSpPr>
          <p:cNvPr id="2" name="Rectangle 1">
            <a:extLst>
              <a:ext uri="{FF2B5EF4-FFF2-40B4-BE49-F238E27FC236}">
                <a16:creationId xmlns:a16="http://schemas.microsoft.com/office/drawing/2014/main" id="{CD0A36F0-7BE1-41CF-8CA3-0E974721A71B}"/>
              </a:ext>
            </a:extLst>
          </p:cNvPr>
          <p:cNvSpPr/>
          <p:nvPr/>
        </p:nvSpPr>
        <p:spPr>
          <a:xfrm>
            <a:off x="2663899" y="5454999"/>
            <a:ext cx="2945037" cy="307777"/>
          </a:xfrm>
          <a:prstGeom prst="rect">
            <a:avLst/>
          </a:prstGeom>
        </p:spPr>
        <p:txBody>
          <a:bodyPr wrap="none">
            <a:spAutoFit/>
          </a:bodyPr>
          <a:lstStyle/>
          <a:p>
            <a:r>
              <a:rPr lang="en-US" sz="1400" dirty="0"/>
              <a:t>Source: http://uaebusiness.com</a:t>
            </a:r>
          </a:p>
        </p:txBody>
      </p:sp>
      <p:pic>
        <p:nvPicPr>
          <p:cNvPr id="6" name="Picture 2" descr="Image result for asbu">
            <a:extLst>
              <a:ext uri="{FF2B5EF4-FFF2-40B4-BE49-F238E27FC236}">
                <a16:creationId xmlns:a16="http://schemas.microsoft.com/office/drawing/2014/main" id="{DE3B9946-58D7-4309-9C67-AC81DC00F7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2061" y="5653860"/>
            <a:ext cx="918391" cy="9183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798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62">
            <a:extLst>
              <a:ext uri="{FF2B5EF4-FFF2-40B4-BE49-F238E27FC236}">
                <a16:creationId xmlns:a16="http://schemas.microsoft.com/office/drawing/2014/main" id="{E42DA2AB-542E-4E58-8200-835884038C9C}"/>
              </a:ext>
            </a:extLst>
          </p:cNvPr>
          <p:cNvSpPr>
            <a:spLocks noGrp="1" noChangeArrowheads="1"/>
          </p:cNvSpPr>
          <p:nvPr>
            <p:ph type="title"/>
          </p:nvPr>
        </p:nvSpPr>
        <p:spPr>
          <a:xfrm>
            <a:off x="3127131" y="318868"/>
            <a:ext cx="5334944" cy="539262"/>
          </a:xfrm>
        </p:spPr>
        <p:txBody>
          <a:bodyPr/>
          <a:lstStyle/>
          <a:p>
            <a:pPr eaLnBrk="1" hangingPunct="1"/>
            <a:r>
              <a:rPr lang="en-US" altLang="tr-TR" sz="2800" dirty="0">
                <a:latin typeface="Abadi" panose="020B0604020104020204" pitchFamily="34" charset="0"/>
                <a:ea typeface="+mn-ea"/>
                <a:cs typeface="+mn-cs"/>
              </a:rPr>
              <a:t>The</a:t>
            </a:r>
            <a:r>
              <a:rPr lang="tr-TR" altLang="tr-TR" sz="2800" dirty="0">
                <a:latin typeface="Abadi" panose="020B0604020104020204" pitchFamily="34" charset="0"/>
                <a:ea typeface="+mn-ea"/>
                <a:cs typeface="+mn-cs"/>
              </a:rPr>
              <a:t> </a:t>
            </a:r>
            <a:r>
              <a:rPr lang="en-US" altLang="tr-TR" sz="2800" dirty="0">
                <a:latin typeface="Abadi" panose="020B0604020104020204" pitchFamily="34" charset="0"/>
                <a:ea typeface="+mn-ea"/>
                <a:cs typeface="+mn-cs"/>
              </a:rPr>
              <a:t>Banking</a:t>
            </a:r>
            <a:r>
              <a:rPr lang="tr-TR" altLang="tr-TR" sz="2800" dirty="0">
                <a:latin typeface="Abadi" panose="020B0604020104020204" pitchFamily="34" charset="0"/>
                <a:ea typeface="+mn-ea"/>
                <a:cs typeface="+mn-cs"/>
              </a:rPr>
              <a:t> </a:t>
            </a:r>
            <a:r>
              <a:rPr lang="en-US" altLang="tr-TR" sz="2800" dirty="0">
                <a:latin typeface="Abadi" panose="020B0604020104020204" pitchFamily="34" charset="0"/>
                <a:ea typeface="+mn-ea"/>
                <a:cs typeface="+mn-cs"/>
              </a:rPr>
              <a:t>System</a:t>
            </a:r>
            <a:r>
              <a:rPr lang="tr-TR" altLang="tr-TR" sz="2800" dirty="0">
                <a:latin typeface="Abadi" panose="020B0604020104020204" pitchFamily="34" charset="0"/>
                <a:ea typeface="+mn-ea"/>
                <a:cs typeface="+mn-cs"/>
              </a:rPr>
              <a:t> </a:t>
            </a:r>
            <a:r>
              <a:rPr lang="en-US" altLang="tr-TR" sz="2800" dirty="0">
                <a:latin typeface="Abadi" panose="020B0604020104020204" pitchFamily="34" charset="0"/>
                <a:ea typeface="+mn-ea"/>
                <a:cs typeface="+mn-cs"/>
              </a:rPr>
              <a:t>of</a:t>
            </a:r>
            <a:r>
              <a:rPr lang="tr-TR" altLang="tr-TR" sz="2800" dirty="0">
                <a:latin typeface="Abadi" panose="020B0604020104020204" pitchFamily="34" charset="0"/>
                <a:ea typeface="+mn-ea"/>
                <a:cs typeface="+mn-cs"/>
              </a:rPr>
              <a:t> </a:t>
            </a:r>
            <a:r>
              <a:rPr lang="en-US" altLang="tr-TR" sz="2800" dirty="0">
                <a:latin typeface="Abadi" panose="020B0604020104020204" pitchFamily="34" charset="0"/>
                <a:ea typeface="+mn-ea"/>
                <a:cs typeface="+mn-cs"/>
              </a:rPr>
              <a:t>Turkey</a:t>
            </a:r>
            <a:endParaRPr lang="tr-TR" altLang="tr-TR" sz="2800" dirty="0">
              <a:latin typeface="Abadi" panose="020B0604020104020204" pitchFamily="34" charset="0"/>
              <a:ea typeface="+mn-ea"/>
              <a:cs typeface="+mn-cs"/>
            </a:endParaRPr>
          </a:p>
        </p:txBody>
      </p:sp>
      <p:graphicFrame>
        <p:nvGraphicFramePr>
          <p:cNvPr id="15" name="14 İçerik Yer Tutucusu">
            <a:extLst>
              <a:ext uri="{FF2B5EF4-FFF2-40B4-BE49-F238E27FC236}">
                <a16:creationId xmlns:a16="http://schemas.microsoft.com/office/drawing/2014/main" id="{A09583EE-6A38-4EC8-8DFA-51FDCEBBBCA0}"/>
              </a:ext>
            </a:extLst>
          </p:cNvPr>
          <p:cNvGraphicFramePr>
            <a:graphicFrameLocks noGrp="1"/>
          </p:cNvGraphicFramePr>
          <p:nvPr>
            <p:ph idx="1"/>
            <p:extLst>
              <p:ext uri="{D42A27DB-BD31-4B8C-83A1-F6EECF244321}">
                <p14:modId xmlns:p14="http://schemas.microsoft.com/office/powerpoint/2010/main" val="2136259279"/>
              </p:ext>
            </p:extLst>
          </p:nvPr>
        </p:nvGraphicFramePr>
        <p:xfrm>
          <a:off x="2209800" y="1219201"/>
          <a:ext cx="7594600" cy="490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Image result for asbu">
            <a:extLst>
              <a:ext uri="{FF2B5EF4-FFF2-40B4-BE49-F238E27FC236}">
                <a16:creationId xmlns:a16="http://schemas.microsoft.com/office/drawing/2014/main" id="{37A7DF44-3EF1-42F7-95B8-114A3AD18C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10067" y="5653860"/>
            <a:ext cx="918391" cy="9183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a:extLst>
              <a:ext uri="{FF2B5EF4-FFF2-40B4-BE49-F238E27FC236}">
                <a16:creationId xmlns:a16="http://schemas.microsoft.com/office/drawing/2014/main" id="{149DEE9A-F1F5-4169-B60E-AB7BBC227076}"/>
              </a:ext>
            </a:extLst>
          </p:cNvPr>
          <p:cNvSpPr>
            <a:spLocks noGrp="1"/>
          </p:cNvSpPr>
          <p:nvPr>
            <p:ph idx="1"/>
          </p:nvPr>
        </p:nvSpPr>
        <p:spPr>
          <a:xfrm>
            <a:off x="305997" y="633410"/>
            <a:ext cx="11348728" cy="4914983"/>
          </a:xfrm>
        </p:spPr>
        <p:txBody>
          <a:bodyPr rtlCol="0">
            <a:normAutofit/>
          </a:bodyPr>
          <a:lstStyle/>
          <a:p>
            <a:pPr marL="0" indent="0" eaLnBrk="1" fontAlgn="auto" hangingPunct="1">
              <a:spcAft>
                <a:spcPts val="0"/>
              </a:spcAft>
              <a:buFont typeface="Arial" panose="020B0604020202020204" pitchFamily="34" charset="0"/>
              <a:buNone/>
              <a:defRPr/>
            </a:pPr>
            <a:r>
              <a:rPr lang="en-US" b="1" dirty="0"/>
              <a:t>PARTICIPATION BANKING:</a:t>
            </a:r>
          </a:p>
          <a:p>
            <a:pPr>
              <a:buFont typeface="Wingdings" panose="05000000000000000000" pitchFamily="2" charset="2"/>
              <a:buChar char="§"/>
              <a:defRPr/>
            </a:pPr>
            <a:r>
              <a:rPr lang="tr-TR" kern="0" dirty="0"/>
              <a:t>Based on interest-free banking, also known as participation banking in Turkey </a:t>
            </a:r>
            <a:endParaRPr lang="en-US" dirty="0"/>
          </a:p>
          <a:p>
            <a:pPr eaLnBrk="1" fontAlgn="auto" hangingPunct="1">
              <a:spcAft>
                <a:spcPts val="0"/>
              </a:spcAft>
              <a:buFont typeface="Wingdings" panose="05000000000000000000" pitchFamily="2" charset="2"/>
              <a:buChar char="§"/>
              <a:defRPr/>
            </a:pPr>
            <a:r>
              <a:rPr lang="en-US" dirty="0"/>
              <a:t>Not an alternative, but an integral component of Turkish Banking Sector.</a:t>
            </a:r>
          </a:p>
          <a:p>
            <a:pPr eaLnBrk="1" fontAlgn="auto" hangingPunct="1">
              <a:spcAft>
                <a:spcPts val="0"/>
              </a:spcAft>
              <a:buFont typeface="Wingdings" panose="05000000000000000000" pitchFamily="2" charset="2"/>
              <a:buChar char="§"/>
              <a:defRPr/>
            </a:pPr>
            <a:r>
              <a:rPr lang="en-US" dirty="0"/>
              <a:t>A third type of banking, together with Deposit Banks and Development and Investment Banks.</a:t>
            </a:r>
          </a:p>
          <a:p>
            <a:pPr marL="0" indent="0" eaLnBrk="1" fontAlgn="auto" hangingPunct="1">
              <a:spcAft>
                <a:spcPts val="0"/>
              </a:spcAft>
              <a:buFont typeface="Arial" panose="020B0604020202020204" pitchFamily="34" charset="0"/>
              <a:buNone/>
              <a:defRPr/>
            </a:pPr>
            <a:endParaRPr lang="en-US" b="1" dirty="0"/>
          </a:p>
          <a:p>
            <a:pPr marL="0" indent="0" eaLnBrk="1" fontAlgn="auto" hangingPunct="1">
              <a:spcAft>
                <a:spcPts val="0"/>
              </a:spcAft>
              <a:buFont typeface="Arial" panose="020B0604020202020204" pitchFamily="34" charset="0"/>
              <a:buNone/>
              <a:defRPr/>
            </a:pPr>
            <a:r>
              <a:rPr lang="en-US" b="1" dirty="0"/>
              <a:t>PARTICIPATION BANKS </a:t>
            </a:r>
            <a:r>
              <a:rPr lang="tr-TR" b="1" dirty="0"/>
              <a:t>(</a:t>
            </a:r>
            <a:r>
              <a:rPr lang="tr-TR" b="1" dirty="0" err="1"/>
              <a:t>PBs</a:t>
            </a:r>
            <a:r>
              <a:rPr lang="tr-TR" b="1" dirty="0"/>
              <a:t>) </a:t>
            </a:r>
            <a:r>
              <a:rPr lang="en-US" b="1" dirty="0"/>
              <a:t>are</a:t>
            </a:r>
            <a:r>
              <a:rPr lang="en-US" dirty="0"/>
              <a:t>; </a:t>
            </a:r>
          </a:p>
          <a:p>
            <a:pPr eaLnBrk="1" fontAlgn="auto" hangingPunct="1">
              <a:spcAft>
                <a:spcPts val="0"/>
              </a:spcAft>
              <a:buFont typeface="Wingdings" panose="05000000000000000000" pitchFamily="2" charset="2"/>
              <a:buChar char="§"/>
              <a:defRPr/>
            </a:pPr>
            <a:r>
              <a:rPr lang="en-US" dirty="0"/>
              <a:t>Functionally similar to Deposit Banks. They are also bridges between savers and investors as seen in Deposit Banks. But funds raising and financing methods are different.</a:t>
            </a:r>
          </a:p>
          <a:p>
            <a:pPr eaLnBrk="1" fontAlgn="auto" hangingPunct="1">
              <a:spcAft>
                <a:spcPts val="0"/>
              </a:spcAft>
              <a:buFont typeface="Wingdings" panose="05000000000000000000" pitchFamily="2" charset="2"/>
              <a:buChar char="§"/>
              <a:defRPr/>
            </a:pPr>
            <a:r>
              <a:rPr lang="en-US" dirty="0"/>
              <a:t>Raising funds through profit and loss partnership, financing through mainly trading (</a:t>
            </a:r>
            <a:r>
              <a:rPr lang="en-US" dirty="0" err="1"/>
              <a:t>Murabaha</a:t>
            </a:r>
            <a:r>
              <a:rPr lang="en-US" dirty="0"/>
              <a:t>), leasing (I</a:t>
            </a:r>
            <a:r>
              <a:rPr lang="tr-TR" dirty="0" err="1"/>
              <a:t>ja</a:t>
            </a:r>
            <a:r>
              <a:rPr lang="en-US" dirty="0" err="1"/>
              <a:t>ra</a:t>
            </a:r>
            <a:r>
              <a:rPr lang="en-US" dirty="0"/>
              <a:t>) and profit and loss partnership (</a:t>
            </a:r>
            <a:r>
              <a:rPr lang="en-US" dirty="0" err="1"/>
              <a:t>Mudaraba</a:t>
            </a:r>
            <a:r>
              <a:rPr lang="en-US" dirty="0"/>
              <a:t> and </a:t>
            </a:r>
            <a:r>
              <a:rPr lang="en-US" dirty="0" err="1"/>
              <a:t>Musharaka</a:t>
            </a:r>
            <a:r>
              <a:rPr lang="en-US" dirty="0"/>
              <a:t>). </a:t>
            </a:r>
          </a:p>
          <a:p>
            <a:pPr eaLnBrk="1" fontAlgn="auto" hangingPunct="1">
              <a:spcAft>
                <a:spcPts val="0"/>
              </a:spcAft>
              <a:buFont typeface="Wingdings" panose="05000000000000000000" pitchFamily="2" charset="2"/>
              <a:buChar char="§"/>
              <a:defRPr/>
            </a:pPr>
            <a:endParaRPr lang="en-US" dirty="0"/>
          </a:p>
          <a:p>
            <a:pPr marL="0" indent="0" eaLnBrk="1" fontAlgn="auto" hangingPunct="1">
              <a:spcAft>
                <a:spcPts val="0"/>
              </a:spcAft>
              <a:buFont typeface="Arial" panose="020B0604020202020204" pitchFamily="34" charset="0"/>
              <a:buNone/>
              <a:defRPr/>
            </a:pPr>
            <a:endParaRPr lang="en-US" dirty="0"/>
          </a:p>
        </p:txBody>
      </p:sp>
      <p:pic>
        <p:nvPicPr>
          <p:cNvPr id="6" name="Picture 2" descr="albaraka">
            <a:extLst>
              <a:ext uri="{FF2B5EF4-FFF2-40B4-BE49-F238E27FC236}">
                <a16:creationId xmlns:a16="http://schemas.microsoft.com/office/drawing/2014/main" id="{379D85F2-ED4D-4182-8C08-5E614E5190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29" y="5268423"/>
            <a:ext cx="2199137" cy="9773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lbaraka">
            <a:extLst>
              <a:ext uri="{FF2B5EF4-FFF2-40B4-BE49-F238E27FC236}">
                <a16:creationId xmlns:a16="http://schemas.microsoft.com/office/drawing/2014/main" id="{7D2A8646-7A59-4C1D-9D12-27E83B09FD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0993" y="5268423"/>
            <a:ext cx="2199137" cy="9773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4" descr="Image result for turkiyefinans">
            <a:extLst>
              <a:ext uri="{FF2B5EF4-FFF2-40B4-BE49-F238E27FC236}">
                <a16:creationId xmlns:a16="http://schemas.microsoft.com/office/drawing/2014/main" id="{0CCE2E6B-0E9C-4143-BFA8-076525B853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3830" y="5268424"/>
            <a:ext cx="2199137" cy="9994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lbaraka">
            <a:extLst>
              <a:ext uri="{FF2B5EF4-FFF2-40B4-BE49-F238E27FC236}">
                <a16:creationId xmlns:a16="http://schemas.microsoft.com/office/drawing/2014/main" id="{EA271306-E705-4D69-A2A7-A13F8BEE3F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5839" y="5268423"/>
            <a:ext cx="2254076" cy="10018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albaraka">
            <a:extLst>
              <a:ext uri="{FF2B5EF4-FFF2-40B4-BE49-F238E27FC236}">
                <a16:creationId xmlns:a16="http://schemas.microsoft.com/office/drawing/2014/main" id="{9D9CE8BB-4331-44A0-BED7-00B7663BE0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25655" y="5268424"/>
            <a:ext cx="2108297" cy="999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47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BB9C4858-7DF0-4686-BAF0-B2D9E146740D}"/>
              </a:ext>
            </a:extLst>
          </p:cNvPr>
          <p:cNvSpPr>
            <a:spLocks noGrp="1" noChangeArrowheads="1"/>
          </p:cNvSpPr>
          <p:nvPr>
            <p:ph idx="1"/>
          </p:nvPr>
        </p:nvSpPr>
        <p:spPr>
          <a:xfrm>
            <a:off x="433953" y="1440044"/>
            <a:ext cx="10662833" cy="3977912"/>
          </a:xfrm>
        </p:spPr>
        <p:txBody>
          <a:bodyPr/>
          <a:lstStyle/>
          <a:p>
            <a:pPr algn="just">
              <a:lnSpc>
                <a:spcPct val="120000"/>
              </a:lnSpc>
              <a:spcBef>
                <a:spcPct val="0"/>
              </a:spcBef>
              <a:buFont typeface="Wingdings" panose="05000000000000000000" pitchFamily="2" charset="2"/>
              <a:buChar char="v"/>
            </a:pPr>
            <a:r>
              <a:rPr lang="en-US" altLang="en-US" dirty="0"/>
              <a:t>No guaranteed </a:t>
            </a:r>
            <a:r>
              <a:rPr lang="tr-TR" altLang="en-US" dirty="0"/>
              <a:t>a fixed </a:t>
            </a:r>
            <a:r>
              <a:rPr lang="en-US" altLang="en-US" dirty="0"/>
              <a:t>return to deposit customers</a:t>
            </a:r>
          </a:p>
          <a:p>
            <a:pPr algn="just">
              <a:lnSpc>
                <a:spcPct val="120000"/>
              </a:lnSpc>
              <a:spcBef>
                <a:spcPct val="0"/>
              </a:spcBef>
              <a:buFont typeface="Wingdings" panose="05000000000000000000" pitchFamily="2" charset="2"/>
              <a:buChar char="v"/>
            </a:pPr>
            <a:r>
              <a:rPr lang="en-US" altLang="en-US" dirty="0"/>
              <a:t>No investment in interest bearing assets (i.e. bonds)</a:t>
            </a:r>
          </a:p>
          <a:p>
            <a:pPr algn="just">
              <a:lnSpc>
                <a:spcPct val="120000"/>
              </a:lnSpc>
              <a:spcBef>
                <a:spcPct val="0"/>
              </a:spcBef>
              <a:buFont typeface="Wingdings" panose="05000000000000000000" pitchFamily="2" charset="2"/>
              <a:buChar char="v"/>
            </a:pPr>
            <a:r>
              <a:rPr lang="en-US" altLang="en-US" dirty="0"/>
              <a:t>No exposure to direct interest rate risk</a:t>
            </a:r>
          </a:p>
          <a:p>
            <a:pPr algn="just">
              <a:lnSpc>
                <a:spcPct val="120000"/>
              </a:lnSpc>
              <a:spcBef>
                <a:spcPct val="0"/>
              </a:spcBef>
              <a:buFont typeface="Wingdings" panose="05000000000000000000" pitchFamily="2" charset="2"/>
              <a:buChar char="v"/>
            </a:pPr>
            <a:r>
              <a:rPr lang="en-US" altLang="en-US" dirty="0"/>
              <a:t>No direct lending to credit customers, payments </a:t>
            </a:r>
            <a:r>
              <a:rPr lang="tr-TR" altLang="en-US" dirty="0"/>
              <a:t>are </a:t>
            </a:r>
            <a:r>
              <a:rPr lang="en-US" altLang="en-US" dirty="0"/>
              <a:t>made to sellers</a:t>
            </a:r>
          </a:p>
          <a:p>
            <a:pPr algn="just">
              <a:lnSpc>
                <a:spcPct val="120000"/>
              </a:lnSpc>
              <a:spcBef>
                <a:spcPct val="0"/>
              </a:spcBef>
              <a:buFont typeface="Wingdings" panose="05000000000000000000" pitchFamily="2" charset="2"/>
              <a:buChar char="v"/>
            </a:pPr>
            <a:r>
              <a:rPr lang="tr-TR" altLang="en-US" dirty="0"/>
              <a:t>N</a:t>
            </a:r>
            <a:r>
              <a:rPr lang="en-US" altLang="en-US" dirty="0" err="1"/>
              <a:t>ot</a:t>
            </a:r>
            <a:r>
              <a:rPr lang="en-US" altLang="en-US" dirty="0"/>
              <a:t> exposed to currency risk</a:t>
            </a:r>
          </a:p>
          <a:p>
            <a:pPr algn="just">
              <a:lnSpc>
                <a:spcPct val="120000"/>
              </a:lnSpc>
              <a:spcBef>
                <a:spcPct val="0"/>
              </a:spcBef>
              <a:buFont typeface="Wingdings" panose="05000000000000000000" pitchFamily="2" charset="2"/>
              <a:buChar char="v"/>
            </a:pPr>
            <a:r>
              <a:rPr lang="en-US" altLang="en-US" dirty="0"/>
              <a:t>Speculative transactions are not allowed</a:t>
            </a:r>
          </a:p>
          <a:p>
            <a:pPr algn="just">
              <a:lnSpc>
                <a:spcPct val="120000"/>
              </a:lnSpc>
              <a:spcBef>
                <a:spcPct val="0"/>
              </a:spcBef>
              <a:buFont typeface="Wingdings" panose="05000000000000000000" pitchFamily="2" charset="2"/>
              <a:buChar char="v"/>
            </a:pPr>
            <a:r>
              <a:rPr lang="en-US" altLang="en-US" dirty="0"/>
              <a:t>Transactions of goods and services which are not compatible with Islamic rules  are not allowed</a:t>
            </a:r>
          </a:p>
          <a:p>
            <a:pPr algn="just">
              <a:lnSpc>
                <a:spcPct val="120000"/>
              </a:lnSpc>
              <a:spcBef>
                <a:spcPct val="0"/>
              </a:spcBef>
              <a:buFont typeface="Wingdings" panose="05000000000000000000" pitchFamily="2" charset="2"/>
              <a:buChar char="v"/>
            </a:pPr>
            <a:r>
              <a:rPr lang="en-US" altLang="en-US" dirty="0"/>
              <a:t>Efficient allocation of funds: Investments in more productive projects.</a:t>
            </a:r>
          </a:p>
          <a:p>
            <a:pPr algn="just" eaLnBrk="1" hangingPunct="1"/>
            <a:endParaRPr lang="en-US" altLang="en-US" sz="2400" dirty="0"/>
          </a:p>
        </p:txBody>
      </p:sp>
      <p:sp>
        <p:nvSpPr>
          <p:cNvPr id="11268" name="Rectangle 2">
            <a:extLst>
              <a:ext uri="{FF2B5EF4-FFF2-40B4-BE49-F238E27FC236}">
                <a16:creationId xmlns:a16="http://schemas.microsoft.com/office/drawing/2014/main" id="{9A079AF7-A8F8-40F4-8BEE-2069029677B1}"/>
              </a:ext>
            </a:extLst>
          </p:cNvPr>
          <p:cNvSpPr>
            <a:spLocks noGrp="1" noChangeArrowheads="1"/>
          </p:cNvSpPr>
          <p:nvPr>
            <p:ph type="title"/>
          </p:nvPr>
        </p:nvSpPr>
        <p:spPr>
          <a:xfrm>
            <a:off x="1988344" y="332582"/>
            <a:ext cx="7806586" cy="643812"/>
          </a:xfrm>
        </p:spPr>
        <p:txBody>
          <a:bodyPr/>
          <a:lstStyle/>
          <a:p>
            <a:pPr eaLnBrk="1" hangingPunct="1"/>
            <a:r>
              <a:rPr lang="en-US" altLang="en-US" sz="2800" dirty="0">
                <a:latin typeface="Abadi" panose="020B0604020104020204" pitchFamily="34" charset="0"/>
                <a:ea typeface="+mn-ea"/>
                <a:cs typeface="+mn-cs"/>
              </a:rPr>
              <a:t>Distinguishing Features of Participation Banking </a:t>
            </a:r>
          </a:p>
        </p:txBody>
      </p:sp>
      <p:pic>
        <p:nvPicPr>
          <p:cNvPr id="5" name="Picture 2" descr="Image result for asbu">
            <a:extLst>
              <a:ext uri="{FF2B5EF4-FFF2-40B4-BE49-F238E27FC236}">
                <a16:creationId xmlns:a16="http://schemas.microsoft.com/office/drawing/2014/main" id="{47F6EFB0-D026-4E9E-A03C-12CCC66D36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7553" y="5653860"/>
            <a:ext cx="918391" cy="9183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BDF56D4-C1E6-4B29-8E29-2F89C328CE37}"/>
              </a:ext>
            </a:extLst>
          </p:cNvPr>
          <p:cNvGraphicFramePr/>
          <p:nvPr>
            <p:extLst>
              <p:ext uri="{D42A27DB-BD31-4B8C-83A1-F6EECF244321}">
                <p14:modId xmlns:p14="http://schemas.microsoft.com/office/powerpoint/2010/main" val="3850966169"/>
              </p:ext>
            </p:extLst>
          </p:nvPr>
        </p:nvGraphicFramePr>
        <p:xfrm>
          <a:off x="415166" y="1309825"/>
          <a:ext cx="10557634" cy="4915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B4DB606A-1EF2-452B-90BA-4199D3DD28F7}"/>
              </a:ext>
            </a:extLst>
          </p:cNvPr>
          <p:cNvSpPr/>
          <p:nvPr/>
        </p:nvSpPr>
        <p:spPr>
          <a:xfrm>
            <a:off x="1186152" y="854300"/>
            <a:ext cx="697627" cy="369332"/>
          </a:xfrm>
          <a:prstGeom prst="rect">
            <a:avLst/>
          </a:prstGeom>
        </p:spPr>
        <p:txBody>
          <a:bodyPr wrap="none">
            <a:spAutoFit/>
          </a:bodyPr>
          <a:lstStyle/>
          <a:p>
            <a:pPr lvl="0"/>
            <a:r>
              <a:rPr lang="en-US" dirty="0"/>
              <a:t>1985</a:t>
            </a:r>
          </a:p>
        </p:txBody>
      </p:sp>
      <p:sp>
        <p:nvSpPr>
          <p:cNvPr id="9" name="Rectangle 8">
            <a:extLst>
              <a:ext uri="{FF2B5EF4-FFF2-40B4-BE49-F238E27FC236}">
                <a16:creationId xmlns:a16="http://schemas.microsoft.com/office/drawing/2014/main" id="{70750714-8E16-4760-AB9F-8ED387CD37F0}"/>
              </a:ext>
            </a:extLst>
          </p:cNvPr>
          <p:cNvSpPr/>
          <p:nvPr/>
        </p:nvSpPr>
        <p:spPr>
          <a:xfrm>
            <a:off x="4047525" y="863549"/>
            <a:ext cx="697627" cy="369332"/>
          </a:xfrm>
          <a:prstGeom prst="rect">
            <a:avLst/>
          </a:prstGeom>
        </p:spPr>
        <p:txBody>
          <a:bodyPr wrap="none">
            <a:spAutoFit/>
          </a:bodyPr>
          <a:lstStyle/>
          <a:p>
            <a:pPr lvl="0"/>
            <a:r>
              <a:rPr lang="en-US" dirty="0"/>
              <a:t>1989</a:t>
            </a:r>
          </a:p>
        </p:txBody>
      </p:sp>
      <p:sp>
        <p:nvSpPr>
          <p:cNvPr id="10" name="Rectangle 9">
            <a:extLst>
              <a:ext uri="{FF2B5EF4-FFF2-40B4-BE49-F238E27FC236}">
                <a16:creationId xmlns:a16="http://schemas.microsoft.com/office/drawing/2014/main" id="{EA47B56C-B6C5-4A24-A13E-216B6475AD23}"/>
              </a:ext>
            </a:extLst>
          </p:cNvPr>
          <p:cNvSpPr/>
          <p:nvPr/>
        </p:nvSpPr>
        <p:spPr>
          <a:xfrm>
            <a:off x="6702824" y="921899"/>
            <a:ext cx="697627" cy="369332"/>
          </a:xfrm>
          <a:prstGeom prst="rect">
            <a:avLst/>
          </a:prstGeom>
        </p:spPr>
        <p:txBody>
          <a:bodyPr wrap="none">
            <a:spAutoFit/>
          </a:bodyPr>
          <a:lstStyle/>
          <a:p>
            <a:pPr lvl="0"/>
            <a:r>
              <a:rPr lang="en-US" dirty="0"/>
              <a:t>1991</a:t>
            </a:r>
          </a:p>
        </p:txBody>
      </p:sp>
      <p:sp>
        <p:nvSpPr>
          <p:cNvPr id="11" name="Rectangle 10">
            <a:extLst>
              <a:ext uri="{FF2B5EF4-FFF2-40B4-BE49-F238E27FC236}">
                <a16:creationId xmlns:a16="http://schemas.microsoft.com/office/drawing/2014/main" id="{3050EF41-D6A2-4A34-88DE-6D028554966F}"/>
              </a:ext>
            </a:extLst>
          </p:cNvPr>
          <p:cNvSpPr/>
          <p:nvPr/>
        </p:nvSpPr>
        <p:spPr>
          <a:xfrm>
            <a:off x="9342795" y="890886"/>
            <a:ext cx="697627" cy="369332"/>
          </a:xfrm>
          <a:prstGeom prst="rect">
            <a:avLst/>
          </a:prstGeom>
        </p:spPr>
        <p:txBody>
          <a:bodyPr wrap="none">
            <a:spAutoFit/>
          </a:bodyPr>
          <a:lstStyle/>
          <a:p>
            <a:pPr lvl="0"/>
            <a:r>
              <a:rPr lang="en-US" dirty="0"/>
              <a:t>1995</a:t>
            </a:r>
          </a:p>
        </p:txBody>
      </p:sp>
      <p:sp>
        <p:nvSpPr>
          <p:cNvPr id="14" name="Rectangle 13">
            <a:extLst>
              <a:ext uri="{FF2B5EF4-FFF2-40B4-BE49-F238E27FC236}">
                <a16:creationId xmlns:a16="http://schemas.microsoft.com/office/drawing/2014/main" id="{3995110E-D83F-400C-9AF8-2242200E8674}"/>
              </a:ext>
            </a:extLst>
          </p:cNvPr>
          <p:cNvSpPr/>
          <p:nvPr/>
        </p:nvSpPr>
        <p:spPr>
          <a:xfrm>
            <a:off x="9342794" y="2734181"/>
            <a:ext cx="697627" cy="369332"/>
          </a:xfrm>
          <a:prstGeom prst="rect">
            <a:avLst/>
          </a:prstGeom>
        </p:spPr>
        <p:txBody>
          <a:bodyPr wrap="none">
            <a:spAutoFit/>
          </a:bodyPr>
          <a:lstStyle/>
          <a:p>
            <a:pPr lvl="0"/>
            <a:r>
              <a:rPr lang="en-US" dirty="0"/>
              <a:t>1996</a:t>
            </a:r>
          </a:p>
        </p:txBody>
      </p:sp>
      <p:sp>
        <p:nvSpPr>
          <p:cNvPr id="15" name="Rectangle 14">
            <a:extLst>
              <a:ext uri="{FF2B5EF4-FFF2-40B4-BE49-F238E27FC236}">
                <a16:creationId xmlns:a16="http://schemas.microsoft.com/office/drawing/2014/main" id="{A36B9276-0BEE-45D2-8461-782C6006DAD4}"/>
              </a:ext>
            </a:extLst>
          </p:cNvPr>
          <p:cNvSpPr/>
          <p:nvPr/>
        </p:nvSpPr>
        <p:spPr>
          <a:xfrm>
            <a:off x="6702824" y="2734181"/>
            <a:ext cx="697627" cy="369332"/>
          </a:xfrm>
          <a:prstGeom prst="rect">
            <a:avLst/>
          </a:prstGeom>
        </p:spPr>
        <p:txBody>
          <a:bodyPr wrap="none">
            <a:spAutoFit/>
          </a:bodyPr>
          <a:lstStyle/>
          <a:p>
            <a:pPr lvl="0"/>
            <a:r>
              <a:rPr lang="en-US" dirty="0"/>
              <a:t>1999</a:t>
            </a:r>
          </a:p>
        </p:txBody>
      </p:sp>
      <p:sp>
        <p:nvSpPr>
          <p:cNvPr id="16" name="Rectangle 15">
            <a:extLst>
              <a:ext uri="{FF2B5EF4-FFF2-40B4-BE49-F238E27FC236}">
                <a16:creationId xmlns:a16="http://schemas.microsoft.com/office/drawing/2014/main" id="{3BB1C243-0B72-4915-B622-B558A521D13D}"/>
              </a:ext>
            </a:extLst>
          </p:cNvPr>
          <p:cNvSpPr/>
          <p:nvPr/>
        </p:nvSpPr>
        <p:spPr>
          <a:xfrm>
            <a:off x="4093922" y="2734181"/>
            <a:ext cx="697627" cy="369332"/>
          </a:xfrm>
          <a:prstGeom prst="rect">
            <a:avLst/>
          </a:prstGeom>
        </p:spPr>
        <p:txBody>
          <a:bodyPr wrap="none">
            <a:spAutoFit/>
          </a:bodyPr>
          <a:lstStyle/>
          <a:p>
            <a:pPr lvl="0"/>
            <a:r>
              <a:rPr lang="en-US" dirty="0"/>
              <a:t>2001</a:t>
            </a:r>
          </a:p>
        </p:txBody>
      </p:sp>
      <p:sp>
        <p:nvSpPr>
          <p:cNvPr id="17" name="Rectangle 16">
            <a:extLst>
              <a:ext uri="{FF2B5EF4-FFF2-40B4-BE49-F238E27FC236}">
                <a16:creationId xmlns:a16="http://schemas.microsoft.com/office/drawing/2014/main" id="{57A45015-9861-47B0-B724-BA70CCF60494}"/>
              </a:ext>
            </a:extLst>
          </p:cNvPr>
          <p:cNvSpPr/>
          <p:nvPr/>
        </p:nvSpPr>
        <p:spPr>
          <a:xfrm>
            <a:off x="1280934" y="2734181"/>
            <a:ext cx="697627" cy="369332"/>
          </a:xfrm>
          <a:prstGeom prst="rect">
            <a:avLst/>
          </a:prstGeom>
        </p:spPr>
        <p:txBody>
          <a:bodyPr wrap="none">
            <a:spAutoFit/>
          </a:bodyPr>
          <a:lstStyle/>
          <a:p>
            <a:pPr lvl="0"/>
            <a:r>
              <a:rPr lang="en-US" dirty="0"/>
              <a:t>2005</a:t>
            </a:r>
          </a:p>
        </p:txBody>
      </p:sp>
      <p:sp>
        <p:nvSpPr>
          <p:cNvPr id="18" name="Rectangle 17">
            <a:extLst>
              <a:ext uri="{FF2B5EF4-FFF2-40B4-BE49-F238E27FC236}">
                <a16:creationId xmlns:a16="http://schemas.microsoft.com/office/drawing/2014/main" id="{F5C7CC1F-CBF6-40CE-8B77-B4E154B261CF}"/>
              </a:ext>
            </a:extLst>
          </p:cNvPr>
          <p:cNvSpPr/>
          <p:nvPr/>
        </p:nvSpPr>
        <p:spPr>
          <a:xfrm>
            <a:off x="1280934" y="4677904"/>
            <a:ext cx="697627" cy="369332"/>
          </a:xfrm>
          <a:prstGeom prst="rect">
            <a:avLst/>
          </a:prstGeom>
        </p:spPr>
        <p:txBody>
          <a:bodyPr wrap="none">
            <a:spAutoFit/>
          </a:bodyPr>
          <a:lstStyle/>
          <a:p>
            <a:pPr lvl="0"/>
            <a:r>
              <a:rPr lang="en-US" dirty="0"/>
              <a:t>2008</a:t>
            </a:r>
          </a:p>
        </p:txBody>
      </p:sp>
      <p:sp>
        <p:nvSpPr>
          <p:cNvPr id="19" name="Rectangle 18">
            <a:extLst>
              <a:ext uri="{FF2B5EF4-FFF2-40B4-BE49-F238E27FC236}">
                <a16:creationId xmlns:a16="http://schemas.microsoft.com/office/drawing/2014/main" id="{36C9BB66-CE8F-4D23-902A-555C536377A3}"/>
              </a:ext>
            </a:extLst>
          </p:cNvPr>
          <p:cNvSpPr/>
          <p:nvPr/>
        </p:nvSpPr>
        <p:spPr>
          <a:xfrm>
            <a:off x="4047524" y="4613280"/>
            <a:ext cx="697627" cy="369332"/>
          </a:xfrm>
          <a:prstGeom prst="rect">
            <a:avLst/>
          </a:prstGeom>
        </p:spPr>
        <p:txBody>
          <a:bodyPr wrap="none">
            <a:spAutoFit/>
          </a:bodyPr>
          <a:lstStyle/>
          <a:p>
            <a:pPr lvl="0"/>
            <a:r>
              <a:rPr lang="en-US" dirty="0"/>
              <a:t>2010</a:t>
            </a:r>
          </a:p>
        </p:txBody>
      </p:sp>
      <p:sp>
        <p:nvSpPr>
          <p:cNvPr id="20" name="Rectangle 19">
            <a:extLst>
              <a:ext uri="{FF2B5EF4-FFF2-40B4-BE49-F238E27FC236}">
                <a16:creationId xmlns:a16="http://schemas.microsoft.com/office/drawing/2014/main" id="{45AC667D-5DD7-4CE8-A9AF-565804CE8ADA}"/>
              </a:ext>
            </a:extLst>
          </p:cNvPr>
          <p:cNvSpPr/>
          <p:nvPr/>
        </p:nvSpPr>
        <p:spPr>
          <a:xfrm>
            <a:off x="6695160" y="4613280"/>
            <a:ext cx="697627" cy="369332"/>
          </a:xfrm>
          <a:prstGeom prst="rect">
            <a:avLst/>
          </a:prstGeom>
        </p:spPr>
        <p:txBody>
          <a:bodyPr wrap="none">
            <a:spAutoFit/>
          </a:bodyPr>
          <a:lstStyle/>
          <a:p>
            <a:pPr lvl="0"/>
            <a:r>
              <a:rPr lang="en-US" dirty="0"/>
              <a:t>2012</a:t>
            </a:r>
          </a:p>
        </p:txBody>
      </p:sp>
      <p:sp>
        <p:nvSpPr>
          <p:cNvPr id="21" name="Rectangle 20">
            <a:extLst>
              <a:ext uri="{FF2B5EF4-FFF2-40B4-BE49-F238E27FC236}">
                <a16:creationId xmlns:a16="http://schemas.microsoft.com/office/drawing/2014/main" id="{1ED67D17-3A8A-433B-80DC-F7C642B1DDFE}"/>
              </a:ext>
            </a:extLst>
          </p:cNvPr>
          <p:cNvSpPr/>
          <p:nvPr/>
        </p:nvSpPr>
        <p:spPr>
          <a:xfrm>
            <a:off x="9342793" y="4613280"/>
            <a:ext cx="697627" cy="369332"/>
          </a:xfrm>
          <a:prstGeom prst="rect">
            <a:avLst/>
          </a:prstGeom>
        </p:spPr>
        <p:txBody>
          <a:bodyPr wrap="none">
            <a:spAutoFit/>
          </a:bodyPr>
          <a:lstStyle/>
          <a:p>
            <a:pPr lvl="0"/>
            <a:r>
              <a:rPr lang="en-US" dirty="0"/>
              <a:t>2015</a:t>
            </a:r>
          </a:p>
        </p:txBody>
      </p:sp>
      <p:sp>
        <p:nvSpPr>
          <p:cNvPr id="22" name="Rectangle 21">
            <a:extLst>
              <a:ext uri="{FF2B5EF4-FFF2-40B4-BE49-F238E27FC236}">
                <a16:creationId xmlns:a16="http://schemas.microsoft.com/office/drawing/2014/main" id="{4928D708-2CEF-4D35-AAE7-725CB7ECE34C}"/>
              </a:ext>
            </a:extLst>
          </p:cNvPr>
          <p:cNvSpPr/>
          <p:nvPr/>
        </p:nvSpPr>
        <p:spPr>
          <a:xfrm>
            <a:off x="4396339" y="206143"/>
            <a:ext cx="3550973" cy="523220"/>
          </a:xfrm>
          <a:prstGeom prst="rect">
            <a:avLst/>
          </a:prstGeom>
        </p:spPr>
        <p:txBody>
          <a:bodyPr wrap="none">
            <a:spAutoFit/>
          </a:bodyPr>
          <a:lstStyle/>
          <a:p>
            <a:pPr algn="ctr">
              <a:defRPr/>
            </a:pPr>
            <a:r>
              <a:rPr lang="en-US" sz="2800" dirty="0">
                <a:solidFill>
                  <a:schemeClr val="tx2"/>
                </a:solidFill>
                <a:latin typeface="Abadi" panose="020B0604020104020204" pitchFamily="34" charset="0"/>
              </a:rPr>
              <a:t>Historical Background</a:t>
            </a:r>
          </a:p>
        </p:txBody>
      </p:sp>
      <p:pic>
        <p:nvPicPr>
          <p:cNvPr id="23" name="Picture 2" descr="Image result for asbu">
            <a:extLst>
              <a:ext uri="{FF2B5EF4-FFF2-40B4-BE49-F238E27FC236}">
                <a16:creationId xmlns:a16="http://schemas.microsoft.com/office/drawing/2014/main" id="{A239F5B0-4DBE-4EED-BB6F-5F6BF308F5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03061" y="5653860"/>
            <a:ext cx="918391" cy="9183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697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FC5DC9-B1A4-4408-9576-AE05FA8798B4}"/>
              </a:ext>
            </a:extLst>
          </p:cNvPr>
          <p:cNvSpPr/>
          <p:nvPr/>
        </p:nvSpPr>
        <p:spPr>
          <a:xfrm>
            <a:off x="2719114" y="377148"/>
            <a:ext cx="6753772" cy="523220"/>
          </a:xfrm>
          <a:prstGeom prst="rect">
            <a:avLst/>
          </a:prstGeom>
        </p:spPr>
        <p:txBody>
          <a:bodyPr wrap="none">
            <a:spAutoFit/>
          </a:bodyPr>
          <a:lstStyle/>
          <a:p>
            <a:r>
              <a:rPr lang="en-US" sz="2800" dirty="0">
                <a:solidFill>
                  <a:schemeClr val="tx2"/>
                </a:solidFill>
                <a:latin typeface="Abadi" panose="020B0604020104020204" pitchFamily="34" charset="0"/>
              </a:rPr>
              <a:t>Key Indicators of Participation banks 2016</a:t>
            </a:r>
          </a:p>
        </p:txBody>
      </p:sp>
      <p:sp>
        <p:nvSpPr>
          <p:cNvPr id="7" name="Rectangle 6">
            <a:extLst>
              <a:ext uri="{FF2B5EF4-FFF2-40B4-BE49-F238E27FC236}">
                <a16:creationId xmlns:a16="http://schemas.microsoft.com/office/drawing/2014/main" id="{F83C128B-2CA7-4078-9AD7-16EB0A147ECA}"/>
              </a:ext>
            </a:extLst>
          </p:cNvPr>
          <p:cNvSpPr/>
          <p:nvPr/>
        </p:nvSpPr>
        <p:spPr>
          <a:xfrm>
            <a:off x="410701" y="1319073"/>
            <a:ext cx="2826416" cy="954107"/>
          </a:xfrm>
          <a:prstGeom prst="rect">
            <a:avLst/>
          </a:prstGeom>
        </p:spPr>
        <p:txBody>
          <a:bodyPr wrap="none">
            <a:spAutoFit/>
          </a:bodyPr>
          <a:lstStyle/>
          <a:p>
            <a:pPr algn="ctr"/>
            <a:r>
              <a:rPr lang="en-US" sz="2800" dirty="0">
                <a:solidFill>
                  <a:schemeClr val="bg2">
                    <a:lumMod val="20000"/>
                    <a:lumOff val="80000"/>
                  </a:schemeClr>
                </a:solidFill>
                <a:latin typeface="Abadi" panose="020B0604020104020204" pitchFamily="34" charset="0"/>
              </a:rPr>
              <a:t>Fund collected</a:t>
            </a:r>
          </a:p>
          <a:p>
            <a:pPr algn="ctr"/>
            <a:r>
              <a:rPr lang="en-US" sz="2800" b="1" dirty="0">
                <a:solidFill>
                  <a:srgbClr val="00B050"/>
                </a:solidFill>
              </a:rPr>
              <a:t>TL 81,505 billion</a:t>
            </a:r>
          </a:p>
        </p:txBody>
      </p:sp>
      <p:sp>
        <p:nvSpPr>
          <p:cNvPr id="5" name="Rectangle 4">
            <a:extLst>
              <a:ext uri="{FF2B5EF4-FFF2-40B4-BE49-F238E27FC236}">
                <a16:creationId xmlns:a16="http://schemas.microsoft.com/office/drawing/2014/main" id="{3C756EC0-B66C-4D0C-8891-B3336F4816E8}"/>
              </a:ext>
            </a:extLst>
          </p:cNvPr>
          <p:cNvSpPr/>
          <p:nvPr/>
        </p:nvSpPr>
        <p:spPr>
          <a:xfrm>
            <a:off x="4682792" y="1319073"/>
            <a:ext cx="2826416" cy="954107"/>
          </a:xfrm>
          <a:prstGeom prst="rect">
            <a:avLst/>
          </a:prstGeom>
        </p:spPr>
        <p:txBody>
          <a:bodyPr wrap="none">
            <a:spAutoFit/>
          </a:bodyPr>
          <a:lstStyle/>
          <a:p>
            <a:pPr algn="ctr"/>
            <a:r>
              <a:rPr lang="en-US" sz="2800" dirty="0">
                <a:solidFill>
                  <a:schemeClr val="bg2">
                    <a:lumMod val="20000"/>
                    <a:lumOff val="80000"/>
                  </a:schemeClr>
                </a:solidFill>
                <a:latin typeface="Abadi" panose="020B0604020104020204" pitchFamily="34" charset="0"/>
              </a:rPr>
              <a:t>Funds allocated</a:t>
            </a:r>
          </a:p>
          <a:p>
            <a:pPr algn="ctr"/>
            <a:r>
              <a:rPr lang="en-US" sz="2800" b="1" dirty="0">
                <a:solidFill>
                  <a:srgbClr val="00B050"/>
                </a:solidFill>
              </a:rPr>
              <a:t>TL 84,880 billion</a:t>
            </a:r>
          </a:p>
        </p:txBody>
      </p:sp>
      <p:sp>
        <p:nvSpPr>
          <p:cNvPr id="6" name="Rectangle 5">
            <a:extLst>
              <a:ext uri="{FF2B5EF4-FFF2-40B4-BE49-F238E27FC236}">
                <a16:creationId xmlns:a16="http://schemas.microsoft.com/office/drawing/2014/main" id="{2DEC086C-9CB0-4AFA-A511-8C23CD14DD91}"/>
              </a:ext>
            </a:extLst>
          </p:cNvPr>
          <p:cNvSpPr/>
          <p:nvPr/>
        </p:nvSpPr>
        <p:spPr>
          <a:xfrm>
            <a:off x="8692296" y="1319072"/>
            <a:ext cx="3026791" cy="954107"/>
          </a:xfrm>
          <a:prstGeom prst="rect">
            <a:avLst/>
          </a:prstGeom>
        </p:spPr>
        <p:txBody>
          <a:bodyPr wrap="none">
            <a:spAutoFit/>
          </a:bodyPr>
          <a:lstStyle/>
          <a:p>
            <a:pPr algn="ctr"/>
            <a:r>
              <a:rPr lang="en-US" sz="2800" dirty="0">
                <a:solidFill>
                  <a:schemeClr val="bg2">
                    <a:lumMod val="20000"/>
                    <a:lumOff val="80000"/>
                  </a:schemeClr>
                </a:solidFill>
                <a:latin typeface="Abadi" panose="020B0604020104020204" pitchFamily="34" charset="0"/>
              </a:rPr>
              <a:t>Total assets</a:t>
            </a:r>
          </a:p>
          <a:p>
            <a:pPr algn="ctr"/>
            <a:r>
              <a:rPr lang="en-US" sz="2800" b="1" dirty="0">
                <a:solidFill>
                  <a:srgbClr val="00B050"/>
                </a:solidFill>
              </a:rPr>
              <a:t>TL 132,776 billion</a:t>
            </a:r>
          </a:p>
        </p:txBody>
      </p:sp>
      <p:sp>
        <p:nvSpPr>
          <p:cNvPr id="8" name="Rectangle 7">
            <a:extLst>
              <a:ext uri="{FF2B5EF4-FFF2-40B4-BE49-F238E27FC236}">
                <a16:creationId xmlns:a16="http://schemas.microsoft.com/office/drawing/2014/main" id="{4DFFC1F7-3542-45D2-96D0-084A09CAAEF8}"/>
              </a:ext>
            </a:extLst>
          </p:cNvPr>
          <p:cNvSpPr/>
          <p:nvPr/>
        </p:nvSpPr>
        <p:spPr>
          <a:xfrm>
            <a:off x="432342" y="2691885"/>
            <a:ext cx="3313728" cy="954107"/>
          </a:xfrm>
          <a:prstGeom prst="rect">
            <a:avLst/>
          </a:prstGeom>
        </p:spPr>
        <p:txBody>
          <a:bodyPr wrap="none">
            <a:spAutoFit/>
          </a:bodyPr>
          <a:lstStyle/>
          <a:p>
            <a:pPr algn="ctr"/>
            <a:r>
              <a:rPr lang="en-US" sz="2800" dirty="0">
                <a:solidFill>
                  <a:schemeClr val="bg2">
                    <a:lumMod val="20000"/>
                    <a:lumOff val="80000"/>
                  </a:schemeClr>
                </a:solidFill>
                <a:latin typeface="Abadi" panose="020B0604020104020204" pitchFamily="34" charset="0"/>
              </a:rPr>
              <a:t>Shareholders’ equity</a:t>
            </a:r>
          </a:p>
          <a:p>
            <a:pPr algn="ctr"/>
            <a:r>
              <a:rPr lang="en-US" sz="2800" b="1" dirty="0">
                <a:solidFill>
                  <a:srgbClr val="00B050"/>
                </a:solidFill>
              </a:rPr>
              <a:t>TL 11,495 billion</a:t>
            </a:r>
          </a:p>
        </p:txBody>
      </p:sp>
      <p:sp>
        <p:nvSpPr>
          <p:cNvPr id="9" name="Rectangle 8">
            <a:extLst>
              <a:ext uri="{FF2B5EF4-FFF2-40B4-BE49-F238E27FC236}">
                <a16:creationId xmlns:a16="http://schemas.microsoft.com/office/drawing/2014/main" id="{D70365CA-0F19-4317-ACB4-DB7E0BDCDFA3}"/>
              </a:ext>
            </a:extLst>
          </p:cNvPr>
          <p:cNvSpPr/>
          <p:nvPr/>
        </p:nvSpPr>
        <p:spPr>
          <a:xfrm>
            <a:off x="4704433" y="2759631"/>
            <a:ext cx="3422732" cy="954107"/>
          </a:xfrm>
          <a:prstGeom prst="rect">
            <a:avLst/>
          </a:prstGeom>
        </p:spPr>
        <p:txBody>
          <a:bodyPr wrap="none">
            <a:spAutoFit/>
          </a:bodyPr>
          <a:lstStyle/>
          <a:p>
            <a:pPr algn="ctr"/>
            <a:r>
              <a:rPr lang="en-US" sz="2800" dirty="0">
                <a:solidFill>
                  <a:schemeClr val="bg2">
                    <a:lumMod val="20000"/>
                    <a:lumOff val="80000"/>
                  </a:schemeClr>
                </a:solidFill>
                <a:latin typeface="Abadi" panose="020B0604020104020204" pitchFamily="34" charset="0"/>
              </a:rPr>
              <a:t>Number of personnel</a:t>
            </a:r>
          </a:p>
          <a:p>
            <a:pPr algn="ctr"/>
            <a:r>
              <a:rPr lang="en-US" sz="2800" b="1" dirty="0">
                <a:solidFill>
                  <a:srgbClr val="00B050"/>
                </a:solidFill>
              </a:rPr>
              <a:t>14,465</a:t>
            </a:r>
          </a:p>
        </p:txBody>
      </p:sp>
      <p:sp>
        <p:nvSpPr>
          <p:cNvPr id="10" name="Rectangle 9">
            <a:extLst>
              <a:ext uri="{FF2B5EF4-FFF2-40B4-BE49-F238E27FC236}">
                <a16:creationId xmlns:a16="http://schemas.microsoft.com/office/drawing/2014/main" id="{8D8CC547-1677-44B9-8002-F94467B11637}"/>
              </a:ext>
            </a:extLst>
          </p:cNvPr>
          <p:cNvSpPr/>
          <p:nvPr/>
        </p:nvSpPr>
        <p:spPr>
          <a:xfrm>
            <a:off x="8560048" y="2788805"/>
            <a:ext cx="3291286" cy="954107"/>
          </a:xfrm>
          <a:prstGeom prst="rect">
            <a:avLst/>
          </a:prstGeom>
        </p:spPr>
        <p:txBody>
          <a:bodyPr wrap="none">
            <a:spAutoFit/>
          </a:bodyPr>
          <a:lstStyle/>
          <a:p>
            <a:pPr algn="ctr"/>
            <a:r>
              <a:rPr lang="en-US" sz="2800" dirty="0">
                <a:solidFill>
                  <a:schemeClr val="bg2">
                    <a:lumMod val="20000"/>
                    <a:lumOff val="80000"/>
                  </a:schemeClr>
                </a:solidFill>
                <a:latin typeface="Abadi" panose="020B0604020104020204" pitchFamily="34" charset="0"/>
              </a:rPr>
              <a:t>Number of branches</a:t>
            </a:r>
          </a:p>
          <a:p>
            <a:pPr algn="ctr"/>
            <a:r>
              <a:rPr lang="en-US" sz="2800" b="1" dirty="0">
                <a:solidFill>
                  <a:srgbClr val="00B050"/>
                </a:solidFill>
              </a:rPr>
              <a:t>959</a:t>
            </a:r>
          </a:p>
        </p:txBody>
      </p:sp>
      <p:sp>
        <p:nvSpPr>
          <p:cNvPr id="11" name="Rectangle 10">
            <a:extLst>
              <a:ext uri="{FF2B5EF4-FFF2-40B4-BE49-F238E27FC236}">
                <a16:creationId xmlns:a16="http://schemas.microsoft.com/office/drawing/2014/main" id="{26537753-AEC6-46F0-ABA5-AE78CEF0DEB3}"/>
              </a:ext>
            </a:extLst>
          </p:cNvPr>
          <p:cNvSpPr/>
          <p:nvPr/>
        </p:nvSpPr>
        <p:spPr>
          <a:xfrm>
            <a:off x="143759" y="6443086"/>
            <a:ext cx="3599768" cy="276999"/>
          </a:xfrm>
          <a:prstGeom prst="rect">
            <a:avLst/>
          </a:prstGeom>
        </p:spPr>
        <p:txBody>
          <a:bodyPr wrap="none">
            <a:spAutoFit/>
          </a:bodyPr>
          <a:lstStyle/>
          <a:p>
            <a:r>
              <a:rPr lang="en-US" sz="1200" dirty="0">
                <a:latin typeface="arial" panose="020B0604020202020204" pitchFamily="34" charset="0"/>
              </a:rPr>
              <a:t>Source: Participation Banks Association Of Turkey</a:t>
            </a:r>
            <a:endParaRPr lang="en-US" sz="1200" dirty="0"/>
          </a:p>
        </p:txBody>
      </p:sp>
      <p:pic>
        <p:nvPicPr>
          <p:cNvPr id="1026" name="Picture 2" descr="Image result for growth">
            <a:extLst>
              <a:ext uri="{FF2B5EF4-FFF2-40B4-BE49-F238E27FC236}">
                <a16:creationId xmlns:a16="http://schemas.microsoft.com/office/drawing/2014/main" id="{4DDF0EAF-9238-4E27-9CF8-1B67E66050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4423" y="3890368"/>
            <a:ext cx="5702751" cy="23598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5" name="Picture 2" descr="Image result for asbu">
            <a:extLst>
              <a:ext uri="{FF2B5EF4-FFF2-40B4-BE49-F238E27FC236}">
                <a16:creationId xmlns:a16="http://schemas.microsoft.com/office/drawing/2014/main" id="{27BB2FFF-6043-4840-9A18-3351824047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2943" y="5663194"/>
            <a:ext cx="918391" cy="9183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0390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747</TotalTime>
  <Words>1496</Words>
  <Application>Microsoft Office PowerPoint</Application>
  <PresentationFormat>Widescreen</PresentationFormat>
  <Paragraphs>149</Paragraphs>
  <Slides>16</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Abadi</vt:lpstr>
      <vt:lpstr>Arial</vt:lpstr>
      <vt:lpstr>Arial</vt:lpstr>
      <vt:lpstr>Calibri</vt:lpstr>
      <vt:lpstr>Century Gothic</vt:lpstr>
      <vt:lpstr>Times New Roman</vt:lpstr>
      <vt:lpstr>Wingdings</vt:lpstr>
      <vt:lpstr>Wingdings 3</vt:lpstr>
      <vt:lpstr>Ion</vt:lpstr>
      <vt:lpstr>The Added Value of Implementing Islamic Finance in Turkish Economy</vt:lpstr>
      <vt:lpstr>PowerPoint Presentation</vt:lpstr>
      <vt:lpstr>Components of Islamic Finance</vt:lpstr>
      <vt:lpstr>Share of Islamic Finance Market 2017</vt:lpstr>
      <vt:lpstr>The Banking System of Turkey</vt:lpstr>
      <vt:lpstr>PowerPoint Presentation</vt:lpstr>
      <vt:lpstr>Distinguishing Features of Participation Banking </vt:lpstr>
      <vt:lpstr>PowerPoint Presentation</vt:lpstr>
      <vt:lpstr>PowerPoint Presentation</vt:lpstr>
      <vt:lpstr>PowerPoint Presentation</vt:lpstr>
      <vt:lpstr>Key Principles of Islamic Finance which promote Real Economic Development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410</cp:revision>
  <dcterms:created xsi:type="dcterms:W3CDTF">2018-10-15T12:12:47Z</dcterms:created>
  <dcterms:modified xsi:type="dcterms:W3CDTF">2018-10-22T09:57:59Z</dcterms:modified>
</cp:coreProperties>
</file>