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3" r:id="rId2"/>
  </p:sldMasterIdLst>
  <p:notesMasterIdLst>
    <p:notesMasterId r:id="rId22"/>
  </p:notesMasterIdLst>
  <p:handoutMasterIdLst>
    <p:handoutMasterId r:id="rId23"/>
  </p:handoutMasterIdLst>
  <p:sldIdLst>
    <p:sldId id="473" r:id="rId3"/>
    <p:sldId id="547" r:id="rId4"/>
    <p:sldId id="583" r:id="rId5"/>
    <p:sldId id="582" r:id="rId6"/>
    <p:sldId id="573" r:id="rId7"/>
    <p:sldId id="599" r:id="rId8"/>
    <p:sldId id="592" r:id="rId9"/>
    <p:sldId id="601" r:id="rId10"/>
    <p:sldId id="602" r:id="rId11"/>
    <p:sldId id="593" r:id="rId12"/>
    <p:sldId id="603" r:id="rId13"/>
    <p:sldId id="608" r:id="rId14"/>
    <p:sldId id="604" r:id="rId15"/>
    <p:sldId id="605" r:id="rId16"/>
    <p:sldId id="606" r:id="rId17"/>
    <p:sldId id="607" r:id="rId18"/>
    <p:sldId id="581" r:id="rId19"/>
    <p:sldId id="591" r:id="rId20"/>
    <p:sldId id="490" r:id="rId21"/>
  </p:sldIdLst>
  <p:sldSz cx="9144000" cy="6858000" type="screen4x3"/>
  <p:notesSz cx="6985000" cy="9283700"/>
  <p:custDataLst>
    <p:tags r:id="rId24"/>
  </p:custDataLst>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0070C0"/>
    <a:srgbClr val="009900"/>
    <a:srgbClr val="FF944B"/>
    <a:srgbClr val="75ABDC"/>
    <a:srgbClr val="70AD47"/>
    <a:srgbClr val="6600FF"/>
    <a:srgbClr val="7D8604"/>
    <a:srgbClr val="FF7619"/>
    <a:srgbClr val="C9A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E0D57-20D7-4BA2-B6EE-964C165B2E66}" v="167" dt="2018-11-19T00:26:25.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80667" autoAdjust="0"/>
  </p:normalViewPr>
  <p:slideViewPr>
    <p:cSldViewPr>
      <p:cViewPr varScale="1">
        <p:scale>
          <a:sx n="86" d="100"/>
          <a:sy n="86" d="100"/>
        </p:scale>
        <p:origin x="1171"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9" d="100"/>
          <a:sy n="69"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dirty="0"/>
              <a:t>Responses</a:t>
            </a:r>
            <a:r>
              <a:rPr lang="en-CA" b="1" baseline="0" dirty="0"/>
              <a:t> by type of account</a:t>
            </a:r>
            <a:endParaRPr lang="en-CA"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Sheet2!$D$36</c:f>
              <c:strCache>
                <c:ptCount val="1"/>
                <c:pt idx="0">
                  <c:v>Responses</c:v>
                </c:pt>
              </c:strCache>
            </c:strRef>
          </c:tx>
          <c:spPr>
            <a:solidFill>
              <a:srgbClr val="EA0000"/>
            </a:solidFill>
            <a:ln>
              <a:noFill/>
            </a:ln>
            <a:effectLst/>
          </c:spPr>
          <c:invertIfNegative val="0"/>
          <c:cat>
            <c:strRef>
              <c:f>Sheet2!$C$37:$C$39</c:f>
              <c:strCache>
                <c:ptCount val="3"/>
                <c:pt idx="0">
                  <c:v>Thematic Accounts</c:v>
                </c:pt>
                <c:pt idx="1">
                  <c:v>Well-being and Sustainability Accounts</c:v>
                </c:pt>
                <c:pt idx="2">
                  <c:v>Unknown</c:v>
                </c:pt>
              </c:strCache>
            </c:strRef>
          </c:cat>
          <c:val>
            <c:numRef>
              <c:f>Sheet2!$D$37:$D$39</c:f>
              <c:numCache>
                <c:formatCode>General</c:formatCode>
                <c:ptCount val="3"/>
                <c:pt idx="0">
                  <c:v>131</c:v>
                </c:pt>
                <c:pt idx="1">
                  <c:v>91</c:v>
                </c:pt>
                <c:pt idx="2">
                  <c:v>26</c:v>
                </c:pt>
              </c:numCache>
            </c:numRef>
          </c:val>
          <c:extLst xmlns:c16r2="http://schemas.microsoft.com/office/drawing/2015/06/chart">
            <c:ext xmlns:c16="http://schemas.microsoft.com/office/drawing/2014/chart" uri="{C3380CC4-5D6E-409C-BE32-E72D297353CC}">
              <c16:uniqueId val="{00000000-1FC5-4177-9F0A-B13EC64CB249}"/>
            </c:ext>
          </c:extLst>
        </c:ser>
        <c:dLbls>
          <c:showLegendKey val="0"/>
          <c:showVal val="0"/>
          <c:showCatName val="0"/>
          <c:showSerName val="0"/>
          <c:showPercent val="0"/>
          <c:showBubbleSize val="0"/>
        </c:dLbls>
        <c:gapWidth val="219"/>
        <c:overlap val="-27"/>
        <c:axId val="837189232"/>
        <c:axId val="837190408"/>
      </c:barChart>
      <c:catAx>
        <c:axId val="8371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0408"/>
        <c:crosses val="autoZero"/>
        <c:auto val="1"/>
        <c:lblAlgn val="ctr"/>
        <c:lblOffset val="100"/>
        <c:noMultiLvlLbl val="0"/>
      </c:catAx>
      <c:valAx>
        <c:axId val="837190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Number of responses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892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smtClean="0"/>
              <a:t>What</a:t>
            </a:r>
            <a:r>
              <a:rPr lang="en-CA" baseline="0" dirty="0" smtClean="0"/>
              <a:t> type of satellite account do you feel you need the most guidance?</a:t>
            </a:r>
            <a:endParaRPr lang="en-C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[IndepthReview_Analysis.xlsx]Sheet11!$E$133</c:f>
              <c:strCache>
                <c:ptCount val="1"/>
                <c:pt idx="0">
                  <c:v>Number of responses</c:v>
                </c:pt>
              </c:strCache>
            </c:strRef>
          </c:tx>
          <c:spPr>
            <a:solidFill>
              <a:srgbClr val="FF0000"/>
            </a:solidFill>
            <a:ln>
              <a:noFill/>
            </a:ln>
            <a:effectLst/>
          </c:spPr>
          <c:invertIfNegative val="0"/>
          <c:cat>
            <c:strRef>
              <c:f>[IndepthReview_Analysis.xlsx]Sheet11!$D$134:$D$135</c:f>
              <c:strCache>
                <c:ptCount val="2"/>
                <c:pt idx="0">
                  <c:v>Extensions</c:v>
                </c:pt>
                <c:pt idx="1">
                  <c:v>Thematic Accounts</c:v>
                </c:pt>
              </c:strCache>
            </c:strRef>
          </c:cat>
          <c:val>
            <c:numRef>
              <c:f>[IndepthReview_Analysis.xlsx]Sheet11!$E$134:$E$135</c:f>
              <c:numCache>
                <c:formatCode>General</c:formatCode>
                <c:ptCount val="2"/>
                <c:pt idx="0">
                  <c:v>74</c:v>
                </c:pt>
                <c:pt idx="1">
                  <c:v>96</c:v>
                </c:pt>
              </c:numCache>
            </c:numRef>
          </c:val>
          <c:extLst xmlns:c16r2="http://schemas.microsoft.com/office/drawing/2015/06/chart">
            <c:ext xmlns:c16="http://schemas.microsoft.com/office/drawing/2014/chart" uri="{C3380CC4-5D6E-409C-BE32-E72D297353CC}">
              <c16:uniqueId val="{00000000-BCCE-4744-B30E-751BB55E70C0}"/>
            </c:ext>
          </c:extLst>
        </c:ser>
        <c:dLbls>
          <c:showLegendKey val="0"/>
          <c:showVal val="0"/>
          <c:showCatName val="0"/>
          <c:showSerName val="0"/>
          <c:showPercent val="0"/>
          <c:showBubbleSize val="0"/>
        </c:dLbls>
        <c:gapWidth val="219"/>
        <c:overlap val="-27"/>
        <c:axId val="837195896"/>
        <c:axId val="837198248"/>
      </c:barChart>
      <c:catAx>
        <c:axId val="83719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8248"/>
        <c:crosses val="autoZero"/>
        <c:auto val="1"/>
        <c:lblAlgn val="ctr"/>
        <c:lblOffset val="100"/>
        <c:noMultiLvlLbl val="0"/>
      </c:catAx>
      <c:valAx>
        <c:axId val="837198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5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r>
              <a:rPr lang="en-CA" sz="1400" b="1" i="0" u="none" strike="noStrike" baseline="0" dirty="0">
                <a:solidFill>
                  <a:schemeClr val="tx1"/>
                </a:solidFill>
                <a:effectLst/>
              </a:rPr>
              <a:t>How are the development costs related to this satellite account funded? </a:t>
            </a:r>
            <a:r>
              <a:rPr lang="en-CA" sz="1400" b="1" i="0" u="none" strike="noStrike" baseline="0" dirty="0">
                <a:solidFill>
                  <a:schemeClr val="tx1"/>
                </a:solidFill>
              </a:rPr>
              <a:t> </a:t>
            </a:r>
            <a:endParaRPr lang="en-US" b="1" dirty="0">
              <a:solidFill>
                <a:schemeClr val="tx1"/>
              </a:solidFill>
            </a:endParaRPr>
          </a:p>
        </c:rich>
      </c:tx>
      <c:layout>
        <c:manualLayout>
          <c:xMode val="edge"/>
          <c:yMode val="edge"/>
          <c:x val="0.17363643438572465"/>
          <c:y val="2.857911985874713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endParaRPr lang="en-US"/>
        </a:p>
      </c:txPr>
    </c:title>
    <c:autoTitleDeleted val="0"/>
    <c:plotArea>
      <c:layout/>
      <c:barChart>
        <c:barDir val="bar"/>
        <c:grouping val="clustered"/>
        <c:varyColors val="0"/>
        <c:ser>
          <c:idx val="0"/>
          <c:order val="0"/>
          <c:tx>
            <c:strRef>
              <c:f>[IndepthReview_Analysis.xlsx]Sheet12!$L$1</c:f>
              <c:strCache>
                <c:ptCount val="1"/>
                <c:pt idx="0">
                  <c:v>Number of responses</c:v>
                </c:pt>
              </c:strCache>
            </c:strRef>
          </c:tx>
          <c:spPr>
            <a:solidFill>
              <a:srgbClr val="EA0000"/>
            </a:solidFill>
            <a:ln>
              <a:noFill/>
            </a:ln>
            <a:effectLst/>
          </c:spPr>
          <c:invertIfNegative val="0"/>
          <c:cat>
            <c:strRef>
              <c:f>[IndepthReview_Analysis.xlsx]Sheet12!$K$2:$K$7</c:f>
              <c:strCache>
                <c:ptCount val="6"/>
                <c:pt idx="0">
                  <c:v>Fully funded by an outside government organization</c:v>
                </c:pt>
                <c:pt idx="1">
                  <c:v>Fully funded by an outside non-governmental organization</c:v>
                </c:pt>
                <c:pt idx="2">
                  <c:v>Fully funded by the NSO</c:v>
                </c:pt>
                <c:pt idx="3">
                  <c:v>Shared between the NSO and a government organization</c:v>
                </c:pt>
                <c:pt idx="4">
                  <c:v>Shared between the NSO and a non-government organization</c:v>
                </c:pt>
                <c:pt idx="5">
                  <c:v>No response</c:v>
                </c:pt>
              </c:strCache>
            </c:strRef>
          </c:cat>
          <c:val>
            <c:numRef>
              <c:f>[IndepthReview_Analysis.xlsx]Sheet12!$L$2:$L$7</c:f>
              <c:numCache>
                <c:formatCode>General</c:formatCode>
                <c:ptCount val="6"/>
                <c:pt idx="0">
                  <c:v>43</c:v>
                </c:pt>
                <c:pt idx="1">
                  <c:v>6</c:v>
                </c:pt>
                <c:pt idx="2">
                  <c:v>138</c:v>
                </c:pt>
                <c:pt idx="3">
                  <c:v>31</c:v>
                </c:pt>
                <c:pt idx="4">
                  <c:v>12</c:v>
                </c:pt>
                <c:pt idx="5">
                  <c:v>11</c:v>
                </c:pt>
              </c:numCache>
            </c:numRef>
          </c:val>
          <c:extLst xmlns:c16r2="http://schemas.microsoft.com/office/drawing/2015/06/chart">
            <c:ext xmlns:c16="http://schemas.microsoft.com/office/drawing/2014/chart" uri="{C3380CC4-5D6E-409C-BE32-E72D297353CC}">
              <c16:uniqueId val="{00000000-9B8B-4040-B3E3-C10850B48F89}"/>
            </c:ext>
          </c:extLst>
        </c:ser>
        <c:dLbls>
          <c:showLegendKey val="0"/>
          <c:showVal val="0"/>
          <c:showCatName val="0"/>
          <c:showSerName val="0"/>
          <c:showPercent val="0"/>
          <c:showBubbleSize val="0"/>
        </c:dLbls>
        <c:gapWidth val="182"/>
        <c:axId val="837192368"/>
        <c:axId val="837192760"/>
      </c:barChart>
      <c:catAx>
        <c:axId val="83719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37192760"/>
        <c:crosses val="autoZero"/>
        <c:auto val="1"/>
        <c:lblAlgn val="ctr"/>
        <c:lblOffset val="100"/>
        <c:noMultiLvlLbl val="0"/>
      </c:catAx>
      <c:valAx>
        <c:axId val="837192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23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CA" sz="1200" b="1" i="0" u="none" strike="noStrike" baseline="0">
                <a:effectLst/>
              </a:rPr>
              <a:t>In which ways does this satellite account deviate from the core concepts of the System of National Accounts?</a:t>
            </a:r>
            <a:r>
              <a:rPr lang="en-CA" sz="1200" b="1" i="0" u="none" strike="noStrike" baseline="0"/>
              <a:t> </a:t>
            </a:r>
            <a:endParaRPr lang="en-CA"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[IndepthReview_Analysis.xlsx]Sheet13!$L$1</c:f>
              <c:strCache>
                <c:ptCount val="1"/>
                <c:pt idx="0">
                  <c:v>Number of responses</c:v>
                </c:pt>
              </c:strCache>
            </c:strRef>
          </c:tx>
          <c:spPr>
            <a:solidFill>
              <a:srgbClr val="EA0000"/>
            </a:solidFill>
            <a:ln>
              <a:noFill/>
            </a:ln>
            <a:effectLst/>
          </c:spPr>
          <c:invertIfNegative val="0"/>
          <c:cat>
            <c:strRef>
              <c:f>[IndepthReview_Analysis.xlsx]Sheet13!$K$2:$K$6</c:f>
              <c:strCache>
                <c:ptCount val="5"/>
                <c:pt idx="0">
                  <c:v>The production boundary was altered</c:v>
                </c:pt>
                <c:pt idx="1">
                  <c:v>The asset boundary was altered</c:v>
                </c:pt>
                <c:pt idx="2">
                  <c:v>The consumption boundary was altered</c:v>
                </c:pt>
                <c:pt idx="3">
                  <c:v>The SNA or other international classifications were altered</c:v>
                </c:pt>
                <c:pt idx="4">
                  <c:v>This satellite account does not deviate from the core concepts of the SNA</c:v>
                </c:pt>
              </c:strCache>
            </c:strRef>
          </c:cat>
          <c:val>
            <c:numRef>
              <c:f>[IndepthReview_Analysis.xlsx]Sheet13!$L$2:$L$6</c:f>
              <c:numCache>
                <c:formatCode>General</c:formatCode>
                <c:ptCount val="5"/>
                <c:pt idx="0">
                  <c:v>45</c:v>
                </c:pt>
                <c:pt idx="1">
                  <c:v>15</c:v>
                </c:pt>
                <c:pt idx="2">
                  <c:v>25</c:v>
                </c:pt>
                <c:pt idx="3">
                  <c:v>23</c:v>
                </c:pt>
                <c:pt idx="4">
                  <c:v>168</c:v>
                </c:pt>
              </c:numCache>
            </c:numRef>
          </c:val>
          <c:extLst xmlns:c16r2="http://schemas.microsoft.com/office/drawing/2015/06/chart">
            <c:ext xmlns:c16="http://schemas.microsoft.com/office/drawing/2014/chart" uri="{C3380CC4-5D6E-409C-BE32-E72D297353CC}">
              <c16:uniqueId val="{00000000-BA0F-45ED-AA60-7989B4ABEFD7}"/>
            </c:ext>
          </c:extLst>
        </c:ser>
        <c:dLbls>
          <c:showLegendKey val="0"/>
          <c:showVal val="0"/>
          <c:showCatName val="0"/>
          <c:showSerName val="0"/>
          <c:showPercent val="0"/>
          <c:showBubbleSize val="0"/>
        </c:dLbls>
        <c:gapWidth val="182"/>
        <c:axId val="837190800"/>
        <c:axId val="837193544"/>
      </c:barChart>
      <c:catAx>
        <c:axId val="83719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37193544"/>
        <c:crosses val="autoZero"/>
        <c:auto val="1"/>
        <c:lblAlgn val="ctr"/>
        <c:lblOffset val="100"/>
        <c:noMultiLvlLbl val="0"/>
      </c:catAx>
      <c:valAx>
        <c:axId val="8371935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0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a:t>Is</a:t>
            </a:r>
            <a:r>
              <a:rPr lang="en-CA" b="1" baseline="0"/>
              <a:t> this satellite account currently active within your country?</a:t>
            </a:r>
            <a:endParaRPr lang="en-CA" b="1"/>
          </a:p>
        </c:rich>
      </c:tx>
      <c:layout>
        <c:manualLayout>
          <c:xMode val="edge"/>
          <c:yMode val="edge"/>
          <c:x val="0.17854027782729076"/>
          <c:y val="2.272224073498397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Sheet3!$M$44</c:f>
              <c:strCache>
                <c:ptCount val="1"/>
                <c:pt idx="0">
                  <c:v>Responses</c:v>
                </c:pt>
              </c:strCache>
            </c:strRef>
          </c:tx>
          <c:spPr>
            <a:solidFill>
              <a:srgbClr val="EA0000"/>
            </a:solidFill>
            <a:ln>
              <a:noFill/>
            </a:ln>
            <a:effectLst/>
          </c:spPr>
          <c:invertIfNegative val="0"/>
          <c:cat>
            <c:strRef>
              <c:f>Sheet3!$L$45:$L$47</c:f>
              <c:strCache>
                <c:ptCount val="3"/>
                <c:pt idx="0">
                  <c:v>Yes</c:v>
                </c:pt>
                <c:pt idx="1">
                  <c:v>No</c:v>
                </c:pt>
                <c:pt idx="2">
                  <c:v>No response</c:v>
                </c:pt>
              </c:strCache>
            </c:strRef>
          </c:cat>
          <c:val>
            <c:numRef>
              <c:f>Sheet3!$M$45:$M$47</c:f>
              <c:numCache>
                <c:formatCode>General</c:formatCode>
                <c:ptCount val="3"/>
                <c:pt idx="0">
                  <c:v>211</c:v>
                </c:pt>
                <c:pt idx="1">
                  <c:v>24</c:v>
                </c:pt>
                <c:pt idx="2">
                  <c:v>6</c:v>
                </c:pt>
              </c:numCache>
            </c:numRef>
          </c:val>
          <c:extLst xmlns:c16r2="http://schemas.microsoft.com/office/drawing/2015/06/chart">
            <c:ext xmlns:c16="http://schemas.microsoft.com/office/drawing/2014/chart" uri="{C3380CC4-5D6E-409C-BE32-E72D297353CC}">
              <c16:uniqueId val="{00000000-5209-4686-9734-D7BDC6F58384}"/>
            </c:ext>
          </c:extLst>
        </c:ser>
        <c:dLbls>
          <c:showLegendKey val="0"/>
          <c:showVal val="0"/>
          <c:showCatName val="0"/>
          <c:showSerName val="0"/>
          <c:showPercent val="0"/>
          <c:showBubbleSize val="0"/>
        </c:dLbls>
        <c:gapWidth val="219"/>
        <c:overlap val="-27"/>
        <c:axId val="837195112"/>
        <c:axId val="837200600"/>
      </c:barChart>
      <c:catAx>
        <c:axId val="83719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00600"/>
        <c:crosses val="autoZero"/>
        <c:auto val="1"/>
        <c:lblAlgn val="ctr"/>
        <c:lblOffset val="100"/>
        <c:noMultiLvlLbl val="0"/>
      </c:catAx>
      <c:valAx>
        <c:axId val="837200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5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Timeliness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Sheet6!$H$40</c:f>
              <c:strCache>
                <c:ptCount val="1"/>
                <c:pt idx="0">
                  <c:v>Responses</c:v>
                </c:pt>
              </c:strCache>
            </c:strRef>
          </c:tx>
          <c:spPr>
            <a:solidFill>
              <a:srgbClr val="EA0000"/>
            </a:solidFill>
            <a:ln>
              <a:noFill/>
            </a:ln>
            <a:effectLst/>
          </c:spPr>
          <c:invertIfNegative val="0"/>
          <c:cat>
            <c:strRef>
              <c:f>Sheet6!$G$41:$G$49</c:f>
              <c:strCache>
                <c:ptCount val="9"/>
                <c:pt idx="0">
                  <c:v>3</c:v>
                </c:pt>
                <c:pt idx="1">
                  <c:v>6</c:v>
                </c:pt>
                <c:pt idx="2">
                  <c:v>9</c:v>
                </c:pt>
                <c:pt idx="3">
                  <c:v>12</c:v>
                </c:pt>
                <c:pt idx="4">
                  <c:v>18</c:v>
                </c:pt>
                <c:pt idx="5">
                  <c:v>24</c:v>
                </c:pt>
                <c:pt idx="6">
                  <c:v>&gt;24</c:v>
                </c:pt>
                <c:pt idx="7">
                  <c:v>Not released</c:v>
                </c:pt>
                <c:pt idx="8">
                  <c:v>No response</c:v>
                </c:pt>
              </c:strCache>
            </c:strRef>
          </c:cat>
          <c:val>
            <c:numRef>
              <c:f>Sheet6!$H$41:$H$49</c:f>
              <c:numCache>
                <c:formatCode>General</c:formatCode>
                <c:ptCount val="9"/>
                <c:pt idx="0">
                  <c:v>8</c:v>
                </c:pt>
                <c:pt idx="1">
                  <c:v>17</c:v>
                </c:pt>
                <c:pt idx="2">
                  <c:v>16</c:v>
                </c:pt>
                <c:pt idx="3">
                  <c:v>49</c:v>
                </c:pt>
                <c:pt idx="4">
                  <c:v>27</c:v>
                </c:pt>
                <c:pt idx="5">
                  <c:v>41</c:v>
                </c:pt>
                <c:pt idx="6">
                  <c:v>50</c:v>
                </c:pt>
                <c:pt idx="7">
                  <c:v>21</c:v>
                </c:pt>
                <c:pt idx="8">
                  <c:v>12</c:v>
                </c:pt>
              </c:numCache>
            </c:numRef>
          </c:val>
          <c:extLst xmlns:c16r2="http://schemas.microsoft.com/office/drawing/2015/06/chart">
            <c:ext xmlns:c16="http://schemas.microsoft.com/office/drawing/2014/chart" uri="{C3380CC4-5D6E-409C-BE32-E72D297353CC}">
              <c16:uniqueId val="{00000000-4BB7-4C53-AA0F-075985C1CEE0}"/>
            </c:ext>
          </c:extLst>
        </c:ser>
        <c:dLbls>
          <c:showLegendKey val="0"/>
          <c:showVal val="0"/>
          <c:showCatName val="0"/>
          <c:showSerName val="0"/>
          <c:showPercent val="0"/>
          <c:showBubbleSize val="0"/>
        </c:dLbls>
        <c:gapWidth val="182"/>
        <c:axId val="837197856"/>
        <c:axId val="837199032"/>
      </c:barChart>
      <c:catAx>
        <c:axId val="83719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9032"/>
        <c:crosses val="autoZero"/>
        <c:auto val="1"/>
        <c:lblAlgn val="ctr"/>
        <c:lblOffset val="100"/>
        <c:noMultiLvlLbl val="0"/>
      </c:catAx>
      <c:valAx>
        <c:axId val="837199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197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sz="1400" b="1" i="0" u="none" strike="noStrike" baseline="0">
                <a:effectLst/>
              </a:rPr>
              <a:t>Was international guidance available?</a:t>
            </a:r>
            <a:r>
              <a:rPr lang="en-CA" sz="1400" b="1" i="0" u="none" strike="noStrike" baseline="0"/>
              <a:t> </a:t>
            </a:r>
            <a:endParaRPr lang="en-CA"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[IndepthReview_Analysis.xlsx]Sheet14!$F$8</c:f>
              <c:strCache>
                <c:ptCount val="1"/>
                <c:pt idx="0">
                  <c:v>Number of responses</c:v>
                </c:pt>
              </c:strCache>
            </c:strRef>
          </c:tx>
          <c:spPr>
            <a:solidFill>
              <a:srgbClr val="EA0000"/>
            </a:solidFill>
            <a:ln>
              <a:noFill/>
            </a:ln>
            <a:effectLst/>
          </c:spPr>
          <c:invertIfNegative val="0"/>
          <c:cat>
            <c:strRef>
              <c:f>[IndepthReview_Analysis.xlsx]Sheet14!$E$9:$E$11</c:f>
              <c:strCache>
                <c:ptCount val="3"/>
                <c:pt idx="0">
                  <c:v>Yes</c:v>
                </c:pt>
                <c:pt idx="1">
                  <c:v>No</c:v>
                </c:pt>
                <c:pt idx="2">
                  <c:v>No response</c:v>
                </c:pt>
              </c:strCache>
            </c:strRef>
          </c:cat>
          <c:val>
            <c:numRef>
              <c:f>[IndepthReview_Analysis.xlsx]Sheet14!$F$9:$F$11</c:f>
              <c:numCache>
                <c:formatCode>General</c:formatCode>
                <c:ptCount val="3"/>
                <c:pt idx="0">
                  <c:v>199</c:v>
                </c:pt>
                <c:pt idx="1">
                  <c:v>34</c:v>
                </c:pt>
                <c:pt idx="2">
                  <c:v>8</c:v>
                </c:pt>
              </c:numCache>
            </c:numRef>
          </c:val>
          <c:extLst xmlns:c16r2="http://schemas.microsoft.com/office/drawing/2015/06/chart">
            <c:ext xmlns:c16="http://schemas.microsoft.com/office/drawing/2014/chart" uri="{C3380CC4-5D6E-409C-BE32-E72D297353CC}">
              <c16:uniqueId val="{00000000-EB46-48F4-BCA1-3D111DE5CB91}"/>
            </c:ext>
          </c:extLst>
        </c:ser>
        <c:dLbls>
          <c:showLegendKey val="0"/>
          <c:showVal val="0"/>
          <c:showCatName val="0"/>
          <c:showSerName val="0"/>
          <c:showPercent val="0"/>
          <c:showBubbleSize val="0"/>
        </c:dLbls>
        <c:gapWidth val="219"/>
        <c:overlap val="-27"/>
        <c:axId val="837213536"/>
        <c:axId val="837211968"/>
      </c:barChart>
      <c:catAx>
        <c:axId val="83721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11968"/>
        <c:crosses val="autoZero"/>
        <c:auto val="1"/>
        <c:lblAlgn val="ctr"/>
        <c:lblOffset val="100"/>
        <c:noMultiLvlLbl val="0"/>
      </c:catAx>
      <c:valAx>
        <c:axId val="83721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13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a:t>Range of Input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[IndepthReview_Analysis.xlsx]Sheet8!$U$11</c:f>
              <c:strCache>
                <c:ptCount val="1"/>
                <c:pt idx="0">
                  <c:v>Number of responses</c:v>
                </c:pt>
              </c:strCache>
            </c:strRef>
          </c:tx>
          <c:spPr>
            <a:solidFill>
              <a:srgbClr val="EA0000"/>
            </a:solidFill>
            <a:ln>
              <a:noFill/>
            </a:ln>
            <a:effectLst/>
          </c:spPr>
          <c:invertIfNegative val="0"/>
          <c:cat>
            <c:strRef>
              <c:f>[IndepthReview_Analysis.xlsx]Sheet8!$T$12:$T$14</c:f>
              <c:strCache>
                <c:ptCount val="3"/>
                <c:pt idx="0">
                  <c:v>One organizaiton</c:v>
                </c:pt>
                <c:pt idx="1">
                  <c:v>Two organizations</c:v>
                </c:pt>
                <c:pt idx="2">
                  <c:v>Three Organizations</c:v>
                </c:pt>
              </c:strCache>
            </c:strRef>
          </c:cat>
          <c:val>
            <c:numRef>
              <c:f>[IndepthReview_Analysis.xlsx]Sheet8!$U$12:$U$14</c:f>
              <c:numCache>
                <c:formatCode>General</c:formatCode>
                <c:ptCount val="3"/>
                <c:pt idx="0">
                  <c:v>127</c:v>
                </c:pt>
                <c:pt idx="1">
                  <c:v>47</c:v>
                </c:pt>
                <c:pt idx="2">
                  <c:v>23</c:v>
                </c:pt>
              </c:numCache>
            </c:numRef>
          </c:val>
          <c:extLst xmlns:c16r2="http://schemas.microsoft.com/office/drawing/2015/06/chart">
            <c:ext xmlns:c16="http://schemas.microsoft.com/office/drawing/2014/chart" uri="{C3380CC4-5D6E-409C-BE32-E72D297353CC}">
              <c16:uniqueId val="{00000000-35D6-402A-B46F-7BA463C861CD}"/>
            </c:ext>
          </c:extLst>
        </c:ser>
        <c:dLbls>
          <c:showLegendKey val="0"/>
          <c:showVal val="0"/>
          <c:showCatName val="0"/>
          <c:showSerName val="0"/>
          <c:showPercent val="0"/>
          <c:showBubbleSize val="0"/>
        </c:dLbls>
        <c:gapWidth val="219"/>
        <c:overlap val="-27"/>
        <c:axId val="837201776"/>
        <c:axId val="837212360"/>
      </c:barChart>
      <c:catAx>
        <c:axId val="8372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12360"/>
        <c:crosses val="autoZero"/>
        <c:auto val="1"/>
        <c:lblAlgn val="ctr"/>
        <c:lblOffset val="100"/>
        <c:noMultiLvlLbl val="0"/>
      </c:catAx>
      <c:valAx>
        <c:axId val="837212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017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a:t>Range of input</a:t>
            </a:r>
          </a:p>
        </c:rich>
      </c:tx>
      <c:layout>
        <c:manualLayout>
          <c:xMode val="edge"/>
          <c:yMode val="edge"/>
          <c:x val="0.3391783280767055"/>
          <c:y val="2.670503968256749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00"/>
            </a:solidFill>
            <a:ln>
              <a:noFill/>
            </a:ln>
            <a:effectLst/>
          </c:spPr>
          <c:invertIfNegative val="0"/>
          <c:cat>
            <c:strRef>
              <c:f>[IndepthReview_Analysis.xlsx]Sheet9!$Q$13:$Q$17</c:f>
              <c:strCache>
                <c:ptCount val="5"/>
                <c:pt idx="0">
                  <c:v>No input</c:v>
                </c:pt>
                <c:pt idx="1">
                  <c:v>One type of input</c:v>
                </c:pt>
                <c:pt idx="2">
                  <c:v>Two types of input</c:v>
                </c:pt>
                <c:pt idx="3">
                  <c:v>Three types of input</c:v>
                </c:pt>
                <c:pt idx="4">
                  <c:v>Four types of input</c:v>
                </c:pt>
              </c:strCache>
            </c:strRef>
          </c:cat>
          <c:val>
            <c:numRef>
              <c:f>[IndepthReview_Analysis.xlsx]Sheet9!$R$13:$R$17</c:f>
              <c:numCache>
                <c:formatCode>General</c:formatCode>
                <c:ptCount val="5"/>
                <c:pt idx="0">
                  <c:v>35</c:v>
                </c:pt>
                <c:pt idx="1">
                  <c:v>71</c:v>
                </c:pt>
                <c:pt idx="2">
                  <c:v>70</c:v>
                </c:pt>
                <c:pt idx="3">
                  <c:v>60</c:v>
                </c:pt>
                <c:pt idx="4">
                  <c:v>5</c:v>
                </c:pt>
              </c:numCache>
            </c:numRef>
          </c:val>
          <c:extLst xmlns:c16r2="http://schemas.microsoft.com/office/drawing/2015/06/chart">
            <c:ext xmlns:c16="http://schemas.microsoft.com/office/drawing/2014/chart" uri="{C3380CC4-5D6E-409C-BE32-E72D297353CC}">
              <c16:uniqueId val="{00000000-7894-4A5C-A9A1-0E41CADA4C04}"/>
            </c:ext>
          </c:extLst>
        </c:ser>
        <c:dLbls>
          <c:showLegendKey val="0"/>
          <c:showVal val="0"/>
          <c:showCatName val="0"/>
          <c:showSerName val="0"/>
          <c:showPercent val="0"/>
          <c:showBubbleSize val="0"/>
        </c:dLbls>
        <c:gapWidth val="219"/>
        <c:overlap val="-27"/>
        <c:axId val="837208440"/>
        <c:axId val="837213144"/>
      </c:barChart>
      <c:catAx>
        <c:axId val="837208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13144"/>
        <c:crosses val="autoZero"/>
        <c:auto val="1"/>
        <c:lblAlgn val="ctr"/>
        <c:lblOffset val="100"/>
        <c:noMultiLvlLbl val="0"/>
      </c:catAx>
      <c:valAx>
        <c:axId val="837213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08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Demand by Type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[IndepthReview_Analysis.xlsx]Sheet10!$F$127</c:f>
              <c:strCache>
                <c:ptCount val="1"/>
                <c:pt idx="0">
                  <c:v>Responses</c:v>
                </c:pt>
              </c:strCache>
            </c:strRef>
          </c:tx>
          <c:spPr>
            <a:solidFill>
              <a:srgbClr val="EA0000"/>
            </a:solidFill>
            <a:ln>
              <a:noFill/>
            </a:ln>
            <a:effectLst/>
          </c:spPr>
          <c:invertIfNegative val="0"/>
          <c:cat>
            <c:strRef>
              <c:f>[IndepthReview_Analysis.xlsx]Sheet10!$E$128:$E$129</c:f>
              <c:strCache>
                <c:ptCount val="2"/>
                <c:pt idx="0">
                  <c:v>Thematic</c:v>
                </c:pt>
                <c:pt idx="1">
                  <c:v>Extensions</c:v>
                </c:pt>
              </c:strCache>
            </c:strRef>
          </c:cat>
          <c:val>
            <c:numRef>
              <c:f>[IndepthReview_Analysis.xlsx]Sheet10!$F$128:$F$129</c:f>
              <c:numCache>
                <c:formatCode>General</c:formatCode>
                <c:ptCount val="2"/>
                <c:pt idx="0">
                  <c:v>61</c:v>
                </c:pt>
                <c:pt idx="1">
                  <c:v>68</c:v>
                </c:pt>
              </c:numCache>
            </c:numRef>
          </c:val>
          <c:extLst xmlns:c16r2="http://schemas.microsoft.com/office/drawing/2015/06/chart">
            <c:ext xmlns:c16="http://schemas.microsoft.com/office/drawing/2014/chart" uri="{C3380CC4-5D6E-409C-BE32-E72D297353CC}">
              <c16:uniqueId val="{00000000-5E7C-4A63-81AE-1E928446FB0E}"/>
            </c:ext>
          </c:extLst>
        </c:ser>
        <c:dLbls>
          <c:showLegendKey val="0"/>
          <c:showVal val="0"/>
          <c:showCatName val="0"/>
          <c:showSerName val="0"/>
          <c:showPercent val="0"/>
          <c:showBubbleSize val="0"/>
        </c:dLbls>
        <c:gapWidth val="219"/>
        <c:overlap val="-27"/>
        <c:axId val="837207656"/>
        <c:axId val="837211184"/>
      </c:barChart>
      <c:catAx>
        <c:axId val="83720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11184"/>
        <c:crosses val="autoZero"/>
        <c:auto val="1"/>
        <c:lblAlgn val="ctr"/>
        <c:lblOffset val="100"/>
        <c:noMultiLvlLbl val="0"/>
      </c:catAx>
      <c:valAx>
        <c:axId val="8372111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207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0982E-72DE-445E-807F-DA10FB6668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3B300ED2-8A14-4579-9AB7-C13A78DC8646}">
      <dgm:prSet phldrT="[Text]"/>
      <dgm:spPr>
        <a:solidFill>
          <a:srgbClr val="0070C0"/>
        </a:solidFill>
      </dgm:spPr>
      <dgm:t>
        <a:bodyPr/>
        <a:lstStyle/>
        <a:p>
          <a:r>
            <a:rPr lang="en-CA" dirty="0"/>
            <a:t>Type 1</a:t>
          </a:r>
        </a:p>
        <a:p>
          <a:r>
            <a:rPr lang="en-CA" dirty="0"/>
            <a:t>(Thematic)</a:t>
          </a:r>
        </a:p>
      </dgm:t>
    </dgm:pt>
    <dgm:pt modelId="{33D3BD34-9809-4F2A-A127-3792BB874F8C}" type="parTrans" cxnId="{EBCE3891-9F72-4743-845C-1C08711A7B7A}">
      <dgm:prSet/>
      <dgm:spPr/>
      <dgm:t>
        <a:bodyPr/>
        <a:lstStyle/>
        <a:p>
          <a:endParaRPr lang="en-CA"/>
        </a:p>
      </dgm:t>
    </dgm:pt>
    <dgm:pt modelId="{B2EEB320-BDD8-4A97-BF88-6BF82FBE8929}" type="sibTrans" cxnId="{EBCE3891-9F72-4743-845C-1C08711A7B7A}">
      <dgm:prSet/>
      <dgm:spPr/>
      <dgm:t>
        <a:bodyPr/>
        <a:lstStyle/>
        <a:p>
          <a:endParaRPr lang="en-CA"/>
        </a:p>
      </dgm:t>
    </dgm:pt>
    <dgm:pt modelId="{BAB25EEF-F92A-48FC-88BD-878226F76207}">
      <dgm:prSet phldrT="[Text]"/>
      <dgm:spPr/>
      <dgm:t>
        <a:bodyPr/>
        <a:lstStyle/>
        <a:p>
          <a:pPr>
            <a:buFont typeface="Wingdings" panose="05000000000000000000" pitchFamily="2" charset="2"/>
            <a:buChar char="§"/>
          </a:pPr>
          <a:r>
            <a:rPr lang="en-CA" dirty="0"/>
            <a:t>Rearrangement of the classifications, presentation and possible addition of complimentary information not found in the existing core accounts.</a:t>
          </a:r>
        </a:p>
      </dgm:t>
    </dgm:pt>
    <dgm:pt modelId="{21252091-6001-4210-968C-8C02E3A46DB6}" type="parTrans" cxnId="{B652FD5C-6CBC-4344-8D4B-92473F91E973}">
      <dgm:prSet/>
      <dgm:spPr/>
      <dgm:t>
        <a:bodyPr/>
        <a:lstStyle/>
        <a:p>
          <a:endParaRPr lang="en-CA"/>
        </a:p>
      </dgm:t>
    </dgm:pt>
    <dgm:pt modelId="{9C035E24-F6B1-4BF7-B35A-CCD0CBB75FAC}" type="sibTrans" cxnId="{B652FD5C-6CBC-4344-8D4B-92473F91E973}">
      <dgm:prSet/>
      <dgm:spPr/>
      <dgm:t>
        <a:bodyPr/>
        <a:lstStyle/>
        <a:p>
          <a:endParaRPr lang="en-CA"/>
        </a:p>
      </dgm:t>
    </dgm:pt>
    <dgm:pt modelId="{7A2E7CF2-C123-4BF2-9840-602104D28366}">
      <dgm:prSet phldrT="[Text]"/>
      <dgm:spPr>
        <a:solidFill>
          <a:srgbClr val="0070C0"/>
        </a:solidFill>
      </dgm:spPr>
      <dgm:t>
        <a:bodyPr/>
        <a:lstStyle/>
        <a:p>
          <a:r>
            <a:rPr lang="en-CA" dirty="0"/>
            <a:t>Type 2</a:t>
          </a:r>
        </a:p>
        <a:p>
          <a:r>
            <a:rPr lang="en-CA" dirty="0"/>
            <a:t>(Extensions)</a:t>
          </a:r>
        </a:p>
      </dgm:t>
    </dgm:pt>
    <dgm:pt modelId="{92F10018-226A-4298-A219-2F76962874FD}" type="parTrans" cxnId="{4D61B85A-9DB1-4E92-84C0-572CDD378735}">
      <dgm:prSet/>
      <dgm:spPr/>
      <dgm:t>
        <a:bodyPr/>
        <a:lstStyle/>
        <a:p>
          <a:endParaRPr lang="en-CA"/>
        </a:p>
      </dgm:t>
    </dgm:pt>
    <dgm:pt modelId="{FC91EACA-4F60-4A06-AB2F-97D60703F40D}" type="sibTrans" cxnId="{4D61B85A-9DB1-4E92-84C0-572CDD378735}">
      <dgm:prSet/>
      <dgm:spPr/>
      <dgm:t>
        <a:bodyPr/>
        <a:lstStyle/>
        <a:p>
          <a:endParaRPr lang="en-CA"/>
        </a:p>
      </dgm:t>
    </dgm:pt>
    <dgm:pt modelId="{7FC28BF3-D19C-4403-810D-A43B525C2C65}">
      <dgm:prSet phldrT="[Text]"/>
      <dgm:spPr/>
      <dgm:t>
        <a:bodyPr/>
        <a:lstStyle/>
        <a:p>
          <a:pPr>
            <a:buFont typeface="Wingdings" panose="05000000000000000000" pitchFamily="2" charset="2"/>
            <a:buChar char="§"/>
          </a:pPr>
          <a:r>
            <a:rPr lang="en-CA" dirty="0"/>
            <a:t>Modification of the underlying concepts, boundaries of the core system and/or testing new methods. (e.g. including volunteer activities as production)</a:t>
          </a:r>
        </a:p>
      </dgm:t>
    </dgm:pt>
    <dgm:pt modelId="{A5E3A981-9649-4D86-A678-187DEEF1D18D}" type="parTrans" cxnId="{DAEFCEED-A3A3-4009-B127-414D593B1444}">
      <dgm:prSet/>
      <dgm:spPr/>
      <dgm:t>
        <a:bodyPr/>
        <a:lstStyle/>
        <a:p>
          <a:endParaRPr lang="en-CA"/>
        </a:p>
      </dgm:t>
    </dgm:pt>
    <dgm:pt modelId="{D9034A78-2262-4BB8-BBAE-9595045A59F0}" type="sibTrans" cxnId="{DAEFCEED-A3A3-4009-B127-414D593B1444}">
      <dgm:prSet/>
      <dgm:spPr/>
      <dgm:t>
        <a:bodyPr/>
        <a:lstStyle/>
        <a:p>
          <a:endParaRPr lang="en-CA"/>
        </a:p>
      </dgm:t>
    </dgm:pt>
    <dgm:pt modelId="{5501B3B8-ADEE-47A3-BAFF-B6B5DBBB5273}">
      <dgm:prSet phldrT="[Text]"/>
      <dgm:spPr>
        <a:solidFill>
          <a:srgbClr val="0070C0"/>
        </a:solidFill>
      </dgm:spPr>
      <dgm:t>
        <a:bodyPr/>
        <a:lstStyle/>
        <a:p>
          <a:r>
            <a:rPr lang="en-CA" dirty="0"/>
            <a:t>“Type 3”</a:t>
          </a:r>
        </a:p>
        <a:p>
          <a:r>
            <a:rPr lang="en-CA" dirty="0"/>
            <a:t>(Thematic / Extensions)</a:t>
          </a:r>
        </a:p>
      </dgm:t>
    </dgm:pt>
    <dgm:pt modelId="{D0D2C52B-7201-47A8-B49B-475DC27BC7EC}" type="parTrans" cxnId="{844CE1FA-FB88-4176-A484-3B6881FAC42A}">
      <dgm:prSet/>
      <dgm:spPr/>
      <dgm:t>
        <a:bodyPr/>
        <a:lstStyle/>
        <a:p>
          <a:endParaRPr lang="en-CA"/>
        </a:p>
      </dgm:t>
    </dgm:pt>
    <dgm:pt modelId="{ADD9F58B-4965-4D42-A7A4-E20891F82545}" type="sibTrans" cxnId="{844CE1FA-FB88-4176-A484-3B6881FAC42A}">
      <dgm:prSet/>
      <dgm:spPr/>
      <dgm:t>
        <a:bodyPr/>
        <a:lstStyle/>
        <a:p>
          <a:endParaRPr lang="en-CA"/>
        </a:p>
      </dgm:t>
    </dgm:pt>
    <dgm:pt modelId="{B43D2CB1-B3AF-4AF8-8DD1-5C664B9AA8AD}">
      <dgm:prSet phldrT="[Text]"/>
      <dgm:spPr/>
      <dgm:t>
        <a:bodyPr/>
        <a:lstStyle/>
        <a:p>
          <a:r>
            <a:rPr lang="en-CA" dirty="0"/>
            <a:t>Any combination of 1 and 2</a:t>
          </a:r>
        </a:p>
      </dgm:t>
    </dgm:pt>
    <dgm:pt modelId="{EB74CA23-3A8C-4055-A7CD-59E1E0D406D4}" type="parTrans" cxnId="{2D843165-A645-47DD-9C26-D52AF3DB7CC4}">
      <dgm:prSet/>
      <dgm:spPr/>
      <dgm:t>
        <a:bodyPr/>
        <a:lstStyle/>
        <a:p>
          <a:endParaRPr lang="en-CA"/>
        </a:p>
      </dgm:t>
    </dgm:pt>
    <dgm:pt modelId="{C0C1B2D0-62FD-4BFD-B5F2-046BDE27F896}" type="sibTrans" cxnId="{2D843165-A645-47DD-9C26-D52AF3DB7CC4}">
      <dgm:prSet/>
      <dgm:spPr/>
      <dgm:t>
        <a:bodyPr/>
        <a:lstStyle/>
        <a:p>
          <a:endParaRPr lang="en-CA"/>
        </a:p>
      </dgm:t>
    </dgm:pt>
    <dgm:pt modelId="{06833AED-E4E3-4287-A531-9C7BA7D79E9D}">
      <dgm:prSet phldrT="[Text]"/>
      <dgm:spPr/>
      <dgm:t>
        <a:bodyPr/>
        <a:lstStyle/>
        <a:p>
          <a:pPr>
            <a:buFont typeface="Wingdings" panose="05000000000000000000" pitchFamily="2" charset="2"/>
            <a:buChar char="§"/>
          </a:pPr>
          <a:r>
            <a:rPr lang="en-CA" dirty="0"/>
            <a:t>No change to the underlying concepts of the core system</a:t>
          </a:r>
        </a:p>
      </dgm:t>
    </dgm:pt>
    <dgm:pt modelId="{FD90779D-5C38-4A5A-A397-152326403311}" type="parTrans" cxnId="{129637ED-158C-46F0-9261-3306DEA5E214}">
      <dgm:prSet/>
      <dgm:spPr/>
      <dgm:t>
        <a:bodyPr/>
        <a:lstStyle/>
        <a:p>
          <a:endParaRPr lang="en-CA"/>
        </a:p>
      </dgm:t>
    </dgm:pt>
    <dgm:pt modelId="{FC84D6A8-F026-440D-B662-CE88BE57CFF0}" type="sibTrans" cxnId="{129637ED-158C-46F0-9261-3306DEA5E214}">
      <dgm:prSet/>
      <dgm:spPr/>
      <dgm:t>
        <a:bodyPr/>
        <a:lstStyle/>
        <a:p>
          <a:endParaRPr lang="en-CA"/>
        </a:p>
      </dgm:t>
    </dgm:pt>
    <dgm:pt modelId="{34B0610C-B0DB-4C6B-8493-270ED8AA1825}" type="pres">
      <dgm:prSet presAssocID="{6470982E-72DE-445E-807F-DA10FB666888}" presName="Name0" presStyleCnt="0">
        <dgm:presLayoutVars>
          <dgm:dir/>
          <dgm:animLvl val="lvl"/>
          <dgm:resizeHandles val="exact"/>
        </dgm:presLayoutVars>
      </dgm:prSet>
      <dgm:spPr/>
      <dgm:t>
        <a:bodyPr/>
        <a:lstStyle/>
        <a:p>
          <a:endParaRPr lang="en-CA"/>
        </a:p>
      </dgm:t>
    </dgm:pt>
    <dgm:pt modelId="{757296C2-FC08-4903-AFE3-D517F53A366D}" type="pres">
      <dgm:prSet presAssocID="{3B300ED2-8A14-4579-9AB7-C13A78DC8646}" presName="composite" presStyleCnt="0"/>
      <dgm:spPr/>
    </dgm:pt>
    <dgm:pt modelId="{6F759E63-A539-495D-BFE4-ACAF8EE8159E}" type="pres">
      <dgm:prSet presAssocID="{3B300ED2-8A14-4579-9AB7-C13A78DC8646}" presName="parTx" presStyleLbl="alignNode1" presStyleIdx="0" presStyleCnt="3">
        <dgm:presLayoutVars>
          <dgm:chMax val="0"/>
          <dgm:chPref val="0"/>
          <dgm:bulletEnabled val="1"/>
        </dgm:presLayoutVars>
      </dgm:prSet>
      <dgm:spPr/>
      <dgm:t>
        <a:bodyPr/>
        <a:lstStyle/>
        <a:p>
          <a:endParaRPr lang="en-CA"/>
        </a:p>
      </dgm:t>
    </dgm:pt>
    <dgm:pt modelId="{D1B89369-97CB-48C7-9BB1-2B0713B5EC47}" type="pres">
      <dgm:prSet presAssocID="{3B300ED2-8A14-4579-9AB7-C13A78DC8646}" presName="desTx" presStyleLbl="alignAccFollowNode1" presStyleIdx="0" presStyleCnt="3">
        <dgm:presLayoutVars>
          <dgm:bulletEnabled val="1"/>
        </dgm:presLayoutVars>
      </dgm:prSet>
      <dgm:spPr/>
      <dgm:t>
        <a:bodyPr/>
        <a:lstStyle/>
        <a:p>
          <a:endParaRPr lang="en-CA"/>
        </a:p>
      </dgm:t>
    </dgm:pt>
    <dgm:pt modelId="{E155B40A-01ED-4B50-B2B7-EBD5A4FF87FA}" type="pres">
      <dgm:prSet presAssocID="{B2EEB320-BDD8-4A97-BF88-6BF82FBE8929}" presName="space" presStyleCnt="0"/>
      <dgm:spPr/>
    </dgm:pt>
    <dgm:pt modelId="{72E33852-F1B5-42D9-BA1D-CFAAEFBE458B}" type="pres">
      <dgm:prSet presAssocID="{7A2E7CF2-C123-4BF2-9840-602104D28366}" presName="composite" presStyleCnt="0"/>
      <dgm:spPr/>
    </dgm:pt>
    <dgm:pt modelId="{2A6D43F6-1E03-4B1B-AAD4-7ED133937E8D}" type="pres">
      <dgm:prSet presAssocID="{7A2E7CF2-C123-4BF2-9840-602104D28366}" presName="parTx" presStyleLbl="alignNode1" presStyleIdx="1" presStyleCnt="3">
        <dgm:presLayoutVars>
          <dgm:chMax val="0"/>
          <dgm:chPref val="0"/>
          <dgm:bulletEnabled val="1"/>
        </dgm:presLayoutVars>
      </dgm:prSet>
      <dgm:spPr/>
      <dgm:t>
        <a:bodyPr/>
        <a:lstStyle/>
        <a:p>
          <a:endParaRPr lang="en-CA"/>
        </a:p>
      </dgm:t>
    </dgm:pt>
    <dgm:pt modelId="{5C8FEDB9-627A-463E-9CFF-E0EED852909E}" type="pres">
      <dgm:prSet presAssocID="{7A2E7CF2-C123-4BF2-9840-602104D28366}" presName="desTx" presStyleLbl="alignAccFollowNode1" presStyleIdx="1" presStyleCnt="3">
        <dgm:presLayoutVars>
          <dgm:bulletEnabled val="1"/>
        </dgm:presLayoutVars>
      </dgm:prSet>
      <dgm:spPr/>
      <dgm:t>
        <a:bodyPr/>
        <a:lstStyle/>
        <a:p>
          <a:endParaRPr lang="en-CA"/>
        </a:p>
      </dgm:t>
    </dgm:pt>
    <dgm:pt modelId="{C716F72D-3FB3-4D01-B7F4-F0DBA85BB035}" type="pres">
      <dgm:prSet presAssocID="{FC91EACA-4F60-4A06-AB2F-97D60703F40D}" presName="space" presStyleCnt="0"/>
      <dgm:spPr/>
    </dgm:pt>
    <dgm:pt modelId="{548B31C4-FB67-4A16-A320-3377D66CD532}" type="pres">
      <dgm:prSet presAssocID="{5501B3B8-ADEE-47A3-BAFF-B6B5DBBB5273}" presName="composite" presStyleCnt="0"/>
      <dgm:spPr/>
    </dgm:pt>
    <dgm:pt modelId="{62247F9D-27C4-4A9A-9407-7A707886462E}" type="pres">
      <dgm:prSet presAssocID="{5501B3B8-ADEE-47A3-BAFF-B6B5DBBB5273}" presName="parTx" presStyleLbl="alignNode1" presStyleIdx="2" presStyleCnt="3">
        <dgm:presLayoutVars>
          <dgm:chMax val="0"/>
          <dgm:chPref val="0"/>
          <dgm:bulletEnabled val="1"/>
        </dgm:presLayoutVars>
      </dgm:prSet>
      <dgm:spPr/>
      <dgm:t>
        <a:bodyPr/>
        <a:lstStyle/>
        <a:p>
          <a:endParaRPr lang="en-CA"/>
        </a:p>
      </dgm:t>
    </dgm:pt>
    <dgm:pt modelId="{8537BA57-0785-4560-9710-3D3E686140A4}" type="pres">
      <dgm:prSet presAssocID="{5501B3B8-ADEE-47A3-BAFF-B6B5DBBB5273}" presName="desTx" presStyleLbl="alignAccFollowNode1" presStyleIdx="2" presStyleCnt="3">
        <dgm:presLayoutVars>
          <dgm:bulletEnabled val="1"/>
        </dgm:presLayoutVars>
      </dgm:prSet>
      <dgm:spPr/>
      <dgm:t>
        <a:bodyPr/>
        <a:lstStyle/>
        <a:p>
          <a:endParaRPr lang="en-CA"/>
        </a:p>
      </dgm:t>
    </dgm:pt>
  </dgm:ptLst>
  <dgm:cxnLst>
    <dgm:cxn modelId="{B652FD5C-6CBC-4344-8D4B-92473F91E973}" srcId="{3B300ED2-8A14-4579-9AB7-C13A78DC8646}" destId="{BAB25EEF-F92A-48FC-88BD-878226F76207}" srcOrd="0" destOrd="0" parTransId="{21252091-6001-4210-968C-8C02E3A46DB6}" sibTransId="{9C035E24-F6B1-4BF7-B35A-CCD0CBB75FAC}"/>
    <dgm:cxn modelId="{09426AC7-13DB-436A-AF5A-678EFCEAF0AC}" type="presOf" srcId="{7A2E7CF2-C123-4BF2-9840-602104D28366}" destId="{2A6D43F6-1E03-4B1B-AAD4-7ED133937E8D}" srcOrd="0" destOrd="0" presId="urn:microsoft.com/office/officeart/2005/8/layout/hList1"/>
    <dgm:cxn modelId="{634F0A75-0F63-47C1-A3B7-9AD9057ED5DC}" type="presOf" srcId="{B43D2CB1-B3AF-4AF8-8DD1-5C664B9AA8AD}" destId="{8537BA57-0785-4560-9710-3D3E686140A4}" srcOrd="0" destOrd="0" presId="urn:microsoft.com/office/officeart/2005/8/layout/hList1"/>
    <dgm:cxn modelId="{EBCE3891-9F72-4743-845C-1C08711A7B7A}" srcId="{6470982E-72DE-445E-807F-DA10FB666888}" destId="{3B300ED2-8A14-4579-9AB7-C13A78DC8646}" srcOrd="0" destOrd="0" parTransId="{33D3BD34-9809-4F2A-A127-3792BB874F8C}" sibTransId="{B2EEB320-BDD8-4A97-BF88-6BF82FBE8929}"/>
    <dgm:cxn modelId="{4D61B85A-9DB1-4E92-84C0-572CDD378735}" srcId="{6470982E-72DE-445E-807F-DA10FB666888}" destId="{7A2E7CF2-C123-4BF2-9840-602104D28366}" srcOrd="1" destOrd="0" parTransId="{92F10018-226A-4298-A219-2F76962874FD}" sibTransId="{FC91EACA-4F60-4A06-AB2F-97D60703F40D}"/>
    <dgm:cxn modelId="{206CF3EF-6691-482D-B3BB-C801EA1BA351}" type="presOf" srcId="{5501B3B8-ADEE-47A3-BAFF-B6B5DBBB5273}" destId="{62247F9D-27C4-4A9A-9407-7A707886462E}" srcOrd="0" destOrd="0" presId="urn:microsoft.com/office/officeart/2005/8/layout/hList1"/>
    <dgm:cxn modelId="{4A64CEC6-1764-450C-8DB4-C061F2C442CD}" type="presOf" srcId="{7FC28BF3-D19C-4403-810D-A43B525C2C65}" destId="{5C8FEDB9-627A-463E-9CFF-E0EED852909E}" srcOrd="0" destOrd="0" presId="urn:microsoft.com/office/officeart/2005/8/layout/hList1"/>
    <dgm:cxn modelId="{129637ED-158C-46F0-9261-3306DEA5E214}" srcId="{3B300ED2-8A14-4579-9AB7-C13A78DC8646}" destId="{06833AED-E4E3-4287-A531-9C7BA7D79E9D}" srcOrd="1" destOrd="0" parTransId="{FD90779D-5C38-4A5A-A397-152326403311}" sibTransId="{FC84D6A8-F026-440D-B662-CE88BE57CFF0}"/>
    <dgm:cxn modelId="{DAEFCEED-A3A3-4009-B127-414D593B1444}" srcId="{7A2E7CF2-C123-4BF2-9840-602104D28366}" destId="{7FC28BF3-D19C-4403-810D-A43B525C2C65}" srcOrd="0" destOrd="0" parTransId="{A5E3A981-9649-4D86-A678-187DEEF1D18D}" sibTransId="{D9034A78-2262-4BB8-BBAE-9595045A59F0}"/>
    <dgm:cxn modelId="{7081C298-D3E4-4A22-B780-1C797D01FBB8}" type="presOf" srcId="{06833AED-E4E3-4287-A531-9C7BA7D79E9D}" destId="{D1B89369-97CB-48C7-9BB1-2B0713B5EC47}" srcOrd="0" destOrd="1" presId="urn:microsoft.com/office/officeart/2005/8/layout/hList1"/>
    <dgm:cxn modelId="{F8886F13-ECE1-4BE1-97C6-DD4EB5EA1393}" type="presOf" srcId="{3B300ED2-8A14-4579-9AB7-C13A78DC8646}" destId="{6F759E63-A539-495D-BFE4-ACAF8EE8159E}" srcOrd="0" destOrd="0" presId="urn:microsoft.com/office/officeart/2005/8/layout/hList1"/>
    <dgm:cxn modelId="{2DE9E054-8B28-4958-B72A-9C3D0BB8B95E}" type="presOf" srcId="{BAB25EEF-F92A-48FC-88BD-878226F76207}" destId="{D1B89369-97CB-48C7-9BB1-2B0713B5EC47}" srcOrd="0" destOrd="0" presId="urn:microsoft.com/office/officeart/2005/8/layout/hList1"/>
    <dgm:cxn modelId="{5A5CDA08-6749-438E-96AE-A5821E7ABE94}" type="presOf" srcId="{6470982E-72DE-445E-807F-DA10FB666888}" destId="{34B0610C-B0DB-4C6B-8493-270ED8AA1825}" srcOrd="0" destOrd="0" presId="urn:microsoft.com/office/officeart/2005/8/layout/hList1"/>
    <dgm:cxn modelId="{844CE1FA-FB88-4176-A484-3B6881FAC42A}" srcId="{6470982E-72DE-445E-807F-DA10FB666888}" destId="{5501B3B8-ADEE-47A3-BAFF-B6B5DBBB5273}" srcOrd="2" destOrd="0" parTransId="{D0D2C52B-7201-47A8-B49B-475DC27BC7EC}" sibTransId="{ADD9F58B-4965-4D42-A7A4-E20891F82545}"/>
    <dgm:cxn modelId="{2D843165-A645-47DD-9C26-D52AF3DB7CC4}" srcId="{5501B3B8-ADEE-47A3-BAFF-B6B5DBBB5273}" destId="{B43D2CB1-B3AF-4AF8-8DD1-5C664B9AA8AD}" srcOrd="0" destOrd="0" parTransId="{EB74CA23-3A8C-4055-A7CD-59E1E0D406D4}" sibTransId="{C0C1B2D0-62FD-4BFD-B5F2-046BDE27F896}"/>
    <dgm:cxn modelId="{85FE18A3-19FD-4B85-9253-7E5AD6A680C2}" type="presParOf" srcId="{34B0610C-B0DB-4C6B-8493-270ED8AA1825}" destId="{757296C2-FC08-4903-AFE3-D517F53A366D}" srcOrd="0" destOrd="0" presId="urn:microsoft.com/office/officeart/2005/8/layout/hList1"/>
    <dgm:cxn modelId="{2AD2CEF3-34C6-4951-A3B1-9500986BACDB}" type="presParOf" srcId="{757296C2-FC08-4903-AFE3-D517F53A366D}" destId="{6F759E63-A539-495D-BFE4-ACAF8EE8159E}" srcOrd="0" destOrd="0" presId="urn:microsoft.com/office/officeart/2005/8/layout/hList1"/>
    <dgm:cxn modelId="{FB30F7C8-DBBE-47E8-B174-F652BE3CB1C8}" type="presParOf" srcId="{757296C2-FC08-4903-AFE3-D517F53A366D}" destId="{D1B89369-97CB-48C7-9BB1-2B0713B5EC47}" srcOrd="1" destOrd="0" presId="urn:microsoft.com/office/officeart/2005/8/layout/hList1"/>
    <dgm:cxn modelId="{28567131-3646-4AC0-B2D4-39E8CAB55000}" type="presParOf" srcId="{34B0610C-B0DB-4C6B-8493-270ED8AA1825}" destId="{E155B40A-01ED-4B50-B2B7-EBD5A4FF87FA}" srcOrd="1" destOrd="0" presId="urn:microsoft.com/office/officeart/2005/8/layout/hList1"/>
    <dgm:cxn modelId="{B6D46B1D-9631-414A-8611-730BD42D6045}" type="presParOf" srcId="{34B0610C-B0DB-4C6B-8493-270ED8AA1825}" destId="{72E33852-F1B5-42D9-BA1D-CFAAEFBE458B}" srcOrd="2" destOrd="0" presId="urn:microsoft.com/office/officeart/2005/8/layout/hList1"/>
    <dgm:cxn modelId="{B348E324-653C-40C5-8266-E4B53FAF1E5F}" type="presParOf" srcId="{72E33852-F1B5-42D9-BA1D-CFAAEFBE458B}" destId="{2A6D43F6-1E03-4B1B-AAD4-7ED133937E8D}" srcOrd="0" destOrd="0" presId="urn:microsoft.com/office/officeart/2005/8/layout/hList1"/>
    <dgm:cxn modelId="{02366E3B-D562-4C95-8A93-39D490480ABF}" type="presParOf" srcId="{72E33852-F1B5-42D9-BA1D-CFAAEFBE458B}" destId="{5C8FEDB9-627A-463E-9CFF-E0EED852909E}" srcOrd="1" destOrd="0" presId="urn:microsoft.com/office/officeart/2005/8/layout/hList1"/>
    <dgm:cxn modelId="{BF34D2F9-257C-49D3-AED3-B075BC352591}" type="presParOf" srcId="{34B0610C-B0DB-4C6B-8493-270ED8AA1825}" destId="{C716F72D-3FB3-4D01-B7F4-F0DBA85BB035}" srcOrd="3" destOrd="0" presId="urn:microsoft.com/office/officeart/2005/8/layout/hList1"/>
    <dgm:cxn modelId="{CCE39139-2FC6-45FD-B261-ED49AB85B406}" type="presParOf" srcId="{34B0610C-B0DB-4C6B-8493-270ED8AA1825}" destId="{548B31C4-FB67-4A16-A320-3377D66CD532}" srcOrd="4" destOrd="0" presId="urn:microsoft.com/office/officeart/2005/8/layout/hList1"/>
    <dgm:cxn modelId="{5F713DFC-42DA-4146-BC99-82C76AE4A3D9}" type="presParOf" srcId="{548B31C4-FB67-4A16-A320-3377D66CD532}" destId="{62247F9D-27C4-4A9A-9407-7A707886462E}" srcOrd="0" destOrd="0" presId="urn:microsoft.com/office/officeart/2005/8/layout/hList1"/>
    <dgm:cxn modelId="{2DB02E6D-A035-498A-AD25-8F38E6EEB6E2}" type="presParOf" srcId="{548B31C4-FB67-4A16-A320-3377D66CD532}" destId="{8537BA57-0785-4560-9710-3D3E686140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E1028-35D6-4F00-9FA8-501AA1C3A7DF}" type="doc">
      <dgm:prSet loTypeId="urn:microsoft.com/office/officeart/2005/8/layout/venn2" loCatId="relationship" qsTypeId="urn:microsoft.com/office/officeart/2005/8/quickstyle/simple1" qsCatId="simple" csTypeId="urn:microsoft.com/office/officeart/2005/8/colors/accent2_2" csCatId="accent2" phldr="1"/>
      <dgm:spPr/>
      <dgm:t>
        <a:bodyPr/>
        <a:lstStyle/>
        <a:p>
          <a:endParaRPr lang="en-CA"/>
        </a:p>
      </dgm:t>
    </dgm:pt>
    <dgm:pt modelId="{2CDDD352-355A-4C0F-BBBA-68591DCAD856}">
      <dgm:prSet phldrT="[Text]" custT="1"/>
      <dgm:spPr/>
      <dgm:t>
        <a:bodyPr/>
        <a:lstStyle/>
        <a:p>
          <a:r>
            <a:rPr lang="en-CA" sz="1600" dirty="0"/>
            <a:t>Thematic Satellite Accounts</a:t>
          </a:r>
        </a:p>
      </dgm:t>
    </dgm:pt>
    <dgm:pt modelId="{77B1FB5E-07DB-4EDD-AC9A-B9E6C195E101}" type="parTrans" cxnId="{76558E43-8549-48FB-AB9B-DF7016992BBF}">
      <dgm:prSet/>
      <dgm:spPr/>
      <dgm:t>
        <a:bodyPr/>
        <a:lstStyle/>
        <a:p>
          <a:endParaRPr lang="en-CA"/>
        </a:p>
      </dgm:t>
    </dgm:pt>
    <dgm:pt modelId="{8119C0CD-4B5E-4966-AAAE-427C3F777ED8}" type="sibTrans" cxnId="{76558E43-8549-48FB-AB9B-DF7016992BBF}">
      <dgm:prSet/>
      <dgm:spPr/>
      <dgm:t>
        <a:bodyPr/>
        <a:lstStyle/>
        <a:p>
          <a:endParaRPr lang="en-CA"/>
        </a:p>
      </dgm:t>
    </dgm:pt>
    <dgm:pt modelId="{E4EB694F-ACF0-4F47-9708-6F2AC742DF40}">
      <dgm:prSet phldrT="[Text]" custT="1"/>
      <dgm:spPr/>
      <dgm:t>
        <a:bodyPr/>
        <a:lstStyle/>
        <a:p>
          <a:r>
            <a:rPr lang="en-CA" sz="1600" dirty="0"/>
            <a:t>Sustainability and well-being extensions</a:t>
          </a:r>
        </a:p>
      </dgm:t>
    </dgm:pt>
    <dgm:pt modelId="{BF95AB11-89CF-4370-81A1-A800516F9769}" type="parTrans" cxnId="{0D686CA9-43AA-48D5-B425-A762D7F6FD2B}">
      <dgm:prSet/>
      <dgm:spPr/>
      <dgm:t>
        <a:bodyPr/>
        <a:lstStyle/>
        <a:p>
          <a:endParaRPr lang="en-CA"/>
        </a:p>
      </dgm:t>
    </dgm:pt>
    <dgm:pt modelId="{6AE3A7AC-D341-4B30-BDA2-60239D8F417E}" type="sibTrans" cxnId="{0D686CA9-43AA-48D5-B425-A762D7F6FD2B}">
      <dgm:prSet/>
      <dgm:spPr/>
      <dgm:t>
        <a:bodyPr/>
        <a:lstStyle/>
        <a:p>
          <a:endParaRPr lang="en-CA"/>
        </a:p>
      </dgm:t>
    </dgm:pt>
    <dgm:pt modelId="{9912E38E-3291-447A-B70A-FBEEA53DE0AA}">
      <dgm:prSet phldrT="[Text]" custT="1"/>
      <dgm:spPr/>
      <dgm:t>
        <a:bodyPr/>
        <a:lstStyle/>
        <a:p>
          <a:r>
            <a:rPr lang="en-CA" sz="1600" dirty="0"/>
            <a:t>System of National Economic Accounts</a:t>
          </a:r>
        </a:p>
      </dgm:t>
    </dgm:pt>
    <dgm:pt modelId="{5C9D3DA6-A6CA-4AD8-AD47-FCA1E0563239}" type="parTrans" cxnId="{52A1A6CD-615F-4F50-BB25-0FD65EA3099D}">
      <dgm:prSet/>
      <dgm:spPr/>
      <dgm:t>
        <a:bodyPr/>
        <a:lstStyle/>
        <a:p>
          <a:endParaRPr lang="en-CA"/>
        </a:p>
      </dgm:t>
    </dgm:pt>
    <dgm:pt modelId="{962FF8EE-8449-4A74-BAC7-C441834CC47F}" type="sibTrans" cxnId="{52A1A6CD-615F-4F50-BB25-0FD65EA3099D}">
      <dgm:prSet/>
      <dgm:spPr/>
      <dgm:t>
        <a:bodyPr/>
        <a:lstStyle/>
        <a:p>
          <a:endParaRPr lang="en-CA"/>
        </a:p>
      </dgm:t>
    </dgm:pt>
    <dgm:pt modelId="{AF8C7EAA-B399-4B71-81AB-FA5A62EA9B4B}" type="pres">
      <dgm:prSet presAssocID="{1A0E1028-35D6-4F00-9FA8-501AA1C3A7DF}" presName="Name0" presStyleCnt="0">
        <dgm:presLayoutVars>
          <dgm:chMax val="7"/>
          <dgm:resizeHandles val="exact"/>
        </dgm:presLayoutVars>
      </dgm:prSet>
      <dgm:spPr/>
      <dgm:t>
        <a:bodyPr/>
        <a:lstStyle/>
        <a:p>
          <a:endParaRPr lang="en-CA"/>
        </a:p>
      </dgm:t>
    </dgm:pt>
    <dgm:pt modelId="{EB91EDE6-2E07-4B5D-91EC-D2AD4D6F968D}" type="pres">
      <dgm:prSet presAssocID="{1A0E1028-35D6-4F00-9FA8-501AA1C3A7DF}" presName="comp1" presStyleCnt="0"/>
      <dgm:spPr/>
    </dgm:pt>
    <dgm:pt modelId="{2B769B91-992A-4E1B-AB0B-F1BB9B3C0DE9}" type="pres">
      <dgm:prSet presAssocID="{1A0E1028-35D6-4F00-9FA8-501AA1C3A7DF}" presName="circle1" presStyleLbl="node1" presStyleIdx="0" presStyleCnt="3"/>
      <dgm:spPr/>
      <dgm:t>
        <a:bodyPr/>
        <a:lstStyle/>
        <a:p>
          <a:endParaRPr lang="en-CA"/>
        </a:p>
      </dgm:t>
    </dgm:pt>
    <dgm:pt modelId="{F42BA9D5-CF20-42CE-AD16-F626ECB8823E}" type="pres">
      <dgm:prSet presAssocID="{1A0E1028-35D6-4F00-9FA8-501AA1C3A7DF}" presName="c1text" presStyleLbl="node1" presStyleIdx="0" presStyleCnt="3">
        <dgm:presLayoutVars>
          <dgm:bulletEnabled val="1"/>
        </dgm:presLayoutVars>
      </dgm:prSet>
      <dgm:spPr/>
      <dgm:t>
        <a:bodyPr/>
        <a:lstStyle/>
        <a:p>
          <a:endParaRPr lang="en-CA"/>
        </a:p>
      </dgm:t>
    </dgm:pt>
    <dgm:pt modelId="{64C5BFAA-DFBD-474C-9B35-24EB194FF8D0}" type="pres">
      <dgm:prSet presAssocID="{1A0E1028-35D6-4F00-9FA8-501AA1C3A7DF}" presName="comp2" presStyleCnt="0"/>
      <dgm:spPr/>
    </dgm:pt>
    <dgm:pt modelId="{CE51EB3C-0414-4B54-BB27-2BF700E4E690}" type="pres">
      <dgm:prSet presAssocID="{1A0E1028-35D6-4F00-9FA8-501AA1C3A7DF}" presName="circle2" presStyleLbl="node1" presStyleIdx="1" presStyleCnt="3" custScaleX="111036"/>
      <dgm:spPr/>
      <dgm:t>
        <a:bodyPr/>
        <a:lstStyle/>
        <a:p>
          <a:endParaRPr lang="en-CA"/>
        </a:p>
      </dgm:t>
    </dgm:pt>
    <dgm:pt modelId="{7A93DF4D-EFCF-48A6-942B-1D12C6E6C67E}" type="pres">
      <dgm:prSet presAssocID="{1A0E1028-35D6-4F00-9FA8-501AA1C3A7DF}" presName="c2text" presStyleLbl="node1" presStyleIdx="1" presStyleCnt="3">
        <dgm:presLayoutVars>
          <dgm:bulletEnabled val="1"/>
        </dgm:presLayoutVars>
      </dgm:prSet>
      <dgm:spPr/>
      <dgm:t>
        <a:bodyPr/>
        <a:lstStyle/>
        <a:p>
          <a:endParaRPr lang="en-CA"/>
        </a:p>
      </dgm:t>
    </dgm:pt>
    <dgm:pt modelId="{32D2D03D-1CAE-499A-8961-C0E68B0D7388}" type="pres">
      <dgm:prSet presAssocID="{1A0E1028-35D6-4F00-9FA8-501AA1C3A7DF}" presName="comp3" presStyleCnt="0"/>
      <dgm:spPr/>
    </dgm:pt>
    <dgm:pt modelId="{6A5673D3-EFF2-4EDE-94C9-A20E57E42B4C}" type="pres">
      <dgm:prSet presAssocID="{1A0E1028-35D6-4F00-9FA8-501AA1C3A7DF}" presName="circle3" presStyleLbl="node1" presStyleIdx="2" presStyleCnt="3"/>
      <dgm:spPr/>
      <dgm:t>
        <a:bodyPr/>
        <a:lstStyle/>
        <a:p>
          <a:endParaRPr lang="en-CA"/>
        </a:p>
      </dgm:t>
    </dgm:pt>
    <dgm:pt modelId="{AC509DCA-FD78-4BB7-95F5-8C1444F41E53}" type="pres">
      <dgm:prSet presAssocID="{1A0E1028-35D6-4F00-9FA8-501AA1C3A7DF}" presName="c3text" presStyleLbl="node1" presStyleIdx="2" presStyleCnt="3">
        <dgm:presLayoutVars>
          <dgm:bulletEnabled val="1"/>
        </dgm:presLayoutVars>
      </dgm:prSet>
      <dgm:spPr/>
      <dgm:t>
        <a:bodyPr/>
        <a:lstStyle/>
        <a:p>
          <a:endParaRPr lang="en-CA"/>
        </a:p>
      </dgm:t>
    </dgm:pt>
  </dgm:ptLst>
  <dgm:cxnLst>
    <dgm:cxn modelId="{4F1E6549-3C59-4380-9D2D-913EE5411B0F}" type="presOf" srcId="{2CDDD352-355A-4C0F-BBBA-68591DCAD856}" destId="{2B769B91-992A-4E1B-AB0B-F1BB9B3C0DE9}" srcOrd="0" destOrd="0" presId="urn:microsoft.com/office/officeart/2005/8/layout/venn2"/>
    <dgm:cxn modelId="{6BF2D4E7-CD65-4A5C-98F2-356B66668955}" type="presOf" srcId="{E4EB694F-ACF0-4F47-9708-6F2AC742DF40}" destId="{CE51EB3C-0414-4B54-BB27-2BF700E4E690}" srcOrd="0" destOrd="0" presId="urn:microsoft.com/office/officeart/2005/8/layout/venn2"/>
    <dgm:cxn modelId="{0D686CA9-43AA-48D5-B425-A762D7F6FD2B}" srcId="{1A0E1028-35D6-4F00-9FA8-501AA1C3A7DF}" destId="{E4EB694F-ACF0-4F47-9708-6F2AC742DF40}" srcOrd="1" destOrd="0" parTransId="{BF95AB11-89CF-4370-81A1-A800516F9769}" sibTransId="{6AE3A7AC-D341-4B30-BDA2-60239D8F417E}"/>
    <dgm:cxn modelId="{D6DFB1C1-BBBF-46E6-86D0-D045819D768E}" type="presOf" srcId="{9912E38E-3291-447A-B70A-FBEEA53DE0AA}" destId="{AC509DCA-FD78-4BB7-95F5-8C1444F41E53}" srcOrd="1" destOrd="0" presId="urn:microsoft.com/office/officeart/2005/8/layout/venn2"/>
    <dgm:cxn modelId="{5B0E888C-F1D4-4A44-A164-AD21C3357019}" type="presOf" srcId="{9912E38E-3291-447A-B70A-FBEEA53DE0AA}" destId="{6A5673D3-EFF2-4EDE-94C9-A20E57E42B4C}" srcOrd="0" destOrd="0" presId="urn:microsoft.com/office/officeart/2005/8/layout/venn2"/>
    <dgm:cxn modelId="{AFE9F193-4051-46B8-B3D6-D4E4FA43422E}" type="presOf" srcId="{1A0E1028-35D6-4F00-9FA8-501AA1C3A7DF}" destId="{AF8C7EAA-B399-4B71-81AB-FA5A62EA9B4B}" srcOrd="0" destOrd="0" presId="urn:microsoft.com/office/officeart/2005/8/layout/venn2"/>
    <dgm:cxn modelId="{DA89369E-9D1E-41A3-91E3-484B8EF83752}" type="presOf" srcId="{E4EB694F-ACF0-4F47-9708-6F2AC742DF40}" destId="{7A93DF4D-EFCF-48A6-942B-1D12C6E6C67E}" srcOrd="1" destOrd="0" presId="urn:microsoft.com/office/officeart/2005/8/layout/venn2"/>
    <dgm:cxn modelId="{52A1A6CD-615F-4F50-BB25-0FD65EA3099D}" srcId="{1A0E1028-35D6-4F00-9FA8-501AA1C3A7DF}" destId="{9912E38E-3291-447A-B70A-FBEEA53DE0AA}" srcOrd="2" destOrd="0" parTransId="{5C9D3DA6-A6CA-4AD8-AD47-FCA1E0563239}" sibTransId="{962FF8EE-8449-4A74-BAC7-C441834CC47F}"/>
    <dgm:cxn modelId="{76558E43-8549-48FB-AB9B-DF7016992BBF}" srcId="{1A0E1028-35D6-4F00-9FA8-501AA1C3A7DF}" destId="{2CDDD352-355A-4C0F-BBBA-68591DCAD856}" srcOrd="0" destOrd="0" parTransId="{77B1FB5E-07DB-4EDD-AC9A-B9E6C195E101}" sibTransId="{8119C0CD-4B5E-4966-AAAE-427C3F777ED8}"/>
    <dgm:cxn modelId="{7BB4692B-A7D4-4E19-801F-0EF138FBD79A}" type="presOf" srcId="{2CDDD352-355A-4C0F-BBBA-68591DCAD856}" destId="{F42BA9D5-CF20-42CE-AD16-F626ECB8823E}" srcOrd="1" destOrd="0" presId="urn:microsoft.com/office/officeart/2005/8/layout/venn2"/>
    <dgm:cxn modelId="{3CE3D000-BC2B-49FA-85C6-4999624305AD}" type="presParOf" srcId="{AF8C7EAA-B399-4B71-81AB-FA5A62EA9B4B}" destId="{EB91EDE6-2E07-4B5D-91EC-D2AD4D6F968D}" srcOrd="0" destOrd="0" presId="urn:microsoft.com/office/officeart/2005/8/layout/venn2"/>
    <dgm:cxn modelId="{31693D8F-1006-4D94-8004-EFE72FFAEC4F}" type="presParOf" srcId="{EB91EDE6-2E07-4B5D-91EC-D2AD4D6F968D}" destId="{2B769B91-992A-4E1B-AB0B-F1BB9B3C0DE9}" srcOrd="0" destOrd="0" presId="urn:microsoft.com/office/officeart/2005/8/layout/venn2"/>
    <dgm:cxn modelId="{DC95025E-04F3-47A7-A4A2-27DCA3B0B508}" type="presParOf" srcId="{EB91EDE6-2E07-4B5D-91EC-D2AD4D6F968D}" destId="{F42BA9D5-CF20-42CE-AD16-F626ECB8823E}" srcOrd="1" destOrd="0" presId="urn:microsoft.com/office/officeart/2005/8/layout/venn2"/>
    <dgm:cxn modelId="{5E58B202-8C88-4328-8B21-BED31C2A1946}" type="presParOf" srcId="{AF8C7EAA-B399-4B71-81AB-FA5A62EA9B4B}" destId="{64C5BFAA-DFBD-474C-9B35-24EB194FF8D0}" srcOrd="1" destOrd="0" presId="urn:microsoft.com/office/officeart/2005/8/layout/venn2"/>
    <dgm:cxn modelId="{F767C543-05AE-47E3-B749-4054A1ACECF7}" type="presParOf" srcId="{64C5BFAA-DFBD-474C-9B35-24EB194FF8D0}" destId="{CE51EB3C-0414-4B54-BB27-2BF700E4E690}" srcOrd="0" destOrd="0" presId="urn:microsoft.com/office/officeart/2005/8/layout/venn2"/>
    <dgm:cxn modelId="{2956667E-4845-4337-9592-53A738A5039D}" type="presParOf" srcId="{64C5BFAA-DFBD-474C-9B35-24EB194FF8D0}" destId="{7A93DF4D-EFCF-48A6-942B-1D12C6E6C67E}" srcOrd="1" destOrd="0" presId="urn:microsoft.com/office/officeart/2005/8/layout/venn2"/>
    <dgm:cxn modelId="{444C72E1-3BF6-4BD8-AEE9-8722DDDD8232}" type="presParOf" srcId="{AF8C7EAA-B399-4B71-81AB-FA5A62EA9B4B}" destId="{32D2D03D-1CAE-499A-8961-C0E68B0D7388}" srcOrd="2" destOrd="0" presId="urn:microsoft.com/office/officeart/2005/8/layout/venn2"/>
    <dgm:cxn modelId="{9298DB5F-A350-49C6-A77A-4DBD8DFF281F}" type="presParOf" srcId="{32D2D03D-1CAE-499A-8961-C0E68B0D7388}" destId="{6A5673D3-EFF2-4EDE-94C9-A20E57E42B4C}" srcOrd="0" destOrd="0" presId="urn:microsoft.com/office/officeart/2005/8/layout/venn2"/>
    <dgm:cxn modelId="{A26BD052-919A-4EA7-88AD-CC91E2065573}" type="presParOf" srcId="{32D2D03D-1CAE-499A-8961-C0E68B0D7388}" destId="{AC509DCA-FD78-4BB7-95F5-8C1444F41E5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466" cy="466088"/>
          </a:xfrm>
          <a:prstGeom prst="rect">
            <a:avLst/>
          </a:prstGeom>
        </p:spPr>
        <p:txBody>
          <a:bodyPr vert="horz" lIns="91221" tIns="45610" rIns="91221" bIns="4561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55953" y="0"/>
            <a:ext cx="3027466" cy="466088"/>
          </a:xfrm>
          <a:prstGeom prst="rect">
            <a:avLst/>
          </a:prstGeom>
        </p:spPr>
        <p:txBody>
          <a:bodyPr vert="horz" lIns="91221" tIns="45610" rIns="91221" bIns="45610" rtlCol="0"/>
          <a:lstStyle>
            <a:lvl1pPr algn="r">
              <a:defRPr sz="1200">
                <a:latin typeface="Arial" charset="0"/>
              </a:defRPr>
            </a:lvl1pPr>
          </a:lstStyle>
          <a:p>
            <a:pPr>
              <a:defRPr/>
            </a:pPr>
            <a:fld id="{3D571056-54D4-4FA3-B313-4CE4FF1147DE}" type="datetimeFigureOut">
              <a:rPr lang="en-US"/>
              <a:pPr>
                <a:defRPr/>
              </a:pPr>
              <a:t>11/20/2018</a:t>
            </a:fld>
            <a:endParaRPr lang="en-US"/>
          </a:p>
        </p:txBody>
      </p:sp>
      <p:sp>
        <p:nvSpPr>
          <p:cNvPr id="4" name="Footer Placeholder 3"/>
          <p:cNvSpPr>
            <a:spLocks noGrp="1"/>
          </p:cNvSpPr>
          <p:nvPr>
            <p:ph type="ftr" sz="quarter" idx="2"/>
          </p:nvPr>
        </p:nvSpPr>
        <p:spPr>
          <a:xfrm>
            <a:off x="2" y="8817614"/>
            <a:ext cx="3027466" cy="466088"/>
          </a:xfrm>
          <a:prstGeom prst="rect">
            <a:avLst/>
          </a:prstGeom>
        </p:spPr>
        <p:txBody>
          <a:bodyPr vert="horz" lIns="91221" tIns="45610" rIns="91221" bIns="4561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55953" y="8817614"/>
            <a:ext cx="3027466" cy="466088"/>
          </a:xfrm>
          <a:prstGeom prst="rect">
            <a:avLst/>
          </a:prstGeom>
        </p:spPr>
        <p:txBody>
          <a:bodyPr vert="horz" lIns="91221" tIns="45610" rIns="91221" bIns="45610" rtlCol="0" anchor="b"/>
          <a:lstStyle>
            <a:lvl1pPr algn="r">
              <a:defRPr sz="1200">
                <a:latin typeface="Arial" charset="0"/>
              </a:defRPr>
            </a:lvl1pPr>
          </a:lstStyle>
          <a:p>
            <a:pPr>
              <a:defRPr/>
            </a:pPr>
            <a:fld id="{61B48FA4-4091-4F49-A64B-46B41FCE1824}" type="slidenum">
              <a:rPr lang="en-US"/>
              <a:pPr>
                <a:defRPr/>
              </a:pPr>
              <a:t>‹#›</a:t>
            </a:fld>
            <a:endParaRPr lang="en-US"/>
          </a:p>
        </p:txBody>
      </p:sp>
    </p:spTree>
    <p:extLst>
      <p:ext uri="{BB962C8B-B14F-4D97-AF65-F5344CB8AC3E}">
        <p14:creationId xmlns:p14="http://schemas.microsoft.com/office/powerpoint/2010/main" val="4054422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lvl1pPr defTabSz="929627" eaLnBrk="1" hangingPunct="1">
              <a:defRPr sz="1200" smtClean="0"/>
            </a:lvl1pPr>
          </a:lstStyle>
          <a:p>
            <a:pPr>
              <a:defRPr/>
            </a:pPr>
            <a:endParaRPr lang="en-CA" altLang="en-US"/>
          </a:p>
        </p:txBody>
      </p:sp>
      <p:sp>
        <p:nvSpPr>
          <p:cNvPr id="3075" name="Rectangle 3"/>
          <p:cNvSpPr>
            <a:spLocks noGrp="1" noChangeArrowheads="1"/>
          </p:cNvSpPr>
          <p:nvPr>
            <p:ph type="dt" idx="1"/>
          </p:nvPr>
        </p:nvSpPr>
        <p:spPr bwMode="auto">
          <a:xfrm>
            <a:off x="3957534" y="0"/>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lvl1pPr algn="r" defTabSz="929627" eaLnBrk="1" hangingPunct="1">
              <a:defRPr sz="1200" smtClean="0"/>
            </a:lvl1pPr>
          </a:lstStyle>
          <a:p>
            <a:pPr>
              <a:defRPr/>
            </a:pPr>
            <a:endParaRPr lang="en-CA" altLang="en-US"/>
          </a:p>
        </p:txBody>
      </p:sp>
      <p:sp>
        <p:nvSpPr>
          <p:cNvPr id="20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697552" y="4410392"/>
            <a:ext cx="5589898" cy="417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3078" name="Rectangle 6"/>
          <p:cNvSpPr>
            <a:spLocks noGrp="1" noChangeArrowheads="1"/>
          </p:cNvSpPr>
          <p:nvPr>
            <p:ph type="ftr" sz="quarter" idx="4"/>
          </p:nvPr>
        </p:nvSpPr>
        <p:spPr bwMode="auto">
          <a:xfrm>
            <a:off x="0" y="8819198"/>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b" anchorCtr="0" compatLnSpc="1">
            <a:prstTxWarp prst="textNoShape">
              <a:avLst/>
            </a:prstTxWarp>
          </a:bodyPr>
          <a:lstStyle>
            <a:lvl1pPr defTabSz="929627" eaLnBrk="1" hangingPunct="1">
              <a:defRPr sz="1200" smtClean="0"/>
            </a:lvl1pPr>
          </a:lstStyle>
          <a:p>
            <a:pPr>
              <a:defRPr/>
            </a:pPr>
            <a:endParaRPr lang="en-CA" altLang="en-US"/>
          </a:p>
        </p:txBody>
      </p:sp>
      <p:sp>
        <p:nvSpPr>
          <p:cNvPr id="3079" name="Rectangle 7"/>
          <p:cNvSpPr>
            <a:spLocks noGrp="1" noChangeArrowheads="1"/>
          </p:cNvSpPr>
          <p:nvPr>
            <p:ph type="sldNum" sz="quarter" idx="5"/>
          </p:nvPr>
        </p:nvSpPr>
        <p:spPr bwMode="auto">
          <a:xfrm>
            <a:off x="3957534" y="8819198"/>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b" anchorCtr="0" compatLnSpc="1">
            <a:prstTxWarp prst="textNoShape">
              <a:avLst/>
            </a:prstTxWarp>
          </a:bodyPr>
          <a:lstStyle>
            <a:lvl1pPr algn="r" defTabSz="929627" eaLnBrk="1" hangingPunct="1">
              <a:defRPr sz="1200" smtClean="0"/>
            </a:lvl1pPr>
          </a:lstStyle>
          <a:p>
            <a:pPr>
              <a:defRPr/>
            </a:pPr>
            <a:fld id="{B805787E-2BC1-4A89-93DC-ADC5C76CF4FE}" type="slidenum">
              <a:rPr lang="en-CA" altLang="en-US"/>
              <a:pPr>
                <a:defRPr/>
              </a:pPr>
              <a:t>‹#›</a:t>
            </a:fld>
            <a:endParaRPr lang="en-CA" altLang="en-US"/>
          </a:p>
        </p:txBody>
      </p:sp>
    </p:spTree>
    <p:extLst>
      <p:ext uri="{BB962C8B-B14F-4D97-AF65-F5344CB8AC3E}">
        <p14:creationId xmlns:p14="http://schemas.microsoft.com/office/powerpoint/2010/main" val="1384460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a:t>
            </a:fld>
            <a:endParaRPr lang="en-CA" altLang="en-US"/>
          </a:p>
        </p:txBody>
      </p:sp>
    </p:spTree>
    <p:extLst>
      <p:ext uri="{BB962C8B-B14F-4D97-AF65-F5344CB8AC3E}">
        <p14:creationId xmlns:p14="http://schemas.microsoft.com/office/powerpoint/2010/main" val="149930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10</a:t>
            </a:fld>
            <a:endParaRPr lang="en-CA" altLang="en-US"/>
          </a:p>
        </p:txBody>
      </p:sp>
    </p:spTree>
    <p:extLst>
      <p:ext uri="{BB962C8B-B14F-4D97-AF65-F5344CB8AC3E}">
        <p14:creationId xmlns:p14="http://schemas.microsoft.com/office/powerpoint/2010/main" val="6087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11</a:t>
            </a:fld>
            <a:endParaRPr lang="en-CA" altLang="en-US"/>
          </a:p>
        </p:txBody>
      </p:sp>
    </p:spTree>
    <p:extLst>
      <p:ext uri="{BB962C8B-B14F-4D97-AF65-F5344CB8AC3E}">
        <p14:creationId xmlns:p14="http://schemas.microsoft.com/office/powerpoint/2010/main" val="369365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12</a:t>
            </a:fld>
            <a:endParaRPr lang="en-CA" altLang="en-US"/>
          </a:p>
        </p:txBody>
      </p:sp>
    </p:spTree>
    <p:extLst>
      <p:ext uri="{BB962C8B-B14F-4D97-AF65-F5344CB8AC3E}">
        <p14:creationId xmlns:p14="http://schemas.microsoft.com/office/powerpoint/2010/main" val="302134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13</a:t>
            </a:fld>
            <a:endParaRPr lang="en-CA" altLang="en-US"/>
          </a:p>
        </p:txBody>
      </p:sp>
    </p:spTree>
    <p:extLst>
      <p:ext uri="{BB962C8B-B14F-4D97-AF65-F5344CB8AC3E}">
        <p14:creationId xmlns:p14="http://schemas.microsoft.com/office/powerpoint/2010/main" val="394340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14</a:t>
            </a:fld>
            <a:endParaRPr lang="en-CA" altLang="en-US"/>
          </a:p>
        </p:txBody>
      </p:sp>
    </p:spTree>
    <p:extLst>
      <p:ext uri="{BB962C8B-B14F-4D97-AF65-F5344CB8AC3E}">
        <p14:creationId xmlns:p14="http://schemas.microsoft.com/office/powerpoint/2010/main" val="79022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15</a:t>
            </a:fld>
            <a:endParaRPr lang="en-CA" altLang="en-US"/>
          </a:p>
        </p:txBody>
      </p:sp>
    </p:spTree>
    <p:extLst>
      <p:ext uri="{BB962C8B-B14F-4D97-AF65-F5344CB8AC3E}">
        <p14:creationId xmlns:p14="http://schemas.microsoft.com/office/powerpoint/2010/main" val="46426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16</a:t>
            </a:fld>
            <a:endParaRPr lang="en-CA" altLang="en-US"/>
          </a:p>
        </p:txBody>
      </p:sp>
    </p:spTree>
    <p:extLst>
      <p:ext uri="{BB962C8B-B14F-4D97-AF65-F5344CB8AC3E}">
        <p14:creationId xmlns:p14="http://schemas.microsoft.com/office/powerpoint/2010/main" val="168543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17</a:t>
            </a:fld>
            <a:endParaRPr lang="en-CA" altLang="en-US"/>
          </a:p>
        </p:txBody>
      </p:sp>
    </p:spTree>
    <p:extLst>
      <p:ext uri="{BB962C8B-B14F-4D97-AF65-F5344CB8AC3E}">
        <p14:creationId xmlns:p14="http://schemas.microsoft.com/office/powerpoint/2010/main" val="752674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18</a:t>
            </a:fld>
            <a:endParaRPr lang="en-CA" altLang="en-US"/>
          </a:p>
        </p:txBody>
      </p:sp>
    </p:spTree>
    <p:extLst>
      <p:ext uri="{BB962C8B-B14F-4D97-AF65-F5344CB8AC3E}">
        <p14:creationId xmlns:p14="http://schemas.microsoft.com/office/powerpoint/2010/main" val="288185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19</a:t>
            </a:fld>
            <a:endParaRPr lang="en-CA" altLang="en-US"/>
          </a:p>
        </p:txBody>
      </p:sp>
    </p:spTree>
    <p:extLst>
      <p:ext uri="{BB962C8B-B14F-4D97-AF65-F5344CB8AC3E}">
        <p14:creationId xmlns:p14="http://schemas.microsoft.com/office/powerpoint/2010/main" val="73917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2</a:t>
            </a:fld>
            <a:endParaRPr lang="en-CA" altLang="en-US"/>
          </a:p>
        </p:txBody>
      </p:sp>
    </p:spTree>
    <p:extLst>
      <p:ext uri="{BB962C8B-B14F-4D97-AF65-F5344CB8AC3E}">
        <p14:creationId xmlns:p14="http://schemas.microsoft.com/office/powerpoint/2010/main" val="24266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3</a:t>
            </a:fld>
            <a:endParaRPr lang="en-CA" altLang="en-US"/>
          </a:p>
        </p:txBody>
      </p:sp>
    </p:spTree>
    <p:extLst>
      <p:ext uri="{BB962C8B-B14F-4D97-AF65-F5344CB8AC3E}">
        <p14:creationId xmlns:p14="http://schemas.microsoft.com/office/powerpoint/2010/main" val="268763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4</a:t>
            </a:fld>
            <a:endParaRPr lang="en-CA" altLang="en-US"/>
          </a:p>
        </p:txBody>
      </p:sp>
    </p:spTree>
    <p:extLst>
      <p:ext uri="{BB962C8B-B14F-4D97-AF65-F5344CB8AC3E}">
        <p14:creationId xmlns:p14="http://schemas.microsoft.com/office/powerpoint/2010/main" val="405032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5</a:t>
            </a:fld>
            <a:endParaRPr lang="en-CA" altLang="en-US"/>
          </a:p>
        </p:txBody>
      </p:sp>
    </p:spTree>
    <p:extLst>
      <p:ext uri="{BB962C8B-B14F-4D97-AF65-F5344CB8AC3E}">
        <p14:creationId xmlns:p14="http://schemas.microsoft.com/office/powerpoint/2010/main" val="286197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6</a:t>
            </a:fld>
            <a:endParaRPr lang="en-CA" altLang="en-US"/>
          </a:p>
        </p:txBody>
      </p:sp>
    </p:spTree>
    <p:extLst>
      <p:ext uri="{BB962C8B-B14F-4D97-AF65-F5344CB8AC3E}">
        <p14:creationId xmlns:p14="http://schemas.microsoft.com/office/powerpoint/2010/main" val="406605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7</a:t>
            </a:fld>
            <a:endParaRPr lang="en-CA" altLang="en-US"/>
          </a:p>
        </p:txBody>
      </p:sp>
    </p:spTree>
    <p:extLst>
      <p:ext uri="{BB962C8B-B14F-4D97-AF65-F5344CB8AC3E}">
        <p14:creationId xmlns:p14="http://schemas.microsoft.com/office/powerpoint/2010/main" val="422923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8</a:t>
            </a:fld>
            <a:endParaRPr lang="en-CA" altLang="en-US"/>
          </a:p>
        </p:txBody>
      </p:sp>
    </p:spTree>
    <p:extLst>
      <p:ext uri="{BB962C8B-B14F-4D97-AF65-F5344CB8AC3E}">
        <p14:creationId xmlns:p14="http://schemas.microsoft.com/office/powerpoint/2010/main" val="183102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05787E-2BC1-4A89-93DC-ADC5C76CF4FE}" type="slidenum">
              <a:rPr lang="en-CA" altLang="en-US" smtClean="0"/>
              <a:pPr>
                <a:defRPr/>
              </a:pPr>
              <a:t>9</a:t>
            </a:fld>
            <a:endParaRPr lang="en-CA" altLang="en-US"/>
          </a:p>
        </p:txBody>
      </p:sp>
    </p:spTree>
    <p:extLst>
      <p:ext uri="{BB962C8B-B14F-4D97-AF65-F5344CB8AC3E}">
        <p14:creationId xmlns:p14="http://schemas.microsoft.com/office/powerpoint/2010/main" val="146638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1493CF3-5735-450B-80E7-49A512C1B031}"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6" name="Slide Number Placeholder 5"/>
          <p:cNvSpPr>
            <a:spLocks noGrp="1"/>
          </p:cNvSpPr>
          <p:nvPr>
            <p:ph type="sldNum" sz="quarter" idx="12"/>
          </p:nvPr>
        </p:nvSpPr>
        <p:spPr/>
        <p:txBody>
          <a:bodyPr/>
          <a:lstStyle/>
          <a:p>
            <a:pPr>
              <a:defRPr/>
            </a:pPr>
            <a:fld id="{95E6E09C-422F-4690-9A07-6703A4625C98}"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15081605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9726C3C-5D74-412E-A6DC-C8FCD4A49A86}"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6" name="Slide Number Placeholder 5"/>
          <p:cNvSpPr>
            <a:spLocks noGrp="1"/>
          </p:cNvSpPr>
          <p:nvPr>
            <p:ph type="sldNum" sz="quarter" idx="12"/>
          </p:nvPr>
        </p:nvSpPr>
        <p:spPr/>
        <p:txBody>
          <a:bodyPr/>
          <a:lstStyle/>
          <a:p>
            <a:pPr>
              <a:defRPr/>
            </a:pPr>
            <a:fld id="{482C5588-96F1-456A-BB23-2631EB36EC1E}"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9653219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3959E9-2956-43DA-9016-763C2E784123}"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6" name="Slide Number Placeholder 5"/>
          <p:cNvSpPr>
            <a:spLocks noGrp="1"/>
          </p:cNvSpPr>
          <p:nvPr>
            <p:ph type="sldNum" sz="quarter" idx="12"/>
          </p:nvPr>
        </p:nvSpPr>
        <p:spPr/>
        <p:txBody>
          <a:bodyPr/>
          <a:lstStyle/>
          <a:p>
            <a:pPr>
              <a:defRPr/>
            </a:pPr>
            <a:fld id="{64A4E7E4-DF93-47B2-B68A-75F762F03B19}"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31863054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9" name="Title 8"/>
          <p:cNvSpPr>
            <a:spLocks noGrp="1"/>
          </p:cNvSpPr>
          <p:nvPr>
            <p:ph type="title"/>
          </p:nvPr>
        </p:nvSpPr>
        <p:spPr>
          <a:xfrm>
            <a:off x="395289" y="2343953"/>
            <a:ext cx="3177499" cy="873775"/>
          </a:xfrm>
          <a:prstGeom prst="rect">
            <a:avLst/>
          </a:prstGeom>
        </p:spPr>
        <p:txBody>
          <a:bodyPr/>
          <a:lstStyle>
            <a:lvl1pPr>
              <a:defRPr lang="en-US" sz="1800" b="1" baseline="0" dirty="0">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24" name="Text Placeholder 22"/>
          <p:cNvSpPr>
            <a:spLocks noGrp="1"/>
          </p:cNvSpPr>
          <p:nvPr>
            <p:ph type="body" sz="quarter" idx="10"/>
          </p:nvPr>
        </p:nvSpPr>
        <p:spPr>
          <a:xfrm>
            <a:off x="395288" y="3409278"/>
            <a:ext cx="2736552" cy="395548"/>
          </a:xfrm>
          <a:prstGeom prst="rect">
            <a:avLst/>
          </a:prstGeom>
        </p:spPr>
        <p:txBody>
          <a:bodyPr/>
          <a:lstStyle>
            <a:lvl1pPr marL="0" indent="0">
              <a:buNone/>
              <a:defRPr sz="1050">
                <a:solidFill>
                  <a:schemeClr val="bg1"/>
                </a:solidFill>
                <a:latin typeface="Century Gothic" charset="0"/>
                <a:ea typeface="Century Gothic" charset="0"/>
                <a:cs typeface="Century Gothic" charset="0"/>
              </a:defRPr>
            </a:lvl1pPr>
          </a:lstStyle>
          <a:p>
            <a:pPr lvl="0"/>
            <a:r>
              <a:rPr lang="en-US" dirty="0"/>
              <a:t>Edit Master text styles</a:t>
            </a:r>
          </a:p>
        </p:txBody>
      </p:sp>
      <p:sp>
        <p:nvSpPr>
          <p:cNvPr id="30" name="Text Placeholder 22"/>
          <p:cNvSpPr>
            <a:spLocks noGrp="1"/>
          </p:cNvSpPr>
          <p:nvPr>
            <p:ph type="body" sz="quarter" idx="12"/>
          </p:nvPr>
        </p:nvSpPr>
        <p:spPr>
          <a:xfrm>
            <a:off x="431912" y="5301497"/>
            <a:ext cx="2736552" cy="287745"/>
          </a:xfrm>
          <a:prstGeom prst="rect">
            <a:avLst/>
          </a:prstGeom>
        </p:spPr>
        <p:txBody>
          <a:bodyPr/>
          <a:lstStyle>
            <a:lvl1pPr marL="0" indent="0">
              <a:buNone/>
              <a:defRPr sz="900" b="0" baseline="0">
                <a:solidFill>
                  <a:schemeClr val="tx1">
                    <a:lumMod val="85000"/>
                    <a:lumOff val="15000"/>
                  </a:schemeClr>
                </a:solidFill>
                <a:latin typeface="Century Gothic" charset="0"/>
                <a:ea typeface="Century Gothic" charset="0"/>
                <a:cs typeface="Century Gothic" charset="0"/>
              </a:defRPr>
            </a:lvl1pPr>
          </a:lstStyle>
          <a:p>
            <a:pPr lvl="0"/>
            <a:r>
              <a:rPr lang="en-US" altLang="en-US" dirty="0"/>
              <a:t>Edit Master text styles</a:t>
            </a:r>
          </a:p>
        </p:txBody>
      </p:sp>
    </p:spTree>
    <p:extLst>
      <p:ext uri="{BB962C8B-B14F-4D97-AF65-F5344CB8AC3E}">
        <p14:creationId xmlns:p14="http://schemas.microsoft.com/office/powerpoint/2010/main" val="40339012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sp>
        <p:nvSpPr>
          <p:cNvPr id="9" name="Title 8"/>
          <p:cNvSpPr>
            <a:spLocks noGrp="1"/>
          </p:cNvSpPr>
          <p:nvPr>
            <p:ph type="title"/>
          </p:nvPr>
        </p:nvSpPr>
        <p:spPr>
          <a:xfrm>
            <a:off x="395288" y="2343951"/>
            <a:ext cx="3177499" cy="873775"/>
          </a:xfrm>
          <a:prstGeom prst="rect">
            <a:avLst/>
          </a:prstGeom>
        </p:spPr>
        <p:txBody>
          <a:bodyPr/>
          <a:lstStyle>
            <a:lvl1pPr>
              <a:defRPr lang="en-US" sz="2400" b="1" baseline="0" dirty="0">
                <a:solidFill>
                  <a:schemeClr val="bg1"/>
                </a:solidFill>
                <a:latin typeface="Century Gothic" charset="0"/>
                <a:ea typeface="Century Gothic" charset="0"/>
                <a:cs typeface="Century Gothic" charset="0"/>
              </a:defRPr>
            </a:lvl1pPr>
          </a:lstStyle>
          <a:p>
            <a:r>
              <a:rPr lang="en-US"/>
              <a:t>Click to edit Master title style</a:t>
            </a:r>
            <a:endParaRPr lang="en-US" dirty="0"/>
          </a:p>
        </p:txBody>
      </p:sp>
      <p:sp>
        <p:nvSpPr>
          <p:cNvPr id="24" name="Text Placeholder 22"/>
          <p:cNvSpPr>
            <a:spLocks noGrp="1"/>
          </p:cNvSpPr>
          <p:nvPr>
            <p:ph type="body" sz="quarter" idx="10"/>
          </p:nvPr>
        </p:nvSpPr>
        <p:spPr>
          <a:xfrm>
            <a:off x="395288" y="3409278"/>
            <a:ext cx="2736552" cy="395548"/>
          </a:xfrm>
          <a:prstGeom prst="rect">
            <a:avLst/>
          </a:prstGeom>
        </p:spPr>
        <p:txBody>
          <a:bodyPr/>
          <a:lstStyle>
            <a:lvl1pPr marL="0" indent="0">
              <a:buNone/>
              <a:defRPr sz="1400">
                <a:solidFill>
                  <a:schemeClr val="bg1"/>
                </a:solidFill>
                <a:latin typeface="Century Gothic" charset="0"/>
                <a:ea typeface="Century Gothic" charset="0"/>
                <a:cs typeface="Century Gothic" charset="0"/>
              </a:defRPr>
            </a:lvl1pPr>
          </a:lstStyle>
          <a:p>
            <a:pPr lvl="0"/>
            <a:r>
              <a:rPr lang="en-US"/>
              <a:t>Click to edit Master text styles</a:t>
            </a:r>
          </a:p>
        </p:txBody>
      </p:sp>
      <p:sp>
        <p:nvSpPr>
          <p:cNvPr id="30" name="Text Placeholder 22"/>
          <p:cNvSpPr>
            <a:spLocks noGrp="1"/>
          </p:cNvSpPr>
          <p:nvPr>
            <p:ph type="body" sz="quarter" idx="12"/>
          </p:nvPr>
        </p:nvSpPr>
        <p:spPr>
          <a:xfrm>
            <a:off x="431912" y="5301495"/>
            <a:ext cx="2736552" cy="287745"/>
          </a:xfrm>
          <a:prstGeom prst="rect">
            <a:avLst/>
          </a:prstGeom>
        </p:spPr>
        <p:txBody>
          <a:bodyPr/>
          <a:lstStyle>
            <a:lvl1pPr marL="0" indent="0">
              <a:buNone/>
              <a:defRPr sz="1200" b="0" baseline="0">
                <a:solidFill>
                  <a:schemeClr val="tx1">
                    <a:lumMod val="85000"/>
                    <a:lumOff val="15000"/>
                  </a:schemeClr>
                </a:solidFill>
                <a:latin typeface="Century Gothic" charset="0"/>
                <a:ea typeface="Century Gothic" charset="0"/>
                <a:cs typeface="Century Gothic" charset="0"/>
              </a:defRPr>
            </a:lvl1pPr>
          </a:lstStyle>
          <a:p>
            <a:pPr lvl="0"/>
            <a:r>
              <a:rPr lang="en-US" altLang="en-US"/>
              <a:t>Click to edit Master text styles</a:t>
            </a:r>
          </a:p>
        </p:txBody>
      </p:sp>
    </p:spTree>
    <p:extLst>
      <p:ext uri="{BB962C8B-B14F-4D97-AF65-F5344CB8AC3E}">
        <p14:creationId xmlns:p14="http://schemas.microsoft.com/office/powerpoint/2010/main" val="16153920"/>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983511"/>
            <a:ext cx="6247606" cy="567729"/>
          </a:xfrm>
          <a:prstGeom prst="rect">
            <a:avLst/>
          </a:prstGeom>
        </p:spPr>
        <p:txBody>
          <a:bodyPr/>
          <a:lstStyle>
            <a:lvl1pPr marL="0" indent="0">
              <a:buNone/>
              <a:defRPr sz="2400">
                <a:solidFill>
                  <a:schemeClr val="accent4">
                    <a:lumMod val="75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8" name="Title 7"/>
          <p:cNvSpPr>
            <a:spLocks noGrp="1"/>
          </p:cNvSpPr>
          <p:nvPr>
            <p:ph type="title"/>
          </p:nvPr>
        </p:nvSpPr>
        <p:spPr>
          <a:xfrm>
            <a:off x="628650" y="1844824"/>
            <a:ext cx="6247606" cy="1922663"/>
          </a:xfrm>
          <a:prstGeom prst="rect">
            <a:avLst/>
          </a:prstGeom>
        </p:spPr>
        <p:txBody>
          <a:bodyPr/>
          <a:lstStyle>
            <a:lvl1pPr>
              <a:defRPr sz="6000" b="1">
                <a:solidFill>
                  <a:srgbClr val="1F324F"/>
                </a:solidFill>
                <a:latin typeface="Century Gothic" charset="0"/>
                <a:ea typeface="Century Gothic" charset="0"/>
                <a:cs typeface="Century Gothic" charset="0"/>
              </a:defRPr>
            </a:lvl1pPr>
          </a:lstStyle>
          <a:p>
            <a:r>
              <a:rPr lang="en-US"/>
              <a:t>Click to edit Master title style</a:t>
            </a:r>
            <a:endParaRPr lang="en-US" dirty="0"/>
          </a:p>
        </p:txBody>
      </p:sp>
      <p:sp>
        <p:nvSpPr>
          <p:cNvPr id="7" name="Slide Number Placeholder 6">
            <a:extLst>
              <a:ext uri="{FF2B5EF4-FFF2-40B4-BE49-F238E27FC236}">
                <a16:creationId xmlns="" xmlns:a16="http://schemas.microsoft.com/office/drawing/2014/main" id="{1FD49E52-E8EF-DA4A-8F32-7C6036728766}"/>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72454F38-F393-49BE-8C19-2C14F292B263}" type="slidenum">
              <a:rPr lang="en-CA" altLang="en-US" smtClean="0"/>
              <a:pPr>
                <a:defRPr/>
              </a:pPr>
              <a:t>‹#›</a:t>
            </a:fld>
            <a:endParaRPr lang="en-CA" altLang="en-US"/>
          </a:p>
        </p:txBody>
      </p:sp>
    </p:spTree>
    <p:extLst>
      <p:ext uri="{BB962C8B-B14F-4D97-AF65-F5344CB8AC3E}">
        <p14:creationId xmlns:p14="http://schemas.microsoft.com/office/powerpoint/2010/main" val="1756659117"/>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0038" y="1700213"/>
            <a:ext cx="7224289" cy="4105051"/>
          </a:xfrm>
          <a:prstGeom prst="rect">
            <a:avLst/>
          </a:prstGeom>
        </p:spPr>
        <p:txBody>
          <a:bodyPr/>
          <a:lstStyle>
            <a:lvl1pPr marL="0" indent="0">
              <a:buFontTx/>
              <a:buNone/>
              <a:defRPr>
                <a:solidFill>
                  <a:schemeClr val="tx1">
                    <a:lumMod val="85000"/>
                    <a:lumOff val="1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9" name="Title 8"/>
          <p:cNvSpPr>
            <a:spLocks noGrp="1"/>
          </p:cNvSpPr>
          <p:nvPr>
            <p:ph type="title"/>
          </p:nvPr>
        </p:nvSpPr>
        <p:spPr>
          <a:xfrm>
            <a:off x="300038" y="980728"/>
            <a:ext cx="6720234" cy="5754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a:t>Click to edit Master title style</a:t>
            </a:r>
            <a:endParaRPr lang="en-US" dirty="0"/>
          </a:p>
        </p:txBody>
      </p:sp>
      <p:sp>
        <p:nvSpPr>
          <p:cNvPr id="8" name="Rectangle 6">
            <a:extLst>
              <a:ext uri="{FF2B5EF4-FFF2-40B4-BE49-F238E27FC236}">
                <a16:creationId xmlns="" xmlns:a16="http://schemas.microsoft.com/office/drawing/2014/main" id="{1035CCF7-F785-B244-8BA7-6E3786CD22B3}"/>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72454F38-F393-49BE-8C19-2C14F292B263}" type="slidenum">
              <a:rPr lang="en-CA" altLang="en-US" smtClean="0"/>
              <a:pPr>
                <a:defRPr/>
              </a:pPr>
              <a:t>‹#›</a:t>
            </a:fld>
            <a:endParaRPr lang="en-CA" altLang="en-US"/>
          </a:p>
        </p:txBody>
      </p:sp>
    </p:spTree>
    <p:extLst>
      <p:ext uri="{BB962C8B-B14F-4D97-AF65-F5344CB8AC3E}">
        <p14:creationId xmlns:p14="http://schemas.microsoft.com/office/powerpoint/2010/main" val="612663620"/>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mp; Bulle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00038" y="1773238"/>
            <a:ext cx="7224290" cy="3960018"/>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2"/>
          <p:cNvSpPr>
            <a:spLocks noGrp="1"/>
          </p:cNvSpPr>
          <p:nvPr>
            <p:ph type="title"/>
          </p:nvPr>
        </p:nvSpPr>
        <p:spPr>
          <a:xfrm>
            <a:off x="300037" y="1037431"/>
            <a:ext cx="6648227"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a:t>Click to edit Master title style</a:t>
            </a:r>
            <a:endParaRPr lang="en-US" dirty="0"/>
          </a:p>
        </p:txBody>
      </p:sp>
      <p:sp>
        <p:nvSpPr>
          <p:cNvPr id="4" name="Rectangle 6"/>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72454F38-F393-49BE-8C19-2C14F292B263}" type="slidenum">
              <a:rPr lang="en-CA" altLang="en-US" smtClean="0"/>
              <a:pPr>
                <a:defRPr/>
              </a:pPr>
              <a:t>‹#›</a:t>
            </a:fld>
            <a:endParaRPr lang="en-CA" altLang="en-US"/>
          </a:p>
        </p:txBody>
      </p:sp>
    </p:spTree>
    <p:extLst>
      <p:ext uri="{BB962C8B-B14F-4D97-AF65-F5344CB8AC3E}">
        <p14:creationId xmlns:p14="http://schemas.microsoft.com/office/powerpoint/2010/main" val="3756552319"/>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783" y="1825625"/>
            <a:ext cx="3679153"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211960" y="1825625"/>
            <a:ext cx="3528392" cy="390763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Title 2"/>
          <p:cNvSpPr>
            <a:spLocks noGrp="1"/>
          </p:cNvSpPr>
          <p:nvPr>
            <p:ph type="title"/>
          </p:nvPr>
        </p:nvSpPr>
        <p:spPr>
          <a:xfrm>
            <a:off x="300037" y="1037431"/>
            <a:ext cx="6432203"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a:t>Click to edit Master title style</a:t>
            </a:r>
            <a:endParaRPr lang="en-US" dirty="0"/>
          </a:p>
        </p:txBody>
      </p:sp>
      <p:sp>
        <p:nvSpPr>
          <p:cNvPr id="8" name="Rectangle 6">
            <a:extLst>
              <a:ext uri="{FF2B5EF4-FFF2-40B4-BE49-F238E27FC236}">
                <a16:creationId xmlns="" xmlns:a16="http://schemas.microsoft.com/office/drawing/2014/main" id="{7CFA41A2-4FDC-C24E-98D5-D993FFD46137}"/>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72454F38-F393-49BE-8C19-2C14F292B263}" type="slidenum">
              <a:rPr lang="en-CA" altLang="en-US" smtClean="0"/>
              <a:pPr>
                <a:defRPr/>
              </a:pPr>
              <a:t>‹#›</a:t>
            </a:fld>
            <a:endParaRPr lang="en-CA" altLang="en-US"/>
          </a:p>
        </p:txBody>
      </p:sp>
    </p:spTree>
    <p:extLst>
      <p:ext uri="{BB962C8B-B14F-4D97-AF65-F5344CB8AC3E}">
        <p14:creationId xmlns:p14="http://schemas.microsoft.com/office/powerpoint/2010/main" val="1887815874"/>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382577" cy="823912"/>
          </a:xfrm>
          <a:prstGeom prst="rect">
            <a:avLst/>
          </a:prstGeo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382577" cy="3228181"/>
          </a:xfrm>
          <a:prstGeom prst="rect">
            <a:avLst/>
          </a:prstGeom>
        </p:spPr>
        <p:txBody>
          <a:bodyPr/>
          <a:lstStyle>
            <a:lvl1pPr marL="342900" indent="-342900">
              <a:buClr>
                <a:srgbClr val="31708D"/>
              </a:buClr>
              <a:buFont typeface="Arial" charset="0"/>
              <a:buChar cha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29150" y="1681163"/>
            <a:ext cx="3399234" cy="823912"/>
          </a:xfrm>
          <a:prstGeom prst="rect">
            <a:avLst/>
          </a:prstGeo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399234" cy="3228181"/>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Title 2"/>
          <p:cNvSpPr>
            <a:spLocks noGrp="1"/>
          </p:cNvSpPr>
          <p:nvPr>
            <p:ph type="title"/>
          </p:nvPr>
        </p:nvSpPr>
        <p:spPr>
          <a:xfrm>
            <a:off x="300037" y="1037431"/>
            <a:ext cx="6648227"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a:t>Click to edit Master title style</a:t>
            </a:r>
            <a:endParaRPr lang="en-US" dirty="0"/>
          </a:p>
        </p:txBody>
      </p:sp>
      <p:sp>
        <p:nvSpPr>
          <p:cNvPr id="10" name="Rectangle 6">
            <a:extLst>
              <a:ext uri="{FF2B5EF4-FFF2-40B4-BE49-F238E27FC236}">
                <a16:creationId xmlns="" xmlns:a16="http://schemas.microsoft.com/office/drawing/2014/main" id="{5469BB81-0033-064E-AF3C-694049946936}"/>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72454F38-F393-49BE-8C19-2C14F292B263}" type="slidenum">
              <a:rPr lang="en-CA" altLang="en-US" smtClean="0"/>
              <a:pPr>
                <a:defRPr/>
              </a:pPr>
              <a:t>‹#›</a:t>
            </a:fld>
            <a:endParaRPr lang="en-CA" altLang="en-US"/>
          </a:p>
        </p:txBody>
      </p:sp>
    </p:spTree>
    <p:extLst>
      <p:ext uri="{BB962C8B-B14F-4D97-AF65-F5344CB8AC3E}">
        <p14:creationId xmlns:p14="http://schemas.microsoft.com/office/powerpoint/2010/main" val="2237249807"/>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2276872"/>
            <a:ext cx="4140596" cy="3456384"/>
          </a:xfrm>
          <a:prstGeom prst="rect">
            <a:avLst/>
          </a:prstGeo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dirty="0"/>
          </a:p>
        </p:txBody>
      </p:sp>
      <p:sp>
        <p:nvSpPr>
          <p:cNvPr id="4" name="Text Placeholder 3"/>
          <p:cNvSpPr>
            <a:spLocks noGrp="1"/>
          </p:cNvSpPr>
          <p:nvPr>
            <p:ph type="body" sz="half" idx="2"/>
          </p:nvPr>
        </p:nvSpPr>
        <p:spPr>
          <a:xfrm>
            <a:off x="630238" y="1700808"/>
            <a:ext cx="2949575" cy="4032448"/>
          </a:xfrm>
          <a:prstGeom prst="rect">
            <a:avLst/>
          </a:prstGeo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p:cNvSpPr>
            <a:spLocks noGrp="1"/>
          </p:cNvSpPr>
          <p:nvPr>
            <p:ph type="title"/>
          </p:nvPr>
        </p:nvSpPr>
        <p:spPr>
          <a:xfrm>
            <a:off x="628650" y="987425"/>
            <a:ext cx="6247606" cy="569367"/>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a:t>Click to edit Master title style</a:t>
            </a:r>
            <a:endParaRPr lang="en-US" dirty="0"/>
          </a:p>
        </p:txBody>
      </p:sp>
      <p:sp>
        <p:nvSpPr>
          <p:cNvPr id="9" name="Rectangle 6">
            <a:extLst>
              <a:ext uri="{FF2B5EF4-FFF2-40B4-BE49-F238E27FC236}">
                <a16:creationId xmlns="" xmlns:a16="http://schemas.microsoft.com/office/drawing/2014/main" id="{E8E2B60D-FD75-7146-999F-80B942CDE5F3}"/>
              </a:ext>
            </a:extLst>
          </p:cNvPr>
          <p:cNvSpPr>
            <a:spLocks noGrp="1" noChangeArrowheads="1"/>
          </p:cNvSpPr>
          <p:nvPr>
            <p:ph type="sldNum" sz="quarter" idx="14"/>
          </p:nvPr>
        </p:nvSpPr>
        <p:spPr>
          <a:xfrm>
            <a:off x="8172400" y="5257006"/>
            <a:ext cx="576064" cy="476250"/>
          </a:xfrm>
          <a:prstGeom prst="rect">
            <a:avLst/>
          </a:prstGeom>
        </p:spPr>
        <p:txBody>
          <a:bodyPr/>
          <a:lstStyle>
            <a:lvl1pPr algn="r">
              <a:defRPr sz="1400"/>
            </a:lvl1pPr>
          </a:lstStyle>
          <a:p>
            <a:pPr>
              <a:defRPr/>
            </a:pPr>
            <a:fld id="{72454F38-F393-49BE-8C19-2C14F292B263}" type="slidenum">
              <a:rPr lang="en-CA" altLang="en-US" smtClean="0"/>
              <a:pPr>
                <a:defRPr/>
              </a:pPr>
              <a:t>‹#›</a:t>
            </a:fld>
            <a:endParaRPr lang="en-CA" altLang="en-US"/>
          </a:p>
        </p:txBody>
      </p:sp>
    </p:spTree>
    <p:extLst>
      <p:ext uri="{BB962C8B-B14F-4D97-AF65-F5344CB8AC3E}">
        <p14:creationId xmlns:p14="http://schemas.microsoft.com/office/powerpoint/2010/main" val="2092062997"/>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0352EE4-E840-44E8-98EF-85E6C78D8C5C}"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6" name="Slide Number Placeholder 5"/>
          <p:cNvSpPr>
            <a:spLocks noGrp="1"/>
          </p:cNvSpPr>
          <p:nvPr>
            <p:ph type="sldNum" sz="quarter" idx="12"/>
          </p:nvPr>
        </p:nvSpPr>
        <p:spPr/>
        <p:txBody>
          <a:bodyPr/>
          <a:lstStyle/>
          <a:p>
            <a:pPr>
              <a:defRPr/>
            </a:pPr>
            <a:fld id="{95004774-D72D-4A4F-B341-0F3B5AB2D878}"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9210638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7B5A6E-9B35-41CA-9BA7-7F5C0305A1C4}"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6" name="Slide Number Placeholder 5"/>
          <p:cNvSpPr>
            <a:spLocks noGrp="1"/>
          </p:cNvSpPr>
          <p:nvPr>
            <p:ph type="sldNum" sz="quarter" idx="12"/>
          </p:nvPr>
        </p:nvSpPr>
        <p:spPr/>
        <p:txBody>
          <a:bodyPr/>
          <a:lstStyle/>
          <a:p>
            <a:pPr>
              <a:defRPr/>
            </a:pPr>
            <a:fld id="{93D3603F-5B5D-49EF-94FC-792667BC565A}"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396131098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CA71483-A934-4904-A4D8-E56FB93499CB}"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7" name="Slide Number Placeholder 6"/>
          <p:cNvSpPr>
            <a:spLocks noGrp="1"/>
          </p:cNvSpPr>
          <p:nvPr>
            <p:ph type="sldNum" sz="quarter" idx="12"/>
          </p:nvPr>
        </p:nvSpPr>
        <p:spPr/>
        <p:txBody>
          <a:bodyPr/>
          <a:lstStyle/>
          <a:p>
            <a:pPr>
              <a:defRPr/>
            </a:pPr>
            <a:fld id="{1E6FF1B0-F725-49AF-A29E-823F3BBAD8A6}"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22287667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5E1CD66-7BF9-4B6D-90F6-19A06B7AF8FD}"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9" name="Slide Number Placeholder 8"/>
          <p:cNvSpPr>
            <a:spLocks noGrp="1"/>
          </p:cNvSpPr>
          <p:nvPr>
            <p:ph type="sldNum" sz="quarter" idx="12"/>
          </p:nvPr>
        </p:nvSpPr>
        <p:spPr/>
        <p:txBody>
          <a:bodyPr/>
          <a:lstStyle/>
          <a:p>
            <a:pPr>
              <a:defRPr/>
            </a:pPr>
            <a:fld id="{630A9A31-E6C1-41F0-A0B2-CED9289C90F4}"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805427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558040C-E984-4799-8151-FE4AD1B5974C}"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5" name="Slide Number Placeholder 4"/>
          <p:cNvSpPr>
            <a:spLocks noGrp="1"/>
          </p:cNvSpPr>
          <p:nvPr>
            <p:ph type="sldNum" sz="quarter" idx="12"/>
          </p:nvPr>
        </p:nvSpPr>
        <p:spPr/>
        <p:txBody>
          <a:bodyPr/>
          <a:lstStyle/>
          <a:p>
            <a:pPr>
              <a:defRPr/>
            </a:pPr>
            <a:fld id="{3114048E-2FB9-4680-9DDC-2E43961DA4BB}"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1468475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89EA93-DED3-4BAD-94B8-BB1E68FD38CE}"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4" name="Slide Number Placeholder 3"/>
          <p:cNvSpPr>
            <a:spLocks noGrp="1"/>
          </p:cNvSpPr>
          <p:nvPr>
            <p:ph type="sldNum" sz="quarter" idx="12"/>
          </p:nvPr>
        </p:nvSpPr>
        <p:spPr/>
        <p:txBody>
          <a:bodyPr/>
          <a:lstStyle/>
          <a:p>
            <a:pPr>
              <a:defRPr/>
            </a:pPr>
            <a:fld id="{FDD318D9-DF0E-4772-B7C5-C03BA6F82DF8}"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1005183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CBF595E-BE27-4EBB-B265-BAE1B91F397C}"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7" name="Slide Number Placeholder 6"/>
          <p:cNvSpPr>
            <a:spLocks noGrp="1"/>
          </p:cNvSpPr>
          <p:nvPr>
            <p:ph type="sldNum" sz="quarter" idx="12"/>
          </p:nvPr>
        </p:nvSpPr>
        <p:spPr/>
        <p:txBody>
          <a:bodyPr/>
          <a:lstStyle/>
          <a:p>
            <a:pPr>
              <a:defRPr/>
            </a:pPr>
            <a:fld id="{CCB394E8-9022-44D0-8187-CB9AC0EEE9F9}"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394634496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B20BBEF-084B-4D6F-A0A4-BE613F366F32}" type="datetime1">
              <a:rPr lang="en-CA" altLang="en-US" smtClean="0">
                <a:solidFill>
                  <a:prstClr val="black">
                    <a:tint val="75000"/>
                  </a:prstClr>
                </a:solidFill>
              </a:rPr>
              <a:pPr>
                <a:defRPr/>
              </a:pPr>
              <a:t>2018-11-20</a:t>
            </a:fld>
            <a:endParaRPr lang="en-CA"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CA" altLang="en-US">
                <a:solidFill>
                  <a:prstClr val="black">
                    <a:tint val="75000"/>
                  </a:prstClr>
                </a:solidFill>
              </a:rPr>
              <a:t>Statistics Canada • Statistique Canada</a:t>
            </a:r>
          </a:p>
        </p:txBody>
      </p:sp>
      <p:sp>
        <p:nvSpPr>
          <p:cNvPr id="7" name="Slide Number Placeholder 6"/>
          <p:cNvSpPr>
            <a:spLocks noGrp="1"/>
          </p:cNvSpPr>
          <p:nvPr>
            <p:ph type="sldNum" sz="quarter" idx="12"/>
          </p:nvPr>
        </p:nvSpPr>
        <p:spPr/>
        <p:txBody>
          <a:bodyPr/>
          <a:lstStyle/>
          <a:p>
            <a:pPr>
              <a:defRPr/>
            </a:pPr>
            <a:fld id="{1492B75A-EB4E-4C9A-810E-42F623FFAE66}"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24737672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B0F633-91E2-4946-8F52-8E352D2A6D5C}" type="datetime1">
              <a:rPr lang="en-CA" altLang="en-US" smtClean="0">
                <a:solidFill>
                  <a:prstClr val="black">
                    <a:tint val="75000"/>
                  </a:prstClr>
                </a:solidFill>
              </a:rPr>
              <a:pPr>
                <a:defRPr/>
              </a:pPr>
              <a:t>2018-11-20</a:t>
            </a:fld>
            <a:endParaRPr lang="en-CA" alt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CA" altLang="en-US">
                <a:solidFill>
                  <a:prstClr val="black">
                    <a:tint val="75000"/>
                  </a:prstClr>
                </a:solidFill>
              </a:rPr>
              <a:t>Statistics Canada • Statistique Canada</a:t>
            </a:r>
            <a:endParaRPr lang="en-CA" alt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2454F38-F393-49BE-8C19-2C14F292B263}" type="slidenum">
              <a:rPr lang="en-CA" altLang="en-US" smtClean="0">
                <a:solidFill>
                  <a:prstClr val="black">
                    <a:tint val="75000"/>
                  </a:prstClr>
                </a:solidFill>
              </a:rPr>
              <a:pPr>
                <a:defRPr/>
              </a:pPr>
              <a:t>‹#›</a:t>
            </a:fld>
            <a:endParaRPr lang="en-CA" altLang="en-US">
              <a:solidFill>
                <a:prstClr val="black">
                  <a:tint val="75000"/>
                </a:prstClr>
              </a:solidFill>
            </a:endParaRPr>
          </a:p>
        </p:txBody>
      </p:sp>
    </p:spTree>
    <p:extLst>
      <p:ext uri="{BB962C8B-B14F-4D97-AF65-F5344CB8AC3E}">
        <p14:creationId xmlns:p14="http://schemas.microsoft.com/office/powerpoint/2010/main" val="3203632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0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ransition>
    <p:fade/>
  </p:transition>
  <p:hf hdr="0" ftr="0" dt="0"/>
  <p:txStyles>
    <p:titleStyle>
      <a:lvl1pPr algn="l" rtl="0" eaLnBrk="1" fontAlgn="base" hangingPunct="1">
        <a:spcBef>
          <a:spcPct val="0"/>
        </a:spcBef>
        <a:spcAft>
          <a:spcPct val="0"/>
        </a:spcAft>
        <a:defRPr sz="3200" kern="1200">
          <a:solidFill>
            <a:schemeClr val="accent2"/>
          </a:solidFill>
          <a:latin typeface="+mj-lt"/>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chemeClr val="accent2"/>
        </a:buClr>
        <a:buFont typeface="Wingdings"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1663F2-2BFC-944A-9567-B8BE14CC491C}"/>
              </a:ext>
            </a:extLst>
          </p:cNvPr>
          <p:cNvSpPr>
            <a:spLocks noGrp="1"/>
          </p:cNvSpPr>
          <p:nvPr>
            <p:ph type="title"/>
          </p:nvPr>
        </p:nvSpPr>
        <p:spPr>
          <a:xfrm>
            <a:off x="143508" y="1844824"/>
            <a:ext cx="4230717" cy="1029677"/>
          </a:xfrm>
        </p:spPr>
        <p:txBody>
          <a:bodyPr>
            <a:normAutofit/>
          </a:bodyPr>
          <a:lstStyle/>
          <a:p>
            <a:r>
              <a:rPr lang="en-US" dirty="0"/>
              <a:t>In-depth review of satellite accounting</a:t>
            </a:r>
            <a:endParaRPr lang="en-CA" dirty="0"/>
          </a:p>
        </p:txBody>
      </p:sp>
      <p:sp>
        <p:nvSpPr>
          <p:cNvPr id="3" name="Text Placeholder 2">
            <a:extLst>
              <a:ext uri="{FF2B5EF4-FFF2-40B4-BE49-F238E27FC236}">
                <a16:creationId xmlns="" xmlns:a16="http://schemas.microsoft.com/office/drawing/2014/main" id="{AAD437CA-7EB0-B542-862A-DE919922B48B}"/>
              </a:ext>
            </a:extLst>
          </p:cNvPr>
          <p:cNvSpPr>
            <a:spLocks noGrp="1"/>
          </p:cNvSpPr>
          <p:nvPr>
            <p:ph type="body" sz="quarter" idx="10"/>
          </p:nvPr>
        </p:nvSpPr>
        <p:spPr>
          <a:xfrm>
            <a:off x="143508" y="3277896"/>
            <a:ext cx="2736552" cy="421134"/>
          </a:xfrm>
        </p:spPr>
        <p:txBody>
          <a:bodyPr>
            <a:normAutofit/>
          </a:bodyPr>
          <a:lstStyle/>
          <a:p>
            <a:r>
              <a:rPr lang="en-CA" altLang="en-US" b="1" dirty="0" smtClean="0"/>
              <a:t>Advisory Expert Group </a:t>
            </a:r>
            <a:endParaRPr lang="en-CA" altLang="en-US" b="1" dirty="0"/>
          </a:p>
        </p:txBody>
      </p:sp>
      <p:sp>
        <p:nvSpPr>
          <p:cNvPr id="4" name="Text Placeholder 3">
            <a:extLst>
              <a:ext uri="{FF2B5EF4-FFF2-40B4-BE49-F238E27FC236}">
                <a16:creationId xmlns="" xmlns:a16="http://schemas.microsoft.com/office/drawing/2014/main" id="{632C1C60-BF04-C347-87DF-490858E5A920}"/>
              </a:ext>
            </a:extLst>
          </p:cNvPr>
          <p:cNvSpPr>
            <a:spLocks noGrp="1"/>
          </p:cNvSpPr>
          <p:nvPr>
            <p:ph type="body" sz="quarter" idx="12"/>
          </p:nvPr>
        </p:nvSpPr>
        <p:spPr/>
        <p:txBody>
          <a:bodyPr/>
          <a:lstStyle/>
          <a:p>
            <a:r>
              <a:rPr lang="en-CA" dirty="0"/>
              <a:t>November 2018</a:t>
            </a:r>
          </a:p>
        </p:txBody>
      </p:sp>
    </p:spTree>
    <p:extLst>
      <p:ext uri="{BB962C8B-B14F-4D97-AF65-F5344CB8AC3E}">
        <p14:creationId xmlns:p14="http://schemas.microsoft.com/office/powerpoint/2010/main" val="28872204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02" y="219227"/>
            <a:ext cx="7790019" cy="1005855"/>
          </a:xfrm>
        </p:spPr>
        <p:txBody>
          <a:bodyPr/>
          <a:lstStyle/>
          <a:p>
            <a:r>
              <a:rPr lang="en-CA" sz="2800" dirty="0"/>
              <a:t>In-depth Review – Reference Years</a:t>
            </a: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5364088" y="1374559"/>
            <a:ext cx="3400296" cy="1323439"/>
          </a:xfrm>
          <a:prstGeom prst="rect">
            <a:avLst/>
          </a:prstGeom>
        </p:spPr>
        <p:txBody>
          <a:bodyPr wrap="square">
            <a:spAutoFit/>
          </a:bodyPr>
          <a:lstStyle/>
          <a:p>
            <a:pPr lvl="1">
              <a:buFont typeface="Wingdings" panose="05000000000000000000" pitchFamily="2" charset="2"/>
              <a:buChar char="ü"/>
              <a:defRPr/>
            </a:pPr>
            <a:r>
              <a:rPr lang="en-CA" sz="1600" dirty="0"/>
              <a:t>The majority of reference start dates are </a:t>
            </a:r>
            <a:r>
              <a:rPr lang="en-CA" sz="1600" dirty="0" smtClean="0"/>
              <a:t>2000 or later.</a:t>
            </a:r>
            <a:endParaRPr lang="en-CA" sz="1600" dirty="0"/>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a:t>Most countries have on-going programs.</a:t>
            </a:r>
          </a:p>
        </p:txBody>
      </p:sp>
      <p:graphicFrame>
        <p:nvGraphicFramePr>
          <p:cNvPr id="7" name="Chart 6">
            <a:extLst>
              <a:ext uri="{FF2B5EF4-FFF2-40B4-BE49-F238E27FC236}">
                <a16:creationId xmlns="" xmlns:a16="http://schemas.microsoft.com/office/drawing/2014/main" id="{319776FC-D710-469F-AC0F-537BFE2EE4CB}"/>
              </a:ext>
            </a:extLst>
          </p:cNvPr>
          <p:cNvGraphicFramePr>
            <a:graphicFrameLocks/>
          </p:cNvGraphicFramePr>
          <p:nvPr>
            <p:extLst>
              <p:ext uri="{D42A27DB-BD31-4B8C-83A1-F6EECF244321}">
                <p14:modId xmlns:p14="http://schemas.microsoft.com/office/powerpoint/2010/main" val="3961374992"/>
              </p:ext>
            </p:extLst>
          </p:nvPr>
        </p:nvGraphicFramePr>
        <p:xfrm>
          <a:off x="5706751" y="2996952"/>
          <a:ext cx="3366120" cy="26679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 xmlns:a16="http://schemas.microsoft.com/office/drawing/2014/main" id="{C6982037-ADC9-4C59-BE08-8B93516280E4}"/>
              </a:ext>
            </a:extLst>
          </p:cNvPr>
          <p:cNvPicPr>
            <a:picLocks noChangeAspect="1"/>
          </p:cNvPicPr>
          <p:nvPr/>
        </p:nvPicPr>
        <p:blipFill>
          <a:blip r:embed="rId4"/>
          <a:stretch>
            <a:fillRect/>
          </a:stretch>
        </p:blipFill>
        <p:spPr>
          <a:xfrm>
            <a:off x="262402" y="1203304"/>
            <a:ext cx="5335079" cy="4529951"/>
          </a:xfrm>
          <a:prstGeom prst="rect">
            <a:avLst/>
          </a:prstGeom>
        </p:spPr>
      </p:pic>
    </p:spTree>
    <p:extLst>
      <p:ext uri="{BB962C8B-B14F-4D97-AF65-F5344CB8AC3E}">
        <p14:creationId xmlns:p14="http://schemas.microsoft.com/office/powerpoint/2010/main" val="22735086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4117"/>
            <a:ext cx="7790019" cy="1005855"/>
          </a:xfrm>
        </p:spPr>
        <p:txBody>
          <a:bodyPr/>
          <a:lstStyle/>
          <a:p>
            <a:r>
              <a:rPr lang="en-CA" sz="2800" dirty="0"/>
              <a:t>In-depth Review – Frequency and Timeliness</a:t>
            </a:r>
            <a:br>
              <a:rPr lang="en-CA" sz="2800" dirty="0"/>
            </a:b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5148064" y="1032393"/>
            <a:ext cx="3456384" cy="1323439"/>
          </a:xfrm>
          <a:prstGeom prst="rect">
            <a:avLst/>
          </a:prstGeom>
        </p:spPr>
        <p:txBody>
          <a:bodyPr wrap="square">
            <a:spAutoFit/>
          </a:bodyPr>
          <a:lstStyle/>
          <a:p>
            <a:pPr lvl="1">
              <a:buFont typeface="Wingdings" panose="05000000000000000000" pitchFamily="2" charset="2"/>
              <a:buChar char="ü"/>
              <a:defRPr/>
            </a:pPr>
            <a:r>
              <a:rPr lang="en-CA" sz="1600" dirty="0"/>
              <a:t>The majority of countries produce annual estimates.</a:t>
            </a:r>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a:t>Most accounts are released </a:t>
            </a:r>
            <a:r>
              <a:rPr lang="en-CA" sz="1600" dirty="0" smtClean="0"/>
              <a:t>well after the reference period.</a:t>
            </a:r>
            <a:endParaRPr lang="en-CA" sz="1600" dirty="0"/>
          </a:p>
        </p:txBody>
      </p:sp>
      <p:graphicFrame>
        <p:nvGraphicFramePr>
          <p:cNvPr id="7" name="Chart 6">
            <a:extLst>
              <a:ext uri="{FF2B5EF4-FFF2-40B4-BE49-F238E27FC236}">
                <a16:creationId xmlns="" xmlns:a16="http://schemas.microsoft.com/office/drawing/2014/main" id="{491F71BB-C49D-46B2-9A78-EFC5B94FB8F3}"/>
              </a:ext>
            </a:extLst>
          </p:cNvPr>
          <p:cNvGraphicFramePr>
            <a:graphicFrameLocks/>
          </p:cNvGraphicFramePr>
          <p:nvPr>
            <p:extLst>
              <p:ext uri="{D42A27DB-BD31-4B8C-83A1-F6EECF244321}">
                <p14:modId xmlns:p14="http://schemas.microsoft.com/office/powerpoint/2010/main" val="2804878725"/>
              </p:ext>
            </p:extLst>
          </p:nvPr>
        </p:nvGraphicFramePr>
        <p:xfrm>
          <a:off x="5686197" y="2905507"/>
          <a:ext cx="3179241" cy="301293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 xmlns:a16="http://schemas.microsoft.com/office/drawing/2014/main" id="{99DFAD48-1E0F-4DF2-B24C-422892F289A0}"/>
              </a:ext>
            </a:extLst>
          </p:cNvPr>
          <p:cNvPicPr>
            <a:picLocks noChangeAspect="1"/>
          </p:cNvPicPr>
          <p:nvPr/>
        </p:nvPicPr>
        <p:blipFill>
          <a:blip r:embed="rId4"/>
          <a:stretch>
            <a:fillRect/>
          </a:stretch>
        </p:blipFill>
        <p:spPr>
          <a:xfrm>
            <a:off x="179512" y="1268760"/>
            <a:ext cx="5027840" cy="4649678"/>
          </a:xfrm>
          <a:prstGeom prst="rect">
            <a:avLst/>
          </a:prstGeom>
        </p:spPr>
      </p:pic>
    </p:spTree>
    <p:extLst>
      <p:ext uri="{BB962C8B-B14F-4D97-AF65-F5344CB8AC3E}">
        <p14:creationId xmlns:p14="http://schemas.microsoft.com/office/powerpoint/2010/main" val="36681011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6499"/>
            <a:ext cx="7790019" cy="1005855"/>
          </a:xfrm>
        </p:spPr>
        <p:txBody>
          <a:bodyPr/>
          <a:lstStyle/>
          <a:p>
            <a:r>
              <a:rPr lang="en-CA" sz="2800" dirty="0"/>
              <a:t>In-depth Review – Compilation</a:t>
            </a:r>
            <a:br>
              <a:rPr lang="en-CA" sz="2800" dirty="0"/>
            </a:b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4860032" y="862618"/>
            <a:ext cx="3801714" cy="1815882"/>
          </a:xfrm>
          <a:prstGeom prst="rect">
            <a:avLst/>
          </a:prstGeom>
        </p:spPr>
        <p:txBody>
          <a:bodyPr wrap="square">
            <a:spAutoFit/>
          </a:bodyPr>
          <a:lstStyle/>
          <a:p>
            <a:pPr lvl="1">
              <a:buFont typeface="Wingdings" panose="05000000000000000000" pitchFamily="2" charset="2"/>
              <a:buChar char="ü"/>
              <a:defRPr/>
            </a:pPr>
            <a:r>
              <a:rPr lang="en-CA" sz="1600" dirty="0"/>
              <a:t>Most statistical organizations have established specialized groups to develop and compile national accounts.</a:t>
            </a:r>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a:t>International guidance was readily available.</a:t>
            </a:r>
          </a:p>
        </p:txBody>
      </p:sp>
      <p:pic>
        <p:nvPicPr>
          <p:cNvPr id="3" name="Picture 2">
            <a:extLst>
              <a:ext uri="{FF2B5EF4-FFF2-40B4-BE49-F238E27FC236}">
                <a16:creationId xmlns="" xmlns:a16="http://schemas.microsoft.com/office/drawing/2014/main" id="{8B07B41A-2038-4906-8EDF-8CF5742825FA}"/>
              </a:ext>
            </a:extLst>
          </p:cNvPr>
          <p:cNvPicPr>
            <a:picLocks noChangeAspect="1"/>
          </p:cNvPicPr>
          <p:nvPr/>
        </p:nvPicPr>
        <p:blipFill>
          <a:blip r:embed="rId3"/>
          <a:stretch>
            <a:fillRect/>
          </a:stretch>
        </p:blipFill>
        <p:spPr>
          <a:xfrm>
            <a:off x="323528" y="764704"/>
            <a:ext cx="4930691" cy="5127590"/>
          </a:xfrm>
          <a:prstGeom prst="rect">
            <a:avLst/>
          </a:prstGeom>
        </p:spPr>
      </p:pic>
      <p:graphicFrame>
        <p:nvGraphicFramePr>
          <p:cNvPr id="5" name="Chart 4">
            <a:extLst>
              <a:ext uri="{FF2B5EF4-FFF2-40B4-BE49-F238E27FC236}">
                <a16:creationId xmlns="" xmlns:a16="http://schemas.microsoft.com/office/drawing/2014/main" id="{76A33AAE-282C-4DBB-8EDF-6266BC3E8839}"/>
              </a:ext>
            </a:extLst>
          </p:cNvPr>
          <p:cNvGraphicFramePr>
            <a:graphicFrameLocks/>
          </p:cNvGraphicFramePr>
          <p:nvPr>
            <p:extLst>
              <p:ext uri="{D42A27DB-BD31-4B8C-83A1-F6EECF244321}">
                <p14:modId xmlns:p14="http://schemas.microsoft.com/office/powerpoint/2010/main" val="1665813812"/>
              </p:ext>
            </p:extLst>
          </p:nvPr>
        </p:nvGraphicFramePr>
        <p:xfrm>
          <a:off x="5409592" y="2852936"/>
          <a:ext cx="3410879"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54257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29" y="118889"/>
            <a:ext cx="7790019" cy="1005855"/>
          </a:xfrm>
        </p:spPr>
        <p:txBody>
          <a:bodyPr/>
          <a:lstStyle/>
          <a:p>
            <a:r>
              <a:rPr lang="en-CA" sz="2800" dirty="0"/>
              <a:t>In-depth Review – Design / Input</a:t>
            </a: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4860032" y="1122024"/>
            <a:ext cx="3842014" cy="1815882"/>
          </a:xfrm>
          <a:prstGeom prst="rect">
            <a:avLst/>
          </a:prstGeom>
        </p:spPr>
        <p:txBody>
          <a:bodyPr wrap="square">
            <a:spAutoFit/>
          </a:bodyPr>
          <a:lstStyle/>
          <a:p>
            <a:pPr lvl="1">
              <a:buFont typeface="Wingdings" panose="05000000000000000000" pitchFamily="2" charset="2"/>
              <a:buChar char="ü"/>
              <a:defRPr/>
            </a:pPr>
            <a:r>
              <a:rPr lang="en-CA" sz="1600" dirty="0"/>
              <a:t>Most NSOs rely on international organizations for input into the development of satellite accounts.</a:t>
            </a:r>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a:t>Most NSOs only consult one organization </a:t>
            </a:r>
            <a:r>
              <a:rPr lang="en-CA" sz="1600" dirty="0" smtClean="0"/>
              <a:t>when compiling their accounts. </a:t>
            </a:r>
            <a:endParaRPr lang="en-CA" sz="1600" dirty="0"/>
          </a:p>
        </p:txBody>
      </p:sp>
      <p:pic>
        <p:nvPicPr>
          <p:cNvPr id="3" name="Picture 2">
            <a:extLst>
              <a:ext uri="{FF2B5EF4-FFF2-40B4-BE49-F238E27FC236}">
                <a16:creationId xmlns="" xmlns:a16="http://schemas.microsoft.com/office/drawing/2014/main" id="{25B0611E-E4E5-45FC-A258-1D1F51B660D2}"/>
              </a:ext>
            </a:extLst>
          </p:cNvPr>
          <p:cNvPicPr>
            <a:picLocks noChangeAspect="1"/>
          </p:cNvPicPr>
          <p:nvPr/>
        </p:nvPicPr>
        <p:blipFill>
          <a:blip r:embed="rId3"/>
          <a:stretch>
            <a:fillRect/>
          </a:stretch>
        </p:blipFill>
        <p:spPr>
          <a:xfrm>
            <a:off x="289381" y="921704"/>
            <a:ext cx="4723224" cy="5014592"/>
          </a:xfrm>
          <a:prstGeom prst="rect">
            <a:avLst/>
          </a:prstGeom>
        </p:spPr>
      </p:pic>
      <p:graphicFrame>
        <p:nvGraphicFramePr>
          <p:cNvPr id="7" name="Chart 6">
            <a:extLst>
              <a:ext uri="{FF2B5EF4-FFF2-40B4-BE49-F238E27FC236}">
                <a16:creationId xmlns="" xmlns:a16="http://schemas.microsoft.com/office/drawing/2014/main" id="{86C1E410-0E72-4145-B1C9-4515E32E4A2B}"/>
              </a:ext>
            </a:extLst>
          </p:cNvPr>
          <p:cNvGraphicFramePr>
            <a:graphicFrameLocks/>
          </p:cNvGraphicFramePr>
          <p:nvPr>
            <p:extLst>
              <p:ext uri="{D42A27DB-BD31-4B8C-83A1-F6EECF244321}">
                <p14:modId xmlns:p14="http://schemas.microsoft.com/office/powerpoint/2010/main" val="252707023"/>
              </p:ext>
            </p:extLst>
          </p:nvPr>
        </p:nvGraphicFramePr>
        <p:xfrm>
          <a:off x="5354271" y="3212976"/>
          <a:ext cx="3600400"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01074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6881"/>
            <a:ext cx="7790019" cy="1005855"/>
          </a:xfrm>
        </p:spPr>
        <p:txBody>
          <a:bodyPr/>
          <a:lstStyle/>
          <a:p>
            <a:r>
              <a:rPr lang="en-CA" sz="2800" dirty="0"/>
              <a:t>In-depth Review – Design / Input</a:t>
            </a: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5076056" y="1486235"/>
            <a:ext cx="3516513" cy="1077218"/>
          </a:xfrm>
          <a:prstGeom prst="rect">
            <a:avLst/>
          </a:prstGeom>
        </p:spPr>
        <p:txBody>
          <a:bodyPr wrap="square">
            <a:spAutoFit/>
          </a:bodyPr>
          <a:lstStyle/>
          <a:p>
            <a:pPr lvl="1">
              <a:buFont typeface="Wingdings" panose="05000000000000000000" pitchFamily="2" charset="2"/>
              <a:buChar char="ü"/>
              <a:defRPr/>
            </a:pPr>
            <a:r>
              <a:rPr lang="en-CA" sz="1600" dirty="0"/>
              <a:t>NSOs received a wide range of input from outside organizations.</a:t>
            </a:r>
          </a:p>
          <a:p>
            <a:pPr lvl="1">
              <a:buFont typeface="Wingdings" panose="05000000000000000000" pitchFamily="2" charset="2"/>
              <a:buChar char="ü"/>
              <a:defRPr/>
            </a:pPr>
            <a:endParaRPr lang="en-CA" sz="1600" dirty="0"/>
          </a:p>
        </p:txBody>
      </p:sp>
      <p:pic>
        <p:nvPicPr>
          <p:cNvPr id="3" name="Picture 2">
            <a:extLst>
              <a:ext uri="{FF2B5EF4-FFF2-40B4-BE49-F238E27FC236}">
                <a16:creationId xmlns="" xmlns:a16="http://schemas.microsoft.com/office/drawing/2014/main" id="{81045338-8AEF-4F08-92AE-6954BD33244E}"/>
              </a:ext>
            </a:extLst>
          </p:cNvPr>
          <p:cNvPicPr>
            <a:picLocks noChangeAspect="1"/>
          </p:cNvPicPr>
          <p:nvPr/>
        </p:nvPicPr>
        <p:blipFill>
          <a:blip r:embed="rId3"/>
          <a:stretch>
            <a:fillRect/>
          </a:stretch>
        </p:blipFill>
        <p:spPr>
          <a:xfrm>
            <a:off x="335408" y="764704"/>
            <a:ext cx="4884663" cy="5085642"/>
          </a:xfrm>
          <a:prstGeom prst="rect">
            <a:avLst/>
          </a:prstGeom>
        </p:spPr>
      </p:pic>
      <p:graphicFrame>
        <p:nvGraphicFramePr>
          <p:cNvPr id="7" name="Chart 6">
            <a:extLst>
              <a:ext uri="{FF2B5EF4-FFF2-40B4-BE49-F238E27FC236}">
                <a16:creationId xmlns="" xmlns:a16="http://schemas.microsoft.com/office/drawing/2014/main" id="{56CC7EE8-2492-4886-B41B-EF4C83C63BA3}"/>
              </a:ext>
            </a:extLst>
          </p:cNvPr>
          <p:cNvGraphicFramePr>
            <a:graphicFrameLocks/>
          </p:cNvGraphicFramePr>
          <p:nvPr>
            <p:extLst>
              <p:ext uri="{D42A27DB-BD31-4B8C-83A1-F6EECF244321}">
                <p14:modId xmlns:p14="http://schemas.microsoft.com/office/powerpoint/2010/main" val="1071074862"/>
              </p:ext>
            </p:extLst>
          </p:nvPr>
        </p:nvGraphicFramePr>
        <p:xfrm>
          <a:off x="5447975" y="2996952"/>
          <a:ext cx="3516513" cy="2853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46936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848"/>
            <a:ext cx="7790019" cy="1005855"/>
          </a:xfrm>
        </p:spPr>
        <p:txBody>
          <a:bodyPr/>
          <a:lstStyle/>
          <a:p>
            <a:r>
              <a:rPr lang="en-CA" sz="2800" dirty="0"/>
              <a:t>In-depth Review – Demand</a:t>
            </a:r>
            <a:br>
              <a:rPr lang="en-CA" sz="2800" dirty="0"/>
            </a:b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5652120" y="1234495"/>
            <a:ext cx="3248635" cy="2554545"/>
          </a:xfrm>
          <a:prstGeom prst="rect">
            <a:avLst/>
          </a:prstGeom>
        </p:spPr>
        <p:txBody>
          <a:bodyPr wrap="square">
            <a:spAutoFit/>
          </a:bodyPr>
          <a:lstStyle/>
          <a:p>
            <a:pPr lvl="1">
              <a:buFont typeface="Wingdings" panose="05000000000000000000" pitchFamily="2" charset="2"/>
              <a:buChar char="ü"/>
              <a:defRPr/>
            </a:pPr>
            <a:r>
              <a:rPr lang="en-CA" sz="1600" dirty="0"/>
              <a:t>There is significant unmet demand.  There are a total of 241 satellite accounts produced – 130 are demanded but not produced. </a:t>
            </a:r>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smtClean="0"/>
              <a:t>Unmet demand </a:t>
            </a:r>
            <a:r>
              <a:rPr lang="en-CA" sz="1600" dirty="0"/>
              <a:t>is evenly split between Thematic Satellite Accounts and Extensions.</a:t>
            </a:r>
          </a:p>
        </p:txBody>
      </p:sp>
      <p:pic>
        <p:nvPicPr>
          <p:cNvPr id="3" name="Picture 2">
            <a:extLst>
              <a:ext uri="{FF2B5EF4-FFF2-40B4-BE49-F238E27FC236}">
                <a16:creationId xmlns="" xmlns:a16="http://schemas.microsoft.com/office/drawing/2014/main" id="{B26930C0-A52A-4D5F-850C-055CFF0D9937}"/>
              </a:ext>
            </a:extLst>
          </p:cNvPr>
          <p:cNvPicPr>
            <a:picLocks noChangeAspect="1"/>
          </p:cNvPicPr>
          <p:nvPr/>
        </p:nvPicPr>
        <p:blipFill>
          <a:blip r:embed="rId3"/>
          <a:stretch>
            <a:fillRect/>
          </a:stretch>
        </p:blipFill>
        <p:spPr>
          <a:xfrm>
            <a:off x="107504" y="1268730"/>
            <a:ext cx="5900884" cy="4608542"/>
          </a:xfrm>
          <a:prstGeom prst="rect">
            <a:avLst/>
          </a:prstGeom>
        </p:spPr>
      </p:pic>
      <p:graphicFrame>
        <p:nvGraphicFramePr>
          <p:cNvPr id="5" name="Chart 4">
            <a:extLst>
              <a:ext uri="{FF2B5EF4-FFF2-40B4-BE49-F238E27FC236}">
                <a16:creationId xmlns="" xmlns:a16="http://schemas.microsoft.com/office/drawing/2014/main" id="{EA8515CE-FC92-4132-80E5-43328AFF3E36}"/>
              </a:ext>
            </a:extLst>
          </p:cNvPr>
          <p:cNvGraphicFramePr>
            <a:graphicFrameLocks/>
          </p:cNvGraphicFramePr>
          <p:nvPr>
            <p:extLst>
              <p:ext uri="{D42A27DB-BD31-4B8C-83A1-F6EECF244321}">
                <p14:modId xmlns:p14="http://schemas.microsoft.com/office/powerpoint/2010/main" val="2383618885"/>
              </p:ext>
            </p:extLst>
          </p:nvPr>
        </p:nvGraphicFramePr>
        <p:xfrm>
          <a:off x="6149086" y="3789040"/>
          <a:ext cx="2862064" cy="2088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77345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90019" cy="1005855"/>
          </a:xfrm>
        </p:spPr>
        <p:txBody>
          <a:bodyPr/>
          <a:lstStyle/>
          <a:p>
            <a:r>
              <a:rPr lang="en-CA" sz="2800" dirty="0"/>
              <a:t>In-depth Review – Guidance</a:t>
            </a: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4880343" y="1105213"/>
            <a:ext cx="3793157" cy="1569660"/>
          </a:xfrm>
          <a:prstGeom prst="rect">
            <a:avLst/>
          </a:prstGeom>
        </p:spPr>
        <p:txBody>
          <a:bodyPr wrap="square">
            <a:spAutoFit/>
          </a:bodyPr>
          <a:lstStyle/>
          <a:p>
            <a:pPr lvl="1">
              <a:buFont typeface="Wingdings" panose="05000000000000000000" pitchFamily="2" charset="2"/>
              <a:buChar char="ü"/>
              <a:defRPr/>
            </a:pPr>
            <a:r>
              <a:rPr lang="en-CA" sz="1600" dirty="0" smtClean="0"/>
              <a:t>Countries are seeking guidance on a wide range of satellite accounts.</a:t>
            </a:r>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smtClean="0"/>
              <a:t>Requirement for guidance aligns with priority areas of development. </a:t>
            </a:r>
            <a:endParaRPr lang="en-CA" sz="1600" dirty="0"/>
          </a:p>
        </p:txBody>
      </p:sp>
      <p:pic>
        <p:nvPicPr>
          <p:cNvPr id="3" name="Picture 2">
            <a:extLst>
              <a:ext uri="{FF2B5EF4-FFF2-40B4-BE49-F238E27FC236}">
                <a16:creationId xmlns="" xmlns:a16="http://schemas.microsoft.com/office/drawing/2014/main" id="{D7D5619F-7E54-4F4F-883C-60C3B309AA90}"/>
              </a:ext>
            </a:extLst>
          </p:cNvPr>
          <p:cNvPicPr>
            <a:picLocks noChangeAspect="1"/>
          </p:cNvPicPr>
          <p:nvPr/>
        </p:nvPicPr>
        <p:blipFill>
          <a:blip r:embed="rId3"/>
          <a:stretch>
            <a:fillRect/>
          </a:stretch>
        </p:blipFill>
        <p:spPr>
          <a:xfrm>
            <a:off x="384654" y="764704"/>
            <a:ext cx="4498643" cy="5059926"/>
          </a:xfrm>
          <a:prstGeom prst="rect">
            <a:avLst/>
          </a:prstGeom>
        </p:spPr>
      </p:pic>
      <p:graphicFrame>
        <p:nvGraphicFramePr>
          <p:cNvPr id="7" name="Chart 6">
            <a:extLst>
              <a:ext uri="{FF2B5EF4-FFF2-40B4-BE49-F238E27FC236}">
                <a16:creationId xmlns="" xmlns:a16="http://schemas.microsoft.com/office/drawing/2014/main" id="{D92E3CDA-E403-4BBF-BC37-8FEB336135A5}"/>
              </a:ext>
            </a:extLst>
          </p:cNvPr>
          <p:cNvGraphicFramePr>
            <a:graphicFrameLocks/>
          </p:cNvGraphicFramePr>
          <p:nvPr>
            <p:extLst>
              <p:ext uri="{D42A27DB-BD31-4B8C-83A1-F6EECF244321}">
                <p14:modId xmlns:p14="http://schemas.microsoft.com/office/powerpoint/2010/main" val="2984374412"/>
              </p:ext>
            </p:extLst>
          </p:nvPr>
        </p:nvGraphicFramePr>
        <p:xfrm>
          <a:off x="5454322" y="3014402"/>
          <a:ext cx="3222133" cy="27188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109151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77808"/>
            <a:ext cx="7790019" cy="1005855"/>
          </a:xfrm>
        </p:spPr>
        <p:txBody>
          <a:bodyPr/>
          <a:lstStyle/>
          <a:p>
            <a:r>
              <a:rPr lang="en-CA" sz="2800" dirty="0"/>
              <a:t>In-depth review of satellite accounts</a:t>
            </a:r>
            <a:br>
              <a:rPr lang="en-CA" sz="2800" dirty="0"/>
            </a:br>
            <a:r>
              <a:rPr lang="en-CA" sz="2800" i="1" dirty="0"/>
              <a:t>Next Steps</a:t>
            </a:r>
          </a:p>
        </p:txBody>
      </p:sp>
      <p:sp>
        <p:nvSpPr>
          <p:cNvPr id="4" name="Rectangle 5">
            <a:extLst>
              <a:ext uri="{FF2B5EF4-FFF2-40B4-BE49-F238E27FC236}">
                <a16:creationId xmlns="" xmlns:a16="http://schemas.microsoft.com/office/drawing/2014/main" id="{60127119-FBEF-49F5-B247-1E6868C2BBC7}"/>
              </a:ext>
            </a:extLst>
          </p:cNvPr>
          <p:cNvSpPr txBox="1">
            <a:spLocks noChangeArrowheads="1"/>
          </p:cNvSpPr>
          <p:nvPr/>
        </p:nvSpPr>
        <p:spPr bwMode="auto">
          <a:xfrm>
            <a:off x="467545" y="1383663"/>
            <a:ext cx="7790019" cy="40906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31708D"/>
              </a:buClr>
              <a:buFont typeface="Arial" charset="0"/>
              <a:buChar char="•"/>
              <a:defRPr sz="2800" kern="1200">
                <a:solidFill>
                  <a:schemeClr val="tx1">
                    <a:lumMod val="85000"/>
                    <a:lumOff val="15000"/>
                  </a:schemeClr>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lumMod val="85000"/>
                    <a:lumOff val="15000"/>
                  </a:schemeClr>
                </a:solidFill>
                <a:latin typeface="+mn-lt"/>
                <a:ea typeface="+mn-ea"/>
                <a:cs typeface="+mn-cs"/>
              </a:defRPr>
            </a:lvl2pPr>
            <a:lvl3pPr marL="1143000" indent="-228600" algn="l" rtl="0" eaLnBrk="1" fontAlgn="base" hangingPunct="1">
              <a:spcBef>
                <a:spcPct val="20000"/>
              </a:spcBef>
              <a:spcAft>
                <a:spcPct val="0"/>
              </a:spcAft>
              <a:buFont typeface="Wingdings" charset="2"/>
              <a:buChar char="§"/>
              <a:defRPr sz="2000" kern="1200">
                <a:solidFill>
                  <a:schemeClr val="tx1">
                    <a:lumMod val="85000"/>
                    <a:lumOff val="15000"/>
                  </a:schemeClr>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endParaRPr lang="en-CA" dirty="0"/>
          </a:p>
          <a:p>
            <a:pPr>
              <a:buFont typeface="Wingdings" panose="05000000000000000000" pitchFamily="2" charset="2"/>
              <a:buChar char="ü"/>
              <a:defRPr/>
            </a:pPr>
            <a:r>
              <a:rPr lang="en-GB" sz="2400" dirty="0"/>
              <a:t>Prepare file and analyse results (November 2018)</a:t>
            </a:r>
          </a:p>
          <a:p>
            <a:pPr>
              <a:buFont typeface="Wingdings" panose="05000000000000000000" pitchFamily="2" charset="2"/>
              <a:buChar char="ü"/>
              <a:defRPr/>
            </a:pPr>
            <a:r>
              <a:rPr lang="en-GB" sz="2400" dirty="0"/>
              <a:t>Draft report outline (November 2018)</a:t>
            </a:r>
          </a:p>
          <a:p>
            <a:pPr>
              <a:buFont typeface="Wingdings" panose="05000000000000000000" pitchFamily="2" charset="2"/>
              <a:buChar char="ü"/>
              <a:defRPr/>
            </a:pPr>
            <a:r>
              <a:rPr lang="en-GB" sz="2400" dirty="0"/>
              <a:t>Draft report (December 2018)</a:t>
            </a:r>
          </a:p>
          <a:p>
            <a:pPr>
              <a:buFont typeface="Wingdings" panose="05000000000000000000" pitchFamily="2" charset="2"/>
              <a:buChar char="ü"/>
              <a:defRPr/>
            </a:pPr>
            <a:r>
              <a:rPr lang="en-GB" sz="2400" dirty="0"/>
              <a:t>Circulate for discussion (mid-January 2019)</a:t>
            </a:r>
          </a:p>
          <a:p>
            <a:pPr>
              <a:buFont typeface="Wingdings" panose="05000000000000000000" pitchFamily="2" charset="2"/>
              <a:buChar char="ü"/>
              <a:defRPr/>
            </a:pPr>
            <a:r>
              <a:rPr lang="en-US" sz="2400" dirty="0" smtClean="0"/>
              <a:t>Present </a:t>
            </a:r>
            <a:r>
              <a:rPr lang="en-US" sz="2400" dirty="0"/>
              <a:t>report to the CES Bureau in February 2019 and to the CES in June 2019</a:t>
            </a:r>
            <a:endParaRPr lang="en-CA" sz="2400" dirty="0"/>
          </a:p>
        </p:txBody>
      </p:sp>
    </p:spTree>
    <p:extLst>
      <p:ext uri="{BB962C8B-B14F-4D97-AF65-F5344CB8AC3E}">
        <p14:creationId xmlns:p14="http://schemas.microsoft.com/office/powerpoint/2010/main" val="42109256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77808"/>
            <a:ext cx="7790019" cy="1005855"/>
          </a:xfrm>
        </p:spPr>
        <p:txBody>
          <a:bodyPr/>
          <a:lstStyle/>
          <a:p>
            <a:r>
              <a:rPr lang="en-CA" sz="2800" dirty="0"/>
              <a:t>In-depth review of satellite accounts</a:t>
            </a:r>
            <a:br>
              <a:rPr lang="en-CA" sz="2800" dirty="0"/>
            </a:br>
            <a:r>
              <a:rPr lang="en-CA" sz="2800" dirty="0"/>
              <a:t>Questions for discussion</a:t>
            </a:r>
            <a:endParaRPr lang="en-CA" sz="2800" i="1" dirty="0"/>
          </a:p>
        </p:txBody>
      </p:sp>
      <p:sp>
        <p:nvSpPr>
          <p:cNvPr id="4" name="Rectangle 5">
            <a:extLst>
              <a:ext uri="{FF2B5EF4-FFF2-40B4-BE49-F238E27FC236}">
                <a16:creationId xmlns="" xmlns:a16="http://schemas.microsoft.com/office/drawing/2014/main" id="{60127119-FBEF-49F5-B247-1E6868C2BBC7}"/>
              </a:ext>
            </a:extLst>
          </p:cNvPr>
          <p:cNvSpPr txBox="1">
            <a:spLocks noChangeArrowheads="1"/>
          </p:cNvSpPr>
          <p:nvPr/>
        </p:nvSpPr>
        <p:spPr bwMode="auto">
          <a:xfrm>
            <a:off x="467545" y="1383663"/>
            <a:ext cx="7920880" cy="40906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lr>
                <a:srgbClr val="31708D"/>
              </a:buClr>
              <a:buFont typeface="Arial" charset="0"/>
              <a:buChar char="•"/>
              <a:defRPr sz="2800" kern="1200">
                <a:solidFill>
                  <a:schemeClr val="tx1">
                    <a:lumMod val="85000"/>
                    <a:lumOff val="15000"/>
                  </a:schemeClr>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lumMod val="85000"/>
                    <a:lumOff val="15000"/>
                  </a:schemeClr>
                </a:solidFill>
                <a:latin typeface="+mn-lt"/>
                <a:ea typeface="+mn-ea"/>
                <a:cs typeface="+mn-cs"/>
              </a:defRPr>
            </a:lvl2pPr>
            <a:lvl3pPr marL="1143000" indent="-228600" algn="l" rtl="0" eaLnBrk="1" fontAlgn="base" hangingPunct="1">
              <a:spcBef>
                <a:spcPct val="20000"/>
              </a:spcBef>
              <a:spcAft>
                <a:spcPct val="0"/>
              </a:spcAft>
              <a:buFont typeface="Wingdings" charset="2"/>
              <a:buChar char="§"/>
              <a:defRPr sz="2000" kern="1200">
                <a:solidFill>
                  <a:schemeClr val="tx1">
                    <a:lumMod val="85000"/>
                    <a:lumOff val="15000"/>
                  </a:schemeClr>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endParaRPr lang="en-CA" dirty="0"/>
          </a:p>
          <a:p>
            <a:pPr>
              <a:buFont typeface="Wingdings" panose="05000000000000000000" pitchFamily="2" charset="2"/>
              <a:buChar char="ü"/>
              <a:defRPr/>
            </a:pPr>
            <a:r>
              <a:rPr lang="en-CA" sz="2400" dirty="0"/>
              <a:t>Are there other questions we should address with this review</a:t>
            </a:r>
            <a:r>
              <a:rPr lang="en-CA" sz="2400" dirty="0" smtClean="0"/>
              <a:t>?</a:t>
            </a:r>
          </a:p>
          <a:p>
            <a:pPr>
              <a:buFont typeface="Wingdings" panose="05000000000000000000" pitchFamily="2" charset="2"/>
              <a:buChar char="ü"/>
              <a:defRPr/>
            </a:pPr>
            <a:r>
              <a:rPr lang="en-US" sz="2400" dirty="0"/>
              <a:t>Which issues we should bring to the attention of the CES and the Bureau?</a:t>
            </a:r>
            <a:endParaRPr lang="en-CA" sz="2400" dirty="0"/>
          </a:p>
          <a:p>
            <a:pPr>
              <a:buFont typeface="Wingdings" panose="05000000000000000000" pitchFamily="2" charset="2"/>
              <a:buChar char="ü"/>
              <a:defRPr/>
            </a:pPr>
            <a:r>
              <a:rPr lang="en-CA" sz="2400" dirty="0" smtClean="0"/>
              <a:t>What </a:t>
            </a:r>
            <a:r>
              <a:rPr lang="en-CA" sz="2400" dirty="0"/>
              <a:t>are your thoughts on developing a set of well-being </a:t>
            </a:r>
            <a:r>
              <a:rPr lang="en-CA" sz="2400" dirty="0" smtClean="0"/>
              <a:t>accounts – similar to the system of environmental and economic accounts? </a:t>
            </a:r>
            <a:endParaRPr lang="en-CA" sz="2400" dirty="0"/>
          </a:p>
          <a:p>
            <a:pPr>
              <a:buFont typeface="Wingdings" panose="05000000000000000000" pitchFamily="2" charset="2"/>
              <a:buChar char="ü"/>
              <a:defRPr/>
            </a:pPr>
            <a:r>
              <a:rPr lang="en-CA" sz="2400" dirty="0"/>
              <a:t>What does this look like in the context of the SNA?  Additional chapters?  Supplementary guide?</a:t>
            </a:r>
          </a:p>
        </p:txBody>
      </p:sp>
    </p:spTree>
    <p:extLst>
      <p:ext uri="{BB962C8B-B14F-4D97-AF65-F5344CB8AC3E}">
        <p14:creationId xmlns:p14="http://schemas.microsoft.com/office/powerpoint/2010/main" val="29576167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679BF9-A7BD-6E4A-BE04-D6BE95C74F0D}"/>
              </a:ext>
            </a:extLst>
          </p:cNvPr>
          <p:cNvSpPr>
            <a:spLocks noGrp="1"/>
          </p:cNvSpPr>
          <p:nvPr>
            <p:ph type="title"/>
          </p:nvPr>
        </p:nvSpPr>
        <p:spPr>
          <a:xfrm>
            <a:off x="971600" y="1285830"/>
            <a:ext cx="6648227" cy="591369"/>
          </a:xfrm>
        </p:spPr>
        <p:txBody>
          <a:bodyPr/>
          <a:lstStyle/>
          <a:p>
            <a:r>
              <a:rPr lang="en-CA" sz="4000" dirty="0"/>
              <a:t>THANK YOU!</a:t>
            </a:r>
          </a:p>
        </p:txBody>
      </p:sp>
      <p:sp>
        <p:nvSpPr>
          <p:cNvPr id="6" name="Rectangle 5">
            <a:extLst>
              <a:ext uri="{FF2B5EF4-FFF2-40B4-BE49-F238E27FC236}">
                <a16:creationId xmlns="" xmlns:a16="http://schemas.microsoft.com/office/drawing/2014/main" id="{ACBBECDB-590E-DD49-85A9-1A4FCC573D6F}"/>
              </a:ext>
            </a:extLst>
          </p:cNvPr>
          <p:cNvSpPr/>
          <p:nvPr/>
        </p:nvSpPr>
        <p:spPr>
          <a:xfrm>
            <a:off x="1027986" y="2182212"/>
            <a:ext cx="6136301" cy="3046988"/>
          </a:xfrm>
          <a:prstGeom prst="rect">
            <a:avLst/>
          </a:prstGeom>
        </p:spPr>
        <p:txBody>
          <a:bodyPr wrap="square">
            <a:spAutoFit/>
          </a:bodyPr>
          <a:lstStyle/>
          <a:p>
            <a:r>
              <a:rPr lang="en-CA" altLang="en-US" sz="2400" b="1" dirty="0">
                <a:solidFill>
                  <a:srgbClr val="1F324F"/>
                </a:solidFill>
                <a:latin typeface="Century Gothic" charset="0"/>
                <a:ea typeface="Century Gothic" charset="0"/>
                <a:cs typeface="Century Gothic" charset="0"/>
              </a:rPr>
              <a:t>For more information,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please visit </a:t>
            </a:r>
          </a:p>
          <a:p>
            <a:r>
              <a:rPr lang="en-CA" altLang="en-US" sz="2400" b="1" u="sng" dirty="0">
                <a:solidFill>
                  <a:schemeClr val="accent4">
                    <a:lumMod val="75000"/>
                  </a:schemeClr>
                </a:solidFill>
                <a:latin typeface="Century Gothic" charset="0"/>
                <a:ea typeface="Century Gothic" charset="0"/>
                <a:cs typeface="Century Gothic" charset="0"/>
              </a:rPr>
              <a:t>www.statcan.gc.ca</a:t>
            </a:r>
            <a:r>
              <a:rPr lang="en-CA" altLang="en-US" sz="2400" b="1" dirty="0">
                <a:solidFill>
                  <a:srgbClr val="1F324F"/>
                </a:solidFill>
                <a:latin typeface="Century Gothic" charset="0"/>
                <a:ea typeface="Century Gothic" charset="0"/>
                <a:cs typeface="Century Gothic" charset="0"/>
              </a:rPr>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
            </a:r>
            <a:br>
              <a:rPr lang="en-CA" altLang="en-US" sz="2400" b="1" dirty="0">
                <a:solidFill>
                  <a:srgbClr val="1F324F"/>
                </a:solidFill>
                <a:latin typeface="Century Gothic" charset="0"/>
                <a:ea typeface="Century Gothic" charset="0"/>
                <a:cs typeface="Century Gothic" charset="0"/>
              </a:rPr>
            </a:br>
            <a:r>
              <a:rPr lang="en-CA" altLang="en-US" sz="2400" b="1" dirty="0">
                <a:solidFill>
                  <a:srgbClr val="1F324F"/>
                </a:solidFill>
                <a:latin typeface="Century Gothic" charset="0"/>
                <a:ea typeface="Century Gothic" charset="0"/>
                <a:cs typeface="Century Gothic" charset="0"/>
              </a:rPr>
              <a:t>#StatCan100</a:t>
            </a:r>
            <a:r>
              <a:rPr lang="en-CA" altLang="en-US" sz="2400" b="1" dirty="0">
                <a:solidFill>
                  <a:srgbClr val="31708D"/>
                </a:solidFill>
                <a:latin typeface="Century Gothic" charset="0"/>
                <a:ea typeface="Century Gothic" charset="0"/>
                <a:cs typeface="Century Gothic" charset="0"/>
              </a:rPr>
              <a:t/>
            </a:r>
            <a:br>
              <a:rPr lang="en-CA" altLang="en-US" sz="2400" b="1" dirty="0">
                <a:solidFill>
                  <a:srgbClr val="31708D"/>
                </a:solidFill>
                <a:latin typeface="Century Gothic" charset="0"/>
                <a:ea typeface="Century Gothic" charset="0"/>
                <a:cs typeface="Century Gothic" charset="0"/>
              </a:rPr>
            </a:br>
            <a:endParaRPr lang="en-CA" sz="2400" dirty="0"/>
          </a:p>
        </p:txBody>
      </p:sp>
      <p:pic>
        <p:nvPicPr>
          <p:cNvPr id="7" name="Picture 6">
            <a:extLst>
              <a:ext uri="{FF2B5EF4-FFF2-40B4-BE49-F238E27FC236}">
                <a16:creationId xmlns="" xmlns:a16="http://schemas.microsoft.com/office/drawing/2014/main" id="{E372351C-BA35-0F4F-9945-5B136BF54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382" y="3861048"/>
            <a:ext cx="500031" cy="500031"/>
          </a:xfrm>
          <a:prstGeom prst="rect">
            <a:avLst/>
          </a:prstGeom>
        </p:spPr>
      </p:pic>
      <p:pic>
        <p:nvPicPr>
          <p:cNvPr id="8" name="Picture 7">
            <a:extLst>
              <a:ext uri="{FF2B5EF4-FFF2-40B4-BE49-F238E27FC236}">
                <a16:creationId xmlns="" xmlns:a16="http://schemas.microsoft.com/office/drawing/2014/main" id="{BC4FDDEB-11AD-E540-BC71-D1B76BBE3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067" y="3861048"/>
            <a:ext cx="500031" cy="500031"/>
          </a:xfrm>
          <a:prstGeom prst="rect">
            <a:avLst/>
          </a:prstGeom>
        </p:spPr>
      </p:pic>
      <p:pic>
        <p:nvPicPr>
          <p:cNvPr id="9" name="Picture 8">
            <a:extLst>
              <a:ext uri="{FF2B5EF4-FFF2-40B4-BE49-F238E27FC236}">
                <a16:creationId xmlns="" xmlns:a16="http://schemas.microsoft.com/office/drawing/2014/main" id="{C11DA655-5D7C-8141-B7BC-6086A0123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752" y="3861048"/>
            <a:ext cx="482678" cy="504056"/>
          </a:xfrm>
          <a:prstGeom prst="rect">
            <a:avLst/>
          </a:prstGeom>
        </p:spPr>
      </p:pic>
    </p:spTree>
    <p:extLst>
      <p:ext uri="{BB962C8B-B14F-4D97-AF65-F5344CB8AC3E}">
        <p14:creationId xmlns:p14="http://schemas.microsoft.com/office/powerpoint/2010/main" val="15395004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501987" cy="591369"/>
          </a:xfrm>
        </p:spPr>
        <p:txBody>
          <a:bodyPr/>
          <a:lstStyle/>
          <a:p>
            <a:r>
              <a:rPr lang="en-CA" sz="2800" dirty="0"/>
              <a:t>In-depth review of satellite accounting</a:t>
            </a:r>
          </a:p>
        </p:txBody>
      </p:sp>
      <p:sp>
        <p:nvSpPr>
          <p:cNvPr id="9" name="Content Placeholder 2"/>
          <p:cNvSpPr>
            <a:spLocks noGrp="1"/>
          </p:cNvSpPr>
          <p:nvPr>
            <p:ph sz="half" idx="1"/>
          </p:nvPr>
        </p:nvSpPr>
        <p:spPr>
          <a:xfrm>
            <a:off x="179512" y="1052736"/>
            <a:ext cx="8003055" cy="4680520"/>
          </a:xfrm>
        </p:spPr>
        <p:txBody>
          <a:bodyPr/>
          <a:lstStyle/>
          <a:p>
            <a:pPr>
              <a:buClr>
                <a:schemeClr val="accent5">
                  <a:lumMod val="50000"/>
                </a:schemeClr>
              </a:buClr>
              <a:buFont typeface="Wingdings" panose="05000000000000000000" pitchFamily="2" charset="2"/>
              <a:buChar char="ü"/>
            </a:pPr>
            <a:r>
              <a:rPr lang="en-CA" sz="1800" dirty="0"/>
              <a:t>Given the apparent proliferation of satellite accounts, the CES Bureau decided to conduct an in-depth review to determine if the international community should develop general guidance on priority areas and recommended </a:t>
            </a:r>
            <a:r>
              <a:rPr lang="en-CA" sz="1800" dirty="0" smtClean="0"/>
              <a:t>approaches in the development of satellite accounts. </a:t>
            </a:r>
            <a:endParaRPr lang="en-CA" sz="1800" dirty="0"/>
          </a:p>
          <a:p>
            <a:pPr>
              <a:buClr>
                <a:schemeClr val="accent5">
                  <a:lumMod val="50000"/>
                </a:schemeClr>
              </a:buClr>
              <a:buFont typeface="Wingdings" panose="05000000000000000000" pitchFamily="2" charset="2"/>
              <a:buChar char="ü"/>
            </a:pPr>
            <a:endParaRPr lang="en-CA" sz="1800" dirty="0"/>
          </a:p>
          <a:p>
            <a:pPr>
              <a:buClr>
                <a:schemeClr val="accent5">
                  <a:lumMod val="50000"/>
                </a:schemeClr>
              </a:buClr>
              <a:buFont typeface="Wingdings" panose="05000000000000000000" pitchFamily="2" charset="2"/>
              <a:buChar char="ü"/>
            </a:pPr>
            <a:r>
              <a:rPr lang="en-CA" sz="1800" dirty="0"/>
              <a:t>This guidance could include the relationship of satellite accounts to the central framework of national accounts, priority areas of development, and the allocation of resources and responsibilities for compiling the respective satellite accounts.  </a:t>
            </a:r>
          </a:p>
          <a:p>
            <a:pPr>
              <a:buClr>
                <a:schemeClr val="accent5">
                  <a:lumMod val="50000"/>
                </a:schemeClr>
              </a:buClr>
              <a:buFont typeface="Wingdings" panose="05000000000000000000" pitchFamily="2" charset="2"/>
              <a:buChar char="ü"/>
            </a:pPr>
            <a:endParaRPr lang="en-CA" sz="1800" dirty="0"/>
          </a:p>
          <a:p>
            <a:pPr>
              <a:buClr>
                <a:schemeClr val="accent5">
                  <a:lumMod val="50000"/>
                </a:schemeClr>
              </a:buClr>
              <a:buFont typeface="Wingdings" panose="05000000000000000000" pitchFamily="2" charset="2"/>
              <a:buChar char="ü"/>
            </a:pPr>
            <a:r>
              <a:rPr lang="en-CA" sz="1800" dirty="0"/>
              <a:t>The Bureau noted that some form of typology is also required, given the increasingly diverse nature of satellite accounting.</a:t>
            </a:r>
          </a:p>
          <a:p>
            <a:pPr>
              <a:buClr>
                <a:schemeClr val="accent5">
                  <a:lumMod val="50000"/>
                </a:schemeClr>
              </a:buClr>
              <a:buFont typeface="Wingdings" panose="05000000000000000000" pitchFamily="2" charset="2"/>
              <a:buChar char="ü"/>
            </a:pPr>
            <a:endParaRPr lang="en-CA" sz="1800" dirty="0"/>
          </a:p>
          <a:p>
            <a:pPr>
              <a:buClr>
                <a:schemeClr val="accent5">
                  <a:lumMod val="50000"/>
                </a:schemeClr>
              </a:buClr>
              <a:buFont typeface="Wingdings" panose="05000000000000000000" pitchFamily="2" charset="2"/>
              <a:buChar char="ü"/>
            </a:pPr>
            <a:r>
              <a:rPr lang="en-CA" sz="1800" dirty="0"/>
              <a:t>The in-depth review is </a:t>
            </a:r>
            <a:r>
              <a:rPr lang="en-US" sz="1800" dirty="0"/>
              <a:t>is led by Statistics Canada in collaboration </a:t>
            </a:r>
            <a:r>
              <a:rPr lang="en-US" sz="1800" dirty="0" smtClean="0"/>
              <a:t>with UNECE</a:t>
            </a:r>
            <a:r>
              <a:rPr lang="en-US" sz="1800" dirty="0"/>
              <a:t>, Eurostat, OECD, UNSD, </a:t>
            </a:r>
            <a:r>
              <a:rPr lang="en-US" sz="1800" dirty="0" smtClean="0"/>
              <a:t>and the IMF.</a:t>
            </a:r>
            <a:endParaRPr lang="en-CA" sz="1800" dirty="0"/>
          </a:p>
          <a:p>
            <a:pPr lvl="1">
              <a:buClr>
                <a:schemeClr val="accent5">
                  <a:lumMod val="50000"/>
                </a:schemeClr>
              </a:buClr>
            </a:pPr>
            <a:endParaRPr lang="en-CA" sz="1400" dirty="0">
              <a:solidFill>
                <a:schemeClr val="tx1"/>
              </a:solidFill>
            </a:endParaRPr>
          </a:p>
        </p:txBody>
      </p:sp>
    </p:spTree>
    <p:extLst>
      <p:ext uri="{BB962C8B-B14F-4D97-AF65-F5344CB8AC3E}">
        <p14:creationId xmlns:p14="http://schemas.microsoft.com/office/powerpoint/2010/main" val="23360507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76" y="476672"/>
            <a:ext cx="7573995" cy="591369"/>
          </a:xfrm>
        </p:spPr>
        <p:txBody>
          <a:bodyPr/>
          <a:lstStyle/>
          <a:p>
            <a:r>
              <a:rPr lang="en-CA" dirty="0"/>
              <a:t>2008 SNA and Satellite Accounts</a:t>
            </a:r>
          </a:p>
        </p:txBody>
      </p:sp>
      <p:graphicFrame>
        <p:nvGraphicFramePr>
          <p:cNvPr id="5" name="Diagram 4">
            <a:extLst>
              <a:ext uri="{FF2B5EF4-FFF2-40B4-BE49-F238E27FC236}">
                <a16:creationId xmlns="" xmlns:a16="http://schemas.microsoft.com/office/drawing/2014/main" id="{16640E16-1460-47B9-824A-D9492586964B}"/>
              </a:ext>
            </a:extLst>
          </p:cNvPr>
          <p:cNvGraphicFramePr/>
          <p:nvPr>
            <p:extLst>
              <p:ext uri="{D42A27DB-BD31-4B8C-83A1-F6EECF244321}">
                <p14:modId xmlns:p14="http://schemas.microsoft.com/office/powerpoint/2010/main" val="1767002969"/>
              </p:ext>
            </p:extLst>
          </p:nvPr>
        </p:nvGraphicFramePr>
        <p:xfrm>
          <a:off x="323528"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5270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2905"/>
            <a:ext cx="7573995" cy="591369"/>
          </a:xfrm>
        </p:spPr>
        <p:txBody>
          <a:bodyPr/>
          <a:lstStyle/>
          <a:p>
            <a:r>
              <a:rPr lang="en-CA" sz="2400" dirty="0"/>
              <a:t>Discussion at the Advisory Expert Group (AEG)</a:t>
            </a:r>
          </a:p>
        </p:txBody>
      </p:sp>
      <p:sp>
        <p:nvSpPr>
          <p:cNvPr id="4" name="Rectangle 5">
            <a:extLst>
              <a:ext uri="{FF2B5EF4-FFF2-40B4-BE49-F238E27FC236}">
                <a16:creationId xmlns="" xmlns:a16="http://schemas.microsoft.com/office/drawing/2014/main" id="{60127119-FBEF-49F5-B247-1E6868C2BBC7}"/>
              </a:ext>
            </a:extLst>
          </p:cNvPr>
          <p:cNvSpPr txBox="1">
            <a:spLocks noChangeArrowheads="1"/>
          </p:cNvSpPr>
          <p:nvPr/>
        </p:nvSpPr>
        <p:spPr bwMode="auto">
          <a:xfrm>
            <a:off x="179512" y="5178651"/>
            <a:ext cx="8397875" cy="59137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31708D"/>
              </a:buClr>
              <a:buFont typeface="Arial" charset="0"/>
              <a:buChar char="•"/>
              <a:defRPr sz="2800" kern="1200">
                <a:solidFill>
                  <a:schemeClr val="tx1">
                    <a:lumMod val="85000"/>
                    <a:lumOff val="15000"/>
                  </a:schemeClr>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lumMod val="85000"/>
                    <a:lumOff val="15000"/>
                  </a:schemeClr>
                </a:solidFill>
                <a:latin typeface="+mn-lt"/>
                <a:ea typeface="+mn-ea"/>
                <a:cs typeface="+mn-cs"/>
              </a:defRPr>
            </a:lvl2pPr>
            <a:lvl3pPr marL="1143000" indent="-228600" algn="l" rtl="0" eaLnBrk="1" fontAlgn="base" hangingPunct="1">
              <a:spcBef>
                <a:spcPct val="20000"/>
              </a:spcBef>
              <a:spcAft>
                <a:spcPct val="0"/>
              </a:spcAft>
              <a:buFont typeface="Wingdings" charset="2"/>
              <a:buChar char="§"/>
              <a:defRPr sz="2000" kern="1200">
                <a:solidFill>
                  <a:schemeClr val="tx1">
                    <a:lumMod val="85000"/>
                    <a:lumOff val="15000"/>
                  </a:schemeClr>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CA" sz="2000" dirty="0"/>
              <a:t>Peter Van de </a:t>
            </a:r>
            <a:r>
              <a:rPr lang="en-CA" sz="2000" dirty="0" err="1"/>
              <a:t>Ven</a:t>
            </a:r>
            <a:r>
              <a:rPr lang="en-CA" sz="2000" dirty="0"/>
              <a:t> - A Future Strategy for Compiling Satellite Accounts </a:t>
            </a:r>
            <a:endParaRPr lang="en-GB" sz="2000" dirty="0"/>
          </a:p>
        </p:txBody>
      </p:sp>
      <p:graphicFrame>
        <p:nvGraphicFramePr>
          <p:cNvPr id="3" name="Diagram 2">
            <a:extLst>
              <a:ext uri="{FF2B5EF4-FFF2-40B4-BE49-F238E27FC236}">
                <a16:creationId xmlns="" xmlns:a16="http://schemas.microsoft.com/office/drawing/2014/main" id="{5BC51A7C-E58A-4915-885B-719752137317}"/>
              </a:ext>
            </a:extLst>
          </p:cNvPr>
          <p:cNvGraphicFramePr/>
          <p:nvPr>
            <p:extLst>
              <p:ext uri="{D42A27DB-BD31-4B8C-83A1-F6EECF244321}">
                <p14:modId xmlns:p14="http://schemas.microsoft.com/office/powerpoint/2010/main" val="1756339543"/>
              </p:ext>
            </p:extLst>
          </p:nvPr>
        </p:nvGraphicFramePr>
        <p:xfrm>
          <a:off x="-396552" y="924336"/>
          <a:ext cx="583264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Brace 4">
            <a:extLst>
              <a:ext uri="{FF2B5EF4-FFF2-40B4-BE49-F238E27FC236}">
                <a16:creationId xmlns="" xmlns:a16="http://schemas.microsoft.com/office/drawing/2014/main" id="{D2868281-2C6D-44B7-BCF0-F03D529CDDCB}"/>
              </a:ext>
            </a:extLst>
          </p:cNvPr>
          <p:cNvSpPr/>
          <p:nvPr/>
        </p:nvSpPr>
        <p:spPr>
          <a:xfrm>
            <a:off x="4932040" y="2780928"/>
            <a:ext cx="288032"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ectangle 5">
            <a:extLst>
              <a:ext uri="{FF2B5EF4-FFF2-40B4-BE49-F238E27FC236}">
                <a16:creationId xmlns="" xmlns:a16="http://schemas.microsoft.com/office/drawing/2014/main" id="{C9BB7A0A-CA82-40E4-BAF8-0B409D06748A}"/>
              </a:ext>
            </a:extLst>
          </p:cNvPr>
          <p:cNvSpPr/>
          <p:nvPr/>
        </p:nvSpPr>
        <p:spPr>
          <a:xfrm>
            <a:off x="5292080" y="3105834"/>
            <a:ext cx="2952328" cy="1477328"/>
          </a:xfrm>
          <a:prstGeom prst="rect">
            <a:avLst/>
          </a:prstGeom>
        </p:spPr>
        <p:txBody>
          <a:bodyPr wrap="square">
            <a:spAutoFit/>
          </a:bodyPr>
          <a:lstStyle/>
          <a:p>
            <a:r>
              <a:rPr lang="en-CA" dirty="0"/>
              <a:t>A more strategic and global orientation on the compilation of satellite accounts for ‘Type 2” satellite accounts</a:t>
            </a:r>
          </a:p>
        </p:txBody>
      </p:sp>
      <p:sp>
        <p:nvSpPr>
          <p:cNvPr id="7" name="Right Brace 6">
            <a:extLst>
              <a:ext uri="{FF2B5EF4-FFF2-40B4-BE49-F238E27FC236}">
                <a16:creationId xmlns="" xmlns:a16="http://schemas.microsoft.com/office/drawing/2014/main" id="{4E4B7F20-B636-4D6E-810A-8C589EB31D7C}"/>
              </a:ext>
            </a:extLst>
          </p:cNvPr>
          <p:cNvSpPr/>
          <p:nvPr/>
        </p:nvSpPr>
        <p:spPr>
          <a:xfrm>
            <a:off x="5292080" y="1041276"/>
            <a:ext cx="288032"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Rectangle 7">
            <a:extLst>
              <a:ext uri="{FF2B5EF4-FFF2-40B4-BE49-F238E27FC236}">
                <a16:creationId xmlns="" xmlns:a16="http://schemas.microsoft.com/office/drawing/2014/main" id="{08123077-4837-4AC1-A550-D83EF9E1F019}"/>
              </a:ext>
            </a:extLst>
          </p:cNvPr>
          <p:cNvSpPr/>
          <p:nvPr/>
        </p:nvSpPr>
        <p:spPr>
          <a:xfrm>
            <a:off x="5640761" y="924336"/>
            <a:ext cx="2952328" cy="2031325"/>
          </a:xfrm>
          <a:prstGeom prst="rect">
            <a:avLst/>
          </a:prstGeom>
        </p:spPr>
        <p:txBody>
          <a:bodyPr wrap="square">
            <a:spAutoFit/>
          </a:bodyPr>
          <a:lstStyle/>
          <a:p>
            <a:r>
              <a:rPr lang="en-CA" dirty="0"/>
              <a:t>General guidance to a range of compilers (including experts working outside the domain of national accounts) around the development of thematic accounts.</a:t>
            </a:r>
          </a:p>
        </p:txBody>
      </p:sp>
    </p:spTree>
    <p:extLst>
      <p:ext uri="{BB962C8B-B14F-4D97-AF65-F5344CB8AC3E}">
        <p14:creationId xmlns:p14="http://schemas.microsoft.com/office/powerpoint/2010/main" val="21744886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067736" cy="591369"/>
          </a:xfrm>
        </p:spPr>
        <p:txBody>
          <a:bodyPr/>
          <a:lstStyle/>
          <a:p>
            <a:r>
              <a:rPr lang="en-CA" dirty="0"/>
              <a:t>In-depth review – Key areas of investigation</a:t>
            </a:r>
          </a:p>
        </p:txBody>
      </p:sp>
      <p:sp>
        <p:nvSpPr>
          <p:cNvPr id="4" name="Rectangle 5">
            <a:extLst>
              <a:ext uri="{FF2B5EF4-FFF2-40B4-BE49-F238E27FC236}">
                <a16:creationId xmlns="" xmlns:a16="http://schemas.microsoft.com/office/drawing/2014/main" id="{60127119-FBEF-49F5-B247-1E6868C2BBC7}"/>
              </a:ext>
            </a:extLst>
          </p:cNvPr>
          <p:cNvSpPr txBox="1">
            <a:spLocks noChangeArrowheads="1"/>
          </p:cNvSpPr>
          <p:nvPr/>
        </p:nvSpPr>
        <p:spPr bwMode="auto">
          <a:xfrm>
            <a:off x="251520" y="1268760"/>
            <a:ext cx="8496944" cy="42331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lr>
                <a:srgbClr val="31708D"/>
              </a:buClr>
              <a:buFont typeface="Arial" charset="0"/>
              <a:buChar char="•"/>
              <a:defRPr sz="2800" kern="1200">
                <a:solidFill>
                  <a:schemeClr val="tx1">
                    <a:lumMod val="85000"/>
                    <a:lumOff val="15000"/>
                  </a:schemeClr>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lumMod val="85000"/>
                    <a:lumOff val="15000"/>
                  </a:schemeClr>
                </a:solidFill>
                <a:latin typeface="+mn-lt"/>
                <a:ea typeface="+mn-ea"/>
                <a:cs typeface="+mn-cs"/>
              </a:defRPr>
            </a:lvl2pPr>
            <a:lvl3pPr marL="1143000" indent="-228600" algn="l" rtl="0" eaLnBrk="1" fontAlgn="base" hangingPunct="1">
              <a:spcBef>
                <a:spcPct val="20000"/>
              </a:spcBef>
              <a:spcAft>
                <a:spcPct val="0"/>
              </a:spcAft>
              <a:buFont typeface="Wingdings" charset="2"/>
              <a:buChar char="§"/>
              <a:defRPr sz="2000" kern="1200">
                <a:solidFill>
                  <a:schemeClr val="tx1">
                    <a:lumMod val="85000"/>
                    <a:lumOff val="15000"/>
                  </a:schemeClr>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endParaRPr lang="en-CA" dirty="0"/>
          </a:p>
          <a:p>
            <a:pPr>
              <a:buFont typeface="Wingdings" panose="05000000000000000000" pitchFamily="2" charset="2"/>
              <a:buChar char="§"/>
              <a:defRPr/>
            </a:pPr>
            <a:r>
              <a:rPr lang="en-CA" dirty="0"/>
              <a:t>The in-depth review of satellite accounting will attempt to answer the following questions:</a:t>
            </a:r>
          </a:p>
          <a:p>
            <a:pPr lvl="1">
              <a:buFont typeface="Wingdings" panose="05000000000000000000" pitchFamily="2" charset="2"/>
              <a:buChar char="ü"/>
              <a:defRPr/>
            </a:pPr>
            <a:r>
              <a:rPr lang="en-CA" dirty="0" smtClean="0"/>
              <a:t>What is the current state of play?</a:t>
            </a:r>
            <a:endParaRPr lang="en-CA" dirty="0"/>
          </a:p>
          <a:p>
            <a:pPr lvl="1">
              <a:buFont typeface="Wingdings" panose="05000000000000000000" pitchFamily="2" charset="2"/>
              <a:buChar char="ü"/>
              <a:defRPr/>
            </a:pPr>
            <a:r>
              <a:rPr lang="en-CA" dirty="0"/>
              <a:t>What are the factors that underlie </a:t>
            </a:r>
            <a:r>
              <a:rPr lang="en-CA" dirty="0" smtClean="0"/>
              <a:t>demand</a:t>
            </a:r>
            <a:r>
              <a:rPr lang="en-CA" dirty="0"/>
              <a:t>?</a:t>
            </a:r>
          </a:p>
          <a:p>
            <a:pPr lvl="1">
              <a:buFont typeface="Wingdings" panose="05000000000000000000" pitchFamily="2" charset="2"/>
              <a:buChar char="ü"/>
              <a:defRPr/>
            </a:pPr>
            <a:r>
              <a:rPr lang="en-CA" dirty="0"/>
              <a:t>What type of accounts are being compiled?</a:t>
            </a:r>
          </a:p>
          <a:p>
            <a:pPr lvl="1">
              <a:buFont typeface="Wingdings" panose="05000000000000000000" pitchFamily="2" charset="2"/>
              <a:buChar char="ü"/>
              <a:defRPr/>
            </a:pPr>
            <a:r>
              <a:rPr lang="en-CA" dirty="0"/>
              <a:t>How are </a:t>
            </a:r>
            <a:r>
              <a:rPr lang="en-CA" dirty="0" smtClean="0"/>
              <a:t>satellite accounts </a:t>
            </a:r>
            <a:r>
              <a:rPr lang="en-CA" dirty="0"/>
              <a:t>being compiled and who is undertaking the compilation?   </a:t>
            </a:r>
          </a:p>
          <a:p>
            <a:pPr lvl="1">
              <a:buFont typeface="Wingdings" panose="05000000000000000000" pitchFamily="2" charset="2"/>
              <a:buChar char="ü"/>
              <a:defRPr/>
            </a:pPr>
            <a:r>
              <a:rPr lang="en-CA" dirty="0"/>
              <a:t>What type of guidance is being </a:t>
            </a:r>
            <a:r>
              <a:rPr lang="en-CA" dirty="0" smtClean="0"/>
              <a:t>used?</a:t>
            </a:r>
            <a:endParaRPr lang="en-CA" dirty="0"/>
          </a:p>
          <a:p>
            <a:pPr lvl="1">
              <a:buFont typeface="Wingdings" panose="05000000000000000000" pitchFamily="2" charset="2"/>
              <a:buChar char="ü"/>
              <a:defRPr/>
            </a:pPr>
            <a:r>
              <a:rPr lang="en-CA" dirty="0"/>
              <a:t>What type of guidance is </a:t>
            </a:r>
            <a:r>
              <a:rPr lang="en-CA" dirty="0" smtClean="0"/>
              <a:t>being requested?</a:t>
            </a:r>
            <a:endParaRPr lang="en-CA" dirty="0"/>
          </a:p>
        </p:txBody>
      </p:sp>
    </p:spTree>
    <p:extLst>
      <p:ext uri="{BB962C8B-B14F-4D97-AF65-F5344CB8AC3E}">
        <p14:creationId xmlns:p14="http://schemas.microsoft.com/office/powerpoint/2010/main" val="4063260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912768" cy="591369"/>
          </a:xfrm>
        </p:spPr>
        <p:txBody>
          <a:bodyPr/>
          <a:lstStyle/>
          <a:p>
            <a:r>
              <a:rPr lang="en-CA" sz="2800" dirty="0"/>
              <a:t>In-depth review – Preliminary Results</a:t>
            </a:r>
          </a:p>
        </p:txBody>
      </p:sp>
      <p:sp>
        <p:nvSpPr>
          <p:cNvPr id="7" name="Rectangle 6">
            <a:extLst>
              <a:ext uri="{FF2B5EF4-FFF2-40B4-BE49-F238E27FC236}">
                <a16:creationId xmlns="" xmlns:a16="http://schemas.microsoft.com/office/drawing/2014/main" id="{A964F02D-3544-492B-BBB4-E665629D76A8}"/>
              </a:ext>
            </a:extLst>
          </p:cNvPr>
          <p:cNvSpPr/>
          <p:nvPr/>
        </p:nvSpPr>
        <p:spPr>
          <a:xfrm>
            <a:off x="6300192" y="2003143"/>
            <a:ext cx="2687149" cy="2554545"/>
          </a:xfrm>
          <a:prstGeom prst="rect">
            <a:avLst/>
          </a:prstGeom>
        </p:spPr>
        <p:txBody>
          <a:bodyPr wrap="square">
            <a:spAutoFit/>
          </a:bodyPr>
          <a:lstStyle/>
          <a:p>
            <a:pPr lvl="1">
              <a:buFont typeface="Wingdings" panose="05000000000000000000" pitchFamily="2" charset="2"/>
              <a:buChar char="ü"/>
              <a:defRPr/>
            </a:pPr>
            <a:r>
              <a:rPr lang="en-CA" sz="2000" dirty="0"/>
              <a:t>82 countries responded to the survey.</a:t>
            </a:r>
          </a:p>
          <a:p>
            <a:pPr lvl="1">
              <a:buFont typeface="Wingdings" panose="05000000000000000000" pitchFamily="2" charset="2"/>
              <a:buChar char="ü"/>
              <a:defRPr/>
            </a:pPr>
            <a:endParaRPr lang="en-CA" sz="2000" dirty="0"/>
          </a:p>
          <a:p>
            <a:pPr lvl="1">
              <a:buFont typeface="Wingdings" panose="05000000000000000000" pitchFamily="2" charset="2"/>
              <a:buChar char="ü"/>
              <a:defRPr/>
            </a:pPr>
            <a:r>
              <a:rPr lang="en-CA" sz="2000" dirty="0"/>
              <a:t>Data was provided for 241 unique satellite accounts.</a:t>
            </a:r>
            <a:endParaRPr lang="en-GB" sz="2000" dirty="0"/>
          </a:p>
        </p:txBody>
      </p:sp>
      <p:pic>
        <p:nvPicPr>
          <p:cNvPr id="8" name="Picture 7">
            <a:extLst>
              <a:ext uri="{FF2B5EF4-FFF2-40B4-BE49-F238E27FC236}">
                <a16:creationId xmlns="" xmlns:a16="http://schemas.microsoft.com/office/drawing/2014/main" id="{D46D3414-3A0C-4120-908A-C4543C8C84F1}"/>
              </a:ext>
            </a:extLst>
          </p:cNvPr>
          <p:cNvPicPr>
            <a:picLocks noChangeAspect="1"/>
          </p:cNvPicPr>
          <p:nvPr/>
        </p:nvPicPr>
        <p:blipFill>
          <a:blip r:embed="rId3"/>
          <a:stretch>
            <a:fillRect/>
          </a:stretch>
        </p:blipFill>
        <p:spPr>
          <a:xfrm>
            <a:off x="251520" y="924025"/>
            <a:ext cx="5976664" cy="4712782"/>
          </a:xfrm>
          <a:prstGeom prst="rect">
            <a:avLst/>
          </a:prstGeom>
        </p:spPr>
      </p:pic>
    </p:spTree>
    <p:extLst>
      <p:ext uri="{BB962C8B-B14F-4D97-AF65-F5344CB8AC3E}">
        <p14:creationId xmlns:p14="http://schemas.microsoft.com/office/powerpoint/2010/main" val="14158663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46" y="201122"/>
            <a:ext cx="7790019" cy="1005855"/>
          </a:xfrm>
        </p:spPr>
        <p:txBody>
          <a:bodyPr/>
          <a:lstStyle/>
          <a:p>
            <a:r>
              <a:rPr lang="en-CA" sz="2800" dirty="0"/>
              <a:t>In-depth Review – Preliminary Results</a:t>
            </a:r>
            <a:br>
              <a:rPr lang="en-CA" sz="2800" dirty="0"/>
            </a:b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5220072" y="1484784"/>
            <a:ext cx="3577412" cy="1077218"/>
          </a:xfrm>
          <a:prstGeom prst="rect">
            <a:avLst/>
          </a:prstGeom>
        </p:spPr>
        <p:txBody>
          <a:bodyPr wrap="square">
            <a:spAutoFit/>
          </a:bodyPr>
          <a:lstStyle/>
          <a:p>
            <a:pPr lvl="1">
              <a:buFont typeface="Wingdings" panose="05000000000000000000" pitchFamily="2" charset="2"/>
              <a:buChar char="ü"/>
              <a:defRPr/>
            </a:pPr>
            <a:r>
              <a:rPr lang="en-CA" sz="1600" dirty="0"/>
              <a:t>Thematic or activity accounts appear to be more prevalent than well-being and sustainability type accounts. </a:t>
            </a:r>
            <a:endParaRPr lang="en-GB" sz="1600" dirty="0"/>
          </a:p>
        </p:txBody>
      </p:sp>
      <p:graphicFrame>
        <p:nvGraphicFramePr>
          <p:cNvPr id="7" name="Chart 6">
            <a:extLst>
              <a:ext uri="{FF2B5EF4-FFF2-40B4-BE49-F238E27FC236}">
                <a16:creationId xmlns="" xmlns:a16="http://schemas.microsoft.com/office/drawing/2014/main" id="{762BB89C-BFAF-4BD9-8AD9-7CAFFBDC739F}"/>
              </a:ext>
            </a:extLst>
          </p:cNvPr>
          <p:cNvGraphicFramePr>
            <a:graphicFrameLocks/>
          </p:cNvGraphicFramePr>
          <p:nvPr>
            <p:extLst>
              <p:ext uri="{D42A27DB-BD31-4B8C-83A1-F6EECF244321}">
                <p14:modId xmlns:p14="http://schemas.microsoft.com/office/powerpoint/2010/main" val="3529061979"/>
              </p:ext>
            </p:extLst>
          </p:nvPr>
        </p:nvGraphicFramePr>
        <p:xfrm>
          <a:off x="5647455" y="3236512"/>
          <a:ext cx="3366119" cy="249674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 xmlns:a16="http://schemas.microsoft.com/office/drawing/2014/main" id="{D7B5E03C-6F8B-4299-8E8C-F375B3BF294D}"/>
              </a:ext>
            </a:extLst>
          </p:cNvPr>
          <p:cNvPicPr>
            <a:picLocks noChangeAspect="1"/>
          </p:cNvPicPr>
          <p:nvPr/>
        </p:nvPicPr>
        <p:blipFill>
          <a:blip r:embed="rId4"/>
          <a:stretch>
            <a:fillRect/>
          </a:stretch>
        </p:blipFill>
        <p:spPr>
          <a:xfrm>
            <a:off x="204732" y="836712"/>
            <a:ext cx="5015340" cy="4931890"/>
          </a:xfrm>
          <a:prstGeom prst="rect">
            <a:avLst/>
          </a:prstGeom>
        </p:spPr>
      </p:pic>
    </p:spTree>
    <p:extLst>
      <p:ext uri="{BB962C8B-B14F-4D97-AF65-F5344CB8AC3E}">
        <p14:creationId xmlns:p14="http://schemas.microsoft.com/office/powerpoint/2010/main" val="19739426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30" y="235125"/>
            <a:ext cx="7790019" cy="1005855"/>
          </a:xfrm>
        </p:spPr>
        <p:txBody>
          <a:bodyPr/>
          <a:lstStyle/>
          <a:p>
            <a:r>
              <a:rPr lang="en-CA" sz="2800" dirty="0"/>
              <a:t>In-depth Review – Drivers</a:t>
            </a:r>
            <a:br>
              <a:rPr lang="en-CA" sz="2800" dirty="0"/>
            </a:b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4739615" y="1075241"/>
            <a:ext cx="4146782" cy="1323439"/>
          </a:xfrm>
          <a:prstGeom prst="rect">
            <a:avLst/>
          </a:prstGeom>
        </p:spPr>
        <p:txBody>
          <a:bodyPr wrap="square">
            <a:spAutoFit/>
          </a:bodyPr>
          <a:lstStyle/>
          <a:p>
            <a:pPr lvl="1">
              <a:buFont typeface="Wingdings" panose="05000000000000000000" pitchFamily="2" charset="2"/>
              <a:buChar char="ü"/>
              <a:defRPr/>
            </a:pPr>
            <a:r>
              <a:rPr lang="en-CA" sz="1600" dirty="0"/>
              <a:t>The majority of satellite accounts were initiated by the NSO.</a:t>
            </a:r>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a:t>The majority of the satellite accounts </a:t>
            </a:r>
            <a:r>
              <a:rPr lang="en-CA" sz="1600" dirty="0" smtClean="0"/>
              <a:t>were </a:t>
            </a:r>
            <a:r>
              <a:rPr lang="en-CA" sz="1600" dirty="0"/>
              <a:t>funded by the NSO</a:t>
            </a:r>
          </a:p>
        </p:txBody>
      </p:sp>
      <p:graphicFrame>
        <p:nvGraphicFramePr>
          <p:cNvPr id="8" name="Chart 7">
            <a:extLst>
              <a:ext uri="{FF2B5EF4-FFF2-40B4-BE49-F238E27FC236}">
                <a16:creationId xmlns="" xmlns:a16="http://schemas.microsoft.com/office/drawing/2014/main" id="{6BA662DC-BBA8-4967-8E0D-EBA400329A1C}"/>
              </a:ext>
            </a:extLst>
          </p:cNvPr>
          <p:cNvGraphicFramePr>
            <a:graphicFrameLocks/>
          </p:cNvGraphicFramePr>
          <p:nvPr>
            <p:extLst>
              <p:ext uri="{D42A27DB-BD31-4B8C-83A1-F6EECF244321}">
                <p14:modId xmlns:p14="http://schemas.microsoft.com/office/powerpoint/2010/main" val="3865076172"/>
              </p:ext>
            </p:extLst>
          </p:nvPr>
        </p:nvGraphicFramePr>
        <p:xfrm>
          <a:off x="5116666" y="2564904"/>
          <a:ext cx="3931934" cy="3555043"/>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 xmlns:a16="http://schemas.microsoft.com/office/drawing/2014/main" id="{9879B506-EED3-4025-89A2-BBC528D65BD5}"/>
              </a:ext>
            </a:extLst>
          </p:cNvPr>
          <p:cNvPicPr>
            <a:picLocks noChangeAspect="1"/>
          </p:cNvPicPr>
          <p:nvPr/>
        </p:nvPicPr>
        <p:blipFill>
          <a:blip r:embed="rId4"/>
          <a:stretch>
            <a:fillRect/>
          </a:stretch>
        </p:blipFill>
        <p:spPr>
          <a:xfrm>
            <a:off x="240408" y="1085248"/>
            <a:ext cx="4613750" cy="4687504"/>
          </a:xfrm>
          <a:prstGeom prst="rect">
            <a:avLst/>
          </a:prstGeom>
        </p:spPr>
      </p:pic>
    </p:spTree>
    <p:extLst>
      <p:ext uri="{BB962C8B-B14F-4D97-AF65-F5344CB8AC3E}">
        <p14:creationId xmlns:p14="http://schemas.microsoft.com/office/powerpoint/2010/main" val="11318426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7395"/>
            <a:ext cx="7790019" cy="1005855"/>
          </a:xfrm>
        </p:spPr>
        <p:txBody>
          <a:bodyPr/>
          <a:lstStyle/>
          <a:p>
            <a:r>
              <a:rPr lang="en-CA" sz="2800" dirty="0"/>
              <a:t>In-depth Review – Motivation</a:t>
            </a:r>
            <a:endParaRPr lang="en-CA" sz="2800" i="1" dirty="0"/>
          </a:p>
        </p:txBody>
      </p:sp>
      <p:sp>
        <p:nvSpPr>
          <p:cNvPr id="6" name="Rectangle 5">
            <a:extLst>
              <a:ext uri="{FF2B5EF4-FFF2-40B4-BE49-F238E27FC236}">
                <a16:creationId xmlns="" xmlns:a16="http://schemas.microsoft.com/office/drawing/2014/main" id="{0002AF91-6D74-4683-9B2C-44741E7B0534}"/>
              </a:ext>
            </a:extLst>
          </p:cNvPr>
          <p:cNvSpPr/>
          <p:nvPr/>
        </p:nvSpPr>
        <p:spPr>
          <a:xfrm>
            <a:off x="4655781" y="896823"/>
            <a:ext cx="3788512" cy="2062103"/>
          </a:xfrm>
          <a:prstGeom prst="rect">
            <a:avLst/>
          </a:prstGeom>
        </p:spPr>
        <p:txBody>
          <a:bodyPr wrap="square">
            <a:spAutoFit/>
          </a:bodyPr>
          <a:lstStyle/>
          <a:p>
            <a:pPr lvl="1">
              <a:buFont typeface="Wingdings" panose="05000000000000000000" pitchFamily="2" charset="2"/>
              <a:buChar char="ü"/>
              <a:defRPr/>
            </a:pPr>
            <a:r>
              <a:rPr lang="en-CA" sz="1600" dirty="0"/>
              <a:t>Most satellite accounts are developed in order to give more prominence to an activity or </a:t>
            </a:r>
            <a:r>
              <a:rPr lang="en-CA" sz="1600" dirty="0" smtClean="0"/>
              <a:t>subject.</a:t>
            </a:r>
            <a:endParaRPr lang="en-CA" sz="1600" dirty="0"/>
          </a:p>
          <a:p>
            <a:pPr lvl="1">
              <a:buFont typeface="Wingdings" panose="05000000000000000000" pitchFamily="2" charset="2"/>
              <a:buChar char="ü"/>
              <a:defRPr/>
            </a:pPr>
            <a:endParaRPr lang="en-CA" sz="1600" dirty="0"/>
          </a:p>
          <a:p>
            <a:pPr lvl="1">
              <a:buFont typeface="Wingdings" panose="05000000000000000000" pitchFamily="2" charset="2"/>
              <a:buChar char="ü"/>
              <a:defRPr/>
            </a:pPr>
            <a:r>
              <a:rPr lang="en-CA" sz="1600" dirty="0"/>
              <a:t>Most satellite accounts do not deviate from the core SNA concepts.. </a:t>
            </a:r>
          </a:p>
        </p:txBody>
      </p:sp>
      <p:pic>
        <p:nvPicPr>
          <p:cNvPr id="5" name="Picture 4">
            <a:extLst>
              <a:ext uri="{FF2B5EF4-FFF2-40B4-BE49-F238E27FC236}">
                <a16:creationId xmlns="" xmlns:a16="http://schemas.microsoft.com/office/drawing/2014/main" id="{B78275E1-9C2B-4285-A6D6-8216587E83D9}"/>
              </a:ext>
            </a:extLst>
          </p:cNvPr>
          <p:cNvPicPr>
            <a:picLocks noChangeAspect="1"/>
          </p:cNvPicPr>
          <p:nvPr/>
        </p:nvPicPr>
        <p:blipFill>
          <a:blip r:embed="rId3"/>
          <a:stretch>
            <a:fillRect/>
          </a:stretch>
        </p:blipFill>
        <p:spPr>
          <a:xfrm>
            <a:off x="296850" y="922020"/>
            <a:ext cx="4617720" cy="5013960"/>
          </a:xfrm>
          <a:prstGeom prst="rect">
            <a:avLst/>
          </a:prstGeom>
        </p:spPr>
      </p:pic>
      <p:graphicFrame>
        <p:nvGraphicFramePr>
          <p:cNvPr id="8" name="Chart 7">
            <a:extLst>
              <a:ext uri="{FF2B5EF4-FFF2-40B4-BE49-F238E27FC236}">
                <a16:creationId xmlns="" xmlns:a16="http://schemas.microsoft.com/office/drawing/2014/main" id="{3ACAF643-326B-42D1-9555-31AC7D34E644}"/>
              </a:ext>
            </a:extLst>
          </p:cNvPr>
          <p:cNvGraphicFramePr>
            <a:graphicFrameLocks/>
          </p:cNvGraphicFramePr>
          <p:nvPr>
            <p:extLst>
              <p:ext uri="{D42A27DB-BD31-4B8C-83A1-F6EECF244321}">
                <p14:modId xmlns:p14="http://schemas.microsoft.com/office/powerpoint/2010/main" val="2414019811"/>
              </p:ext>
            </p:extLst>
          </p:nvPr>
        </p:nvGraphicFramePr>
        <p:xfrm>
          <a:off x="5148064" y="2958927"/>
          <a:ext cx="3788513" cy="29926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26319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ENGAGE" val="{&quot;SavedSwatch&quot;:&quot;-12418859|-7487713|-3590342|-8882056|-11579569|Statistics Canada&quot;,&quot;Id&quot;:&quot;5bf3f8f430424509842e219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canblue">
  <a:themeElements>
    <a:clrScheme name="Blue 1">
      <a:dk1>
        <a:srgbClr val="000000"/>
      </a:dk1>
      <a:lt1>
        <a:srgbClr val="FFFFFF"/>
      </a:lt1>
      <a:dk2>
        <a:srgbClr val="373545"/>
      </a:dk2>
      <a:lt2>
        <a:srgbClr val="CEDBE6"/>
      </a:lt2>
      <a:accent1>
        <a:srgbClr val="3D3521"/>
      </a:accent1>
      <a:accent2>
        <a:srgbClr val="316F8D"/>
      </a:accent2>
      <a:accent3>
        <a:srgbClr val="DB4F49"/>
      </a:accent3>
      <a:accent4>
        <a:srgbClr val="FEBF00"/>
      </a:accent4>
      <a:accent5>
        <a:srgbClr val="78B690"/>
      </a:accent5>
      <a:accent6>
        <a:srgbClr val="2683C6"/>
      </a:accent6>
      <a:hlink>
        <a:srgbClr val="6B9F25"/>
      </a:hlink>
      <a:folHlink>
        <a:srgbClr val="9F6715"/>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tcanblue" id="{A71224F2-A233-4CD6-B19F-088F3B0853CB}" vid="{872E3863-D938-4AD6-9068-548890BACF9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DISS-DIFF-Eng Template</Template>
  <TotalTime>0</TotalTime>
  <Words>846</Words>
  <Application>Microsoft Office PowerPoint</Application>
  <PresentationFormat>On-screen Show (4:3)</PresentationFormat>
  <Paragraphs>127</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Black</vt:lpstr>
      <vt:lpstr>Calibri</vt:lpstr>
      <vt:lpstr>Calibri Light</vt:lpstr>
      <vt:lpstr>Century Gothic</vt:lpstr>
      <vt:lpstr>Wingdings</vt:lpstr>
      <vt:lpstr>1_Default Design</vt:lpstr>
      <vt:lpstr>statcanblue</vt:lpstr>
      <vt:lpstr>In-depth review of satellite accounting</vt:lpstr>
      <vt:lpstr>In-depth review of satellite accounting</vt:lpstr>
      <vt:lpstr>2008 SNA and Satellite Accounts</vt:lpstr>
      <vt:lpstr>Discussion at the Advisory Expert Group (AEG)</vt:lpstr>
      <vt:lpstr>In-depth review – Key areas of investigation</vt:lpstr>
      <vt:lpstr>In-depth review – Preliminary Results</vt:lpstr>
      <vt:lpstr>In-depth Review – Preliminary Results </vt:lpstr>
      <vt:lpstr>In-depth Review – Drivers </vt:lpstr>
      <vt:lpstr>In-depth Review – Motivation</vt:lpstr>
      <vt:lpstr>In-depth Review – Reference Years</vt:lpstr>
      <vt:lpstr>In-depth Review – Frequency and Timeliness </vt:lpstr>
      <vt:lpstr>In-depth Review – Compilation </vt:lpstr>
      <vt:lpstr>In-depth Review – Design / Input</vt:lpstr>
      <vt:lpstr>In-depth Review – Design / Input</vt:lpstr>
      <vt:lpstr>In-depth Review – Demand </vt:lpstr>
      <vt:lpstr>In-depth Review – Guidance</vt:lpstr>
      <vt:lpstr>In-depth review of satellite accounts Next Steps</vt:lpstr>
      <vt:lpstr>In-depth review of satellite accounts Questions for discussion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2018-09-18T13:13:13Z</dcterms:created>
  <dcterms:modified xsi:type="dcterms:W3CDTF">2018-11-20T12:07:16Z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-1898132141</vt:i4>
  </property>
  <property fmtid="{D5CDD505-2E9C-101B-9397-08002B2CF9AE}" pid="3" name="_NewReviewCycle">
    <vt:lpwstr/>
  </property>
  <property fmtid="{D5CDD505-2E9C-101B-9397-08002B2CF9AE}" pid="4" name="_PreviousAdHocReviewCycleID">
    <vt:i4>633037909</vt:i4>
  </property>
</Properties>
</file>