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6"/>
  </p:notesMasterIdLst>
  <p:handoutMasterIdLst>
    <p:handoutMasterId r:id="rId17"/>
  </p:handoutMasterIdLst>
  <p:sldIdLst>
    <p:sldId id="405" r:id="rId2"/>
    <p:sldId id="400" r:id="rId3"/>
    <p:sldId id="459" r:id="rId4"/>
    <p:sldId id="455" r:id="rId5"/>
    <p:sldId id="456" r:id="rId6"/>
    <p:sldId id="472" r:id="rId7"/>
    <p:sldId id="473" r:id="rId8"/>
    <p:sldId id="474" r:id="rId9"/>
    <p:sldId id="478" r:id="rId10"/>
    <p:sldId id="479" r:id="rId11"/>
    <p:sldId id="480" r:id="rId12"/>
    <p:sldId id="482" r:id="rId13"/>
    <p:sldId id="476" r:id="rId14"/>
    <p:sldId id="318"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7" autoAdjust="0"/>
    <p:restoredTop sz="89357" autoAdjust="0"/>
  </p:normalViewPr>
  <p:slideViewPr>
    <p:cSldViewPr snapToGrid="0">
      <p:cViewPr varScale="1">
        <p:scale>
          <a:sx n="95" d="100"/>
          <a:sy n="95" d="100"/>
        </p:scale>
        <p:origin x="1218" y="84"/>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2"/>
          <c:order val="0"/>
          <c:tx>
            <c:strRef>
              <c:f>SNA_Implementation_PostComments!$A$6</c:f>
              <c:strCache>
                <c:ptCount val="1"/>
                <c:pt idx="0">
                  <c:v>2008 SNA</c:v>
                </c:pt>
              </c:strCache>
            </c:strRef>
          </c:tx>
          <c:spPr>
            <a:solidFill>
              <a:schemeClr val="accent6">
                <a:tint val="65000"/>
              </a:schemeClr>
            </a:solidFill>
            <a:ln>
              <a:noFill/>
            </a:ln>
            <a:effectLst/>
          </c:spPr>
          <c:invertIfNegative val="0"/>
          <c:dLbls>
            <c:dLbl>
              <c:idx val="5"/>
              <c:layout>
                <c:manualLayout>
                  <c:x val="0"/>
                  <c:y val="-2.08333333333333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EF-4F68-83F2-5716CF730458}"/>
                </c:ext>
              </c:extLst>
            </c:dLbl>
            <c:dLbl>
              <c:idx val="6"/>
              <c:layout>
                <c:manualLayout>
                  <c:x val="0"/>
                  <c:y val="-3.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EF-4F68-83F2-5716CF73045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SNA_Implementation_PostComments!$B$1:$L$1</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SNA_Implementation_PostComments!$B$6:$L$6</c:f>
              <c:numCache>
                <c:formatCode>General</c:formatCode>
                <c:ptCount val="11"/>
                <c:pt idx="5">
                  <c:v>1</c:v>
                </c:pt>
                <c:pt idx="6">
                  <c:v>2</c:v>
                </c:pt>
                <c:pt idx="7">
                  <c:v>10</c:v>
                </c:pt>
                <c:pt idx="8">
                  <c:v>62</c:v>
                </c:pt>
                <c:pt idx="9">
                  <c:v>72</c:v>
                </c:pt>
                <c:pt idx="10">
                  <c:v>79</c:v>
                </c:pt>
              </c:numCache>
            </c:numRef>
          </c:val>
          <c:extLst>
            <c:ext xmlns:c16="http://schemas.microsoft.com/office/drawing/2014/chart" uri="{C3380CC4-5D6E-409C-BE32-E72D297353CC}">
              <c16:uniqueId val="{00000002-43EF-4F68-83F2-5716CF730458}"/>
            </c:ext>
          </c:extLst>
        </c:ser>
        <c:ser>
          <c:idx val="1"/>
          <c:order val="1"/>
          <c:tx>
            <c:strRef>
              <c:f>SNA_Implementation_PostComments!$A$4</c:f>
              <c:strCache>
                <c:ptCount val="1"/>
                <c:pt idx="0">
                  <c:v>1993 SNA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SNA_Implementation_PostComments!$B$1:$L$1</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SNA_Implementation_PostComments!$B$4:$L$4</c:f>
              <c:numCache>
                <c:formatCode>General</c:formatCode>
                <c:ptCount val="11"/>
                <c:pt idx="0">
                  <c:v>97</c:v>
                </c:pt>
                <c:pt idx="1">
                  <c:v>112</c:v>
                </c:pt>
                <c:pt idx="2">
                  <c:v>134</c:v>
                </c:pt>
                <c:pt idx="3">
                  <c:v>139</c:v>
                </c:pt>
                <c:pt idx="4">
                  <c:v>149</c:v>
                </c:pt>
                <c:pt idx="5">
                  <c:v>156</c:v>
                </c:pt>
                <c:pt idx="6">
                  <c:v>161</c:v>
                </c:pt>
                <c:pt idx="7">
                  <c:v>155</c:v>
                </c:pt>
                <c:pt idx="8">
                  <c:v>108</c:v>
                </c:pt>
                <c:pt idx="9">
                  <c:v>103</c:v>
                </c:pt>
                <c:pt idx="10">
                  <c:v>101</c:v>
                </c:pt>
              </c:numCache>
            </c:numRef>
          </c:val>
          <c:extLst>
            <c:ext xmlns:c16="http://schemas.microsoft.com/office/drawing/2014/chart" uri="{C3380CC4-5D6E-409C-BE32-E72D297353CC}">
              <c16:uniqueId val="{00000003-43EF-4F68-83F2-5716CF730458}"/>
            </c:ext>
          </c:extLst>
        </c:ser>
        <c:ser>
          <c:idx val="0"/>
          <c:order val="2"/>
          <c:tx>
            <c:strRef>
              <c:f>SNA_Implementation_PostComments!$A$2</c:f>
              <c:strCache>
                <c:ptCount val="1"/>
                <c:pt idx="0">
                  <c:v>1968 SNA</c:v>
                </c:pt>
              </c:strCache>
            </c:strRef>
          </c:tx>
          <c:spPr>
            <a:solidFill>
              <a:schemeClr val="accent6">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SNA_Implementation_PostComments!$B$1:$L$1</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SNA_Implementation_PostComments!$B$2:$L$2</c:f>
              <c:numCache>
                <c:formatCode>General</c:formatCode>
                <c:ptCount val="11"/>
                <c:pt idx="0">
                  <c:v>95</c:v>
                </c:pt>
                <c:pt idx="1">
                  <c:v>80</c:v>
                </c:pt>
                <c:pt idx="2">
                  <c:v>58</c:v>
                </c:pt>
                <c:pt idx="3">
                  <c:v>53</c:v>
                </c:pt>
                <c:pt idx="4">
                  <c:v>43</c:v>
                </c:pt>
                <c:pt idx="5">
                  <c:v>36</c:v>
                </c:pt>
                <c:pt idx="6">
                  <c:v>30</c:v>
                </c:pt>
                <c:pt idx="7">
                  <c:v>28</c:v>
                </c:pt>
                <c:pt idx="8">
                  <c:v>23</c:v>
                </c:pt>
                <c:pt idx="9">
                  <c:v>18</c:v>
                </c:pt>
                <c:pt idx="10">
                  <c:v>13</c:v>
                </c:pt>
              </c:numCache>
            </c:numRef>
          </c:val>
          <c:extLst>
            <c:ext xmlns:c16="http://schemas.microsoft.com/office/drawing/2014/chart" uri="{C3380CC4-5D6E-409C-BE32-E72D297353CC}">
              <c16:uniqueId val="{00000004-43EF-4F68-83F2-5716CF730458}"/>
            </c:ext>
          </c:extLst>
        </c:ser>
        <c:dLbls>
          <c:showLegendKey val="0"/>
          <c:showVal val="0"/>
          <c:showCatName val="0"/>
          <c:showSerName val="0"/>
          <c:showPercent val="0"/>
          <c:showBubbleSize val="0"/>
        </c:dLbls>
        <c:gapWidth val="150"/>
        <c:overlap val="100"/>
        <c:axId val="417976832"/>
        <c:axId val="417977160"/>
      </c:barChart>
      <c:catAx>
        <c:axId val="417976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977160"/>
        <c:crosses val="autoZero"/>
        <c:auto val="1"/>
        <c:lblAlgn val="ctr"/>
        <c:lblOffset val="100"/>
        <c:noMultiLvlLbl val="0"/>
      </c:catAx>
      <c:valAx>
        <c:axId val="417977160"/>
        <c:scaling>
          <c:orientation val="minMax"/>
          <c:max val="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976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640165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443097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090726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93527" y="6551066"/>
            <a:ext cx="2133600" cy="365125"/>
          </a:xfrm>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60272" y="6526127"/>
            <a:ext cx="2133600" cy="365125"/>
          </a:xfrm>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27041" y="6539236"/>
            <a:ext cx="2133600" cy="365125"/>
          </a:xfrm>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marL="1693863" indent="-387350">
              <a:buFont typeface="Arial" panose="020B0604020202020204" pitchFamily="34" charset="0"/>
              <a:buChar char="•"/>
              <a:defRPr sz="2000"/>
            </a:lvl4pPr>
            <a:lvl5pPr marL="2093913" indent="-398463">
              <a:buFont typeface="Wingdings" panose="05000000000000000000" pitchFamily="2" charset="2"/>
              <a:buChar char="Ø"/>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02102" y="6539236"/>
            <a:ext cx="2133600" cy="365125"/>
          </a:xfrm>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76901" y="6559379"/>
            <a:ext cx="2133600" cy="365125"/>
          </a:xfrm>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37356" y="5444412"/>
            <a:ext cx="8229600" cy="1208088"/>
          </a:xfrm>
        </p:spPr>
        <p:txBody>
          <a:bodyPr/>
          <a:lstStyle/>
          <a:p>
            <a:pPr eaLnBrk="1" hangingPunct="1"/>
            <a:r>
              <a:rPr lang="en-GB" altLang="en-US" sz="1900" b="1" dirty="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33265" y="1143000"/>
            <a:ext cx="8758335" cy="1200329"/>
          </a:xfrm>
          <a:prstGeom prst="rect">
            <a:avLst/>
          </a:prstGeom>
          <a:noFill/>
          <a:ln w="12700" cap="sq">
            <a:noFill/>
            <a:miter lim="800000"/>
            <a:headEnd type="none" w="sm" len="sm"/>
            <a:tailEnd type="none" w="sm" len="sm"/>
          </a:ln>
          <a:effectLst/>
        </p:spPr>
        <p:txBody>
          <a:bodyPr wrap="square">
            <a:spAutoFit/>
          </a:bodyPr>
          <a:lstStyle/>
          <a:p>
            <a:pPr algn="ctr" eaLnBrk="0" hangingPunct="0">
              <a:defRPr/>
            </a:pPr>
            <a:r>
              <a:rPr lang="en-US" sz="3600" b="1" dirty="0">
                <a:effectLst>
                  <a:outerShdw blurRad="38100" dist="38100" dir="2700000" algn="tl">
                    <a:srgbClr val="C0C0C0"/>
                  </a:outerShdw>
                </a:effectLst>
                <a:latin typeface="Verdana" pitchFamily="34" charset="0"/>
                <a:cs typeface="+mn-cs"/>
              </a:rPr>
              <a:t>ISWGNA Task Force on </a:t>
            </a:r>
          </a:p>
          <a:p>
            <a:pPr algn="ctr" eaLnBrk="0" hangingPunct="0">
              <a:defRPr/>
            </a:pPr>
            <a:r>
              <a:rPr lang="en-US" sz="3600" b="1" dirty="0">
                <a:effectLst>
                  <a:outerShdw blurRad="38100" dist="38100" dir="2700000" algn="tl">
                    <a:srgbClr val="C0C0C0"/>
                  </a:outerShdw>
                </a:effectLst>
                <a:latin typeface="Verdana" pitchFamily="34" charset="0"/>
                <a:cs typeface="+mn-cs"/>
              </a:rPr>
              <a:t>Capacity Building</a:t>
            </a:r>
          </a:p>
        </p:txBody>
      </p:sp>
      <p:sp>
        <p:nvSpPr>
          <p:cNvPr id="2053" name="Rectangle 3"/>
          <p:cNvSpPr>
            <a:spLocks noChangeArrowheads="1"/>
          </p:cNvSpPr>
          <p:nvPr/>
        </p:nvSpPr>
        <p:spPr bwMode="auto">
          <a:xfrm>
            <a:off x="112713" y="3530330"/>
            <a:ext cx="8878887" cy="1846659"/>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3200" dirty="0">
                <a:solidFill>
                  <a:srgbClr val="0000FF"/>
                </a:solidFill>
                <a:latin typeface="Arial" charset="0"/>
                <a:ea typeface="Arial Unicode MS" pitchFamily="34" charset="-128"/>
                <a:cs typeface="Arial Unicode MS" pitchFamily="34" charset="-128"/>
              </a:rPr>
              <a:t>12th Meeting of the Advisory Expert Group on National Accounts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3200" dirty="0">
                <a:solidFill>
                  <a:srgbClr val="0000FF"/>
                </a:solidFill>
                <a:latin typeface="Arial" charset="0"/>
                <a:ea typeface="Arial Unicode MS" pitchFamily="34" charset="-128"/>
                <a:cs typeface="Arial Unicode MS" pitchFamily="34" charset="-128"/>
              </a:rPr>
              <a:t>27-29 November 2018, Luxembourg</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endParaRPr lang="en-US" altLang="en-US" sz="1800" dirty="0">
              <a:latin typeface="Arial" charset="0"/>
              <a:ea typeface="Arial Unicode MS" pitchFamily="34" charset="-128"/>
              <a:cs typeface="Arial Unicode MS" pitchFamily="34" charset="-128"/>
            </a:endParaRPr>
          </a:p>
        </p:txBody>
      </p:sp>
    </p:spTree>
    <p:extLst>
      <p:ext uri="{BB962C8B-B14F-4D97-AF65-F5344CB8AC3E}">
        <p14:creationId xmlns:p14="http://schemas.microsoft.com/office/powerpoint/2010/main" val="1914459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1AA20-851C-4969-9170-B89ACD145F55}"/>
              </a:ext>
            </a:extLst>
          </p:cNvPr>
          <p:cNvSpPr>
            <a:spLocks noGrp="1"/>
          </p:cNvSpPr>
          <p:nvPr>
            <p:ph type="title"/>
          </p:nvPr>
        </p:nvSpPr>
        <p:spPr>
          <a:xfrm>
            <a:off x="1143000" y="0"/>
            <a:ext cx="8001000" cy="642937"/>
          </a:xfrm>
        </p:spPr>
        <p:txBody>
          <a:bodyPr/>
          <a:lstStyle/>
          <a:p>
            <a:r>
              <a:rPr lang="en-US" sz="3200" dirty="0"/>
              <a:t>Current Focus – Knowledge Hub</a:t>
            </a:r>
          </a:p>
        </p:txBody>
      </p:sp>
      <p:sp>
        <p:nvSpPr>
          <p:cNvPr id="3" name="Content Placeholder 2">
            <a:extLst>
              <a:ext uri="{FF2B5EF4-FFF2-40B4-BE49-F238E27FC236}">
                <a16:creationId xmlns:a16="http://schemas.microsoft.com/office/drawing/2014/main" id="{F66B9777-EF03-44BE-B506-B154B6975FA4}"/>
              </a:ext>
            </a:extLst>
          </p:cNvPr>
          <p:cNvSpPr>
            <a:spLocks noGrp="1"/>
          </p:cNvSpPr>
          <p:nvPr>
            <p:ph idx="1"/>
          </p:nvPr>
        </p:nvSpPr>
        <p:spPr>
          <a:xfrm>
            <a:off x="685800" y="1177017"/>
            <a:ext cx="8001000" cy="4414838"/>
          </a:xfrm>
        </p:spPr>
        <p:txBody>
          <a:bodyPr/>
          <a:lstStyle/>
          <a:p>
            <a:r>
              <a:rPr lang="en-GB" sz="2400" dirty="0"/>
              <a:t>Knowledge Hub – targeted towards least developed countries and those with little current capacity for national accounts</a:t>
            </a:r>
          </a:p>
          <a:p>
            <a:r>
              <a:rPr lang="en-GB" sz="2400" dirty="0"/>
              <a:t>Should ‘guide’ users through the process and ensure tools and resources are accessible and discoverable</a:t>
            </a:r>
          </a:p>
          <a:p>
            <a:r>
              <a:rPr lang="en-GB" sz="2400" dirty="0"/>
              <a:t>Examples: catalogue of training materials; guidance notes; and IT tools.</a:t>
            </a:r>
            <a:endParaRPr lang="en-US" sz="2400" dirty="0"/>
          </a:p>
        </p:txBody>
      </p:sp>
      <p:sp>
        <p:nvSpPr>
          <p:cNvPr id="4" name="Slide Number Placeholder 3">
            <a:extLst>
              <a:ext uri="{FF2B5EF4-FFF2-40B4-BE49-F238E27FC236}">
                <a16:creationId xmlns:a16="http://schemas.microsoft.com/office/drawing/2014/main" id="{D6009F38-CA41-4F40-A007-4DE7D3683CF6}"/>
              </a:ext>
            </a:extLst>
          </p:cNvPr>
          <p:cNvSpPr>
            <a:spLocks noGrp="1"/>
          </p:cNvSpPr>
          <p:nvPr>
            <p:ph type="sldNum" sz="quarter" idx="10"/>
          </p:nvPr>
        </p:nvSpPr>
        <p:spPr/>
        <p:txBody>
          <a:bodyPr/>
          <a:lstStyle/>
          <a:p>
            <a:pPr>
              <a:defRPr/>
            </a:pPr>
            <a:fld id="{8D4D8D41-95A9-48E2-A5DA-3D19C18F3C35}" type="slidenum">
              <a:rPr lang="en-US" altLang="en-US" smtClean="0"/>
              <a:pPr>
                <a:defRPr/>
              </a:pPr>
              <a:t>10</a:t>
            </a:fld>
            <a:endParaRPr lang="en-US" altLang="en-US" dirty="0"/>
          </a:p>
        </p:txBody>
      </p:sp>
    </p:spTree>
    <p:extLst>
      <p:ext uri="{BB962C8B-B14F-4D97-AF65-F5344CB8AC3E}">
        <p14:creationId xmlns:p14="http://schemas.microsoft.com/office/powerpoint/2010/main" val="59659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70A52-D999-4204-8F44-910812F5E856}"/>
              </a:ext>
            </a:extLst>
          </p:cNvPr>
          <p:cNvSpPr>
            <a:spLocks noGrp="1"/>
          </p:cNvSpPr>
          <p:nvPr>
            <p:ph type="title"/>
          </p:nvPr>
        </p:nvSpPr>
        <p:spPr>
          <a:xfrm>
            <a:off x="1143000" y="0"/>
            <a:ext cx="8001000" cy="642937"/>
          </a:xfrm>
        </p:spPr>
        <p:txBody>
          <a:bodyPr/>
          <a:lstStyle/>
          <a:p>
            <a:r>
              <a:rPr lang="en-US" sz="3200" dirty="0"/>
              <a:t>Examples of ‘tools’ to be included</a:t>
            </a:r>
          </a:p>
        </p:txBody>
      </p:sp>
      <p:sp>
        <p:nvSpPr>
          <p:cNvPr id="3" name="Content Placeholder 2">
            <a:extLst>
              <a:ext uri="{FF2B5EF4-FFF2-40B4-BE49-F238E27FC236}">
                <a16:creationId xmlns:a16="http://schemas.microsoft.com/office/drawing/2014/main" id="{ABACE747-06F8-43E8-AA56-263B778C1E2F}"/>
              </a:ext>
            </a:extLst>
          </p:cNvPr>
          <p:cNvSpPr>
            <a:spLocks noGrp="1"/>
          </p:cNvSpPr>
          <p:nvPr>
            <p:ph idx="1"/>
          </p:nvPr>
        </p:nvSpPr>
        <p:spPr>
          <a:xfrm>
            <a:off x="244928" y="1046388"/>
            <a:ext cx="8899071" cy="5309961"/>
          </a:xfrm>
        </p:spPr>
        <p:txBody>
          <a:bodyPr/>
          <a:lstStyle/>
          <a:p>
            <a:r>
              <a:rPr lang="en-US" sz="2400" dirty="0"/>
              <a:t>Information about IT systems: cost, functionality, resource requirements </a:t>
            </a:r>
            <a:r>
              <a:rPr lang="en-US" sz="2400" dirty="0" err="1"/>
              <a:t>etc</a:t>
            </a:r>
            <a:endParaRPr lang="en-US" sz="2400" dirty="0"/>
          </a:p>
          <a:p>
            <a:pPr lvl="1"/>
            <a:r>
              <a:rPr lang="en-US" sz="2400" dirty="0" err="1"/>
              <a:t>Eretes</a:t>
            </a:r>
            <a:endParaRPr lang="en-US" sz="2400" dirty="0"/>
          </a:p>
          <a:p>
            <a:pPr lvl="1"/>
            <a:r>
              <a:rPr lang="en-US" sz="2400" dirty="0"/>
              <a:t>SNAP</a:t>
            </a:r>
          </a:p>
          <a:p>
            <a:pPr lvl="1"/>
            <a:r>
              <a:rPr lang="en-US" sz="2400" dirty="0" err="1"/>
              <a:t>Hendyplan</a:t>
            </a:r>
            <a:endParaRPr lang="en-US" sz="2400" dirty="0"/>
          </a:p>
          <a:p>
            <a:pPr lvl="1"/>
            <a:r>
              <a:rPr lang="en-US" sz="2400" dirty="0"/>
              <a:t>IMF tools</a:t>
            </a:r>
          </a:p>
          <a:p>
            <a:pPr lvl="1"/>
            <a:r>
              <a:rPr lang="en-US" sz="2400" dirty="0" err="1"/>
              <a:t>Etc</a:t>
            </a:r>
            <a:endParaRPr lang="en-US" sz="2400" dirty="0"/>
          </a:p>
          <a:p>
            <a:pPr lvl="1"/>
            <a:endParaRPr lang="en-US" sz="2400" dirty="0"/>
          </a:p>
          <a:p>
            <a:pPr lvl="0">
              <a:buClr>
                <a:srgbClr val="000000"/>
              </a:buClr>
            </a:pPr>
            <a:r>
              <a:rPr lang="en-US" sz="2400" dirty="0">
                <a:solidFill>
                  <a:srgbClr val="000000"/>
                </a:solidFill>
              </a:rPr>
              <a:t>Catalogue of training resources</a:t>
            </a:r>
          </a:p>
          <a:p>
            <a:pPr lvl="1"/>
            <a:r>
              <a:rPr lang="en-US" sz="2400" dirty="0">
                <a:solidFill>
                  <a:srgbClr val="000000"/>
                </a:solidFill>
              </a:rPr>
              <a:t>Course material and content (when made available)</a:t>
            </a:r>
          </a:p>
          <a:p>
            <a:pPr lvl="1"/>
            <a:r>
              <a:rPr lang="en-US" sz="2400" dirty="0">
                <a:solidFill>
                  <a:srgbClr val="000000"/>
                </a:solidFill>
              </a:rPr>
              <a:t>Description of courses being run </a:t>
            </a:r>
          </a:p>
          <a:p>
            <a:pPr lvl="1"/>
            <a:r>
              <a:rPr lang="en-US" sz="2400" dirty="0">
                <a:solidFill>
                  <a:srgbClr val="000000"/>
                </a:solidFill>
              </a:rPr>
              <a:t>E-learning modules </a:t>
            </a:r>
          </a:p>
          <a:p>
            <a:pPr lvl="1"/>
            <a:endParaRPr lang="en-US" sz="2400" dirty="0"/>
          </a:p>
        </p:txBody>
      </p:sp>
      <p:sp>
        <p:nvSpPr>
          <p:cNvPr id="4" name="Slide Number Placeholder 3">
            <a:extLst>
              <a:ext uri="{FF2B5EF4-FFF2-40B4-BE49-F238E27FC236}">
                <a16:creationId xmlns:a16="http://schemas.microsoft.com/office/drawing/2014/main" id="{12859563-A9D3-4114-9BA9-C19311AB05FB}"/>
              </a:ext>
            </a:extLst>
          </p:cNvPr>
          <p:cNvSpPr>
            <a:spLocks noGrp="1"/>
          </p:cNvSpPr>
          <p:nvPr>
            <p:ph type="sldNum" sz="quarter" idx="10"/>
          </p:nvPr>
        </p:nvSpPr>
        <p:spPr/>
        <p:txBody>
          <a:bodyPr/>
          <a:lstStyle/>
          <a:p>
            <a:pPr>
              <a:defRPr/>
            </a:pPr>
            <a:fld id="{8D4D8D41-95A9-48E2-A5DA-3D19C18F3C35}" type="slidenum">
              <a:rPr lang="en-US" altLang="en-US" smtClean="0"/>
              <a:pPr>
                <a:defRPr/>
              </a:pPr>
              <a:t>11</a:t>
            </a:fld>
            <a:endParaRPr lang="en-US" altLang="en-US" dirty="0"/>
          </a:p>
        </p:txBody>
      </p:sp>
    </p:spTree>
    <p:extLst>
      <p:ext uri="{BB962C8B-B14F-4D97-AF65-F5344CB8AC3E}">
        <p14:creationId xmlns:p14="http://schemas.microsoft.com/office/powerpoint/2010/main" val="331759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11941-7BCE-4F3C-B798-19859BD8ECF0}"/>
              </a:ext>
            </a:extLst>
          </p:cNvPr>
          <p:cNvSpPr>
            <a:spLocks noGrp="1"/>
          </p:cNvSpPr>
          <p:nvPr>
            <p:ph type="title"/>
          </p:nvPr>
        </p:nvSpPr>
        <p:spPr/>
        <p:txBody>
          <a:bodyPr/>
          <a:lstStyle/>
          <a:p>
            <a:r>
              <a:rPr lang="en-US" dirty="0"/>
              <a:t>Current Focus – Sharing information on new initiatives</a:t>
            </a:r>
          </a:p>
        </p:txBody>
      </p:sp>
      <p:sp>
        <p:nvSpPr>
          <p:cNvPr id="3" name="Content Placeholder 2">
            <a:extLst>
              <a:ext uri="{FF2B5EF4-FFF2-40B4-BE49-F238E27FC236}">
                <a16:creationId xmlns:a16="http://schemas.microsoft.com/office/drawing/2014/main" id="{0950110C-5F61-4DAD-BDF7-AB09C3052E86}"/>
              </a:ext>
            </a:extLst>
          </p:cNvPr>
          <p:cNvSpPr>
            <a:spLocks noGrp="1"/>
          </p:cNvSpPr>
          <p:nvPr>
            <p:ph idx="1"/>
          </p:nvPr>
        </p:nvSpPr>
        <p:spPr/>
        <p:txBody>
          <a:bodyPr/>
          <a:lstStyle/>
          <a:p>
            <a:r>
              <a:rPr lang="en-US" dirty="0"/>
              <a:t>Regular meetings (conducted via teleconference) enable members to share any new developments on capacity building and to identify opportunities for collaboration</a:t>
            </a:r>
          </a:p>
        </p:txBody>
      </p:sp>
      <p:sp>
        <p:nvSpPr>
          <p:cNvPr id="4" name="Slide Number Placeholder 3">
            <a:extLst>
              <a:ext uri="{FF2B5EF4-FFF2-40B4-BE49-F238E27FC236}">
                <a16:creationId xmlns:a16="http://schemas.microsoft.com/office/drawing/2014/main" id="{DA0397C1-21C8-4DC7-9847-2FBD6D892908}"/>
              </a:ext>
            </a:extLst>
          </p:cNvPr>
          <p:cNvSpPr>
            <a:spLocks noGrp="1"/>
          </p:cNvSpPr>
          <p:nvPr>
            <p:ph type="sldNum" sz="quarter" idx="10"/>
          </p:nvPr>
        </p:nvSpPr>
        <p:spPr/>
        <p:txBody>
          <a:bodyPr/>
          <a:lstStyle/>
          <a:p>
            <a:pPr>
              <a:defRPr/>
            </a:pPr>
            <a:fld id="{8D4D8D41-95A9-48E2-A5DA-3D19C18F3C35}" type="slidenum">
              <a:rPr lang="en-US" altLang="en-US" smtClean="0"/>
              <a:pPr>
                <a:defRPr/>
              </a:pPr>
              <a:t>12</a:t>
            </a:fld>
            <a:endParaRPr lang="en-US" altLang="en-US" dirty="0"/>
          </a:p>
        </p:txBody>
      </p:sp>
    </p:spTree>
    <p:extLst>
      <p:ext uri="{BB962C8B-B14F-4D97-AF65-F5344CB8AC3E}">
        <p14:creationId xmlns:p14="http://schemas.microsoft.com/office/powerpoint/2010/main" val="2860068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1EE2F-9BB0-4A6D-9460-103C5146EA6E}"/>
              </a:ext>
            </a:extLst>
          </p:cNvPr>
          <p:cNvSpPr>
            <a:spLocks noGrp="1"/>
          </p:cNvSpPr>
          <p:nvPr>
            <p:ph type="title"/>
          </p:nvPr>
        </p:nvSpPr>
        <p:spPr>
          <a:xfrm>
            <a:off x="1306286" y="0"/>
            <a:ext cx="8001000" cy="642937"/>
          </a:xfrm>
        </p:spPr>
        <p:txBody>
          <a:bodyPr/>
          <a:lstStyle/>
          <a:p>
            <a:pPr marL="0" indent="0">
              <a:buNone/>
            </a:pPr>
            <a:r>
              <a:rPr lang="en-GB" sz="3200" dirty="0"/>
              <a:t>AEG is requested to:</a:t>
            </a:r>
            <a:endParaRPr lang="en-US" sz="3200" dirty="0"/>
          </a:p>
        </p:txBody>
      </p:sp>
      <p:sp>
        <p:nvSpPr>
          <p:cNvPr id="3" name="Content Placeholder 2">
            <a:extLst>
              <a:ext uri="{FF2B5EF4-FFF2-40B4-BE49-F238E27FC236}">
                <a16:creationId xmlns:a16="http://schemas.microsoft.com/office/drawing/2014/main" id="{63BED821-B6EF-4FAC-887A-1B6A4A300D7B}"/>
              </a:ext>
            </a:extLst>
          </p:cNvPr>
          <p:cNvSpPr>
            <a:spLocks noGrp="1"/>
          </p:cNvSpPr>
          <p:nvPr>
            <p:ph idx="1"/>
          </p:nvPr>
        </p:nvSpPr>
        <p:spPr>
          <a:xfrm>
            <a:off x="538843" y="1292224"/>
            <a:ext cx="8001000" cy="4414838"/>
          </a:xfrm>
        </p:spPr>
        <p:txBody>
          <a:bodyPr/>
          <a:lstStyle/>
          <a:p>
            <a:pPr lvl="0"/>
            <a:r>
              <a:rPr lang="en-GB" sz="2400" dirty="0"/>
              <a:t>provide its opinion on global capacity building efforts and the work of the Task Force;</a:t>
            </a:r>
          </a:p>
          <a:p>
            <a:pPr lvl="0"/>
            <a:endParaRPr lang="en-US" sz="2400" dirty="0"/>
          </a:p>
          <a:p>
            <a:pPr lvl="0"/>
            <a:r>
              <a:rPr lang="en-GB" sz="2400" dirty="0"/>
              <a:t>volunteer to provide any capacity building tools/resources that they have developed;</a:t>
            </a:r>
          </a:p>
          <a:p>
            <a:pPr lvl="0"/>
            <a:endParaRPr lang="en-US" sz="2400" dirty="0"/>
          </a:p>
          <a:p>
            <a:pPr lvl="0"/>
            <a:r>
              <a:rPr lang="en-GB" sz="2400" dirty="0"/>
              <a:t>volunteer to join the Task Force, particularly if they are currently engaged in substantive capacity building initiatives</a:t>
            </a:r>
            <a:endParaRPr lang="en-US" sz="2400" dirty="0"/>
          </a:p>
          <a:p>
            <a:endParaRPr lang="en-US" dirty="0"/>
          </a:p>
        </p:txBody>
      </p:sp>
      <p:sp>
        <p:nvSpPr>
          <p:cNvPr id="4" name="Slide Number Placeholder 3">
            <a:extLst>
              <a:ext uri="{FF2B5EF4-FFF2-40B4-BE49-F238E27FC236}">
                <a16:creationId xmlns:a16="http://schemas.microsoft.com/office/drawing/2014/main" id="{E75345BA-BCE3-46B0-B704-B329DE609ADA}"/>
              </a:ext>
            </a:extLst>
          </p:cNvPr>
          <p:cNvSpPr>
            <a:spLocks noGrp="1"/>
          </p:cNvSpPr>
          <p:nvPr>
            <p:ph type="sldNum" sz="quarter" idx="10"/>
          </p:nvPr>
        </p:nvSpPr>
        <p:spPr/>
        <p:txBody>
          <a:bodyPr/>
          <a:lstStyle/>
          <a:p>
            <a:pPr>
              <a:defRPr/>
            </a:pPr>
            <a:fld id="{8D4D8D41-95A9-48E2-A5DA-3D19C18F3C35}" type="slidenum">
              <a:rPr lang="en-US" altLang="en-US" smtClean="0"/>
              <a:pPr>
                <a:defRPr/>
              </a:pPr>
              <a:t>13</a:t>
            </a:fld>
            <a:endParaRPr lang="en-US" altLang="en-US" dirty="0"/>
          </a:p>
        </p:txBody>
      </p:sp>
    </p:spTree>
    <p:extLst>
      <p:ext uri="{BB962C8B-B14F-4D97-AF65-F5344CB8AC3E}">
        <p14:creationId xmlns:p14="http://schemas.microsoft.com/office/powerpoint/2010/main" val="3438499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14</a:t>
            </a:fld>
            <a:endParaRPr lang="en-US" altLang="en-US" dirty="0"/>
          </a:p>
        </p:txBody>
      </p:sp>
      <p:sp>
        <p:nvSpPr>
          <p:cNvPr id="2" name="TextBox 1"/>
          <p:cNvSpPr txBox="1"/>
          <p:nvPr/>
        </p:nvSpPr>
        <p:spPr>
          <a:xfrm>
            <a:off x="979488" y="3024188"/>
            <a:ext cx="6923087" cy="46166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3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sz="2400" dirty="0"/>
              <a:t>This year marked the 10</a:t>
            </a:r>
            <a:r>
              <a:rPr lang="en-US" altLang="en-US" sz="2400" baseline="30000" dirty="0"/>
              <a:t>th</a:t>
            </a:r>
            <a:r>
              <a:rPr lang="en-US" altLang="en-US" sz="2400" dirty="0"/>
              <a:t> anniversary of the adoption of the 2008 SNA</a:t>
            </a:r>
          </a:p>
          <a:p>
            <a:pPr marL="465138" indent="-465138" eaLnBrk="1" hangingPunct="1">
              <a:defRPr/>
            </a:pPr>
            <a:endParaRPr lang="en-US" altLang="en-US" sz="2400" dirty="0"/>
          </a:p>
          <a:p>
            <a:pPr marL="465138" indent="-465138" eaLnBrk="1" hangingPunct="1">
              <a:defRPr/>
            </a:pPr>
            <a:r>
              <a:rPr lang="en-US" altLang="en-US" sz="2400" dirty="0"/>
              <a:t>There has been noticeable progress in the reporting of national accounts data from analyzing replies to United Nations national accounts questionnaire in terms of </a:t>
            </a:r>
          </a:p>
          <a:p>
            <a:pPr marL="903288" lvl="1" indent="-465138" eaLnBrk="1" hangingPunct="1">
              <a:defRPr/>
            </a:pPr>
            <a:r>
              <a:rPr lang="en-US" altLang="en-US" sz="2400" dirty="0"/>
              <a:t>Conceptual compliance with the SNA</a:t>
            </a:r>
          </a:p>
          <a:p>
            <a:pPr marL="903288" lvl="1" indent="-465138" eaLnBrk="1" hangingPunct="1">
              <a:defRPr/>
            </a:pPr>
            <a:r>
              <a:rPr lang="en-US" altLang="en-US" sz="2400" dirty="0"/>
              <a:t>Compliance with minimum required data set (MRDS)</a:t>
            </a:r>
          </a:p>
          <a:p>
            <a:pPr marL="903288" lvl="1" indent="-465138" eaLnBrk="1" hangingPunct="1">
              <a:defRPr/>
            </a:pPr>
            <a:r>
              <a:rPr lang="en-US" altLang="en-US" sz="2400" dirty="0"/>
              <a:t>Timeliness</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9311909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43000" y="-102969"/>
            <a:ext cx="8038550" cy="1132411"/>
          </a:xfrm>
        </p:spPr>
        <p:txBody>
          <a:bodyPr/>
          <a:lstStyle/>
          <a:p>
            <a:pPr eaLnBrk="1" hangingPunct="1"/>
            <a:r>
              <a:rPr lang="en-US" altLang="en-US" sz="3200" dirty="0"/>
              <a:t>Achievements – Implementation of SNA </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a:extLst>
              <a:ext uri="{FF2B5EF4-FFF2-40B4-BE49-F238E27FC236}">
                <a16:creationId xmlns:a16="http://schemas.microsoft.com/office/drawing/2014/main" id="{EE049D4D-4964-4303-9B2E-9286CC8E32BB}"/>
              </a:ext>
            </a:extLst>
          </p:cNvPr>
          <p:cNvSpPr txBox="1">
            <a:spLocks/>
          </p:cNvSpPr>
          <p:nvPr/>
        </p:nvSpPr>
        <p:spPr bwMode="auto">
          <a:xfrm>
            <a:off x="9525" y="932771"/>
            <a:ext cx="9353550"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algn="ctr" eaLnBrk="1" hangingPunct="1">
              <a:buNone/>
              <a:defRPr/>
            </a:pPr>
            <a:r>
              <a:rPr lang="en-US" altLang="en-US" sz="2200" b="1" kern="0" dirty="0"/>
              <a:t>Conceptual compliance with the SNA – All Member States</a:t>
            </a:r>
          </a:p>
        </p:txBody>
      </p:sp>
      <p:graphicFrame>
        <p:nvGraphicFramePr>
          <p:cNvPr id="7" name="Chart 6">
            <a:extLst>
              <a:ext uri="{FF2B5EF4-FFF2-40B4-BE49-F238E27FC236}">
                <a16:creationId xmlns:a16="http://schemas.microsoft.com/office/drawing/2014/main" id="{4636FBB2-1069-4AAA-AE02-BF33D69348E3}"/>
              </a:ext>
            </a:extLst>
          </p:cNvPr>
          <p:cNvGraphicFramePr/>
          <p:nvPr>
            <p:extLst>
              <p:ext uri="{D42A27DB-BD31-4B8C-83A1-F6EECF244321}">
                <p14:modId xmlns:p14="http://schemas.microsoft.com/office/powerpoint/2010/main" val="4234638784"/>
              </p:ext>
            </p:extLst>
          </p:nvPr>
        </p:nvGraphicFramePr>
        <p:xfrm>
          <a:off x="1143000" y="1394567"/>
          <a:ext cx="68580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a:extLst>
              <a:ext uri="{FF2B5EF4-FFF2-40B4-BE49-F238E27FC236}">
                <a16:creationId xmlns:a16="http://schemas.microsoft.com/office/drawing/2014/main" id="{EF9284F0-5298-4517-A142-60E407F6CE5B}"/>
              </a:ext>
            </a:extLst>
          </p:cNvPr>
          <p:cNvSpPr txBox="1">
            <a:spLocks/>
          </p:cNvSpPr>
          <p:nvPr/>
        </p:nvSpPr>
        <p:spPr bwMode="auto">
          <a:xfrm>
            <a:off x="279647" y="5158494"/>
            <a:ext cx="8880994" cy="1380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65138" indent="-465138" eaLnBrk="1" hangingPunct="1">
              <a:defRPr/>
            </a:pPr>
            <a:r>
              <a:rPr lang="en-US" altLang="en-US" kern="0" dirty="0"/>
              <a:t>Member States on 1993/2008 SNA: 180 (≈93%) in 2017 vs 134 (≈70%) in 2009</a:t>
            </a:r>
          </a:p>
          <a:p>
            <a:pPr marL="465138" indent="-465138" eaLnBrk="1" hangingPunct="1">
              <a:defRPr/>
            </a:pPr>
            <a:r>
              <a:rPr lang="en-US" altLang="en-US" kern="0" dirty="0"/>
              <a:t>Member States on 2008 SNA: 79 (≈41%) at end of 2017</a:t>
            </a:r>
          </a:p>
        </p:txBody>
      </p:sp>
    </p:spTree>
    <p:extLst>
      <p:ext uri="{BB962C8B-B14F-4D97-AF65-F5344CB8AC3E}">
        <p14:creationId xmlns:p14="http://schemas.microsoft.com/office/powerpoint/2010/main" val="27354306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chart seriesIdx="-4" categoryIdx="5" bldStep="category"/>
                                            </p:graphicEl>
                                          </p:spTgt>
                                        </p:tgtEl>
                                        <p:attrNameLst>
                                          <p:attrName>style.visibility</p:attrName>
                                        </p:attrNameLst>
                                      </p:cBhvr>
                                      <p:to>
                                        <p:strVal val="visible"/>
                                      </p:to>
                                    </p:set>
                                    <p:animEffect transition="in" filter="fade">
                                      <p:cBhvr>
                                        <p:cTn id="7" dur="500"/>
                                        <p:tgtEl>
                                          <p:spTgt spid="7">
                                            <p:graphicEl>
                                              <a:chart seriesIdx="-4" categoryIdx="5" bldStep="category"/>
                                            </p:graphicEl>
                                          </p:spTgt>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7">
                                            <p:graphicEl>
                                              <a:chart seriesIdx="-4" categoryIdx="6" bldStep="category"/>
                                            </p:graphicEl>
                                          </p:spTgt>
                                        </p:tgtEl>
                                        <p:attrNameLst>
                                          <p:attrName>style.visibility</p:attrName>
                                        </p:attrNameLst>
                                      </p:cBhvr>
                                      <p:to>
                                        <p:strVal val="visible"/>
                                      </p:to>
                                    </p:set>
                                    <p:animEffect transition="in" filter="fade">
                                      <p:cBhvr>
                                        <p:cTn id="10" dur="500"/>
                                        <p:tgtEl>
                                          <p:spTgt spid="7">
                                            <p:graphicEl>
                                              <a:chart seriesIdx="-4" categoryIdx="6" bldStep="category"/>
                                            </p:graphicEl>
                                          </p:spTgt>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7">
                                            <p:graphicEl>
                                              <a:chart seriesIdx="-4" categoryIdx="7" bldStep="category"/>
                                            </p:graphicEl>
                                          </p:spTgt>
                                        </p:tgtEl>
                                        <p:attrNameLst>
                                          <p:attrName>style.visibility</p:attrName>
                                        </p:attrNameLst>
                                      </p:cBhvr>
                                      <p:to>
                                        <p:strVal val="visible"/>
                                      </p:to>
                                    </p:set>
                                    <p:animEffect transition="in" filter="fade">
                                      <p:cBhvr>
                                        <p:cTn id="13" dur="500"/>
                                        <p:tgtEl>
                                          <p:spTgt spid="7">
                                            <p:graphicEl>
                                              <a:chart seriesIdx="-4" categoryIdx="7" bldStep="category"/>
                                            </p:graphicEl>
                                          </p:spTgt>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7">
                                            <p:graphicEl>
                                              <a:chart seriesIdx="-4" categoryIdx="8" bldStep="category"/>
                                            </p:graphicEl>
                                          </p:spTgt>
                                        </p:tgtEl>
                                        <p:attrNameLst>
                                          <p:attrName>style.visibility</p:attrName>
                                        </p:attrNameLst>
                                      </p:cBhvr>
                                      <p:to>
                                        <p:strVal val="visible"/>
                                      </p:to>
                                    </p:set>
                                    <p:animEffect transition="in" filter="fade">
                                      <p:cBhvr>
                                        <p:cTn id="16" dur="500"/>
                                        <p:tgtEl>
                                          <p:spTgt spid="7">
                                            <p:graphicEl>
                                              <a:chart seriesIdx="-4" categoryIdx="8" bldStep="category"/>
                                            </p:graphicEl>
                                          </p:spTgt>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7">
                                            <p:graphicEl>
                                              <a:chart seriesIdx="-4" categoryIdx="9" bldStep="category"/>
                                            </p:graphicEl>
                                          </p:spTgt>
                                        </p:tgtEl>
                                        <p:attrNameLst>
                                          <p:attrName>style.visibility</p:attrName>
                                        </p:attrNameLst>
                                      </p:cBhvr>
                                      <p:to>
                                        <p:strVal val="visible"/>
                                      </p:to>
                                    </p:set>
                                    <p:animEffect transition="in" filter="fade">
                                      <p:cBhvr>
                                        <p:cTn id="19" dur="500"/>
                                        <p:tgtEl>
                                          <p:spTgt spid="7">
                                            <p:graphicEl>
                                              <a:chart seriesIdx="-4" categoryIdx="9" bldStep="category"/>
                                            </p:graphicEl>
                                          </p:spTgt>
                                        </p:tgtEl>
                                      </p:cBhvr>
                                    </p:animEffect>
                                  </p:childTnLst>
                                </p:cTn>
                              </p:par>
                              <p:par>
                                <p:cTn id="20" presetID="10" presetClass="entr" presetSubtype="0" fill="hold" grpId="0" nodeType="withEffect">
                                  <p:stCondLst>
                                    <p:cond delay="1250"/>
                                  </p:stCondLst>
                                  <p:childTnLst>
                                    <p:set>
                                      <p:cBhvr>
                                        <p:cTn id="21" dur="1" fill="hold">
                                          <p:stCondLst>
                                            <p:cond delay="0"/>
                                          </p:stCondLst>
                                        </p:cTn>
                                        <p:tgtEl>
                                          <p:spTgt spid="7">
                                            <p:graphicEl>
                                              <a:chart seriesIdx="-4" categoryIdx="10" bldStep="category"/>
                                            </p:graphicEl>
                                          </p:spTgt>
                                        </p:tgtEl>
                                        <p:attrNameLst>
                                          <p:attrName>style.visibility</p:attrName>
                                        </p:attrNameLst>
                                      </p:cBhvr>
                                      <p:to>
                                        <p:strVal val="visible"/>
                                      </p:to>
                                    </p:set>
                                    <p:animEffect transition="in" filter="fade">
                                      <p:cBhvr>
                                        <p:cTn id="22" dur="500"/>
                                        <p:tgtEl>
                                          <p:spTgt spid="7">
                                            <p:graphicEl>
                                              <a:chart seriesIdx="-4" categoryIdx="10"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 calcmode="lin" valueType="num">
                                      <p:cBhvr additive="base">
                                        <p:cTn id="31"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22091" y="-199640"/>
            <a:ext cx="8038550" cy="1132411"/>
          </a:xfrm>
        </p:spPr>
        <p:txBody>
          <a:bodyPr/>
          <a:lstStyle/>
          <a:p>
            <a:pPr eaLnBrk="1" hangingPunct="1"/>
            <a:r>
              <a:rPr lang="en-US" altLang="en-US" sz="3200" dirty="0"/>
              <a:t>What more needs to be done? – Implementation of SNA</a:t>
            </a:r>
          </a:p>
        </p:txBody>
      </p:sp>
      <p:sp>
        <p:nvSpPr>
          <p:cNvPr id="5123" name="Content Placeholder 2"/>
          <p:cNvSpPr>
            <a:spLocks noGrp="1"/>
          </p:cNvSpPr>
          <p:nvPr>
            <p:ph idx="4294967295"/>
          </p:nvPr>
        </p:nvSpPr>
        <p:spPr>
          <a:xfrm>
            <a:off x="263006" y="1210058"/>
            <a:ext cx="8880994" cy="5771767"/>
          </a:xfrm>
        </p:spPr>
        <p:txBody>
          <a:bodyPr/>
          <a:lstStyle/>
          <a:p>
            <a:pPr marL="465138" indent="-465138" eaLnBrk="1" hangingPunct="1">
              <a:defRPr/>
            </a:pPr>
            <a:r>
              <a:rPr lang="en-US" altLang="en-US" sz="2400" dirty="0"/>
              <a:t>Too many countries are still lagging in the implementation of SNA </a:t>
            </a:r>
          </a:p>
          <a:p>
            <a:pPr marL="903288" lvl="1" indent="-465138" eaLnBrk="1" hangingPunct="1">
              <a:defRPr/>
            </a:pPr>
            <a:r>
              <a:rPr lang="en-US" altLang="en-US" sz="2400" dirty="0"/>
              <a:t>13 still on 1963 SNA, 101 on 1993 SNA</a:t>
            </a:r>
          </a:p>
          <a:p>
            <a:pPr marL="903288" lvl="1" indent="-465138" eaLnBrk="1" hangingPunct="1">
              <a:defRPr/>
            </a:pPr>
            <a:endParaRPr lang="en-US" altLang="en-US" sz="2400" dirty="0"/>
          </a:p>
          <a:p>
            <a:pPr marL="465138" indent="-465138" eaLnBrk="1" hangingPunct="1">
              <a:defRPr/>
            </a:pPr>
            <a:r>
              <a:rPr lang="en-US" altLang="en-US" sz="2400" dirty="0"/>
              <a:t>Number of member states that meet Minimum Required Dataset Standards has remained unchanged at 102 for several years</a:t>
            </a:r>
          </a:p>
          <a:p>
            <a:pPr marL="465138" indent="-465138" eaLnBrk="1" hangingPunct="1">
              <a:defRPr/>
            </a:pPr>
            <a:endParaRPr lang="en-US" altLang="en-US" sz="2400" dirty="0"/>
          </a:p>
          <a:p>
            <a:pPr marL="465138" indent="-465138" eaLnBrk="1" hangingPunct="1">
              <a:defRPr/>
            </a:pPr>
            <a:r>
              <a:rPr lang="en-US" altLang="en-US" sz="2400" dirty="0"/>
              <a:t>Number of member states that meet Timeliness Requirements has remained largely unchanged at ~112 for several years</a:t>
            </a:r>
          </a:p>
          <a:p>
            <a:pPr marL="465138" indent="-465138"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470988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91175" y="-199640"/>
            <a:ext cx="8038550" cy="1132411"/>
          </a:xfrm>
        </p:spPr>
        <p:txBody>
          <a:bodyPr/>
          <a:lstStyle/>
          <a:p>
            <a:pPr eaLnBrk="1" hangingPunct="1"/>
            <a:r>
              <a:rPr lang="en-US" altLang="en-US" sz="3200" dirty="0"/>
              <a:t>What more needs to be done? – Implementation of SNA</a:t>
            </a:r>
          </a:p>
        </p:txBody>
      </p:sp>
      <p:sp>
        <p:nvSpPr>
          <p:cNvPr id="5123" name="Content Placeholder 2"/>
          <p:cNvSpPr>
            <a:spLocks noGrp="1"/>
          </p:cNvSpPr>
          <p:nvPr>
            <p:ph idx="4294967295"/>
          </p:nvPr>
        </p:nvSpPr>
        <p:spPr>
          <a:xfrm>
            <a:off x="188362" y="1719944"/>
            <a:ext cx="9041363" cy="4938031"/>
          </a:xfrm>
        </p:spPr>
        <p:txBody>
          <a:bodyPr/>
          <a:lstStyle/>
          <a:p>
            <a:pPr marL="465138" indent="-465138" eaLnBrk="1" hangingPunct="1">
              <a:defRPr/>
            </a:pPr>
            <a:r>
              <a:rPr lang="en-US" altLang="en-US" sz="2400" dirty="0"/>
              <a:t>Report by a Friends of the Chair group on the slow progress of the implementation SNA and production of  national accounts of sufficient scope and detail</a:t>
            </a:r>
          </a:p>
          <a:p>
            <a:pPr marL="465138" indent="-465138" eaLnBrk="1" hangingPunct="1">
              <a:defRPr/>
            </a:pPr>
            <a:endParaRPr lang="en-US" altLang="en-US" sz="2400" dirty="0"/>
          </a:p>
          <a:p>
            <a:pPr marL="465138" indent="-465138" eaLnBrk="1" hangingPunct="1">
              <a:defRPr/>
            </a:pPr>
            <a:r>
              <a:rPr lang="en-US" altLang="en-US" sz="2400" dirty="0"/>
              <a:t>11</a:t>
            </a:r>
            <a:r>
              <a:rPr lang="en-US" altLang="en-US" sz="2400" baseline="30000" dirty="0"/>
              <a:t>th</a:t>
            </a:r>
            <a:r>
              <a:rPr lang="en-US" altLang="en-US" sz="2400" dirty="0"/>
              <a:t> meeting of the AEG recommended to establish an ISWGNA Task Force on SNA Capacity Building, chaired by UNSD, to </a:t>
            </a:r>
          </a:p>
          <a:p>
            <a:pPr marL="903288" lvl="1" indent="-465138" eaLnBrk="1" hangingPunct="1">
              <a:defRPr/>
            </a:pPr>
            <a:r>
              <a:rPr lang="en-US" altLang="en-US" sz="2400" dirty="0"/>
              <a:t>Prepare guidance based on available materials developed by the ISWGNA members and their development partners to support the practical implementation of the SNA in countries that are lagging behind</a:t>
            </a:r>
          </a:p>
          <a:p>
            <a:pPr marL="1223963" lvl="3" indent="0" eaLnBrk="1" hangingPunct="1">
              <a:buNone/>
              <a:defRPr/>
            </a:pPr>
            <a:endParaRPr lang="en-US" altLang="en-US" sz="2400" dirty="0"/>
          </a:p>
          <a:p>
            <a:pPr marL="465138" indent="-465138"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a:extLst>
              <a:ext uri="{FF2B5EF4-FFF2-40B4-BE49-F238E27FC236}">
                <a16:creationId xmlns:a16="http://schemas.microsoft.com/office/drawing/2014/main" id="{EE049D4D-4964-4303-9B2E-9286CC8E32BB}"/>
              </a:ext>
            </a:extLst>
          </p:cNvPr>
          <p:cNvSpPr txBox="1">
            <a:spLocks/>
          </p:cNvSpPr>
          <p:nvPr/>
        </p:nvSpPr>
        <p:spPr bwMode="auto">
          <a:xfrm>
            <a:off x="381890" y="932771"/>
            <a:ext cx="8180388" cy="787173"/>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b="1" kern="0" dirty="0"/>
              <a:t>Why are Member States lagging?</a:t>
            </a:r>
          </a:p>
        </p:txBody>
      </p:sp>
    </p:spTree>
    <p:extLst>
      <p:ext uri="{BB962C8B-B14F-4D97-AF65-F5344CB8AC3E}">
        <p14:creationId xmlns:p14="http://schemas.microsoft.com/office/powerpoint/2010/main" val="248226039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AE96F-C3F3-4016-835F-D499C34ACD2C}"/>
              </a:ext>
            </a:extLst>
          </p:cNvPr>
          <p:cNvSpPr>
            <a:spLocks noGrp="1"/>
          </p:cNvSpPr>
          <p:nvPr>
            <p:ph type="title"/>
          </p:nvPr>
        </p:nvSpPr>
        <p:spPr>
          <a:xfrm>
            <a:off x="1142999" y="333149"/>
            <a:ext cx="8833758" cy="642937"/>
          </a:xfrm>
        </p:spPr>
        <p:txBody>
          <a:bodyPr/>
          <a:lstStyle/>
          <a:p>
            <a:r>
              <a:rPr lang="en-US" sz="3200" dirty="0"/>
              <a:t>ISWGNA </a:t>
            </a:r>
            <a:br>
              <a:rPr lang="en-US" sz="3200" dirty="0"/>
            </a:br>
            <a:r>
              <a:rPr lang="en-US" sz="3200" dirty="0"/>
              <a:t>Implementation Taskforce</a:t>
            </a:r>
          </a:p>
        </p:txBody>
      </p:sp>
      <p:sp>
        <p:nvSpPr>
          <p:cNvPr id="3" name="Content Placeholder 2">
            <a:extLst>
              <a:ext uri="{FF2B5EF4-FFF2-40B4-BE49-F238E27FC236}">
                <a16:creationId xmlns:a16="http://schemas.microsoft.com/office/drawing/2014/main" id="{15E273DC-1E77-4CE2-AADD-D6392617B170}"/>
              </a:ext>
            </a:extLst>
          </p:cNvPr>
          <p:cNvSpPr>
            <a:spLocks noGrp="1"/>
          </p:cNvSpPr>
          <p:nvPr>
            <p:ph idx="1"/>
          </p:nvPr>
        </p:nvSpPr>
        <p:spPr>
          <a:xfrm>
            <a:off x="277586" y="1458799"/>
            <a:ext cx="8001000" cy="4414838"/>
          </a:xfrm>
        </p:spPr>
        <p:txBody>
          <a:bodyPr/>
          <a:lstStyle/>
          <a:p>
            <a:r>
              <a:rPr lang="en-US" sz="2400" dirty="0"/>
              <a:t>Implementation taskforce formed, this will help balance the focus of ISWGNA attention on both research &amp; implementation issues</a:t>
            </a:r>
          </a:p>
          <a:p>
            <a:endParaRPr lang="en-US" sz="2400" dirty="0"/>
          </a:p>
          <a:p>
            <a:r>
              <a:rPr lang="en-US" sz="2400" dirty="0"/>
              <a:t>Taskforce formally reports through to ISWGNA (and ultimately UNSC). And will engage with AEG for advice and feedback</a:t>
            </a:r>
          </a:p>
          <a:p>
            <a:endParaRPr lang="en-US" sz="2400" dirty="0"/>
          </a:p>
          <a:p>
            <a:r>
              <a:rPr lang="en-US" sz="2400" dirty="0"/>
              <a:t>Currently ISWGNA members are on the task force but will expand to regional bodies and NSOs</a:t>
            </a:r>
          </a:p>
        </p:txBody>
      </p:sp>
      <p:sp>
        <p:nvSpPr>
          <p:cNvPr id="4" name="Slide Number Placeholder 3">
            <a:extLst>
              <a:ext uri="{FF2B5EF4-FFF2-40B4-BE49-F238E27FC236}">
                <a16:creationId xmlns:a16="http://schemas.microsoft.com/office/drawing/2014/main" id="{BABD9359-0185-4B0C-A9A1-8B432E2BE6D0}"/>
              </a:ext>
            </a:extLst>
          </p:cNvPr>
          <p:cNvSpPr>
            <a:spLocks noGrp="1"/>
          </p:cNvSpPr>
          <p:nvPr>
            <p:ph type="sldNum" sz="quarter" idx="10"/>
          </p:nvPr>
        </p:nvSpPr>
        <p:spPr/>
        <p:txBody>
          <a:bodyPr/>
          <a:lstStyle/>
          <a:p>
            <a:pPr>
              <a:defRPr/>
            </a:pPr>
            <a:fld id="{8D4D8D41-95A9-48E2-A5DA-3D19C18F3C35}" type="slidenum">
              <a:rPr lang="en-US" altLang="en-US" smtClean="0"/>
              <a:pPr>
                <a:defRPr/>
              </a:pPr>
              <a:t>6</a:t>
            </a:fld>
            <a:endParaRPr lang="en-US" altLang="en-US" dirty="0"/>
          </a:p>
        </p:txBody>
      </p:sp>
    </p:spTree>
    <p:extLst>
      <p:ext uri="{BB962C8B-B14F-4D97-AF65-F5344CB8AC3E}">
        <p14:creationId xmlns:p14="http://schemas.microsoft.com/office/powerpoint/2010/main" val="597023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688C6-5D91-4C98-AFD7-DC17B4653CA1}"/>
              </a:ext>
            </a:extLst>
          </p:cNvPr>
          <p:cNvSpPr>
            <a:spLocks noGrp="1"/>
          </p:cNvSpPr>
          <p:nvPr>
            <p:ph type="title"/>
          </p:nvPr>
        </p:nvSpPr>
        <p:spPr>
          <a:xfrm>
            <a:off x="1293132" y="0"/>
            <a:ext cx="8001000" cy="642937"/>
          </a:xfrm>
        </p:spPr>
        <p:txBody>
          <a:bodyPr/>
          <a:lstStyle/>
          <a:p>
            <a:r>
              <a:rPr lang="en-US" sz="3200" dirty="0"/>
              <a:t>Elements of the work </a:t>
            </a:r>
            <a:r>
              <a:rPr lang="en-US" sz="3200" dirty="0" err="1"/>
              <a:t>programme</a:t>
            </a:r>
            <a:endParaRPr lang="en-US" sz="3200" dirty="0"/>
          </a:p>
        </p:txBody>
      </p:sp>
      <p:sp>
        <p:nvSpPr>
          <p:cNvPr id="3" name="Content Placeholder 2">
            <a:extLst>
              <a:ext uri="{FF2B5EF4-FFF2-40B4-BE49-F238E27FC236}">
                <a16:creationId xmlns:a16="http://schemas.microsoft.com/office/drawing/2014/main" id="{B61AC79A-2CE3-4ED4-A4FE-ACEFCD03A463}"/>
              </a:ext>
            </a:extLst>
          </p:cNvPr>
          <p:cNvSpPr>
            <a:spLocks noGrp="1"/>
          </p:cNvSpPr>
          <p:nvPr>
            <p:ph idx="1"/>
          </p:nvPr>
        </p:nvSpPr>
        <p:spPr>
          <a:xfrm>
            <a:off x="391886" y="1292224"/>
            <a:ext cx="8001000" cy="4414838"/>
          </a:xfrm>
        </p:spPr>
        <p:txBody>
          <a:bodyPr/>
          <a:lstStyle/>
          <a:p>
            <a:pPr marL="0" lvl="0" indent="0">
              <a:buNone/>
            </a:pPr>
            <a:r>
              <a:rPr lang="en-GB" dirty="0"/>
              <a:t>a) </a:t>
            </a:r>
            <a:r>
              <a:rPr lang="en-GB" sz="2400" dirty="0"/>
              <a:t>Create an inventory of tailored data sources, practices, methods, learning tools and technology in an innovative environment targeted towards the least developed, the island, and the fragile states;</a:t>
            </a:r>
            <a:endParaRPr lang="en-US" sz="2400" dirty="0"/>
          </a:p>
          <a:p>
            <a:pPr marL="0" indent="0">
              <a:buNone/>
            </a:pPr>
            <a:endParaRPr lang="en-US" sz="2400" dirty="0"/>
          </a:p>
          <a:p>
            <a:pPr marL="0" indent="0">
              <a:buNone/>
            </a:pPr>
            <a:r>
              <a:rPr lang="en-US" sz="2400" dirty="0"/>
              <a:t>Encouraging a ‘creative commons’ approach to sharing tools which taskforce members have already developed</a:t>
            </a:r>
          </a:p>
          <a:p>
            <a:pPr marL="0" indent="0">
              <a:buNone/>
            </a:pPr>
            <a:endParaRPr lang="en-US" sz="2400" dirty="0"/>
          </a:p>
          <a:p>
            <a:pPr marL="0" indent="0">
              <a:buNone/>
            </a:pPr>
            <a:r>
              <a:rPr lang="en-US" sz="2400" dirty="0"/>
              <a:t>Make the tools as discoverable and assessible as possible</a:t>
            </a:r>
          </a:p>
          <a:p>
            <a:pPr marL="0" indent="0">
              <a:buNone/>
            </a:pP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7021A8B1-0990-4A44-ACF2-4078F8E6F8F6}"/>
              </a:ext>
            </a:extLst>
          </p:cNvPr>
          <p:cNvSpPr>
            <a:spLocks noGrp="1"/>
          </p:cNvSpPr>
          <p:nvPr>
            <p:ph type="sldNum" sz="quarter" idx="10"/>
          </p:nvPr>
        </p:nvSpPr>
        <p:spPr/>
        <p:txBody>
          <a:bodyPr/>
          <a:lstStyle/>
          <a:p>
            <a:pPr>
              <a:defRPr/>
            </a:pPr>
            <a:fld id="{8D4D8D41-95A9-48E2-A5DA-3D19C18F3C35}" type="slidenum">
              <a:rPr lang="en-US" altLang="en-US" smtClean="0"/>
              <a:pPr>
                <a:defRPr/>
              </a:pPr>
              <a:t>7</a:t>
            </a:fld>
            <a:endParaRPr lang="en-US" altLang="en-US" dirty="0"/>
          </a:p>
        </p:txBody>
      </p:sp>
    </p:spTree>
    <p:extLst>
      <p:ext uri="{BB962C8B-B14F-4D97-AF65-F5344CB8AC3E}">
        <p14:creationId xmlns:p14="http://schemas.microsoft.com/office/powerpoint/2010/main" val="49621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5763-C53C-41C6-B034-50D624FE0313}"/>
              </a:ext>
            </a:extLst>
          </p:cNvPr>
          <p:cNvSpPr>
            <a:spLocks noGrp="1"/>
          </p:cNvSpPr>
          <p:nvPr>
            <p:ph type="title"/>
          </p:nvPr>
        </p:nvSpPr>
        <p:spPr>
          <a:xfrm>
            <a:off x="1143000" y="0"/>
            <a:ext cx="8001000" cy="642937"/>
          </a:xfrm>
        </p:spPr>
        <p:txBody>
          <a:bodyPr/>
          <a:lstStyle/>
          <a:p>
            <a:r>
              <a:rPr lang="en-US" sz="3200" dirty="0"/>
              <a:t>Elements of the work </a:t>
            </a:r>
            <a:r>
              <a:rPr lang="en-US" sz="3200" dirty="0" err="1"/>
              <a:t>programme</a:t>
            </a:r>
            <a:endParaRPr lang="en-US" sz="3200" dirty="0"/>
          </a:p>
        </p:txBody>
      </p:sp>
      <p:sp>
        <p:nvSpPr>
          <p:cNvPr id="3" name="Content Placeholder 2">
            <a:extLst>
              <a:ext uri="{FF2B5EF4-FFF2-40B4-BE49-F238E27FC236}">
                <a16:creationId xmlns:a16="http://schemas.microsoft.com/office/drawing/2014/main" id="{2E934A2C-C4F5-49B5-975C-BBAE8A7FC82C}"/>
              </a:ext>
            </a:extLst>
          </p:cNvPr>
          <p:cNvSpPr>
            <a:spLocks noGrp="1"/>
          </p:cNvSpPr>
          <p:nvPr>
            <p:ph idx="1"/>
          </p:nvPr>
        </p:nvSpPr>
        <p:spPr>
          <a:xfrm>
            <a:off x="326570" y="1292224"/>
            <a:ext cx="8654143" cy="4414838"/>
          </a:xfrm>
        </p:spPr>
        <p:txBody>
          <a:bodyPr/>
          <a:lstStyle/>
          <a:p>
            <a:pPr marL="0" lvl="0" indent="0">
              <a:spcAft>
                <a:spcPts val="1200"/>
              </a:spcAft>
              <a:buNone/>
            </a:pPr>
            <a:r>
              <a:rPr lang="en-GB" sz="2400" dirty="0"/>
              <a:t>b) Develop, test and share new ways of working in capacity development. Using new technology and concepts of ‘just enough design’ or ‘iteration’ to increase the pace of national accounts capacity development and national accounts production;</a:t>
            </a:r>
          </a:p>
          <a:p>
            <a:pPr marL="0" lvl="0" indent="0">
              <a:spcAft>
                <a:spcPts val="1200"/>
              </a:spcAft>
              <a:buNone/>
            </a:pPr>
            <a:r>
              <a:rPr lang="en-US" sz="2400" dirty="0"/>
              <a:t>c) Encourage members of the taskforce to participate in joint capacity development programs in partnerships with countries and regional agencies specifically targeted regions of the world (while noting that the actual capacity building activities are outside of the remit of the taskforce and need to be run as separate projects).</a:t>
            </a:r>
          </a:p>
          <a:p>
            <a:pPr marL="0" lvl="0" indent="0">
              <a:buNone/>
            </a:pP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F6E13BA5-0641-4E76-AED2-85959ED141A2}"/>
              </a:ext>
            </a:extLst>
          </p:cNvPr>
          <p:cNvSpPr>
            <a:spLocks noGrp="1"/>
          </p:cNvSpPr>
          <p:nvPr>
            <p:ph type="sldNum" sz="quarter" idx="10"/>
          </p:nvPr>
        </p:nvSpPr>
        <p:spPr/>
        <p:txBody>
          <a:bodyPr/>
          <a:lstStyle/>
          <a:p>
            <a:pPr>
              <a:defRPr/>
            </a:pPr>
            <a:fld id="{8D4D8D41-95A9-48E2-A5DA-3D19C18F3C35}" type="slidenum">
              <a:rPr lang="en-US" altLang="en-US" smtClean="0"/>
              <a:pPr>
                <a:defRPr/>
              </a:pPr>
              <a:t>8</a:t>
            </a:fld>
            <a:endParaRPr lang="en-US" altLang="en-US" dirty="0"/>
          </a:p>
        </p:txBody>
      </p:sp>
    </p:spTree>
    <p:extLst>
      <p:ext uri="{BB962C8B-B14F-4D97-AF65-F5344CB8AC3E}">
        <p14:creationId xmlns:p14="http://schemas.microsoft.com/office/powerpoint/2010/main" val="55955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CC1E8-3D30-43A8-904C-12D1966E4368}"/>
              </a:ext>
            </a:extLst>
          </p:cNvPr>
          <p:cNvSpPr>
            <a:spLocks noGrp="1"/>
          </p:cNvSpPr>
          <p:nvPr>
            <p:ph type="title"/>
          </p:nvPr>
        </p:nvSpPr>
        <p:spPr>
          <a:xfrm>
            <a:off x="1309460" y="0"/>
            <a:ext cx="8001000" cy="642937"/>
          </a:xfrm>
        </p:spPr>
        <p:txBody>
          <a:bodyPr/>
          <a:lstStyle/>
          <a:p>
            <a:r>
              <a:rPr lang="en-US" sz="3200" dirty="0"/>
              <a:t>Current Focus -  Inventory</a:t>
            </a:r>
          </a:p>
        </p:txBody>
      </p:sp>
      <p:sp>
        <p:nvSpPr>
          <p:cNvPr id="3" name="Content Placeholder 2">
            <a:extLst>
              <a:ext uri="{FF2B5EF4-FFF2-40B4-BE49-F238E27FC236}">
                <a16:creationId xmlns:a16="http://schemas.microsoft.com/office/drawing/2014/main" id="{694D7C34-6CB6-4B62-9EDA-6BD9D4507153}"/>
              </a:ext>
            </a:extLst>
          </p:cNvPr>
          <p:cNvSpPr>
            <a:spLocks noGrp="1"/>
          </p:cNvSpPr>
          <p:nvPr>
            <p:ph idx="1"/>
          </p:nvPr>
        </p:nvSpPr>
        <p:spPr>
          <a:xfrm>
            <a:off x="685800" y="1292224"/>
            <a:ext cx="8001000" cy="4414838"/>
          </a:xfrm>
        </p:spPr>
        <p:txBody>
          <a:bodyPr/>
          <a:lstStyle/>
          <a:p>
            <a:pPr>
              <a:spcAft>
                <a:spcPts val="1200"/>
              </a:spcAft>
            </a:pPr>
            <a:r>
              <a:rPr lang="en-GB" dirty="0"/>
              <a:t>The task team commenced with a stocktake of existing capacity building efforts and tools across the current members (UNSD, IMF, World Bank, Eurostat). Results of the stocktake unsurprisingly show that there is a wide range of activities occurring with a great many countries. </a:t>
            </a:r>
            <a:endParaRPr lang="en-US" dirty="0"/>
          </a:p>
          <a:p>
            <a:pPr>
              <a:spcAft>
                <a:spcPts val="1200"/>
              </a:spcAft>
            </a:pPr>
            <a:r>
              <a:rPr lang="en-GB" dirty="0"/>
              <a:t>Members have agreed to expand the UNSD National Accounts knowledge database to include capacity development ‘tools’ beyond the current catalogue of handbooks.</a:t>
            </a:r>
            <a:endParaRPr lang="en-US" dirty="0"/>
          </a:p>
        </p:txBody>
      </p:sp>
      <p:sp>
        <p:nvSpPr>
          <p:cNvPr id="4" name="Slide Number Placeholder 3">
            <a:extLst>
              <a:ext uri="{FF2B5EF4-FFF2-40B4-BE49-F238E27FC236}">
                <a16:creationId xmlns:a16="http://schemas.microsoft.com/office/drawing/2014/main" id="{51DC966C-31DB-40AF-BD2A-6F04AB064D37}"/>
              </a:ext>
            </a:extLst>
          </p:cNvPr>
          <p:cNvSpPr>
            <a:spLocks noGrp="1"/>
          </p:cNvSpPr>
          <p:nvPr>
            <p:ph type="sldNum" sz="quarter" idx="10"/>
          </p:nvPr>
        </p:nvSpPr>
        <p:spPr/>
        <p:txBody>
          <a:bodyPr/>
          <a:lstStyle/>
          <a:p>
            <a:pPr>
              <a:defRPr/>
            </a:pPr>
            <a:fld id="{8D4D8D41-95A9-48E2-A5DA-3D19C18F3C35}" type="slidenum">
              <a:rPr lang="en-US" altLang="en-US" smtClean="0"/>
              <a:pPr>
                <a:defRPr/>
              </a:pPr>
              <a:t>9</a:t>
            </a:fld>
            <a:endParaRPr lang="en-US" altLang="en-US" dirty="0"/>
          </a:p>
        </p:txBody>
      </p:sp>
    </p:spTree>
    <p:extLst>
      <p:ext uri="{BB962C8B-B14F-4D97-AF65-F5344CB8AC3E}">
        <p14:creationId xmlns:p14="http://schemas.microsoft.com/office/powerpoint/2010/main" val="197049018"/>
      </p:ext>
    </p:extLst>
  </p:cSld>
  <p:clrMapOvr>
    <a:masterClrMapping/>
  </p:clrMapOvr>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12847</TotalTime>
  <Words>766</Words>
  <Application>Microsoft Office PowerPoint</Application>
  <PresentationFormat>On-screen Show (4:3)</PresentationFormat>
  <Paragraphs>92</Paragraphs>
  <Slides>14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 Unicode MS</vt:lpstr>
      <vt:lpstr>Arial</vt:lpstr>
      <vt:lpstr>Century Gothic</vt:lpstr>
      <vt:lpstr>Tahoma</vt:lpstr>
      <vt:lpstr>Times New Roman</vt:lpstr>
      <vt:lpstr>Verdana</vt:lpstr>
      <vt:lpstr>Wingdings</vt:lpstr>
      <vt:lpstr>CensusDbJan</vt:lpstr>
      <vt:lpstr>PowerPoint Presentation</vt:lpstr>
      <vt:lpstr>Background</vt:lpstr>
      <vt:lpstr>Achievements – Implementation of SNA </vt:lpstr>
      <vt:lpstr>What more needs to be done? – Implementation of SNA</vt:lpstr>
      <vt:lpstr>What more needs to be done? – Implementation of SNA</vt:lpstr>
      <vt:lpstr>ISWGNA  Implementation Taskforce</vt:lpstr>
      <vt:lpstr>Elements of the work programme</vt:lpstr>
      <vt:lpstr>Elements of the work programme</vt:lpstr>
      <vt:lpstr>Current Focus -  Inventory</vt:lpstr>
      <vt:lpstr>Current Focus – Knowledge Hub</vt:lpstr>
      <vt:lpstr>Examples of ‘tools’ to be included</vt:lpstr>
      <vt:lpstr>Current Focus – Sharing information on new initiatives</vt:lpstr>
      <vt:lpstr>AEG is requested to:</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Phyo Ba Kyu</cp:lastModifiedBy>
  <cp:revision>1082</cp:revision>
  <cp:lastPrinted>2015-05-12T19:31:00Z</cp:lastPrinted>
  <dcterms:created xsi:type="dcterms:W3CDTF">2003-09-08T09:07:59Z</dcterms:created>
  <dcterms:modified xsi:type="dcterms:W3CDTF">2018-12-04T19:44:31Z</dcterms:modified>
</cp:coreProperties>
</file>