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1"/>
  </p:sldMasterIdLst>
  <p:notesMasterIdLst>
    <p:notesMasterId r:id="rId18"/>
  </p:notesMasterIdLst>
  <p:handoutMasterIdLst>
    <p:handoutMasterId r:id="rId19"/>
  </p:handoutMasterIdLst>
  <p:sldIdLst>
    <p:sldId id="405" r:id="rId2"/>
    <p:sldId id="358" r:id="rId3"/>
    <p:sldId id="400" r:id="rId4"/>
    <p:sldId id="426" r:id="rId5"/>
    <p:sldId id="441" r:id="rId6"/>
    <p:sldId id="458" r:id="rId7"/>
    <p:sldId id="443" r:id="rId8"/>
    <p:sldId id="459" r:id="rId9"/>
    <p:sldId id="460" r:id="rId10"/>
    <p:sldId id="461" r:id="rId11"/>
    <p:sldId id="444" r:id="rId12"/>
    <p:sldId id="445" r:id="rId13"/>
    <p:sldId id="462" r:id="rId14"/>
    <p:sldId id="463" r:id="rId15"/>
    <p:sldId id="457" r:id="rId16"/>
    <p:sldId id="318" r:id="rId17"/>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a:srgbClr val="FF33CC"/>
    <a:srgbClr val="990099"/>
    <a:srgbClr val="CC3300"/>
    <a:srgbClr val="FF00FF"/>
    <a:srgbClr val="FFFFCC"/>
    <a:srgbClr val="CC0000"/>
    <a:srgbClr val="FF01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17" autoAdjust="0"/>
    <p:restoredTop sz="89357" autoAdjust="0"/>
  </p:normalViewPr>
  <p:slideViewPr>
    <p:cSldViewPr snapToGrid="0">
      <p:cViewPr varScale="1">
        <p:scale>
          <a:sx n="100" d="100"/>
          <a:sy n="100" d="100"/>
        </p:scale>
        <p:origin x="1146" y="5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defTabSz="931863">
              <a:defRPr sz="1200">
                <a:cs typeface="+mn-cs"/>
              </a:defRPr>
            </a:lvl1pPr>
          </a:lstStyle>
          <a:p>
            <a:pPr>
              <a:defRPr/>
            </a:pPr>
            <a:endParaRPr lang="en-GB" altLang="en-US" dirty="0"/>
          </a:p>
        </p:txBody>
      </p:sp>
      <p:sp>
        <p:nvSpPr>
          <p:cNvPr id="28675" name="Rectangle 3"/>
          <p:cNvSpPr>
            <a:spLocks noGrp="1" noChangeArrowheads="1"/>
          </p:cNvSpPr>
          <p:nvPr>
            <p:ph type="dt" sz="quarter" idx="1"/>
          </p:nvPr>
        </p:nvSpPr>
        <p:spPr bwMode="auto">
          <a:xfrm>
            <a:off x="3970338" y="0"/>
            <a:ext cx="3038475"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algn="r" defTabSz="931863">
              <a:defRPr sz="1200">
                <a:cs typeface="+mn-cs"/>
              </a:defRPr>
            </a:lvl1pPr>
          </a:lstStyle>
          <a:p>
            <a:pPr>
              <a:defRPr/>
            </a:pPr>
            <a:endParaRPr lang="en-GB" altLang="en-US" dirty="0"/>
          </a:p>
        </p:txBody>
      </p:sp>
      <p:sp>
        <p:nvSpPr>
          <p:cNvPr id="28676"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defTabSz="931863">
              <a:defRPr sz="1200">
                <a:cs typeface="+mn-cs"/>
              </a:defRPr>
            </a:lvl1pPr>
          </a:lstStyle>
          <a:p>
            <a:pPr>
              <a:defRPr/>
            </a:pPr>
            <a:endParaRPr lang="en-GB" altLang="en-US" dirty="0"/>
          </a:p>
        </p:txBody>
      </p:sp>
      <p:sp>
        <p:nvSpPr>
          <p:cNvPr id="28677" name="Rectangle 5"/>
          <p:cNvSpPr>
            <a:spLocks noGrp="1" noChangeArrowheads="1"/>
          </p:cNvSpPr>
          <p:nvPr>
            <p:ph type="sldNum" sz="quarter" idx="3"/>
          </p:nvPr>
        </p:nvSpPr>
        <p:spPr bwMode="auto">
          <a:xfrm>
            <a:off x="3970338" y="8831263"/>
            <a:ext cx="3038475"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algn="r" defTabSz="931863">
              <a:defRPr sz="1200">
                <a:cs typeface="+mn-cs"/>
              </a:defRPr>
            </a:lvl1pPr>
          </a:lstStyle>
          <a:p>
            <a:pPr>
              <a:defRPr/>
            </a:pPr>
            <a:fld id="{DE5379BB-FFFE-4232-B31E-4FA6893C2C73}" type="slidenum">
              <a:rPr lang="en-GB" altLang="en-US"/>
              <a:pPr>
                <a:defRPr/>
              </a:pPr>
              <a:t>‹#›</a:t>
            </a:fld>
            <a:endParaRPr lang="en-GB" altLang="en-US" dirty="0"/>
          </a:p>
        </p:txBody>
      </p:sp>
    </p:spTree>
    <p:extLst>
      <p:ext uri="{BB962C8B-B14F-4D97-AF65-F5344CB8AC3E}">
        <p14:creationId xmlns:p14="http://schemas.microsoft.com/office/powerpoint/2010/main" val="330849205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defTabSz="931863">
              <a:defRPr sz="1200">
                <a:cs typeface="+mn-cs"/>
              </a:defRPr>
            </a:lvl1pPr>
          </a:lstStyle>
          <a:p>
            <a:pPr>
              <a:defRPr/>
            </a:pPr>
            <a:endParaRPr lang="en-GB" altLang="en-US" dirty="0"/>
          </a:p>
        </p:txBody>
      </p:sp>
      <p:sp>
        <p:nvSpPr>
          <p:cNvPr id="29699" name="Rectangle 3"/>
          <p:cNvSpPr>
            <a:spLocks noGrp="1" noChangeArrowheads="1"/>
          </p:cNvSpPr>
          <p:nvPr>
            <p:ph type="dt" idx="1"/>
          </p:nvPr>
        </p:nvSpPr>
        <p:spPr bwMode="auto">
          <a:xfrm>
            <a:off x="3970338" y="0"/>
            <a:ext cx="3038475"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algn="r" defTabSz="931863">
              <a:defRPr sz="1200">
                <a:cs typeface="+mn-cs"/>
              </a:defRPr>
            </a:lvl1pPr>
          </a:lstStyle>
          <a:p>
            <a:pPr>
              <a:defRPr/>
            </a:pPr>
            <a:endParaRPr lang="en-GB" altLang="en-US" dirty="0"/>
          </a:p>
        </p:txBody>
      </p:sp>
      <p:sp>
        <p:nvSpPr>
          <p:cNvPr id="21508"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9702" name="Rectangle 6"/>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defTabSz="931863">
              <a:defRPr sz="1200">
                <a:cs typeface="+mn-cs"/>
              </a:defRPr>
            </a:lvl1pPr>
          </a:lstStyle>
          <a:p>
            <a:pPr>
              <a:defRPr/>
            </a:pPr>
            <a:endParaRPr lang="en-GB" altLang="en-US" dirty="0"/>
          </a:p>
        </p:txBody>
      </p:sp>
      <p:sp>
        <p:nvSpPr>
          <p:cNvPr id="29703" name="Rectangle 7"/>
          <p:cNvSpPr>
            <a:spLocks noGrp="1" noChangeArrowheads="1"/>
          </p:cNvSpPr>
          <p:nvPr>
            <p:ph type="sldNum" sz="quarter" idx="5"/>
          </p:nvPr>
        </p:nvSpPr>
        <p:spPr bwMode="auto">
          <a:xfrm>
            <a:off x="3970338" y="8831263"/>
            <a:ext cx="3038475"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algn="r" defTabSz="931863">
              <a:defRPr sz="1200">
                <a:cs typeface="+mn-cs"/>
              </a:defRPr>
            </a:lvl1pPr>
          </a:lstStyle>
          <a:p>
            <a:pPr>
              <a:defRPr/>
            </a:pPr>
            <a:fld id="{D2AF5D87-B6C9-4018-ABF5-D03760001B92}" type="slidenum">
              <a:rPr lang="en-GB" altLang="en-US"/>
              <a:pPr>
                <a:defRPr/>
              </a:pPr>
              <a:t>‹#›</a:t>
            </a:fld>
            <a:endParaRPr lang="en-GB" altLang="en-US" dirty="0"/>
          </a:p>
        </p:txBody>
      </p:sp>
    </p:spTree>
    <p:extLst>
      <p:ext uri="{BB962C8B-B14F-4D97-AF65-F5344CB8AC3E}">
        <p14:creationId xmlns:p14="http://schemas.microsoft.com/office/powerpoint/2010/main" val="4156511661"/>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en-GB"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3444334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35970270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15183072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35394138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3282528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14174514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1930853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1207995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3133156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41465980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7591456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2668149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5"/>
          <p:cNvSpPr>
            <a:spLocks noGrp="1"/>
          </p:cNvSpPr>
          <p:nvPr>
            <p:ph type="sldNum" sz="quarter" idx="10"/>
          </p:nvPr>
        </p:nvSpPr>
        <p:spPr/>
        <p:txBody>
          <a:bodyPr/>
          <a:lstStyle>
            <a:lvl1pPr>
              <a:defRPr/>
            </a:lvl1pPr>
          </a:lstStyle>
          <a:p>
            <a:pPr>
              <a:defRPr/>
            </a:pPr>
            <a:fld id="{EFE0CA15-1D21-4E96-8521-D8C04C7F4482}"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200"/>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4pPr marL="1693863" indent="-387350">
              <a:buFont typeface="Arial" panose="020B0604020202020204" pitchFamily="34" charset="0"/>
              <a:buChar char="•"/>
              <a:defRPr/>
            </a:lvl4pPr>
            <a:lvl5pPr marL="2093913" indent="-398463">
              <a:buFont typeface="Wingdings" panose="05000000000000000000" pitchFamily="2" charset="2"/>
              <a:buChar char="Ø"/>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a:xfrm>
            <a:off x="7093527" y="6551066"/>
            <a:ext cx="2133600" cy="365125"/>
          </a:xfrm>
        </p:spPr>
        <p:txBody>
          <a:bodyPr/>
          <a:lstStyle>
            <a:lvl1pPr>
              <a:defRPr/>
            </a:lvl1pPr>
          </a:lstStyle>
          <a:p>
            <a:pPr>
              <a:defRPr/>
            </a:pPr>
            <a:fld id="{2480E393-591F-4EA9-954B-79DBA8D3E2C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566738" y="1198563"/>
            <a:ext cx="5854700" cy="5192712"/>
          </a:xfrm>
        </p:spPr>
        <p:txBody>
          <a:bodyPr vert="eaVert"/>
          <a:lstStyle>
            <a:lvl4pPr marL="1693863" indent="-387350">
              <a:buFont typeface="Arial" panose="020B0604020202020204" pitchFamily="34" charset="0"/>
              <a:buChar char="•"/>
              <a:defRPr/>
            </a:lvl4pPr>
            <a:lvl5pPr marL="2093913" indent="-398463">
              <a:buFont typeface="Wingdings" panose="05000000000000000000" pitchFamily="2" charset="2"/>
              <a:buChar char="Ø"/>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a:xfrm>
            <a:off x="7060272" y="6526127"/>
            <a:ext cx="2133600" cy="365125"/>
          </a:xfrm>
        </p:spPr>
        <p:txBody>
          <a:bodyPr/>
          <a:lstStyle>
            <a:lvl1pPr>
              <a:defRPr/>
            </a:lvl1pPr>
          </a:lstStyle>
          <a:p>
            <a:pPr>
              <a:defRPr/>
            </a:pPr>
            <a:fld id="{C505142E-C67C-4CF4-BB22-04B277BF6B91}"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p:txBody>
          <a:bodyPr/>
          <a:lstStyle>
            <a:lvl1pPr>
              <a:defRPr/>
            </a:lvl1pPr>
          </a:lstStyle>
          <a:p>
            <a:pPr>
              <a:defRPr/>
            </a:pPr>
            <a:fld id="{8D4D8D41-95A9-48E2-A5DA-3D19C18F3C35}"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654A7633-0E62-4F93-AEB0-114FCBF094D7}"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566738" y="1976438"/>
            <a:ext cx="3924300" cy="4414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3438" y="1976438"/>
            <a:ext cx="3924300" cy="4414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36EE47B6-31F7-4A7B-8465-7B5B79C4C0A2}"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p:txBody>
          <a:bodyPr/>
          <a:lstStyle>
            <a:lvl1pPr>
              <a:defRPr/>
            </a:lvl1pPr>
          </a:lstStyle>
          <a:p>
            <a:pPr>
              <a:defRPr/>
            </a:pPr>
            <a:fld id="{C38373FC-2652-4EB9-AF2D-DEBCC53DEF6E}"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200"/>
            </a:lvl1pPr>
          </a:lstStyle>
          <a:p>
            <a:r>
              <a:rPr lang="en-US" dirty="0"/>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CB7EEA50-4AE2-490B-9E26-B2605FB08864}"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7027041" y="6539236"/>
            <a:ext cx="2133600" cy="365125"/>
          </a:xfrm>
        </p:spPr>
        <p:txBody>
          <a:bodyPr/>
          <a:lstStyle>
            <a:lvl1pPr>
              <a:defRPr/>
            </a:lvl1pPr>
          </a:lstStyle>
          <a:p>
            <a:pPr>
              <a:defRPr/>
            </a:pPr>
            <a:fld id="{02C5A45E-B9EE-4DB1-A957-BB3470FF54AC}"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marL="1693863" indent="-387350">
              <a:buFont typeface="Arial" panose="020B0604020202020204" pitchFamily="34" charset="0"/>
              <a:buChar char="•"/>
              <a:defRPr sz="2000"/>
            </a:lvl4pPr>
            <a:lvl5pPr marL="2093913" indent="-398463">
              <a:buFont typeface="Wingdings" panose="05000000000000000000" pitchFamily="2" charset="2"/>
              <a:buChar char="Ø"/>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xfrm>
            <a:off x="7002102" y="6539236"/>
            <a:ext cx="2133600" cy="365125"/>
          </a:xfrm>
        </p:spPr>
        <p:txBody>
          <a:bodyPr/>
          <a:lstStyle>
            <a:lvl1pPr>
              <a:defRPr/>
            </a:lvl1pPr>
          </a:lstStyle>
          <a:p>
            <a:pPr>
              <a:defRPr/>
            </a:pPr>
            <a:fld id="{B86A2479-3730-4FE1-9E4C-4BC4ADE17961}"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xfrm>
            <a:off x="7076901" y="6559379"/>
            <a:ext cx="2133600" cy="365125"/>
          </a:xfrm>
        </p:spPr>
        <p:txBody>
          <a:bodyPr/>
          <a:lstStyle>
            <a:lvl1pPr>
              <a:defRPr/>
            </a:lvl1pPr>
          </a:lstStyle>
          <a:p>
            <a:pPr>
              <a:defRPr/>
            </a:pPr>
            <a:fld id="{A73AC704-2B87-47E3-8F4E-D83990D566FF}"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1198563"/>
            <a:ext cx="8001000" cy="6429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571500" y="2009775"/>
            <a:ext cx="8001000" cy="44148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pic>
        <p:nvPicPr>
          <p:cNvPr id="1028" name="Picture 11" descr="UNSD_second_banner"/>
          <p:cNvPicPr>
            <a:picLocks noChangeAspect="1" noChangeArrowheads="1"/>
          </p:cNvPicPr>
          <p:nvPr/>
        </p:nvPicPr>
        <p:blipFill>
          <a:blip r:embed="rId13" cstate="print"/>
          <a:srcRect/>
          <a:stretch>
            <a:fillRect/>
          </a:stretch>
        </p:blipFill>
        <p:spPr bwMode="auto">
          <a:xfrm>
            <a:off x="0" y="0"/>
            <a:ext cx="9144000" cy="1028700"/>
          </a:xfrm>
          <a:prstGeom prst="rect">
            <a:avLst/>
          </a:prstGeom>
          <a:noFill/>
          <a:ln w="9525">
            <a:noFill/>
            <a:miter lim="800000"/>
            <a:headEnd/>
            <a:tailEnd/>
          </a:ln>
        </p:spPr>
      </p:pic>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chemeClr val="tx2"/>
                </a:solidFill>
                <a:latin typeface="Verdana" pitchFamily="34" charset="0"/>
              </a:defRPr>
            </a:lvl1pPr>
          </a:lstStyle>
          <a:p>
            <a:pPr>
              <a:defRPr/>
            </a:pPr>
            <a:fld id="{87BFB3DB-7CBA-4967-B8B6-42014C409E9A}"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ftr="0" dt="0"/>
  <p:txStyles>
    <p:titleStyle>
      <a:lvl1pPr algn="l" rtl="0" eaLnBrk="0" fontAlgn="base" hangingPunct="0">
        <a:spcBef>
          <a:spcPct val="0"/>
        </a:spcBef>
        <a:spcAft>
          <a:spcPct val="0"/>
        </a:spcAft>
        <a:defRPr sz="2200" b="1">
          <a:solidFill>
            <a:srgbClr val="000000"/>
          </a:solidFill>
          <a:latin typeface="+mj-lt"/>
          <a:ea typeface="+mj-ea"/>
          <a:cs typeface="+mj-cs"/>
        </a:defRPr>
      </a:lvl1pPr>
      <a:lvl2pPr algn="l" rtl="0" eaLnBrk="0" fontAlgn="base" hangingPunct="0">
        <a:spcBef>
          <a:spcPct val="0"/>
        </a:spcBef>
        <a:spcAft>
          <a:spcPct val="0"/>
        </a:spcAft>
        <a:defRPr sz="2800" b="1">
          <a:solidFill>
            <a:srgbClr val="000000"/>
          </a:solidFill>
          <a:latin typeface="Verdana" pitchFamily="34" charset="0"/>
        </a:defRPr>
      </a:lvl2pPr>
      <a:lvl3pPr algn="l" rtl="0" eaLnBrk="0" fontAlgn="base" hangingPunct="0">
        <a:spcBef>
          <a:spcPct val="0"/>
        </a:spcBef>
        <a:spcAft>
          <a:spcPct val="0"/>
        </a:spcAft>
        <a:defRPr sz="2800" b="1">
          <a:solidFill>
            <a:srgbClr val="000000"/>
          </a:solidFill>
          <a:latin typeface="Verdana" pitchFamily="34" charset="0"/>
        </a:defRPr>
      </a:lvl3pPr>
      <a:lvl4pPr algn="l" rtl="0" eaLnBrk="0" fontAlgn="base" hangingPunct="0">
        <a:spcBef>
          <a:spcPct val="0"/>
        </a:spcBef>
        <a:spcAft>
          <a:spcPct val="0"/>
        </a:spcAft>
        <a:defRPr sz="2800" b="1">
          <a:solidFill>
            <a:srgbClr val="000000"/>
          </a:solidFill>
          <a:latin typeface="Verdana" pitchFamily="34" charset="0"/>
        </a:defRPr>
      </a:lvl4pPr>
      <a:lvl5pPr algn="l" rtl="0" eaLnBrk="0" fontAlgn="base" hangingPunct="0">
        <a:spcBef>
          <a:spcPct val="0"/>
        </a:spcBef>
        <a:spcAft>
          <a:spcPct val="0"/>
        </a:spcAft>
        <a:defRPr sz="2800" b="1">
          <a:solidFill>
            <a:srgbClr val="000000"/>
          </a:solidFill>
          <a:latin typeface="Verdana" pitchFamily="34" charset="0"/>
        </a:defRPr>
      </a:lvl5pPr>
      <a:lvl6pPr marL="457200" algn="l" rtl="0" fontAlgn="base">
        <a:spcBef>
          <a:spcPct val="0"/>
        </a:spcBef>
        <a:spcAft>
          <a:spcPct val="0"/>
        </a:spcAft>
        <a:defRPr sz="3800">
          <a:solidFill>
            <a:srgbClr val="000000"/>
          </a:solidFill>
          <a:latin typeface="Verdana" pitchFamily="34" charset="0"/>
        </a:defRPr>
      </a:lvl6pPr>
      <a:lvl7pPr marL="914400" algn="l" rtl="0" fontAlgn="base">
        <a:spcBef>
          <a:spcPct val="0"/>
        </a:spcBef>
        <a:spcAft>
          <a:spcPct val="0"/>
        </a:spcAft>
        <a:defRPr sz="3800">
          <a:solidFill>
            <a:srgbClr val="000000"/>
          </a:solidFill>
          <a:latin typeface="Verdana" pitchFamily="34" charset="0"/>
        </a:defRPr>
      </a:lvl7pPr>
      <a:lvl8pPr marL="1371600" algn="l" rtl="0" fontAlgn="base">
        <a:spcBef>
          <a:spcPct val="0"/>
        </a:spcBef>
        <a:spcAft>
          <a:spcPct val="0"/>
        </a:spcAft>
        <a:defRPr sz="3800">
          <a:solidFill>
            <a:srgbClr val="000000"/>
          </a:solidFill>
          <a:latin typeface="Verdana" pitchFamily="34" charset="0"/>
        </a:defRPr>
      </a:lvl8pPr>
      <a:lvl9pPr marL="1828800" algn="l" rtl="0" fontAlgn="base">
        <a:spcBef>
          <a:spcPct val="0"/>
        </a:spcBef>
        <a:spcAft>
          <a:spcPct val="0"/>
        </a:spcAft>
        <a:defRPr sz="3800">
          <a:solidFill>
            <a:srgbClr val="000000"/>
          </a:solidFill>
          <a:latin typeface="Verdana" pitchFamily="34" charset="0"/>
        </a:defRPr>
      </a:lvl9pPr>
    </p:titleStyle>
    <p:bodyStyle>
      <a:lvl1pPr marL="469900" indent="-469900" algn="l" rtl="0" eaLnBrk="0" fontAlgn="base" hangingPunct="0">
        <a:spcBef>
          <a:spcPct val="20000"/>
        </a:spcBef>
        <a:spcAft>
          <a:spcPct val="0"/>
        </a:spcAft>
        <a:buClr>
          <a:schemeClr val="tx1"/>
        </a:buClr>
        <a:buFont typeface="Wingdings" pitchFamily="2" charset="2"/>
        <a:buChar char="§"/>
        <a:defRPr sz="22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16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14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subTitle" idx="1"/>
          </p:nvPr>
        </p:nvSpPr>
        <p:spPr>
          <a:xfrm>
            <a:off x="437356" y="5444412"/>
            <a:ext cx="8229600" cy="1208088"/>
          </a:xfrm>
        </p:spPr>
        <p:txBody>
          <a:bodyPr/>
          <a:lstStyle/>
          <a:p>
            <a:pPr eaLnBrk="1" hangingPunct="1"/>
            <a:r>
              <a:rPr lang="en-GB" altLang="en-US" sz="1900" b="1" dirty="0">
                <a:solidFill>
                  <a:srgbClr val="000099"/>
                </a:solidFill>
                <a:latin typeface="Century Gothic" pitchFamily="34" charset="0"/>
              </a:rPr>
              <a:t>United Nations Statistics Division</a:t>
            </a:r>
          </a:p>
        </p:txBody>
      </p:sp>
      <p:sp>
        <p:nvSpPr>
          <p:cNvPr id="2051" name="Rectangle 4"/>
          <p:cNvSpPr>
            <a:spLocks noChangeArrowheads="1"/>
          </p:cNvSpPr>
          <p:nvPr/>
        </p:nvSpPr>
        <p:spPr bwMode="auto">
          <a:xfrm>
            <a:off x="533400" y="228600"/>
            <a:ext cx="8458200" cy="914400"/>
          </a:xfrm>
          <a:prstGeom prst="rect">
            <a:avLst/>
          </a:prstGeom>
          <a:noFill/>
          <a:ln w="9525">
            <a:noFill/>
            <a:miter lim="800000"/>
            <a:headEnd/>
            <a:tailEnd/>
          </a:ln>
        </p:spPr>
        <p:txBody>
          <a:bodyPr lIns="92075" tIns="46038" rIns="92075" bIns="46038"/>
          <a:lstStyle/>
          <a:p>
            <a:endParaRPr lang="en-GB" altLang="en-US" sz="2000" b="1" dirty="0">
              <a:solidFill>
                <a:srgbClr val="000099"/>
              </a:solidFill>
              <a:latin typeface="Century Gothic" pitchFamily="34" charset="0"/>
            </a:endParaRPr>
          </a:p>
        </p:txBody>
      </p:sp>
      <p:sp>
        <p:nvSpPr>
          <p:cNvPr id="5183" name="Text Box 1087"/>
          <p:cNvSpPr txBox="1">
            <a:spLocks noChangeArrowheads="1"/>
          </p:cNvSpPr>
          <p:nvPr/>
        </p:nvSpPr>
        <p:spPr bwMode="auto">
          <a:xfrm>
            <a:off x="233265" y="1143000"/>
            <a:ext cx="8758335" cy="1754326"/>
          </a:xfrm>
          <a:prstGeom prst="rect">
            <a:avLst/>
          </a:prstGeom>
          <a:noFill/>
          <a:ln w="12700" cap="sq">
            <a:noFill/>
            <a:miter lim="800000"/>
            <a:headEnd type="none" w="sm" len="sm"/>
            <a:tailEnd type="none" w="sm" len="sm"/>
          </a:ln>
          <a:effectLst/>
        </p:spPr>
        <p:txBody>
          <a:bodyPr wrap="square">
            <a:spAutoFit/>
          </a:bodyPr>
          <a:lstStyle/>
          <a:p>
            <a:pPr algn="ctr" eaLnBrk="0" hangingPunct="0">
              <a:defRPr/>
            </a:pPr>
            <a:r>
              <a:rPr lang="en-US" sz="3600" b="1" dirty="0">
                <a:effectLst>
                  <a:outerShdw blurRad="38100" dist="38100" dir="2700000" algn="tl">
                    <a:srgbClr val="C0C0C0"/>
                  </a:outerShdw>
                </a:effectLst>
                <a:latin typeface="Verdana" pitchFamily="34" charset="0"/>
                <a:cs typeface="+mn-cs"/>
              </a:rPr>
              <a:t>Islamic finance in the </a:t>
            </a:r>
          </a:p>
          <a:p>
            <a:pPr algn="ctr" eaLnBrk="0" hangingPunct="0">
              <a:defRPr/>
            </a:pPr>
            <a:r>
              <a:rPr lang="en-US" sz="3600" b="1" dirty="0">
                <a:effectLst>
                  <a:outerShdw blurRad="38100" dist="38100" dir="2700000" algn="tl">
                    <a:srgbClr val="C0C0C0"/>
                  </a:outerShdw>
                </a:effectLst>
                <a:latin typeface="Verdana" pitchFamily="34" charset="0"/>
                <a:cs typeface="+mn-cs"/>
              </a:rPr>
              <a:t>national accounts</a:t>
            </a:r>
          </a:p>
          <a:p>
            <a:pPr algn="ctr" eaLnBrk="0" hangingPunct="0">
              <a:defRPr/>
            </a:pPr>
            <a:endParaRPr lang="en-US" sz="3600" b="1" dirty="0">
              <a:effectLst>
                <a:outerShdw blurRad="38100" dist="38100" dir="2700000" algn="tl">
                  <a:srgbClr val="C0C0C0"/>
                </a:outerShdw>
              </a:effectLst>
              <a:latin typeface="Verdana" pitchFamily="34" charset="0"/>
              <a:cs typeface="+mn-cs"/>
            </a:endParaRPr>
          </a:p>
        </p:txBody>
      </p:sp>
      <p:sp>
        <p:nvSpPr>
          <p:cNvPr id="2053" name="Rectangle 3"/>
          <p:cNvSpPr>
            <a:spLocks noChangeArrowheads="1"/>
          </p:cNvSpPr>
          <p:nvPr/>
        </p:nvSpPr>
        <p:spPr bwMode="auto">
          <a:xfrm>
            <a:off x="112713" y="3530330"/>
            <a:ext cx="8878887" cy="984885"/>
          </a:xfrm>
          <a:prstGeom prst="rect">
            <a:avLst/>
          </a:prstGeom>
          <a:noFill/>
          <a:ln w="12700" cap="sq">
            <a:noFill/>
            <a:miter lim="800000"/>
            <a:headEnd type="none" w="sm" len="sm"/>
            <a:tailEnd type="none" w="sm" len="sm"/>
          </a:ln>
          <a:effectLst/>
        </p:spPr>
        <p:txBody>
          <a:bodyPr>
            <a:spAutoFit/>
          </a:bodyPr>
          <a:lstStyle/>
          <a:p>
            <a:pPr algn="ctr">
              <a:tabLst>
                <a:tab pos="-731838" algn="l"/>
                <a:tab pos="-457200" algn="l"/>
                <a:tab pos="457200" algn="l"/>
                <a:tab pos="914400" algn="l"/>
                <a:tab pos="1371600" algn="l"/>
                <a:tab pos="1828800" algn="l"/>
                <a:tab pos="2286000" algn="l"/>
                <a:tab pos="2743200" algn="l"/>
                <a:tab pos="3200400" algn="l"/>
                <a:tab pos="3657600" algn="l"/>
                <a:tab pos="4457700" algn="l"/>
                <a:tab pos="4572000" algn="l"/>
                <a:tab pos="5029200" algn="l"/>
                <a:tab pos="5486400" algn="l"/>
                <a:tab pos="5943600" algn="l"/>
              </a:tabLst>
            </a:pPr>
            <a:r>
              <a:rPr lang="en-US" altLang="en-US" sz="2200" dirty="0">
                <a:solidFill>
                  <a:srgbClr val="0000FF"/>
                </a:solidFill>
                <a:latin typeface="Arial" charset="0"/>
                <a:ea typeface="Arial Unicode MS" pitchFamily="34" charset="-128"/>
                <a:cs typeface="Arial Unicode MS" pitchFamily="34" charset="-128"/>
              </a:rPr>
              <a:t>12</a:t>
            </a:r>
            <a:r>
              <a:rPr lang="en-US" altLang="en-US" sz="2200" baseline="30000" dirty="0">
                <a:solidFill>
                  <a:srgbClr val="0000FF"/>
                </a:solidFill>
                <a:latin typeface="Arial" charset="0"/>
                <a:ea typeface="Arial Unicode MS" pitchFamily="34" charset="-128"/>
                <a:cs typeface="Arial Unicode MS" pitchFamily="34" charset="-128"/>
              </a:rPr>
              <a:t>th</a:t>
            </a:r>
            <a:r>
              <a:rPr lang="en-US" altLang="en-US" sz="2200" dirty="0">
                <a:solidFill>
                  <a:srgbClr val="0000FF"/>
                </a:solidFill>
                <a:latin typeface="Arial" charset="0"/>
                <a:ea typeface="Arial Unicode MS" pitchFamily="34" charset="-128"/>
                <a:cs typeface="Arial Unicode MS" pitchFamily="34" charset="-128"/>
              </a:rPr>
              <a:t> Meeting of the Advisory Expert Group on National Accounts</a:t>
            </a:r>
          </a:p>
          <a:p>
            <a:pPr algn="ctr">
              <a:tabLst>
                <a:tab pos="-731838" algn="l"/>
                <a:tab pos="-457200" algn="l"/>
                <a:tab pos="457200" algn="l"/>
                <a:tab pos="914400" algn="l"/>
                <a:tab pos="1371600" algn="l"/>
                <a:tab pos="1828800" algn="l"/>
                <a:tab pos="2286000" algn="l"/>
                <a:tab pos="2743200" algn="l"/>
                <a:tab pos="3200400" algn="l"/>
                <a:tab pos="3657600" algn="l"/>
                <a:tab pos="4457700" algn="l"/>
                <a:tab pos="4572000" algn="l"/>
                <a:tab pos="5029200" algn="l"/>
                <a:tab pos="5486400" algn="l"/>
                <a:tab pos="5943600" algn="l"/>
              </a:tabLst>
            </a:pPr>
            <a:r>
              <a:rPr lang="en-US" altLang="en-US" sz="1800" dirty="0">
                <a:latin typeface="Arial" charset="0"/>
                <a:ea typeface="Arial Unicode MS" pitchFamily="34" charset="-128"/>
                <a:cs typeface="Arial Unicode MS" pitchFamily="34" charset="-128"/>
              </a:rPr>
              <a:t>27-29 November 2017</a:t>
            </a:r>
          </a:p>
          <a:p>
            <a:pPr algn="ctr">
              <a:tabLst>
                <a:tab pos="-731838" algn="l"/>
                <a:tab pos="-457200" algn="l"/>
                <a:tab pos="457200" algn="l"/>
                <a:tab pos="914400" algn="l"/>
                <a:tab pos="1371600" algn="l"/>
                <a:tab pos="1828800" algn="l"/>
                <a:tab pos="2286000" algn="l"/>
                <a:tab pos="2743200" algn="l"/>
                <a:tab pos="3200400" algn="l"/>
                <a:tab pos="3657600" algn="l"/>
                <a:tab pos="4457700" algn="l"/>
                <a:tab pos="4572000" algn="l"/>
                <a:tab pos="5029200" algn="l"/>
                <a:tab pos="5486400" algn="l"/>
                <a:tab pos="5943600" algn="l"/>
              </a:tabLst>
            </a:pPr>
            <a:r>
              <a:rPr lang="en-US" altLang="en-US" sz="1800" dirty="0">
                <a:latin typeface="Arial" charset="0"/>
                <a:ea typeface="Arial Unicode MS" pitchFamily="34" charset="-128"/>
                <a:cs typeface="Arial Unicode MS" pitchFamily="34" charset="-128"/>
              </a:rPr>
              <a:t>Luxembourg</a:t>
            </a:r>
          </a:p>
        </p:txBody>
      </p:sp>
    </p:spTree>
    <p:extLst>
      <p:ext uri="{BB962C8B-B14F-4D97-AF65-F5344CB8AC3E}">
        <p14:creationId xmlns:p14="http://schemas.microsoft.com/office/powerpoint/2010/main" val="1914459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dirty="0"/>
              <a:t>Key outcomes</a:t>
            </a:r>
            <a:endParaRPr lang="en-US" altLang="en-US" sz="2200" dirty="0"/>
          </a:p>
        </p:txBody>
      </p:sp>
      <p:sp>
        <p:nvSpPr>
          <p:cNvPr id="5123" name="Content Placeholder 2"/>
          <p:cNvSpPr>
            <a:spLocks noGrp="1"/>
          </p:cNvSpPr>
          <p:nvPr>
            <p:ph idx="4294967295"/>
          </p:nvPr>
        </p:nvSpPr>
        <p:spPr>
          <a:xfrm>
            <a:off x="248540" y="1686104"/>
            <a:ext cx="8619235" cy="4963697"/>
          </a:xfrm>
        </p:spPr>
        <p:txBody>
          <a:bodyPr/>
          <a:lstStyle/>
          <a:p>
            <a:pPr marL="465138" indent="-465138" eaLnBrk="1" hangingPunct="1">
              <a:defRPr/>
            </a:pPr>
            <a:r>
              <a:rPr lang="en-US" altLang="en-US" dirty="0"/>
              <a:t>Countries which have developed methods to measure the output, value added and other flows of Islamic windows to share their methods, ideally through the use of illustrative worked examples</a:t>
            </a:r>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10</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Content Placeholder 2"/>
          <p:cNvSpPr txBox="1">
            <a:spLocks/>
          </p:cNvSpPr>
          <p:nvPr/>
        </p:nvSpPr>
        <p:spPr bwMode="auto">
          <a:xfrm>
            <a:off x="248540" y="898931"/>
            <a:ext cx="8180388" cy="563659"/>
          </a:xfrm>
          <a:prstGeom prst="rect">
            <a:avLst/>
          </a:prstGeom>
          <a:noFill/>
          <a:ln>
            <a:noFill/>
          </a:ln>
          <a:extLst/>
        </p:spPr>
        <p:txBody>
          <a:bodyPr/>
          <a:lstStyle>
            <a:lvl1pPr marL="469900" indent="-4699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eaLnBrk="1" hangingPunct="1">
              <a:buNone/>
              <a:defRPr/>
            </a:pPr>
            <a:r>
              <a:rPr lang="en-US" altLang="en-US" sz="2200" b="1" kern="0" dirty="0"/>
              <a:t>Sectorization of Islamic financial corporations and calculation of output</a:t>
            </a:r>
          </a:p>
        </p:txBody>
      </p:sp>
    </p:spTree>
    <p:extLst>
      <p:ext uri="{BB962C8B-B14F-4D97-AF65-F5344CB8AC3E}">
        <p14:creationId xmlns:p14="http://schemas.microsoft.com/office/powerpoint/2010/main" val="382878042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dirty="0"/>
              <a:t>Key outcomes</a:t>
            </a:r>
            <a:endParaRPr lang="en-US" altLang="en-US" sz="2200" dirty="0"/>
          </a:p>
        </p:txBody>
      </p:sp>
      <p:sp>
        <p:nvSpPr>
          <p:cNvPr id="5123" name="Content Placeholder 2"/>
          <p:cNvSpPr>
            <a:spLocks noGrp="1"/>
          </p:cNvSpPr>
          <p:nvPr>
            <p:ph idx="4294967295"/>
          </p:nvPr>
        </p:nvSpPr>
        <p:spPr>
          <a:xfrm>
            <a:off x="248540" y="1686104"/>
            <a:ext cx="8619235" cy="4963697"/>
          </a:xfrm>
        </p:spPr>
        <p:txBody>
          <a:bodyPr/>
          <a:lstStyle/>
          <a:p>
            <a:pPr marL="465138" indent="-465138" eaLnBrk="1" hangingPunct="1">
              <a:defRPr/>
            </a:pPr>
            <a:r>
              <a:rPr lang="en-US" altLang="en-US" dirty="0"/>
              <a:t>Income statements and balance sheets of Islamic financial corporations from the central bank and supervisory authorities should be used to derive Islamic finance statistics in the national accounts</a:t>
            </a:r>
          </a:p>
          <a:p>
            <a:pPr marL="465138" indent="-465138" eaLnBrk="1" hangingPunct="1">
              <a:defRPr/>
            </a:pPr>
            <a:r>
              <a:rPr lang="en-US" altLang="en-US" dirty="0"/>
              <a:t>Countries which are conducting additional surveys to collect data to calculate Islamic finance statistics should share their survey forms to help in the development of a standard survey form</a:t>
            </a:r>
          </a:p>
          <a:p>
            <a:pPr marL="465138" indent="-465138" eaLnBrk="1" hangingPunct="1">
              <a:defRPr/>
            </a:pPr>
            <a:endParaRPr lang="en-US" altLang="en-US" dirty="0"/>
          </a:p>
          <a:p>
            <a:pPr marL="465138" indent="-465138" eaLnBrk="1" hangingPunct="1">
              <a:defRPr/>
            </a:pPr>
            <a:endParaRPr lang="en-US" altLang="en-US" dirty="0"/>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11</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Content Placeholder 2"/>
          <p:cNvSpPr txBox="1">
            <a:spLocks/>
          </p:cNvSpPr>
          <p:nvPr/>
        </p:nvSpPr>
        <p:spPr bwMode="auto">
          <a:xfrm>
            <a:off x="248540" y="898931"/>
            <a:ext cx="8180388" cy="563659"/>
          </a:xfrm>
          <a:prstGeom prst="rect">
            <a:avLst/>
          </a:prstGeom>
          <a:noFill/>
          <a:ln>
            <a:noFill/>
          </a:ln>
          <a:extLst/>
        </p:spPr>
        <p:txBody>
          <a:bodyPr/>
          <a:lstStyle>
            <a:lvl1pPr marL="469900" indent="-4699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eaLnBrk="1" hangingPunct="1">
              <a:buNone/>
              <a:defRPr/>
            </a:pPr>
            <a:r>
              <a:rPr lang="en-US" altLang="en-US" sz="2200" b="1" kern="0" dirty="0"/>
              <a:t>Input data for calculating Islamic finance statistics</a:t>
            </a:r>
          </a:p>
        </p:txBody>
      </p:sp>
    </p:spTree>
    <p:extLst>
      <p:ext uri="{BB962C8B-B14F-4D97-AF65-F5344CB8AC3E}">
        <p14:creationId xmlns:p14="http://schemas.microsoft.com/office/powerpoint/2010/main" val="92322529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dirty="0"/>
              <a:t>Key outcomes</a:t>
            </a:r>
            <a:endParaRPr lang="en-US" altLang="en-US" sz="2200" dirty="0"/>
          </a:p>
        </p:txBody>
      </p:sp>
      <p:sp>
        <p:nvSpPr>
          <p:cNvPr id="5123" name="Content Placeholder 2"/>
          <p:cNvSpPr>
            <a:spLocks noGrp="1"/>
          </p:cNvSpPr>
          <p:nvPr>
            <p:ph idx="4294967295"/>
          </p:nvPr>
        </p:nvSpPr>
        <p:spPr>
          <a:xfrm>
            <a:off x="180975" y="1686104"/>
            <a:ext cx="8829675" cy="4963697"/>
          </a:xfrm>
        </p:spPr>
        <p:txBody>
          <a:bodyPr/>
          <a:lstStyle/>
          <a:p>
            <a:pPr marL="465138" indent="-465138" eaLnBrk="1" hangingPunct="1">
              <a:defRPr/>
            </a:pPr>
            <a:r>
              <a:rPr lang="en-US" altLang="en-US" dirty="0"/>
              <a:t>There was progress in the initiatives undertaken by international and regional organizations such as the partnership between IFSB and SESRIC to collect and disseminate statistics and indicators on Islamic finance</a:t>
            </a:r>
          </a:p>
          <a:p>
            <a:pPr marL="465138" indent="-465138" eaLnBrk="1" hangingPunct="1">
              <a:defRPr/>
            </a:pPr>
            <a:r>
              <a:rPr lang="en-US" altLang="en-US" dirty="0"/>
              <a:t>A stock-taking exercise using a matrix to determine the list of international and regional organizations which are collecting data and indicators on Islamic finance, the data and indicators which are collected and accompanying metadata and country coverage needs to be undertaken</a:t>
            </a:r>
          </a:p>
          <a:p>
            <a:pPr marL="465138" indent="-465138" eaLnBrk="1" hangingPunct="1">
              <a:defRPr/>
            </a:pPr>
            <a:endParaRPr lang="en-US" altLang="en-US" dirty="0"/>
          </a:p>
          <a:p>
            <a:pPr marL="465138" indent="-465138" eaLnBrk="1" hangingPunct="1">
              <a:defRPr/>
            </a:pPr>
            <a:endParaRPr lang="en-US" altLang="en-US" dirty="0"/>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12</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Content Placeholder 2"/>
          <p:cNvSpPr txBox="1">
            <a:spLocks/>
          </p:cNvSpPr>
          <p:nvPr/>
        </p:nvSpPr>
        <p:spPr bwMode="auto">
          <a:xfrm>
            <a:off x="248540" y="898931"/>
            <a:ext cx="8180388" cy="563659"/>
          </a:xfrm>
          <a:prstGeom prst="rect">
            <a:avLst/>
          </a:prstGeom>
          <a:noFill/>
          <a:ln>
            <a:noFill/>
          </a:ln>
          <a:extLst/>
        </p:spPr>
        <p:txBody>
          <a:bodyPr/>
          <a:lstStyle>
            <a:lvl1pPr marL="469900" indent="-4699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eaLnBrk="1" hangingPunct="1">
              <a:buNone/>
              <a:defRPr/>
            </a:pPr>
            <a:r>
              <a:rPr lang="en-US" altLang="en-US" sz="2200" b="1" kern="0" dirty="0"/>
              <a:t>International initiatives to collect data on Islamic finance</a:t>
            </a:r>
          </a:p>
        </p:txBody>
      </p:sp>
    </p:spTree>
    <p:extLst>
      <p:ext uri="{BB962C8B-B14F-4D97-AF65-F5344CB8AC3E}">
        <p14:creationId xmlns:p14="http://schemas.microsoft.com/office/powerpoint/2010/main" val="275075904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dirty="0"/>
              <a:t>Key outcomes</a:t>
            </a:r>
            <a:endParaRPr lang="en-US" altLang="en-US" sz="2200" dirty="0"/>
          </a:p>
        </p:txBody>
      </p:sp>
      <p:sp>
        <p:nvSpPr>
          <p:cNvPr id="5123" name="Content Placeholder 2"/>
          <p:cNvSpPr>
            <a:spLocks noGrp="1"/>
          </p:cNvSpPr>
          <p:nvPr>
            <p:ph idx="4294967295"/>
          </p:nvPr>
        </p:nvSpPr>
        <p:spPr>
          <a:xfrm>
            <a:off x="262382" y="1686104"/>
            <a:ext cx="8619235" cy="4963697"/>
          </a:xfrm>
        </p:spPr>
        <p:txBody>
          <a:bodyPr/>
          <a:lstStyle/>
          <a:p>
            <a:pPr marL="465138" indent="-465138" eaLnBrk="1" hangingPunct="1">
              <a:defRPr/>
            </a:pPr>
            <a:r>
              <a:rPr lang="en-US" altLang="en-US" dirty="0"/>
              <a:t>Further work on how data on Islamic finance can meet policy and academic needs is needed</a:t>
            </a:r>
          </a:p>
          <a:p>
            <a:pPr marL="465138" indent="-465138" eaLnBrk="1" hangingPunct="1">
              <a:defRPr/>
            </a:pPr>
            <a:r>
              <a:rPr lang="en-US" altLang="en-US" dirty="0"/>
              <a:t>A group comprising representatives from national statistical agencies, banking and supervisory authorities, central banks, international and regional organizations for this purpose should be formed </a:t>
            </a:r>
          </a:p>
          <a:p>
            <a:pPr marL="465138" indent="-465138" eaLnBrk="1" hangingPunct="1">
              <a:defRPr/>
            </a:pPr>
            <a:endParaRPr lang="en-US" altLang="en-US" dirty="0"/>
          </a:p>
          <a:p>
            <a:pPr marL="465138" indent="-465138" eaLnBrk="1" hangingPunct="1">
              <a:defRPr/>
            </a:pPr>
            <a:endParaRPr lang="en-US" altLang="en-US" dirty="0"/>
          </a:p>
          <a:p>
            <a:pPr marL="465138" indent="-465138" eaLnBrk="1" hangingPunct="1">
              <a:defRPr/>
            </a:pPr>
            <a:endParaRPr lang="en-US" altLang="en-US" dirty="0"/>
          </a:p>
          <a:p>
            <a:pPr marL="465138" indent="-465138" eaLnBrk="1" hangingPunct="1">
              <a:defRPr/>
            </a:pPr>
            <a:endParaRPr lang="en-US" altLang="en-US" dirty="0"/>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13</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Content Placeholder 2"/>
          <p:cNvSpPr txBox="1">
            <a:spLocks/>
          </p:cNvSpPr>
          <p:nvPr/>
        </p:nvSpPr>
        <p:spPr bwMode="auto">
          <a:xfrm>
            <a:off x="248540" y="898931"/>
            <a:ext cx="8180388" cy="563659"/>
          </a:xfrm>
          <a:prstGeom prst="rect">
            <a:avLst/>
          </a:prstGeom>
          <a:noFill/>
          <a:ln>
            <a:noFill/>
          </a:ln>
          <a:extLst/>
        </p:spPr>
        <p:txBody>
          <a:bodyPr/>
          <a:lstStyle>
            <a:lvl1pPr marL="469900" indent="-4699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eaLnBrk="1" hangingPunct="1">
              <a:buNone/>
              <a:defRPr/>
            </a:pPr>
            <a:r>
              <a:rPr lang="en-US" altLang="en-US" sz="2200" b="1" kern="0" dirty="0"/>
              <a:t>Possible future initiatives</a:t>
            </a:r>
          </a:p>
        </p:txBody>
      </p:sp>
    </p:spTree>
    <p:extLst>
      <p:ext uri="{BB962C8B-B14F-4D97-AF65-F5344CB8AC3E}">
        <p14:creationId xmlns:p14="http://schemas.microsoft.com/office/powerpoint/2010/main" val="61226463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dirty="0"/>
              <a:t>Immediate next steps</a:t>
            </a:r>
            <a:endParaRPr lang="en-US" altLang="en-US" sz="2200" dirty="0"/>
          </a:p>
        </p:txBody>
      </p:sp>
      <p:sp>
        <p:nvSpPr>
          <p:cNvPr id="5123" name="Content Placeholder 2"/>
          <p:cNvSpPr>
            <a:spLocks noGrp="1"/>
          </p:cNvSpPr>
          <p:nvPr>
            <p:ph idx="4294967295"/>
          </p:nvPr>
        </p:nvSpPr>
        <p:spPr>
          <a:xfrm>
            <a:off x="262382" y="1686104"/>
            <a:ext cx="8619235" cy="4963697"/>
          </a:xfrm>
        </p:spPr>
        <p:txBody>
          <a:bodyPr/>
          <a:lstStyle/>
          <a:p>
            <a:pPr marL="465138" indent="-465138" eaLnBrk="1" hangingPunct="1">
              <a:defRPr/>
            </a:pPr>
            <a:r>
              <a:rPr lang="en-US" altLang="en-US" dirty="0"/>
              <a:t>To consult and the task force and AEG on the outcomes of the workshop</a:t>
            </a:r>
          </a:p>
          <a:p>
            <a:pPr marL="465138" indent="-465138" eaLnBrk="1" hangingPunct="1">
              <a:defRPr/>
            </a:pPr>
            <a:endParaRPr lang="en-US" altLang="en-US" dirty="0"/>
          </a:p>
          <a:p>
            <a:pPr marL="465138" indent="-465138" eaLnBrk="1" hangingPunct="1">
              <a:defRPr/>
            </a:pPr>
            <a:endParaRPr lang="en-US" altLang="en-US" dirty="0"/>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14</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9420851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dirty="0"/>
              <a:t>Questions for the AEG</a:t>
            </a:r>
            <a:endParaRPr lang="en-US" altLang="en-US" sz="2200" dirty="0"/>
          </a:p>
        </p:txBody>
      </p:sp>
      <p:sp>
        <p:nvSpPr>
          <p:cNvPr id="5123" name="Content Placeholder 2"/>
          <p:cNvSpPr>
            <a:spLocks noGrp="1"/>
          </p:cNvSpPr>
          <p:nvPr>
            <p:ph idx="4294967295"/>
          </p:nvPr>
        </p:nvSpPr>
        <p:spPr>
          <a:xfrm>
            <a:off x="262382" y="1181356"/>
            <a:ext cx="8619235" cy="4963697"/>
          </a:xfrm>
        </p:spPr>
        <p:txBody>
          <a:bodyPr/>
          <a:lstStyle/>
          <a:p>
            <a:pPr marL="465138" indent="-465138" eaLnBrk="1" hangingPunct="1">
              <a:defRPr/>
            </a:pPr>
            <a:r>
              <a:rPr lang="en-US" altLang="en-US" dirty="0"/>
              <a:t>The AEG is requested to provide comments on the progress of the work of the task force</a:t>
            </a:r>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15</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22318006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0483"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0484"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0485" name="Rectangle 17"/>
          <p:cNvSpPr>
            <a:spLocks noChangeArrowheads="1"/>
          </p:cNvSpPr>
          <p:nvPr/>
        </p:nvSpPr>
        <p:spPr bwMode="auto">
          <a:xfrm>
            <a:off x="0" y="2381250"/>
            <a:ext cx="9144000" cy="0"/>
          </a:xfrm>
          <a:prstGeom prst="rect">
            <a:avLst/>
          </a:prstGeom>
          <a:noFill/>
          <a:ln w="12700" cap="sq">
            <a:noFill/>
            <a:miter lim="800000"/>
            <a:headEnd type="none" w="sm" len="sm"/>
            <a:tailEnd type="none" w="sm" len="sm"/>
          </a:ln>
        </p:spPr>
        <p:txBody>
          <a:bodyPr wrap="none" anchor="ctr">
            <a:spAutoFit/>
          </a:bodyPr>
          <a:lstStyle/>
          <a:p>
            <a:endParaRPr lang="en-GB" altLang="en-US" dirty="0"/>
          </a:p>
        </p:txBody>
      </p:sp>
      <p:sp>
        <p:nvSpPr>
          <p:cNvPr id="20486" name="Rectangle 18"/>
          <p:cNvSpPr>
            <a:spLocks noChangeArrowheads="1"/>
          </p:cNvSpPr>
          <p:nvPr/>
        </p:nvSpPr>
        <p:spPr bwMode="auto">
          <a:xfrm>
            <a:off x="0" y="2886075"/>
            <a:ext cx="222250" cy="274638"/>
          </a:xfrm>
          <a:prstGeom prst="rect">
            <a:avLst/>
          </a:prstGeom>
          <a:noFill/>
          <a:ln w="12700" cap="sq">
            <a:noFill/>
            <a:miter lim="800000"/>
            <a:headEnd type="none" w="sm" len="sm"/>
            <a:tailEnd type="none" w="sm" len="sm"/>
          </a:ln>
        </p:spPr>
        <p:txBody>
          <a:bodyPr wrap="none" anchor="ctr">
            <a:spAutoFit/>
          </a:bodyPr>
          <a:lstStyle/>
          <a:p>
            <a:r>
              <a:rPr lang="en-US" altLang="en-US" sz="1200" dirty="0">
                <a:cs typeface="Times New Roman" pitchFamily="18" charset="0"/>
              </a:rPr>
              <a:t> </a:t>
            </a:r>
            <a:endParaRPr lang="en-US" altLang="en-US" dirty="0"/>
          </a:p>
        </p:txBody>
      </p:sp>
      <p:sp>
        <p:nvSpPr>
          <p:cNvPr id="20487" name="Slide Number Placeholder 1"/>
          <p:cNvSpPr>
            <a:spLocks noGrp="1"/>
          </p:cNvSpPr>
          <p:nvPr>
            <p:ph type="sldNum" sz="quarter" idx="10"/>
          </p:nvPr>
        </p:nvSpPr>
        <p:spPr bwMode="auto">
          <a:noFill/>
          <a:ln>
            <a:miter lim="800000"/>
            <a:headEnd/>
            <a:tailEnd/>
          </a:ln>
        </p:spPr>
        <p:txBody>
          <a:bodyPr/>
          <a:lstStyle/>
          <a:p>
            <a:fld id="{88B002C3-E058-4CF4-B6EB-C7B04E234913}" type="slidenum">
              <a:rPr lang="en-US" altLang="en-US" smtClean="0"/>
              <a:pPr/>
              <a:t>16</a:t>
            </a:fld>
            <a:endParaRPr lang="en-US" altLang="en-US" dirty="0"/>
          </a:p>
        </p:txBody>
      </p:sp>
      <p:sp>
        <p:nvSpPr>
          <p:cNvPr id="2" name="TextBox 1"/>
          <p:cNvSpPr txBox="1"/>
          <p:nvPr/>
        </p:nvSpPr>
        <p:spPr>
          <a:xfrm>
            <a:off x="979488" y="3024188"/>
            <a:ext cx="6923087" cy="461665"/>
          </a:xfrm>
          <a:prstGeom prst="rect">
            <a:avLst/>
          </a:prstGeom>
          <a:noFill/>
        </p:spPr>
        <p:txBody>
          <a:bodyPr>
            <a:spAutoFit/>
          </a:bodyPr>
          <a:lstStyle/>
          <a:p>
            <a:pPr algn="ctr">
              <a:defRPr/>
            </a:pPr>
            <a:r>
              <a:rPr lang="en-US" b="1" dirty="0">
                <a:latin typeface="+mn-lt"/>
              </a:rPr>
              <a:t>Thank you</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488007" y="78920"/>
            <a:ext cx="7359650" cy="642938"/>
          </a:xfrm>
        </p:spPr>
        <p:txBody>
          <a:bodyPr/>
          <a:lstStyle/>
          <a:p>
            <a:pPr marL="0" indent="0" eaLnBrk="1" hangingPunct="1">
              <a:defRPr/>
            </a:pPr>
            <a:r>
              <a:rPr lang="en-GB" altLang="en-US" sz="2200" dirty="0"/>
              <a:t>Outline of presentation</a:t>
            </a:r>
          </a:p>
        </p:txBody>
      </p:sp>
      <p:sp>
        <p:nvSpPr>
          <p:cNvPr id="5123" name="Content Placeholder 2"/>
          <p:cNvSpPr>
            <a:spLocks noGrp="1"/>
          </p:cNvSpPr>
          <p:nvPr>
            <p:ph idx="4294967295"/>
          </p:nvPr>
        </p:nvSpPr>
        <p:spPr>
          <a:xfrm>
            <a:off x="214604" y="1098518"/>
            <a:ext cx="8929396" cy="4975225"/>
          </a:xfrm>
        </p:spPr>
        <p:txBody>
          <a:bodyPr/>
          <a:lstStyle/>
          <a:p>
            <a:pPr marL="466344" indent="-466344" eaLnBrk="1" hangingPunct="1">
              <a:defRPr/>
            </a:pPr>
            <a:r>
              <a:rPr lang="en-US" altLang="en-US" dirty="0"/>
              <a:t>Background</a:t>
            </a:r>
          </a:p>
          <a:p>
            <a:pPr marL="466344" indent="-466344" eaLnBrk="1" hangingPunct="1">
              <a:defRPr/>
            </a:pPr>
            <a:r>
              <a:rPr lang="en-US" altLang="en-US" dirty="0"/>
              <a:t>Discussions at Ankara workshop</a:t>
            </a:r>
          </a:p>
          <a:p>
            <a:pPr marL="466344" indent="-466344" eaLnBrk="1" hangingPunct="1">
              <a:defRPr/>
            </a:pPr>
            <a:r>
              <a:rPr lang="en-US" altLang="en-US" dirty="0"/>
              <a:t>Key outcomes</a:t>
            </a:r>
          </a:p>
          <a:p>
            <a:pPr marL="466344" indent="-466344" eaLnBrk="1" hangingPunct="1">
              <a:defRPr/>
            </a:pPr>
            <a:r>
              <a:rPr lang="en-US" altLang="en-US" dirty="0"/>
              <a:t>Immediate next steps</a:t>
            </a:r>
          </a:p>
          <a:p>
            <a:pPr marL="466344" indent="-466344" eaLnBrk="1" hangingPunct="1">
              <a:defRPr/>
            </a:pPr>
            <a:r>
              <a:rPr lang="en-US" altLang="en-US" dirty="0"/>
              <a:t>Questions for the AEG</a:t>
            </a:r>
          </a:p>
          <a:p>
            <a:pPr marL="466344" indent="-466344" eaLnBrk="1" hangingPunct="1">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2</a:t>
            </a:fld>
            <a:endParaRPr lang="en-US" altLang="en-US" dirty="0"/>
          </a:p>
        </p:txBody>
      </p:sp>
    </p:spTree>
    <p:extLst>
      <p:ext uri="{BB962C8B-B14F-4D97-AF65-F5344CB8AC3E}">
        <p14:creationId xmlns:p14="http://schemas.microsoft.com/office/powerpoint/2010/main" val="149046447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sz="2200" dirty="0"/>
              <a:t>Background</a:t>
            </a:r>
          </a:p>
        </p:txBody>
      </p:sp>
      <p:sp>
        <p:nvSpPr>
          <p:cNvPr id="5123" name="Content Placeholder 2"/>
          <p:cNvSpPr>
            <a:spLocks noGrp="1"/>
          </p:cNvSpPr>
          <p:nvPr>
            <p:ph idx="4294967295"/>
          </p:nvPr>
        </p:nvSpPr>
        <p:spPr>
          <a:xfrm>
            <a:off x="102637" y="970378"/>
            <a:ext cx="9041363" cy="5505067"/>
          </a:xfrm>
        </p:spPr>
        <p:txBody>
          <a:bodyPr/>
          <a:lstStyle/>
          <a:p>
            <a:pPr marL="465138" indent="-465138" eaLnBrk="1" hangingPunct="1">
              <a:defRPr/>
            </a:pPr>
            <a:r>
              <a:rPr lang="en-US" altLang="en-US" dirty="0"/>
              <a:t>11</a:t>
            </a:r>
            <a:r>
              <a:rPr lang="en-US" altLang="en-US" baseline="30000" dirty="0"/>
              <a:t>th</a:t>
            </a:r>
            <a:r>
              <a:rPr lang="en-US" altLang="en-US" dirty="0"/>
              <a:t> AEG meeting discussed recommendations of the Task Force on Islamic Finance arising from the Beirut workshop  </a:t>
            </a:r>
          </a:p>
          <a:p>
            <a:pPr marL="465138" indent="-465138" eaLnBrk="1" hangingPunct="1">
              <a:defRPr/>
            </a:pPr>
            <a:r>
              <a:rPr lang="en-US" altLang="en-US" dirty="0"/>
              <a:t>Key recommendation - formation of two working groups</a:t>
            </a:r>
          </a:p>
          <a:p>
            <a:pPr marL="903288" lvl="1" indent="-465138" eaLnBrk="1" hangingPunct="1">
              <a:defRPr/>
            </a:pPr>
            <a:r>
              <a:rPr lang="en-US" altLang="en-US" dirty="0"/>
              <a:t>Working group on sectorization and classification</a:t>
            </a:r>
          </a:p>
          <a:p>
            <a:pPr marL="903288" lvl="1" indent="-465138" eaLnBrk="1" hangingPunct="1">
              <a:defRPr/>
            </a:pPr>
            <a:r>
              <a:rPr lang="en-US" altLang="en-US" dirty="0"/>
              <a:t>Working group on data collection and coordination</a:t>
            </a:r>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3</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89311909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sz="2200" dirty="0"/>
              <a:t>Discussions at Ankara workshop</a:t>
            </a:r>
          </a:p>
        </p:txBody>
      </p:sp>
      <p:sp>
        <p:nvSpPr>
          <p:cNvPr id="5123" name="Content Placeholder 2"/>
          <p:cNvSpPr>
            <a:spLocks noGrp="1"/>
          </p:cNvSpPr>
          <p:nvPr>
            <p:ph idx="4294967295"/>
          </p:nvPr>
        </p:nvSpPr>
        <p:spPr>
          <a:xfrm>
            <a:off x="263006" y="1034169"/>
            <a:ext cx="9041363" cy="5505067"/>
          </a:xfrm>
        </p:spPr>
        <p:txBody>
          <a:bodyPr/>
          <a:lstStyle/>
          <a:p>
            <a:pPr marL="465138" indent="-465138" eaLnBrk="1" hangingPunct="1">
              <a:defRPr/>
            </a:pPr>
            <a:r>
              <a:rPr lang="en-US" altLang="en-US" dirty="0"/>
              <a:t>A workshop was organized in Ankara, Turkey, from 31 October-2 November 2018 to discuss</a:t>
            </a:r>
          </a:p>
          <a:p>
            <a:pPr marL="903288" lvl="1" indent="-465138" eaLnBrk="1" hangingPunct="1">
              <a:defRPr/>
            </a:pPr>
            <a:r>
              <a:rPr lang="en-US" altLang="en-US" dirty="0"/>
              <a:t>Draft classifications of Islamic financial instruments and the corresponding property income</a:t>
            </a:r>
          </a:p>
          <a:p>
            <a:pPr marL="903288" lvl="1" indent="-465138" eaLnBrk="1" hangingPunct="1">
              <a:defRPr/>
            </a:pPr>
            <a:r>
              <a:rPr lang="en-US" altLang="en-US" dirty="0"/>
              <a:t>Draft sectorization of Islamic financial corporations and methods to calculate output of Islamic financial services</a:t>
            </a:r>
          </a:p>
          <a:p>
            <a:pPr marL="903288" lvl="1" indent="-465138" eaLnBrk="1" hangingPunct="1">
              <a:defRPr/>
            </a:pPr>
            <a:r>
              <a:rPr lang="en-US" altLang="en-US" dirty="0"/>
              <a:t>Draft diagrams to show the flows between Islamic financial corporations and their clients for various Islamic financial instruments</a:t>
            </a:r>
          </a:p>
          <a:p>
            <a:pPr marL="465138" indent="-465138" eaLnBrk="1" hangingPunct="1">
              <a:defRPr/>
            </a:pPr>
            <a:r>
              <a:rPr lang="en-US" altLang="en-US" dirty="0"/>
              <a:t>Workshop resulted in a number of key outcomes</a:t>
            </a:r>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4</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2969531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dirty="0"/>
              <a:t>Key outcomes</a:t>
            </a:r>
            <a:endParaRPr lang="en-US" altLang="en-US" sz="2200" dirty="0"/>
          </a:p>
        </p:txBody>
      </p:sp>
      <p:sp>
        <p:nvSpPr>
          <p:cNvPr id="5123" name="Content Placeholder 2"/>
          <p:cNvSpPr>
            <a:spLocks noGrp="1"/>
          </p:cNvSpPr>
          <p:nvPr>
            <p:ph idx="4294967295"/>
          </p:nvPr>
        </p:nvSpPr>
        <p:spPr>
          <a:xfrm>
            <a:off x="248540" y="1758101"/>
            <a:ext cx="8809735" cy="4963697"/>
          </a:xfrm>
        </p:spPr>
        <p:txBody>
          <a:bodyPr/>
          <a:lstStyle/>
          <a:p>
            <a:pPr marL="465138" indent="-465138" eaLnBrk="1" hangingPunct="1">
              <a:defRPr/>
            </a:pPr>
            <a:r>
              <a:rPr lang="en-US" altLang="en-US" dirty="0"/>
              <a:t>There was agreement on the proposed recommendations on the classification of Islamic financial instruments and their corresponding property income (see annex 1), except for those Islamic financial instruments which are classified as deposits, loans and debt securities</a:t>
            </a:r>
          </a:p>
          <a:p>
            <a:pPr marL="465138" indent="-465138" eaLnBrk="1" hangingPunct="1">
              <a:defRPr/>
            </a:pPr>
            <a:r>
              <a:rPr lang="en-US" altLang="en-US" dirty="0"/>
              <a:t>For these three groups of Islamic financial instruments, more research should be carried out on how to reconcile the classification of their property income as interest and the prohibition of interest in Shari’ah law </a:t>
            </a:r>
          </a:p>
          <a:p>
            <a:pPr marL="465138" indent="-465138" eaLnBrk="1" hangingPunct="1">
              <a:defRPr/>
            </a:pPr>
            <a:r>
              <a:rPr lang="en-US" altLang="en-US" dirty="0"/>
              <a:t>For completeness, the list of Islamic financial instruments should be expanded to include synthetic Islamic financial derivatives</a:t>
            </a:r>
          </a:p>
          <a:p>
            <a:pPr marL="465138" indent="-465138" eaLnBrk="1" hangingPunct="1">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5</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Content Placeholder 2"/>
          <p:cNvSpPr txBox="1">
            <a:spLocks/>
          </p:cNvSpPr>
          <p:nvPr/>
        </p:nvSpPr>
        <p:spPr bwMode="auto">
          <a:xfrm>
            <a:off x="248540" y="898931"/>
            <a:ext cx="8180388" cy="563659"/>
          </a:xfrm>
          <a:prstGeom prst="rect">
            <a:avLst/>
          </a:prstGeom>
          <a:noFill/>
          <a:ln>
            <a:noFill/>
          </a:ln>
          <a:extLst/>
        </p:spPr>
        <p:txBody>
          <a:bodyPr/>
          <a:lstStyle>
            <a:lvl1pPr marL="469900" indent="-4699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eaLnBrk="1" hangingPunct="1">
              <a:buNone/>
              <a:defRPr/>
            </a:pPr>
            <a:r>
              <a:rPr lang="en-US" altLang="en-US" sz="2200" b="1" kern="0" dirty="0"/>
              <a:t>Classification of Islamic financial instruments and corresponding property income</a:t>
            </a:r>
          </a:p>
        </p:txBody>
      </p:sp>
    </p:spTree>
    <p:extLst>
      <p:ext uri="{BB962C8B-B14F-4D97-AF65-F5344CB8AC3E}">
        <p14:creationId xmlns:p14="http://schemas.microsoft.com/office/powerpoint/2010/main" val="29315307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dirty="0"/>
              <a:t>Key outcomes</a:t>
            </a:r>
            <a:endParaRPr lang="en-US" altLang="en-US" sz="2200" dirty="0"/>
          </a:p>
        </p:txBody>
      </p:sp>
      <p:sp>
        <p:nvSpPr>
          <p:cNvPr id="5123" name="Content Placeholder 2"/>
          <p:cNvSpPr>
            <a:spLocks noGrp="1"/>
          </p:cNvSpPr>
          <p:nvPr>
            <p:ph idx="4294967295"/>
          </p:nvPr>
        </p:nvSpPr>
        <p:spPr>
          <a:xfrm>
            <a:off x="248540" y="1758101"/>
            <a:ext cx="8619235" cy="4963697"/>
          </a:xfrm>
        </p:spPr>
        <p:txBody>
          <a:bodyPr/>
          <a:lstStyle/>
          <a:p>
            <a:pPr marL="465138" indent="-465138" eaLnBrk="1" hangingPunct="1">
              <a:defRPr/>
            </a:pPr>
            <a:r>
              <a:rPr lang="en-US" altLang="en-US" dirty="0"/>
              <a:t>There was agreement with the diagrams which have been prepared to illustrate the flows between Islamic financial corporations and their clients for various Islamic financial instruments to help better understand how to record these flows in the national accounts (see annex 2)</a:t>
            </a:r>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6</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Content Placeholder 2"/>
          <p:cNvSpPr txBox="1">
            <a:spLocks/>
          </p:cNvSpPr>
          <p:nvPr/>
        </p:nvSpPr>
        <p:spPr bwMode="auto">
          <a:xfrm>
            <a:off x="248540" y="898931"/>
            <a:ext cx="8180388" cy="563659"/>
          </a:xfrm>
          <a:prstGeom prst="rect">
            <a:avLst/>
          </a:prstGeom>
          <a:noFill/>
          <a:ln>
            <a:noFill/>
          </a:ln>
          <a:extLst/>
        </p:spPr>
        <p:txBody>
          <a:bodyPr/>
          <a:lstStyle>
            <a:lvl1pPr marL="469900" indent="-4699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eaLnBrk="1" hangingPunct="1">
              <a:buNone/>
              <a:defRPr/>
            </a:pPr>
            <a:r>
              <a:rPr lang="en-US" altLang="en-US" sz="2200" b="1" kern="0" dirty="0"/>
              <a:t>Classification of Islamic financial instruments and corresponding property income</a:t>
            </a:r>
          </a:p>
        </p:txBody>
      </p:sp>
    </p:spTree>
    <p:extLst>
      <p:ext uri="{BB962C8B-B14F-4D97-AF65-F5344CB8AC3E}">
        <p14:creationId xmlns:p14="http://schemas.microsoft.com/office/powerpoint/2010/main" val="341720818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dirty="0"/>
              <a:t>Key outcomes</a:t>
            </a:r>
            <a:endParaRPr lang="en-US" altLang="en-US" sz="2200" dirty="0"/>
          </a:p>
        </p:txBody>
      </p:sp>
      <p:sp>
        <p:nvSpPr>
          <p:cNvPr id="5123" name="Content Placeholder 2"/>
          <p:cNvSpPr>
            <a:spLocks noGrp="1"/>
          </p:cNvSpPr>
          <p:nvPr>
            <p:ph idx="4294967295"/>
          </p:nvPr>
        </p:nvSpPr>
        <p:spPr>
          <a:xfrm>
            <a:off x="248540" y="1686104"/>
            <a:ext cx="8619235" cy="4963697"/>
          </a:xfrm>
        </p:spPr>
        <p:txBody>
          <a:bodyPr/>
          <a:lstStyle/>
          <a:p>
            <a:pPr marL="465138" indent="-465138" eaLnBrk="1" hangingPunct="1">
              <a:defRPr/>
            </a:pPr>
            <a:r>
              <a:rPr lang="en-US" altLang="en-US" dirty="0"/>
              <a:t>There was agreement with the proposed classification of Islamic financial corporations and the corresponding methods to calculate the output of Islamic financial services (see annex 3), except for the output of Islamic financial corporations which are allocated to the deposit-taking corporations except the central bank subsector (S122)</a:t>
            </a:r>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7</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Content Placeholder 2"/>
          <p:cNvSpPr txBox="1">
            <a:spLocks/>
          </p:cNvSpPr>
          <p:nvPr/>
        </p:nvSpPr>
        <p:spPr bwMode="auto">
          <a:xfrm>
            <a:off x="248540" y="898931"/>
            <a:ext cx="8180388" cy="563659"/>
          </a:xfrm>
          <a:prstGeom prst="rect">
            <a:avLst/>
          </a:prstGeom>
          <a:noFill/>
          <a:ln>
            <a:noFill/>
          </a:ln>
          <a:extLst/>
        </p:spPr>
        <p:txBody>
          <a:bodyPr/>
          <a:lstStyle>
            <a:lvl1pPr marL="469900" indent="-4699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eaLnBrk="1" hangingPunct="1">
              <a:buNone/>
              <a:defRPr/>
            </a:pPr>
            <a:r>
              <a:rPr lang="en-US" altLang="en-US" sz="2200" b="1" kern="0" dirty="0"/>
              <a:t>Sectorization of Islamic financial corporations and calculation of output</a:t>
            </a:r>
          </a:p>
        </p:txBody>
      </p:sp>
    </p:spTree>
    <p:extLst>
      <p:ext uri="{BB962C8B-B14F-4D97-AF65-F5344CB8AC3E}">
        <p14:creationId xmlns:p14="http://schemas.microsoft.com/office/powerpoint/2010/main" val="368129843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dirty="0"/>
              <a:t>Key outcomes</a:t>
            </a:r>
            <a:endParaRPr lang="en-US" altLang="en-US" sz="2200" dirty="0"/>
          </a:p>
        </p:txBody>
      </p:sp>
      <p:sp>
        <p:nvSpPr>
          <p:cNvPr id="5123" name="Content Placeholder 2"/>
          <p:cNvSpPr>
            <a:spLocks noGrp="1"/>
          </p:cNvSpPr>
          <p:nvPr>
            <p:ph idx="4294967295"/>
          </p:nvPr>
        </p:nvSpPr>
        <p:spPr>
          <a:xfrm>
            <a:off x="248540" y="1686104"/>
            <a:ext cx="8619235" cy="4963697"/>
          </a:xfrm>
        </p:spPr>
        <p:txBody>
          <a:bodyPr/>
          <a:lstStyle/>
          <a:p>
            <a:pPr marL="465138" indent="-465138" eaLnBrk="1" hangingPunct="1">
              <a:defRPr/>
            </a:pPr>
            <a:r>
              <a:rPr lang="en-US" altLang="en-US" dirty="0"/>
              <a:t>For the output of these Islamic financial corporations, more research should be carried out on</a:t>
            </a:r>
          </a:p>
          <a:p>
            <a:pPr marL="903288" lvl="1" indent="-465138" eaLnBrk="1" hangingPunct="1">
              <a:defRPr/>
            </a:pPr>
            <a:r>
              <a:rPr lang="en-US" altLang="en-US" dirty="0"/>
              <a:t>How interest on loans and deposits can be accommodated in the FISIM formula to calculate the financial intermediation services associated with Islamic financial instruments which are classified as deposits and loans</a:t>
            </a:r>
          </a:p>
          <a:p>
            <a:pPr marL="903288" lvl="1" indent="-465138" eaLnBrk="1" hangingPunct="1">
              <a:defRPr/>
            </a:pPr>
            <a:r>
              <a:rPr lang="en-US" altLang="en-US" dirty="0"/>
              <a:t>Whether FISIM should be calculated for zero-return deposits and loans</a:t>
            </a:r>
          </a:p>
          <a:p>
            <a:pPr marL="903288" lvl="1" indent="-465138" eaLnBrk="1" hangingPunct="1">
              <a:defRPr/>
            </a:pPr>
            <a:r>
              <a:rPr lang="en-US" altLang="en-US" dirty="0"/>
              <a:t>Evaluation of the use of two reference rates (one for conventional FISIM and one for Islamic FISIM) versus a single reference rate for each currency type </a:t>
            </a:r>
          </a:p>
          <a:p>
            <a:pPr marL="465138" indent="-465138" eaLnBrk="1" hangingPunct="1">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8</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Content Placeholder 2"/>
          <p:cNvSpPr txBox="1">
            <a:spLocks/>
          </p:cNvSpPr>
          <p:nvPr/>
        </p:nvSpPr>
        <p:spPr bwMode="auto">
          <a:xfrm>
            <a:off x="248540" y="898931"/>
            <a:ext cx="8180388" cy="563659"/>
          </a:xfrm>
          <a:prstGeom prst="rect">
            <a:avLst/>
          </a:prstGeom>
          <a:noFill/>
          <a:ln>
            <a:noFill/>
          </a:ln>
          <a:extLst/>
        </p:spPr>
        <p:txBody>
          <a:bodyPr/>
          <a:lstStyle>
            <a:lvl1pPr marL="469900" indent="-4699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eaLnBrk="1" hangingPunct="1">
              <a:buNone/>
              <a:defRPr/>
            </a:pPr>
            <a:r>
              <a:rPr lang="en-US" altLang="en-US" sz="2200" b="1" kern="0" dirty="0"/>
              <a:t>Sectorization of Islamic financial corporations and calculation of output</a:t>
            </a:r>
          </a:p>
        </p:txBody>
      </p:sp>
    </p:spTree>
    <p:extLst>
      <p:ext uri="{BB962C8B-B14F-4D97-AF65-F5344CB8AC3E}">
        <p14:creationId xmlns:p14="http://schemas.microsoft.com/office/powerpoint/2010/main" val="110103259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dirty="0"/>
              <a:t>Key outcomes</a:t>
            </a:r>
            <a:endParaRPr lang="en-US" altLang="en-US" sz="2200" dirty="0"/>
          </a:p>
        </p:txBody>
      </p:sp>
      <p:sp>
        <p:nvSpPr>
          <p:cNvPr id="5123" name="Content Placeholder 2"/>
          <p:cNvSpPr>
            <a:spLocks noGrp="1"/>
          </p:cNvSpPr>
          <p:nvPr>
            <p:ph idx="4294967295"/>
          </p:nvPr>
        </p:nvSpPr>
        <p:spPr>
          <a:xfrm>
            <a:off x="248540" y="1686104"/>
            <a:ext cx="8790685" cy="4963697"/>
          </a:xfrm>
        </p:spPr>
        <p:txBody>
          <a:bodyPr/>
          <a:lstStyle/>
          <a:p>
            <a:pPr marL="465138" indent="-465138" eaLnBrk="1" hangingPunct="1">
              <a:defRPr/>
            </a:pPr>
            <a:r>
              <a:rPr lang="en-US" altLang="en-US" dirty="0"/>
              <a:t>Islamic financial corporations which take deposits (for example, Amanah, Hiba and Wadiah) should be sectorized to S122 and Islamic financial corporations which manage Shari’ah-compliant investment funds should be sectorized to S126, if separate institutional units are formed for these purposes</a:t>
            </a:r>
          </a:p>
          <a:p>
            <a:pPr marL="465138" indent="-465138" eaLnBrk="1" hangingPunct="1">
              <a:defRPr/>
            </a:pPr>
            <a:r>
              <a:rPr lang="en-US" altLang="en-US" dirty="0"/>
              <a:t>For completeness, the list should be expanded to include</a:t>
            </a:r>
          </a:p>
          <a:p>
            <a:pPr marL="903288" lvl="1" indent="-465138" eaLnBrk="1" hangingPunct="1">
              <a:defRPr/>
            </a:pPr>
            <a:r>
              <a:rPr lang="en-US" altLang="en-US" dirty="0"/>
              <a:t>Family-established units for investment purposes (i.e., waqf) and national-level Shari’ah advisory boards if they provide financial services</a:t>
            </a:r>
          </a:p>
          <a:p>
            <a:pPr marL="903288" lvl="1" indent="-465138" eaLnBrk="1" hangingPunct="1">
              <a:defRPr/>
            </a:pPr>
            <a:r>
              <a:rPr lang="en-US" altLang="en-US" dirty="0"/>
              <a:t>Informal Islamic financial entities and activities such as Sadaka and Zakat</a:t>
            </a:r>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9</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Content Placeholder 2"/>
          <p:cNvSpPr txBox="1">
            <a:spLocks/>
          </p:cNvSpPr>
          <p:nvPr/>
        </p:nvSpPr>
        <p:spPr bwMode="auto">
          <a:xfrm>
            <a:off x="248540" y="898931"/>
            <a:ext cx="8180388" cy="563659"/>
          </a:xfrm>
          <a:prstGeom prst="rect">
            <a:avLst/>
          </a:prstGeom>
          <a:noFill/>
          <a:ln>
            <a:noFill/>
          </a:ln>
          <a:extLst/>
        </p:spPr>
        <p:txBody>
          <a:bodyPr/>
          <a:lstStyle>
            <a:lvl1pPr marL="469900" indent="-4699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eaLnBrk="1" hangingPunct="1">
              <a:buNone/>
              <a:defRPr/>
            </a:pPr>
            <a:r>
              <a:rPr lang="en-US" altLang="en-US" sz="2200" b="1" kern="0" dirty="0"/>
              <a:t>Sectorization of Islamic financial corporations and calculation of output</a:t>
            </a:r>
          </a:p>
        </p:txBody>
      </p:sp>
    </p:spTree>
    <p:extLst>
      <p:ext uri="{BB962C8B-B14F-4D97-AF65-F5344CB8AC3E}">
        <p14:creationId xmlns:p14="http://schemas.microsoft.com/office/powerpoint/2010/main" val="2660667373"/>
      </p:ext>
    </p:extLst>
  </p:cSld>
  <p:clrMapOvr>
    <a:masterClrMapping/>
  </p:clrMapOvr>
  <p:transition/>
</p:sld>
</file>

<file path=ppt/theme/theme1.xml><?xml version="1.0" encoding="utf-8"?>
<a:theme xmlns:a="http://schemas.openxmlformats.org/drawingml/2006/main" name="CensusDbJan">
  <a:themeElements>
    <a:clrScheme name="CensusDbJan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CensusDbJa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ensusDbJan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CensusDbJan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CensusDbJan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CensusDbJan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CensusDbJan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ensusDbJan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CensusDbJan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CensusDbJan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CensusDbJan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11407</TotalTime>
  <Words>862</Words>
  <Application>Microsoft Office PowerPoint</Application>
  <PresentationFormat>On-screen Show (4:3)</PresentationFormat>
  <Paragraphs>122</Paragraphs>
  <Slides>16</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 Unicode MS</vt:lpstr>
      <vt:lpstr>Arial</vt:lpstr>
      <vt:lpstr>Century Gothic</vt:lpstr>
      <vt:lpstr>Tahoma</vt:lpstr>
      <vt:lpstr>Times New Roman</vt:lpstr>
      <vt:lpstr>Verdana</vt:lpstr>
      <vt:lpstr>Wingdings</vt:lpstr>
      <vt:lpstr>CensusDbJan</vt:lpstr>
      <vt:lpstr>PowerPoint Presentation</vt:lpstr>
      <vt:lpstr>Outline of presentation</vt:lpstr>
      <vt:lpstr>Background</vt:lpstr>
      <vt:lpstr>Discussions at Ankara workshop</vt:lpstr>
      <vt:lpstr>Key outcomes</vt:lpstr>
      <vt:lpstr>Key outcomes</vt:lpstr>
      <vt:lpstr>Key outcomes</vt:lpstr>
      <vt:lpstr>Key outcomes</vt:lpstr>
      <vt:lpstr>Key outcomes</vt:lpstr>
      <vt:lpstr>Key outcomes</vt:lpstr>
      <vt:lpstr>Key outcomes</vt:lpstr>
      <vt:lpstr>Key outcomes</vt:lpstr>
      <vt:lpstr>Key outcomes</vt:lpstr>
      <vt:lpstr>Immediate next steps</vt:lpstr>
      <vt:lpstr>Questions for the AEG</vt:lpstr>
      <vt:lpstr>PowerPoint Presentation</vt:lpstr>
    </vt:vector>
  </TitlesOfParts>
  <Company>UNSD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Benchmarking</dc:title>
  <dc:subject>Workshop on Manufacturing statistics, Santiago, Chile, March 2011</dc:subject>
  <dc:creator>Ralf Becker</dc:creator>
  <cp:lastModifiedBy>Benson Sim</cp:lastModifiedBy>
  <cp:revision>1019</cp:revision>
  <cp:lastPrinted>2015-05-12T19:31:00Z</cp:lastPrinted>
  <dcterms:created xsi:type="dcterms:W3CDTF">2003-09-08T09:07:59Z</dcterms:created>
  <dcterms:modified xsi:type="dcterms:W3CDTF">2018-11-21T19:23:40Z</dcterms:modified>
</cp:coreProperties>
</file>