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05" d="100"/>
          <a:sy n="105" d="100"/>
        </p:scale>
        <p:origin x="13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6908800" cy="2514600"/>
          </a:xfrm>
          <a:prstGeom prst="rect">
            <a:avLst/>
          </a:prstGeom>
          <a:noFill/>
        </p:spPr>
      </p:pic>
      <p:sp>
        <p:nvSpPr>
          <p:cNvPr id="3" name="Text Placeholder 2"/>
          <p:cNvSpPr>
            <a:spLocks noGrp="1"/>
          </p:cNvSpPr>
          <p:nvPr>
            <p:ph type="body" idx="1" hasCustomPrompt="1"/>
          </p:nvPr>
        </p:nvSpPr>
        <p:spPr>
          <a:xfrm>
            <a:off x="1016000" y="4724400"/>
            <a:ext cx="108712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914400" rtl="0" eaLnBrk="1" latinLnBrk="0" hangingPunct="1">
              <a:lnSpc>
                <a:spcPct val="150000"/>
              </a:lnSpc>
              <a:spcBef>
                <a:spcPts val="400"/>
              </a:spcBef>
              <a:buClr>
                <a:schemeClr val="accent1"/>
              </a:buClr>
              <a:buFont typeface="Wingdings 2" pitchFamily="18" charset="2"/>
              <a:buNone/>
              <a:defRPr sz="2000" kern="1200">
                <a:solidFill>
                  <a:schemeClr val="tx1"/>
                </a:solidFill>
                <a:latin typeface="Calibri" pitchFamily="34" charset="0"/>
                <a:ea typeface="+mn-ea"/>
                <a:cs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dirty="0" err="1"/>
              <a:t>Click</a:t>
            </a:r>
            <a:r>
              <a:rPr lang="pt-PT" dirty="0"/>
              <a:t> to </a:t>
            </a:r>
            <a:r>
              <a:rPr lang="pt-PT" dirty="0" err="1"/>
              <a:t>edit</a:t>
            </a:r>
            <a:r>
              <a:rPr lang="pt-PT" dirty="0"/>
              <a:t> Master </a:t>
            </a:r>
            <a:r>
              <a:rPr lang="pt-PT" dirty="0" err="1"/>
              <a:t>subtext</a:t>
            </a:r>
            <a:r>
              <a:rPr lang="pt-PT" dirty="0"/>
              <a:t> </a:t>
            </a:r>
            <a:r>
              <a:rPr lang="pt-PT" dirty="0" err="1"/>
              <a:t>style</a:t>
            </a:r>
            <a:endParaRPr lang="pt-PT"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1016000" y="6400801"/>
            <a:ext cx="10363200" cy="246221"/>
          </a:xfrm>
          <a:prstGeom prst="rect">
            <a:avLst/>
          </a:prstGeom>
          <a:noFill/>
          <a:ln w="9525">
            <a:noFill/>
            <a:miter lim="800000"/>
            <a:headEnd/>
            <a:tailEnd/>
          </a:ln>
          <a:effectLst/>
        </p:spPr>
        <p:txBody>
          <a:bodyPr wrap="square">
            <a:spAutoFit/>
          </a:bodyPr>
          <a:lstStyle/>
          <a:p>
            <a:pPr algn="ctr">
              <a:spcBef>
                <a:spcPts val="500"/>
              </a:spcBef>
              <a:spcAft>
                <a:spcPts val="500"/>
              </a:spcAft>
            </a:pPr>
            <a:r>
              <a:rPr lang="de-CH" sz="1000" baseline="0" dirty="0" err="1">
                <a:solidFill>
                  <a:schemeClr val="tx1">
                    <a:lumMod val="85000"/>
                    <a:lumOff val="15000"/>
                  </a:schemeClr>
                </a:solidFill>
                <a:latin typeface="Calibri" pitchFamily="34" charset="0"/>
                <a:cs typeface="Calibri" pitchFamily="34" charset="0"/>
              </a:rPr>
              <a:t>Reproductions</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of</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this</a:t>
            </a:r>
            <a:r>
              <a:rPr lang="de-CH" sz="1000" baseline="0" dirty="0">
                <a:solidFill>
                  <a:schemeClr val="tx1">
                    <a:lumMod val="85000"/>
                    <a:lumOff val="15000"/>
                  </a:schemeClr>
                </a:solidFill>
                <a:latin typeface="Calibri" pitchFamily="34" charset="0"/>
                <a:cs typeface="Calibri" pitchFamily="34" charset="0"/>
              </a:rPr>
              <a:t> material, </a:t>
            </a:r>
            <a:r>
              <a:rPr lang="de-CH" sz="1000" baseline="0" dirty="0" err="1">
                <a:solidFill>
                  <a:schemeClr val="tx1">
                    <a:lumMod val="85000"/>
                    <a:lumOff val="15000"/>
                  </a:schemeClr>
                </a:solidFill>
                <a:latin typeface="Calibri" pitchFamily="34" charset="0"/>
                <a:cs typeface="Calibri" pitchFamily="34" charset="0"/>
              </a:rPr>
              <a:t>or</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any</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parts</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of</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it</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should</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refer</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to</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the</a:t>
            </a:r>
            <a:r>
              <a:rPr lang="de-CH" sz="1000" baseline="0" dirty="0">
                <a:solidFill>
                  <a:schemeClr val="tx1">
                    <a:lumMod val="85000"/>
                    <a:lumOff val="15000"/>
                  </a:schemeClr>
                </a:solidFill>
                <a:latin typeface="Calibri" pitchFamily="34" charset="0"/>
                <a:cs typeface="Calibri" pitchFamily="34" charset="0"/>
              </a:rPr>
              <a:t> IMF </a:t>
            </a:r>
            <a:r>
              <a:rPr lang="de-CH" sz="1000" baseline="0" dirty="0" err="1">
                <a:solidFill>
                  <a:schemeClr val="tx1">
                    <a:lumMod val="85000"/>
                    <a:lumOff val="15000"/>
                  </a:schemeClr>
                </a:solidFill>
                <a:latin typeface="Calibri" pitchFamily="34" charset="0"/>
                <a:cs typeface="Calibri" pitchFamily="34" charset="0"/>
              </a:rPr>
              <a:t>Statistics</a:t>
            </a:r>
            <a:r>
              <a:rPr lang="de-CH" sz="1000" baseline="0" dirty="0">
                <a:solidFill>
                  <a:schemeClr val="tx1">
                    <a:lumMod val="85000"/>
                    <a:lumOff val="15000"/>
                  </a:schemeClr>
                </a:solidFill>
                <a:latin typeface="Calibri" pitchFamily="34" charset="0"/>
                <a:cs typeface="Calibri" pitchFamily="34" charset="0"/>
              </a:rPr>
              <a:t> Department </a:t>
            </a:r>
            <a:r>
              <a:rPr lang="de-CH" sz="1000" baseline="0" dirty="0" err="1">
                <a:solidFill>
                  <a:schemeClr val="tx1">
                    <a:lumMod val="85000"/>
                    <a:lumOff val="15000"/>
                  </a:schemeClr>
                </a:solidFill>
                <a:latin typeface="Calibri" pitchFamily="34" charset="0"/>
                <a:cs typeface="Calibri" pitchFamily="34" charset="0"/>
              </a:rPr>
              <a:t>as</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the</a:t>
            </a:r>
            <a:r>
              <a:rPr lang="de-CH" sz="1000" baseline="0" dirty="0">
                <a:solidFill>
                  <a:schemeClr val="tx1">
                    <a:lumMod val="85000"/>
                    <a:lumOff val="15000"/>
                  </a:schemeClr>
                </a:solidFill>
                <a:latin typeface="Calibri" pitchFamily="34" charset="0"/>
                <a:cs typeface="Calibri" pitchFamily="34" charset="0"/>
              </a:rPr>
              <a:t> </a:t>
            </a:r>
            <a:r>
              <a:rPr lang="de-CH" sz="1000" baseline="0" dirty="0" err="1">
                <a:solidFill>
                  <a:schemeClr val="tx1">
                    <a:lumMod val="85000"/>
                    <a:lumOff val="15000"/>
                  </a:schemeClr>
                </a:solidFill>
                <a:latin typeface="Calibri" pitchFamily="34" charset="0"/>
                <a:cs typeface="Calibri" pitchFamily="34" charset="0"/>
              </a:rPr>
              <a:t>source</a:t>
            </a:r>
            <a:r>
              <a:rPr lang="de-CH" sz="1000" baseline="0" dirty="0">
                <a:solidFill>
                  <a:schemeClr val="tx1">
                    <a:lumMod val="85000"/>
                    <a:lumOff val="15000"/>
                  </a:schemeClr>
                </a:solidFill>
                <a:latin typeface="Calibri" pitchFamily="34" charset="0"/>
                <a:cs typeface="Calibri" pitchFamily="34" charset="0"/>
              </a:rPr>
              <a:t>.</a:t>
            </a:r>
          </a:p>
        </p:txBody>
      </p:sp>
      <p:sp>
        <p:nvSpPr>
          <p:cNvPr id="2" name="Title 1"/>
          <p:cNvSpPr>
            <a:spLocks noGrp="1"/>
          </p:cNvSpPr>
          <p:nvPr>
            <p:ph type="title"/>
          </p:nvPr>
        </p:nvSpPr>
        <p:spPr>
          <a:xfrm>
            <a:off x="1" y="3200400"/>
            <a:ext cx="11885084" cy="1524000"/>
          </a:xfrm>
          <a:solidFill>
            <a:srgbClr val="D8B4DE"/>
          </a:solidFill>
        </p:spPr>
        <p:txBody>
          <a:bodyPr/>
          <a:lstStyle/>
          <a:p>
            <a:r>
              <a:rPr lang="pt-PT"/>
              <a:t>Click to edit Master title style</a:t>
            </a:r>
            <a:endParaRPr lang="en-US" dirty="0"/>
          </a:p>
        </p:txBody>
      </p:sp>
      <p:pic>
        <p:nvPicPr>
          <p:cNvPr id="9" name="Picture 8"/>
          <p:cNvPicPr/>
          <p:nvPr userDrawn="1"/>
        </p:nvPicPr>
        <p:blipFill>
          <a:blip r:embed="rId3" cstate="print">
            <a:lum/>
          </a:blip>
          <a:stretch>
            <a:fillRect/>
          </a:stretch>
        </p:blipFill>
        <p:spPr>
          <a:xfrm>
            <a:off x="10927200" y="609600"/>
            <a:ext cx="960000" cy="720000"/>
          </a:xfrm>
          <a:prstGeom prst="rect">
            <a:avLst/>
          </a:prstGeom>
        </p:spPr>
      </p:pic>
    </p:spTree>
    <p:extLst>
      <p:ext uri="{BB962C8B-B14F-4D97-AF65-F5344CB8AC3E}">
        <p14:creationId xmlns:p14="http://schemas.microsoft.com/office/powerpoint/2010/main" val="286018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11887200" cy="877824"/>
          </a:xfrm>
        </p:spPr>
        <p:txBody>
          <a:bodyPr tIns="137160" bIns="137160" anchor="b" anchorCtr="0">
            <a:normAutofit/>
          </a:bodyPr>
          <a:lstStyle>
            <a:lvl1pPr>
              <a:defRPr sz="2400"/>
            </a:lvl1pPr>
          </a:lstStyle>
          <a:p>
            <a:r>
              <a:rPr lang="pt-PT"/>
              <a:t>Click to edit Master title style</a:t>
            </a:r>
            <a:endParaRPr/>
          </a:p>
        </p:txBody>
      </p:sp>
      <p:sp>
        <p:nvSpPr>
          <p:cNvPr id="3" name="Subtitle 2"/>
          <p:cNvSpPr>
            <a:spLocks noGrp="1"/>
          </p:cNvSpPr>
          <p:nvPr>
            <p:ph type="subTitle" idx="1"/>
          </p:nvPr>
        </p:nvSpPr>
        <p:spPr>
          <a:xfrm>
            <a:off x="1219200" y="5002306"/>
            <a:ext cx="10668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1236133" y="1129553"/>
            <a:ext cx="8802624" cy="2980944"/>
          </a:xfrm>
        </p:spPr>
        <p:txBody>
          <a:bodyPr>
            <a:normAutofit/>
          </a:bodyPr>
          <a:lstStyle>
            <a:lvl1pPr marL="0" indent="0">
              <a:buNone/>
              <a:defRPr sz="1800"/>
            </a:lvl1pPr>
          </a:lstStyle>
          <a:p>
            <a:r>
              <a:rPr lang="pt-PT"/>
              <a:t>Drag picture to placeholder or click icon to add</a:t>
            </a:r>
            <a:endParaRPr/>
          </a:p>
        </p:txBody>
      </p:sp>
      <p:sp>
        <p:nvSpPr>
          <p:cNvPr id="7" name="Picture Placeholder 8"/>
          <p:cNvSpPr>
            <a:spLocks noGrp="1"/>
          </p:cNvSpPr>
          <p:nvPr>
            <p:ph type="pic" sz="quarter" idx="14"/>
          </p:nvPr>
        </p:nvSpPr>
        <p:spPr>
          <a:xfrm>
            <a:off x="10058400" y="1129553"/>
            <a:ext cx="1828800" cy="1481328"/>
          </a:xfrm>
        </p:spPr>
        <p:txBody>
          <a:bodyPr>
            <a:normAutofit/>
          </a:bodyPr>
          <a:lstStyle>
            <a:lvl1pPr marL="0" indent="0">
              <a:buNone/>
              <a:defRPr sz="1800"/>
            </a:lvl1pPr>
          </a:lstStyle>
          <a:p>
            <a:r>
              <a:rPr lang="pt-PT"/>
              <a:t>Drag picture to placeholder or click icon to add</a:t>
            </a:r>
            <a:endParaRPr/>
          </a:p>
        </p:txBody>
      </p:sp>
      <p:sp>
        <p:nvSpPr>
          <p:cNvPr id="8" name="Picture Placeholder 8"/>
          <p:cNvSpPr>
            <a:spLocks noGrp="1"/>
          </p:cNvSpPr>
          <p:nvPr>
            <p:ph type="pic" sz="quarter" idx="15"/>
          </p:nvPr>
        </p:nvSpPr>
        <p:spPr>
          <a:xfrm>
            <a:off x="10058400" y="2629169"/>
            <a:ext cx="1828800" cy="1481328"/>
          </a:xfrm>
        </p:spPr>
        <p:txBody>
          <a:bodyPr>
            <a:normAutofit/>
          </a:bodyPr>
          <a:lstStyle>
            <a:lvl1pPr marL="0" indent="0">
              <a:buNone/>
              <a:defRPr sz="1800"/>
            </a:lvl1pPr>
          </a:lstStyle>
          <a:p>
            <a:r>
              <a:rPr lang="pt-PT"/>
              <a:t>Drag picture to placeholder or click icon to add</a:t>
            </a:r>
            <a:endParaRPr/>
          </a:p>
        </p:txBody>
      </p:sp>
    </p:spTree>
    <p:extLst>
      <p:ext uri="{BB962C8B-B14F-4D97-AF65-F5344CB8AC3E}">
        <p14:creationId xmlns:p14="http://schemas.microsoft.com/office/powerpoint/2010/main" val="372376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50071" y="1129554"/>
            <a:ext cx="1219200" cy="5533278"/>
          </a:xfrm>
        </p:spPr>
        <p:txBody>
          <a:bodyPr vert="eaVert" lIns="274320" tIns="685800" bIns="685800"/>
          <a:lstStyle/>
          <a:p>
            <a:r>
              <a:rPr lang="pt-PT"/>
              <a:t>Click to edit Master title style</a:t>
            </a:r>
            <a:endParaRPr/>
          </a:p>
        </p:txBody>
      </p:sp>
      <p:sp>
        <p:nvSpPr>
          <p:cNvPr id="3" name="Vertical Text Placeholder 2"/>
          <p:cNvSpPr>
            <a:spLocks noGrp="1"/>
          </p:cNvSpPr>
          <p:nvPr>
            <p:ph type="body" orient="vert" idx="1"/>
          </p:nvPr>
        </p:nvSpPr>
        <p:spPr>
          <a:xfrm>
            <a:off x="1490133" y="1734671"/>
            <a:ext cx="8568267" cy="4542304"/>
          </a:xfrm>
        </p:spPr>
        <p:txBody>
          <a:bodyPr vert="eaVert"/>
          <a:lstStyle>
            <a:lvl5pPr>
              <a:defRPr/>
            </a:lvl5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1783675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a:t>Cliquez pour modifier les styles du texte du masque</a:t>
            </a:r>
            <a:endParaRPr lang="en-US" dirty="0"/>
          </a:p>
          <a:p>
            <a:pPr lvl="1" eaLnBrk="1" latinLnBrk="0" hangingPunct="1"/>
            <a:r>
              <a:rPr lang="en-US" dirty="0" err="1"/>
              <a:t>Deuxième</a:t>
            </a:r>
            <a:r>
              <a:rPr lang="en-US" dirty="0"/>
              <a:t> </a:t>
            </a:r>
            <a:r>
              <a:rPr lang="en-US" dirty="0" err="1"/>
              <a:t>niveau</a:t>
            </a:r>
            <a:endParaRPr lang="en-US" dirty="0"/>
          </a:p>
          <a:p>
            <a:pPr lvl="2" eaLnBrk="1" latinLnBrk="0" hangingPunct="1"/>
            <a:r>
              <a:rPr lang="en-US" dirty="0" err="1"/>
              <a:t>Troisième</a:t>
            </a:r>
            <a:r>
              <a:rPr lang="en-US" dirty="0"/>
              <a:t> </a:t>
            </a:r>
            <a:r>
              <a:rPr lang="en-US" dirty="0" err="1"/>
              <a:t>niveau</a:t>
            </a:r>
            <a:endParaRPr lang="en-US" dirty="0"/>
          </a:p>
          <a:p>
            <a:pPr lvl="3" eaLnBrk="1" latinLnBrk="0" hangingPunct="1"/>
            <a:r>
              <a:rPr lang="en-US" dirty="0" err="1"/>
              <a:t>Quatrième</a:t>
            </a:r>
            <a:r>
              <a:rPr lang="en-US" dirty="0"/>
              <a:t> </a:t>
            </a:r>
            <a:r>
              <a:rPr lang="en-US" dirty="0" err="1"/>
              <a:t>niveau</a:t>
            </a:r>
            <a:endParaRPr lang="en-US" dirty="0"/>
          </a:p>
          <a:p>
            <a:pPr lvl="4" eaLnBrk="1" latinLnBrk="0" hangingPunct="1"/>
            <a:r>
              <a:rPr lang="en-US" dirty="0" err="1"/>
              <a:t>Cinquième</a:t>
            </a:r>
            <a:r>
              <a:rPr lang="en-US" dirty="0"/>
              <a:t> </a:t>
            </a:r>
            <a:r>
              <a:rPr lang="en-US" dirty="0" err="1"/>
              <a:t>niveau</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0136FAEB-965A-4BF8-A5A6-C2B8CF3E1E43}" type="datetimeFigureOut">
              <a:rPr lang="en-GB" smtClean="0"/>
              <a:t>04/12/2018</a:t>
            </a:fld>
            <a:endParaRPr lang="en-GB" dirty="0"/>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EAA451F-8A97-45E5-AC79-9F4448653274}" type="slidenum">
              <a:rPr lang="en-GB" smtClean="0"/>
              <a:t>‹#›</a:t>
            </a:fld>
            <a:endParaRPr lang="en-GB" dirty="0"/>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Tree>
    <p:extLst>
      <p:ext uri="{BB962C8B-B14F-4D97-AF65-F5344CB8AC3E}">
        <p14:creationId xmlns:p14="http://schemas.microsoft.com/office/powerpoint/2010/main" val="365963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11885084" cy="1066800"/>
          </a:xfrm>
          <a:solidFill>
            <a:srgbClr val="D8B4DE"/>
          </a:solidFill>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Content Placeholder 2"/>
          <p:cNvSpPr>
            <a:spLocks noGrp="1"/>
          </p:cNvSpPr>
          <p:nvPr>
            <p:ph idx="1"/>
          </p:nvPr>
        </p:nvSpPr>
        <p:spPr>
          <a:xfrm>
            <a:off x="1320800" y="1905000"/>
            <a:ext cx="10566400" cy="4724400"/>
          </a:xfrm>
        </p:spPr>
        <p:txBody>
          <a:bodyPr/>
          <a:lstStyle>
            <a:lvl1pPr>
              <a:spcBef>
                <a:spcPts val="1000"/>
              </a:spcBef>
              <a:buClr>
                <a:schemeClr val="tx1">
                  <a:lumMod val="75000"/>
                  <a:lumOff val="25000"/>
                </a:schemeClr>
              </a:buClr>
              <a:buSzPct val="120000"/>
              <a:buFont typeface="Wingdings" pitchFamily="2" charset="2"/>
              <a:buChar char="§"/>
              <a:defRPr/>
            </a:lvl1pPr>
            <a:lvl2pPr>
              <a:lnSpc>
                <a:spcPts val="2200"/>
              </a:lnSpc>
              <a:buClr>
                <a:schemeClr val="tx1">
                  <a:lumMod val="75000"/>
                  <a:lumOff val="25000"/>
                </a:schemeClr>
              </a:buClr>
              <a:buSzPct val="140000"/>
              <a:buFont typeface="Arial" pitchFamily="34" charset="0"/>
              <a:buChar char="•"/>
              <a:defRPr/>
            </a:lvl2pPr>
            <a:lvl3pPr>
              <a:lnSpc>
                <a:spcPts val="2000"/>
              </a:lnSpc>
              <a:buClr>
                <a:schemeClr val="tx1">
                  <a:lumMod val="75000"/>
                  <a:lumOff val="25000"/>
                </a:schemeClr>
              </a:buClr>
              <a:buSzPct val="67000"/>
              <a:buFont typeface="Wingdings" pitchFamily="2" charset="2"/>
              <a:buChar char="v"/>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412043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11885084"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Content Placeholder 2"/>
          <p:cNvSpPr>
            <a:spLocks noGrp="1"/>
          </p:cNvSpPr>
          <p:nvPr>
            <p:ph sz="half" idx="1"/>
          </p:nvPr>
        </p:nvSpPr>
        <p:spPr>
          <a:xfrm>
            <a:off x="1490133" y="1981200"/>
            <a:ext cx="5012267"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4" name="Content Placeholder 3"/>
          <p:cNvSpPr>
            <a:spLocks noGrp="1"/>
          </p:cNvSpPr>
          <p:nvPr>
            <p:ph sz="half" idx="2"/>
          </p:nvPr>
        </p:nvSpPr>
        <p:spPr>
          <a:xfrm>
            <a:off x="6863379" y="1981200"/>
            <a:ext cx="5012267"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280247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11885084"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270608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343022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11887200" cy="877824"/>
          </a:xfrm>
        </p:spPr>
        <p:txBody>
          <a:bodyPr/>
          <a:lstStyle/>
          <a:p>
            <a:r>
              <a:rPr lang="pt-PT"/>
              <a:t>Click to edit Master title style</a:t>
            </a:r>
            <a:endParaRPr/>
          </a:p>
        </p:txBody>
      </p:sp>
      <p:sp>
        <p:nvSpPr>
          <p:cNvPr id="3" name="Subtitle 2"/>
          <p:cNvSpPr>
            <a:spLocks noGrp="1"/>
          </p:cNvSpPr>
          <p:nvPr>
            <p:ph type="subTitle" idx="1"/>
          </p:nvPr>
        </p:nvSpPr>
        <p:spPr>
          <a:xfrm>
            <a:off x="1219200" y="3034554"/>
            <a:ext cx="10668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180514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11887200" cy="914400"/>
          </a:xfrm>
        </p:spPr>
        <p:txBody>
          <a:bodyPr/>
          <a:lstStyle/>
          <a:p>
            <a:r>
              <a:rPr lang="pt-PT"/>
              <a:t>Click to edit Master title style</a:t>
            </a:r>
            <a:endParaRPr/>
          </a:p>
        </p:txBody>
      </p:sp>
      <p:sp>
        <p:nvSpPr>
          <p:cNvPr id="3" name="Subtitle 2"/>
          <p:cNvSpPr>
            <a:spLocks noGrp="1"/>
          </p:cNvSpPr>
          <p:nvPr>
            <p:ph type="subTitle" idx="1"/>
          </p:nvPr>
        </p:nvSpPr>
        <p:spPr>
          <a:xfrm>
            <a:off x="1219200" y="5943600"/>
            <a:ext cx="10668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1236133" y="1129553"/>
            <a:ext cx="10651067" cy="3886200"/>
          </a:xfrm>
          <a:noFill/>
        </p:spPr>
        <p:txBody>
          <a:bodyPr>
            <a:normAutofit/>
          </a:bodyPr>
          <a:lstStyle>
            <a:lvl1pPr marL="0" indent="0">
              <a:buNone/>
              <a:defRPr sz="1800"/>
            </a:lvl1pPr>
          </a:lstStyle>
          <a:p>
            <a:r>
              <a:rPr lang="pt-PT"/>
              <a:t>Drag picture to placeholder or click icon to add</a:t>
            </a:r>
            <a:endParaRPr/>
          </a:p>
        </p:txBody>
      </p:sp>
    </p:spTree>
    <p:extLst>
      <p:ext uri="{BB962C8B-B14F-4D97-AF65-F5344CB8AC3E}">
        <p14:creationId xmlns:p14="http://schemas.microsoft.com/office/powerpoint/2010/main" val="187106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11887200" cy="877824"/>
          </a:xfrm>
        </p:spPr>
        <p:txBody>
          <a:bodyPr tIns="137160" bIns="137160" anchor="b" anchorCtr="0">
            <a:normAutofit/>
          </a:bodyPr>
          <a:lstStyle>
            <a:lvl1pPr>
              <a:defRPr sz="2400"/>
            </a:lvl1pPr>
          </a:lstStyle>
          <a:p>
            <a:r>
              <a:rPr lang="pt-PT"/>
              <a:t>Click to edit Master title style</a:t>
            </a:r>
            <a:endParaRPr/>
          </a:p>
        </p:txBody>
      </p:sp>
      <p:sp>
        <p:nvSpPr>
          <p:cNvPr id="3" name="Subtitle 2"/>
          <p:cNvSpPr>
            <a:spLocks noGrp="1"/>
          </p:cNvSpPr>
          <p:nvPr>
            <p:ph type="subTitle" idx="1"/>
          </p:nvPr>
        </p:nvSpPr>
        <p:spPr>
          <a:xfrm>
            <a:off x="1219200" y="5002306"/>
            <a:ext cx="10668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1236133" y="1129553"/>
            <a:ext cx="10651067" cy="2980944"/>
          </a:xfrm>
        </p:spPr>
        <p:txBody>
          <a:bodyPr>
            <a:normAutofit/>
          </a:bodyPr>
          <a:lstStyle>
            <a:lvl1pPr marL="0" indent="0">
              <a:buNone/>
              <a:defRPr sz="1800"/>
            </a:lvl1pPr>
          </a:lstStyle>
          <a:p>
            <a:r>
              <a:rPr lang="pt-PT"/>
              <a:t>Drag picture to placeholder or click icon to add</a:t>
            </a:r>
            <a:endParaRPr/>
          </a:p>
        </p:txBody>
      </p:sp>
    </p:spTree>
    <p:extLst>
      <p:ext uri="{BB962C8B-B14F-4D97-AF65-F5344CB8AC3E}">
        <p14:creationId xmlns:p14="http://schemas.microsoft.com/office/powerpoint/2010/main" val="383787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11887200" cy="877824"/>
          </a:xfrm>
        </p:spPr>
        <p:txBody>
          <a:bodyPr tIns="137160" bIns="137160" anchor="b" anchorCtr="0">
            <a:normAutofit/>
          </a:bodyPr>
          <a:lstStyle>
            <a:lvl1pPr>
              <a:defRPr sz="2400"/>
            </a:lvl1p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Subtitle 2"/>
          <p:cNvSpPr>
            <a:spLocks noGrp="1"/>
          </p:cNvSpPr>
          <p:nvPr>
            <p:ph type="subTitle" idx="1"/>
          </p:nvPr>
        </p:nvSpPr>
        <p:spPr>
          <a:xfrm>
            <a:off x="1219200" y="5002306"/>
            <a:ext cx="10668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1236133" y="1129553"/>
            <a:ext cx="5315712" cy="2980944"/>
          </a:xfrm>
        </p:spPr>
        <p:txBody>
          <a:bodyPr>
            <a:normAutofit/>
          </a:bodyPr>
          <a:lstStyle>
            <a:lvl1pPr marL="0" indent="0">
              <a:buNone/>
              <a:defRPr sz="1800"/>
            </a:lvl1pPr>
          </a:lstStyle>
          <a:p>
            <a:r>
              <a:rPr lang="pt-PT"/>
              <a:t>Drag picture to placeholder or click icon to add</a:t>
            </a:r>
            <a:endParaRPr/>
          </a:p>
        </p:txBody>
      </p:sp>
      <p:sp>
        <p:nvSpPr>
          <p:cNvPr id="7" name="Picture Placeholder 8"/>
          <p:cNvSpPr>
            <a:spLocks noGrp="1"/>
          </p:cNvSpPr>
          <p:nvPr>
            <p:ph type="pic" sz="quarter" idx="14"/>
          </p:nvPr>
        </p:nvSpPr>
        <p:spPr>
          <a:xfrm>
            <a:off x="6571488" y="1129553"/>
            <a:ext cx="5315712" cy="2980944"/>
          </a:xfrm>
        </p:spPr>
        <p:txBody>
          <a:bodyPr>
            <a:normAutofit/>
          </a:bodyPr>
          <a:lstStyle>
            <a:lvl1pPr marL="0" indent="0">
              <a:buNone/>
              <a:defRPr sz="1800"/>
            </a:lvl1pPr>
          </a:lstStyle>
          <a:p>
            <a:r>
              <a:rPr lang="pt-PT"/>
              <a:t>Drag picture to placeholder or click icon to add</a:t>
            </a:r>
            <a:endParaRPr/>
          </a:p>
        </p:txBody>
      </p:sp>
    </p:spTree>
    <p:extLst>
      <p:ext uri="{BB962C8B-B14F-4D97-AF65-F5344CB8AC3E}">
        <p14:creationId xmlns:p14="http://schemas.microsoft.com/office/powerpoint/2010/main" val="215900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4" cstate="print"/>
          <a:srcRect/>
          <a:stretch>
            <a:fillRect/>
          </a:stretch>
        </p:blipFill>
        <p:spPr bwMode="auto">
          <a:xfrm>
            <a:off x="0" y="2"/>
            <a:ext cx="1828800" cy="838199"/>
          </a:xfrm>
          <a:prstGeom prst="rect">
            <a:avLst/>
          </a:prstGeom>
          <a:noFill/>
        </p:spPr>
      </p:pic>
      <p:sp>
        <p:nvSpPr>
          <p:cNvPr id="3" name="Text Placeholder 2"/>
          <p:cNvSpPr>
            <a:spLocks noGrp="1"/>
          </p:cNvSpPr>
          <p:nvPr>
            <p:ph type="body" idx="1"/>
          </p:nvPr>
        </p:nvSpPr>
        <p:spPr>
          <a:xfrm>
            <a:off x="1320800" y="1905000"/>
            <a:ext cx="10566400" cy="4724400"/>
          </a:xfrm>
          <a:prstGeom prst="rect">
            <a:avLst/>
          </a:prstGeom>
        </p:spPr>
        <p:txBody>
          <a:bodyPr vert="horz" lIns="91440" tIns="45720" rIns="91440" bIns="45720" rtlCol="0">
            <a:noAutofit/>
          </a:body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4"/>
          </p:nvPr>
        </p:nvSpPr>
        <p:spPr>
          <a:xfrm>
            <a:off x="11719859" y="6553200"/>
            <a:ext cx="609600" cy="381000"/>
          </a:xfrm>
          <a:prstGeom prst="rect">
            <a:avLst/>
          </a:prstGeom>
        </p:spPr>
        <p:txBody>
          <a:bodyPr vert="horz" lIns="91440" tIns="45720" rIns="91440" bIns="45720" rtlCol="0" anchor="ctr"/>
          <a:lstStyle>
            <a:lvl1pPr algn="ctr">
              <a:defRPr sz="100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1" y="685800"/>
            <a:ext cx="11885084" cy="1066800"/>
          </a:xfrm>
          <a:prstGeom prst="rect">
            <a:avLst/>
          </a:prstGeom>
          <a:solidFill>
            <a:srgbClr val="D8B4DE"/>
          </a:solidFill>
        </p:spPr>
        <p:txBody>
          <a:bodyPr vert="horz" lIns="1044000" tIns="36000" rIns="274320" bIns="36000" rtlCol="0" anchor="ctr">
            <a:noAutofit/>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12" name="Title Placeholder 1"/>
          <p:cNvSpPr txBox="1">
            <a:spLocks/>
          </p:cNvSpPr>
          <p:nvPr userDrawn="1"/>
        </p:nvSpPr>
        <p:spPr>
          <a:xfrm>
            <a:off x="1320801" y="6705600"/>
            <a:ext cx="10564284" cy="152400"/>
          </a:xfrm>
          <a:prstGeom prst="rect">
            <a:avLst/>
          </a:prstGeom>
          <a:solidFill>
            <a:srgbClr val="D8B4DE"/>
          </a:solidFill>
        </p:spPr>
        <p:txBody>
          <a:bodyPr vert="horz" lIns="1044000" tIns="36000" rIns="274320" bIns="3600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Tree>
    <p:extLst>
      <p:ext uri="{BB962C8B-B14F-4D97-AF65-F5344CB8AC3E}">
        <p14:creationId xmlns:p14="http://schemas.microsoft.com/office/powerpoint/2010/main" val="3442143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marL="0" indent="0" algn="l" defTabSz="914400" rtl="0" eaLnBrk="1" latinLnBrk="0" hangingPunct="1">
        <a:spcBef>
          <a:spcPct val="0"/>
        </a:spcBef>
        <a:buNone/>
        <a:defRPr sz="3600" b="1" kern="1200">
          <a:solidFill>
            <a:schemeClr val="tx1"/>
          </a:solidFill>
          <a:latin typeface="Calibri" pitchFamily="34" charset="0"/>
          <a:ea typeface="+mj-ea"/>
          <a:cs typeface="Calibri" pitchFamily="34" charset="0"/>
        </a:defRPr>
      </a:lvl1pPr>
    </p:titleStyle>
    <p:bodyStyle>
      <a:lvl1pPr marL="342900" indent="-342900" algn="l" defTabSz="914400" rtl="0" eaLnBrk="1" latinLnBrk="0" hangingPunct="1">
        <a:lnSpc>
          <a:spcPts val="2500"/>
        </a:lnSpc>
        <a:spcBef>
          <a:spcPts val="9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35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Treatment of Cash Collateral</a:t>
            </a:r>
            <a:br>
              <a:rPr lang="en-US" dirty="0"/>
            </a:br>
            <a:endParaRPr lang="en-US" dirty="0"/>
          </a:p>
        </p:txBody>
      </p:sp>
    </p:spTree>
    <p:extLst>
      <p:ext uri="{BB962C8B-B14F-4D97-AF65-F5344CB8AC3E}">
        <p14:creationId xmlns:p14="http://schemas.microsoft.com/office/powerpoint/2010/main" val="312412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Overview</a:t>
            </a:r>
          </a:p>
        </p:txBody>
      </p:sp>
      <p:sp>
        <p:nvSpPr>
          <p:cNvPr id="3" name="Content Placeholder 2"/>
          <p:cNvSpPr>
            <a:spLocks noGrp="1"/>
          </p:cNvSpPr>
          <p:nvPr>
            <p:ph idx="1"/>
          </p:nvPr>
        </p:nvSpPr>
        <p:spPr>
          <a:xfrm>
            <a:off x="599607" y="2057400"/>
            <a:ext cx="10972799" cy="4495800"/>
          </a:xfrm>
        </p:spPr>
        <p:txBody>
          <a:bodyPr/>
          <a:lstStyle/>
          <a:p>
            <a:pPr marL="0" indent="0">
              <a:lnSpc>
                <a:spcPct val="110000"/>
              </a:lnSpc>
              <a:buNone/>
            </a:pPr>
            <a:r>
              <a:rPr lang="en-US" dirty="0"/>
              <a:t>Query from </a:t>
            </a:r>
            <a:r>
              <a:rPr lang="en-GB" dirty="0"/>
              <a:t>De </a:t>
            </a:r>
            <a:r>
              <a:rPr lang="en-GB" dirty="0" err="1"/>
              <a:t>Nederlandsche</a:t>
            </a:r>
            <a:r>
              <a:rPr lang="en-GB" dirty="0"/>
              <a:t> Bank to BOPCOM</a:t>
            </a:r>
            <a:endParaRPr lang="en-US" dirty="0"/>
          </a:p>
          <a:p>
            <a:pPr marL="0" indent="0">
              <a:lnSpc>
                <a:spcPct val="110000"/>
              </a:lnSpc>
              <a:buNone/>
            </a:pPr>
            <a:endParaRPr lang="en-US" dirty="0"/>
          </a:p>
          <a:p>
            <a:pPr marL="0" indent="0">
              <a:lnSpc>
                <a:spcPct val="110000"/>
              </a:lnSpc>
              <a:buNone/>
            </a:pPr>
            <a:r>
              <a:rPr lang="en-US" dirty="0"/>
              <a:t>Differences in the methodological treatment of cash collateral (repayable margin) in the </a:t>
            </a:r>
            <a:r>
              <a:rPr lang="en-US" i="1" dirty="0"/>
              <a:t>BPM6</a:t>
            </a:r>
            <a:r>
              <a:rPr lang="en-US" dirty="0"/>
              <a:t> and </a:t>
            </a:r>
            <a:r>
              <a:rPr lang="en-US" i="1" dirty="0"/>
              <a:t>2008 SNA</a:t>
            </a:r>
            <a:r>
              <a:rPr lang="en-US" dirty="0"/>
              <a:t> on one hand, and the </a:t>
            </a:r>
            <a:r>
              <a:rPr lang="en-GB" i="1" dirty="0"/>
              <a:t>ESA 2010 </a:t>
            </a:r>
            <a:r>
              <a:rPr lang="en-GB" dirty="0"/>
              <a:t>on the other.</a:t>
            </a:r>
          </a:p>
          <a:p>
            <a:pPr marL="0" indent="0">
              <a:lnSpc>
                <a:spcPct val="110000"/>
              </a:lnSpc>
              <a:buNone/>
            </a:pPr>
            <a:endParaRPr lang="en-GB" sz="2300" dirty="0"/>
          </a:p>
          <a:p>
            <a:pPr marL="0" indent="0">
              <a:lnSpc>
                <a:spcPct val="110000"/>
              </a:lnSpc>
              <a:buNone/>
            </a:pPr>
            <a:r>
              <a:rPr lang="en-GB" dirty="0"/>
              <a:t>De </a:t>
            </a:r>
            <a:r>
              <a:rPr lang="en-GB" dirty="0" err="1"/>
              <a:t>Nederlandsche</a:t>
            </a:r>
            <a:r>
              <a:rPr lang="en-GB" dirty="0"/>
              <a:t> Bank and Statistics Netherlands came to the conclusion that the treatment in ESA 2010 seems to be most in line with the characteristics of cash collateral in practice. </a:t>
            </a:r>
            <a:endParaRPr lang="en-US" sz="23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C528B02-F942-42BE-9906-38356830919C}" type="slidenum">
              <a:rPr kumimoji="0" lang="en-US" sz="1000" b="1" i="0" u="none" strike="noStrike" kern="1200" cap="none" spc="0" normalizeH="0" baseline="0" noProof="0">
                <a:ln>
                  <a:noFill/>
                </a:ln>
                <a:solidFill>
                  <a:prstClr val="black">
                    <a:lumMod val="65000"/>
                    <a:lumOff val="35000"/>
                  </a:prstClr>
                </a:solidFill>
                <a:effectLst/>
                <a:uLnTx/>
                <a:uFillTx/>
                <a:latin typeface="Calibri" pitchFamily="34" charset="0"/>
                <a:ea typeface="+mn-ea"/>
                <a:cs typeface="Calibri"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000" b="1" i="0" u="none" strike="noStrike" kern="1200" cap="none" spc="0" normalizeH="0" baseline="0" noProof="0" dirty="0">
              <a:ln>
                <a:noFill/>
              </a:ln>
              <a:solidFill>
                <a:prstClr val="black">
                  <a:lumMod val="65000"/>
                  <a:lumOff val="35000"/>
                </a:prstClr>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96306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C55CF-3138-49ED-B3B7-A39690337C95}"/>
              </a:ext>
            </a:extLst>
          </p:cNvPr>
          <p:cNvSpPr>
            <a:spLocks noGrp="1"/>
          </p:cNvSpPr>
          <p:nvPr>
            <p:ph type="title"/>
          </p:nvPr>
        </p:nvSpPr>
        <p:spPr/>
        <p:txBody>
          <a:bodyPr/>
          <a:lstStyle/>
          <a:p>
            <a:r>
              <a:rPr lang="en-US" dirty="0"/>
              <a:t>Consistent Treatment in BPM6 and 2008 SNA</a:t>
            </a:r>
          </a:p>
        </p:txBody>
      </p:sp>
      <p:sp>
        <p:nvSpPr>
          <p:cNvPr id="3" name="Content Placeholder 2">
            <a:extLst>
              <a:ext uri="{FF2B5EF4-FFF2-40B4-BE49-F238E27FC236}">
                <a16:creationId xmlns:a16="http://schemas.microsoft.com/office/drawing/2014/main" id="{63112C1E-0528-43B2-AA56-568F0F5B5E0E}"/>
              </a:ext>
            </a:extLst>
          </p:cNvPr>
          <p:cNvSpPr>
            <a:spLocks noGrp="1"/>
          </p:cNvSpPr>
          <p:nvPr>
            <p:ph idx="1"/>
          </p:nvPr>
        </p:nvSpPr>
        <p:spPr>
          <a:xfrm>
            <a:off x="119921" y="2019300"/>
            <a:ext cx="11765164" cy="4724400"/>
          </a:xfrm>
        </p:spPr>
        <p:txBody>
          <a:bodyPr/>
          <a:lstStyle/>
          <a:p>
            <a:r>
              <a:rPr lang="en-GB" sz="2800" b="1" i="1" dirty="0"/>
              <a:t>BPM6:</a:t>
            </a:r>
            <a:r>
              <a:rPr lang="en-GB" sz="2800" dirty="0"/>
              <a:t> Repayable margin payments in cash are classified as deposits (if the debtor’s liabilities are included in broad money) or in other accounts receivable/payable. </a:t>
            </a:r>
          </a:p>
          <a:p>
            <a:endParaRPr lang="en-GB" dirty="0"/>
          </a:p>
          <a:p>
            <a:r>
              <a:rPr lang="en-GB" sz="2800" b="1" i="1" dirty="0"/>
              <a:t>2008 SNA</a:t>
            </a:r>
            <a:r>
              <a:rPr lang="en-GB" sz="2800" dirty="0"/>
              <a:t>: </a:t>
            </a:r>
            <a:r>
              <a:rPr lang="en-GB" sz="2800" dirty="0">
                <a:ea typeface="PMingLiU" panose="02020500000000000000" pitchFamily="18" charset="-120"/>
              </a:rPr>
              <a:t>Repayable margin payments in cash are transactions in deposits, not transactions in a financial derivative. The depositor has a claim on the exchange or other institution holding the deposit. Some compilers may prefer to classify these margins within other accounts receivable or payable in order to reserve the term deposits for monetary aggregates.</a:t>
            </a:r>
            <a:r>
              <a:rPr lang="en-US" dirty="0"/>
              <a:t> </a:t>
            </a:r>
          </a:p>
          <a:p>
            <a:endParaRPr lang="en-US" dirty="0"/>
          </a:p>
          <a:p>
            <a:r>
              <a:rPr lang="en-US" sz="2800" b="1" i="1" dirty="0"/>
              <a:t>ESA 2010: </a:t>
            </a:r>
            <a:r>
              <a:rPr lang="en-GB" sz="2800" dirty="0">
                <a:ea typeface="PMingLiU" panose="02020500000000000000" pitchFamily="18" charset="-120"/>
              </a:rPr>
              <a:t>Repayable margin payments for which the debtor’s liabilities are not included in broad money…should be recorded as a loan (unless the counterpart is a monetary financial institution).</a:t>
            </a:r>
            <a:endParaRPr lang="en-US" sz="2800" dirty="0"/>
          </a:p>
          <a:p>
            <a:endParaRPr lang="en-GB" sz="2800" dirty="0">
              <a:ea typeface="PMingLiU" panose="02020500000000000000" pitchFamily="18" charset="-120"/>
            </a:endParaRPr>
          </a:p>
          <a:p>
            <a:endParaRPr lang="en-US" sz="2800" dirty="0"/>
          </a:p>
        </p:txBody>
      </p:sp>
      <p:sp>
        <p:nvSpPr>
          <p:cNvPr id="4" name="Slide Number Placeholder 3">
            <a:extLst>
              <a:ext uri="{FF2B5EF4-FFF2-40B4-BE49-F238E27FC236}">
                <a16:creationId xmlns:a16="http://schemas.microsoft.com/office/drawing/2014/main" id="{8B30FADC-01C2-4D46-B64C-2CB6BE398523}"/>
              </a:ext>
            </a:extLst>
          </p:cNvPr>
          <p:cNvSpPr>
            <a:spLocks noGrp="1"/>
          </p:cNvSpPr>
          <p:nvPr>
            <p:ph type="sldNum" sz="quarter" idx="12"/>
          </p:nvPr>
        </p:nvSpPr>
        <p:spPr/>
        <p:txBody>
          <a:bodyPr/>
          <a:lstStyle/>
          <a:p>
            <a:fld id="{CC528B02-F942-42BE-9906-38356830919C}" type="slidenum">
              <a:rPr lang="en-US" smtClean="0"/>
              <a:pPr/>
              <a:t>3</a:t>
            </a:fld>
            <a:endParaRPr lang="en-US" dirty="0"/>
          </a:p>
        </p:txBody>
      </p:sp>
    </p:spTree>
    <p:extLst>
      <p:ext uri="{BB962C8B-B14F-4D97-AF65-F5344CB8AC3E}">
        <p14:creationId xmlns:p14="http://schemas.microsoft.com/office/powerpoint/2010/main" val="4033391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C0DE-7015-42DD-9757-539D948AFBC2}"/>
              </a:ext>
            </a:extLst>
          </p:cNvPr>
          <p:cNvSpPr>
            <a:spLocks noGrp="1"/>
          </p:cNvSpPr>
          <p:nvPr>
            <p:ph type="title"/>
          </p:nvPr>
        </p:nvSpPr>
        <p:spPr/>
        <p:txBody>
          <a:bodyPr/>
          <a:lstStyle/>
          <a:p>
            <a:r>
              <a:rPr lang="en-US" dirty="0"/>
              <a:t>Other Statistical Manuals</a:t>
            </a:r>
          </a:p>
        </p:txBody>
      </p:sp>
      <p:sp>
        <p:nvSpPr>
          <p:cNvPr id="3" name="Content Placeholder 2">
            <a:extLst>
              <a:ext uri="{FF2B5EF4-FFF2-40B4-BE49-F238E27FC236}">
                <a16:creationId xmlns:a16="http://schemas.microsoft.com/office/drawing/2014/main" id="{C88FDB48-0FFF-4B56-9548-089D40916B84}"/>
              </a:ext>
            </a:extLst>
          </p:cNvPr>
          <p:cNvSpPr>
            <a:spLocks noGrp="1"/>
          </p:cNvSpPr>
          <p:nvPr>
            <p:ph idx="1"/>
          </p:nvPr>
        </p:nvSpPr>
        <p:spPr/>
        <p:txBody>
          <a:bodyPr/>
          <a:lstStyle/>
          <a:p>
            <a:r>
              <a:rPr lang="en-US" dirty="0"/>
              <a:t>The treatment in BPM6 and SNA2008 is also consistent with that in the Monetary and Financial Statistics Manual and Compilation Guide (MFSMCG) and in the Government Finance Statistics Manual (GFSM2014). </a:t>
            </a:r>
            <a:endParaRPr lang="en-GB" sz="2800" dirty="0">
              <a:ea typeface="PMingLiU" panose="02020500000000000000" pitchFamily="18" charset="-120"/>
            </a:endParaRPr>
          </a:p>
          <a:p>
            <a:endParaRPr lang="en-US" dirty="0"/>
          </a:p>
          <a:p>
            <a:r>
              <a:rPr lang="en-US" dirty="0"/>
              <a:t>Monetary and financial statistics stress that these collateral guarantees should not be included in credit/lending aggregates. </a:t>
            </a:r>
          </a:p>
          <a:p>
            <a:r>
              <a:rPr lang="en-US" dirty="0"/>
              <a:t> “Other accounts receivable/payable” do not only record balance sheet items that result from timing differences (as the note suggests), but also include miscellaneous asset items (see paragraph 4.194 of the </a:t>
            </a:r>
            <a:r>
              <a:rPr lang="en-US" i="1" dirty="0"/>
              <a:t>MFSMCG</a:t>
            </a:r>
            <a:r>
              <a:rPr lang="en-US" dirty="0"/>
              <a:t>). </a:t>
            </a:r>
          </a:p>
        </p:txBody>
      </p:sp>
      <p:sp>
        <p:nvSpPr>
          <p:cNvPr id="4" name="Slide Number Placeholder 3">
            <a:extLst>
              <a:ext uri="{FF2B5EF4-FFF2-40B4-BE49-F238E27FC236}">
                <a16:creationId xmlns:a16="http://schemas.microsoft.com/office/drawing/2014/main" id="{088DB626-CBD2-4670-9425-F5AC78A2B578}"/>
              </a:ext>
            </a:extLst>
          </p:cNvPr>
          <p:cNvSpPr>
            <a:spLocks noGrp="1"/>
          </p:cNvSpPr>
          <p:nvPr>
            <p:ph type="sldNum" sz="quarter" idx="12"/>
          </p:nvPr>
        </p:nvSpPr>
        <p:spPr/>
        <p:txBody>
          <a:bodyPr/>
          <a:lstStyle/>
          <a:p>
            <a:fld id="{CC528B02-F942-42BE-9906-38356830919C}" type="slidenum">
              <a:rPr lang="en-US" smtClean="0"/>
              <a:pPr/>
              <a:t>4</a:t>
            </a:fld>
            <a:endParaRPr lang="en-US" dirty="0"/>
          </a:p>
        </p:txBody>
      </p:sp>
    </p:spTree>
    <p:extLst>
      <p:ext uri="{BB962C8B-B14F-4D97-AF65-F5344CB8AC3E}">
        <p14:creationId xmlns:p14="http://schemas.microsoft.com/office/powerpoint/2010/main" val="186233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DFD17-5ECB-49F8-99E7-936FE834AEFC}"/>
              </a:ext>
            </a:extLst>
          </p:cNvPr>
          <p:cNvSpPr>
            <a:spLocks noGrp="1"/>
          </p:cNvSpPr>
          <p:nvPr>
            <p:ph type="title"/>
          </p:nvPr>
        </p:nvSpPr>
        <p:spPr/>
        <p:txBody>
          <a:bodyPr/>
          <a:lstStyle/>
          <a:p>
            <a:r>
              <a:rPr lang="en-US" dirty="0"/>
              <a:t>BOPCOM Decision</a:t>
            </a:r>
          </a:p>
        </p:txBody>
      </p:sp>
      <p:sp>
        <p:nvSpPr>
          <p:cNvPr id="3" name="Content Placeholder 2">
            <a:extLst>
              <a:ext uri="{FF2B5EF4-FFF2-40B4-BE49-F238E27FC236}">
                <a16:creationId xmlns:a16="http://schemas.microsoft.com/office/drawing/2014/main" id="{08DD0433-FA87-4EF3-BF48-FB13D11FFE72}"/>
              </a:ext>
            </a:extLst>
          </p:cNvPr>
          <p:cNvSpPr>
            <a:spLocks noGrp="1"/>
          </p:cNvSpPr>
          <p:nvPr>
            <p:ph idx="1"/>
          </p:nvPr>
        </p:nvSpPr>
        <p:spPr/>
        <p:txBody>
          <a:bodyPr/>
          <a:lstStyle/>
          <a:p>
            <a:r>
              <a:rPr lang="en-US" dirty="0"/>
              <a:t>BOPCOM written consultation</a:t>
            </a:r>
          </a:p>
          <a:p>
            <a:endParaRPr lang="en-US" dirty="0"/>
          </a:p>
          <a:p>
            <a:r>
              <a:rPr lang="en-US" dirty="0"/>
              <a:t>Agreed:</a:t>
            </a:r>
          </a:p>
          <a:p>
            <a:endParaRPr lang="en-US" dirty="0"/>
          </a:p>
          <a:p>
            <a:r>
              <a:rPr lang="en-US" dirty="0"/>
              <a:t>The proposed change goes beyond a simple clarification and would require a change in the text of the Manuals.</a:t>
            </a:r>
          </a:p>
          <a:p>
            <a:endParaRPr lang="en-US" dirty="0"/>
          </a:p>
          <a:p>
            <a:r>
              <a:rPr lang="en-US" dirty="0"/>
              <a:t>The issue will be placed on the BPM research agenda to be considered during the next BPM update.</a:t>
            </a:r>
          </a:p>
          <a:p>
            <a:pPr lvl="1"/>
            <a:r>
              <a:rPr lang="en-US" dirty="0"/>
              <a:t>Requested that the AEG do the same. </a:t>
            </a:r>
          </a:p>
          <a:p>
            <a:endParaRPr lang="en-US" dirty="0"/>
          </a:p>
        </p:txBody>
      </p:sp>
      <p:sp>
        <p:nvSpPr>
          <p:cNvPr id="4" name="Slide Number Placeholder 3">
            <a:extLst>
              <a:ext uri="{FF2B5EF4-FFF2-40B4-BE49-F238E27FC236}">
                <a16:creationId xmlns:a16="http://schemas.microsoft.com/office/drawing/2014/main" id="{6679D52F-4036-4BF6-BB3D-4162618E7C26}"/>
              </a:ext>
            </a:extLst>
          </p:cNvPr>
          <p:cNvSpPr>
            <a:spLocks noGrp="1"/>
          </p:cNvSpPr>
          <p:nvPr>
            <p:ph type="sldNum" sz="quarter" idx="12"/>
          </p:nvPr>
        </p:nvSpPr>
        <p:spPr/>
        <p:txBody>
          <a:bodyPr/>
          <a:lstStyle/>
          <a:p>
            <a:fld id="{CC528B02-F942-42BE-9906-38356830919C}" type="slidenum">
              <a:rPr lang="en-US" smtClean="0"/>
              <a:pPr/>
              <a:t>5</a:t>
            </a:fld>
            <a:endParaRPr lang="en-US" dirty="0"/>
          </a:p>
        </p:txBody>
      </p:sp>
    </p:spTree>
    <p:extLst>
      <p:ext uri="{BB962C8B-B14F-4D97-AF65-F5344CB8AC3E}">
        <p14:creationId xmlns:p14="http://schemas.microsoft.com/office/powerpoint/2010/main" val="26946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EC79-F9FF-48F3-97AC-638DE057A0F3}"/>
              </a:ext>
            </a:extLst>
          </p:cNvPr>
          <p:cNvSpPr>
            <a:spLocks noGrp="1"/>
          </p:cNvSpPr>
          <p:nvPr>
            <p:ph type="title"/>
          </p:nvPr>
        </p:nvSpPr>
        <p:spPr/>
        <p:txBody>
          <a:bodyPr/>
          <a:lstStyle/>
          <a:p>
            <a:r>
              <a:rPr lang="en-US" dirty="0"/>
              <a:t>Question for the AEG</a:t>
            </a:r>
          </a:p>
        </p:txBody>
      </p:sp>
      <p:sp>
        <p:nvSpPr>
          <p:cNvPr id="3" name="Content Placeholder 2">
            <a:extLst>
              <a:ext uri="{FF2B5EF4-FFF2-40B4-BE49-F238E27FC236}">
                <a16:creationId xmlns:a16="http://schemas.microsoft.com/office/drawing/2014/main" id="{5DE3174F-4814-45C6-83F8-D8F381CF85EF}"/>
              </a:ext>
            </a:extLst>
          </p:cNvPr>
          <p:cNvSpPr>
            <a:spLocks noGrp="1"/>
          </p:cNvSpPr>
          <p:nvPr>
            <p:ph idx="1"/>
          </p:nvPr>
        </p:nvSpPr>
        <p:spPr/>
        <p:txBody>
          <a:bodyPr/>
          <a:lstStyle/>
          <a:p>
            <a:r>
              <a:rPr lang="en-US" dirty="0"/>
              <a:t>Do members agree the issue be placed on the SNA Research Agenda.</a:t>
            </a:r>
          </a:p>
        </p:txBody>
      </p:sp>
      <p:sp>
        <p:nvSpPr>
          <p:cNvPr id="4" name="Slide Number Placeholder 3">
            <a:extLst>
              <a:ext uri="{FF2B5EF4-FFF2-40B4-BE49-F238E27FC236}">
                <a16:creationId xmlns:a16="http://schemas.microsoft.com/office/drawing/2014/main" id="{B3A059F8-D0EA-4FAA-B01F-C74773E0DCE2}"/>
              </a:ext>
            </a:extLst>
          </p:cNvPr>
          <p:cNvSpPr>
            <a:spLocks noGrp="1"/>
          </p:cNvSpPr>
          <p:nvPr>
            <p:ph type="sldNum" sz="quarter" idx="12"/>
          </p:nvPr>
        </p:nvSpPr>
        <p:spPr/>
        <p:txBody>
          <a:bodyPr/>
          <a:lstStyle/>
          <a:p>
            <a:fld id="{CC528B02-F942-42BE-9906-38356830919C}" type="slidenum">
              <a:rPr lang="en-US" smtClean="0"/>
              <a:pPr/>
              <a:t>6</a:t>
            </a:fld>
            <a:endParaRPr lang="en-US" dirty="0"/>
          </a:p>
        </p:txBody>
      </p:sp>
    </p:spTree>
    <p:extLst>
      <p:ext uri="{BB962C8B-B14F-4D97-AF65-F5344CB8AC3E}">
        <p14:creationId xmlns:p14="http://schemas.microsoft.com/office/powerpoint/2010/main" val="1152518100"/>
      </p:ext>
    </p:extLst>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TotalTime>
  <Words>376</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PMingLiU</vt:lpstr>
      <vt:lpstr>Arial</vt:lpstr>
      <vt:lpstr>Calibri</vt:lpstr>
      <vt:lpstr>Wingdings</vt:lpstr>
      <vt:lpstr>Wingdings 2</vt:lpstr>
      <vt:lpstr>STA_NEW_brand</vt:lpstr>
      <vt:lpstr>Treatment of Cash Collateral </vt:lpstr>
      <vt:lpstr>Overview</vt:lpstr>
      <vt:lpstr>Consistent Treatment in BPM6 and 2008 SNA</vt:lpstr>
      <vt:lpstr>Other Statistical Manuals</vt:lpstr>
      <vt:lpstr>BOPCOM Decision</vt:lpstr>
      <vt:lpstr>Question for the AEG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Cash Collateral </dc:title>
  <dc:creator>Alexander, Thomas F.</dc:creator>
  <cp:lastModifiedBy>Phyo Ba Kyu</cp:lastModifiedBy>
  <cp:revision>8</cp:revision>
  <dcterms:created xsi:type="dcterms:W3CDTF">2018-11-27T20:30:00Z</dcterms:created>
  <dcterms:modified xsi:type="dcterms:W3CDTF">2018-12-04T19:45:25Z</dcterms:modified>
</cp:coreProperties>
</file>