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0"/>
  </p:notesMasterIdLst>
  <p:sldIdLst>
    <p:sldId id="256" r:id="rId6"/>
    <p:sldId id="280" r:id="rId7"/>
    <p:sldId id="281" r:id="rId8"/>
    <p:sldId id="305" r:id="rId9"/>
    <p:sldId id="285" r:id="rId10"/>
    <p:sldId id="306" r:id="rId11"/>
    <p:sldId id="307" r:id="rId12"/>
    <p:sldId id="308" r:id="rId13"/>
    <p:sldId id="303" r:id="rId14"/>
    <p:sldId id="310" r:id="rId15"/>
    <p:sldId id="311" r:id="rId16"/>
    <p:sldId id="312" r:id="rId17"/>
    <p:sldId id="286" r:id="rId18"/>
    <p:sldId id="330" r:id="rId19"/>
    <p:sldId id="332" r:id="rId20"/>
    <p:sldId id="316" r:id="rId21"/>
    <p:sldId id="331" r:id="rId22"/>
    <p:sldId id="333" r:id="rId23"/>
    <p:sldId id="320" r:id="rId24"/>
    <p:sldId id="334" r:id="rId25"/>
    <p:sldId id="287" r:id="rId26"/>
    <p:sldId id="321" r:id="rId27"/>
    <p:sldId id="322" r:id="rId28"/>
    <p:sldId id="325" r:id="rId29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68C"/>
    <a:srgbClr val="FEF2E8"/>
    <a:srgbClr val="FCD1AE"/>
    <a:srgbClr val="F8A45E"/>
    <a:srgbClr val="D0D8E8"/>
    <a:srgbClr val="3C3C3C"/>
    <a:srgbClr val="283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19C9D-7EA8-469E-8640-86282FB3B56A}" type="datetimeFigureOut">
              <a:rPr lang="es-UY" smtClean="0"/>
              <a:t>4/12/2018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E4885-AC59-4FEF-9E4F-224FF212625D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8971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UY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46BC5-1922-4541-9CC5-1D4A8834B709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4991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46BC5-1922-4541-9CC5-1D4A8834B709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sp>
        <p:nvSpPr>
          <p:cNvPr id="6" name="Marcador de notas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60760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46BC5-1922-4541-9CC5-1D4A8834B709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sp>
        <p:nvSpPr>
          <p:cNvPr id="6" name="Marcador de notas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64484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46BC5-1922-4541-9CC5-1D4A8834B709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6" name="Marcador de notas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3315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46BC5-1922-4541-9CC5-1D4A8834B709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6" name="Marcador de notas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54288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46BC5-1922-4541-9CC5-1D4A8834B709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sp>
        <p:nvSpPr>
          <p:cNvPr id="6" name="Marcador de notas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50579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46BC5-1922-4541-9CC5-1D4A8834B709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sp>
        <p:nvSpPr>
          <p:cNvPr id="6" name="Marcador de notas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41002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46BC5-1922-4541-9CC5-1D4A8834B709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sp>
        <p:nvSpPr>
          <p:cNvPr id="6" name="Marcador de notas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86434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46BC5-1922-4541-9CC5-1D4A8834B709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sp>
        <p:nvSpPr>
          <p:cNvPr id="6" name="Marcador de notas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14961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46BC5-1922-4541-9CC5-1D4A8834B709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sp>
        <p:nvSpPr>
          <p:cNvPr id="6" name="Marcador de notas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90758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46BC5-1922-4541-9CC5-1D4A8834B709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sp>
        <p:nvSpPr>
          <p:cNvPr id="6" name="Marcador de notas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5349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46BC5-1922-4541-9CC5-1D4A8834B709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sp>
        <p:nvSpPr>
          <p:cNvPr id="6" name="Marcador de notas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500850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46BC5-1922-4541-9CC5-1D4A8834B709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  <p:sp>
        <p:nvSpPr>
          <p:cNvPr id="6" name="Marcador de notas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5464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46BC5-1922-4541-9CC5-1D4A8834B709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sp>
        <p:nvSpPr>
          <p:cNvPr id="6" name="Marcador de notas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675963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46BC5-1922-4541-9CC5-1D4A8834B709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6" name="Marcador de notas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7148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46BC5-1922-4541-9CC5-1D4A8834B709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6" name="Marcador de notas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19877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46BC5-1922-4541-9CC5-1D4A8834B709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6" name="Marcador de notas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93847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46BC5-1922-4541-9CC5-1D4A8834B709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6" name="Marcador de notas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10649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46BC5-1922-4541-9CC5-1D4A8834B709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6" name="Marcador de notas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06184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46BC5-1922-4541-9CC5-1D4A8834B709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6" name="Marcador de notas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3123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6623-3976-4D02-AEBF-CA23EBEA5FA9}" type="datetimeFigureOut">
              <a:rPr lang="es-UY" smtClean="0"/>
              <a:t>4/12/2018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8BF0-4482-4308-B169-612329AF5EB3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895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6623-3976-4D02-AEBF-CA23EBEA5FA9}" type="datetimeFigureOut">
              <a:rPr lang="es-UY" smtClean="0"/>
              <a:t>4/12/2018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8BF0-4482-4308-B169-612329AF5EB3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7628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6623-3976-4D02-AEBF-CA23EBEA5FA9}" type="datetimeFigureOut">
              <a:rPr lang="es-UY" smtClean="0"/>
              <a:t>4/12/2018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8BF0-4482-4308-B169-612329AF5EB3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3743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6623-3976-4D02-AEBF-CA23EBEA5FA9}" type="datetimeFigureOut">
              <a:rPr lang="es-UY" smtClean="0"/>
              <a:t>4/12/2018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8BF0-4482-4308-B169-612329AF5EB3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5323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6623-3976-4D02-AEBF-CA23EBEA5FA9}" type="datetimeFigureOut">
              <a:rPr lang="es-UY" smtClean="0"/>
              <a:t>4/12/2018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8BF0-4482-4308-B169-612329AF5EB3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15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6623-3976-4D02-AEBF-CA23EBEA5FA9}" type="datetimeFigureOut">
              <a:rPr lang="es-UY" smtClean="0"/>
              <a:t>4/12/2018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8BF0-4482-4308-B169-612329AF5EB3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090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6623-3976-4D02-AEBF-CA23EBEA5FA9}" type="datetimeFigureOut">
              <a:rPr lang="es-UY" smtClean="0"/>
              <a:t>4/12/2018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8BF0-4482-4308-B169-612329AF5EB3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7067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6623-3976-4D02-AEBF-CA23EBEA5FA9}" type="datetimeFigureOut">
              <a:rPr lang="es-UY" smtClean="0"/>
              <a:t>4/12/2018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8BF0-4482-4308-B169-612329AF5EB3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5643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6623-3976-4D02-AEBF-CA23EBEA5FA9}" type="datetimeFigureOut">
              <a:rPr lang="es-UY" smtClean="0"/>
              <a:t>4/12/2018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8BF0-4482-4308-B169-612329AF5EB3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6336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6623-3976-4D02-AEBF-CA23EBEA5FA9}" type="datetimeFigureOut">
              <a:rPr lang="es-UY" smtClean="0"/>
              <a:t>4/12/2018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8BF0-4482-4308-B169-612329AF5EB3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4088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6623-3976-4D02-AEBF-CA23EBEA5FA9}" type="datetimeFigureOut">
              <a:rPr lang="es-UY" smtClean="0"/>
              <a:t>4/12/2018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8BF0-4482-4308-B169-612329AF5EB3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2237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16623-3976-4D02-AEBF-CA23EBEA5FA9}" type="datetimeFigureOut">
              <a:rPr lang="es-UY" smtClean="0"/>
              <a:t>4/12/2018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A8BF0-4482-4308-B169-612329AF5EB3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8278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944216"/>
          </a:xfrm>
        </p:spPr>
        <p:txBody>
          <a:bodyPr>
            <a:noAutofit/>
          </a:bodyPr>
          <a:lstStyle/>
          <a:p>
            <a:r>
              <a:rPr lang="es-UY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es-UY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es-UY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UY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Harmonization</a:t>
            </a:r>
            <a:r>
              <a:rPr lang="es-UY" sz="2800" b="1" dirty="0">
                <a:latin typeface="Arial" panose="020B0604020202020204" pitchFamily="34" charset="0"/>
                <a:cs typeface="Arial" panose="020B0604020202020204" pitchFamily="34" charset="0"/>
              </a:rPr>
              <a:t> Between Balance </a:t>
            </a:r>
            <a:r>
              <a:rPr lang="es-UY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UY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  <a:r>
              <a:rPr lang="es-UY" sz="28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UY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s-UY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Accounts</a:t>
            </a:r>
            <a:endParaRPr lang="es-UY" sz="1600" dirty="0">
              <a:solidFill>
                <a:srgbClr val="283272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" name="2 Subtítulo"/>
          <p:cNvSpPr>
            <a:spLocks noGrp="1"/>
          </p:cNvSpPr>
          <p:nvPr>
            <p:ph type="subTitle" idx="1"/>
          </p:nvPr>
        </p:nvSpPr>
        <p:spPr>
          <a:xfrm>
            <a:off x="899592" y="3789040"/>
            <a:ext cx="7344816" cy="1176536"/>
          </a:xfrm>
        </p:spPr>
        <p:txBody>
          <a:bodyPr anchor="b">
            <a:normAutofit lnSpcReduction="10000"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Twelfth Meeting of the Advisory Expert Group on National Accounts</a:t>
            </a:r>
            <a:endParaRPr lang="es-UY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27-29 November 2018, Luxembourg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835696" y="5373216"/>
            <a:ext cx="6377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Lourdes Erro (Central Bank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Uruguay), Giovanni Savio (ECLAC) * </a:t>
            </a:r>
          </a:p>
        </p:txBody>
      </p:sp>
      <p:pic>
        <p:nvPicPr>
          <p:cNvPr id="10" name="9 Imagen"/>
          <p:cNvPicPr/>
          <p:nvPr/>
        </p:nvPicPr>
        <p:blipFill rotWithShape="1">
          <a:blip r:embed="rId3"/>
          <a:srcRect l="14790" t="34056" r="74084" b="52485"/>
          <a:stretch/>
        </p:blipFill>
        <p:spPr bwMode="auto">
          <a:xfrm>
            <a:off x="6876256" y="332656"/>
            <a:ext cx="1179830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67544" y="6002124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 The views expressed reflect the opinions of the authors only and do not necessarily reflect those of the authors’ organizations </a:t>
            </a:r>
            <a:endParaRPr lang="es-U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3"/>
          <a:srcRect l="14790" t="34056" r="74084" b="52485"/>
          <a:stretch/>
        </p:blipFill>
        <p:spPr bwMode="auto">
          <a:xfrm>
            <a:off x="6444208" y="5987040"/>
            <a:ext cx="1080120" cy="826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317B442-DD6C-48B9-906B-326DB522D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909497"/>
              </p:ext>
            </p:extLst>
          </p:nvPr>
        </p:nvGraphicFramePr>
        <p:xfrm>
          <a:off x="167680" y="1052736"/>
          <a:ext cx="8724800" cy="561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800">
                  <a:extLst>
                    <a:ext uri="{9D8B030D-6E8A-4147-A177-3AD203B41FA5}">
                      <a16:colId xmlns:a16="http://schemas.microsoft.com/office/drawing/2014/main" val="3901653648"/>
                    </a:ext>
                  </a:extLst>
                </a:gridCol>
              </a:tblGrid>
              <a:tr h="510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CONTRIBUTIONS AND RECOMMENDATIONS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53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</a:pPr>
                      <a:endParaRPr lang="es-UY" sz="1100" dirty="0"/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UY" dirty="0" err="1"/>
                        <a:t>The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Guide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presents</a:t>
                      </a:r>
                      <a:r>
                        <a:rPr lang="es-UY" dirty="0"/>
                        <a:t>: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UY" dirty="0" err="1"/>
                        <a:t>correspondence</a:t>
                      </a:r>
                      <a:r>
                        <a:rPr lang="es-UY" dirty="0"/>
                        <a:t> tables </a:t>
                      </a:r>
                      <a:r>
                        <a:rPr lang="es-UY" dirty="0" err="1"/>
                        <a:t>between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accounts</a:t>
                      </a:r>
                      <a:r>
                        <a:rPr lang="es-UY" dirty="0"/>
                        <a:t>, </a:t>
                      </a:r>
                      <a:r>
                        <a:rPr lang="es-UY" dirty="0" err="1"/>
                        <a:t>codes</a:t>
                      </a:r>
                      <a:r>
                        <a:rPr lang="es-UY" dirty="0"/>
                        <a:t> and </a:t>
                      </a:r>
                      <a:r>
                        <a:rPr lang="es-UY" dirty="0" err="1"/>
                        <a:t>denominations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of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BoP</a:t>
                      </a:r>
                      <a:r>
                        <a:rPr lang="es-UY" dirty="0"/>
                        <a:t> and </a:t>
                      </a:r>
                      <a:r>
                        <a:rPr lang="es-UY" dirty="0" err="1"/>
                        <a:t>the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RoW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account</a:t>
                      </a:r>
                      <a:r>
                        <a:rPr lang="es-UY" dirty="0"/>
                        <a:t> (</a:t>
                      </a:r>
                      <a:r>
                        <a:rPr lang="es-UY" dirty="0" err="1"/>
                        <a:t>from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BoP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to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RoW</a:t>
                      </a:r>
                      <a:r>
                        <a:rPr lang="es-UY" dirty="0"/>
                        <a:t> and </a:t>
                      </a:r>
                      <a:r>
                        <a:rPr lang="es-UY" dirty="0" err="1"/>
                        <a:t>from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RoW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to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BoP</a:t>
                      </a:r>
                      <a:r>
                        <a:rPr lang="es-UY" dirty="0"/>
                        <a:t>)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endParaRPr lang="es-UY" dirty="0"/>
                    </a:p>
                    <a:p>
                      <a:pPr marL="742950" lvl="1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UY" dirty="0" err="1"/>
                        <a:t>changes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that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were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introduced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by</a:t>
                      </a:r>
                      <a:r>
                        <a:rPr lang="es-UY" dirty="0"/>
                        <a:t> 2008 SNA and BPM6 to </a:t>
                      </a:r>
                      <a:r>
                        <a:rPr lang="es-UY" dirty="0" err="1"/>
                        <a:t>achieve</a:t>
                      </a:r>
                      <a:r>
                        <a:rPr lang="es-UY" dirty="0"/>
                        <a:t>, </a:t>
                      </a:r>
                      <a:r>
                        <a:rPr lang="es-UY" dirty="0" err="1"/>
                        <a:t>amongst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others</a:t>
                      </a:r>
                      <a:r>
                        <a:rPr lang="es-UY" dirty="0"/>
                        <a:t>, </a:t>
                      </a:r>
                      <a:r>
                        <a:rPr lang="es-UY" dirty="0" err="1"/>
                        <a:t>consistency</a:t>
                      </a:r>
                      <a:r>
                        <a:rPr lang="es-UY" dirty="0"/>
                        <a:t>:</a:t>
                      </a:r>
                    </a:p>
                    <a:p>
                      <a:pPr marL="12001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UY" dirty="0"/>
                        <a:t>center of </a:t>
                      </a:r>
                      <a:r>
                        <a:rPr lang="es-UY" dirty="0" err="1"/>
                        <a:t>predominant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economic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interest</a:t>
                      </a:r>
                      <a:endParaRPr lang="es-UY" dirty="0"/>
                    </a:p>
                    <a:p>
                      <a:pPr marL="12001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UY" dirty="0" err="1"/>
                        <a:t>change</a:t>
                      </a:r>
                      <a:r>
                        <a:rPr lang="es-UY" dirty="0"/>
                        <a:t> of </a:t>
                      </a:r>
                      <a:r>
                        <a:rPr lang="es-UY" dirty="0" err="1"/>
                        <a:t>residence</a:t>
                      </a:r>
                      <a:endParaRPr lang="es-UY" dirty="0"/>
                    </a:p>
                    <a:p>
                      <a:pPr marL="12001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UY" dirty="0" err="1"/>
                        <a:t>goods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for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processing</a:t>
                      </a:r>
                      <a:r>
                        <a:rPr lang="es-UY" dirty="0"/>
                        <a:t>    </a:t>
                      </a:r>
                    </a:p>
                    <a:p>
                      <a:pPr marL="12001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UY" dirty="0" err="1"/>
                        <a:t>merchanting</a:t>
                      </a:r>
                      <a:endParaRPr lang="es-UY" dirty="0"/>
                    </a:p>
                    <a:p>
                      <a:pPr marL="12001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UY" dirty="0" err="1"/>
                        <a:t>branches</a:t>
                      </a:r>
                      <a:r>
                        <a:rPr lang="es-UY" dirty="0"/>
                        <a:t> of non-</a:t>
                      </a:r>
                      <a:r>
                        <a:rPr lang="es-UY" dirty="0" err="1"/>
                        <a:t>resident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units</a:t>
                      </a:r>
                      <a:r>
                        <a:rPr lang="es-UY" dirty="0"/>
                        <a:t> </a:t>
                      </a:r>
                    </a:p>
                    <a:p>
                      <a:pPr marL="12001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UY" dirty="0" err="1"/>
                        <a:t>multi</a:t>
                      </a:r>
                      <a:r>
                        <a:rPr lang="es-UY" dirty="0"/>
                        <a:t>-territorial </a:t>
                      </a:r>
                      <a:r>
                        <a:rPr lang="es-UY" dirty="0" err="1"/>
                        <a:t>companies</a:t>
                      </a:r>
                      <a:endParaRPr lang="es-UY" dirty="0"/>
                    </a:p>
                    <a:p>
                      <a:pPr marL="12001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UY" dirty="0" err="1"/>
                        <a:t>special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purpose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entities</a:t>
                      </a:r>
                      <a:endParaRPr lang="es-UY" dirty="0"/>
                    </a:p>
                    <a:p>
                      <a:pPr marL="1200150" lvl="2" indent="-285750">
                        <a:buFont typeface="Wingdings" panose="05000000000000000000" pitchFamily="2" charset="2"/>
                        <a:buChar char="Ø"/>
                      </a:pPr>
                      <a:endParaRPr lang="es-UY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s-UY" dirty="0" err="1"/>
                        <a:t>The</a:t>
                      </a:r>
                      <a:r>
                        <a:rPr lang="es-UY" dirty="0"/>
                        <a:t> Guide </a:t>
                      </a:r>
                      <a:r>
                        <a:rPr lang="es-UY" dirty="0" err="1"/>
                        <a:t>recommends</a:t>
                      </a:r>
                      <a:r>
                        <a:rPr lang="es-UY" dirty="0"/>
                        <a:t> to </a:t>
                      </a:r>
                      <a:r>
                        <a:rPr lang="es-UY" dirty="0" err="1"/>
                        <a:t>pay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attention</a:t>
                      </a:r>
                      <a:r>
                        <a:rPr lang="es-UY" dirty="0"/>
                        <a:t> to </a:t>
                      </a:r>
                      <a:r>
                        <a:rPr lang="es-UY" dirty="0" err="1"/>
                        <a:t>the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coordinated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implementation</a:t>
                      </a:r>
                      <a:r>
                        <a:rPr lang="es-UY" dirty="0"/>
                        <a:t> of </a:t>
                      </a:r>
                      <a:r>
                        <a:rPr lang="es-UY" dirty="0" err="1"/>
                        <a:t>these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special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issues</a:t>
                      </a:r>
                      <a:endParaRPr lang="es-UY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65136"/>
                  </a:ext>
                </a:extLst>
              </a:tr>
            </a:tbl>
          </a:graphicData>
        </a:graphic>
      </p:graphicFrame>
      <p:sp>
        <p:nvSpPr>
          <p:cNvPr id="7" name="2 Título">
            <a:extLst>
              <a:ext uri="{FF2B5EF4-FFF2-40B4-BE49-F238E27FC236}">
                <a16:creationId xmlns:a16="http://schemas.microsoft.com/office/drawing/2014/main" id="{4D99C9B5-E233-4C9E-A147-9097CC27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0" y="206320"/>
            <a:ext cx="8724800" cy="635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1: Conceptual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endParaRPr lang="es-ES" sz="3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62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3"/>
          <a:srcRect l="14790" t="34056" r="74084" b="52485"/>
          <a:stretch/>
        </p:blipFill>
        <p:spPr bwMode="auto">
          <a:xfrm>
            <a:off x="6444208" y="5987040"/>
            <a:ext cx="1080120" cy="826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317B442-DD6C-48B9-906B-326DB522D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740595"/>
              </p:ext>
            </p:extLst>
          </p:nvPr>
        </p:nvGraphicFramePr>
        <p:xfrm>
          <a:off x="323528" y="1412776"/>
          <a:ext cx="8466856" cy="306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6856">
                  <a:extLst>
                    <a:ext uri="{9D8B030D-6E8A-4147-A177-3AD203B41FA5}">
                      <a16:colId xmlns:a16="http://schemas.microsoft.com/office/drawing/2014/main" val="390165364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es-UY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CONTRIBUTIONS AND RECOMMENDATIONS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53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/>
                        <a:t>The</a:t>
                      </a:r>
                      <a:r>
                        <a:rPr lang="es-ES_tradnl" dirty="0"/>
                        <a:t> </a:t>
                      </a:r>
                      <a:r>
                        <a:rPr lang="es-ES_tradnl" dirty="0" err="1"/>
                        <a:t>Guide</a:t>
                      </a:r>
                      <a:r>
                        <a:rPr lang="es-ES_tradnl" dirty="0"/>
                        <a:t> </a:t>
                      </a:r>
                      <a:r>
                        <a:rPr lang="es-ES_tradnl" dirty="0" err="1"/>
                        <a:t>recommends</a:t>
                      </a:r>
                      <a:r>
                        <a:rPr lang="es-ES_tradnl" dirty="0"/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_tradnl" dirty="0" err="1"/>
                        <a:t>to</a:t>
                      </a:r>
                      <a:r>
                        <a:rPr lang="es-ES_tradnl" dirty="0"/>
                        <a:t> </a:t>
                      </a:r>
                      <a:r>
                        <a:rPr lang="es-ES_tradnl" dirty="0" err="1"/>
                        <a:t>coordinate</a:t>
                      </a:r>
                      <a:r>
                        <a:rPr lang="es-ES_tradnl" dirty="0"/>
                        <a:t> </a:t>
                      </a:r>
                      <a:r>
                        <a:rPr lang="es-ES_tradnl" dirty="0" err="1"/>
                        <a:t>common</a:t>
                      </a:r>
                      <a:r>
                        <a:rPr lang="es-ES_tradnl" dirty="0"/>
                        <a:t> times </a:t>
                      </a:r>
                      <a:r>
                        <a:rPr lang="es-ES_tradnl" dirty="0" err="1"/>
                        <a:t>for</a:t>
                      </a:r>
                      <a:r>
                        <a:rPr lang="es-ES_tradnl" dirty="0"/>
                        <a:t> </a:t>
                      </a:r>
                      <a:r>
                        <a:rPr lang="es-ES_tradnl" dirty="0" err="1"/>
                        <a:t>the</a:t>
                      </a:r>
                      <a:r>
                        <a:rPr lang="es-ES_tradnl" dirty="0"/>
                        <a:t>  </a:t>
                      </a:r>
                      <a:r>
                        <a:rPr lang="es-ES_tradnl" dirty="0" err="1"/>
                        <a:t>implementation</a:t>
                      </a:r>
                      <a:r>
                        <a:rPr lang="es-ES_tradnl" dirty="0"/>
                        <a:t> and </a:t>
                      </a:r>
                      <a:r>
                        <a:rPr lang="es-ES_tradnl" dirty="0" err="1"/>
                        <a:t>publication</a:t>
                      </a:r>
                      <a:r>
                        <a:rPr lang="es-ES_tradnl" dirty="0"/>
                        <a:t> </a:t>
                      </a:r>
                      <a:r>
                        <a:rPr lang="es-ES_tradnl" dirty="0" err="1"/>
                        <a:t>of</a:t>
                      </a:r>
                      <a:r>
                        <a:rPr lang="es-ES_tradnl" dirty="0"/>
                        <a:t> data </a:t>
                      </a:r>
                      <a:r>
                        <a:rPr lang="es-ES_tradnl" dirty="0" err="1"/>
                        <a:t>following</a:t>
                      </a:r>
                      <a:r>
                        <a:rPr lang="es-ES_tradnl" dirty="0"/>
                        <a:t> BPM6 and 2008 SNA, so as </a:t>
                      </a:r>
                      <a:r>
                        <a:rPr lang="es-ES_tradnl" dirty="0" err="1"/>
                        <a:t>to</a:t>
                      </a:r>
                      <a:r>
                        <a:rPr lang="es-ES_tradnl" dirty="0"/>
                        <a:t> </a:t>
                      </a:r>
                      <a:r>
                        <a:rPr lang="es-ES_tradnl" dirty="0" err="1"/>
                        <a:t>minimize</a:t>
                      </a:r>
                      <a:r>
                        <a:rPr lang="es-ES_tradnl" dirty="0"/>
                        <a:t> </a:t>
                      </a:r>
                      <a:r>
                        <a:rPr lang="es-ES_tradnl" dirty="0" err="1"/>
                        <a:t>differences</a:t>
                      </a:r>
                      <a:r>
                        <a:rPr lang="es-ES_tradnl" dirty="0"/>
                        <a:t> </a:t>
                      </a:r>
                      <a:r>
                        <a:rPr lang="es-ES_tradnl" dirty="0" err="1"/>
                        <a:t>due</a:t>
                      </a:r>
                      <a:r>
                        <a:rPr lang="es-ES_tradnl" dirty="0"/>
                        <a:t> </a:t>
                      </a:r>
                      <a:r>
                        <a:rPr lang="es-ES_tradnl" dirty="0" err="1"/>
                        <a:t>to</a:t>
                      </a:r>
                      <a:r>
                        <a:rPr lang="es-ES_tradnl" dirty="0"/>
                        <a:t> </a:t>
                      </a:r>
                      <a:r>
                        <a:rPr lang="es-ES_tradnl" dirty="0" err="1"/>
                        <a:t>this</a:t>
                      </a:r>
                      <a:r>
                        <a:rPr lang="es-ES_tradnl" dirty="0"/>
                        <a:t> </a:t>
                      </a:r>
                      <a:r>
                        <a:rPr lang="es-ES_tradnl" dirty="0" err="1"/>
                        <a:t>reason</a:t>
                      </a:r>
                      <a:endParaRPr lang="es-ES_tradnl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/>
                        <a:t>although</a:t>
                      </a:r>
                      <a:endParaRPr lang="es-ES_tradnl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ES_tradn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probably</a:t>
                      </a: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could</a:t>
                      </a: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delay</a:t>
                      </a: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implementation</a:t>
                      </a: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recommendations</a:t>
                      </a:r>
                      <a:endParaRPr lang="es-UY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65136"/>
                  </a:ext>
                </a:extLst>
              </a:tr>
            </a:tbl>
          </a:graphicData>
        </a:graphic>
      </p:graphicFrame>
      <p:sp>
        <p:nvSpPr>
          <p:cNvPr id="7" name="2 Título">
            <a:extLst>
              <a:ext uri="{FF2B5EF4-FFF2-40B4-BE49-F238E27FC236}">
                <a16:creationId xmlns:a16="http://schemas.microsoft.com/office/drawing/2014/main" id="{D7BE8ED8-4407-444A-A705-A4CC18CB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0" y="206320"/>
            <a:ext cx="8724800" cy="635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1: Conceptual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endParaRPr lang="es-ES" sz="3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46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3"/>
          <a:srcRect l="14790" t="34056" r="74084" b="52485"/>
          <a:stretch/>
        </p:blipFill>
        <p:spPr bwMode="auto">
          <a:xfrm>
            <a:off x="6444208" y="5987040"/>
            <a:ext cx="1080120" cy="826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2 Título">
            <a:extLst>
              <a:ext uri="{FF2B5EF4-FFF2-40B4-BE49-F238E27FC236}">
                <a16:creationId xmlns:a16="http://schemas.microsoft.com/office/drawing/2014/main" id="{1B478E53-A781-4A8E-A823-97024ACA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0" y="206320"/>
            <a:ext cx="8724800" cy="635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1: Conceptual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endParaRPr lang="es-ES" sz="3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4692506-18A1-49C3-A732-890B43E12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19742"/>
              </p:ext>
            </p:extLst>
          </p:nvPr>
        </p:nvGraphicFramePr>
        <p:xfrm>
          <a:off x="827584" y="1412776"/>
          <a:ext cx="6840760" cy="299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459830607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121426314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UY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CASE STUDIES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767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/>
                        <a:t>Costa Rica and Nicaragua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Manufacturing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inputs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owned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endParaRPr lang="es-UY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7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/>
                        <a:t>Guatemala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Y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FDI </a:t>
                      </a:r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reinvested</a:t>
                      </a:r>
                      <a:r>
                        <a:rPr lang="es-UY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earnings</a:t>
                      </a:r>
                      <a:endParaRPr lang="es-UY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17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/>
                        <a:t>Uruguay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Notional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units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dwelings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owned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non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residents</a:t>
                      </a:r>
                      <a:endParaRPr lang="es-UY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676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/>
                        <a:t>Argentina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Leasing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produced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assets</a:t>
                      </a:r>
                      <a:endParaRPr lang="es-UY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301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/>
                        <a:t>Uruguay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Merchanting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perspecive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BoP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Institutional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Sector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Accounts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UY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432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04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8F0489D-E28D-491B-94F8-9B3290475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416921"/>
              </p:ext>
            </p:extLst>
          </p:nvPr>
        </p:nvGraphicFramePr>
        <p:xfrm>
          <a:off x="467544" y="2492896"/>
          <a:ext cx="8424936" cy="4066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984771645"/>
                    </a:ext>
                  </a:extLst>
                </a:gridCol>
              </a:tblGrid>
              <a:tr h="577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POTENTIAL ELEMENTS FOR INCONSISTENCIES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041316"/>
                  </a:ext>
                </a:extLst>
              </a:tr>
              <a:tr h="272735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U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</a:t>
                      </a:r>
                      <a:r>
                        <a:rPr lang="es-UY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registers</a:t>
                      </a:r>
                      <a:r>
                        <a:rPr lang="es-U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76801401"/>
                  </a:ext>
                </a:extLst>
              </a:tr>
              <a:tr h="221369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no common business registers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39104643"/>
                  </a:ext>
                </a:extLst>
              </a:tr>
              <a:tr h="228072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different scope and classification of institutional units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86205370"/>
                  </a:ext>
                </a:extLst>
              </a:tr>
              <a:tr h="241808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different frames for sampling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96134596"/>
                  </a:ext>
                </a:extLst>
              </a:tr>
              <a:tr h="255545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U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</a:t>
                      </a:r>
                      <a:r>
                        <a:rPr lang="es-UY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sources</a:t>
                      </a:r>
                      <a:r>
                        <a:rPr lang="es-U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data </a:t>
                      </a:r>
                      <a:r>
                        <a:rPr lang="es-UY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processing</a:t>
                      </a:r>
                      <a:r>
                        <a:rPr lang="es-U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4315905"/>
                  </a:ext>
                </a:extLst>
              </a:tr>
              <a:tr h="269281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uncoordinated and inconsistent use of data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3059797"/>
                  </a:ext>
                </a:extLst>
              </a:tr>
              <a:tr h="283017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U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</a:t>
                      </a:r>
                      <a:r>
                        <a:rPr lang="es-UY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different</a:t>
                      </a:r>
                      <a:r>
                        <a:rPr lang="es-U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UY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coverage</a:t>
                      </a:r>
                      <a:r>
                        <a:rPr lang="es-U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63146196"/>
                  </a:ext>
                </a:extLst>
              </a:tr>
              <a:tr h="283017">
                <a:tc>
                  <a:txBody>
                    <a:bodyPr/>
                    <a:lstStyle/>
                    <a:p>
                      <a:pPr marL="118800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different methods used in data processing (e.g. </a:t>
                      </a:r>
                      <a:r>
                        <a:rPr lang="es-UY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imputations</a:t>
                      </a:r>
                      <a:r>
                        <a:rPr lang="es-U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UY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es-U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UY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underreporting</a:t>
                      </a:r>
                      <a:r>
                        <a:rPr lang="es-U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estimations of                                     flows denominated in different currencies, adjustments for valuation, etc.)</a:t>
                      </a:r>
                      <a:endParaRPr lang="es-U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39353101"/>
                  </a:ext>
                </a:extLst>
              </a:tr>
              <a:tr h="283017"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Integration of statistics and accounts: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2935292"/>
                  </a:ext>
                </a:extLst>
              </a:tr>
              <a:tr h="283017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use of different reconciliation frameworks  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2079289"/>
                  </a:ext>
                </a:extLst>
              </a:tr>
              <a:tr h="283017">
                <a:tc>
                  <a:txBody>
                    <a:bodyPr/>
                    <a:lstStyle/>
                    <a:p>
                      <a:pPr marL="180000" algn="l" fontAlgn="b"/>
                      <a:r>
                        <a:rPr lang="es-UY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Dissemination</a:t>
                      </a:r>
                      <a:r>
                        <a:rPr lang="es-U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s-UY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</a:t>
                      </a:r>
                      <a:r>
                        <a:rPr lang="es-U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44380919"/>
                  </a:ext>
                </a:extLst>
              </a:tr>
              <a:tr h="283017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uncoordinated policies of dissemination, release calendars and revision                         </a:t>
                      </a:r>
                    </a:p>
                    <a:p>
                      <a:pPr marL="18000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policies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00663821"/>
                  </a:ext>
                </a:extLst>
              </a:tr>
            </a:tbl>
          </a:graphicData>
        </a:graphic>
      </p:graphicFrame>
      <p:sp>
        <p:nvSpPr>
          <p:cNvPr id="7" name="2 Título">
            <a:extLst>
              <a:ext uri="{FF2B5EF4-FFF2-40B4-BE49-F238E27FC236}">
                <a16:creationId xmlns:a16="http://schemas.microsoft.com/office/drawing/2014/main" id="{116D0E02-0876-444A-80FC-CB4E7C48E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0" y="206320"/>
            <a:ext cx="8724800" cy="635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Chapters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2-3: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s-ES" sz="3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E8D3A1C4-6F20-4673-A613-B1A3920EF598}"/>
              </a:ext>
            </a:extLst>
          </p:cNvPr>
          <p:cNvSpPr/>
          <p:nvPr/>
        </p:nvSpPr>
        <p:spPr>
          <a:xfrm rot="16200000">
            <a:off x="359531" y="1520788"/>
            <a:ext cx="864096" cy="504056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F8ABEB4-990E-4BF1-AE44-C8B7712E3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754915"/>
              </p:ext>
            </p:extLst>
          </p:nvPr>
        </p:nvGraphicFramePr>
        <p:xfrm>
          <a:off x="1187623" y="1449375"/>
          <a:ext cx="773392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3929">
                  <a:extLst>
                    <a:ext uri="{9D8B030D-6E8A-4147-A177-3AD203B41FA5}">
                      <a16:colId xmlns:a16="http://schemas.microsoft.com/office/drawing/2014/main" val="76287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FOLLOW A STATISTICAL PRODUCTION PROCESS COHERENT WITH EACH OTHER, FROM DATA SOURCES TO DISSEMINATION</a:t>
                      </a:r>
                      <a:endParaRPr lang="es-UY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123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879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3"/>
          <a:srcRect l="14790" t="34056" r="74084" b="52485"/>
          <a:stretch/>
        </p:blipFill>
        <p:spPr bwMode="auto">
          <a:xfrm>
            <a:off x="6444208" y="5987040"/>
            <a:ext cx="1080120" cy="826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317B442-DD6C-48B9-906B-326DB522D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778394"/>
              </p:ext>
            </p:extLst>
          </p:nvPr>
        </p:nvGraphicFramePr>
        <p:xfrm>
          <a:off x="296652" y="908720"/>
          <a:ext cx="8595828" cy="3369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5828">
                  <a:extLst>
                    <a:ext uri="{9D8B030D-6E8A-4147-A177-3AD203B41FA5}">
                      <a16:colId xmlns:a16="http://schemas.microsoft.com/office/drawing/2014/main" val="390165364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es-UY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53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s-UY" b="1" dirty="0"/>
                    </a:p>
                    <a:p>
                      <a:pPr marL="0" indent="0"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UY" b="1" dirty="0" err="1"/>
                        <a:t>Bussines</a:t>
                      </a:r>
                      <a:r>
                        <a:rPr lang="es-UY" b="1" dirty="0"/>
                        <a:t> </a:t>
                      </a:r>
                      <a:r>
                        <a:rPr lang="es-UY" b="1" dirty="0" err="1"/>
                        <a:t>Register</a:t>
                      </a:r>
                      <a:endParaRPr lang="es-UY" b="1" dirty="0"/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UY" dirty="0"/>
                        <a:t>Use </a:t>
                      </a:r>
                      <a:r>
                        <a:rPr lang="es-UY" dirty="0" err="1"/>
                        <a:t>the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same</a:t>
                      </a:r>
                      <a:r>
                        <a:rPr lang="es-UY" dirty="0"/>
                        <a:t> </a:t>
                      </a:r>
                      <a:r>
                        <a:rPr lang="es-UY" b="0" dirty="0" err="1"/>
                        <a:t>Bussines</a:t>
                      </a:r>
                      <a:r>
                        <a:rPr lang="es-UY" b="0" dirty="0"/>
                        <a:t> </a:t>
                      </a:r>
                      <a:r>
                        <a:rPr lang="es-UY" b="0" dirty="0" err="1"/>
                        <a:t>Register</a:t>
                      </a:r>
                      <a:r>
                        <a:rPr lang="es-UY" b="0" dirty="0"/>
                        <a:t> </a:t>
                      </a:r>
                      <a:r>
                        <a:rPr lang="es-UY" dirty="0" err="1"/>
                        <a:t>both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for</a:t>
                      </a:r>
                      <a:r>
                        <a:rPr lang="es-UY" dirty="0"/>
                        <a:t> SNA and </a:t>
                      </a:r>
                      <a:r>
                        <a:rPr lang="es-UY" dirty="0" err="1"/>
                        <a:t>BoP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statistics</a:t>
                      </a:r>
                      <a:endParaRPr lang="es-UY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UY" dirty="0" err="1"/>
                        <a:t>Identify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every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unit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with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the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necessary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characteristics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for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the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purpose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of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compiling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both</a:t>
                      </a:r>
                      <a:r>
                        <a:rPr lang="es-UY" dirty="0"/>
                        <a:t> SNA and </a:t>
                      </a:r>
                      <a:r>
                        <a:rPr lang="es-UY" dirty="0" err="1"/>
                        <a:t>BoP</a:t>
                      </a:r>
                      <a:r>
                        <a:rPr lang="es-UY" dirty="0"/>
                        <a:t>: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UY" dirty="0" err="1"/>
                        <a:t>Size</a:t>
                      </a:r>
                      <a:r>
                        <a:rPr lang="es-UY" dirty="0"/>
                        <a:t> variables: sales, </a:t>
                      </a:r>
                      <a:r>
                        <a:rPr lang="es-UY" dirty="0" err="1"/>
                        <a:t>number</a:t>
                      </a:r>
                      <a:r>
                        <a:rPr lang="es-UY" dirty="0"/>
                        <a:t> of </a:t>
                      </a:r>
                      <a:r>
                        <a:rPr lang="es-UY" dirty="0" err="1"/>
                        <a:t>employees</a:t>
                      </a:r>
                      <a:r>
                        <a:rPr lang="es-UY" dirty="0"/>
                        <a:t> etc.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UY" dirty="0" err="1"/>
                        <a:t>Industry</a:t>
                      </a:r>
                      <a:r>
                        <a:rPr lang="es-UY" dirty="0"/>
                        <a:t> and sector </a:t>
                      </a:r>
                      <a:r>
                        <a:rPr lang="es-UY" dirty="0" err="1"/>
                        <a:t>classifications</a:t>
                      </a:r>
                      <a:endParaRPr lang="es-UY" dirty="0"/>
                    </a:p>
                    <a:p>
                      <a:pPr marL="742950" lvl="1" indent="-285750">
                        <a:spcAft>
                          <a:spcPts val="1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UY" dirty="0"/>
                        <a:t>FDI </a:t>
                      </a:r>
                      <a:r>
                        <a:rPr lang="es-UY" dirty="0" err="1"/>
                        <a:t>condition</a:t>
                      </a:r>
                      <a:r>
                        <a:rPr lang="es-UY" dirty="0"/>
                        <a:t>,  % of capital </a:t>
                      </a:r>
                      <a:r>
                        <a:rPr lang="es-UY" dirty="0" err="1"/>
                        <a:t>foreign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owned</a:t>
                      </a:r>
                      <a:r>
                        <a:rPr lang="es-UY" dirty="0"/>
                        <a:t>, capital </a:t>
                      </a:r>
                      <a:r>
                        <a:rPr lang="es-UY" dirty="0" err="1"/>
                        <a:t>origin</a:t>
                      </a:r>
                      <a:r>
                        <a:rPr lang="es-UY" dirty="0"/>
                        <a:t>, </a:t>
                      </a:r>
                      <a:r>
                        <a:rPr lang="es-UY" dirty="0" err="1"/>
                        <a:t>relationship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with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direct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investors</a:t>
                      </a:r>
                      <a:r>
                        <a:rPr lang="es-UY" dirty="0"/>
                        <a:t> etc.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65136"/>
                  </a:ext>
                </a:extLst>
              </a:tr>
            </a:tbl>
          </a:graphicData>
        </a:graphic>
      </p:graphicFrame>
      <p:sp>
        <p:nvSpPr>
          <p:cNvPr id="8" name="2 Título">
            <a:extLst>
              <a:ext uri="{FF2B5EF4-FFF2-40B4-BE49-F238E27FC236}">
                <a16:creationId xmlns:a16="http://schemas.microsoft.com/office/drawing/2014/main" id="{3886C3E6-053B-4EFE-838D-70328EEF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0" y="206320"/>
            <a:ext cx="8724800" cy="635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s-ES" sz="3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57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3"/>
          <a:srcRect l="14790" t="34056" r="74084" b="52485"/>
          <a:stretch/>
        </p:blipFill>
        <p:spPr bwMode="auto">
          <a:xfrm>
            <a:off x="6444208" y="5987040"/>
            <a:ext cx="1080120" cy="826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317B442-DD6C-48B9-906B-326DB522D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700118"/>
              </p:ext>
            </p:extLst>
          </p:nvPr>
        </p:nvGraphicFramePr>
        <p:xfrm>
          <a:off x="296652" y="908720"/>
          <a:ext cx="8595828" cy="443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5828">
                  <a:extLst>
                    <a:ext uri="{9D8B030D-6E8A-4147-A177-3AD203B41FA5}">
                      <a16:colId xmlns:a16="http://schemas.microsoft.com/office/drawing/2014/main" val="390165364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es-UY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53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E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Statistical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endParaRPr lang="es-E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E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Statistical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statistical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segment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</a:t>
                      </a:r>
                      <a:endParaRPr lang="es-E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complete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sector):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coverage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classification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sectors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subsectors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</a:t>
                      </a:r>
                    </a:p>
                    <a:p>
                      <a:endParaRPr lang="es-E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statistical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surveys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frequently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non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enterprises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observe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zones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important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both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BoP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SNA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and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survey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institution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conduct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survey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be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observed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questionaire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both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etc.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 </a:t>
                      </a: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endParaRPr lang="en-US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65136"/>
                  </a:ext>
                </a:extLst>
              </a:tr>
            </a:tbl>
          </a:graphicData>
        </a:graphic>
      </p:graphicFrame>
      <p:sp>
        <p:nvSpPr>
          <p:cNvPr id="8" name="2 Título">
            <a:extLst>
              <a:ext uri="{FF2B5EF4-FFF2-40B4-BE49-F238E27FC236}">
                <a16:creationId xmlns:a16="http://schemas.microsoft.com/office/drawing/2014/main" id="{3886C3E6-053B-4EFE-838D-70328EEF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0" y="206320"/>
            <a:ext cx="8724800" cy="635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s-ES" sz="3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33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ACEEFEE-AD05-47E6-A04D-821D0B77C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947931"/>
              </p:ext>
            </p:extLst>
          </p:nvPr>
        </p:nvGraphicFramePr>
        <p:xfrm>
          <a:off x="167680" y="1124744"/>
          <a:ext cx="87248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800">
                  <a:extLst>
                    <a:ext uri="{9D8B030D-6E8A-4147-A177-3AD203B41FA5}">
                      <a16:colId xmlns:a16="http://schemas.microsoft.com/office/drawing/2014/main" val="3901653648"/>
                    </a:ext>
                  </a:extLst>
                </a:gridCol>
              </a:tblGrid>
              <a:tr h="222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53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s-E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processing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classifications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742950" lvl="1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Institutional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sectors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classification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counterpart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BoP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more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detailed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facilitate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harmonization</a:t>
                      </a:r>
                      <a:endParaRPr lang="es-E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Goods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1200150" lvl="2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statistics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correspondence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HS and CPC 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1200150" lvl="2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needed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correspondence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BoP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items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CPC,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especially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Government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goods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n.i.e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42950" lvl="1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UY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</a:t>
                      </a:r>
                      <a:r>
                        <a:rPr lang="es-UY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instruments</a:t>
                      </a:r>
                      <a:r>
                        <a:rPr lang="es-UY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compilation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BoP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double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classification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functional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according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standard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components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s-UY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UY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65136"/>
                  </a:ext>
                </a:extLst>
              </a:tr>
            </a:tbl>
          </a:graphicData>
        </a:graphic>
      </p:graphicFrame>
      <p:sp>
        <p:nvSpPr>
          <p:cNvPr id="6" name="2 Título">
            <a:extLst>
              <a:ext uri="{FF2B5EF4-FFF2-40B4-BE49-F238E27FC236}">
                <a16:creationId xmlns:a16="http://schemas.microsoft.com/office/drawing/2014/main" id="{8C7B0E76-634F-429D-B5CD-AD37FDB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0" y="206320"/>
            <a:ext cx="8724800" cy="635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s-ES" sz="3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01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ACEEFEE-AD05-47E6-A04D-821D0B77C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66812"/>
              </p:ext>
            </p:extLst>
          </p:nvPr>
        </p:nvGraphicFramePr>
        <p:xfrm>
          <a:off x="167680" y="1124744"/>
          <a:ext cx="87248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800">
                  <a:extLst>
                    <a:ext uri="{9D8B030D-6E8A-4147-A177-3AD203B41FA5}">
                      <a16:colId xmlns:a16="http://schemas.microsoft.com/office/drawing/2014/main" val="3901653648"/>
                    </a:ext>
                  </a:extLst>
                </a:gridCol>
              </a:tblGrid>
              <a:tr h="222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53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s-E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processing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principle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currency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conversion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457200" lvl="1" indent="0"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LA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practice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compile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BoP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US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dollar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NA in local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currency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742950" lvl="1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Guide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recommends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compile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BoP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simultaneously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US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dollars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local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currency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correspondent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exchange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rates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conversión of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transactions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(in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moment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occurr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742950" lvl="1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flows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periods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short as posible and use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exchange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rates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</a:t>
                      </a:r>
                      <a:r>
                        <a:rPr lang="es-UY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periods</a:t>
                      </a:r>
                      <a:endParaRPr lang="es-UY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UY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65136"/>
                  </a:ext>
                </a:extLst>
              </a:tr>
            </a:tbl>
          </a:graphicData>
        </a:graphic>
      </p:graphicFrame>
      <p:sp>
        <p:nvSpPr>
          <p:cNvPr id="6" name="2 Título">
            <a:extLst>
              <a:ext uri="{FF2B5EF4-FFF2-40B4-BE49-F238E27FC236}">
                <a16:creationId xmlns:a16="http://schemas.microsoft.com/office/drawing/2014/main" id="{4E52BE36-356C-4C92-96FD-1BAF3A25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0" y="206320"/>
            <a:ext cx="8724800" cy="635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s-ES" sz="3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0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ACEEFEE-AD05-47E6-A04D-821D0B77C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311085"/>
              </p:ext>
            </p:extLst>
          </p:nvPr>
        </p:nvGraphicFramePr>
        <p:xfrm>
          <a:off x="245604" y="1052736"/>
          <a:ext cx="8568952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3901653648"/>
                    </a:ext>
                  </a:extLst>
                </a:gridCol>
              </a:tblGrid>
              <a:tr h="222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53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s-E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Integration of statistics and accounts: the conciliation framework</a:t>
                      </a:r>
                    </a:p>
                    <a:p>
                      <a:pPr marL="0" indent="0"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integrated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compilation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BoP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NA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implies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including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elaboration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BoP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conciliation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NA</a:t>
                      </a:r>
                    </a:p>
                    <a:p>
                      <a:pPr marL="742950" lvl="1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Tools are: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Supply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Use Tables,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Integrated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Accounts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Whom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Whom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Matrix</a:t>
                      </a:r>
                    </a:p>
                    <a:p>
                      <a:pPr marL="742950" lvl="1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BoP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are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introduced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those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frameworks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inicial inputs</a:t>
                      </a:r>
                    </a:p>
                    <a:p>
                      <a:pPr marL="742950" lvl="1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During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reconciliation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adjustments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preliminary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</a:t>
                      </a:r>
                    </a:p>
                    <a:p>
                      <a:pPr marL="285750" lvl="0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leads to a particular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aspect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coordination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revision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</a:t>
                      </a: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conciliation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completed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BoP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might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its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final </a:t>
                      </a:r>
                      <a:r>
                        <a:rPr lang="es-E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estimation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Probably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also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necessary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adjust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due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lack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consistency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lower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conciliated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harmonized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data) and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higher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(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yet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conciliated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indent="0"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</a:pP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65136"/>
                  </a:ext>
                </a:extLst>
              </a:tr>
            </a:tbl>
          </a:graphicData>
        </a:graphic>
      </p:graphicFrame>
      <p:sp>
        <p:nvSpPr>
          <p:cNvPr id="6" name="2 Título">
            <a:extLst>
              <a:ext uri="{FF2B5EF4-FFF2-40B4-BE49-F238E27FC236}">
                <a16:creationId xmlns:a16="http://schemas.microsoft.com/office/drawing/2014/main" id="{9742490A-15B3-4C8A-807E-0A2D1D2F7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0" y="206320"/>
            <a:ext cx="8724800" cy="635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s-ES" sz="3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2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0502500-5484-42BB-B709-42DB0EE0E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016041"/>
              </p:ext>
            </p:extLst>
          </p:nvPr>
        </p:nvGraphicFramePr>
        <p:xfrm>
          <a:off x="827584" y="1412776"/>
          <a:ext cx="684076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459830607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121426314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UY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CASE STUDIES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767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/>
                        <a:t>Costa Rica and Uruguay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same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Business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Register</a:t>
                      </a:r>
                      <a:endParaRPr lang="es-UY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7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/>
                        <a:t>Costa Rica and Guatemala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Coordinated</a:t>
                      </a:r>
                      <a:r>
                        <a:rPr lang="es-UY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Statistic</a:t>
                      </a:r>
                      <a:r>
                        <a:rPr lang="es-UY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r>
                        <a:rPr lang="es-UY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UY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FDI </a:t>
                      </a:r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companies</a:t>
                      </a:r>
                      <a:endParaRPr lang="es-UY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17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/>
                        <a:t>Colombia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Coordination</a:t>
                      </a:r>
                      <a:r>
                        <a:rPr lang="es-UY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s-UY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</a:t>
                      </a:r>
                      <a:r>
                        <a:rPr lang="es-UY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register</a:t>
                      </a:r>
                      <a:r>
                        <a:rPr lang="es-UY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surveys</a:t>
                      </a:r>
                      <a:endParaRPr lang="es-UY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676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/>
                        <a:t>Uruguay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BoP</a:t>
                      </a:r>
                      <a:r>
                        <a:rPr lang="es-UY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conversion</a:t>
                      </a:r>
                      <a:r>
                        <a:rPr lang="es-UY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es-UY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US </a:t>
                      </a:r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dollar</a:t>
                      </a:r>
                      <a:r>
                        <a:rPr lang="es-UY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UY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local </a:t>
                      </a:r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currency</a:t>
                      </a:r>
                      <a:r>
                        <a:rPr lang="es-UY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301910"/>
                  </a:ext>
                </a:extLst>
              </a:tr>
            </a:tbl>
          </a:graphicData>
        </a:graphic>
      </p:graphicFrame>
      <p:sp>
        <p:nvSpPr>
          <p:cNvPr id="8" name="2 Título">
            <a:extLst>
              <a:ext uri="{FF2B5EF4-FFF2-40B4-BE49-F238E27FC236}">
                <a16:creationId xmlns:a16="http://schemas.microsoft.com/office/drawing/2014/main" id="{ADAA1865-D18A-48D1-B6D4-D196172CD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0" y="206320"/>
            <a:ext cx="8724800" cy="635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s-ES" sz="3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2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813995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2400"/>
              </a:spcAft>
              <a:buSzPct val="100000"/>
              <a:buFont typeface="+mj-lt"/>
              <a:buAutoNum type="arabicPeriod"/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(RWG)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BoP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and NA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Harmonization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Aft>
                <a:spcPts val="1200"/>
              </a:spcAft>
              <a:buSzPct val="100000"/>
              <a:buNone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1: Conceptual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Aft>
                <a:spcPts val="1200"/>
              </a:spcAft>
              <a:buSzPct val="100000"/>
              <a:buNone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Chapters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2 and 3: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Aft>
                <a:spcPts val="1200"/>
              </a:spcAft>
              <a:buSzPct val="100000"/>
              <a:buNone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Institutional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arrangements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SzPct val="100000"/>
              <a:buNone/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4.    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6203950" cy="635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s-ES" sz="300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es-ES" sz="3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s-ES" sz="3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3"/>
          <a:srcRect l="14790" t="34056" r="74084" b="52485"/>
          <a:stretch/>
        </p:blipFill>
        <p:spPr bwMode="auto">
          <a:xfrm>
            <a:off x="6444208" y="5987040"/>
            <a:ext cx="1080120" cy="826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009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ACEEFEE-AD05-47E6-A04D-821D0B77C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225557"/>
              </p:ext>
            </p:extLst>
          </p:nvPr>
        </p:nvGraphicFramePr>
        <p:xfrm>
          <a:off x="245604" y="1052736"/>
          <a:ext cx="8568952" cy="555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3901653648"/>
                    </a:ext>
                  </a:extLst>
                </a:gridCol>
              </a:tblGrid>
              <a:tr h="222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53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s-E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Dissemination</a:t>
                      </a:r>
                    </a:p>
                    <a:p>
                      <a:pPr marL="0" indent="0"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Dissemination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essential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desirable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users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both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BoP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NA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coherent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publication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formats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accesibility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conciliation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tables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explanations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discrepancies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etc.</a:t>
                      </a:r>
                    </a:p>
                    <a:p>
                      <a:pPr marL="0" indent="0"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</a:pP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Release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calendars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data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revision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policies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should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also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coordinated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</a:pP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</a:pP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</a:pP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6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</a:pP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2 Título">
            <a:extLst>
              <a:ext uri="{FF2B5EF4-FFF2-40B4-BE49-F238E27FC236}">
                <a16:creationId xmlns:a16="http://schemas.microsoft.com/office/drawing/2014/main" id="{F9D3767A-A42E-484E-AE2B-57A506D9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0" y="206320"/>
            <a:ext cx="8724800" cy="635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Dissemination</a:t>
            </a:r>
            <a:endParaRPr lang="es-ES" sz="3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72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69941AA-315A-4A70-8878-F411F5F25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945143"/>
              </p:ext>
            </p:extLst>
          </p:nvPr>
        </p:nvGraphicFramePr>
        <p:xfrm>
          <a:off x="935596" y="2636912"/>
          <a:ext cx="7272808" cy="2447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val="3683201052"/>
                    </a:ext>
                  </a:extLst>
                </a:gridCol>
              </a:tblGrid>
              <a:tr h="590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POTENTIAL ELEMENTS FOR INCONSISTENCIES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83923"/>
                  </a:ext>
                </a:extLst>
              </a:tr>
              <a:tr h="928277">
                <a:tc>
                  <a:txBody>
                    <a:bodyPr/>
                    <a:lstStyle/>
                    <a:p>
                      <a:pPr marL="180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Obstacles in coordinating the compilation process and reconciling discrepancies (greater in countries where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SNA are compiled in different institutions)</a:t>
                      </a:r>
                    </a:p>
                    <a:p>
                      <a:pPr marL="180000"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95902231"/>
                  </a:ext>
                </a:extLst>
              </a:tr>
              <a:tr h="928277">
                <a:tc>
                  <a:txBody>
                    <a:bodyPr/>
                    <a:lstStyle/>
                    <a:p>
                      <a:pPr marL="180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Lack of established institutional mechanisms: Working Groups, Committees,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etc.</a:t>
                      </a:r>
                    </a:p>
                    <a:p>
                      <a:pPr marL="180000" algn="l" fontAlgn="ctr">
                        <a:spcAft>
                          <a:spcPts val="600"/>
                        </a:spcAft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5871054"/>
                  </a:ext>
                </a:extLst>
              </a:tr>
            </a:tbl>
          </a:graphicData>
        </a:graphic>
      </p:graphicFrame>
      <p:sp>
        <p:nvSpPr>
          <p:cNvPr id="7" name="2 Título">
            <a:extLst>
              <a:ext uri="{FF2B5EF4-FFF2-40B4-BE49-F238E27FC236}">
                <a16:creationId xmlns:a16="http://schemas.microsoft.com/office/drawing/2014/main" id="{C44740C2-39DB-4D22-978E-34C38912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0" y="206320"/>
            <a:ext cx="8724800" cy="635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UY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s-UY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s-UY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itutional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arrangements</a:t>
            </a:r>
            <a:endParaRPr lang="es-ES" sz="3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3"/>
          <a:srcRect l="14790" t="34056" r="74084" b="52485"/>
          <a:stretch/>
        </p:blipFill>
        <p:spPr bwMode="auto">
          <a:xfrm>
            <a:off x="6444208" y="5987040"/>
            <a:ext cx="1080120" cy="826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9773105-F65E-4FF1-9315-6AE56B20B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280250"/>
              </p:ext>
            </p:extLst>
          </p:nvPr>
        </p:nvGraphicFramePr>
        <p:xfrm>
          <a:off x="1187623" y="1449375"/>
          <a:ext cx="702078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781">
                  <a:extLst>
                    <a:ext uri="{9D8B030D-6E8A-4147-A177-3AD203B41FA5}">
                      <a16:colId xmlns:a16="http://schemas.microsoft.com/office/drawing/2014/main" val="76287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COORDINATION HAS TO BE INSTITUTIONALLY SET</a:t>
                      </a:r>
                      <a:endParaRPr lang="es-UY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123352"/>
                  </a:ext>
                </a:extLst>
              </a:tr>
            </a:tbl>
          </a:graphicData>
        </a:graphic>
      </p:graphicFrame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839335B3-1C77-4EA9-BC3D-84D0DDC84A3D}"/>
              </a:ext>
            </a:extLst>
          </p:cNvPr>
          <p:cNvSpPr/>
          <p:nvPr/>
        </p:nvSpPr>
        <p:spPr>
          <a:xfrm rot="16200000">
            <a:off x="359531" y="1520788"/>
            <a:ext cx="864096" cy="504056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6001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 rotWithShape="1">
          <a:blip r:embed="rId3"/>
          <a:srcRect l="14790" t="34056" r="74084" b="52485"/>
          <a:stretch/>
        </p:blipFill>
        <p:spPr bwMode="auto">
          <a:xfrm>
            <a:off x="6444208" y="5987040"/>
            <a:ext cx="1080120" cy="826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2140E68-0455-412E-81CF-161A1627A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811592"/>
              </p:ext>
            </p:extLst>
          </p:nvPr>
        </p:nvGraphicFramePr>
        <p:xfrm>
          <a:off x="245604" y="1052736"/>
          <a:ext cx="856895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3901653648"/>
                    </a:ext>
                  </a:extLst>
                </a:gridCol>
              </a:tblGrid>
              <a:tr h="222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53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s-E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dirty="0"/>
                        <a:t>For the compilation of </a:t>
                      </a:r>
                      <a:r>
                        <a:rPr lang="en-US" dirty="0" err="1"/>
                        <a:t>BoP</a:t>
                      </a:r>
                      <a:r>
                        <a:rPr lang="en-US" dirty="0"/>
                        <a:t> and NA to become an integrated statistical process, an appropriate institutional framework is required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Most important guidelines might be: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/>
                        <a:t>To maintain a clear vision of the integrated process (institutionally agreed)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agree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es-U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U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</a:t>
                      </a:r>
                      <a:r>
                        <a:rPr lang="es-UY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division</a:t>
                      </a:r>
                      <a:r>
                        <a:rPr lang="es-UY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UY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tasks</a:t>
                      </a:r>
                      <a:r>
                        <a:rPr lang="es-UY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es-UY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es-UY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</a:t>
                      </a:r>
                      <a:r>
                        <a:rPr lang="es-UY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es-UY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as </a:t>
                      </a:r>
                      <a:r>
                        <a:rPr lang="es-UY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</a:t>
                      </a:r>
                      <a:r>
                        <a:rPr lang="es-UY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lang="es-UY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UY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institutional</a:t>
                      </a:r>
                      <a:r>
                        <a:rPr lang="es-UY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responsibilities</a:t>
                      </a:r>
                      <a:r>
                        <a:rPr lang="es-UY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UY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UY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endParaRPr lang="es-UY" sz="18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s-UY" sz="18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/>
                        <a:t>To formalize mechanisms of coordination and governance (committees, working groups, </a:t>
                      </a:r>
                      <a:r>
                        <a:rPr lang="en-US" dirty="0" err="1"/>
                        <a:t>MoUs</a:t>
                      </a:r>
                      <a:r>
                        <a:rPr lang="en-US" dirty="0"/>
                        <a:t>, service agreements, etc.)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/>
                        <a:t>To use planning and management tools, such as the establishment of a Medium-term Strategic Harmonization Plan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65136"/>
                  </a:ext>
                </a:extLst>
              </a:tr>
            </a:tbl>
          </a:graphicData>
        </a:graphic>
      </p:graphicFrame>
      <p:sp>
        <p:nvSpPr>
          <p:cNvPr id="9" name="2 Título">
            <a:extLst>
              <a:ext uri="{FF2B5EF4-FFF2-40B4-BE49-F238E27FC236}">
                <a16:creationId xmlns:a16="http://schemas.microsoft.com/office/drawing/2014/main" id="{D11C99AC-0562-4694-B66E-36910FB5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0" y="206320"/>
            <a:ext cx="8724800" cy="635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UY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s-UY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s-UY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itutional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arrangements</a:t>
            </a:r>
            <a:endParaRPr lang="es-ES" sz="3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2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 rotWithShape="1">
          <a:blip r:embed="rId3"/>
          <a:srcRect l="14790" t="34056" r="74084" b="52485"/>
          <a:stretch/>
        </p:blipFill>
        <p:spPr bwMode="auto">
          <a:xfrm>
            <a:off x="6444208" y="5987040"/>
            <a:ext cx="1080120" cy="826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9022E33-E41B-4CA6-ACAD-A3ED1223B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546020"/>
              </p:ext>
            </p:extLst>
          </p:nvPr>
        </p:nvGraphicFramePr>
        <p:xfrm>
          <a:off x="827584" y="1412776"/>
          <a:ext cx="684076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459830607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121426314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UY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CASE STUDIES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767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/>
                        <a:t>Colombia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Harmonization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BoP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-NA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compiled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different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institutions</a:t>
                      </a:r>
                      <a:endParaRPr lang="es-UY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7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/>
                        <a:t>Brasil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Inter-institutional</a:t>
                      </a:r>
                      <a:r>
                        <a:rPr lang="es-UY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coordination</a:t>
                      </a:r>
                      <a:r>
                        <a:rPr lang="es-UY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es-UY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appropriate</a:t>
                      </a:r>
                      <a:r>
                        <a:rPr lang="es-UY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legal </a:t>
                      </a:r>
                      <a:r>
                        <a:rPr lang="es-UY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frame</a:t>
                      </a:r>
                      <a:endParaRPr lang="es-UY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172881"/>
                  </a:ext>
                </a:extLst>
              </a:tr>
            </a:tbl>
          </a:graphicData>
        </a:graphic>
      </p:graphicFrame>
      <p:sp>
        <p:nvSpPr>
          <p:cNvPr id="9" name="2 Título">
            <a:extLst>
              <a:ext uri="{FF2B5EF4-FFF2-40B4-BE49-F238E27FC236}">
                <a16:creationId xmlns:a16="http://schemas.microsoft.com/office/drawing/2014/main" id="{48050104-C390-48FA-8FB4-F25274F0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/>
              <a:t>Chapter 4: Institutional arrangements</a:t>
            </a:r>
            <a:endParaRPr lang="es-E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1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Título">
            <a:extLst>
              <a:ext uri="{FF2B5EF4-FFF2-40B4-BE49-F238E27FC236}">
                <a16:creationId xmlns:a16="http://schemas.microsoft.com/office/drawing/2014/main" id="{C44740C2-39DB-4D22-978E-34C38912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0" y="206320"/>
            <a:ext cx="8724800" cy="635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UY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s-UY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es-UY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3"/>
          <a:srcRect l="14790" t="34056" r="74084" b="52485"/>
          <a:stretch/>
        </p:blipFill>
        <p:spPr bwMode="auto">
          <a:xfrm>
            <a:off x="6444208" y="5987040"/>
            <a:ext cx="1080120" cy="826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C0C36B-20B7-417B-93EF-78B9444CD8A2}"/>
              </a:ext>
            </a:extLst>
          </p:cNvPr>
          <p:cNvSpPr/>
          <p:nvPr/>
        </p:nvSpPr>
        <p:spPr>
          <a:xfrm>
            <a:off x="683568" y="1690802"/>
            <a:ext cx="8064896" cy="3457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UY" dirty="0" err="1">
                <a:solidFill>
                  <a:schemeClr val="dk1"/>
                </a:solidFill>
              </a:rPr>
              <a:t>The</a:t>
            </a:r>
            <a:r>
              <a:rPr lang="es-UY" dirty="0">
                <a:solidFill>
                  <a:schemeClr val="dk1"/>
                </a:solidFill>
              </a:rPr>
              <a:t> Guide, as </a:t>
            </a:r>
            <a:r>
              <a:rPr lang="es-UY" dirty="0" err="1">
                <a:solidFill>
                  <a:schemeClr val="dk1"/>
                </a:solidFill>
              </a:rPr>
              <a:t>such</a:t>
            </a:r>
            <a:r>
              <a:rPr lang="es-UY" dirty="0">
                <a:solidFill>
                  <a:schemeClr val="dk1"/>
                </a:solidFill>
              </a:rPr>
              <a:t>, </a:t>
            </a:r>
            <a:r>
              <a:rPr lang="es-UY" dirty="0" err="1">
                <a:solidFill>
                  <a:schemeClr val="dk1"/>
                </a:solidFill>
              </a:rPr>
              <a:t>is</a:t>
            </a:r>
            <a:r>
              <a:rPr lang="es-UY" dirty="0">
                <a:solidFill>
                  <a:schemeClr val="dk1"/>
                </a:solidFill>
              </a:rPr>
              <a:t> </a:t>
            </a:r>
            <a:r>
              <a:rPr lang="es-UY" dirty="0" err="1">
                <a:solidFill>
                  <a:schemeClr val="dk1"/>
                </a:solidFill>
              </a:rPr>
              <a:t>not</a:t>
            </a:r>
            <a:r>
              <a:rPr lang="es-UY" dirty="0">
                <a:solidFill>
                  <a:schemeClr val="dk1"/>
                </a:solidFill>
              </a:rPr>
              <a:t> in </a:t>
            </a:r>
            <a:r>
              <a:rPr lang="es-UY" dirty="0" err="1">
                <a:solidFill>
                  <a:schemeClr val="dk1"/>
                </a:solidFill>
              </a:rPr>
              <a:t>its</a:t>
            </a:r>
            <a:r>
              <a:rPr lang="es-UY" dirty="0">
                <a:solidFill>
                  <a:schemeClr val="dk1"/>
                </a:solidFill>
              </a:rPr>
              <a:t> final </a:t>
            </a:r>
            <a:r>
              <a:rPr lang="es-UY" dirty="0" err="1">
                <a:solidFill>
                  <a:schemeClr val="dk1"/>
                </a:solidFill>
              </a:rPr>
              <a:t>form</a:t>
            </a:r>
            <a:r>
              <a:rPr lang="es-UY" dirty="0">
                <a:solidFill>
                  <a:schemeClr val="dk1"/>
                </a:solidFill>
              </a:rPr>
              <a:t>: </a:t>
            </a:r>
            <a:r>
              <a:rPr lang="es-UY" dirty="0" err="1">
                <a:solidFill>
                  <a:schemeClr val="dk1"/>
                </a:solidFill>
              </a:rPr>
              <a:t>it</a:t>
            </a:r>
            <a:r>
              <a:rPr lang="es-UY" dirty="0">
                <a:solidFill>
                  <a:schemeClr val="dk1"/>
                </a:solidFill>
              </a:rPr>
              <a:t> </a:t>
            </a:r>
            <a:r>
              <a:rPr lang="es-UY" dirty="0" err="1">
                <a:solidFill>
                  <a:schemeClr val="dk1"/>
                </a:solidFill>
              </a:rPr>
              <a:t>is</a:t>
            </a:r>
            <a:r>
              <a:rPr lang="es-UY" dirty="0">
                <a:solidFill>
                  <a:schemeClr val="dk1"/>
                </a:solidFill>
              </a:rPr>
              <a:t> </a:t>
            </a:r>
            <a:r>
              <a:rPr lang="es-UY" dirty="0" err="1">
                <a:solidFill>
                  <a:schemeClr val="dk1"/>
                </a:solidFill>
              </a:rPr>
              <a:t>also</a:t>
            </a:r>
            <a:r>
              <a:rPr lang="es-UY" dirty="0">
                <a:solidFill>
                  <a:schemeClr val="dk1"/>
                </a:solidFill>
              </a:rPr>
              <a:t> in </a:t>
            </a:r>
            <a:r>
              <a:rPr lang="es-UY" dirty="0" err="1">
                <a:solidFill>
                  <a:schemeClr val="dk1"/>
                </a:solidFill>
              </a:rPr>
              <a:t>the</a:t>
            </a:r>
            <a:r>
              <a:rPr lang="es-UY" dirty="0">
                <a:solidFill>
                  <a:schemeClr val="dk1"/>
                </a:solidFill>
              </a:rPr>
              <a:t> </a:t>
            </a:r>
            <a:r>
              <a:rPr lang="es-UY" dirty="0" err="1">
                <a:solidFill>
                  <a:schemeClr val="dk1"/>
                </a:solidFill>
              </a:rPr>
              <a:t>process</a:t>
            </a:r>
            <a:r>
              <a:rPr lang="es-UY" dirty="0">
                <a:solidFill>
                  <a:schemeClr val="dk1"/>
                </a:solidFill>
              </a:rPr>
              <a:t> of </a:t>
            </a:r>
            <a:r>
              <a:rPr lang="es-UY" dirty="0" err="1">
                <a:solidFill>
                  <a:schemeClr val="dk1"/>
                </a:solidFill>
              </a:rPr>
              <a:t>translation</a:t>
            </a:r>
            <a:r>
              <a:rPr lang="es-UY" dirty="0">
                <a:solidFill>
                  <a:schemeClr val="dk1"/>
                </a:solidFill>
              </a:rPr>
              <a:t> to English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UY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UY" dirty="0" err="1">
                <a:solidFill>
                  <a:schemeClr val="dk1"/>
                </a:solidFill>
              </a:rPr>
              <a:t>The</a:t>
            </a:r>
            <a:r>
              <a:rPr lang="es-UY" dirty="0">
                <a:solidFill>
                  <a:schemeClr val="dk1"/>
                </a:solidFill>
              </a:rPr>
              <a:t> </a:t>
            </a:r>
            <a:r>
              <a:rPr lang="es-UY" dirty="0" err="1">
                <a:solidFill>
                  <a:schemeClr val="dk1"/>
                </a:solidFill>
              </a:rPr>
              <a:t>experience</a:t>
            </a:r>
            <a:r>
              <a:rPr lang="es-UY" dirty="0">
                <a:solidFill>
                  <a:schemeClr val="dk1"/>
                </a:solidFill>
              </a:rPr>
              <a:t> of </a:t>
            </a:r>
            <a:r>
              <a:rPr lang="es-UY" dirty="0" err="1">
                <a:solidFill>
                  <a:schemeClr val="dk1"/>
                </a:solidFill>
              </a:rPr>
              <a:t>the</a:t>
            </a:r>
            <a:r>
              <a:rPr lang="es-UY" dirty="0">
                <a:solidFill>
                  <a:schemeClr val="dk1"/>
                </a:solidFill>
              </a:rPr>
              <a:t> RWG </a:t>
            </a:r>
            <a:r>
              <a:rPr lang="es-UY" dirty="0" err="1">
                <a:solidFill>
                  <a:schemeClr val="dk1"/>
                </a:solidFill>
              </a:rPr>
              <a:t>allowed</a:t>
            </a:r>
            <a:r>
              <a:rPr lang="es-UY" dirty="0">
                <a:solidFill>
                  <a:schemeClr val="dk1"/>
                </a:solidFill>
              </a:rPr>
              <a:t> to </a:t>
            </a:r>
            <a:r>
              <a:rPr lang="es-UY" dirty="0" err="1">
                <a:solidFill>
                  <a:schemeClr val="dk1"/>
                </a:solidFill>
              </a:rPr>
              <a:t>identify</a:t>
            </a:r>
            <a:r>
              <a:rPr lang="es-UY" dirty="0">
                <a:solidFill>
                  <a:schemeClr val="dk1"/>
                </a:solidFill>
              </a:rPr>
              <a:t> </a:t>
            </a:r>
            <a:r>
              <a:rPr lang="es-UY" dirty="0" err="1">
                <a:solidFill>
                  <a:schemeClr val="dk1"/>
                </a:solidFill>
              </a:rPr>
              <a:t>some</a:t>
            </a:r>
            <a:r>
              <a:rPr lang="es-UY" dirty="0">
                <a:solidFill>
                  <a:schemeClr val="dk1"/>
                </a:solidFill>
              </a:rPr>
              <a:t> </a:t>
            </a:r>
            <a:r>
              <a:rPr lang="es-UY" dirty="0" err="1">
                <a:solidFill>
                  <a:schemeClr val="dk1"/>
                </a:solidFill>
              </a:rPr>
              <a:t>best</a:t>
            </a:r>
            <a:r>
              <a:rPr lang="es-UY" dirty="0">
                <a:solidFill>
                  <a:schemeClr val="dk1"/>
                </a:solidFill>
              </a:rPr>
              <a:t> </a:t>
            </a:r>
            <a:r>
              <a:rPr lang="es-UY" dirty="0" err="1">
                <a:solidFill>
                  <a:schemeClr val="dk1"/>
                </a:solidFill>
              </a:rPr>
              <a:t>practices</a:t>
            </a:r>
            <a:r>
              <a:rPr lang="es-UY" dirty="0">
                <a:solidFill>
                  <a:schemeClr val="dk1"/>
                </a:solidFill>
              </a:rPr>
              <a:t>, </a:t>
            </a:r>
            <a:r>
              <a:rPr lang="es-UY" dirty="0" err="1">
                <a:solidFill>
                  <a:schemeClr val="dk1"/>
                </a:solidFill>
              </a:rPr>
              <a:t>also</a:t>
            </a:r>
            <a:r>
              <a:rPr lang="es-UY" dirty="0">
                <a:solidFill>
                  <a:schemeClr val="dk1"/>
                </a:solidFill>
              </a:rPr>
              <a:t> </a:t>
            </a:r>
            <a:r>
              <a:rPr lang="es-UY" dirty="0" err="1">
                <a:solidFill>
                  <a:schemeClr val="dk1"/>
                </a:solidFill>
              </a:rPr>
              <a:t>based</a:t>
            </a:r>
            <a:r>
              <a:rPr lang="es-UY" dirty="0">
                <a:solidFill>
                  <a:schemeClr val="dk1"/>
                </a:solidFill>
              </a:rPr>
              <a:t> </a:t>
            </a:r>
            <a:r>
              <a:rPr lang="es-UY" dirty="0" err="1">
                <a:solidFill>
                  <a:schemeClr val="dk1"/>
                </a:solidFill>
              </a:rPr>
              <a:t>on</a:t>
            </a:r>
            <a:r>
              <a:rPr lang="es-UY" dirty="0">
                <a:solidFill>
                  <a:schemeClr val="dk1"/>
                </a:solidFill>
              </a:rPr>
              <a:t> regional case </a:t>
            </a:r>
            <a:r>
              <a:rPr lang="es-UY" dirty="0" err="1">
                <a:solidFill>
                  <a:schemeClr val="dk1"/>
                </a:solidFill>
              </a:rPr>
              <a:t>studies</a:t>
            </a:r>
            <a:r>
              <a:rPr lang="es-UY" dirty="0">
                <a:solidFill>
                  <a:schemeClr val="dk1"/>
                </a:solidFill>
              </a:rPr>
              <a:t>, and to </a:t>
            </a:r>
            <a:r>
              <a:rPr lang="es-UY" dirty="0" err="1">
                <a:solidFill>
                  <a:schemeClr val="dk1"/>
                </a:solidFill>
              </a:rPr>
              <a:t>make</a:t>
            </a:r>
            <a:r>
              <a:rPr lang="es-UY" dirty="0">
                <a:solidFill>
                  <a:schemeClr val="dk1"/>
                </a:solidFill>
              </a:rPr>
              <a:t> </a:t>
            </a:r>
            <a:r>
              <a:rPr lang="es-UY" dirty="0" err="1">
                <a:solidFill>
                  <a:schemeClr val="dk1"/>
                </a:solidFill>
              </a:rPr>
              <a:t>some</a:t>
            </a:r>
            <a:r>
              <a:rPr lang="es-UY" dirty="0">
                <a:solidFill>
                  <a:schemeClr val="dk1"/>
                </a:solidFill>
              </a:rPr>
              <a:t> concrete </a:t>
            </a:r>
            <a:r>
              <a:rPr lang="es-UY" dirty="0" err="1">
                <a:solidFill>
                  <a:schemeClr val="dk1"/>
                </a:solidFill>
              </a:rPr>
              <a:t>recommendations</a:t>
            </a:r>
            <a:r>
              <a:rPr lang="es-UY" dirty="0">
                <a:solidFill>
                  <a:schemeClr val="dk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UY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UY" dirty="0" err="1">
                <a:solidFill>
                  <a:schemeClr val="dk1"/>
                </a:solidFill>
              </a:rPr>
              <a:t>But</a:t>
            </a:r>
            <a:r>
              <a:rPr lang="es-UY" dirty="0">
                <a:solidFill>
                  <a:schemeClr val="dk1"/>
                </a:solidFill>
              </a:rPr>
              <a:t> </a:t>
            </a:r>
            <a:r>
              <a:rPr lang="es-UY" dirty="0" err="1">
                <a:solidFill>
                  <a:schemeClr val="dk1"/>
                </a:solidFill>
              </a:rPr>
              <a:t>there</a:t>
            </a:r>
            <a:r>
              <a:rPr lang="es-UY" dirty="0">
                <a:solidFill>
                  <a:schemeClr val="dk1"/>
                </a:solidFill>
              </a:rPr>
              <a:t> </a:t>
            </a:r>
            <a:r>
              <a:rPr lang="es-UY" dirty="0" err="1">
                <a:solidFill>
                  <a:schemeClr val="dk1"/>
                </a:solidFill>
              </a:rPr>
              <a:t>is</a:t>
            </a:r>
            <a:r>
              <a:rPr lang="es-UY" dirty="0">
                <a:solidFill>
                  <a:schemeClr val="dk1"/>
                </a:solidFill>
              </a:rPr>
              <a:t> </a:t>
            </a:r>
            <a:r>
              <a:rPr lang="es-UY" dirty="0" err="1">
                <a:solidFill>
                  <a:schemeClr val="dk1"/>
                </a:solidFill>
              </a:rPr>
              <a:t>still</a:t>
            </a:r>
            <a:r>
              <a:rPr lang="es-UY" dirty="0">
                <a:solidFill>
                  <a:schemeClr val="dk1"/>
                </a:solidFill>
              </a:rPr>
              <a:t> a </a:t>
            </a:r>
            <a:r>
              <a:rPr lang="es-UY" dirty="0" err="1">
                <a:solidFill>
                  <a:schemeClr val="dk1"/>
                </a:solidFill>
              </a:rPr>
              <a:t>lot</a:t>
            </a:r>
            <a:r>
              <a:rPr lang="es-UY" dirty="0">
                <a:solidFill>
                  <a:schemeClr val="dk1"/>
                </a:solidFill>
              </a:rPr>
              <a:t> of </a:t>
            </a:r>
            <a:r>
              <a:rPr lang="es-UY" dirty="0" err="1">
                <a:solidFill>
                  <a:schemeClr val="dk1"/>
                </a:solidFill>
              </a:rPr>
              <a:t>space</a:t>
            </a:r>
            <a:r>
              <a:rPr lang="es-UY" dirty="0">
                <a:solidFill>
                  <a:schemeClr val="dk1"/>
                </a:solidFill>
              </a:rPr>
              <a:t> </a:t>
            </a:r>
            <a:r>
              <a:rPr lang="es-UY" dirty="0" err="1">
                <a:solidFill>
                  <a:schemeClr val="dk1"/>
                </a:solidFill>
              </a:rPr>
              <a:t>for</a:t>
            </a:r>
            <a:r>
              <a:rPr lang="es-UY" dirty="0">
                <a:solidFill>
                  <a:schemeClr val="dk1"/>
                </a:solidFill>
              </a:rPr>
              <a:t> </a:t>
            </a:r>
            <a:r>
              <a:rPr lang="es-UY" dirty="0" err="1">
                <a:solidFill>
                  <a:schemeClr val="dk1"/>
                </a:solidFill>
              </a:rPr>
              <a:t>improvement</a:t>
            </a:r>
            <a:r>
              <a:rPr lang="es-UY" dirty="0">
                <a:solidFill>
                  <a:schemeClr val="dk1"/>
                </a:solidFill>
              </a:rPr>
              <a:t>, </a:t>
            </a:r>
            <a:r>
              <a:rPr lang="es-UY" dirty="0" err="1">
                <a:solidFill>
                  <a:schemeClr val="dk1"/>
                </a:solidFill>
              </a:rPr>
              <a:t>especially</a:t>
            </a:r>
            <a:r>
              <a:rPr lang="es-UY" dirty="0">
                <a:solidFill>
                  <a:schemeClr val="dk1"/>
                </a:solidFill>
              </a:rPr>
              <a:t> in concrete </a:t>
            </a:r>
            <a:r>
              <a:rPr lang="es-UY" dirty="0" err="1">
                <a:solidFill>
                  <a:schemeClr val="dk1"/>
                </a:solidFill>
              </a:rPr>
              <a:t>applications</a:t>
            </a:r>
            <a:r>
              <a:rPr lang="es-UY" dirty="0">
                <a:solidFill>
                  <a:schemeClr val="dk1"/>
                </a:solidFill>
              </a:rPr>
              <a:t> at </a:t>
            </a:r>
            <a:r>
              <a:rPr lang="es-UY" dirty="0" err="1">
                <a:solidFill>
                  <a:schemeClr val="dk1"/>
                </a:solidFill>
              </a:rPr>
              <a:t>the</a:t>
            </a:r>
            <a:r>
              <a:rPr lang="es-UY" dirty="0">
                <a:solidFill>
                  <a:schemeClr val="dk1"/>
                </a:solidFill>
              </a:rPr>
              <a:t> regional </a:t>
            </a:r>
            <a:r>
              <a:rPr lang="es-UY" dirty="0" err="1">
                <a:solidFill>
                  <a:schemeClr val="dk1"/>
                </a:solidFill>
              </a:rPr>
              <a:t>level</a:t>
            </a:r>
            <a:endParaRPr lang="es-UY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dk1"/>
                </a:solidFill>
              </a:rPr>
              <a:t>The most valuable experience was the exchange of concrete good practices of harmonization applied at the country level</a:t>
            </a:r>
            <a:endParaRPr lang="es-UY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UY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6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3"/>
          <a:srcRect l="14790" t="34056" r="74084" b="52485"/>
          <a:stretch/>
        </p:blipFill>
        <p:spPr bwMode="auto">
          <a:xfrm>
            <a:off x="6444208" y="5987040"/>
            <a:ext cx="1080120" cy="826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2 Título"/>
          <p:cNvSpPr>
            <a:spLocks noGrp="1"/>
          </p:cNvSpPr>
          <p:nvPr>
            <p:ph type="title"/>
          </p:nvPr>
        </p:nvSpPr>
        <p:spPr>
          <a:xfrm>
            <a:off x="167680" y="206320"/>
            <a:ext cx="7560840" cy="635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RWG</a:t>
            </a:r>
            <a:endParaRPr lang="es-ES" sz="3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3528" y="1124744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underlying methodology and concepts for NA (2008 SNA)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(BPM6) are consistent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But: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large differences remain in practice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UY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initial evaluation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NA data presented at the 2016 UN-ECLAC National Accounts Seminar showed large inconsistencies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Countries expressed interest in further working to better understand the reasons for such inconsistencies and improve the harmonization in practice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created an RWG with this purpose</a:t>
            </a:r>
            <a:endParaRPr lang="es-U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During the 11</a:t>
            </a:r>
            <a:r>
              <a:rPr lang="en-US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meeting (Dec. 2017) the AEG stressed the importance of the harmonization and supported regional initiatives developed in LAC and Europe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Guide is the main outcome of the activities of the RWG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U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402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5523374" y="3102059"/>
            <a:ext cx="2500655" cy="8309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Y"/>
            </a:defPPr>
            <a:lvl1pPr algn="ctr">
              <a:defRPr sz="2000" b="1"/>
            </a:lvl1pPr>
          </a:lstStyle>
          <a:p>
            <a:r>
              <a:rPr lang="es-UY" sz="1600" dirty="0" err="1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es-U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1600" dirty="0" err="1">
                <a:latin typeface="Arial" panose="020B0604020202020204" pitchFamily="34" charset="0"/>
                <a:cs typeface="Arial" panose="020B0604020202020204" pitchFamily="34" charset="0"/>
              </a:rPr>
              <a:t>Seminar</a:t>
            </a:r>
            <a:r>
              <a:rPr lang="es-U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16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U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1600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s-U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1600" dirty="0" err="1">
                <a:latin typeface="Arial" panose="020B0604020202020204" pitchFamily="34" charset="0"/>
                <a:cs typeface="Arial" panose="020B0604020202020204" pitchFamily="34" charset="0"/>
              </a:rPr>
              <a:t>Accounts</a:t>
            </a:r>
            <a:r>
              <a:rPr lang="es-UY" sz="1600" dirty="0">
                <a:latin typeface="Arial" panose="020B0604020202020204" pitchFamily="34" charset="0"/>
                <a:cs typeface="Arial" panose="020B0604020202020204" pitchFamily="34" charset="0"/>
              </a:rPr>
              <a:t> (ECLAC)</a:t>
            </a:r>
          </a:p>
        </p:txBody>
      </p:sp>
      <p:sp>
        <p:nvSpPr>
          <p:cNvPr id="20" name="Flecha: hacia abajo 19"/>
          <p:cNvSpPr/>
          <p:nvPr/>
        </p:nvSpPr>
        <p:spPr>
          <a:xfrm rot="16200000">
            <a:off x="4680012" y="3537013"/>
            <a:ext cx="864096" cy="50405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1" name="16 Cerrar llave"/>
          <p:cNvSpPr/>
          <p:nvPr/>
        </p:nvSpPr>
        <p:spPr>
          <a:xfrm>
            <a:off x="2483768" y="1893013"/>
            <a:ext cx="340523" cy="3707690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0" name="18 Rectángulo"/>
          <p:cNvSpPr/>
          <p:nvPr/>
        </p:nvSpPr>
        <p:spPr>
          <a:xfrm>
            <a:off x="3028492" y="4523485"/>
            <a:ext cx="1564680" cy="738664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es-ES" sz="1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s-ES" sz="1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UNSD-       UN-ECLAC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8 Rectángulo"/>
          <p:cNvSpPr/>
          <p:nvPr/>
        </p:nvSpPr>
        <p:spPr>
          <a:xfrm>
            <a:off x="1075709" y="4067200"/>
            <a:ext cx="1099981" cy="307777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Nicaragua 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8 Rectángulo"/>
          <p:cNvSpPr/>
          <p:nvPr/>
        </p:nvSpPr>
        <p:spPr>
          <a:xfrm>
            <a:off x="1012962" y="3217661"/>
            <a:ext cx="1149674" cy="307777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 Rica 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8 Rectángulo"/>
          <p:cNvSpPr/>
          <p:nvPr/>
        </p:nvSpPr>
        <p:spPr>
          <a:xfrm>
            <a:off x="1162041" y="2771637"/>
            <a:ext cx="1000595" cy="307777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8 Rectángulo"/>
          <p:cNvSpPr/>
          <p:nvPr/>
        </p:nvSpPr>
        <p:spPr>
          <a:xfrm>
            <a:off x="595317" y="4512593"/>
            <a:ext cx="157722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s-ES" sz="1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Uruguay</a:t>
            </a:r>
          </a:p>
          <a:p>
            <a:pPr algn="r"/>
            <a:endParaRPr lang="es-ES" sz="400" b="1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8 Rectángulo"/>
          <p:cNvSpPr/>
          <p:nvPr/>
        </p:nvSpPr>
        <p:spPr>
          <a:xfrm>
            <a:off x="1109945" y="5196669"/>
            <a:ext cx="1050031" cy="307777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Venezuela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8 Rectángulo"/>
          <p:cNvSpPr/>
          <p:nvPr/>
        </p:nvSpPr>
        <p:spPr>
          <a:xfrm>
            <a:off x="1473453" y="2348423"/>
            <a:ext cx="683200" cy="307777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5"/>
          <p:cNvSpPr txBox="1"/>
          <p:nvPr/>
        </p:nvSpPr>
        <p:spPr>
          <a:xfrm>
            <a:off x="5523373" y="4725144"/>
            <a:ext cx="2500655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Y"/>
            </a:defPPr>
            <a:lvl1pPr algn="ctr">
              <a:defRPr sz="2000" b="1"/>
            </a:lvl1pPr>
          </a:lstStyle>
          <a:p>
            <a:r>
              <a:rPr lang="es-UY" sz="1800" dirty="0">
                <a:latin typeface="Arial" panose="020B0604020202020204" pitchFamily="34" charset="0"/>
                <a:cs typeface="Arial" panose="020B0604020202020204" pitchFamily="34" charset="0"/>
              </a:rPr>
              <a:t>AEG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331640" y="1124975"/>
            <a:ext cx="6855001" cy="503826"/>
          </a:xfrm>
          <a:prstGeom prst="rect">
            <a:avLst/>
          </a:prstGeom>
          <a:solidFill>
            <a:schemeClr val="accent1">
              <a:alpha val="63000"/>
            </a:scheme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150" tIns="121150" rIns="121150" bIns="12115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UY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RWG </a:t>
            </a:r>
            <a:r>
              <a:rPr lang="es-UY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UY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Harmonization</a:t>
            </a:r>
            <a:r>
              <a:rPr lang="es-UY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BOP - NA</a:t>
            </a:r>
            <a:endParaRPr lang="es-UY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028492" y="1916832"/>
            <a:ext cx="1564680" cy="954107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Colaboration</a:t>
            </a:r>
            <a:r>
              <a:rPr lang="es-ES" sz="1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sz="1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s-ES" sz="1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r>
              <a:rPr lang="es-ES" sz="1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(IMF, Eurostat)</a:t>
            </a:r>
          </a:p>
        </p:txBody>
      </p:sp>
      <p:cxnSp>
        <p:nvCxnSpPr>
          <p:cNvPr id="4" name="3 Conector recto de flecha"/>
          <p:cNvCxnSpPr>
            <a:cxnSpLocks/>
            <a:stCxn id="19" idx="2"/>
          </p:cNvCxnSpPr>
          <p:nvPr/>
        </p:nvCxnSpPr>
        <p:spPr>
          <a:xfrm>
            <a:off x="3810832" y="2870939"/>
            <a:ext cx="0" cy="65449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18 Rectángulo"/>
          <p:cNvSpPr/>
          <p:nvPr/>
        </p:nvSpPr>
        <p:spPr>
          <a:xfrm>
            <a:off x="2963894" y="3572920"/>
            <a:ext cx="1693876" cy="535531"/>
          </a:xfrm>
          <a:prstGeom prst="rect">
            <a:avLst/>
          </a:prstGeom>
          <a:solidFill>
            <a:schemeClr val="accent1">
              <a:alpha val="63000"/>
            </a:scheme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150" tIns="121150" rIns="121150" bIns="12115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RWG</a:t>
            </a:r>
          </a:p>
        </p:txBody>
      </p:sp>
      <p:cxnSp>
        <p:nvCxnSpPr>
          <p:cNvPr id="29" name="28 Conector recto de flecha"/>
          <p:cNvCxnSpPr>
            <a:cxnSpLocks/>
            <a:stCxn id="10" idx="0"/>
          </p:cNvCxnSpPr>
          <p:nvPr/>
        </p:nvCxnSpPr>
        <p:spPr>
          <a:xfrm flipV="1">
            <a:off x="3810832" y="4132219"/>
            <a:ext cx="21172" cy="391266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22 Imagen"/>
          <p:cNvPicPr/>
          <p:nvPr/>
        </p:nvPicPr>
        <p:blipFill rotWithShape="1">
          <a:blip r:embed="rId3"/>
          <a:srcRect l="14790" t="34056" r="74084" b="52485"/>
          <a:stretch/>
        </p:blipFill>
        <p:spPr bwMode="auto">
          <a:xfrm>
            <a:off x="6444208" y="5987040"/>
            <a:ext cx="1080120" cy="826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18 Rectángulo">
            <a:extLst>
              <a:ext uri="{FF2B5EF4-FFF2-40B4-BE49-F238E27FC236}">
                <a16:creationId xmlns:a16="http://schemas.microsoft.com/office/drawing/2014/main" id="{0DD74B21-C5EB-4A08-ACDA-7B6EB2F5EE05}"/>
              </a:ext>
            </a:extLst>
          </p:cNvPr>
          <p:cNvSpPr/>
          <p:nvPr/>
        </p:nvSpPr>
        <p:spPr>
          <a:xfrm>
            <a:off x="1010302" y="3635151"/>
            <a:ext cx="1149674" cy="307777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Guatemala 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8 Rectángulo">
            <a:extLst>
              <a:ext uri="{FF2B5EF4-FFF2-40B4-BE49-F238E27FC236}">
                <a16:creationId xmlns:a16="http://schemas.microsoft.com/office/drawing/2014/main" id="{C8494AB6-AC68-4426-9C04-1F1DC6E8B4BE}"/>
              </a:ext>
            </a:extLst>
          </p:cNvPr>
          <p:cNvSpPr/>
          <p:nvPr/>
        </p:nvSpPr>
        <p:spPr>
          <a:xfrm>
            <a:off x="1155859" y="1959090"/>
            <a:ext cx="1019831" cy="307777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Argentina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AA7BB9-6C41-48E5-A466-1DA99BC8AD43}"/>
              </a:ext>
            </a:extLst>
          </p:cNvPr>
          <p:cNvSpPr txBox="1"/>
          <p:nvPr/>
        </p:nvSpPr>
        <p:spPr>
          <a:xfrm>
            <a:off x="497147" y="5951021"/>
            <a:ext cx="409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Y" dirty="0" err="1"/>
              <a:t>Participants</a:t>
            </a:r>
            <a:r>
              <a:rPr lang="es-UY" dirty="0"/>
              <a:t> </a:t>
            </a:r>
            <a:r>
              <a:rPr lang="es-UY" dirty="0" err="1"/>
              <a:t>were</a:t>
            </a:r>
            <a:r>
              <a:rPr lang="es-UY" dirty="0"/>
              <a:t> </a:t>
            </a:r>
            <a:r>
              <a:rPr lang="es-UY" dirty="0" err="1"/>
              <a:t>for</a:t>
            </a:r>
            <a:r>
              <a:rPr lang="es-UY" dirty="0"/>
              <a:t> </a:t>
            </a:r>
            <a:r>
              <a:rPr lang="es-UY" dirty="0" err="1"/>
              <a:t>each</a:t>
            </a:r>
            <a:r>
              <a:rPr lang="es-UY" dirty="0"/>
              <a:t> country: </a:t>
            </a:r>
            <a:r>
              <a:rPr lang="es-UY" dirty="0" err="1"/>
              <a:t>one</a:t>
            </a:r>
            <a:r>
              <a:rPr lang="es-UY" dirty="0"/>
              <a:t> </a:t>
            </a:r>
            <a:r>
              <a:rPr lang="es-UY" dirty="0" err="1"/>
              <a:t>expert</a:t>
            </a:r>
            <a:r>
              <a:rPr lang="es-UY" dirty="0"/>
              <a:t> </a:t>
            </a:r>
            <a:r>
              <a:rPr lang="es-UY" dirty="0" err="1"/>
              <a:t>on</a:t>
            </a:r>
            <a:r>
              <a:rPr lang="es-UY" dirty="0"/>
              <a:t> NA and </a:t>
            </a:r>
            <a:r>
              <a:rPr lang="es-UY" dirty="0" err="1"/>
              <a:t>one</a:t>
            </a:r>
            <a:r>
              <a:rPr lang="es-UY" dirty="0"/>
              <a:t> </a:t>
            </a:r>
            <a:r>
              <a:rPr lang="es-UY" dirty="0" err="1"/>
              <a:t>expert</a:t>
            </a:r>
            <a:r>
              <a:rPr lang="es-UY" dirty="0"/>
              <a:t> </a:t>
            </a:r>
            <a:r>
              <a:rPr lang="es-UY" dirty="0" err="1"/>
              <a:t>on</a:t>
            </a:r>
            <a:r>
              <a:rPr lang="es-UY" dirty="0"/>
              <a:t> BOP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1347E18-4887-49D2-92C0-E8B34E8E2413}"/>
              </a:ext>
            </a:extLst>
          </p:cNvPr>
          <p:cNvSpPr txBox="1"/>
          <p:nvPr/>
        </p:nvSpPr>
        <p:spPr>
          <a:xfrm>
            <a:off x="5292080" y="198884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dirty="0" err="1"/>
              <a:t>Work</a:t>
            </a:r>
            <a:r>
              <a:rPr lang="es-UY" sz="2000" dirty="0"/>
              <a:t> </a:t>
            </a:r>
            <a:r>
              <a:rPr lang="es-UY" sz="2000" dirty="0" err="1"/>
              <a:t>carried</a:t>
            </a:r>
            <a:r>
              <a:rPr lang="es-UY" sz="2000" dirty="0"/>
              <a:t> </a:t>
            </a:r>
            <a:r>
              <a:rPr lang="es-UY" sz="2000" dirty="0" err="1"/>
              <a:t>out</a:t>
            </a:r>
            <a:r>
              <a:rPr lang="es-UY" sz="2000" dirty="0"/>
              <a:t> </a:t>
            </a:r>
            <a:r>
              <a:rPr lang="es-UY" sz="2000" dirty="0" err="1"/>
              <a:t>from</a:t>
            </a:r>
            <a:r>
              <a:rPr lang="es-UY" sz="2000" dirty="0"/>
              <a:t>  </a:t>
            </a:r>
            <a:r>
              <a:rPr lang="es-UY" sz="2000" dirty="0" err="1"/>
              <a:t>July</a:t>
            </a:r>
            <a:r>
              <a:rPr lang="es-UY" sz="2000" dirty="0"/>
              <a:t> 2017 to </a:t>
            </a:r>
            <a:r>
              <a:rPr lang="es-UY" sz="2000" dirty="0" err="1"/>
              <a:t>July</a:t>
            </a:r>
            <a:r>
              <a:rPr lang="es-UY" sz="2000" dirty="0"/>
              <a:t> 2018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AAFBA3C-9BD7-4F54-940B-D5C967200912}"/>
              </a:ext>
            </a:extLst>
          </p:cNvPr>
          <p:cNvSpPr txBox="1"/>
          <p:nvPr/>
        </p:nvSpPr>
        <p:spPr>
          <a:xfrm>
            <a:off x="5527729" y="4028937"/>
            <a:ext cx="2500655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Y"/>
            </a:defPPr>
            <a:lvl1pPr algn="ctr">
              <a:defRPr sz="2000" b="1"/>
            </a:lvl1pPr>
          </a:lstStyle>
          <a:p>
            <a:r>
              <a:rPr lang="es-UY" sz="1600" dirty="0">
                <a:latin typeface="Arial" panose="020B0604020202020204" pitchFamily="34" charset="0"/>
                <a:cs typeface="Arial" panose="020B0604020202020204" pitchFamily="34" charset="0"/>
              </a:rPr>
              <a:t>UN-ECE Meeting </a:t>
            </a:r>
            <a:r>
              <a:rPr lang="es-UY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U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U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16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s-U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U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1600" dirty="0" err="1"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r>
              <a:rPr lang="es-U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16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UY" sz="1600" dirty="0">
                <a:latin typeface="Arial" panose="020B0604020202020204" pitchFamily="34" charset="0"/>
                <a:cs typeface="Arial" panose="020B0604020202020204" pitchFamily="34" charset="0"/>
              </a:rPr>
              <a:t> NA</a:t>
            </a:r>
          </a:p>
        </p:txBody>
      </p:sp>
      <p:sp>
        <p:nvSpPr>
          <p:cNvPr id="30" name="2 Título">
            <a:extLst>
              <a:ext uri="{FF2B5EF4-FFF2-40B4-BE49-F238E27FC236}">
                <a16:creationId xmlns:a16="http://schemas.microsoft.com/office/drawing/2014/main" id="{D51C15CD-2BFF-4088-9D18-FB68D582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0" y="206320"/>
            <a:ext cx="7560840" cy="635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RWG</a:t>
            </a:r>
            <a:endParaRPr lang="es-ES" sz="3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7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2DDE245-8CC1-4BA2-AE30-37E971809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409270"/>
              </p:ext>
            </p:extLst>
          </p:nvPr>
        </p:nvGraphicFramePr>
        <p:xfrm>
          <a:off x="827584" y="1844824"/>
          <a:ext cx="3240360" cy="1294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705293207"/>
                    </a:ext>
                  </a:extLst>
                </a:gridCol>
              </a:tblGrid>
              <a:tr h="364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Building blocks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83923"/>
                  </a:ext>
                </a:extLst>
              </a:tr>
              <a:tr h="929837">
                <a:tc>
                  <a:txBody>
                    <a:bodyPr/>
                    <a:lstStyle/>
                    <a:p>
                      <a:pPr marL="180000" algn="l" rtl="0" fontAlgn="ctr"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 Conceptual compliance                  </a:t>
                      </a:r>
                    </a:p>
                    <a:p>
                      <a:pPr marL="180000" algn="l" rtl="0" fontAlgn="ctr"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None/>
                      </a:pP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80000" algn="l" rtl="0" fontAlgn="ctr"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(Use the same conceptual framework )</a:t>
                      </a:r>
                    </a:p>
                  </a:txBody>
                  <a:tcPr marL="7620" marR="7620" marT="7620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02231"/>
                  </a:ext>
                </a:extLst>
              </a:tr>
            </a:tbl>
          </a:graphicData>
        </a:graphic>
      </p:graphicFrame>
      <p:sp>
        <p:nvSpPr>
          <p:cNvPr id="9" name="2 Título">
            <a:extLst>
              <a:ext uri="{FF2B5EF4-FFF2-40B4-BE49-F238E27FC236}">
                <a16:creationId xmlns:a16="http://schemas.microsoft.com/office/drawing/2014/main" id="{7E19EE82-2367-4F2C-9B18-20328657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0" y="206320"/>
            <a:ext cx="8724800" cy="635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es-UY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(…)</a:t>
            </a:r>
            <a:endParaRPr lang="es-ES" sz="3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3"/>
          <a:srcRect l="14790" t="34056" r="74084" b="52485"/>
          <a:stretch/>
        </p:blipFill>
        <p:spPr bwMode="auto">
          <a:xfrm>
            <a:off x="6444208" y="5987040"/>
            <a:ext cx="1080120" cy="826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A6FFF8-0DD3-44BC-BDAF-74924B339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636942"/>
              </p:ext>
            </p:extLst>
          </p:nvPr>
        </p:nvGraphicFramePr>
        <p:xfrm>
          <a:off x="827584" y="3140968"/>
          <a:ext cx="3240360" cy="150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1626177647"/>
                    </a:ext>
                  </a:extLst>
                </a:gridCol>
              </a:tblGrid>
              <a:tr h="1438652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None/>
                      </a:pP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80000" algn="l" rtl="0" fontAlgn="ctr"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Statistical production process  </a:t>
                      </a:r>
                    </a:p>
                    <a:p>
                      <a:pPr marL="180000" algn="l" rtl="0" fontAlgn="ctr"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None/>
                      </a:pP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80000" algn="l" rtl="0" fontAlgn="ctr"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(Follow a coherent process of statistical production in both systems)</a:t>
                      </a:r>
                      <a:r>
                        <a:rPr lang="es-U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rtl="0" fontAlgn="ctr"/>
                      <a:r>
                        <a:rPr lang="es-U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rtl="0" fontAlgn="ctr"/>
                      <a:r>
                        <a:rPr lang="es-U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8805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E7FC62F-602A-4DDC-B289-5DB0C0539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943532"/>
              </p:ext>
            </p:extLst>
          </p:nvPr>
        </p:nvGraphicFramePr>
        <p:xfrm>
          <a:off x="827584" y="4629939"/>
          <a:ext cx="3240359" cy="118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59">
                  <a:extLst>
                    <a:ext uri="{9D8B030D-6E8A-4147-A177-3AD203B41FA5}">
                      <a16:colId xmlns:a16="http://schemas.microsoft.com/office/drawing/2014/main" val="619045879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180000" algn="l" rtl="0" fontAlgn="ctr">
                        <a:spcBef>
                          <a:spcPts val="600"/>
                        </a:spcBef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None/>
                      </a:pP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80000" algn="l" rtl="0" fontAlgn="ctr">
                        <a:spcBef>
                          <a:spcPts val="0"/>
                        </a:spcBef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Institutional arrangements </a:t>
                      </a:r>
                    </a:p>
                    <a:p>
                      <a:pPr marL="180000" algn="l" rtl="0" fontAlgn="ctr"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None/>
                      </a:pP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80000" algn="l" rtl="0" fontAlgn="ctr"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(Institutional setting of the coordination)</a:t>
                      </a:r>
                    </a:p>
                    <a:p>
                      <a:pPr marL="180000" algn="l" rtl="0" fontAlgn="ctr"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540037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D4300D45-51AE-4BB0-8324-B19D17F5FB11}"/>
              </a:ext>
            </a:extLst>
          </p:cNvPr>
          <p:cNvPicPr/>
          <p:nvPr/>
        </p:nvPicPr>
        <p:blipFill rotWithShape="1">
          <a:blip r:embed="rId4"/>
          <a:srcRect l="31775" t="14220" r="32994" b="4429"/>
          <a:stretch/>
        </p:blipFill>
        <p:spPr bwMode="auto">
          <a:xfrm>
            <a:off x="5289512" y="1988839"/>
            <a:ext cx="2378832" cy="3032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084E5A8-B91A-4D43-8B1C-CA9A79E4F641}"/>
              </a:ext>
            </a:extLst>
          </p:cNvPr>
          <p:cNvSpPr/>
          <p:nvPr/>
        </p:nvSpPr>
        <p:spPr>
          <a:xfrm>
            <a:off x="5289512" y="5220489"/>
            <a:ext cx="237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MyriadPro-SemiboldSemiCn"/>
              </a:rPr>
              <a:t>UNSD, DESA, NY</a:t>
            </a:r>
            <a:r>
              <a:rPr lang="es-UY" sz="1400" dirty="0">
                <a:solidFill>
                  <a:srgbClr val="231F20"/>
                </a:solidFill>
                <a:latin typeface="MyriadPro-SemiCn"/>
              </a:rPr>
              <a:t> 2013</a:t>
            </a:r>
            <a:endParaRPr lang="es-UY" sz="14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05772D5-4B4C-44CD-B671-BA9F389BACE1}"/>
              </a:ext>
            </a:extLst>
          </p:cNvPr>
          <p:cNvSpPr/>
          <p:nvPr/>
        </p:nvSpPr>
        <p:spPr>
          <a:xfrm>
            <a:off x="323528" y="98072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Group adopted the approach of Integrated Economic Statistics to review reasons for lack of harmonization, look for best practices and make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20170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9CE5DC8-7366-407E-A548-736C9952ABFE}"/>
              </a:ext>
            </a:extLst>
          </p:cNvPr>
          <p:cNvPicPr/>
          <p:nvPr/>
        </p:nvPicPr>
        <p:blipFill rotWithShape="1">
          <a:blip r:embed="rId2"/>
          <a:srcRect l="23798" t="18673" r="24883" b="15147"/>
          <a:stretch/>
        </p:blipFill>
        <p:spPr bwMode="auto">
          <a:xfrm>
            <a:off x="323529" y="1196752"/>
            <a:ext cx="8280920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2 Título">
            <a:extLst>
              <a:ext uri="{FF2B5EF4-FFF2-40B4-BE49-F238E27FC236}">
                <a16:creationId xmlns:a16="http://schemas.microsoft.com/office/drawing/2014/main" id="{C599B15B-7146-40BD-AB99-6166BEF1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0" y="206320"/>
            <a:ext cx="7560840" cy="635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endParaRPr lang="es-ES" sz="3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6A2C5716-0F3E-468B-AB33-D139B600F540}"/>
              </a:ext>
            </a:extLst>
          </p:cNvPr>
          <p:cNvSpPr/>
          <p:nvPr/>
        </p:nvSpPr>
        <p:spPr>
          <a:xfrm>
            <a:off x="1043609" y="2996952"/>
            <a:ext cx="504055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05F7900-EE24-49EC-BA11-8A4B41A5BBA0}"/>
              </a:ext>
            </a:extLst>
          </p:cNvPr>
          <p:cNvCxnSpPr>
            <a:cxnSpLocks/>
          </p:cNvCxnSpPr>
          <p:nvPr/>
        </p:nvCxnSpPr>
        <p:spPr>
          <a:xfrm>
            <a:off x="1547664" y="3284984"/>
            <a:ext cx="1656184" cy="0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63400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>
            <a:extLst>
              <a:ext uri="{FF2B5EF4-FFF2-40B4-BE49-F238E27FC236}">
                <a16:creationId xmlns:a16="http://schemas.microsoft.com/office/drawing/2014/main" id="{C599B15B-7146-40BD-AB99-6166BEF1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0" y="206320"/>
            <a:ext cx="7560840" cy="635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s-ES" sz="3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35B3A6E-A525-42BC-9672-DFE846528682}"/>
              </a:ext>
            </a:extLst>
          </p:cNvPr>
          <p:cNvPicPr/>
          <p:nvPr/>
        </p:nvPicPr>
        <p:blipFill rotWithShape="1">
          <a:blip r:embed="rId2"/>
          <a:srcRect l="23888" t="20800" r="26190" b="25783"/>
          <a:stretch/>
        </p:blipFill>
        <p:spPr bwMode="auto">
          <a:xfrm>
            <a:off x="539552" y="1424066"/>
            <a:ext cx="8049748" cy="4885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6A2C5716-0F3E-468B-AB33-D139B600F540}"/>
              </a:ext>
            </a:extLst>
          </p:cNvPr>
          <p:cNvSpPr/>
          <p:nvPr/>
        </p:nvSpPr>
        <p:spPr>
          <a:xfrm>
            <a:off x="1187625" y="2276872"/>
            <a:ext cx="432048" cy="4119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FEA496F-337C-44DA-B4DA-BF57192E0339}"/>
              </a:ext>
            </a:extLst>
          </p:cNvPr>
          <p:cNvCxnSpPr>
            <a:cxnSpLocks/>
          </p:cNvCxnSpPr>
          <p:nvPr/>
        </p:nvCxnSpPr>
        <p:spPr>
          <a:xfrm>
            <a:off x="1619673" y="2564904"/>
            <a:ext cx="1224136" cy="0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828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DABCF9D-7771-4A40-9E25-27053864EF2E}"/>
              </a:ext>
            </a:extLst>
          </p:cNvPr>
          <p:cNvPicPr/>
          <p:nvPr/>
        </p:nvPicPr>
        <p:blipFill rotWithShape="1">
          <a:blip r:embed="rId2"/>
          <a:srcRect l="24330" t="35454" r="25549" b="7819"/>
          <a:stretch/>
        </p:blipFill>
        <p:spPr bwMode="auto">
          <a:xfrm>
            <a:off x="683568" y="980729"/>
            <a:ext cx="7560840" cy="5400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2 Título">
            <a:extLst>
              <a:ext uri="{FF2B5EF4-FFF2-40B4-BE49-F238E27FC236}">
                <a16:creationId xmlns:a16="http://schemas.microsoft.com/office/drawing/2014/main" id="{C599B15B-7146-40BD-AB99-6166BEF1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0" y="206320"/>
            <a:ext cx="7560840" cy="635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s-ES" sz="3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6A2C5716-0F3E-468B-AB33-D139B600F540}"/>
              </a:ext>
            </a:extLst>
          </p:cNvPr>
          <p:cNvSpPr/>
          <p:nvPr/>
        </p:nvSpPr>
        <p:spPr>
          <a:xfrm>
            <a:off x="1331640" y="2204864"/>
            <a:ext cx="504055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455A11B-3E71-4D96-85FC-F256E8E27A01}"/>
              </a:ext>
            </a:extLst>
          </p:cNvPr>
          <p:cNvSpPr/>
          <p:nvPr/>
        </p:nvSpPr>
        <p:spPr>
          <a:xfrm>
            <a:off x="1331640" y="2780928"/>
            <a:ext cx="432047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2D5DA98-3A86-4CBE-AED9-BD6563BEBF34}"/>
              </a:ext>
            </a:extLst>
          </p:cNvPr>
          <p:cNvCxnSpPr>
            <a:cxnSpLocks/>
          </p:cNvCxnSpPr>
          <p:nvPr/>
        </p:nvCxnSpPr>
        <p:spPr>
          <a:xfrm>
            <a:off x="1799691" y="2492896"/>
            <a:ext cx="936105" cy="0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AA5294C-A3B8-4177-8CD2-7BD5B29900A0}"/>
              </a:ext>
            </a:extLst>
          </p:cNvPr>
          <p:cNvCxnSpPr>
            <a:cxnSpLocks/>
          </p:cNvCxnSpPr>
          <p:nvPr/>
        </p:nvCxnSpPr>
        <p:spPr>
          <a:xfrm>
            <a:off x="1763687" y="3068960"/>
            <a:ext cx="3096345" cy="0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97593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Título">
            <a:extLst>
              <a:ext uri="{FF2B5EF4-FFF2-40B4-BE49-F238E27FC236}">
                <a16:creationId xmlns:a16="http://schemas.microsoft.com/office/drawing/2014/main" id="{7E19EE82-2367-4F2C-9B18-20328657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0" y="206320"/>
            <a:ext cx="8724800" cy="635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s-UY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1: Conceptual </a:t>
            </a:r>
            <a:r>
              <a:rPr lang="es-UY" sz="3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endParaRPr lang="es-ES" sz="3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3"/>
          <a:srcRect l="14790" t="34056" r="74084" b="52485"/>
          <a:stretch/>
        </p:blipFill>
        <p:spPr bwMode="auto">
          <a:xfrm>
            <a:off x="6444208" y="5987040"/>
            <a:ext cx="1080120" cy="826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A517E5F-3FC9-45A6-92C0-F96558157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03725"/>
              </p:ext>
            </p:extLst>
          </p:nvPr>
        </p:nvGraphicFramePr>
        <p:xfrm>
          <a:off x="323528" y="2455694"/>
          <a:ext cx="8280920" cy="3530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val="1798140852"/>
                    </a:ext>
                  </a:extLst>
                </a:gridCol>
              </a:tblGrid>
              <a:tr h="511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POTENTIAL ELEMENTS FOR INCONSISTENCIES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746822"/>
                  </a:ext>
                </a:extLst>
              </a:tr>
              <a:tr h="965632">
                <a:tc>
                  <a:txBody>
                    <a:bodyPr/>
                    <a:lstStyle/>
                    <a:p>
                      <a:r>
                        <a:rPr lang="es-UY" dirty="0" err="1"/>
                        <a:t>Although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the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frameworks</a:t>
                      </a:r>
                      <a:r>
                        <a:rPr lang="es-UY" dirty="0"/>
                        <a:t> are </a:t>
                      </a:r>
                      <a:r>
                        <a:rPr lang="es-UY" dirty="0" err="1"/>
                        <a:t>conceptually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consistent</a:t>
                      </a:r>
                      <a:r>
                        <a:rPr lang="es-UY" dirty="0"/>
                        <a:t>, </a:t>
                      </a:r>
                      <a:r>
                        <a:rPr lang="es-UY" dirty="0" err="1"/>
                        <a:t>there</a:t>
                      </a:r>
                      <a:r>
                        <a:rPr lang="es-UY" dirty="0"/>
                        <a:t> are </a:t>
                      </a:r>
                      <a:r>
                        <a:rPr lang="es-UY" dirty="0" err="1"/>
                        <a:t>differences</a:t>
                      </a:r>
                      <a:r>
                        <a:rPr lang="es-UY" dirty="0"/>
                        <a:t> in </a:t>
                      </a:r>
                      <a:r>
                        <a:rPr lang="es-UY" dirty="0" err="1"/>
                        <a:t>wording</a:t>
                      </a:r>
                      <a:r>
                        <a:rPr lang="es-UY" dirty="0"/>
                        <a:t>, </a:t>
                      </a:r>
                      <a:r>
                        <a:rPr lang="es-UY" dirty="0" err="1"/>
                        <a:t>emphasis</a:t>
                      </a:r>
                      <a:r>
                        <a:rPr lang="es-UY" dirty="0"/>
                        <a:t> and </a:t>
                      </a:r>
                      <a:r>
                        <a:rPr lang="es-UY" dirty="0" err="1"/>
                        <a:t>topics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covered</a:t>
                      </a:r>
                      <a:r>
                        <a:rPr lang="es-UY" dirty="0"/>
                        <a:t>, </a:t>
                      </a:r>
                      <a:r>
                        <a:rPr lang="es-UY" dirty="0" err="1"/>
                        <a:t>which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might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generate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different</a:t>
                      </a:r>
                      <a:r>
                        <a:rPr lang="es-UY" dirty="0"/>
                        <a:t> </a:t>
                      </a:r>
                      <a:r>
                        <a:rPr lang="es-UY" dirty="0" err="1"/>
                        <a:t>interpretations</a:t>
                      </a:r>
                      <a:r>
                        <a:rPr lang="es-UY" baseline="0" dirty="0"/>
                        <a:t> in </a:t>
                      </a:r>
                      <a:r>
                        <a:rPr lang="es-UY" baseline="0" dirty="0" err="1"/>
                        <a:t>compilers</a:t>
                      </a:r>
                      <a:r>
                        <a:rPr lang="es-UY" baseline="0" dirty="0"/>
                        <a:t> and </a:t>
                      </a:r>
                      <a:r>
                        <a:rPr lang="es-UY" baseline="0" dirty="0" err="1"/>
                        <a:t>results</a:t>
                      </a:r>
                      <a:r>
                        <a:rPr lang="es-UY" baseline="0" dirty="0"/>
                        <a:t> </a:t>
                      </a:r>
                      <a:r>
                        <a:rPr lang="es-UY" baseline="0" dirty="0" err="1"/>
                        <a:t>not</a:t>
                      </a:r>
                      <a:r>
                        <a:rPr lang="es-UY" baseline="0" dirty="0"/>
                        <a:t> </a:t>
                      </a:r>
                      <a:r>
                        <a:rPr lang="es-UY" baseline="0" dirty="0" err="1"/>
                        <a:t>totally</a:t>
                      </a:r>
                      <a:r>
                        <a:rPr lang="es-UY" baseline="0" dirty="0"/>
                        <a:t> </a:t>
                      </a:r>
                      <a:r>
                        <a:rPr lang="es-UY" baseline="0" dirty="0" err="1"/>
                        <a:t>aligned</a:t>
                      </a:r>
                      <a:endParaRPr lang="es-UY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910752"/>
                  </a:ext>
                </a:extLst>
              </a:tr>
              <a:tr h="7997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Guide focuses on special issues that were introduced by 2008 SNA and BPM6 to achieve consistency</a:t>
                      </a:r>
                      <a:endParaRPr lang="es-UY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19286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Those cases are discussed in Chapter I, Section C of the Guide</a:t>
                      </a:r>
                      <a:endParaRPr lang="es-UY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4521477"/>
                  </a:ext>
                </a:extLst>
              </a:tr>
              <a:tr h="6132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Different moments of 2008 SNA and BPM6 implementations at the national level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9837777"/>
                  </a:ext>
                </a:extLst>
              </a:tr>
            </a:tbl>
          </a:graphicData>
        </a:graphic>
      </p:graphicFrame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3B3C7A6D-80CA-47B7-B520-86145E0E644A}"/>
              </a:ext>
            </a:extLst>
          </p:cNvPr>
          <p:cNvSpPr/>
          <p:nvPr/>
        </p:nvSpPr>
        <p:spPr>
          <a:xfrm rot="16200000">
            <a:off x="215516" y="1376772"/>
            <a:ext cx="864096" cy="504056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8A84F76-C097-45A9-A7D6-04B218C58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014196"/>
              </p:ext>
            </p:extLst>
          </p:nvPr>
        </p:nvGraphicFramePr>
        <p:xfrm>
          <a:off x="971600" y="1477746"/>
          <a:ext cx="763284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76287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USE THE SAME CONCEPTUAL FRAMEWORK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123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7882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6EA662BABB4349B8AAC4E2C0D8F1C5" ma:contentTypeVersion="3" ma:contentTypeDescription="Crear nuevo documento." ma:contentTypeScope="" ma:versionID="a10978fbf9a988aa5ff55720609f93e9">
  <xsd:schema xmlns:xsd="http://www.w3.org/2001/XMLSchema" xmlns:xs="http://www.w3.org/2001/XMLSchema" xmlns:p="http://schemas.microsoft.com/office/2006/metadata/properties" xmlns:ns2="ef895d86-4def-4eef-9100-607f074e0143" xmlns:ns3="7072c5b1-fb27-40e2-a07c-db28a4e55a04" targetNamespace="http://schemas.microsoft.com/office/2006/metadata/properties" ma:root="true" ma:fieldsID="e138afaffc853d5652d0bc9217c24fc8" ns2:_="" ns3:_="">
    <xsd:import namespace="ef895d86-4def-4eef-9100-607f074e0143"/>
    <xsd:import namespace="7072c5b1-fb27-40e2-a07c-db28a4e55a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ipo_x0020_Documento"/>
                <xsd:element ref="ns3:Grupo" minOccurs="0"/>
                <xsd:element ref="ns3:Tipo_x0020_de_x0020_plantilla" minOccurs="0"/>
                <xsd:element ref="ns2:Area_x0020_Temátic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5d86-4def-4eef-9100-607f074e01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rea_x0020_Temática" ma:index="14" nillable="true" ma:displayName="Area Temática" ma:list="{0ecfe41b-bee4-4fad-99d7-8a6ed03c89cd}" ma:internalName="Area_x0020_Tem_x00e1_tica" ma:showField="Title" ma:web="ef895d86-4def-4eef-9100-607f074e0143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2c5b1-fb27-40e2-a07c-db28a4e55a04" elementFormDefault="qualified">
    <xsd:import namespace="http://schemas.microsoft.com/office/2006/documentManagement/types"/>
    <xsd:import namespace="http://schemas.microsoft.com/office/infopath/2007/PartnerControls"/>
    <xsd:element name="Tipo_x0020_Documento" ma:index="11" ma:displayName="Tipo Documento" ma:internalName="Tipo_x0020_Documento">
      <xsd:simpleType>
        <xsd:restriction base="dms:Text">
          <xsd:maxLength value="255"/>
        </xsd:restriction>
      </xsd:simpleType>
    </xsd:element>
    <xsd:element name="Grupo" ma:index="12" nillable="true" ma:displayName="Grupo" ma:internalName="Grupo">
      <xsd:simpleType>
        <xsd:restriction base="dms:Text">
          <xsd:maxLength value="255"/>
        </xsd:restriction>
      </xsd:simpleType>
    </xsd:element>
    <xsd:element name="Tipo_x0020_de_x0020_plantilla" ma:index="13" nillable="true" ma:displayName="Tipo de plantilla" ma:internalName="Tipo_x0020_de_x0020_plantill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po_x0020_Documento xmlns="7072c5b1-fb27-40e2-a07c-db28a4e55a04">Plantilla PPT</Tipo_x0020_Documento>
    <Grupo xmlns="7072c5b1-fb27-40e2-a07c-db28a4e55a04">Power Point 2007-2010</Grupo>
    <Tipo_x0020_de_x0020_plantilla xmlns="7072c5b1-fb27-40e2-a07c-db28a4e55a04" xsi:nil="true"/>
    <_dlc_DocId xmlns="ef895d86-4def-4eef-9100-607f074e0143">3H6HEM3VYYNK-113-202</_dlc_DocId>
    <_dlc_DocIdUrl xmlns="ef895d86-4def-4eef-9100-607f074e0143">
      <Url>http://intranet/ComunicacionInstitucional/_layouts/15/DocIdRedir.aspx?ID=3H6HEM3VYYNK-113-202</Url>
      <Description>3H6HEM3VYYNK-113-202</Description>
    </_dlc_DocIdUrl>
    <Area_x0020_Temática xmlns="ef895d86-4def-4eef-9100-607f074e0143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12BE12C-FB58-4669-8143-2B563E5027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EA571D-C7A4-4C66-8E71-C7DDB116A5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895d86-4def-4eef-9100-607f074e0143"/>
    <ds:schemaRef ds:uri="7072c5b1-fb27-40e2-a07c-db28a4e55a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105F68-0A8B-424B-A1FE-74758ED04670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ef895d86-4def-4eef-9100-607f074e0143"/>
    <ds:schemaRef ds:uri="http://schemas.microsoft.com/office/infopath/2007/PartnerControls"/>
    <ds:schemaRef ds:uri="7072c5b1-fb27-40e2-a07c-db28a4e55a04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97078C14-2833-4C52-80AD-8670A8A6129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4524</TotalTime>
  <Words>1697</Words>
  <Application>Microsoft Office PowerPoint</Application>
  <PresentationFormat>On-screen Show (4:3)</PresentationFormat>
  <Paragraphs>253</Paragraphs>
  <Slides>24</Slides>
  <Notes>20</Notes>
  <HiddenSlides>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MyriadPro-SemiboldSemiCn</vt:lpstr>
      <vt:lpstr>MyriadPro-SemiCn</vt:lpstr>
      <vt:lpstr>Arial</vt:lpstr>
      <vt:lpstr>Calibri</vt:lpstr>
      <vt:lpstr>Times New Roman</vt:lpstr>
      <vt:lpstr>Wingdings</vt:lpstr>
      <vt:lpstr>Tema de Office</vt:lpstr>
      <vt:lpstr>Practical Guide on Harmonization Between Balance of Payments and National Accounts</vt:lpstr>
      <vt:lpstr>Presentation Outline</vt:lpstr>
      <vt:lpstr>1. The RWG</vt:lpstr>
      <vt:lpstr>1. The RWG</vt:lpstr>
      <vt:lpstr>2. The approach of Integrated Economic Statistics  (…)</vt:lpstr>
      <vt:lpstr>3. Organization of the Guide</vt:lpstr>
      <vt:lpstr>3. Organization of the Guide …</vt:lpstr>
      <vt:lpstr>3. Organization of the Guide …</vt:lpstr>
      <vt:lpstr>Chapter 1: Conceptual compliance</vt:lpstr>
      <vt:lpstr>Chapter 1: Conceptual compliance</vt:lpstr>
      <vt:lpstr>Chapter 1: Conceptual compliance</vt:lpstr>
      <vt:lpstr>Chapter 1: Conceptual compliance</vt:lpstr>
      <vt:lpstr>Chapters 2-3: Statistical Production Process</vt:lpstr>
      <vt:lpstr>Chapter 2: Statistical Production Process</vt:lpstr>
      <vt:lpstr>Chapter 2: Statistical Production Process</vt:lpstr>
      <vt:lpstr>Chapter 2: Statistical Production Process</vt:lpstr>
      <vt:lpstr>Chapter 2: Statistical Production Process</vt:lpstr>
      <vt:lpstr>Chapter 2: Statistical Production Process</vt:lpstr>
      <vt:lpstr>Chapter 2: Statistical Production Process</vt:lpstr>
      <vt:lpstr>Chapter 3: Dissemination</vt:lpstr>
      <vt:lpstr>Chapter 4: Institutional arrangements</vt:lpstr>
      <vt:lpstr>Chapter 4: Institutional arrangements</vt:lpstr>
      <vt:lpstr>Chapter 4: Institutional arrangements</vt:lpstr>
      <vt:lpstr>5. Conclusions </vt:lpstr>
    </vt:vector>
  </TitlesOfParts>
  <Company>BCU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en Powerpoint - Institucional</dc:title>
  <dc:creator>Soporte</dc:creator>
  <cp:lastModifiedBy>Phyo Ba Kyu</cp:lastModifiedBy>
  <cp:revision>132</cp:revision>
  <dcterms:created xsi:type="dcterms:W3CDTF">2015-09-15T16:53:29Z</dcterms:created>
  <dcterms:modified xsi:type="dcterms:W3CDTF">2018-12-04T19:46:01Z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20200</vt:r8>
  </property>
  <property fmtid="{D5CDD505-2E9C-101B-9397-08002B2CF9AE}" pid="3" name="_dlc_DocIdItemGuid">
    <vt:lpwstr>af947691-7625-4aa6-aa62-5e7a77810b62</vt:lpwstr>
  </property>
  <property fmtid="{D5CDD505-2E9C-101B-9397-08002B2CF9AE}" pid="4" name="ContentTypeId">
    <vt:lpwstr>0x0101008E6EA662BABB4349B8AAC4E2C0D8F1C5</vt:lpwstr>
  </property>
</Properties>
</file>