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78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3" r:id="rId2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30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04/12/2018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9497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04/12/2018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9497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04/12/2018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9497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04/12/2018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14990" y="1075181"/>
            <a:ext cx="243839" cy="4480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51247" y="1075181"/>
            <a:ext cx="240791" cy="4480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305002" y="1075181"/>
            <a:ext cx="3300662" cy="1517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014990" y="1514040"/>
            <a:ext cx="598605" cy="58011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293580" y="1514040"/>
            <a:ext cx="598459" cy="58011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204722" y="1264158"/>
            <a:ext cx="53155" cy="5605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65675" y="1102548"/>
            <a:ext cx="3775889" cy="62078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56150" y="1093023"/>
            <a:ext cx="3795395" cy="6222365"/>
          </a:xfrm>
          <a:custGeom>
            <a:avLst/>
            <a:gdLst/>
            <a:ahLst/>
            <a:cxnLst/>
            <a:rect l="l" t="t" r="r" b="b"/>
            <a:pathLst>
              <a:path w="3795395" h="6222365">
                <a:moveTo>
                  <a:pt x="3794939" y="5591270"/>
                </a:moveTo>
                <a:lnTo>
                  <a:pt x="3794939" y="635573"/>
                </a:lnTo>
                <a:lnTo>
                  <a:pt x="3793195" y="588143"/>
                </a:lnTo>
                <a:lnTo>
                  <a:pt x="3788044" y="541659"/>
                </a:lnTo>
                <a:lnTo>
                  <a:pt x="3779610" y="496244"/>
                </a:lnTo>
                <a:lnTo>
                  <a:pt x="3768016" y="452021"/>
                </a:lnTo>
                <a:lnTo>
                  <a:pt x="3753385" y="409114"/>
                </a:lnTo>
                <a:lnTo>
                  <a:pt x="3735839" y="367644"/>
                </a:lnTo>
                <a:lnTo>
                  <a:pt x="3715503" y="327735"/>
                </a:lnTo>
                <a:lnTo>
                  <a:pt x="3692498" y="289510"/>
                </a:lnTo>
                <a:lnTo>
                  <a:pt x="3666949" y="253092"/>
                </a:lnTo>
                <a:lnTo>
                  <a:pt x="3638978" y="218603"/>
                </a:lnTo>
                <a:lnTo>
                  <a:pt x="3608708" y="186167"/>
                </a:lnTo>
                <a:lnTo>
                  <a:pt x="3576263" y="155906"/>
                </a:lnTo>
                <a:lnTo>
                  <a:pt x="3541765" y="127944"/>
                </a:lnTo>
                <a:lnTo>
                  <a:pt x="3505338" y="102404"/>
                </a:lnTo>
                <a:lnTo>
                  <a:pt x="3467105" y="79407"/>
                </a:lnTo>
                <a:lnTo>
                  <a:pt x="3427188" y="59078"/>
                </a:lnTo>
                <a:lnTo>
                  <a:pt x="3385711" y="41539"/>
                </a:lnTo>
                <a:lnTo>
                  <a:pt x="3342798" y="26913"/>
                </a:lnTo>
                <a:lnTo>
                  <a:pt x="3298570" y="15324"/>
                </a:lnTo>
                <a:lnTo>
                  <a:pt x="3253151" y="6893"/>
                </a:lnTo>
                <a:lnTo>
                  <a:pt x="3206664" y="1744"/>
                </a:lnTo>
                <a:lnTo>
                  <a:pt x="3159233" y="0"/>
                </a:lnTo>
                <a:lnTo>
                  <a:pt x="635657" y="0"/>
                </a:lnTo>
                <a:lnTo>
                  <a:pt x="588217" y="1744"/>
                </a:lnTo>
                <a:lnTo>
                  <a:pt x="541724" y="6893"/>
                </a:lnTo>
                <a:lnTo>
                  <a:pt x="496301" y="15324"/>
                </a:lnTo>
                <a:lnTo>
                  <a:pt x="452071" y="26913"/>
                </a:lnTo>
                <a:lnTo>
                  <a:pt x="409156" y="41539"/>
                </a:lnTo>
                <a:lnTo>
                  <a:pt x="367680" y="59078"/>
                </a:lnTo>
                <a:lnTo>
                  <a:pt x="327766" y="79407"/>
                </a:lnTo>
                <a:lnTo>
                  <a:pt x="289535" y="102404"/>
                </a:lnTo>
                <a:lnTo>
                  <a:pt x="253112" y="127944"/>
                </a:lnTo>
                <a:lnTo>
                  <a:pt x="218619" y="155906"/>
                </a:lnTo>
                <a:lnTo>
                  <a:pt x="186180" y="186167"/>
                </a:lnTo>
                <a:lnTo>
                  <a:pt x="155916" y="218603"/>
                </a:lnTo>
                <a:lnTo>
                  <a:pt x="127951" y="253092"/>
                </a:lnTo>
                <a:lnTo>
                  <a:pt x="102408" y="289510"/>
                </a:lnTo>
                <a:lnTo>
                  <a:pt x="79408" y="327739"/>
                </a:lnTo>
                <a:lnTo>
                  <a:pt x="59079" y="367644"/>
                </a:lnTo>
                <a:lnTo>
                  <a:pt x="41539" y="409114"/>
                </a:lnTo>
                <a:lnTo>
                  <a:pt x="26913" y="452021"/>
                </a:lnTo>
                <a:lnTo>
                  <a:pt x="15323" y="496244"/>
                </a:lnTo>
                <a:lnTo>
                  <a:pt x="6892" y="541659"/>
                </a:lnTo>
                <a:lnTo>
                  <a:pt x="1743" y="588143"/>
                </a:lnTo>
                <a:lnTo>
                  <a:pt x="0" y="635573"/>
                </a:lnTo>
                <a:lnTo>
                  <a:pt x="9524" y="635573"/>
                </a:lnTo>
                <a:lnTo>
                  <a:pt x="11600" y="584227"/>
                </a:lnTo>
                <a:lnTo>
                  <a:pt x="17719" y="534026"/>
                </a:lnTo>
                <a:lnTo>
                  <a:pt x="27720" y="485130"/>
                </a:lnTo>
                <a:lnTo>
                  <a:pt x="41442" y="437700"/>
                </a:lnTo>
                <a:lnTo>
                  <a:pt x="58725" y="391897"/>
                </a:lnTo>
                <a:lnTo>
                  <a:pt x="79410" y="347877"/>
                </a:lnTo>
                <a:lnTo>
                  <a:pt x="103328" y="305812"/>
                </a:lnTo>
                <a:lnTo>
                  <a:pt x="130326" y="265852"/>
                </a:lnTo>
                <a:lnTo>
                  <a:pt x="160241" y="228160"/>
                </a:lnTo>
                <a:lnTo>
                  <a:pt x="192910" y="192898"/>
                </a:lnTo>
                <a:lnTo>
                  <a:pt x="228176" y="160232"/>
                </a:lnTo>
                <a:lnTo>
                  <a:pt x="265872" y="130321"/>
                </a:lnTo>
                <a:lnTo>
                  <a:pt x="305837" y="103326"/>
                </a:lnTo>
                <a:lnTo>
                  <a:pt x="347912" y="79407"/>
                </a:lnTo>
                <a:lnTo>
                  <a:pt x="391935" y="58727"/>
                </a:lnTo>
                <a:lnTo>
                  <a:pt x="437745" y="41445"/>
                </a:lnTo>
                <a:lnTo>
                  <a:pt x="485184" y="27722"/>
                </a:lnTo>
                <a:lnTo>
                  <a:pt x="534089" y="17721"/>
                </a:lnTo>
                <a:lnTo>
                  <a:pt x="584300" y="11601"/>
                </a:lnTo>
                <a:lnTo>
                  <a:pt x="635657" y="9524"/>
                </a:lnTo>
                <a:lnTo>
                  <a:pt x="3159233" y="9524"/>
                </a:lnTo>
                <a:lnTo>
                  <a:pt x="3210580" y="11601"/>
                </a:lnTo>
                <a:lnTo>
                  <a:pt x="3260784" y="17721"/>
                </a:lnTo>
                <a:lnTo>
                  <a:pt x="3309684" y="27722"/>
                </a:lnTo>
                <a:lnTo>
                  <a:pt x="3357120" y="41445"/>
                </a:lnTo>
                <a:lnTo>
                  <a:pt x="3402930" y="58727"/>
                </a:lnTo>
                <a:lnTo>
                  <a:pt x="3446954" y="79407"/>
                </a:lnTo>
                <a:lnTo>
                  <a:pt x="3489031" y="103326"/>
                </a:lnTo>
                <a:lnTo>
                  <a:pt x="3529000" y="130321"/>
                </a:lnTo>
                <a:lnTo>
                  <a:pt x="3566700" y="160232"/>
                </a:lnTo>
                <a:lnTo>
                  <a:pt x="3601970" y="192898"/>
                </a:lnTo>
                <a:lnTo>
                  <a:pt x="3634648" y="228161"/>
                </a:lnTo>
                <a:lnTo>
                  <a:pt x="3664571" y="265853"/>
                </a:lnTo>
                <a:lnTo>
                  <a:pt x="3691577" y="305815"/>
                </a:lnTo>
                <a:lnTo>
                  <a:pt x="3715505" y="347885"/>
                </a:lnTo>
                <a:lnTo>
                  <a:pt x="3736195" y="391903"/>
                </a:lnTo>
                <a:lnTo>
                  <a:pt x="3753484" y="437707"/>
                </a:lnTo>
                <a:lnTo>
                  <a:pt x="3767212" y="485137"/>
                </a:lnTo>
                <a:lnTo>
                  <a:pt x="3777217" y="534032"/>
                </a:lnTo>
                <a:lnTo>
                  <a:pt x="3783338" y="584231"/>
                </a:lnTo>
                <a:lnTo>
                  <a:pt x="3785414" y="635573"/>
                </a:lnTo>
                <a:lnTo>
                  <a:pt x="3785414" y="5699369"/>
                </a:lnTo>
                <a:lnTo>
                  <a:pt x="3788044" y="5685204"/>
                </a:lnTo>
                <a:lnTo>
                  <a:pt x="3793195" y="5638711"/>
                </a:lnTo>
                <a:lnTo>
                  <a:pt x="3794939" y="5591270"/>
                </a:lnTo>
                <a:close/>
              </a:path>
              <a:path w="3795395" h="6222365">
                <a:moveTo>
                  <a:pt x="3785414" y="5699369"/>
                </a:moveTo>
                <a:lnTo>
                  <a:pt x="3785414" y="5591270"/>
                </a:lnTo>
                <a:lnTo>
                  <a:pt x="3783338" y="5642625"/>
                </a:lnTo>
                <a:lnTo>
                  <a:pt x="3777217" y="5692835"/>
                </a:lnTo>
                <a:lnTo>
                  <a:pt x="3767212" y="5741738"/>
                </a:lnTo>
                <a:lnTo>
                  <a:pt x="3753484" y="5789176"/>
                </a:lnTo>
                <a:lnTo>
                  <a:pt x="3736195" y="5834987"/>
                </a:lnTo>
                <a:lnTo>
                  <a:pt x="3715503" y="5879015"/>
                </a:lnTo>
                <a:lnTo>
                  <a:pt x="3691577" y="5921086"/>
                </a:lnTo>
                <a:lnTo>
                  <a:pt x="3664571" y="5961054"/>
                </a:lnTo>
                <a:lnTo>
                  <a:pt x="3634648" y="5998753"/>
                </a:lnTo>
                <a:lnTo>
                  <a:pt x="3601970" y="6034023"/>
                </a:lnTo>
                <a:lnTo>
                  <a:pt x="3566696" y="6066692"/>
                </a:lnTo>
                <a:lnTo>
                  <a:pt x="3528994" y="6096605"/>
                </a:lnTo>
                <a:lnTo>
                  <a:pt x="3489024" y="6123603"/>
                </a:lnTo>
                <a:lnTo>
                  <a:pt x="3446948" y="6147523"/>
                </a:lnTo>
                <a:lnTo>
                  <a:pt x="3402925" y="6168205"/>
                </a:lnTo>
                <a:lnTo>
                  <a:pt x="3357116" y="6185488"/>
                </a:lnTo>
                <a:lnTo>
                  <a:pt x="3309681" y="6199211"/>
                </a:lnTo>
                <a:lnTo>
                  <a:pt x="3260783" y="6209212"/>
                </a:lnTo>
                <a:lnTo>
                  <a:pt x="3210580" y="6215330"/>
                </a:lnTo>
                <a:lnTo>
                  <a:pt x="3159233" y="6217406"/>
                </a:lnTo>
                <a:lnTo>
                  <a:pt x="635657" y="6217406"/>
                </a:lnTo>
                <a:lnTo>
                  <a:pt x="584300" y="6215330"/>
                </a:lnTo>
                <a:lnTo>
                  <a:pt x="534089" y="6209212"/>
                </a:lnTo>
                <a:lnTo>
                  <a:pt x="485184" y="6199211"/>
                </a:lnTo>
                <a:lnTo>
                  <a:pt x="437745" y="6185488"/>
                </a:lnTo>
                <a:lnTo>
                  <a:pt x="391935" y="6168205"/>
                </a:lnTo>
                <a:lnTo>
                  <a:pt x="347912" y="6147523"/>
                </a:lnTo>
                <a:lnTo>
                  <a:pt x="305837" y="6123603"/>
                </a:lnTo>
                <a:lnTo>
                  <a:pt x="265872" y="6096605"/>
                </a:lnTo>
                <a:lnTo>
                  <a:pt x="228176" y="6066692"/>
                </a:lnTo>
                <a:lnTo>
                  <a:pt x="192910" y="6034023"/>
                </a:lnTo>
                <a:lnTo>
                  <a:pt x="160241" y="5998753"/>
                </a:lnTo>
                <a:lnTo>
                  <a:pt x="130326" y="5961054"/>
                </a:lnTo>
                <a:lnTo>
                  <a:pt x="103328" y="5921086"/>
                </a:lnTo>
                <a:lnTo>
                  <a:pt x="79408" y="5879010"/>
                </a:lnTo>
                <a:lnTo>
                  <a:pt x="58725" y="5834987"/>
                </a:lnTo>
                <a:lnTo>
                  <a:pt x="41442" y="5789176"/>
                </a:lnTo>
                <a:lnTo>
                  <a:pt x="27720" y="5741738"/>
                </a:lnTo>
                <a:lnTo>
                  <a:pt x="17719" y="5692835"/>
                </a:lnTo>
                <a:lnTo>
                  <a:pt x="11600" y="5642625"/>
                </a:lnTo>
                <a:lnTo>
                  <a:pt x="9524" y="5591270"/>
                </a:lnTo>
                <a:lnTo>
                  <a:pt x="9524" y="635573"/>
                </a:lnTo>
                <a:lnTo>
                  <a:pt x="0" y="635573"/>
                </a:lnTo>
                <a:lnTo>
                  <a:pt x="0" y="5591270"/>
                </a:lnTo>
                <a:lnTo>
                  <a:pt x="1743" y="5638711"/>
                </a:lnTo>
                <a:lnTo>
                  <a:pt x="6892" y="5685204"/>
                </a:lnTo>
                <a:lnTo>
                  <a:pt x="15323" y="5730628"/>
                </a:lnTo>
                <a:lnTo>
                  <a:pt x="26913" y="5774859"/>
                </a:lnTo>
                <a:lnTo>
                  <a:pt x="41539" y="5817774"/>
                </a:lnTo>
                <a:lnTo>
                  <a:pt x="59079" y="5859250"/>
                </a:lnTo>
                <a:lnTo>
                  <a:pt x="79410" y="5899165"/>
                </a:lnTo>
                <a:lnTo>
                  <a:pt x="102408" y="5937395"/>
                </a:lnTo>
                <a:lnTo>
                  <a:pt x="127951" y="5973819"/>
                </a:lnTo>
                <a:lnTo>
                  <a:pt x="155916" y="6008312"/>
                </a:lnTo>
                <a:lnTo>
                  <a:pt x="186180" y="6040751"/>
                </a:lnTo>
                <a:lnTo>
                  <a:pt x="218619" y="6071015"/>
                </a:lnTo>
                <a:lnTo>
                  <a:pt x="253112" y="6098980"/>
                </a:lnTo>
                <a:lnTo>
                  <a:pt x="289535" y="6124523"/>
                </a:lnTo>
                <a:lnTo>
                  <a:pt x="327766" y="6147521"/>
                </a:lnTo>
                <a:lnTo>
                  <a:pt x="367680" y="6167851"/>
                </a:lnTo>
                <a:lnTo>
                  <a:pt x="409156" y="6185391"/>
                </a:lnTo>
                <a:lnTo>
                  <a:pt x="452071" y="6200018"/>
                </a:lnTo>
                <a:lnTo>
                  <a:pt x="496301" y="6211608"/>
                </a:lnTo>
                <a:lnTo>
                  <a:pt x="541724" y="6220039"/>
                </a:lnTo>
                <a:lnTo>
                  <a:pt x="561019" y="6222175"/>
                </a:lnTo>
                <a:lnTo>
                  <a:pt x="3233859" y="6222175"/>
                </a:lnTo>
                <a:lnTo>
                  <a:pt x="3298570" y="6211608"/>
                </a:lnTo>
                <a:lnTo>
                  <a:pt x="3342798" y="6200018"/>
                </a:lnTo>
                <a:lnTo>
                  <a:pt x="3385711" y="6185391"/>
                </a:lnTo>
                <a:lnTo>
                  <a:pt x="3427188" y="6167851"/>
                </a:lnTo>
                <a:lnTo>
                  <a:pt x="3467105" y="6147521"/>
                </a:lnTo>
                <a:lnTo>
                  <a:pt x="3505338" y="6124523"/>
                </a:lnTo>
                <a:lnTo>
                  <a:pt x="3541765" y="6098980"/>
                </a:lnTo>
                <a:lnTo>
                  <a:pt x="3576263" y="6071015"/>
                </a:lnTo>
                <a:lnTo>
                  <a:pt x="3608708" y="6040751"/>
                </a:lnTo>
                <a:lnTo>
                  <a:pt x="3638978" y="6008312"/>
                </a:lnTo>
                <a:lnTo>
                  <a:pt x="3666949" y="5973819"/>
                </a:lnTo>
                <a:lnTo>
                  <a:pt x="3692498" y="5937395"/>
                </a:lnTo>
                <a:lnTo>
                  <a:pt x="3715505" y="5899160"/>
                </a:lnTo>
                <a:lnTo>
                  <a:pt x="3735839" y="5859250"/>
                </a:lnTo>
                <a:lnTo>
                  <a:pt x="3753385" y="5817774"/>
                </a:lnTo>
                <a:lnTo>
                  <a:pt x="3768016" y="5774859"/>
                </a:lnTo>
                <a:lnTo>
                  <a:pt x="3779610" y="5730628"/>
                </a:lnTo>
                <a:lnTo>
                  <a:pt x="3785414" y="5699369"/>
                </a:lnTo>
                <a:close/>
              </a:path>
            </a:pathLst>
          </a:custGeom>
          <a:solidFill>
            <a:srgbClr val="B5DB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258830" y="708659"/>
            <a:ext cx="3392417" cy="82143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305002" y="731900"/>
            <a:ext cx="3300729" cy="728980"/>
          </a:xfrm>
          <a:custGeom>
            <a:avLst/>
            <a:gdLst/>
            <a:ahLst/>
            <a:cxnLst/>
            <a:rect l="l" t="t" r="r" b="b"/>
            <a:pathLst>
              <a:path w="3300729" h="728980">
                <a:moveTo>
                  <a:pt x="3300662" y="728977"/>
                </a:moveTo>
                <a:lnTo>
                  <a:pt x="3300662" y="121414"/>
                </a:lnTo>
                <a:lnTo>
                  <a:pt x="3292968" y="83037"/>
                </a:lnTo>
                <a:lnTo>
                  <a:pt x="3271544" y="49708"/>
                </a:lnTo>
                <a:lnTo>
                  <a:pt x="3238881" y="23425"/>
                </a:lnTo>
                <a:lnTo>
                  <a:pt x="3197465" y="6189"/>
                </a:lnTo>
                <a:lnTo>
                  <a:pt x="3149786" y="0"/>
                </a:lnTo>
                <a:lnTo>
                  <a:pt x="150786" y="0"/>
                </a:lnTo>
                <a:lnTo>
                  <a:pt x="103128" y="6189"/>
                </a:lnTo>
                <a:lnTo>
                  <a:pt x="61736" y="23425"/>
                </a:lnTo>
                <a:lnTo>
                  <a:pt x="29094" y="49708"/>
                </a:lnTo>
                <a:lnTo>
                  <a:pt x="7687" y="83037"/>
                </a:lnTo>
                <a:lnTo>
                  <a:pt x="0" y="121414"/>
                </a:lnTo>
                <a:lnTo>
                  <a:pt x="0" y="728977"/>
                </a:lnTo>
                <a:lnTo>
                  <a:pt x="3300662" y="728977"/>
                </a:lnTo>
                <a:close/>
              </a:path>
            </a:pathLst>
          </a:custGeom>
          <a:solidFill>
            <a:srgbClr val="094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305002" y="731900"/>
            <a:ext cx="3300729" cy="728980"/>
          </a:xfrm>
          <a:custGeom>
            <a:avLst/>
            <a:gdLst/>
            <a:ahLst/>
            <a:cxnLst/>
            <a:rect l="l" t="t" r="r" b="b"/>
            <a:pathLst>
              <a:path w="3300729" h="728980">
                <a:moveTo>
                  <a:pt x="150786" y="0"/>
                </a:moveTo>
                <a:lnTo>
                  <a:pt x="3149786" y="0"/>
                </a:lnTo>
                <a:lnTo>
                  <a:pt x="3197465" y="6189"/>
                </a:lnTo>
                <a:lnTo>
                  <a:pt x="3238881" y="23425"/>
                </a:lnTo>
                <a:lnTo>
                  <a:pt x="3271544" y="49708"/>
                </a:lnTo>
                <a:lnTo>
                  <a:pt x="3292968" y="83037"/>
                </a:lnTo>
                <a:lnTo>
                  <a:pt x="3300662" y="121414"/>
                </a:lnTo>
                <a:lnTo>
                  <a:pt x="3300662" y="728977"/>
                </a:lnTo>
                <a:lnTo>
                  <a:pt x="0" y="728977"/>
                </a:lnTo>
                <a:lnTo>
                  <a:pt x="0" y="121414"/>
                </a:lnTo>
                <a:lnTo>
                  <a:pt x="7687" y="83037"/>
                </a:lnTo>
                <a:lnTo>
                  <a:pt x="29094" y="49708"/>
                </a:lnTo>
                <a:lnTo>
                  <a:pt x="61736" y="23425"/>
                </a:lnTo>
                <a:lnTo>
                  <a:pt x="103128" y="6189"/>
                </a:lnTo>
                <a:lnTo>
                  <a:pt x="150786" y="0"/>
                </a:lnTo>
                <a:close/>
              </a:path>
            </a:pathLst>
          </a:custGeom>
          <a:ln w="9524">
            <a:solidFill>
              <a:srgbClr val="2B30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04/12/2018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4009" y="712975"/>
            <a:ext cx="5850380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9497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6" y="1625091"/>
            <a:ext cx="8370570" cy="4999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04/12/2018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26" Type="http://schemas.openxmlformats.org/officeDocument/2006/relationships/image" Target="../media/image39.png"/><Relationship Id="rId39" Type="http://schemas.openxmlformats.org/officeDocument/2006/relationships/image" Target="../media/image52.png"/><Relationship Id="rId21" Type="http://schemas.openxmlformats.org/officeDocument/2006/relationships/image" Target="../media/image34.png"/><Relationship Id="rId34" Type="http://schemas.openxmlformats.org/officeDocument/2006/relationships/image" Target="../media/image47.png"/><Relationship Id="rId42" Type="http://schemas.openxmlformats.org/officeDocument/2006/relationships/image" Target="../media/image55.png"/><Relationship Id="rId47" Type="http://schemas.openxmlformats.org/officeDocument/2006/relationships/image" Target="../media/image60.png"/><Relationship Id="rId50" Type="http://schemas.openxmlformats.org/officeDocument/2006/relationships/image" Target="../media/image63.png"/><Relationship Id="rId55" Type="http://schemas.openxmlformats.org/officeDocument/2006/relationships/image" Target="../media/image68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29" Type="http://schemas.openxmlformats.org/officeDocument/2006/relationships/image" Target="../media/image42.png"/><Relationship Id="rId41" Type="http://schemas.openxmlformats.org/officeDocument/2006/relationships/image" Target="../media/image54.png"/><Relationship Id="rId54" Type="http://schemas.openxmlformats.org/officeDocument/2006/relationships/image" Target="../media/image67.png"/><Relationship Id="rId62" Type="http://schemas.openxmlformats.org/officeDocument/2006/relationships/image" Target="../media/image7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24" Type="http://schemas.openxmlformats.org/officeDocument/2006/relationships/image" Target="../media/image37.png"/><Relationship Id="rId32" Type="http://schemas.openxmlformats.org/officeDocument/2006/relationships/image" Target="../media/image45.png"/><Relationship Id="rId37" Type="http://schemas.openxmlformats.org/officeDocument/2006/relationships/image" Target="../media/image50.png"/><Relationship Id="rId40" Type="http://schemas.openxmlformats.org/officeDocument/2006/relationships/image" Target="../media/image53.png"/><Relationship Id="rId45" Type="http://schemas.openxmlformats.org/officeDocument/2006/relationships/image" Target="../media/image58.png"/><Relationship Id="rId53" Type="http://schemas.openxmlformats.org/officeDocument/2006/relationships/image" Target="../media/image66.png"/><Relationship Id="rId58" Type="http://schemas.openxmlformats.org/officeDocument/2006/relationships/image" Target="../media/image71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23" Type="http://schemas.openxmlformats.org/officeDocument/2006/relationships/image" Target="../media/image36.png"/><Relationship Id="rId28" Type="http://schemas.openxmlformats.org/officeDocument/2006/relationships/image" Target="../media/image41.png"/><Relationship Id="rId36" Type="http://schemas.openxmlformats.org/officeDocument/2006/relationships/image" Target="../media/image49.png"/><Relationship Id="rId49" Type="http://schemas.openxmlformats.org/officeDocument/2006/relationships/image" Target="../media/image62.png"/><Relationship Id="rId57" Type="http://schemas.openxmlformats.org/officeDocument/2006/relationships/image" Target="../media/image70.png"/><Relationship Id="rId61" Type="http://schemas.openxmlformats.org/officeDocument/2006/relationships/image" Target="../media/image74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31" Type="http://schemas.openxmlformats.org/officeDocument/2006/relationships/image" Target="../media/image44.png"/><Relationship Id="rId44" Type="http://schemas.openxmlformats.org/officeDocument/2006/relationships/image" Target="../media/image57.png"/><Relationship Id="rId52" Type="http://schemas.openxmlformats.org/officeDocument/2006/relationships/image" Target="../media/image65.png"/><Relationship Id="rId60" Type="http://schemas.openxmlformats.org/officeDocument/2006/relationships/image" Target="../media/image7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Relationship Id="rId22" Type="http://schemas.openxmlformats.org/officeDocument/2006/relationships/image" Target="../media/image35.png"/><Relationship Id="rId27" Type="http://schemas.openxmlformats.org/officeDocument/2006/relationships/image" Target="../media/image40.png"/><Relationship Id="rId30" Type="http://schemas.openxmlformats.org/officeDocument/2006/relationships/image" Target="../media/image43.png"/><Relationship Id="rId35" Type="http://schemas.openxmlformats.org/officeDocument/2006/relationships/image" Target="../media/image48.png"/><Relationship Id="rId43" Type="http://schemas.openxmlformats.org/officeDocument/2006/relationships/image" Target="../media/image56.png"/><Relationship Id="rId48" Type="http://schemas.openxmlformats.org/officeDocument/2006/relationships/image" Target="../media/image61.png"/><Relationship Id="rId56" Type="http://schemas.openxmlformats.org/officeDocument/2006/relationships/image" Target="../media/image69.png"/><Relationship Id="rId8" Type="http://schemas.openxmlformats.org/officeDocument/2006/relationships/image" Target="../media/image21.png"/><Relationship Id="rId51" Type="http://schemas.openxmlformats.org/officeDocument/2006/relationships/image" Target="../media/image64.png"/><Relationship Id="rId3" Type="http://schemas.openxmlformats.org/officeDocument/2006/relationships/image" Target="../media/image16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5" Type="http://schemas.openxmlformats.org/officeDocument/2006/relationships/image" Target="../media/image38.png"/><Relationship Id="rId33" Type="http://schemas.openxmlformats.org/officeDocument/2006/relationships/image" Target="../media/image46.png"/><Relationship Id="rId38" Type="http://schemas.openxmlformats.org/officeDocument/2006/relationships/image" Target="../media/image51.png"/><Relationship Id="rId46" Type="http://schemas.openxmlformats.org/officeDocument/2006/relationships/image" Target="../media/image59.png"/><Relationship Id="rId59" Type="http://schemas.openxmlformats.org/officeDocument/2006/relationships/image" Target="../media/image7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4750" y="3530090"/>
            <a:ext cx="47136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000" spc="-20" dirty="0"/>
              <a:t>Data for </a:t>
            </a:r>
            <a:r>
              <a:rPr sz="3000" spc="-5" dirty="0"/>
              <a:t>the</a:t>
            </a:r>
            <a:r>
              <a:rPr sz="3000" spc="-15" dirty="0"/>
              <a:t> </a:t>
            </a:r>
            <a:r>
              <a:rPr sz="3000" dirty="0"/>
              <a:t>SDGs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05418" y="6096000"/>
            <a:ext cx="656018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292E7C"/>
                </a:solidFill>
                <a:latin typeface="Calibri"/>
                <a:cs typeface="Calibri"/>
              </a:rPr>
              <a:t>United </a:t>
            </a:r>
            <a:r>
              <a:rPr sz="2400" b="1" spc="-5" dirty="0">
                <a:solidFill>
                  <a:srgbClr val="292E7C"/>
                </a:solidFill>
                <a:latin typeface="Calibri"/>
                <a:cs typeface="Calibri"/>
              </a:rPr>
              <a:t>Nations </a:t>
            </a:r>
            <a:r>
              <a:rPr sz="2400" b="1" spc="-10" dirty="0">
                <a:solidFill>
                  <a:srgbClr val="292E7C"/>
                </a:solidFill>
                <a:latin typeface="Calibri"/>
                <a:cs typeface="Calibri"/>
              </a:rPr>
              <a:t>Statistics</a:t>
            </a:r>
            <a:r>
              <a:rPr sz="2400" b="1" spc="-15" dirty="0">
                <a:solidFill>
                  <a:srgbClr val="292E7C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292E7C"/>
                </a:solidFill>
                <a:latin typeface="Calibri"/>
                <a:cs typeface="Calibri"/>
              </a:rPr>
              <a:t>Division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2731" y="1509116"/>
            <a:ext cx="8436726" cy="8224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52731" y="4324185"/>
            <a:ext cx="843672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200" dirty="0">
                <a:solidFill>
                  <a:srgbClr val="0000FF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12th Meeting of the Advisory Expert Group on National Accounts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200" dirty="0">
                <a:solidFill>
                  <a:srgbClr val="0000FF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27-29 November 2018, Luxembourg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6604" y="859789"/>
            <a:ext cx="43516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What </a:t>
            </a:r>
            <a:r>
              <a:rPr dirty="0"/>
              <a:t>needs </a:t>
            </a:r>
            <a:r>
              <a:rPr spc="-20" dirty="0"/>
              <a:t>to</a:t>
            </a:r>
            <a:r>
              <a:rPr spc="-50" dirty="0"/>
              <a:t> </a:t>
            </a:r>
            <a:r>
              <a:rPr dirty="0"/>
              <a:t>happen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4655" marR="5080" indent="-40195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spc="-15" dirty="0"/>
              <a:t>Strengthen </a:t>
            </a:r>
            <a:r>
              <a:rPr spc="-10" dirty="0"/>
              <a:t>capacities/new </a:t>
            </a:r>
            <a:r>
              <a:rPr spc="-15" dirty="0"/>
              <a:t>approach </a:t>
            </a:r>
            <a:r>
              <a:rPr spc="-20" dirty="0"/>
              <a:t>to </a:t>
            </a:r>
            <a:r>
              <a:rPr spc="-10" dirty="0"/>
              <a:t>capacity  </a:t>
            </a:r>
            <a:r>
              <a:rPr spc="-5" dirty="0"/>
              <a:t>building</a:t>
            </a:r>
          </a:p>
          <a:p>
            <a:pPr marL="414655" indent="-40195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spc="-10" dirty="0"/>
              <a:t>Expand </a:t>
            </a:r>
            <a:r>
              <a:rPr spc="-15" dirty="0"/>
              <a:t>existing </a:t>
            </a:r>
            <a:r>
              <a:rPr spc="-25" dirty="0"/>
              <a:t>data </a:t>
            </a:r>
            <a:r>
              <a:rPr spc="-10" dirty="0"/>
              <a:t>collection</a:t>
            </a:r>
            <a:r>
              <a:rPr spc="160" dirty="0"/>
              <a:t> </a:t>
            </a:r>
            <a:r>
              <a:rPr spc="-20" dirty="0"/>
              <a:t>programmes</a:t>
            </a:r>
          </a:p>
          <a:p>
            <a:pPr marL="414655" marR="404495" indent="-40195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spc="-20" dirty="0"/>
              <a:t>Promote </a:t>
            </a:r>
            <a:r>
              <a:rPr spc="-15" dirty="0"/>
              <a:t>interoperability </a:t>
            </a:r>
            <a:r>
              <a:rPr spc="-5" dirty="0"/>
              <a:t>of </a:t>
            </a:r>
            <a:r>
              <a:rPr spc="-25" dirty="0"/>
              <a:t>data </a:t>
            </a:r>
            <a:r>
              <a:rPr spc="-10" dirty="0"/>
              <a:t>sets/develop  tools </a:t>
            </a:r>
            <a:r>
              <a:rPr spc="-25" dirty="0"/>
              <a:t>for</a:t>
            </a:r>
            <a:r>
              <a:rPr spc="-15" dirty="0"/>
              <a:t> </a:t>
            </a:r>
            <a:r>
              <a:rPr spc="-20" dirty="0"/>
              <a:t>interoperability</a:t>
            </a:r>
          </a:p>
          <a:p>
            <a:pPr marL="414655" indent="-40195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spc="-5" dirty="0"/>
              <a:t>Implement open </a:t>
            </a:r>
            <a:r>
              <a:rPr spc="-25" dirty="0"/>
              <a:t>data</a:t>
            </a:r>
            <a:r>
              <a:rPr spc="10" dirty="0"/>
              <a:t> </a:t>
            </a:r>
            <a:r>
              <a:rPr spc="-15" dirty="0"/>
              <a:t>practices</a:t>
            </a:r>
          </a:p>
          <a:p>
            <a:pPr marL="414655" indent="-40195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spc="-5" dirty="0"/>
              <a:t>Use </a:t>
            </a:r>
            <a:r>
              <a:rPr spc="-15" dirty="0"/>
              <a:t>new </a:t>
            </a:r>
            <a:r>
              <a:rPr spc="-25" dirty="0"/>
              <a:t>data</a:t>
            </a:r>
            <a:r>
              <a:rPr spc="50" dirty="0"/>
              <a:t> </a:t>
            </a:r>
            <a:r>
              <a:rPr spc="-10" dirty="0"/>
              <a:t>technology/innovation</a:t>
            </a:r>
          </a:p>
          <a:p>
            <a:pPr marL="414655" indent="-40195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spc="-10" dirty="0"/>
              <a:t>Develop </a:t>
            </a:r>
            <a:r>
              <a:rPr spc="-5" dirty="0"/>
              <a:t>and </a:t>
            </a:r>
            <a:r>
              <a:rPr spc="-15" dirty="0"/>
              <a:t>establish </a:t>
            </a:r>
            <a:r>
              <a:rPr spc="-10" dirty="0"/>
              <a:t>national </a:t>
            </a:r>
            <a:r>
              <a:rPr spc="-5" dirty="0"/>
              <a:t>SDG</a:t>
            </a:r>
            <a:r>
              <a:rPr spc="130" dirty="0"/>
              <a:t> </a:t>
            </a:r>
            <a:r>
              <a:rPr spc="-20" dirty="0"/>
              <a:t>platforms</a:t>
            </a:r>
          </a:p>
          <a:p>
            <a:pPr marL="414655" indent="-40195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spc="-10" dirty="0"/>
              <a:t>Develop </a:t>
            </a:r>
            <a:r>
              <a:rPr spc="-20" dirty="0"/>
              <a:t>better </a:t>
            </a:r>
            <a:r>
              <a:rPr spc="-10" dirty="0"/>
              <a:t>visualization </a:t>
            </a:r>
            <a:r>
              <a:rPr spc="-5" dirty="0"/>
              <a:t>and</a:t>
            </a:r>
            <a:r>
              <a:rPr spc="110" dirty="0"/>
              <a:t> </a:t>
            </a:r>
            <a:r>
              <a:rPr spc="-10" dirty="0"/>
              <a:t>dissemination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90681" y="6599932"/>
            <a:ext cx="83883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35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3200" spc="-10" dirty="0">
                <a:solidFill>
                  <a:srgbClr val="231F20"/>
                </a:solidFill>
                <a:latin typeface="Calibri"/>
                <a:cs typeface="Calibri"/>
              </a:rPr>
              <a:t>oo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ls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1878" y="6882634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9A9D9F"/>
                </a:solidFill>
                <a:latin typeface="Calibri"/>
                <a:cs typeface="Calibri"/>
              </a:rPr>
              <a:t>9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66462"/>
            <a:ext cx="7268591" cy="734825"/>
          </a:xfrm>
        </p:spPr>
        <p:txBody>
          <a:bodyPr/>
          <a:lstStyle/>
          <a:p>
            <a:r>
              <a:rPr lang="en-US" spc="-5" dirty="0">
                <a:solidFill>
                  <a:srgbClr val="184174"/>
                </a:solidFill>
              </a:rPr>
              <a:t>The </a:t>
            </a:r>
            <a:r>
              <a:rPr lang="en-US" dirty="0">
                <a:solidFill>
                  <a:srgbClr val="184174"/>
                </a:solidFill>
              </a:rPr>
              <a:t>need </a:t>
            </a:r>
            <a:r>
              <a:rPr lang="en-US" spc="-20" dirty="0">
                <a:solidFill>
                  <a:srgbClr val="184174"/>
                </a:solidFill>
              </a:rPr>
              <a:t>for </a:t>
            </a:r>
            <a:r>
              <a:rPr lang="en-US" spc="-25" dirty="0">
                <a:solidFill>
                  <a:srgbClr val="184174"/>
                </a:solidFill>
              </a:rPr>
              <a:t>data</a:t>
            </a:r>
            <a:r>
              <a:rPr lang="en-US" spc="-10" dirty="0">
                <a:solidFill>
                  <a:srgbClr val="184174"/>
                </a:solidFill>
              </a:rPr>
              <a:t> </a:t>
            </a:r>
            <a:r>
              <a:rPr lang="en-US" spc="-15" dirty="0">
                <a:solidFill>
                  <a:srgbClr val="184174"/>
                </a:solidFill>
              </a:rPr>
              <a:t>interoperability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505200" y="1447800"/>
            <a:ext cx="2494876" cy="1600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Rounded Corners 3"/>
          <p:cNvSpPr/>
          <p:nvPr/>
        </p:nvSpPr>
        <p:spPr>
          <a:xfrm>
            <a:off x="666067" y="2446612"/>
            <a:ext cx="2743200" cy="2133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: Rounded Corners 4"/>
          <p:cNvSpPr/>
          <p:nvPr/>
        </p:nvSpPr>
        <p:spPr>
          <a:xfrm>
            <a:off x="6196406" y="2400300"/>
            <a:ext cx="2672385" cy="23241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Data on a wide range of topics -- unprecedented amount of data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27287" y="5035926"/>
            <a:ext cx="3048000" cy="2590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Down 6"/>
          <p:cNvSpPr/>
          <p:nvPr/>
        </p:nvSpPr>
        <p:spPr>
          <a:xfrm>
            <a:off x="4476076" y="3048000"/>
            <a:ext cx="758419" cy="685800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Down 7"/>
          <p:cNvSpPr/>
          <p:nvPr/>
        </p:nvSpPr>
        <p:spPr>
          <a:xfrm rot="2975587">
            <a:off x="5803038" y="4238749"/>
            <a:ext cx="781360" cy="891988"/>
          </a:xfrm>
          <a:prstGeom prst="downArrow">
            <a:avLst>
              <a:gd name="adj1" fmla="val 54589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Down 9"/>
          <p:cNvSpPr/>
          <p:nvPr/>
        </p:nvSpPr>
        <p:spPr>
          <a:xfrm rot="18551633">
            <a:off x="2981535" y="4253533"/>
            <a:ext cx="781360" cy="891988"/>
          </a:xfrm>
          <a:prstGeom prst="downArrow">
            <a:avLst>
              <a:gd name="adj1" fmla="val 54589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495355" y="1477372"/>
            <a:ext cx="26006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Need for quality, accessible, timely and reliable disaggregated data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87556" y="2362021"/>
            <a:ext cx="23290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Need to include all parts of the statistical system and new data sources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829733" y="5184067"/>
            <a:ext cx="22662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Interoperability of systems is crucial to harnessing the potential of all types of data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99146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45" y="2103627"/>
            <a:ext cx="8091805" cy="4357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4655" indent="-40195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900" spc="-10" dirty="0">
                <a:solidFill>
                  <a:srgbClr val="231F20"/>
                </a:solidFill>
                <a:latin typeface="Calibri"/>
                <a:cs typeface="Calibri"/>
              </a:rPr>
              <a:t>New </a:t>
            </a:r>
            <a:r>
              <a:rPr sz="2900" spc="-20" dirty="0">
                <a:solidFill>
                  <a:srgbClr val="231F20"/>
                </a:solidFill>
                <a:latin typeface="Calibri"/>
                <a:cs typeface="Calibri"/>
              </a:rPr>
              <a:t>data </a:t>
            </a:r>
            <a:r>
              <a:rPr sz="2900" spc="-10" dirty="0">
                <a:solidFill>
                  <a:srgbClr val="231F20"/>
                </a:solidFill>
                <a:latin typeface="Calibri"/>
                <a:cs typeface="Calibri"/>
              </a:rPr>
              <a:t>sources </a:t>
            </a:r>
            <a:r>
              <a:rPr sz="2900" spc="-20" dirty="0">
                <a:solidFill>
                  <a:srgbClr val="231F20"/>
                </a:solidFill>
                <a:latin typeface="Calibri"/>
                <a:cs typeface="Calibri"/>
              </a:rPr>
              <a:t>are </a:t>
            </a:r>
            <a:r>
              <a:rPr sz="2900" spc="-5" dirty="0">
                <a:solidFill>
                  <a:srgbClr val="231F20"/>
                </a:solidFill>
                <a:latin typeface="Calibri"/>
                <a:cs typeface="Calibri"/>
              </a:rPr>
              <a:t>a </a:t>
            </a:r>
            <a:r>
              <a:rPr sz="2900" spc="-20" dirty="0">
                <a:solidFill>
                  <a:srgbClr val="231F20"/>
                </a:solidFill>
                <a:latin typeface="Calibri"/>
                <a:cs typeface="Calibri"/>
              </a:rPr>
              <a:t>large </a:t>
            </a:r>
            <a:r>
              <a:rPr sz="2900" spc="-5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2900" spc="-10" dirty="0">
                <a:solidFill>
                  <a:srgbClr val="231F20"/>
                </a:solidFill>
                <a:latin typeface="Calibri"/>
                <a:cs typeface="Calibri"/>
              </a:rPr>
              <a:t>increasing</a:t>
            </a:r>
            <a:r>
              <a:rPr sz="2900" spc="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900" spc="-10" dirty="0">
                <a:solidFill>
                  <a:srgbClr val="231F20"/>
                </a:solidFill>
                <a:latin typeface="Calibri"/>
                <a:cs typeface="Calibri"/>
              </a:rPr>
              <a:t>portion</a:t>
            </a:r>
            <a:endParaRPr sz="29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sz="2900" spc="-5" dirty="0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sz="2900" spc="-25" dirty="0">
                <a:solidFill>
                  <a:srgbClr val="231F20"/>
                </a:solidFill>
                <a:latin typeface="Calibri"/>
                <a:cs typeface="Calibri"/>
              </a:rPr>
              <a:t>data </a:t>
            </a:r>
            <a:r>
              <a:rPr sz="2900" spc="-15" dirty="0">
                <a:solidFill>
                  <a:srgbClr val="231F20"/>
                </a:solidFill>
                <a:latin typeface="Calibri"/>
                <a:cs typeface="Calibri"/>
              </a:rPr>
              <a:t>available to </a:t>
            </a:r>
            <a:r>
              <a:rPr sz="290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29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900" spc="-5" dirty="0">
                <a:solidFill>
                  <a:srgbClr val="231F20"/>
                </a:solidFill>
                <a:latin typeface="Calibri"/>
                <a:cs typeface="Calibri"/>
              </a:rPr>
              <a:t>public</a:t>
            </a:r>
            <a:endParaRPr sz="2900">
              <a:latin typeface="Calibri"/>
              <a:cs typeface="Calibri"/>
            </a:endParaRPr>
          </a:p>
          <a:p>
            <a:pPr marL="414655" marR="113664" indent="-401955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sz="2900" spc="-15" dirty="0">
                <a:solidFill>
                  <a:srgbClr val="231F20"/>
                </a:solidFill>
                <a:latin typeface="Calibri"/>
                <a:cs typeface="Calibri"/>
              </a:rPr>
              <a:t>Statistical </a:t>
            </a:r>
            <a:r>
              <a:rPr sz="2900" spc="-10" dirty="0">
                <a:solidFill>
                  <a:srgbClr val="231F20"/>
                </a:solidFill>
                <a:latin typeface="Calibri"/>
                <a:cs typeface="Calibri"/>
              </a:rPr>
              <a:t>offices </a:t>
            </a:r>
            <a:r>
              <a:rPr sz="2900" spc="-15" dirty="0">
                <a:solidFill>
                  <a:srgbClr val="231F20"/>
                </a:solidFill>
                <a:latin typeface="Calibri"/>
                <a:cs typeface="Calibri"/>
              </a:rPr>
              <a:t>can </a:t>
            </a:r>
            <a:r>
              <a:rPr sz="2900" spc="-10" dirty="0">
                <a:solidFill>
                  <a:srgbClr val="231F20"/>
                </a:solidFill>
                <a:latin typeface="Calibri"/>
                <a:cs typeface="Calibri"/>
              </a:rPr>
              <a:t>consider new </a:t>
            </a:r>
            <a:r>
              <a:rPr sz="2900" spc="-20" dirty="0">
                <a:solidFill>
                  <a:srgbClr val="231F20"/>
                </a:solidFill>
                <a:latin typeface="Calibri"/>
                <a:cs typeface="Calibri"/>
              </a:rPr>
              <a:t>data </a:t>
            </a:r>
            <a:r>
              <a:rPr sz="2900" spc="-10" dirty="0">
                <a:solidFill>
                  <a:srgbClr val="231F20"/>
                </a:solidFill>
                <a:latin typeface="Calibri"/>
                <a:cs typeface="Calibri"/>
              </a:rPr>
              <a:t>sources  </a:t>
            </a:r>
            <a:r>
              <a:rPr sz="2900" spc="-5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2900" spc="-10" dirty="0">
                <a:solidFill>
                  <a:srgbClr val="231F20"/>
                </a:solidFill>
                <a:latin typeface="Calibri"/>
                <a:cs typeface="Calibri"/>
              </a:rPr>
              <a:t>establish </a:t>
            </a:r>
            <a:r>
              <a:rPr sz="2900" spc="-5" dirty="0">
                <a:solidFill>
                  <a:srgbClr val="231F20"/>
                </a:solidFill>
                <a:latin typeface="Calibri"/>
                <a:cs typeface="Calibri"/>
              </a:rPr>
              <a:t>mechanisms </a:t>
            </a:r>
            <a:r>
              <a:rPr sz="2900" spc="-20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2900" spc="-25" dirty="0">
                <a:solidFill>
                  <a:srgbClr val="231F20"/>
                </a:solidFill>
                <a:latin typeface="Calibri"/>
                <a:cs typeface="Calibri"/>
              </a:rPr>
              <a:t>integrate </a:t>
            </a:r>
            <a:r>
              <a:rPr sz="2900" spc="-5" dirty="0">
                <a:solidFill>
                  <a:srgbClr val="231F20"/>
                </a:solidFill>
                <a:latin typeface="Calibri"/>
                <a:cs typeface="Calibri"/>
              </a:rPr>
              <a:t>them in the  </a:t>
            </a:r>
            <a:r>
              <a:rPr sz="2900" spc="-20" dirty="0">
                <a:solidFill>
                  <a:srgbClr val="231F20"/>
                </a:solidFill>
                <a:latin typeface="Calibri"/>
                <a:cs typeface="Calibri"/>
              </a:rPr>
              <a:t>statistical</a:t>
            </a:r>
            <a:r>
              <a:rPr sz="29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900" spc="-15" dirty="0">
                <a:solidFill>
                  <a:srgbClr val="231F20"/>
                </a:solidFill>
                <a:latin typeface="Calibri"/>
                <a:cs typeface="Calibri"/>
              </a:rPr>
              <a:t>process.</a:t>
            </a:r>
            <a:endParaRPr sz="2900">
              <a:latin typeface="Calibri"/>
              <a:cs typeface="Calibri"/>
            </a:endParaRPr>
          </a:p>
          <a:p>
            <a:pPr marL="414655" marR="312420" indent="-401955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sz="2900" spc="-30" dirty="0">
                <a:solidFill>
                  <a:srgbClr val="231F20"/>
                </a:solidFill>
                <a:latin typeface="Calibri"/>
                <a:cs typeface="Calibri"/>
              </a:rPr>
              <a:t>Key </a:t>
            </a:r>
            <a:r>
              <a:rPr sz="2900" spc="-5" dirty="0">
                <a:solidFill>
                  <a:srgbClr val="231F20"/>
                </a:solidFill>
                <a:latin typeface="Calibri"/>
                <a:cs typeface="Calibri"/>
              </a:rPr>
              <a:t>is </a:t>
            </a:r>
            <a:r>
              <a:rPr sz="2900" spc="-20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2900" spc="-10" dirty="0">
                <a:solidFill>
                  <a:srgbClr val="231F20"/>
                </a:solidFill>
                <a:latin typeface="Calibri"/>
                <a:cs typeface="Calibri"/>
              </a:rPr>
              <a:t>ensure that </a:t>
            </a:r>
            <a:r>
              <a:rPr sz="2900" spc="-5" dirty="0">
                <a:solidFill>
                  <a:srgbClr val="231F20"/>
                </a:solidFill>
                <a:latin typeface="Calibri"/>
                <a:cs typeface="Calibri"/>
              </a:rPr>
              <a:t>the necessary </a:t>
            </a:r>
            <a:r>
              <a:rPr sz="2900" spc="-15" dirty="0">
                <a:solidFill>
                  <a:srgbClr val="231F20"/>
                </a:solidFill>
                <a:latin typeface="Calibri"/>
                <a:cs typeface="Calibri"/>
              </a:rPr>
              <a:t>resources </a:t>
            </a:r>
            <a:r>
              <a:rPr sz="2900" spc="-10" dirty="0">
                <a:solidFill>
                  <a:srgbClr val="231F20"/>
                </a:solidFill>
                <a:latin typeface="Calibri"/>
                <a:cs typeface="Calibri"/>
              </a:rPr>
              <a:t>and  </a:t>
            </a:r>
            <a:r>
              <a:rPr sz="2900" spc="-5" dirty="0">
                <a:solidFill>
                  <a:srgbClr val="231F20"/>
                </a:solidFill>
                <a:latin typeface="Calibri"/>
                <a:cs typeface="Calibri"/>
              </a:rPr>
              <a:t>skills </a:t>
            </a:r>
            <a:r>
              <a:rPr sz="2900" spc="-20" dirty="0">
                <a:solidFill>
                  <a:srgbClr val="231F20"/>
                </a:solidFill>
                <a:latin typeface="Calibri"/>
                <a:cs typeface="Calibri"/>
              </a:rPr>
              <a:t>are</a:t>
            </a:r>
            <a:r>
              <a:rPr sz="2900" spc="-8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900" spc="-15" dirty="0">
                <a:solidFill>
                  <a:srgbClr val="231F20"/>
                </a:solidFill>
                <a:latin typeface="Calibri"/>
                <a:cs typeface="Calibri"/>
              </a:rPr>
              <a:t>available</a:t>
            </a:r>
            <a:endParaRPr sz="2900">
              <a:latin typeface="Calibri"/>
              <a:cs typeface="Calibri"/>
            </a:endParaRPr>
          </a:p>
          <a:p>
            <a:pPr marL="414655" indent="-401955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sz="2900" spc="-5" dirty="0">
                <a:solidFill>
                  <a:srgbClr val="231F20"/>
                </a:solidFill>
                <a:latin typeface="Calibri"/>
                <a:cs typeface="Calibri"/>
              </a:rPr>
              <a:t>Need </a:t>
            </a:r>
            <a:r>
              <a:rPr sz="2900" spc="-20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2900" spc="-10" dirty="0">
                <a:solidFill>
                  <a:srgbClr val="231F20"/>
                </a:solidFill>
                <a:latin typeface="Calibri"/>
                <a:cs typeface="Calibri"/>
              </a:rPr>
              <a:t>establish</a:t>
            </a:r>
            <a:r>
              <a:rPr sz="2900" spc="-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900" spc="-10" dirty="0">
                <a:solidFill>
                  <a:srgbClr val="231F20"/>
                </a:solidFill>
                <a:latin typeface="Calibri"/>
                <a:cs typeface="Calibri"/>
              </a:rPr>
              <a:t>partnerships</a:t>
            </a:r>
            <a:endParaRPr sz="2900">
              <a:latin typeface="Calibri"/>
              <a:cs typeface="Calibri"/>
            </a:endParaRPr>
          </a:p>
          <a:p>
            <a:pPr marL="414655" indent="-401955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sz="2900" spc="-20" dirty="0">
                <a:solidFill>
                  <a:srgbClr val="231F20"/>
                </a:solidFill>
                <a:latin typeface="Calibri"/>
                <a:cs typeface="Calibri"/>
              </a:rPr>
              <a:t>Legal</a:t>
            </a:r>
            <a:r>
              <a:rPr sz="2900" spc="-7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900" spc="-20" dirty="0">
                <a:solidFill>
                  <a:srgbClr val="231F20"/>
                </a:solidFill>
                <a:latin typeface="Calibri"/>
                <a:cs typeface="Calibri"/>
              </a:rPr>
              <a:t>framework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86837" y="817625"/>
            <a:ext cx="55054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Integrating </a:t>
            </a:r>
            <a:r>
              <a:rPr spc="-5" dirty="0"/>
              <a:t>new </a:t>
            </a:r>
            <a:r>
              <a:rPr spc="-20" dirty="0"/>
              <a:t>data</a:t>
            </a:r>
            <a:r>
              <a:rPr spc="-30" dirty="0"/>
              <a:t> </a:t>
            </a:r>
            <a:r>
              <a:rPr spc="-10" dirty="0"/>
              <a:t>sources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1685" y="987297"/>
            <a:ext cx="71418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Collaborative </a:t>
            </a:r>
            <a:r>
              <a:rPr dirty="0"/>
              <a:t>on </a:t>
            </a:r>
            <a:r>
              <a:rPr spc="-20" dirty="0"/>
              <a:t>data</a:t>
            </a:r>
            <a:r>
              <a:rPr spc="-45" dirty="0"/>
              <a:t> </a:t>
            </a:r>
            <a:r>
              <a:rPr spc="-15" dirty="0"/>
              <a:t>interoperability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45" y="2064765"/>
            <a:ext cx="8009255" cy="40246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22605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231F20"/>
                </a:solidFill>
                <a:latin typeface="Calibri"/>
                <a:cs typeface="Calibri"/>
              </a:rPr>
              <a:t>Joint initiative </a:t>
            </a:r>
            <a:r>
              <a:rPr sz="3200" spc="-15" dirty="0">
                <a:solidFill>
                  <a:srgbClr val="231F20"/>
                </a:solidFill>
                <a:latin typeface="Calibri"/>
                <a:cs typeface="Calibri"/>
              </a:rPr>
              <a:t>by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the Global </a:t>
            </a:r>
            <a:r>
              <a:rPr sz="3200" spc="-20" dirty="0">
                <a:solidFill>
                  <a:srgbClr val="231F20"/>
                </a:solidFill>
                <a:latin typeface="Calibri"/>
                <a:cs typeface="Calibri"/>
              </a:rPr>
              <a:t>Partnership </a:t>
            </a:r>
            <a:r>
              <a:rPr sz="3200" spc="-10" dirty="0">
                <a:solidFill>
                  <a:srgbClr val="231F20"/>
                </a:solidFill>
                <a:latin typeface="Calibri"/>
                <a:cs typeface="Calibri"/>
              </a:rPr>
              <a:t>on  Sustainable </a:t>
            </a:r>
            <a:r>
              <a:rPr sz="3200" spc="-15" dirty="0">
                <a:solidFill>
                  <a:srgbClr val="231F20"/>
                </a:solidFill>
                <a:latin typeface="Calibri"/>
                <a:cs typeface="Calibri"/>
              </a:rPr>
              <a:t>Development </a:t>
            </a:r>
            <a:r>
              <a:rPr sz="3200" spc="-25" dirty="0">
                <a:solidFill>
                  <a:srgbClr val="231F20"/>
                </a:solidFill>
                <a:latin typeface="Calibri"/>
                <a:cs typeface="Calibri"/>
              </a:rPr>
              <a:t>Data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3200" spc="1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UNSD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3200" b="1" spc="-5" dirty="0">
                <a:solidFill>
                  <a:srgbClr val="231F20"/>
                </a:solidFill>
                <a:latin typeface="Calibri"/>
                <a:cs typeface="Calibri"/>
              </a:rPr>
              <a:t>vision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of the </a:t>
            </a:r>
            <a:r>
              <a:rPr sz="3200" spc="-15" dirty="0">
                <a:solidFill>
                  <a:srgbClr val="231F20"/>
                </a:solidFill>
                <a:latin typeface="Calibri"/>
                <a:cs typeface="Calibri"/>
              </a:rPr>
              <a:t>Collaborative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is a </a:t>
            </a:r>
            <a:r>
              <a:rPr sz="3200" spc="-10" dirty="0">
                <a:solidFill>
                  <a:srgbClr val="231F20"/>
                </a:solidFill>
                <a:latin typeface="Calibri"/>
                <a:cs typeface="Calibri"/>
              </a:rPr>
              <a:t>world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in  which </a:t>
            </a:r>
            <a:r>
              <a:rPr sz="3200" spc="-20" dirty="0">
                <a:solidFill>
                  <a:srgbClr val="231F20"/>
                </a:solidFill>
                <a:latin typeface="Calibri"/>
                <a:cs typeface="Calibri"/>
              </a:rPr>
              <a:t>contextual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3200" spc="-10" dirty="0">
                <a:solidFill>
                  <a:srgbClr val="231F20"/>
                </a:solidFill>
                <a:latin typeface="Calibri"/>
                <a:cs typeface="Calibri"/>
              </a:rPr>
              <a:t>holistic </a:t>
            </a:r>
            <a:r>
              <a:rPr sz="3200" spc="-15" dirty="0">
                <a:solidFill>
                  <a:srgbClr val="231F20"/>
                </a:solidFill>
                <a:latin typeface="Calibri"/>
                <a:cs typeface="Calibri"/>
              </a:rPr>
              <a:t>information </a:t>
            </a:r>
            <a:r>
              <a:rPr sz="3200" spc="-10" dirty="0">
                <a:solidFill>
                  <a:srgbClr val="231F20"/>
                </a:solidFill>
                <a:latin typeface="Calibri"/>
                <a:cs typeface="Calibri"/>
              </a:rPr>
              <a:t>on 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SDG </a:t>
            </a:r>
            <a:r>
              <a:rPr sz="3200" spc="-25" dirty="0">
                <a:solidFill>
                  <a:srgbClr val="231F20"/>
                </a:solidFill>
                <a:latin typeface="Calibri"/>
                <a:cs typeface="Calibri"/>
              </a:rPr>
              <a:t>targets </a:t>
            </a:r>
            <a:r>
              <a:rPr sz="3200" spc="-10" dirty="0">
                <a:solidFill>
                  <a:srgbClr val="231F20"/>
                </a:solidFill>
                <a:latin typeface="Calibri"/>
                <a:cs typeface="Calibri"/>
              </a:rPr>
              <a:t>derived </a:t>
            </a:r>
            <a:r>
              <a:rPr sz="3200" spc="-20" dirty="0">
                <a:solidFill>
                  <a:srgbClr val="231F20"/>
                </a:solidFill>
                <a:latin typeface="Calibri"/>
                <a:cs typeface="Calibri"/>
              </a:rPr>
              <a:t>from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multiple </a:t>
            </a:r>
            <a:r>
              <a:rPr sz="3200" spc="-15" dirty="0">
                <a:solidFill>
                  <a:srgbClr val="231F20"/>
                </a:solidFill>
                <a:latin typeface="Calibri"/>
                <a:cs typeface="Calibri"/>
              </a:rPr>
              <a:t>sources can 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be easily </a:t>
            </a:r>
            <a:r>
              <a:rPr sz="3200" spc="-10" dirty="0">
                <a:solidFill>
                  <a:srgbClr val="231F20"/>
                </a:solidFill>
                <a:latin typeface="Calibri"/>
                <a:cs typeface="Calibri"/>
              </a:rPr>
              <a:t>assessed </a:t>
            </a:r>
            <a:r>
              <a:rPr sz="3200" spc="-15" dirty="0">
                <a:solidFill>
                  <a:srgbClr val="231F20"/>
                </a:solidFill>
                <a:latin typeface="Calibri"/>
                <a:cs typeface="Calibri"/>
              </a:rPr>
              <a:t>by </a:t>
            </a:r>
            <a:r>
              <a:rPr sz="3200" spc="-25" dirty="0">
                <a:solidFill>
                  <a:srgbClr val="231F20"/>
                </a:solidFill>
                <a:latin typeface="Calibri"/>
                <a:cs typeface="Calibri"/>
              </a:rPr>
              <a:t>anyone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3200" spc="-25" dirty="0">
                <a:solidFill>
                  <a:srgbClr val="231F20"/>
                </a:solidFill>
                <a:latin typeface="Calibri"/>
                <a:cs typeface="Calibri"/>
              </a:rPr>
              <a:t>integrated 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with other </a:t>
            </a:r>
            <a:r>
              <a:rPr sz="3200" spc="-15" dirty="0">
                <a:solidFill>
                  <a:srgbClr val="231F20"/>
                </a:solidFill>
                <a:latin typeface="Calibri"/>
                <a:cs typeface="Calibri"/>
              </a:rPr>
              <a:t>information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enabling </a:t>
            </a:r>
            <a:r>
              <a:rPr sz="3200" spc="-15" dirty="0">
                <a:solidFill>
                  <a:srgbClr val="231F20"/>
                </a:solidFill>
                <a:latin typeface="Calibri"/>
                <a:cs typeface="Calibri"/>
              </a:rPr>
              <a:t>improved  </a:t>
            </a:r>
            <a:r>
              <a:rPr sz="3200" spc="-10" dirty="0">
                <a:solidFill>
                  <a:srgbClr val="231F20"/>
                </a:solidFill>
                <a:latin typeface="Calibri"/>
                <a:cs typeface="Calibri"/>
              </a:rPr>
              <a:t>analysis,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decision-making and</a:t>
            </a:r>
            <a:r>
              <a:rPr sz="3200" spc="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231F20"/>
                </a:solidFill>
                <a:latin typeface="Calibri"/>
                <a:cs typeface="Calibri"/>
              </a:rPr>
              <a:t>accountability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8193" y="987297"/>
            <a:ext cx="51104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Why data</a:t>
            </a:r>
            <a:r>
              <a:rPr spc="-10" dirty="0"/>
              <a:t> </a:t>
            </a:r>
            <a:r>
              <a:rPr spc="-15" dirty="0"/>
              <a:t>interoperability?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45" y="1994661"/>
            <a:ext cx="8030209" cy="430530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493395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25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2700" spc="-5" dirty="0">
                <a:solidFill>
                  <a:srgbClr val="231F20"/>
                </a:solidFill>
                <a:latin typeface="Calibri"/>
                <a:cs typeface="Calibri"/>
              </a:rPr>
              <a:t>implement an open, </a:t>
            </a:r>
            <a:r>
              <a:rPr sz="2700" spc="-10" dirty="0">
                <a:solidFill>
                  <a:srgbClr val="231F20"/>
                </a:solidFill>
                <a:latin typeface="Calibri"/>
                <a:cs typeface="Calibri"/>
              </a:rPr>
              <a:t>service-oriented, </a:t>
            </a:r>
            <a:r>
              <a:rPr sz="2700" spc="-20" dirty="0">
                <a:solidFill>
                  <a:srgbClr val="231F20"/>
                </a:solidFill>
                <a:latin typeface="Calibri"/>
                <a:cs typeface="Calibri"/>
              </a:rPr>
              <a:t>standards-  </a:t>
            </a:r>
            <a:r>
              <a:rPr sz="2700" spc="-10" dirty="0">
                <a:solidFill>
                  <a:srgbClr val="231F20"/>
                </a:solidFill>
                <a:latin typeface="Calibri"/>
                <a:cs typeface="Calibri"/>
              </a:rPr>
              <a:t>driven </a:t>
            </a:r>
            <a:r>
              <a:rPr sz="2700" spc="-25" dirty="0">
                <a:solidFill>
                  <a:srgbClr val="231F20"/>
                </a:solidFill>
                <a:latin typeface="Calibri"/>
                <a:cs typeface="Calibri"/>
              </a:rPr>
              <a:t>“system-of-systems” </a:t>
            </a:r>
            <a:r>
              <a:rPr sz="2700" spc="-15" dirty="0">
                <a:solidFill>
                  <a:srgbClr val="231F20"/>
                </a:solidFill>
                <a:latin typeface="Calibri"/>
                <a:cs typeface="Calibri"/>
              </a:rPr>
              <a:t>architecture to </a:t>
            </a:r>
            <a:r>
              <a:rPr sz="2700" b="1" dirty="0">
                <a:solidFill>
                  <a:srgbClr val="231F20"/>
                </a:solidFill>
                <a:latin typeface="Calibri"/>
                <a:cs typeface="Calibri"/>
              </a:rPr>
              <a:t>link  </a:t>
            </a:r>
            <a:r>
              <a:rPr sz="2700" b="1" spc="-5" dirty="0">
                <a:solidFill>
                  <a:srgbClr val="231F20"/>
                </a:solidFill>
                <a:latin typeface="Calibri"/>
                <a:cs typeface="Calibri"/>
              </a:rPr>
              <a:t>subnational, national </a:t>
            </a:r>
            <a:r>
              <a:rPr sz="2700" b="1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2700" b="1" spc="-5" dirty="0">
                <a:solidFill>
                  <a:srgbClr val="231F20"/>
                </a:solidFill>
                <a:latin typeface="Calibri"/>
                <a:cs typeface="Calibri"/>
              </a:rPr>
              <a:t>global</a:t>
            </a:r>
            <a:r>
              <a:rPr sz="2700" b="1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700" b="1" spc="-10" dirty="0">
                <a:solidFill>
                  <a:srgbClr val="231F20"/>
                </a:solidFill>
                <a:latin typeface="Calibri"/>
                <a:cs typeface="Calibri"/>
              </a:rPr>
              <a:t>datasets</a:t>
            </a:r>
            <a:endParaRPr sz="2700">
              <a:latin typeface="Calibri"/>
              <a:cs typeface="Calibri"/>
            </a:endParaRPr>
          </a:p>
          <a:p>
            <a:pPr marL="355600" marR="187325" indent="-342900">
              <a:lnSpc>
                <a:spcPct val="8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700" spc="-125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2700" spc="-15" dirty="0">
                <a:solidFill>
                  <a:srgbClr val="231F20"/>
                </a:solidFill>
                <a:latin typeface="Calibri"/>
                <a:cs typeface="Calibri"/>
              </a:rPr>
              <a:t>promote </a:t>
            </a:r>
            <a:r>
              <a:rPr sz="2700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2700" b="1" dirty="0">
                <a:solidFill>
                  <a:srgbClr val="231F20"/>
                </a:solidFill>
                <a:latin typeface="Calibri"/>
                <a:cs typeface="Calibri"/>
              </a:rPr>
              <a:t>use (and </a:t>
            </a:r>
            <a:r>
              <a:rPr sz="2700" b="1" spc="-5" dirty="0">
                <a:solidFill>
                  <a:srgbClr val="231F20"/>
                </a:solidFill>
                <a:latin typeface="Calibri"/>
                <a:cs typeface="Calibri"/>
              </a:rPr>
              <a:t>re-use) </a:t>
            </a:r>
            <a:r>
              <a:rPr sz="2700" b="1" dirty="0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sz="2700" b="1" spc="-10" dirty="0">
                <a:solidFill>
                  <a:srgbClr val="231F20"/>
                </a:solidFill>
                <a:latin typeface="Calibri"/>
                <a:cs typeface="Calibri"/>
              </a:rPr>
              <a:t>available </a:t>
            </a:r>
            <a:r>
              <a:rPr sz="2700" b="1" spc="-15" dirty="0">
                <a:solidFill>
                  <a:srgbClr val="231F20"/>
                </a:solidFill>
                <a:latin typeface="Calibri"/>
                <a:cs typeface="Calibri"/>
              </a:rPr>
              <a:t>data  </a:t>
            </a:r>
            <a:r>
              <a:rPr sz="2700" b="1" spc="-5" dirty="0">
                <a:solidFill>
                  <a:srgbClr val="231F20"/>
                </a:solidFill>
                <a:latin typeface="Calibri"/>
                <a:cs typeface="Calibri"/>
              </a:rPr>
              <a:t>assets and </a:t>
            </a:r>
            <a:r>
              <a:rPr sz="2700" b="1" dirty="0">
                <a:solidFill>
                  <a:srgbClr val="231F20"/>
                </a:solidFill>
                <a:latin typeface="Calibri"/>
                <a:cs typeface="Calibri"/>
              </a:rPr>
              <a:t>services </a:t>
            </a:r>
            <a:r>
              <a:rPr sz="2700" spc="-10" dirty="0">
                <a:solidFill>
                  <a:srgbClr val="231F20"/>
                </a:solidFill>
                <a:latin typeface="Calibri"/>
                <a:cs typeface="Calibri"/>
              </a:rPr>
              <a:t>by </a:t>
            </a:r>
            <a:r>
              <a:rPr sz="2700" spc="-5" dirty="0">
                <a:solidFill>
                  <a:srgbClr val="231F20"/>
                </a:solidFill>
                <a:latin typeface="Calibri"/>
                <a:cs typeface="Calibri"/>
              </a:rPr>
              <a:t>making </a:t>
            </a:r>
            <a:r>
              <a:rPr sz="2700" dirty="0">
                <a:solidFill>
                  <a:srgbClr val="231F20"/>
                </a:solidFill>
                <a:latin typeface="Calibri"/>
                <a:cs typeface="Calibri"/>
              </a:rPr>
              <a:t>them </a:t>
            </a:r>
            <a:r>
              <a:rPr sz="2700" spc="-5" dirty="0">
                <a:solidFill>
                  <a:srgbClr val="231F20"/>
                </a:solidFill>
                <a:latin typeface="Calibri"/>
                <a:cs typeface="Calibri"/>
              </a:rPr>
              <a:t>widely </a:t>
            </a:r>
            <a:r>
              <a:rPr sz="2700" spc="-10" dirty="0">
                <a:solidFill>
                  <a:srgbClr val="231F20"/>
                </a:solidFill>
                <a:latin typeface="Calibri"/>
                <a:cs typeface="Calibri"/>
              </a:rPr>
              <a:t>accessible  through </a:t>
            </a:r>
            <a:r>
              <a:rPr sz="2700" spc="-20" dirty="0">
                <a:solidFill>
                  <a:srgbClr val="231F20"/>
                </a:solidFill>
                <a:latin typeface="Calibri"/>
                <a:cs typeface="Calibri"/>
              </a:rPr>
              <a:t>different data</a:t>
            </a:r>
            <a:r>
              <a:rPr sz="2700" spc="-9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700" spc="-20" dirty="0">
                <a:solidFill>
                  <a:srgbClr val="231F20"/>
                </a:solidFill>
                <a:latin typeface="Calibri"/>
                <a:cs typeface="Calibri"/>
              </a:rPr>
              <a:t>ecosystems</a:t>
            </a:r>
            <a:endParaRPr sz="2700">
              <a:latin typeface="Calibri"/>
              <a:cs typeface="Calibri"/>
            </a:endParaRPr>
          </a:p>
          <a:p>
            <a:pPr marL="355600" marR="428625" indent="-342900" algn="just">
              <a:lnSpc>
                <a:spcPct val="80000"/>
              </a:lnSpc>
              <a:spcBef>
                <a:spcPts val="645"/>
              </a:spcBef>
              <a:buFont typeface="Arial"/>
              <a:buChar char="•"/>
              <a:tabLst>
                <a:tab pos="356235" algn="l"/>
              </a:tabLst>
            </a:pPr>
            <a:r>
              <a:rPr sz="2700" spc="-125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2700" dirty="0">
                <a:solidFill>
                  <a:srgbClr val="231F20"/>
                </a:solidFill>
                <a:latin typeface="Calibri"/>
                <a:cs typeface="Calibri"/>
              </a:rPr>
              <a:t>enable the </a:t>
            </a:r>
            <a:r>
              <a:rPr sz="2700" spc="-10" dirty="0">
                <a:solidFill>
                  <a:srgbClr val="231F20"/>
                </a:solidFill>
                <a:latin typeface="Calibri"/>
                <a:cs typeface="Calibri"/>
              </a:rPr>
              <a:t>development </a:t>
            </a:r>
            <a:r>
              <a:rPr sz="2700" spc="-5" dirty="0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sz="2700" dirty="0">
                <a:solidFill>
                  <a:srgbClr val="231F20"/>
                </a:solidFill>
                <a:latin typeface="Calibri"/>
                <a:cs typeface="Calibri"/>
              </a:rPr>
              <a:t>modern </a:t>
            </a:r>
            <a:r>
              <a:rPr sz="2700" spc="-15" dirty="0">
                <a:solidFill>
                  <a:srgbClr val="231F20"/>
                </a:solidFill>
                <a:latin typeface="Calibri"/>
                <a:cs typeface="Calibri"/>
              </a:rPr>
              <a:t>platforms </a:t>
            </a:r>
            <a:r>
              <a:rPr sz="2700" spc="-25" dirty="0">
                <a:solidFill>
                  <a:srgbClr val="231F20"/>
                </a:solidFill>
                <a:latin typeface="Calibri"/>
                <a:cs typeface="Calibri"/>
              </a:rPr>
              <a:t>for  </a:t>
            </a:r>
            <a:r>
              <a:rPr sz="2700" b="1" spc="-10" dirty="0">
                <a:solidFill>
                  <a:srgbClr val="231F20"/>
                </a:solidFill>
                <a:latin typeface="Calibri"/>
                <a:cs typeface="Calibri"/>
              </a:rPr>
              <a:t>collaboration </a:t>
            </a:r>
            <a:r>
              <a:rPr sz="2700" spc="-5" dirty="0">
                <a:solidFill>
                  <a:srgbClr val="231F20"/>
                </a:solidFill>
                <a:latin typeface="Calibri"/>
                <a:cs typeface="Calibri"/>
              </a:rPr>
              <a:t>among </a:t>
            </a:r>
            <a:r>
              <a:rPr sz="2700" spc="-15" dirty="0">
                <a:solidFill>
                  <a:srgbClr val="231F20"/>
                </a:solidFill>
                <a:latin typeface="Calibri"/>
                <a:cs typeface="Calibri"/>
              </a:rPr>
              <a:t>data producers </a:t>
            </a:r>
            <a:r>
              <a:rPr sz="2700" spc="-5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2700" spc="-20" dirty="0">
                <a:solidFill>
                  <a:srgbClr val="231F20"/>
                </a:solidFill>
                <a:latin typeface="Calibri"/>
                <a:cs typeface="Calibri"/>
              </a:rPr>
              <a:t>data </a:t>
            </a:r>
            <a:r>
              <a:rPr sz="2700" spc="-15" dirty="0">
                <a:solidFill>
                  <a:srgbClr val="231F20"/>
                </a:solidFill>
                <a:latin typeface="Calibri"/>
                <a:cs typeface="Calibri"/>
              </a:rPr>
              <a:t>users  around </a:t>
            </a:r>
            <a:r>
              <a:rPr sz="2700" spc="-5" dirty="0">
                <a:solidFill>
                  <a:srgbClr val="231F20"/>
                </a:solidFill>
                <a:latin typeface="Calibri"/>
                <a:cs typeface="Calibri"/>
              </a:rPr>
              <a:t>SDG policy</a:t>
            </a:r>
            <a:r>
              <a:rPr sz="27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231F20"/>
                </a:solidFill>
                <a:latin typeface="Calibri"/>
                <a:cs typeface="Calibri"/>
              </a:rPr>
              <a:t>initiatives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700" spc="-125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2700" spc="-15" dirty="0">
                <a:solidFill>
                  <a:srgbClr val="231F20"/>
                </a:solidFill>
                <a:latin typeface="Calibri"/>
                <a:cs typeface="Calibri"/>
              </a:rPr>
              <a:t>strengthen </a:t>
            </a:r>
            <a:r>
              <a:rPr sz="2700" spc="-5" dirty="0">
                <a:solidFill>
                  <a:srgbClr val="231F20"/>
                </a:solidFill>
                <a:latin typeface="Calibri"/>
                <a:cs typeface="Calibri"/>
              </a:rPr>
              <a:t>ability of National </a:t>
            </a:r>
            <a:r>
              <a:rPr sz="2700" spc="-15" dirty="0">
                <a:solidFill>
                  <a:srgbClr val="231F20"/>
                </a:solidFill>
                <a:latin typeface="Calibri"/>
                <a:cs typeface="Calibri"/>
              </a:rPr>
              <a:t>Statistical </a:t>
            </a:r>
            <a:r>
              <a:rPr sz="2700" spc="-20" dirty="0">
                <a:solidFill>
                  <a:srgbClr val="231F20"/>
                </a:solidFill>
                <a:latin typeface="Calibri"/>
                <a:cs typeface="Calibri"/>
              </a:rPr>
              <a:t>Systems </a:t>
            </a:r>
            <a:r>
              <a:rPr sz="2700" spc="-5" dirty="0">
                <a:solidFill>
                  <a:srgbClr val="231F20"/>
                </a:solidFill>
                <a:latin typeface="Calibri"/>
                <a:cs typeface="Calibri"/>
              </a:rPr>
              <a:t>and  all SDG </a:t>
            </a:r>
            <a:r>
              <a:rPr sz="2700" spc="-25" dirty="0">
                <a:solidFill>
                  <a:srgbClr val="231F20"/>
                </a:solidFill>
                <a:latin typeface="Calibri"/>
                <a:cs typeface="Calibri"/>
              </a:rPr>
              <a:t>stakeholders </a:t>
            </a:r>
            <a:r>
              <a:rPr sz="2700" spc="-15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2700" b="1" spc="-10" dirty="0">
                <a:solidFill>
                  <a:srgbClr val="231F20"/>
                </a:solidFill>
                <a:latin typeface="Calibri"/>
                <a:cs typeface="Calibri"/>
              </a:rPr>
              <a:t>share </a:t>
            </a:r>
            <a:r>
              <a:rPr sz="2700" b="1" spc="-15" dirty="0">
                <a:solidFill>
                  <a:srgbClr val="231F20"/>
                </a:solidFill>
                <a:latin typeface="Calibri"/>
                <a:cs typeface="Calibri"/>
              </a:rPr>
              <a:t>data, </a:t>
            </a:r>
            <a:r>
              <a:rPr sz="2700" b="1" spc="-10" dirty="0">
                <a:solidFill>
                  <a:srgbClr val="231F20"/>
                </a:solidFill>
                <a:latin typeface="Calibri"/>
                <a:cs typeface="Calibri"/>
              </a:rPr>
              <a:t>knowledge, </a:t>
            </a:r>
            <a:r>
              <a:rPr sz="2700" b="1" dirty="0">
                <a:solidFill>
                  <a:srgbClr val="231F20"/>
                </a:solidFill>
                <a:latin typeface="Calibri"/>
                <a:cs typeface="Calibri"/>
              </a:rPr>
              <a:t>and  </a:t>
            </a:r>
            <a:r>
              <a:rPr sz="2700" b="1" spc="-10" dirty="0">
                <a:solidFill>
                  <a:srgbClr val="231F20"/>
                </a:solidFill>
                <a:latin typeface="Calibri"/>
                <a:cs typeface="Calibri"/>
              </a:rPr>
              <a:t>expertise </a:t>
            </a:r>
            <a:r>
              <a:rPr sz="2700" spc="-25" dirty="0">
                <a:solidFill>
                  <a:srgbClr val="231F20"/>
                </a:solidFill>
                <a:latin typeface="Calibri"/>
                <a:cs typeface="Calibri"/>
              </a:rPr>
              <a:t>for </a:t>
            </a:r>
            <a:r>
              <a:rPr sz="2700" dirty="0">
                <a:solidFill>
                  <a:srgbClr val="231F20"/>
                </a:solidFill>
                <a:latin typeface="Calibri"/>
                <a:cs typeface="Calibri"/>
              </a:rPr>
              <a:t>the 2030</a:t>
            </a:r>
            <a:r>
              <a:rPr sz="2700" spc="-8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231F20"/>
                </a:solidFill>
                <a:latin typeface="Calibri"/>
                <a:cs typeface="Calibri"/>
              </a:rPr>
              <a:t>Agenda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2269" y="987297"/>
            <a:ext cx="69392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Key </a:t>
            </a:r>
            <a:r>
              <a:rPr spc="-10" dirty="0"/>
              <a:t>enablers </a:t>
            </a:r>
            <a:r>
              <a:rPr dirty="0"/>
              <a:t>of </a:t>
            </a:r>
            <a:r>
              <a:rPr spc="-25" dirty="0"/>
              <a:t>data</a:t>
            </a:r>
            <a:r>
              <a:rPr spc="5" dirty="0"/>
              <a:t> </a:t>
            </a:r>
            <a:r>
              <a:rPr spc="-15" dirty="0"/>
              <a:t>interoperability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45" y="1966924"/>
            <a:ext cx="8039734" cy="423227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solidFill>
                  <a:srgbClr val="231F20"/>
                </a:solidFill>
                <a:latin typeface="Calibri"/>
                <a:cs typeface="Calibri"/>
              </a:rPr>
              <a:t>Content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3200" spc="-10" dirty="0">
                <a:solidFill>
                  <a:srgbClr val="231F20"/>
                </a:solidFill>
                <a:latin typeface="Calibri"/>
                <a:cs typeface="Calibri"/>
              </a:rPr>
              <a:t>technology</a:t>
            </a:r>
            <a:r>
              <a:rPr sz="3200" spc="7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231F20"/>
                </a:solidFill>
                <a:latin typeface="Calibri"/>
                <a:cs typeface="Calibri"/>
              </a:rPr>
              <a:t>standards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231F20"/>
                </a:solidFill>
                <a:latin typeface="Calibri"/>
                <a:cs typeface="Calibri"/>
              </a:rPr>
              <a:t>Application </a:t>
            </a:r>
            <a:r>
              <a:rPr sz="3200" spc="-20" dirty="0">
                <a:solidFill>
                  <a:srgbClr val="231F20"/>
                </a:solidFill>
                <a:latin typeface="Calibri"/>
                <a:cs typeface="Calibri"/>
              </a:rPr>
              <a:t>Programming Interfaces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(APIs) </a:t>
            </a:r>
            <a:r>
              <a:rPr sz="3200" spc="-10" dirty="0">
                <a:solidFill>
                  <a:srgbClr val="231F20"/>
                </a:solidFill>
                <a:latin typeface="Calibri"/>
                <a:cs typeface="Calibri"/>
              </a:rPr>
              <a:t>and  </a:t>
            </a:r>
            <a:r>
              <a:rPr sz="3200" spc="-20" dirty="0">
                <a:solidFill>
                  <a:srgbClr val="231F20"/>
                </a:solidFill>
                <a:latin typeface="Calibri"/>
                <a:cs typeface="Calibri"/>
              </a:rPr>
              <a:t>Integration</a:t>
            </a:r>
            <a:r>
              <a:rPr sz="3200" spc="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231F20"/>
                </a:solidFill>
                <a:latin typeface="Calibri"/>
                <a:cs typeface="Calibri"/>
              </a:rPr>
              <a:t>Applications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solidFill>
                  <a:srgbClr val="231F20"/>
                </a:solidFill>
                <a:latin typeface="Calibri"/>
                <a:cs typeface="Calibri"/>
              </a:rPr>
              <a:t>Data </a:t>
            </a:r>
            <a:r>
              <a:rPr sz="3200" spc="-10" dirty="0">
                <a:solidFill>
                  <a:srgbClr val="231F20"/>
                </a:solidFill>
                <a:latin typeface="Calibri"/>
                <a:cs typeface="Calibri"/>
              </a:rPr>
              <a:t>governance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3200" spc="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231F20"/>
                </a:solidFill>
                <a:latin typeface="Calibri"/>
                <a:cs typeface="Calibri"/>
              </a:rPr>
              <a:t>coordination</a:t>
            </a:r>
            <a:endParaRPr sz="32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mechanisms</a:t>
            </a:r>
            <a:endParaRPr sz="3200">
              <a:latin typeface="Calibri"/>
              <a:cs typeface="Calibri"/>
            </a:endParaRPr>
          </a:p>
          <a:p>
            <a:pPr marL="755015" lvl="1" indent="-28575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231F20"/>
                </a:solidFill>
                <a:latin typeface="Calibri"/>
                <a:cs typeface="Calibri"/>
              </a:rPr>
              <a:t>Quality</a:t>
            </a:r>
            <a:r>
              <a:rPr sz="2400" spc="-9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31F20"/>
                </a:solidFill>
                <a:latin typeface="Calibri"/>
                <a:cs typeface="Calibri"/>
              </a:rPr>
              <a:t>assurance</a:t>
            </a:r>
            <a:endParaRPr sz="2400">
              <a:latin typeface="Calibri"/>
              <a:cs typeface="Calibri"/>
            </a:endParaRPr>
          </a:p>
          <a:p>
            <a:pPr marL="755015" lvl="1" indent="-285750">
              <a:lnSpc>
                <a:spcPct val="100000"/>
              </a:lnSpc>
              <a:spcBef>
                <a:spcPts val="117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sz="2400" spc="-20" dirty="0">
                <a:solidFill>
                  <a:srgbClr val="231F20"/>
                </a:solidFill>
                <a:latin typeface="Calibri"/>
                <a:cs typeface="Calibri"/>
              </a:rPr>
              <a:t>Data</a:t>
            </a:r>
            <a:r>
              <a:rPr sz="2400" spc="-7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31F20"/>
                </a:solidFill>
                <a:latin typeface="Calibri"/>
                <a:cs typeface="Calibri"/>
              </a:rPr>
              <a:t>validation</a:t>
            </a:r>
            <a:endParaRPr sz="2400">
              <a:latin typeface="Calibri"/>
              <a:cs typeface="Calibri"/>
            </a:endParaRPr>
          </a:p>
          <a:p>
            <a:pPr marL="755015" lvl="1" indent="-285750">
              <a:lnSpc>
                <a:spcPct val="100000"/>
              </a:lnSpc>
              <a:spcBef>
                <a:spcPts val="117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sz="2400" spc="-30" dirty="0">
                <a:solidFill>
                  <a:srgbClr val="231F20"/>
                </a:solidFill>
                <a:latin typeface="Calibri"/>
                <a:cs typeface="Calibri"/>
              </a:rPr>
              <a:t>Technical </a:t>
            </a:r>
            <a:r>
              <a:rPr sz="2400" spc="-5" dirty="0">
                <a:solidFill>
                  <a:srgbClr val="231F20"/>
                </a:solidFill>
                <a:latin typeface="Calibri"/>
                <a:cs typeface="Calibri"/>
              </a:rPr>
              <a:t>challenges </a:t>
            </a:r>
            <a:r>
              <a:rPr sz="2400" spc="-15" dirty="0">
                <a:solidFill>
                  <a:srgbClr val="231F20"/>
                </a:solidFill>
                <a:latin typeface="Calibri"/>
                <a:cs typeface="Calibri"/>
              </a:rPr>
              <a:t>(syntactic </a:t>
            </a:r>
            <a:r>
              <a:rPr sz="2400" spc="-5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24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231F20"/>
                </a:solidFill>
                <a:latin typeface="Calibri"/>
                <a:cs typeface="Calibri"/>
              </a:rPr>
              <a:t>semantic)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Specific </a:t>
            </a:r>
            <a:r>
              <a:rPr spc="-10" dirty="0"/>
              <a:t>work </a:t>
            </a:r>
            <a:r>
              <a:rPr spc="-15" dirty="0"/>
              <a:t>areas </a:t>
            </a:r>
            <a:r>
              <a:rPr spc="-25" dirty="0"/>
              <a:t>to </a:t>
            </a:r>
            <a:r>
              <a:rPr spc="-15" dirty="0"/>
              <a:t>improve</a:t>
            </a:r>
          </a:p>
          <a:p>
            <a:pPr marL="3810" algn="ctr">
              <a:lnSpc>
                <a:spcPct val="100000"/>
              </a:lnSpc>
            </a:pPr>
            <a:r>
              <a:rPr spc="-20" dirty="0"/>
              <a:t>data </a:t>
            </a:r>
            <a:r>
              <a:rPr spc="-15" dirty="0"/>
              <a:t>interoperability </a:t>
            </a:r>
            <a:r>
              <a:rPr spc="-20" dirty="0"/>
              <a:t>for</a:t>
            </a:r>
            <a:r>
              <a:rPr spc="-15" dirty="0"/>
              <a:t> </a:t>
            </a:r>
            <a:r>
              <a:rPr dirty="0"/>
              <a:t>SDGs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45" y="1983993"/>
            <a:ext cx="8039734" cy="450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050" indent="-51435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000" spc="-25" dirty="0">
                <a:solidFill>
                  <a:srgbClr val="231F20"/>
                </a:solidFill>
                <a:latin typeface="Calibri"/>
                <a:cs typeface="Calibri"/>
              </a:rPr>
              <a:t>Integrate </a:t>
            </a:r>
            <a:r>
              <a:rPr sz="3000" spc="-10" dirty="0">
                <a:solidFill>
                  <a:srgbClr val="231F20"/>
                </a:solidFill>
                <a:latin typeface="Calibri"/>
                <a:cs typeface="Calibri"/>
              </a:rPr>
              <a:t>geospatial </a:t>
            </a:r>
            <a:r>
              <a:rPr sz="3000" spc="-5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3000" spc="-20" dirty="0">
                <a:solidFill>
                  <a:srgbClr val="231F20"/>
                </a:solidFill>
                <a:latin typeface="Calibri"/>
                <a:cs typeface="Calibri"/>
              </a:rPr>
              <a:t>statistical</a:t>
            </a:r>
            <a:r>
              <a:rPr sz="30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231F20"/>
                </a:solidFill>
                <a:latin typeface="Calibri"/>
                <a:cs typeface="Calibri"/>
              </a:rPr>
              <a:t>information</a:t>
            </a:r>
            <a:endParaRPr sz="3000">
              <a:latin typeface="Calibri"/>
              <a:cs typeface="Calibri"/>
            </a:endParaRPr>
          </a:p>
          <a:p>
            <a:pPr marL="527050" marR="172720" indent="-514350">
              <a:lnSpc>
                <a:spcPct val="80000"/>
              </a:lnSpc>
              <a:spcBef>
                <a:spcPts val="72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000" dirty="0">
                <a:solidFill>
                  <a:srgbClr val="231F20"/>
                </a:solidFill>
                <a:latin typeface="Calibri"/>
                <a:cs typeface="Calibri"/>
              </a:rPr>
              <a:t>Adopt </a:t>
            </a:r>
            <a:r>
              <a:rPr sz="3000" spc="-5" dirty="0">
                <a:solidFill>
                  <a:srgbClr val="231F20"/>
                </a:solidFill>
                <a:latin typeface="Calibri"/>
                <a:cs typeface="Calibri"/>
              </a:rPr>
              <a:t>of SDMX and other open </a:t>
            </a:r>
            <a:r>
              <a:rPr sz="3000" spc="-20" dirty="0">
                <a:solidFill>
                  <a:srgbClr val="231F20"/>
                </a:solidFill>
                <a:latin typeface="Calibri"/>
                <a:cs typeface="Calibri"/>
              </a:rPr>
              <a:t>standards  </a:t>
            </a:r>
            <a:r>
              <a:rPr sz="3000" spc="-10" dirty="0">
                <a:solidFill>
                  <a:srgbClr val="231F20"/>
                </a:solidFill>
                <a:latin typeface="Calibri"/>
                <a:cs typeface="Calibri"/>
              </a:rPr>
              <a:t>through </a:t>
            </a:r>
            <a:r>
              <a:rPr sz="3000" spc="-5" dirty="0">
                <a:solidFill>
                  <a:srgbClr val="231F20"/>
                </a:solidFill>
                <a:latin typeface="Calibri"/>
                <a:cs typeface="Calibri"/>
              </a:rPr>
              <a:t>accessible and user-friendly </a:t>
            </a:r>
            <a:r>
              <a:rPr sz="3000" spc="-10" dirty="0">
                <a:solidFill>
                  <a:srgbClr val="231F20"/>
                </a:solidFill>
                <a:latin typeface="Calibri"/>
                <a:cs typeface="Calibri"/>
              </a:rPr>
              <a:t>templates,  </a:t>
            </a:r>
            <a:r>
              <a:rPr sz="3000" spc="-20" dirty="0">
                <a:solidFill>
                  <a:srgbClr val="231F20"/>
                </a:solidFill>
                <a:latin typeface="Calibri"/>
                <a:cs typeface="Calibri"/>
              </a:rPr>
              <a:t>adaptors </a:t>
            </a:r>
            <a:r>
              <a:rPr sz="3000" spc="-5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30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231F20"/>
                </a:solidFill>
                <a:latin typeface="Calibri"/>
                <a:cs typeface="Calibri"/>
              </a:rPr>
              <a:t>interfaces</a:t>
            </a:r>
            <a:endParaRPr sz="3000">
              <a:latin typeface="Calibri"/>
              <a:cs typeface="Calibri"/>
            </a:endParaRPr>
          </a:p>
          <a:p>
            <a:pPr marL="527050" marR="340360" indent="-514350">
              <a:lnSpc>
                <a:spcPct val="80000"/>
              </a:lnSpc>
              <a:spcBef>
                <a:spcPts val="72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000" spc="-10" dirty="0">
                <a:solidFill>
                  <a:srgbClr val="231F20"/>
                </a:solidFill>
                <a:latin typeface="Calibri"/>
                <a:cs typeface="Calibri"/>
              </a:rPr>
              <a:t>Develop </a:t>
            </a:r>
            <a:r>
              <a:rPr sz="3000" spc="-5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3000" spc="-15" dirty="0">
                <a:solidFill>
                  <a:srgbClr val="231F20"/>
                </a:solidFill>
                <a:latin typeface="Calibri"/>
                <a:cs typeface="Calibri"/>
              </a:rPr>
              <a:t>promote </a:t>
            </a:r>
            <a:r>
              <a:rPr sz="3000" spc="-5" dirty="0">
                <a:solidFill>
                  <a:srgbClr val="231F20"/>
                </a:solidFill>
                <a:latin typeface="Calibri"/>
                <a:cs typeface="Calibri"/>
              </a:rPr>
              <a:t>open </a:t>
            </a:r>
            <a:r>
              <a:rPr sz="3000" dirty="0">
                <a:solidFill>
                  <a:srgbClr val="231F20"/>
                </a:solidFill>
                <a:latin typeface="Calibri"/>
                <a:cs typeface="Calibri"/>
              </a:rPr>
              <a:t>APIs </a:t>
            </a:r>
            <a:r>
              <a:rPr sz="3000" spc="-25" dirty="0">
                <a:solidFill>
                  <a:srgbClr val="231F20"/>
                </a:solidFill>
                <a:latin typeface="Calibri"/>
                <a:cs typeface="Calibri"/>
              </a:rPr>
              <a:t>for </a:t>
            </a:r>
            <a:r>
              <a:rPr sz="3000" spc="-5" dirty="0">
                <a:solidFill>
                  <a:srgbClr val="231F20"/>
                </a:solidFill>
                <a:latin typeface="Calibri"/>
                <a:cs typeface="Calibri"/>
              </a:rPr>
              <a:t>accessing,  </a:t>
            </a:r>
            <a:r>
              <a:rPr sz="3000" spc="-15" dirty="0">
                <a:solidFill>
                  <a:srgbClr val="231F20"/>
                </a:solidFill>
                <a:latin typeface="Calibri"/>
                <a:cs typeface="Calibri"/>
              </a:rPr>
              <a:t>integrating </a:t>
            </a:r>
            <a:r>
              <a:rPr sz="3000" spc="-5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3000" spc="-10" dirty="0">
                <a:solidFill>
                  <a:srgbClr val="231F20"/>
                </a:solidFill>
                <a:latin typeface="Calibri"/>
                <a:cs typeface="Calibri"/>
              </a:rPr>
              <a:t>analysing </a:t>
            </a:r>
            <a:r>
              <a:rPr sz="3000" spc="-20" dirty="0">
                <a:solidFill>
                  <a:srgbClr val="231F20"/>
                </a:solidFill>
                <a:latin typeface="Calibri"/>
                <a:cs typeface="Calibri"/>
              </a:rPr>
              <a:t>data </a:t>
            </a:r>
            <a:r>
              <a:rPr sz="3000" spc="-25" dirty="0">
                <a:solidFill>
                  <a:srgbClr val="231F20"/>
                </a:solidFill>
                <a:latin typeface="Calibri"/>
                <a:cs typeface="Calibri"/>
              </a:rPr>
              <a:t>for </a:t>
            </a:r>
            <a:r>
              <a:rPr sz="3000" spc="-10" dirty="0">
                <a:solidFill>
                  <a:srgbClr val="231F20"/>
                </a:solidFill>
                <a:latin typeface="Calibri"/>
                <a:cs typeface="Calibri"/>
              </a:rPr>
              <a:t>sustainable  development </a:t>
            </a:r>
            <a:r>
              <a:rPr sz="3000" spc="-15" dirty="0">
                <a:solidFill>
                  <a:srgbClr val="231F20"/>
                </a:solidFill>
                <a:latin typeface="Calibri"/>
                <a:cs typeface="Calibri"/>
              </a:rPr>
              <a:t>from </a:t>
            </a:r>
            <a:r>
              <a:rPr sz="3000" dirty="0">
                <a:solidFill>
                  <a:srgbClr val="231F20"/>
                </a:solidFill>
                <a:latin typeface="Calibri"/>
                <a:cs typeface="Calibri"/>
              </a:rPr>
              <a:t>multiple</a:t>
            </a:r>
            <a:r>
              <a:rPr sz="3000" spc="-9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231F20"/>
                </a:solidFill>
                <a:latin typeface="Calibri"/>
                <a:cs typeface="Calibri"/>
              </a:rPr>
              <a:t>sources</a:t>
            </a:r>
            <a:endParaRPr sz="3000">
              <a:latin typeface="Calibri"/>
              <a:cs typeface="Calibri"/>
            </a:endParaRPr>
          </a:p>
          <a:p>
            <a:pPr marL="527050" marR="5080" indent="-514350">
              <a:lnSpc>
                <a:spcPct val="80000"/>
              </a:lnSpc>
              <a:spcBef>
                <a:spcPts val="72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000" spc="-15" dirty="0">
                <a:solidFill>
                  <a:srgbClr val="231F20"/>
                </a:solidFill>
                <a:latin typeface="Calibri"/>
                <a:cs typeface="Calibri"/>
              </a:rPr>
              <a:t>Coordinate </a:t>
            </a:r>
            <a:r>
              <a:rPr sz="3000" spc="-10" dirty="0">
                <a:solidFill>
                  <a:srgbClr val="231F20"/>
                </a:solidFill>
                <a:latin typeface="Calibri"/>
                <a:cs typeface="Calibri"/>
              </a:rPr>
              <a:t>classification </a:t>
            </a:r>
            <a:r>
              <a:rPr sz="3000" spc="-25" dirty="0">
                <a:solidFill>
                  <a:srgbClr val="231F20"/>
                </a:solidFill>
                <a:latin typeface="Calibri"/>
                <a:cs typeface="Calibri"/>
              </a:rPr>
              <a:t>systems </a:t>
            </a:r>
            <a:r>
              <a:rPr sz="3000" spc="-20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3000" spc="-5" dirty="0">
                <a:solidFill>
                  <a:srgbClr val="231F20"/>
                </a:solidFill>
                <a:latin typeface="Calibri"/>
                <a:cs typeface="Calibri"/>
              </a:rPr>
              <a:t>enhance </a:t>
            </a:r>
            <a:r>
              <a:rPr sz="3000" dirty="0">
                <a:solidFill>
                  <a:srgbClr val="231F20"/>
                </a:solidFill>
                <a:latin typeface="Calibri"/>
                <a:cs typeface="Calibri"/>
              </a:rPr>
              <a:t>the  </a:t>
            </a:r>
            <a:r>
              <a:rPr sz="3000" spc="-15" dirty="0">
                <a:solidFill>
                  <a:srgbClr val="231F20"/>
                </a:solidFill>
                <a:latin typeface="Calibri"/>
                <a:cs typeface="Calibri"/>
              </a:rPr>
              <a:t>integration </a:t>
            </a:r>
            <a:r>
              <a:rPr sz="3000" spc="-5" dirty="0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sz="3000" spc="-20" dirty="0">
                <a:solidFill>
                  <a:srgbClr val="231F20"/>
                </a:solidFill>
                <a:latin typeface="Calibri"/>
                <a:cs typeface="Calibri"/>
              </a:rPr>
              <a:t>data </a:t>
            </a:r>
            <a:r>
              <a:rPr sz="3000" spc="-15" dirty="0">
                <a:solidFill>
                  <a:srgbClr val="231F20"/>
                </a:solidFill>
                <a:latin typeface="Calibri"/>
                <a:cs typeface="Calibri"/>
              </a:rPr>
              <a:t>from </a:t>
            </a:r>
            <a:r>
              <a:rPr sz="3000" spc="-20" dirty="0">
                <a:solidFill>
                  <a:srgbClr val="231F20"/>
                </a:solidFill>
                <a:latin typeface="Calibri"/>
                <a:cs typeface="Calibri"/>
              </a:rPr>
              <a:t>different</a:t>
            </a:r>
            <a:r>
              <a:rPr sz="3000" spc="-7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231F20"/>
                </a:solidFill>
                <a:latin typeface="Calibri"/>
                <a:cs typeface="Calibri"/>
              </a:rPr>
              <a:t>sources</a:t>
            </a:r>
            <a:endParaRPr sz="3000">
              <a:latin typeface="Calibri"/>
              <a:cs typeface="Calibri"/>
            </a:endParaRPr>
          </a:p>
          <a:p>
            <a:pPr marL="527050" marR="461009" indent="-514350">
              <a:lnSpc>
                <a:spcPct val="80000"/>
              </a:lnSpc>
              <a:spcBef>
                <a:spcPts val="72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000" spc="-15" dirty="0">
                <a:solidFill>
                  <a:srgbClr val="231F20"/>
                </a:solidFill>
                <a:latin typeface="Calibri"/>
                <a:cs typeface="Calibri"/>
              </a:rPr>
              <a:t>Improve </a:t>
            </a:r>
            <a:r>
              <a:rPr sz="3000" spc="-5" dirty="0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sz="3000" spc="-15" dirty="0">
                <a:solidFill>
                  <a:srgbClr val="231F20"/>
                </a:solidFill>
                <a:latin typeface="Calibri"/>
                <a:cs typeface="Calibri"/>
              </a:rPr>
              <a:t>interoperability </a:t>
            </a:r>
            <a:r>
              <a:rPr sz="3000" spc="-5" dirty="0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sz="3000" spc="-15" dirty="0">
                <a:solidFill>
                  <a:srgbClr val="231F20"/>
                </a:solidFill>
                <a:latin typeface="Calibri"/>
                <a:cs typeface="Calibri"/>
              </a:rPr>
              <a:t>microdata </a:t>
            </a:r>
            <a:r>
              <a:rPr sz="3000" spc="-20" dirty="0">
                <a:solidFill>
                  <a:srgbClr val="231F20"/>
                </a:solidFill>
                <a:latin typeface="Calibri"/>
                <a:cs typeface="Calibri"/>
              </a:rPr>
              <a:t>from  </a:t>
            </a:r>
            <a:r>
              <a:rPr sz="3000" spc="-10" dirty="0">
                <a:solidFill>
                  <a:srgbClr val="231F20"/>
                </a:solidFill>
                <a:latin typeface="Calibri"/>
                <a:cs typeface="Calibri"/>
              </a:rPr>
              <a:t>surveys </a:t>
            </a:r>
            <a:r>
              <a:rPr sz="3000" spc="-5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3000" spc="-15" dirty="0">
                <a:solidFill>
                  <a:srgbClr val="231F20"/>
                </a:solidFill>
                <a:latin typeface="Calibri"/>
                <a:cs typeface="Calibri"/>
              </a:rPr>
              <a:t>administrative</a:t>
            </a:r>
            <a:r>
              <a:rPr sz="3000" spc="-8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000" spc="-20" dirty="0">
                <a:solidFill>
                  <a:srgbClr val="231F20"/>
                </a:solidFill>
                <a:latin typeface="Calibri"/>
                <a:cs typeface="Calibri"/>
              </a:rPr>
              <a:t>records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2365" y="987297"/>
            <a:ext cx="65874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Evolution to </a:t>
            </a:r>
            <a:r>
              <a:rPr dirty="0"/>
              <a:t>a </a:t>
            </a:r>
            <a:r>
              <a:rPr spc="-35" dirty="0"/>
              <a:t>system </a:t>
            </a:r>
            <a:r>
              <a:rPr dirty="0"/>
              <a:t>of open</a:t>
            </a:r>
            <a:r>
              <a:rPr spc="50" dirty="0"/>
              <a:t> </a:t>
            </a:r>
            <a:r>
              <a:rPr spc="-20" dirty="0"/>
              <a:t>data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45" y="1983993"/>
            <a:ext cx="7686040" cy="436816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81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231F20"/>
                </a:solidFill>
                <a:latin typeface="Calibri"/>
                <a:cs typeface="Calibri"/>
              </a:rPr>
              <a:t>A </a:t>
            </a:r>
            <a:r>
              <a:rPr sz="3000" spc="-15" dirty="0">
                <a:solidFill>
                  <a:srgbClr val="231F20"/>
                </a:solidFill>
                <a:latin typeface="Calibri"/>
                <a:cs typeface="Calibri"/>
              </a:rPr>
              <a:t>network </a:t>
            </a:r>
            <a:r>
              <a:rPr sz="3000" spc="-5" dirty="0">
                <a:solidFill>
                  <a:srgbClr val="231F20"/>
                </a:solidFill>
                <a:latin typeface="Calibri"/>
                <a:cs typeface="Calibri"/>
              </a:rPr>
              <a:t>of open </a:t>
            </a:r>
            <a:r>
              <a:rPr sz="3000" spc="-20" dirty="0">
                <a:solidFill>
                  <a:srgbClr val="231F20"/>
                </a:solidFill>
                <a:latin typeface="Calibri"/>
                <a:cs typeface="Calibri"/>
              </a:rPr>
              <a:t>data </a:t>
            </a:r>
            <a:r>
              <a:rPr sz="3000" spc="-10" dirty="0">
                <a:solidFill>
                  <a:srgbClr val="231F20"/>
                </a:solidFill>
                <a:latin typeface="Calibri"/>
                <a:cs typeface="Calibri"/>
              </a:rPr>
              <a:t>that </a:t>
            </a:r>
            <a:r>
              <a:rPr sz="3000" dirty="0">
                <a:solidFill>
                  <a:srgbClr val="231F20"/>
                </a:solidFill>
                <a:latin typeface="Calibri"/>
                <a:cs typeface="Calibri"/>
              </a:rPr>
              <a:t>enables </a:t>
            </a:r>
            <a:r>
              <a:rPr sz="3000" spc="-10" dirty="0">
                <a:solidFill>
                  <a:srgbClr val="231F20"/>
                </a:solidFill>
                <a:latin typeface="Calibri"/>
                <a:cs typeface="Calibri"/>
              </a:rPr>
              <a:t>new </a:t>
            </a:r>
            <a:r>
              <a:rPr sz="3000" dirty="0">
                <a:solidFill>
                  <a:srgbClr val="231F20"/>
                </a:solidFill>
                <a:latin typeface="Calibri"/>
                <a:cs typeface="Calibri"/>
              </a:rPr>
              <a:t>types  </a:t>
            </a:r>
            <a:r>
              <a:rPr sz="3000" spc="-5" dirty="0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sz="3000" spc="-15" dirty="0">
                <a:solidFill>
                  <a:srgbClr val="231F20"/>
                </a:solidFill>
                <a:latin typeface="Calibri"/>
                <a:cs typeface="Calibri"/>
              </a:rPr>
              <a:t>collaboration </a:t>
            </a:r>
            <a:r>
              <a:rPr sz="3000" spc="-25" dirty="0">
                <a:solidFill>
                  <a:srgbClr val="231F20"/>
                </a:solidFill>
                <a:latin typeface="Calibri"/>
                <a:cs typeface="Calibri"/>
              </a:rPr>
              <a:t>for </a:t>
            </a:r>
            <a:r>
              <a:rPr sz="3000" spc="-5" dirty="0">
                <a:solidFill>
                  <a:srgbClr val="231F20"/>
                </a:solidFill>
                <a:latin typeface="Calibri"/>
                <a:cs typeface="Calibri"/>
              </a:rPr>
              <a:t>SDG </a:t>
            </a:r>
            <a:r>
              <a:rPr sz="3000" spc="-10" dirty="0">
                <a:solidFill>
                  <a:srgbClr val="231F20"/>
                </a:solidFill>
                <a:latin typeface="Calibri"/>
                <a:cs typeface="Calibri"/>
              </a:rPr>
              <a:t>implementation,  </a:t>
            </a:r>
            <a:r>
              <a:rPr sz="3000" spc="-5" dirty="0">
                <a:solidFill>
                  <a:srgbClr val="231F20"/>
                </a:solidFill>
                <a:latin typeface="Calibri"/>
                <a:cs typeface="Calibri"/>
              </a:rPr>
              <a:t>monitoring and</a:t>
            </a:r>
            <a:r>
              <a:rPr sz="3000" spc="-6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231F20"/>
                </a:solidFill>
                <a:latin typeface="Calibri"/>
                <a:cs typeface="Calibri"/>
              </a:rPr>
              <a:t>reporting</a:t>
            </a:r>
            <a:endParaRPr sz="3000">
              <a:latin typeface="Calibri"/>
              <a:cs typeface="Calibri"/>
            </a:endParaRPr>
          </a:p>
          <a:p>
            <a:pPr marL="355600" marR="448309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231F20"/>
                </a:solidFill>
                <a:latin typeface="Calibri"/>
                <a:cs typeface="Calibri"/>
              </a:rPr>
              <a:t>A </a:t>
            </a:r>
            <a:r>
              <a:rPr sz="3000" spc="-20" dirty="0">
                <a:solidFill>
                  <a:srgbClr val="231F20"/>
                </a:solidFill>
                <a:latin typeface="Calibri"/>
                <a:cs typeface="Calibri"/>
              </a:rPr>
              <a:t>framework for data </a:t>
            </a:r>
            <a:r>
              <a:rPr sz="3000" spc="-15" dirty="0">
                <a:solidFill>
                  <a:srgbClr val="231F20"/>
                </a:solidFill>
                <a:latin typeface="Calibri"/>
                <a:cs typeface="Calibri"/>
              </a:rPr>
              <a:t>integration </a:t>
            </a:r>
            <a:r>
              <a:rPr sz="3000" spc="-5" dirty="0">
                <a:solidFill>
                  <a:srgbClr val="231F20"/>
                </a:solidFill>
                <a:latin typeface="Calibri"/>
                <a:cs typeface="Calibri"/>
              </a:rPr>
              <a:t>and  management, </a:t>
            </a:r>
            <a:r>
              <a:rPr sz="3000" spc="-20" dirty="0">
                <a:solidFill>
                  <a:srgbClr val="231F20"/>
                </a:solidFill>
                <a:latin typeface="Calibri"/>
                <a:cs typeface="Calibri"/>
              </a:rPr>
              <a:t>data </a:t>
            </a:r>
            <a:r>
              <a:rPr sz="3000" spc="-10" dirty="0">
                <a:solidFill>
                  <a:srgbClr val="231F20"/>
                </a:solidFill>
                <a:latin typeface="Calibri"/>
                <a:cs typeface="Calibri"/>
              </a:rPr>
              <a:t>analysis, </a:t>
            </a:r>
            <a:r>
              <a:rPr sz="3000" spc="-5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3000" spc="-20" dirty="0">
                <a:solidFill>
                  <a:srgbClr val="231F20"/>
                </a:solidFill>
                <a:latin typeface="Calibri"/>
                <a:cs typeface="Calibri"/>
              </a:rPr>
              <a:t>stakeholder  </a:t>
            </a:r>
            <a:r>
              <a:rPr sz="3000" spc="-15" dirty="0">
                <a:solidFill>
                  <a:srgbClr val="231F20"/>
                </a:solidFill>
                <a:latin typeface="Calibri"/>
                <a:cs typeface="Calibri"/>
              </a:rPr>
              <a:t>engagement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solidFill>
                  <a:srgbClr val="231F20"/>
                </a:solidFill>
                <a:latin typeface="Calibri"/>
                <a:cs typeface="Calibri"/>
              </a:rPr>
              <a:t>Implemented</a:t>
            </a:r>
            <a:r>
              <a:rPr sz="3000" spc="-8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231F20"/>
                </a:solidFill>
                <a:latin typeface="Calibri"/>
                <a:cs typeface="Calibri"/>
              </a:rPr>
              <a:t>through:</a:t>
            </a:r>
            <a:endParaRPr sz="3000">
              <a:latin typeface="Calibri"/>
              <a:cs typeface="Calibri"/>
            </a:endParaRPr>
          </a:p>
          <a:p>
            <a:pPr marL="755015" lvl="1" indent="-28575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5650" algn="l"/>
              </a:tabLst>
            </a:pPr>
            <a:r>
              <a:rPr sz="2600" spc="-5" dirty="0">
                <a:solidFill>
                  <a:srgbClr val="231F20"/>
                </a:solidFill>
                <a:latin typeface="Calibri"/>
                <a:cs typeface="Calibri"/>
              </a:rPr>
              <a:t>Open </a:t>
            </a:r>
            <a:r>
              <a:rPr sz="2600" spc="-20" dirty="0">
                <a:solidFill>
                  <a:srgbClr val="231F20"/>
                </a:solidFill>
                <a:latin typeface="Calibri"/>
                <a:cs typeface="Calibri"/>
              </a:rPr>
              <a:t>data</a:t>
            </a:r>
            <a:r>
              <a:rPr sz="2600" spc="-8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231F20"/>
                </a:solidFill>
                <a:latin typeface="Calibri"/>
                <a:cs typeface="Calibri"/>
              </a:rPr>
              <a:t>platform</a:t>
            </a:r>
            <a:endParaRPr sz="2600">
              <a:latin typeface="Calibri"/>
              <a:cs typeface="Calibri"/>
            </a:endParaRPr>
          </a:p>
          <a:p>
            <a:pPr marL="755015" lvl="1" indent="-285750">
              <a:lnSpc>
                <a:spcPct val="100000"/>
              </a:lnSpc>
              <a:buFont typeface="Arial"/>
              <a:buChar char="–"/>
              <a:tabLst>
                <a:tab pos="755650" algn="l"/>
              </a:tabLst>
            </a:pPr>
            <a:r>
              <a:rPr sz="2600" spc="-5" dirty="0">
                <a:solidFill>
                  <a:srgbClr val="231F20"/>
                </a:solidFill>
                <a:latin typeface="Calibri"/>
                <a:cs typeface="Calibri"/>
              </a:rPr>
              <a:t>GIS and other </a:t>
            </a:r>
            <a:r>
              <a:rPr sz="2600" spc="-20" dirty="0">
                <a:solidFill>
                  <a:srgbClr val="231F20"/>
                </a:solidFill>
                <a:latin typeface="Calibri"/>
                <a:cs typeface="Calibri"/>
              </a:rPr>
              <a:t>data </a:t>
            </a:r>
            <a:r>
              <a:rPr sz="2600" spc="-5" dirty="0">
                <a:solidFill>
                  <a:srgbClr val="231F20"/>
                </a:solidFill>
                <a:latin typeface="Calibri"/>
                <a:cs typeface="Calibri"/>
              </a:rPr>
              <a:t>analytics</a:t>
            </a:r>
            <a:r>
              <a:rPr sz="2600" spc="7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231F20"/>
                </a:solidFill>
                <a:latin typeface="Calibri"/>
                <a:cs typeface="Calibri"/>
              </a:rPr>
              <a:t>capabilities</a:t>
            </a:r>
            <a:endParaRPr sz="2600">
              <a:latin typeface="Calibri"/>
              <a:cs typeface="Calibri"/>
            </a:endParaRPr>
          </a:p>
          <a:p>
            <a:pPr marL="755015" marR="813435" lvl="1" indent="-285750">
              <a:lnSpc>
                <a:spcPct val="80000"/>
              </a:lnSpc>
              <a:spcBef>
                <a:spcPts val="625"/>
              </a:spcBef>
              <a:buFont typeface="Arial"/>
              <a:buChar char="–"/>
              <a:tabLst>
                <a:tab pos="755650" algn="l"/>
              </a:tabLst>
            </a:pPr>
            <a:r>
              <a:rPr sz="2600" spc="-15" dirty="0">
                <a:solidFill>
                  <a:srgbClr val="231F20"/>
                </a:solidFill>
                <a:latin typeface="Calibri"/>
                <a:cs typeface="Calibri"/>
              </a:rPr>
              <a:t>Web-based </a:t>
            </a:r>
            <a:r>
              <a:rPr sz="2600" spc="-10" dirty="0">
                <a:solidFill>
                  <a:srgbClr val="231F20"/>
                </a:solidFill>
                <a:latin typeface="Calibri"/>
                <a:cs typeface="Calibri"/>
              </a:rPr>
              <a:t>tools </a:t>
            </a:r>
            <a:r>
              <a:rPr sz="2600" spc="-25" dirty="0">
                <a:solidFill>
                  <a:srgbClr val="231F20"/>
                </a:solidFill>
                <a:latin typeface="Calibri"/>
                <a:cs typeface="Calibri"/>
              </a:rPr>
              <a:t>for </a:t>
            </a:r>
            <a:r>
              <a:rPr sz="2600" spc="-10" dirty="0">
                <a:solidFill>
                  <a:srgbClr val="231F20"/>
                </a:solidFill>
                <a:latin typeface="Calibri"/>
                <a:cs typeface="Calibri"/>
              </a:rPr>
              <a:t>communication </a:t>
            </a:r>
            <a:r>
              <a:rPr sz="2600" spc="-5" dirty="0">
                <a:solidFill>
                  <a:srgbClr val="231F20"/>
                </a:solidFill>
                <a:latin typeface="Calibri"/>
                <a:cs typeface="Calibri"/>
              </a:rPr>
              <a:t>and user  </a:t>
            </a:r>
            <a:r>
              <a:rPr sz="2600" spc="-15" dirty="0">
                <a:solidFill>
                  <a:srgbClr val="231F20"/>
                </a:solidFill>
                <a:latin typeface="Calibri"/>
                <a:cs typeface="Calibri"/>
              </a:rPr>
              <a:t>engagement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ADCBA-D9F6-49A1-92C9-AE84BA3D2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90"/>
                </a:solidFill>
              </a:rPr>
              <a:t>The Global SDG database and metadata repository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DE0A6-7D98-42DB-8ADA-BCAC537B1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438400"/>
            <a:ext cx="8370570" cy="295465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SDG Indicator database contains data on the global Sustainable Development Goal indicators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The data and accompanying metadata have been provided by international agencies and entities according to their respective mandates.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E9137E-551E-4E9D-AD25-90A929698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9C67-AF3F-A045-8095-7988E21D702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601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97464" y="635756"/>
            <a:ext cx="793750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20" b="1" dirty="0">
                <a:solidFill>
                  <a:srgbClr val="000090"/>
                </a:solidFill>
              </a:rPr>
              <a:t>SDG Website: </a:t>
            </a:r>
            <a:r>
              <a:rPr lang="en-US" sz="2640" b="1" dirty="0">
                <a:solidFill>
                  <a:srgbClr val="000090"/>
                </a:solidFill>
              </a:rPr>
              <a:t>http://unstats.un.org/sdgs/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936" y="6570182"/>
            <a:ext cx="3959691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4325" indent="-314325">
              <a:buFont typeface="Wingdings" charset="2"/>
              <a:buChar char="Ø"/>
            </a:pPr>
            <a:r>
              <a:rPr lang="en-US" sz="1980" b="1" dirty="0">
                <a:solidFill>
                  <a:srgbClr val="000090"/>
                </a:solidFill>
              </a:rPr>
              <a:t>SDG Indicators Global Database </a:t>
            </a:r>
            <a:r>
              <a:rPr lang="en-US" sz="1980" dirty="0">
                <a:solidFill>
                  <a:srgbClr val="000090"/>
                </a:solidFill>
              </a:rPr>
              <a:t>with country-level data</a:t>
            </a:r>
            <a:endParaRPr lang="en-US" sz="1980" dirty="0"/>
          </a:p>
        </p:txBody>
      </p:sp>
      <p:sp>
        <p:nvSpPr>
          <p:cNvPr id="9" name="TextBox 8"/>
          <p:cNvSpPr txBox="1"/>
          <p:nvPr/>
        </p:nvSpPr>
        <p:spPr>
          <a:xfrm>
            <a:off x="6144045" y="6572031"/>
            <a:ext cx="3055316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4325" indent="-314325">
              <a:buFont typeface="Wingdings" charset="2"/>
              <a:buChar char="Ø"/>
            </a:pPr>
            <a:r>
              <a:rPr lang="en-US" sz="1980" b="1" dirty="0">
                <a:solidFill>
                  <a:srgbClr val="000090"/>
                </a:solidFill>
              </a:rPr>
              <a:t>SDG Indicator Metadata</a:t>
            </a:r>
            <a:r>
              <a:rPr lang="en-US" sz="1980" dirty="0">
                <a:solidFill>
                  <a:srgbClr val="000090"/>
                </a:solidFill>
              </a:rPr>
              <a:t> available </a:t>
            </a:r>
            <a:endParaRPr lang="en-US" sz="1980" dirty="0"/>
          </a:p>
        </p:txBody>
      </p:sp>
      <p:pic>
        <p:nvPicPr>
          <p:cNvPr id="11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5296245" y="1849674"/>
            <a:ext cx="4533729" cy="3967641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3"/>
          <a:stretch>
            <a:fillRect/>
          </a:stretch>
        </p:blipFill>
        <p:spPr>
          <a:xfrm>
            <a:off x="382925" y="1791082"/>
            <a:ext cx="4529715" cy="4552298"/>
          </a:xfrm>
          <a:prstGeom prst="rect">
            <a:avLst/>
          </a:prstGeom>
        </p:spPr>
      </p:pic>
      <p:pic>
        <p:nvPicPr>
          <p:cNvPr id="4" name="Picture 3" descr="SDG ring lar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36" y="196309"/>
            <a:ext cx="1711963" cy="171196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9C67-AF3F-A045-8095-7988E21D702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0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40" y="1533143"/>
            <a:ext cx="3995420" cy="5360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2069">
              <a:lnSpc>
                <a:spcPct val="100000"/>
              </a:lnSpc>
              <a:spcBef>
                <a:spcPts val="95"/>
              </a:spcBef>
            </a:pPr>
            <a:r>
              <a:rPr sz="1800" b="1" spc="-65" dirty="0">
                <a:solidFill>
                  <a:srgbClr val="19497D"/>
                </a:solidFill>
                <a:latin typeface="Calibri"/>
                <a:cs typeface="Calibri"/>
              </a:rPr>
              <a:t>…</a:t>
            </a:r>
            <a:r>
              <a:rPr sz="2000" spc="-65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2000" spc="-10" dirty="0">
                <a:solidFill>
                  <a:srgbClr val="231F20"/>
                </a:solidFill>
                <a:latin typeface="Calibri"/>
                <a:cs typeface="Calibri"/>
              </a:rPr>
              <a:t>support accountability </a:t>
            </a:r>
            <a:r>
              <a:rPr sz="2000" spc="-15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2000" spc="-10" dirty="0">
                <a:solidFill>
                  <a:srgbClr val="231F20"/>
                </a:solidFill>
                <a:latin typeface="Calibri"/>
                <a:cs typeface="Calibri"/>
              </a:rPr>
              <a:t>our  citizens, </a:t>
            </a:r>
            <a:r>
              <a:rPr sz="2000" spc="-15" dirty="0">
                <a:solidFill>
                  <a:srgbClr val="231F20"/>
                </a:solidFill>
                <a:latin typeface="Calibri"/>
                <a:cs typeface="Calibri"/>
              </a:rPr>
              <a:t>we </a:t>
            </a:r>
            <a:r>
              <a:rPr sz="2000" spc="-5" dirty="0">
                <a:solidFill>
                  <a:srgbClr val="231F20"/>
                </a:solidFill>
                <a:latin typeface="Calibri"/>
                <a:cs typeface="Calibri"/>
              </a:rPr>
              <a:t>will </a:t>
            </a:r>
            <a:r>
              <a:rPr sz="2000" spc="-10" dirty="0">
                <a:solidFill>
                  <a:srgbClr val="231F20"/>
                </a:solidFill>
                <a:latin typeface="Calibri"/>
                <a:cs typeface="Calibri"/>
              </a:rPr>
              <a:t>provide </a:t>
            </a:r>
            <a:r>
              <a:rPr sz="2000" spc="-20" dirty="0">
                <a:solidFill>
                  <a:srgbClr val="231F20"/>
                </a:solidFill>
                <a:latin typeface="Calibri"/>
                <a:cs typeface="Calibri"/>
              </a:rPr>
              <a:t>for </a:t>
            </a:r>
            <a:r>
              <a:rPr sz="2000" b="1" spc="-15" dirty="0">
                <a:solidFill>
                  <a:srgbClr val="231F20"/>
                </a:solidFill>
                <a:latin typeface="Calibri"/>
                <a:cs typeface="Calibri"/>
              </a:rPr>
              <a:t>systematic  </a:t>
            </a:r>
            <a:r>
              <a:rPr sz="2000" b="1" spc="-10" dirty="0">
                <a:solidFill>
                  <a:srgbClr val="231F20"/>
                </a:solidFill>
                <a:latin typeface="Calibri"/>
                <a:cs typeface="Calibri"/>
              </a:rPr>
              <a:t>follow-up </a:t>
            </a:r>
            <a:r>
              <a:rPr sz="2000" b="1" spc="-5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2000" b="1" spc="-15" dirty="0">
                <a:solidFill>
                  <a:srgbClr val="231F20"/>
                </a:solidFill>
                <a:latin typeface="Calibri"/>
                <a:cs typeface="Calibri"/>
              </a:rPr>
              <a:t>review </a:t>
            </a:r>
            <a:r>
              <a:rPr sz="2000" spc="-15" dirty="0">
                <a:solidFill>
                  <a:srgbClr val="231F20"/>
                </a:solidFill>
                <a:latin typeface="Calibri"/>
                <a:cs typeface="Calibri"/>
              </a:rPr>
              <a:t>at </a:t>
            </a:r>
            <a:r>
              <a:rPr sz="2000" spc="-5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231F20"/>
                </a:solidFill>
                <a:latin typeface="Calibri"/>
                <a:cs typeface="Calibri"/>
              </a:rPr>
              <a:t>various  levels…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sz="2000" b="1" spc="-5" dirty="0">
                <a:solidFill>
                  <a:srgbClr val="19497D"/>
                </a:solidFill>
                <a:latin typeface="Calibri"/>
                <a:cs typeface="Calibri"/>
              </a:rPr>
              <a:t>These </a:t>
            </a:r>
            <a:r>
              <a:rPr sz="2000" b="1" spc="-15" dirty="0">
                <a:solidFill>
                  <a:srgbClr val="19497D"/>
                </a:solidFill>
                <a:latin typeface="Calibri"/>
                <a:cs typeface="Calibri"/>
              </a:rPr>
              <a:t>reviews </a:t>
            </a:r>
            <a:r>
              <a:rPr sz="2000" b="1" spc="-5" dirty="0">
                <a:solidFill>
                  <a:srgbClr val="19497D"/>
                </a:solidFill>
                <a:latin typeface="Calibri"/>
                <a:cs typeface="Calibri"/>
              </a:rPr>
              <a:t>will be based</a:t>
            </a:r>
            <a:r>
              <a:rPr sz="2000" b="1" spc="0" dirty="0">
                <a:solidFill>
                  <a:srgbClr val="19497D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19497D"/>
                </a:solidFill>
                <a:latin typeface="Calibri"/>
                <a:cs typeface="Calibri"/>
              </a:rPr>
              <a:t>on</a:t>
            </a:r>
            <a:endParaRPr sz="2000">
              <a:latin typeface="Calibri"/>
              <a:cs typeface="Calibri"/>
            </a:endParaRPr>
          </a:p>
          <a:p>
            <a:pPr marL="12700" marR="339725">
              <a:lnSpc>
                <a:spcPct val="100000"/>
              </a:lnSpc>
              <a:spcBef>
                <a:spcPts val="1195"/>
              </a:spcBef>
            </a:pPr>
            <a:r>
              <a:rPr sz="2000" b="1" spc="-5" dirty="0">
                <a:solidFill>
                  <a:srgbClr val="19497D"/>
                </a:solidFill>
                <a:latin typeface="Calibri"/>
                <a:cs typeface="Calibri"/>
              </a:rPr>
              <a:t>… </a:t>
            </a:r>
            <a:r>
              <a:rPr sz="2000" spc="-15" dirty="0">
                <a:solidFill>
                  <a:srgbClr val="231F20"/>
                </a:solidFill>
                <a:latin typeface="Calibri"/>
                <a:cs typeface="Calibri"/>
              </a:rPr>
              <a:t>data </a:t>
            </a:r>
            <a:r>
              <a:rPr sz="2000" spc="-5" dirty="0">
                <a:solidFill>
                  <a:srgbClr val="231F20"/>
                </a:solidFill>
                <a:latin typeface="Calibri"/>
                <a:cs typeface="Calibri"/>
              </a:rPr>
              <a:t>which is </a:t>
            </a:r>
            <a:r>
              <a:rPr sz="2000" spc="-15" dirty="0">
                <a:solidFill>
                  <a:srgbClr val="231F20"/>
                </a:solidFill>
                <a:latin typeface="Calibri"/>
                <a:cs typeface="Calibri"/>
              </a:rPr>
              <a:t>high-quality,  </a:t>
            </a:r>
            <a:r>
              <a:rPr sz="2000" spc="-5" dirty="0">
                <a:solidFill>
                  <a:srgbClr val="231F20"/>
                </a:solidFill>
                <a:latin typeface="Calibri"/>
                <a:cs typeface="Calibri"/>
              </a:rPr>
              <a:t>accessible, </a:t>
            </a:r>
            <a:r>
              <a:rPr sz="2000" spc="-25" dirty="0">
                <a:solidFill>
                  <a:srgbClr val="231F20"/>
                </a:solidFill>
                <a:latin typeface="Calibri"/>
                <a:cs typeface="Calibri"/>
              </a:rPr>
              <a:t>timely, </a:t>
            </a:r>
            <a:r>
              <a:rPr sz="2000" spc="-10" dirty="0">
                <a:solidFill>
                  <a:srgbClr val="231F20"/>
                </a:solidFill>
                <a:latin typeface="Calibri"/>
                <a:cs typeface="Calibri"/>
              </a:rPr>
              <a:t>reliable and  disaggregated by income, </a:t>
            </a:r>
            <a:r>
              <a:rPr sz="2000" spc="-15" dirty="0">
                <a:solidFill>
                  <a:srgbClr val="231F20"/>
                </a:solidFill>
                <a:latin typeface="Calibri"/>
                <a:cs typeface="Calibri"/>
              </a:rPr>
              <a:t>sex, </a:t>
            </a:r>
            <a:r>
              <a:rPr sz="2000" spc="-5" dirty="0">
                <a:solidFill>
                  <a:srgbClr val="231F20"/>
                </a:solidFill>
                <a:latin typeface="Calibri"/>
                <a:cs typeface="Calibri"/>
              </a:rPr>
              <a:t>age,  </a:t>
            </a:r>
            <a:r>
              <a:rPr sz="2000" spc="-15" dirty="0">
                <a:solidFill>
                  <a:srgbClr val="231F20"/>
                </a:solidFill>
                <a:latin typeface="Calibri"/>
                <a:cs typeface="Calibri"/>
              </a:rPr>
              <a:t>race, </a:t>
            </a:r>
            <a:r>
              <a:rPr sz="2000" spc="-20" dirty="0">
                <a:solidFill>
                  <a:srgbClr val="231F20"/>
                </a:solidFill>
                <a:latin typeface="Calibri"/>
                <a:cs typeface="Calibri"/>
              </a:rPr>
              <a:t>ethnicity, </a:t>
            </a:r>
            <a:r>
              <a:rPr sz="2000" spc="-10" dirty="0">
                <a:solidFill>
                  <a:srgbClr val="231F20"/>
                </a:solidFill>
                <a:latin typeface="Calibri"/>
                <a:cs typeface="Calibri"/>
              </a:rPr>
              <a:t>migration </a:t>
            </a:r>
            <a:r>
              <a:rPr sz="2000" spc="-15" dirty="0">
                <a:solidFill>
                  <a:srgbClr val="231F20"/>
                </a:solidFill>
                <a:latin typeface="Calibri"/>
                <a:cs typeface="Calibri"/>
              </a:rPr>
              <a:t>status,  </a:t>
            </a:r>
            <a:r>
              <a:rPr sz="2000" spc="-5" dirty="0">
                <a:solidFill>
                  <a:srgbClr val="231F20"/>
                </a:solidFill>
                <a:latin typeface="Calibri"/>
                <a:cs typeface="Calibri"/>
              </a:rPr>
              <a:t>disability and </a:t>
            </a:r>
            <a:r>
              <a:rPr sz="2000" spc="-10" dirty="0">
                <a:solidFill>
                  <a:srgbClr val="231F20"/>
                </a:solidFill>
                <a:latin typeface="Calibri"/>
                <a:cs typeface="Calibri"/>
              </a:rPr>
              <a:t>geographic location</a:t>
            </a:r>
            <a:r>
              <a:rPr sz="20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31F20"/>
                </a:solidFill>
                <a:latin typeface="Calibri"/>
                <a:cs typeface="Calibri"/>
              </a:rPr>
              <a:t>..</a:t>
            </a:r>
            <a:endParaRPr sz="2000">
              <a:latin typeface="Calibri"/>
              <a:cs typeface="Calibri"/>
            </a:endParaRPr>
          </a:p>
          <a:p>
            <a:pPr marL="12700" marR="6350">
              <a:lnSpc>
                <a:spcPct val="100000"/>
              </a:lnSpc>
              <a:spcBef>
                <a:spcPts val="1200"/>
              </a:spcBef>
            </a:pPr>
            <a:r>
              <a:rPr sz="2000" b="1" spc="-25" dirty="0">
                <a:solidFill>
                  <a:srgbClr val="231F20"/>
                </a:solidFill>
                <a:latin typeface="Calibri"/>
                <a:cs typeface="Calibri"/>
              </a:rPr>
              <a:t>Quality, </a:t>
            </a:r>
            <a:r>
              <a:rPr sz="2000" b="1" spc="-5" dirty="0">
                <a:solidFill>
                  <a:srgbClr val="231F20"/>
                </a:solidFill>
                <a:latin typeface="Calibri"/>
                <a:cs typeface="Calibri"/>
              </a:rPr>
              <a:t>accessible, timely and  </a:t>
            </a:r>
            <a:r>
              <a:rPr sz="2000" b="1" spc="-10" dirty="0">
                <a:solidFill>
                  <a:srgbClr val="231F20"/>
                </a:solidFill>
                <a:latin typeface="Calibri"/>
                <a:cs typeface="Calibri"/>
              </a:rPr>
              <a:t>reliable disaggregated </a:t>
            </a:r>
            <a:r>
              <a:rPr sz="2000" b="1" spc="-15" dirty="0">
                <a:solidFill>
                  <a:srgbClr val="231F20"/>
                </a:solidFill>
                <a:latin typeface="Calibri"/>
                <a:cs typeface="Calibri"/>
              </a:rPr>
              <a:t>data </a:t>
            </a:r>
            <a:r>
              <a:rPr sz="2000" spc="-5" dirty="0">
                <a:solidFill>
                  <a:srgbClr val="231F20"/>
                </a:solidFill>
                <a:latin typeface="Calibri"/>
                <a:cs typeface="Calibri"/>
              </a:rPr>
              <a:t>will be  </a:t>
            </a:r>
            <a:r>
              <a:rPr sz="2000" spc="-10" dirty="0">
                <a:solidFill>
                  <a:srgbClr val="231F20"/>
                </a:solidFill>
                <a:latin typeface="Calibri"/>
                <a:cs typeface="Calibri"/>
              </a:rPr>
              <a:t>needed </a:t>
            </a:r>
            <a:r>
              <a:rPr sz="2000" spc="-15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31F20"/>
                </a:solidFill>
                <a:latin typeface="Calibri"/>
                <a:cs typeface="Calibri"/>
              </a:rPr>
              <a:t>help with the  measurement of </a:t>
            </a:r>
            <a:r>
              <a:rPr sz="2000" spc="-15" dirty="0">
                <a:solidFill>
                  <a:srgbClr val="231F20"/>
                </a:solidFill>
                <a:latin typeface="Calibri"/>
                <a:cs typeface="Calibri"/>
              </a:rPr>
              <a:t>progress </a:t>
            </a:r>
            <a:r>
              <a:rPr sz="2000" spc="-5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2000" spc="-10" dirty="0">
                <a:solidFill>
                  <a:srgbClr val="231F20"/>
                </a:solidFill>
                <a:latin typeface="Calibri"/>
                <a:cs typeface="Calibri"/>
              </a:rPr>
              <a:t>to  ensure </a:t>
            </a:r>
            <a:r>
              <a:rPr sz="2000" spc="-5" dirty="0">
                <a:solidFill>
                  <a:srgbClr val="231F20"/>
                </a:solidFill>
                <a:latin typeface="Calibri"/>
                <a:cs typeface="Calibri"/>
              </a:rPr>
              <a:t>that no one is </a:t>
            </a:r>
            <a:r>
              <a:rPr sz="2000" spc="-10" dirty="0">
                <a:solidFill>
                  <a:srgbClr val="231F20"/>
                </a:solidFill>
                <a:latin typeface="Calibri"/>
                <a:cs typeface="Calibri"/>
              </a:rPr>
              <a:t>left </a:t>
            </a:r>
            <a:r>
              <a:rPr sz="2000" spc="-5" dirty="0">
                <a:solidFill>
                  <a:srgbClr val="231F20"/>
                </a:solidFill>
                <a:latin typeface="Calibri"/>
                <a:cs typeface="Calibri"/>
              </a:rPr>
              <a:t>behind. </a:t>
            </a:r>
            <a:r>
              <a:rPr sz="2000" spc="-10" dirty="0">
                <a:solidFill>
                  <a:srgbClr val="231F20"/>
                </a:solidFill>
                <a:latin typeface="Calibri"/>
                <a:cs typeface="Calibri"/>
              </a:rPr>
              <a:t>Such  </a:t>
            </a:r>
            <a:r>
              <a:rPr sz="2000" spc="-15" dirty="0">
                <a:solidFill>
                  <a:srgbClr val="231F20"/>
                </a:solidFill>
                <a:latin typeface="Calibri"/>
                <a:cs typeface="Calibri"/>
              </a:rPr>
              <a:t>data </a:t>
            </a:r>
            <a:r>
              <a:rPr sz="2000" spc="-5" dirty="0">
                <a:solidFill>
                  <a:srgbClr val="231F20"/>
                </a:solidFill>
                <a:latin typeface="Calibri"/>
                <a:cs typeface="Calibri"/>
              </a:rPr>
              <a:t>is </a:t>
            </a:r>
            <a:r>
              <a:rPr sz="2000" spc="-30" dirty="0">
                <a:solidFill>
                  <a:srgbClr val="231F20"/>
                </a:solidFill>
                <a:latin typeface="Calibri"/>
                <a:cs typeface="Calibri"/>
              </a:rPr>
              <a:t>key </a:t>
            </a:r>
            <a:r>
              <a:rPr sz="2000" spc="-15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231F20"/>
                </a:solidFill>
                <a:latin typeface="Calibri"/>
                <a:cs typeface="Calibri"/>
              </a:rPr>
              <a:t>decision-</a:t>
            </a:r>
            <a:r>
              <a:rPr sz="2000" spc="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31F20"/>
                </a:solidFill>
                <a:latin typeface="Calibri"/>
                <a:cs typeface="Calibri"/>
              </a:rPr>
              <a:t>making.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03043" y="615187"/>
            <a:ext cx="594931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25" dirty="0"/>
              <a:t>Data for </a:t>
            </a:r>
            <a:r>
              <a:rPr sz="4400" spc="-5" dirty="0"/>
              <a:t>the 2030</a:t>
            </a:r>
            <a:r>
              <a:rPr sz="4400" spc="25" dirty="0"/>
              <a:t> </a:t>
            </a:r>
            <a:r>
              <a:rPr sz="4400" spc="-15" dirty="0"/>
              <a:t>Agenda</a:t>
            </a:r>
            <a:endParaRPr sz="4400"/>
          </a:p>
        </p:txBody>
      </p:sp>
      <p:sp>
        <p:nvSpPr>
          <p:cNvPr id="4" name="object 4"/>
          <p:cNvSpPr/>
          <p:nvPr/>
        </p:nvSpPr>
        <p:spPr>
          <a:xfrm>
            <a:off x="5334000" y="2353055"/>
            <a:ext cx="3856359" cy="30384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961878" y="6882634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9A9D9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957" y="327484"/>
            <a:ext cx="9029700" cy="1118491"/>
          </a:xfrm>
        </p:spPr>
        <p:txBody>
          <a:bodyPr>
            <a:normAutofit/>
          </a:bodyPr>
          <a:lstStyle/>
          <a:p>
            <a:pPr algn="l"/>
            <a:r>
              <a:rPr lang="en-US" sz="3300" b="1" dirty="0">
                <a:solidFill>
                  <a:srgbClr val="000090"/>
                </a:solidFill>
              </a:rPr>
              <a:t>The Global SDG database and metadata repository – current status</a:t>
            </a:r>
          </a:p>
          <a:p>
            <a:pPr algn="l"/>
            <a:endParaRPr lang="en-US" sz="1980" b="1" dirty="0">
              <a:solidFill>
                <a:srgbClr val="000090"/>
              </a:solidFill>
            </a:endParaRPr>
          </a:p>
          <a:p>
            <a:pPr algn="l"/>
            <a:endParaRPr lang="en-US" sz="1980" b="1" dirty="0">
              <a:solidFill>
                <a:srgbClr val="000090"/>
              </a:solidFill>
            </a:endParaRPr>
          </a:p>
          <a:p>
            <a:pPr algn="l"/>
            <a:endParaRPr lang="en-US" sz="1980" b="1" dirty="0">
              <a:solidFill>
                <a:srgbClr val="00009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7502" y="1403475"/>
            <a:ext cx="9177155" cy="5506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7190" indent="-377190">
              <a:spcAft>
                <a:spcPts val="660"/>
              </a:spcAft>
              <a:buFont typeface="Wingdings" panose="05000000000000000000" pitchFamily="2" charset="2"/>
              <a:buChar char="v"/>
            </a:pPr>
            <a:r>
              <a:rPr lang="en-US" sz="2640" dirty="0"/>
              <a:t>Presents data for over 130 indicators from the SDG indicator framework</a:t>
            </a:r>
          </a:p>
          <a:p>
            <a:pPr marL="377190" indent="-377190">
              <a:spcAft>
                <a:spcPts val="660"/>
              </a:spcAft>
              <a:buFont typeface="Wingdings" panose="05000000000000000000" pitchFamily="2" charset="2"/>
              <a:buChar char="v"/>
            </a:pPr>
            <a:r>
              <a:rPr lang="en-US" sz="2640" dirty="0"/>
              <a:t>Contains almost 500 unique data series, with a total of around 455,000 data records. </a:t>
            </a:r>
          </a:p>
          <a:p>
            <a:pPr marL="377190" indent="-377190">
              <a:spcAft>
                <a:spcPts val="660"/>
              </a:spcAft>
              <a:buFont typeface="Wingdings" panose="05000000000000000000" pitchFamily="2" charset="2"/>
              <a:buChar char="v"/>
            </a:pPr>
            <a:r>
              <a:rPr lang="en-US" sz="2640" dirty="0"/>
              <a:t>Contains global, regional and national data</a:t>
            </a:r>
          </a:p>
          <a:p>
            <a:pPr marL="377190" indent="-377190">
              <a:spcAft>
                <a:spcPts val="660"/>
              </a:spcAft>
              <a:buFont typeface="Wingdings" panose="05000000000000000000" pitchFamily="2" charset="2"/>
              <a:buChar char="v"/>
            </a:pPr>
            <a:r>
              <a:rPr lang="en-US" sz="2640" dirty="0"/>
              <a:t>Metadata for more than 160 indicators are available online, including for some indicators for which data is currently not available.</a:t>
            </a:r>
          </a:p>
          <a:p>
            <a:pPr marL="377190" indent="-377190">
              <a:spcAft>
                <a:spcPts val="660"/>
              </a:spcAft>
              <a:buFont typeface="Wingdings" panose="05000000000000000000" pitchFamily="2" charset="2"/>
              <a:buChar char="v"/>
            </a:pPr>
            <a:r>
              <a:rPr lang="en-US" sz="2640" dirty="0"/>
              <a:t>UNSD is working on integrating the metadata next to the data (currently on a separate webpage)</a:t>
            </a:r>
          </a:p>
          <a:p>
            <a:pPr marL="377190" indent="-377190">
              <a:spcAft>
                <a:spcPts val="660"/>
              </a:spcAft>
              <a:buFont typeface="Wingdings" panose="05000000000000000000" pitchFamily="2" charset="2"/>
              <a:buChar char="v"/>
            </a:pPr>
            <a:r>
              <a:rPr lang="en-US" sz="2640" dirty="0"/>
              <a:t>SDG data is available on </a:t>
            </a:r>
            <a:r>
              <a:rPr lang="en-US" sz="2640" dirty="0" err="1"/>
              <a:t>UNdata</a:t>
            </a:r>
            <a:endParaRPr lang="en-US" sz="2640" dirty="0"/>
          </a:p>
          <a:p>
            <a:pPr marL="377190" indent="-377190">
              <a:spcAft>
                <a:spcPts val="660"/>
              </a:spcAft>
              <a:buFont typeface="Wingdings" panose="05000000000000000000" pitchFamily="2" charset="2"/>
              <a:buChar char="v"/>
            </a:pPr>
            <a:r>
              <a:rPr lang="en-US" sz="2640" dirty="0"/>
              <a:t>Via </a:t>
            </a:r>
            <a:r>
              <a:rPr lang="en-US" sz="2640" dirty="0" err="1"/>
              <a:t>UNdata</a:t>
            </a:r>
            <a:r>
              <a:rPr lang="en-US" sz="2640" dirty="0"/>
              <a:t> data will shortly be accessible through an API  </a:t>
            </a:r>
            <a:endParaRPr lang="en-GB" sz="2640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106285"/>
            <a:ext cx="2346960" cy="401638"/>
          </a:xfrm>
        </p:spPr>
        <p:txBody>
          <a:bodyPr/>
          <a:lstStyle/>
          <a:p>
            <a:fld id="{76189C67-AF3F-A045-8095-7988E21D702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972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45" y="2037892"/>
            <a:ext cx="8030209" cy="423037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414655" indent="-401955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sz="3100" spc="-5" dirty="0">
                <a:solidFill>
                  <a:srgbClr val="231F20"/>
                </a:solidFill>
                <a:latin typeface="Calibri"/>
                <a:cs typeface="Calibri"/>
              </a:rPr>
              <a:t>SDGs need </a:t>
            </a:r>
            <a:r>
              <a:rPr sz="3100" spc="-20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3100" spc="-5" dirty="0">
                <a:solidFill>
                  <a:srgbClr val="231F20"/>
                </a:solidFill>
                <a:latin typeface="Calibri"/>
                <a:cs typeface="Calibri"/>
              </a:rPr>
              <a:t>happen </a:t>
            </a:r>
            <a:r>
              <a:rPr sz="3100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3100" spc="-7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100" spc="-10" dirty="0">
                <a:solidFill>
                  <a:srgbClr val="231F20"/>
                </a:solidFill>
                <a:latin typeface="Calibri"/>
                <a:cs typeface="Calibri"/>
              </a:rPr>
              <a:t>countries</a:t>
            </a:r>
            <a:endParaRPr sz="3100">
              <a:latin typeface="Calibri"/>
              <a:cs typeface="Calibri"/>
            </a:endParaRPr>
          </a:p>
          <a:p>
            <a:pPr marL="414655" marR="202565" indent="-401955">
              <a:lnSpc>
                <a:spcPts val="3350"/>
              </a:lnSpc>
              <a:spcBef>
                <a:spcPts val="790"/>
              </a:spcBef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sz="3100" spc="-15" dirty="0">
                <a:solidFill>
                  <a:srgbClr val="231F20"/>
                </a:solidFill>
                <a:latin typeface="Calibri"/>
                <a:cs typeface="Calibri"/>
              </a:rPr>
              <a:t>Availability </a:t>
            </a:r>
            <a:r>
              <a:rPr sz="3100" spc="-5" dirty="0">
                <a:solidFill>
                  <a:srgbClr val="231F20"/>
                </a:solidFill>
                <a:latin typeface="Calibri"/>
                <a:cs typeface="Calibri"/>
              </a:rPr>
              <a:t>and use of </a:t>
            </a:r>
            <a:r>
              <a:rPr sz="3100" spc="-20" dirty="0">
                <a:solidFill>
                  <a:srgbClr val="231F20"/>
                </a:solidFill>
                <a:latin typeface="Calibri"/>
                <a:cs typeface="Calibri"/>
              </a:rPr>
              <a:t>data at </a:t>
            </a:r>
            <a:r>
              <a:rPr sz="3100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3100" spc="-10" dirty="0">
                <a:solidFill>
                  <a:srgbClr val="231F20"/>
                </a:solidFill>
                <a:latin typeface="Calibri"/>
                <a:cs typeface="Calibri"/>
              </a:rPr>
              <a:t>national </a:t>
            </a:r>
            <a:r>
              <a:rPr sz="3100" spc="-5" dirty="0">
                <a:solidFill>
                  <a:srgbClr val="231F20"/>
                </a:solidFill>
                <a:latin typeface="Calibri"/>
                <a:cs typeface="Calibri"/>
              </a:rPr>
              <a:t>and  sub-national </a:t>
            </a:r>
            <a:r>
              <a:rPr sz="3100" spc="-15" dirty="0">
                <a:solidFill>
                  <a:srgbClr val="231F20"/>
                </a:solidFill>
                <a:latin typeface="Calibri"/>
                <a:cs typeface="Calibri"/>
              </a:rPr>
              <a:t>level </a:t>
            </a:r>
            <a:r>
              <a:rPr sz="3100" spc="-20" dirty="0">
                <a:solidFill>
                  <a:srgbClr val="231F20"/>
                </a:solidFill>
                <a:latin typeface="Calibri"/>
                <a:cs typeface="Calibri"/>
              </a:rPr>
              <a:t>are </a:t>
            </a:r>
            <a:r>
              <a:rPr sz="3100" spc="-15" dirty="0">
                <a:solidFill>
                  <a:srgbClr val="231F20"/>
                </a:solidFill>
                <a:latin typeface="Calibri"/>
                <a:cs typeface="Calibri"/>
              </a:rPr>
              <a:t>central </a:t>
            </a:r>
            <a:r>
              <a:rPr sz="3100" spc="-20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3100" dirty="0">
                <a:solidFill>
                  <a:srgbClr val="231F20"/>
                </a:solidFill>
                <a:latin typeface="Calibri"/>
                <a:cs typeface="Calibri"/>
              </a:rPr>
              <a:t>the  </a:t>
            </a:r>
            <a:r>
              <a:rPr sz="3100" spc="-15" dirty="0">
                <a:solidFill>
                  <a:srgbClr val="231F20"/>
                </a:solidFill>
                <a:latin typeface="Calibri"/>
                <a:cs typeface="Calibri"/>
              </a:rPr>
              <a:t>development </a:t>
            </a:r>
            <a:r>
              <a:rPr sz="3100" spc="-5" dirty="0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sz="3100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3100" spc="-5" dirty="0">
                <a:solidFill>
                  <a:srgbClr val="231F20"/>
                </a:solidFill>
                <a:latin typeface="Calibri"/>
                <a:cs typeface="Calibri"/>
              </a:rPr>
              <a:t>necessary policies and  </a:t>
            </a:r>
            <a:r>
              <a:rPr sz="3100" spc="-10" dirty="0">
                <a:solidFill>
                  <a:srgbClr val="231F20"/>
                </a:solidFill>
                <a:latin typeface="Calibri"/>
                <a:cs typeface="Calibri"/>
              </a:rPr>
              <a:t>interventions</a:t>
            </a:r>
            <a:endParaRPr sz="3100">
              <a:latin typeface="Calibri"/>
              <a:cs typeface="Calibri"/>
            </a:endParaRPr>
          </a:p>
          <a:p>
            <a:pPr marL="414655" indent="-401955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sz="3100" dirty="0">
                <a:solidFill>
                  <a:srgbClr val="231F20"/>
                </a:solidFill>
                <a:latin typeface="Calibri"/>
                <a:cs typeface="Calibri"/>
              </a:rPr>
              <a:t>Not </a:t>
            </a:r>
            <a:r>
              <a:rPr sz="3100" spc="-5" dirty="0">
                <a:solidFill>
                  <a:srgbClr val="231F20"/>
                </a:solidFill>
                <a:latin typeface="Calibri"/>
                <a:cs typeface="Calibri"/>
              </a:rPr>
              <a:t>only SDG </a:t>
            </a:r>
            <a:r>
              <a:rPr sz="3100" spc="-15" dirty="0">
                <a:solidFill>
                  <a:srgbClr val="231F20"/>
                </a:solidFill>
                <a:latin typeface="Calibri"/>
                <a:cs typeface="Calibri"/>
              </a:rPr>
              <a:t>Indicators </a:t>
            </a:r>
            <a:r>
              <a:rPr sz="3100" spc="-5" dirty="0">
                <a:solidFill>
                  <a:srgbClr val="231F20"/>
                </a:solidFill>
                <a:latin typeface="Calibri"/>
                <a:cs typeface="Calibri"/>
              </a:rPr>
              <a:t>but SDG</a:t>
            </a:r>
            <a:r>
              <a:rPr sz="3100" spc="-7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100" spc="-20" dirty="0">
                <a:solidFill>
                  <a:srgbClr val="231F20"/>
                </a:solidFill>
                <a:latin typeface="Calibri"/>
                <a:cs typeface="Calibri"/>
              </a:rPr>
              <a:t>Data!</a:t>
            </a:r>
            <a:endParaRPr sz="3100">
              <a:latin typeface="Calibri"/>
              <a:cs typeface="Calibri"/>
            </a:endParaRPr>
          </a:p>
          <a:p>
            <a:pPr marL="414655" marR="5080" indent="-401955">
              <a:lnSpc>
                <a:spcPts val="3350"/>
              </a:lnSpc>
              <a:spcBef>
                <a:spcPts val="785"/>
              </a:spcBef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sz="3100" spc="-20" dirty="0">
                <a:solidFill>
                  <a:srgbClr val="231F20"/>
                </a:solidFill>
                <a:latin typeface="Calibri"/>
                <a:cs typeface="Calibri"/>
              </a:rPr>
              <a:t>Data </a:t>
            </a:r>
            <a:r>
              <a:rPr sz="3100" spc="-10" dirty="0">
                <a:solidFill>
                  <a:srgbClr val="231F20"/>
                </a:solidFill>
                <a:latin typeface="Calibri"/>
                <a:cs typeface="Calibri"/>
              </a:rPr>
              <a:t>that </a:t>
            </a:r>
            <a:r>
              <a:rPr sz="3100" dirty="0">
                <a:solidFill>
                  <a:srgbClr val="231F20"/>
                </a:solidFill>
                <a:latin typeface="Calibri"/>
                <a:cs typeface="Calibri"/>
              </a:rPr>
              <a:t>is </a:t>
            </a:r>
            <a:r>
              <a:rPr sz="3100" spc="-5" dirty="0">
                <a:solidFill>
                  <a:srgbClr val="231F20"/>
                </a:solidFill>
                <a:latin typeface="Calibri"/>
                <a:cs typeface="Calibri"/>
              </a:rPr>
              <a:t>open, </a:t>
            </a:r>
            <a:r>
              <a:rPr sz="3100" spc="-35" dirty="0">
                <a:solidFill>
                  <a:srgbClr val="231F20"/>
                </a:solidFill>
                <a:latin typeface="Calibri"/>
                <a:cs typeface="Calibri"/>
              </a:rPr>
              <a:t>timely, </a:t>
            </a:r>
            <a:r>
              <a:rPr sz="3100" spc="-15" dirty="0">
                <a:solidFill>
                  <a:srgbClr val="231F20"/>
                </a:solidFill>
                <a:latin typeface="Calibri"/>
                <a:cs typeface="Calibri"/>
              </a:rPr>
              <a:t>disaggregated, </a:t>
            </a:r>
            <a:r>
              <a:rPr sz="3100" spc="-5" dirty="0">
                <a:solidFill>
                  <a:srgbClr val="231F20"/>
                </a:solidFill>
                <a:latin typeface="Calibri"/>
                <a:cs typeface="Calibri"/>
              </a:rPr>
              <a:t>but  also </a:t>
            </a:r>
            <a:r>
              <a:rPr sz="3100" spc="-20" dirty="0">
                <a:solidFill>
                  <a:srgbClr val="231F20"/>
                </a:solidFill>
                <a:latin typeface="Calibri"/>
                <a:cs typeface="Calibri"/>
              </a:rPr>
              <a:t>relevant to </a:t>
            </a:r>
            <a:r>
              <a:rPr sz="3100" spc="-15" dirty="0">
                <a:solidFill>
                  <a:srgbClr val="231F20"/>
                </a:solidFill>
                <a:latin typeface="Calibri"/>
                <a:cs typeface="Calibri"/>
              </a:rPr>
              <a:t>users’ </a:t>
            </a:r>
            <a:r>
              <a:rPr sz="3100" spc="-5" dirty="0">
                <a:solidFill>
                  <a:srgbClr val="231F20"/>
                </a:solidFill>
                <a:latin typeface="Calibri"/>
                <a:cs typeface="Calibri"/>
              </a:rPr>
              <a:t>needs and fully usable </a:t>
            </a:r>
            <a:r>
              <a:rPr sz="3100" spc="-10" dirty="0">
                <a:solidFill>
                  <a:srgbClr val="231F20"/>
                </a:solidFill>
                <a:latin typeface="Calibri"/>
                <a:cs typeface="Calibri"/>
              </a:rPr>
              <a:t>by  </a:t>
            </a:r>
            <a:r>
              <a:rPr sz="3100" dirty="0">
                <a:solidFill>
                  <a:srgbClr val="231F20"/>
                </a:solidFill>
                <a:latin typeface="Calibri"/>
                <a:cs typeface="Calibri"/>
              </a:rPr>
              <a:t>those who </a:t>
            </a:r>
            <a:r>
              <a:rPr sz="3100" spc="-5" dirty="0">
                <a:solidFill>
                  <a:srgbClr val="231F20"/>
                </a:solidFill>
                <a:latin typeface="Calibri"/>
                <a:cs typeface="Calibri"/>
              </a:rPr>
              <a:t>need</a:t>
            </a:r>
            <a:r>
              <a:rPr sz="3100" spc="-1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231F20"/>
                </a:solidFill>
                <a:latin typeface="Calibri"/>
                <a:cs typeface="Calibri"/>
              </a:rPr>
              <a:t>it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25416" y="859281"/>
            <a:ext cx="22733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Conclusions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6" y="2050033"/>
            <a:ext cx="5436870" cy="2312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solidFill>
                  <a:srgbClr val="231F20"/>
                </a:solidFill>
                <a:latin typeface="Calibri"/>
                <a:cs typeface="Calibri"/>
              </a:rPr>
              <a:t>Accessible</a:t>
            </a: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, </a:t>
            </a:r>
            <a:r>
              <a:rPr sz="2800" b="1" dirty="0">
                <a:solidFill>
                  <a:srgbClr val="231F20"/>
                </a:solidFill>
                <a:latin typeface="Calibri"/>
                <a:cs typeface="Calibri"/>
              </a:rPr>
              <a:t>timely 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2800" b="1" spc="-10" dirty="0">
                <a:solidFill>
                  <a:srgbClr val="231F20"/>
                </a:solidFill>
                <a:latin typeface="Calibri"/>
                <a:cs typeface="Calibri"/>
              </a:rPr>
              <a:t>reliable 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and  </a:t>
            </a:r>
            <a:r>
              <a:rPr sz="2800" b="1" spc="-15" dirty="0">
                <a:solidFill>
                  <a:srgbClr val="231F20"/>
                </a:solidFill>
                <a:latin typeface="Calibri"/>
                <a:cs typeface="Calibri"/>
              </a:rPr>
              <a:t>disaggregated </a:t>
            </a:r>
            <a:r>
              <a:rPr sz="2800" spc="-20" dirty="0">
                <a:solidFill>
                  <a:srgbClr val="231F20"/>
                </a:solidFill>
                <a:latin typeface="Calibri"/>
                <a:cs typeface="Calibri"/>
              </a:rPr>
              <a:t>data </a:t>
            </a:r>
            <a:r>
              <a:rPr sz="2800" spc="-25" dirty="0">
                <a:solidFill>
                  <a:srgbClr val="231F20"/>
                </a:solidFill>
                <a:latin typeface="Calibri"/>
                <a:cs typeface="Calibri"/>
              </a:rPr>
              <a:t>for </a:t>
            </a: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full 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implementation 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2800" spc="-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Agenda.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31F20"/>
              </a:buClr>
              <a:buFont typeface="Arial"/>
              <a:buChar char="•"/>
            </a:pPr>
            <a:endParaRPr sz="39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solidFill>
                  <a:srgbClr val="231F20"/>
                </a:solidFill>
                <a:latin typeface="Calibri"/>
                <a:cs typeface="Calibri"/>
              </a:rPr>
              <a:t>SDG </a:t>
            </a:r>
            <a:r>
              <a:rPr sz="2800" b="1" spc="-15" dirty="0">
                <a:solidFill>
                  <a:srgbClr val="231F20"/>
                </a:solidFill>
                <a:latin typeface="Calibri"/>
                <a:cs typeface="Calibri"/>
              </a:rPr>
              <a:t>Indicators </a:t>
            </a:r>
            <a:r>
              <a:rPr sz="2800" spc="-25" dirty="0">
                <a:solidFill>
                  <a:srgbClr val="231F20"/>
                </a:solidFill>
                <a:latin typeface="Calibri"/>
                <a:cs typeface="Calibri"/>
              </a:rPr>
              <a:t>for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thorough</a:t>
            </a:r>
            <a:r>
              <a:rPr sz="2800" spc="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31F20"/>
                </a:solidFill>
                <a:latin typeface="Calibri"/>
                <a:cs typeface="Calibri"/>
              </a:rPr>
              <a:t>rev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8532" y="4011229"/>
            <a:ext cx="646430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60"/>
              </a:lnSpc>
            </a:pP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800" spc="-25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800" spc="-35" dirty="0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13685" y="911605"/>
            <a:ext cx="550608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10" dirty="0">
                <a:solidFill>
                  <a:srgbClr val="184174"/>
                </a:solidFill>
              </a:rPr>
              <a:t>New </a:t>
            </a:r>
            <a:r>
              <a:rPr sz="4400" spc="-25" dirty="0">
                <a:solidFill>
                  <a:srgbClr val="184174"/>
                </a:solidFill>
              </a:rPr>
              <a:t>data </a:t>
            </a:r>
            <a:r>
              <a:rPr sz="4400" spc="-20" dirty="0">
                <a:solidFill>
                  <a:srgbClr val="184174"/>
                </a:solidFill>
              </a:rPr>
              <a:t>requirements</a:t>
            </a:r>
            <a:endParaRPr sz="4400"/>
          </a:p>
        </p:txBody>
      </p:sp>
      <p:sp>
        <p:nvSpPr>
          <p:cNvPr id="5" name="object 5"/>
          <p:cNvSpPr txBox="1"/>
          <p:nvPr/>
        </p:nvSpPr>
        <p:spPr>
          <a:xfrm>
            <a:off x="8961878" y="6882634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9A9D9F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0797" y="5114544"/>
            <a:ext cx="3861053" cy="21191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95035" y="5158556"/>
            <a:ext cx="3718940" cy="19770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5510" y="5149031"/>
            <a:ext cx="3738245" cy="1996439"/>
          </a:xfrm>
          <a:custGeom>
            <a:avLst/>
            <a:gdLst/>
            <a:ahLst/>
            <a:cxnLst/>
            <a:rect l="l" t="t" r="r" b="b"/>
            <a:pathLst>
              <a:path w="3738245" h="1996440">
                <a:moveTo>
                  <a:pt x="0" y="0"/>
                </a:moveTo>
                <a:lnTo>
                  <a:pt x="0" y="1996058"/>
                </a:lnTo>
                <a:lnTo>
                  <a:pt x="3737990" y="1996058"/>
                </a:lnTo>
                <a:lnTo>
                  <a:pt x="3737990" y="0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73806" y="1607565"/>
            <a:ext cx="3784594" cy="25231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6955" y="664461"/>
            <a:ext cx="747204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The </a:t>
            </a:r>
            <a:r>
              <a:rPr sz="4400" spc="-10" dirty="0"/>
              <a:t>Global </a:t>
            </a:r>
            <a:r>
              <a:rPr sz="4400" spc="-20" dirty="0"/>
              <a:t>Indicator</a:t>
            </a:r>
            <a:r>
              <a:rPr sz="4400" dirty="0"/>
              <a:t> </a:t>
            </a:r>
            <a:r>
              <a:rPr sz="4400" spc="-20" dirty="0"/>
              <a:t>Framework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66041" y="1478025"/>
            <a:ext cx="7385684" cy="490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384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231F20"/>
                </a:solidFill>
                <a:latin typeface="Calibri"/>
                <a:cs typeface="Calibri"/>
              </a:rPr>
              <a:t>The Global </a:t>
            </a:r>
            <a:r>
              <a:rPr sz="2800" b="1" spc="-10" dirty="0">
                <a:solidFill>
                  <a:srgbClr val="231F20"/>
                </a:solidFill>
                <a:latin typeface="Calibri"/>
                <a:cs typeface="Calibri"/>
              </a:rPr>
              <a:t>Indicator </a:t>
            </a:r>
            <a:r>
              <a:rPr sz="2800" b="1" spc="-15" dirty="0">
                <a:solidFill>
                  <a:srgbClr val="231F20"/>
                </a:solidFill>
                <a:latin typeface="Calibri"/>
                <a:cs typeface="Calibri"/>
              </a:rPr>
              <a:t>Framework for </a:t>
            </a:r>
            <a:r>
              <a:rPr sz="2800" b="1" dirty="0">
                <a:solidFill>
                  <a:srgbClr val="231F20"/>
                </a:solidFill>
                <a:latin typeface="Calibri"/>
                <a:cs typeface="Calibri"/>
              </a:rPr>
              <a:t>the SDGs </a:t>
            </a:r>
            <a:r>
              <a:rPr sz="2800" b="1" spc="-10" dirty="0">
                <a:solidFill>
                  <a:srgbClr val="231F20"/>
                </a:solidFill>
                <a:latin typeface="Calibri"/>
                <a:cs typeface="Calibri"/>
              </a:rPr>
              <a:t>was  </a:t>
            </a:r>
            <a:r>
              <a:rPr sz="2800" b="1" spc="-20" dirty="0">
                <a:solidFill>
                  <a:srgbClr val="231F20"/>
                </a:solidFill>
                <a:latin typeface="Calibri"/>
                <a:cs typeface="Calibri"/>
              </a:rPr>
              <a:t>first </a:t>
            </a:r>
            <a:r>
              <a:rPr sz="2800" b="1" spc="-5" dirty="0">
                <a:solidFill>
                  <a:srgbClr val="231F20"/>
                </a:solidFill>
                <a:latin typeface="Calibri"/>
                <a:cs typeface="Calibri"/>
              </a:rPr>
              <a:t>agreed </a:t>
            </a:r>
            <a:r>
              <a:rPr sz="2800" b="1" spc="-10" dirty="0">
                <a:solidFill>
                  <a:srgbClr val="231F20"/>
                </a:solidFill>
                <a:latin typeface="Calibri"/>
                <a:cs typeface="Calibri"/>
              </a:rPr>
              <a:t>by </a:t>
            </a:r>
            <a:r>
              <a:rPr sz="2800" b="1" dirty="0">
                <a:solidFill>
                  <a:srgbClr val="231F20"/>
                </a:solidFill>
                <a:latin typeface="Calibri"/>
                <a:cs typeface="Calibri"/>
              </a:rPr>
              <a:t>UNSC in </a:t>
            </a:r>
            <a:r>
              <a:rPr sz="2800" b="1" spc="-10" dirty="0">
                <a:solidFill>
                  <a:srgbClr val="231F20"/>
                </a:solidFill>
                <a:latin typeface="Calibri"/>
                <a:cs typeface="Calibri"/>
              </a:rPr>
              <a:t>March </a:t>
            </a:r>
            <a:r>
              <a:rPr sz="2800" b="1" dirty="0">
                <a:solidFill>
                  <a:srgbClr val="231F20"/>
                </a:solidFill>
                <a:latin typeface="Calibri"/>
                <a:cs typeface="Calibri"/>
              </a:rPr>
              <a:t>2016 as a </a:t>
            </a:r>
            <a:r>
              <a:rPr sz="2800" b="1" spc="-10" dirty="0">
                <a:solidFill>
                  <a:srgbClr val="231F20"/>
                </a:solidFill>
                <a:latin typeface="Calibri"/>
                <a:cs typeface="Calibri"/>
              </a:rPr>
              <a:t>starting  point </a:t>
            </a:r>
            <a:r>
              <a:rPr sz="2800" b="1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2800" b="1" spc="-10" dirty="0">
                <a:solidFill>
                  <a:srgbClr val="231F20"/>
                </a:solidFill>
                <a:latin typeface="Calibri"/>
                <a:cs typeface="Calibri"/>
              </a:rPr>
              <a:t>adopted by </a:t>
            </a:r>
            <a:r>
              <a:rPr sz="2800" b="1" dirty="0">
                <a:solidFill>
                  <a:srgbClr val="231F20"/>
                </a:solidFill>
                <a:latin typeface="Calibri"/>
                <a:cs typeface="Calibri"/>
              </a:rPr>
              <a:t>UNSC </a:t>
            </a:r>
            <a:r>
              <a:rPr sz="2800" b="1" spc="-15" dirty="0">
                <a:solidFill>
                  <a:srgbClr val="231F20"/>
                </a:solidFill>
                <a:latin typeface="Calibri"/>
                <a:cs typeface="Calibri"/>
              </a:rPr>
              <a:t>at </a:t>
            </a:r>
            <a:r>
              <a:rPr sz="2800" b="1" dirty="0">
                <a:solidFill>
                  <a:srgbClr val="231F20"/>
                </a:solidFill>
                <a:latin typeface="Calibri"/>
                <a:cs typeface="Calibri"/>
              </a:rPr>
              <a:t>its 48th session in  </a:t>
            </a:r>
            <a:r>
              <a:rPr sz="2800" b="1" spc="-10" dirty="0">
                <a:solidFill>
                  <a:srgbClr val="231F20"/>
                </a:solidFill>
                <a:latin typeface="Calibri"/>
                <a:cs typeface="Calibri"/>
              </a:rPr>
              <a:t>March</a:t>
            </a:r>
            <a:r>
              <a:rPr sz="2800" b="1" spc="-9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231F20"/>
                </a:solidFill>
                <a:latin typeface="Calibri"/>
                <a:cs typeface="Calibri"/>
              </a:rPr>
              <a:t>2017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Times New Roman"/>
              <a:cs typeface="Times New Roman"/>
            </a:endParaRPr>
          </a:p>
          <a:p>
            <a:pPr marL="297815" marR="5080" indent="-285750">
              <a:lnSpc>
                <a:spcPct val="100000"/>
              </a:lnSpc>
            </a:pPr>
            <a:r>
              <a:rPr sz="2600" spc="5" dirty="0">
                <a:solidFill>
                  <a:srgbClr val="231F20"/>
                </a:solidFill>
                <a:latin typeface="Wingdings"/>
                <a:cs typeface="Wingdings"/>
              </a:rPr>
              <a:t></a:t>
            </a:r>
            <a:r>
              <a:rPr sz="2600" spc="5" dirty="0">
                <a:solidFill>
                  <a:srgbClr val="231F20"/>
                </a:solidFill>
                <a:latin typeface="Calibri"/>
                <a:cs typeface="Calibri"/>
              </a:rPr>
              <a:t>Draft </a:t>
            </a:r>
            <a:r>
              <a:rPr sz="2600" spc="-10" dirty="0">
                <a:solidFill>
                  <a:srgbClr val="231F20"/>
                </a:solidFill>
                <a:latin typeface="Calibri"/>
                <a:cs typeface="Calibri"/>
              </a:rPr>
              <a:t>resolution, </a:t>
            </a:r>
            <a:r>
              <a:rPr sz="2600" spc="-5" dirty="0">
                <a:solidFill>
                  <a:srgbClr val="231F20"/>
                </a:solidFill>
                <a:latin typeface="Calibri"/>
                <a:cs typeface="Calibri"/>
              </a:rPr>
              <a:t>including the global </a:t>
            </a:r>
            <a:r>
              <a:rPr sz="2600" spc="-15" dirty="0">
                <a:solidFill>
                  <a:srgbClr val="231F20"/>
                </a:solidFill>
                <a:latin typeface="Calibri"/>
                <a:cs typeface="Calibri"/>
              </a:rPr>
              <a:t>indicator  framework, </a:t>
            </a:r>
            <a:r>
              <a:rPr sz="2600" spc="-10" dirty="0">
                <a:solidFill>
                  <a:srgbClr val="231F20"/>
                </a:solidFill>
                <a:latin typeface="Calibri"/>
                <a:cs typeface="Calibri"/>
              </a:rPr>
              <a:t>adopted </a:t>
            </a:r>
            <a:r>
              <a:rPr sz="2600" spc="-5" dirty="0">
                <a:solidFill>
                  <a:srgbClr val="231F20"/>
                </a:solidFill>
                <a:latin typeface="Calibri"/>
                <a:cs typeface="Calibri"/>
              </a:rPr>
              <a:t>by the </a:t>
            </a:r>
            <a:r>
              <a:rPr sz="2600" spc="-15" dirty="0">
                <a:solidFill>
                  <a:srgbClr val="231F20"/>
                </a:solidFill>
                <a:latin typeface="Calibri"/>
                <a:cs typeface="Calibri"/>
              </a:rPr>
              <a:t>Statistical </a:t>
            </a:r>
            <a:r>
              <a:rPr sz="2600" spc="-10" dirty="0">
                <a:solidFill>
                  <a:srgbClr val="231F20"/>
                </a:solidFill>
                <a:latin typeface="Calibri"/>
                <a:cs typeface="Calibri"/>
              </a:rPr>
              <a:t>Commission </a:t>
            </a:r>
            <a:r>
              <a:rPr sz="2600" spc="-20" dirty="0">
                <a:solidFill>
                  <a:srgbClr val="231F20"/>
                </a:solidFill>
                <a:latin typeface="Calibri"/>
                <a:cs typeface="Calibri"/>
              </a:rPr>
              <a:t>at  </a:t>
            </a:r>
            <a:r>
              <a:rPr sz="2600" dirty="0">
                <a:solidFill>
                  <a:srgbClr val="231F20"/>
                </a:solidFill>
                <a:latin typeface="Calibri"/>
                <a:cs typeface="Calibri"/>
              </a:rPr>
              <a:t>UNSC48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600" spc="5" dirty="0">
                <a:solidFill>
                  <a:srgbClr val="231F20"/>
                </a:solidFill>
                <a:latin typeface="Wingdings"/>
                <a:cs typeface="Wingdings"/>
              </a:rPr>
              <a:t></a:t>
            </a:r>
            <a:r>
              <a:rPr sz="2600" spc="5" dirty="0">
                <a:solidFill>
                  <a:srgbClr val="231F20"/>
                </a:solidFill>
                <a:latin typeface="Calibri"/>
                <a:cs typeface="Calibri"/>
              </a:rPr>
              <a:t>Draft </a:t>
            </a:r>
            <a:r>
              <a:rPr sz="2600" spc="-10" dirty="0">
                <a:solidFill>
                  <a:srgbClr val="231F20"/>
                </a:solidFill>
                <a:latin typeface="Calibri"/>
                <a:cs typeface="Calibri"/>
              </a:rPr>
              <a:t>resolution adopted </a:t>
            </a:r>
            <a:r>
              <a:rPr sz="2600" spc="-5" dirty="0">
                <a:solidFill>
                  <a:srgbClr val="231F20"/>
                </a:solidFill>
                <a:latin typeface="Calibri"/>
                <a:cs typeface="Calibri"/>
              </a:rPr>
              <a:t>by </a:t>
            </a:r>
            <a:r>
              <a:rPr sz="2600" spc="-15" dirty="0">
                <a:solidFill>
                  <a:srgbClr val="231F20"/>
                </a:solidFill>
                <a:latin typeface="Calibri"/>
                <a:cs typeface="Calibri"/>
              </a:rPr>
              <a:t>ECOSOC </a:t>
            </a:r>
            <a:r>
              <a:rPr sz="2600" spc="-5" dirty="0">
                <a:solidFill>
                  <a:srgbClr val="231F20"/>
                </a:solidFill>
                <a:latin typeface="Calibri"/>
                <a:cs typeface="Calibri"/>
              </a:rPr>
              <a:t>in June</a:t>
            </a:r>
            <a:r>
              <a:rPr sz="2600" spc="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231F20"/>
                </a:solidFill>
                <a:latin typeface="Calibri"/>
                <a:cs typeface="Calibri"/>
              </a:rPr>
              <a:t>2017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600" spc="0" dirty="0">
                <a:solidFill>
                  <a:srgbClr val="231F20"/>
                </a:solidFill>
                <a:latin typeface="Wingdings"/>
                <a:cs typeface="Wingdings"/>
              </a:rPr>
              <a:t></a:t>
            </a:r>
            <a:r>
              <a:rPr sz="2600" spc="0" dirty="0">
                <a:solidFill>
                  <a:srgbClr val="231F20"/>
                </a:solidFill>
                <a:latin typeface="Calibri"/>
                <a:cs typeface="Calibri"/>
              </a:rPr>
              <a:t>Resolution </a:t>
            </a: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71/313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adopted 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by </a:t>
            </a: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2600" spc="-5" dirty="0">
                <a:solidFill>
                  <a:srgbClr val="231F20"/>
                </a:solidFill>
                <a:latin typeface="Calibri"/>
                <a:cs typeface="Calibri"/>
              </a:rPr>
              <a:t>GA </a:t>
            </a:r>
            <a:r>
              <a:rPr sz="2600" spc="-10" dirty="0">
                <a:solidFill>
                  <a:srgbClr val="231F20"/>
                </a:solidFill>
                <a:latin typeface="Calibri"/>
                <a:cs typeface="Calibri"/>
              </a:rPr>
              <a:t>in </a:t>
            </a:r>
            <a:r>
              <a:rPr sz="2600" spc="-5" dirty="0">
                <a:solidFill>
                  <a:srgbClr val="231F20"/>
                </a:solidFill>
                <a:latin typeface="Calibri"/>
                <a:cs typeface="Calibri"/>
              </a:rPr>
              <a:t>July</a:t>
            </a:r>
            <a:r>
              <a:rPr sz="2600" spc="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231F20"/>
                </a:solidFill>
                <a:latin typeface="Calibri"/>
                <a:cs typeface="Calibri"/>
              </a:rPr>
              <a:t>2017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93607" y="6051803"/>
            <a:ext cx="1263395" cy="12633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9275" y="863091"/>
            <a:ext cx="75577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Implementation </a:t>
            </a:r>
            <a:r>
              <a:rPr dirty="0"/>
              <a:t>of the </a:t>
            </a:r>
            <a:r>
              <a:rPr spc="-5" dirty="0"/>
              <a:t>global</a:t>
            </a:r>
            <a:r>
              <a:rPr dirty="0"/>
              <a:t> </a:t>
            </a:r>
            <a:r>
              <a:rPr spc="-15" dirty="0"/>
              <a:t>indicators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6041" y="2183129"/>
            <a:ext cx="7613015" cy="2951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232 unique </a:t>
            </a:r>
            <a:r>
              <a:rPr sz="3200" spc="-20" dirty="0">
                <a:solidFill>
                  <a:srgbClr val="231F20"/>
                </a:solidFill>
                <a:latin typeface="Calibri"/>
                <a:cs typeface="Calibri"/>
              </a:rPr>
              <a:t>indicators, </a:t>
            </a:r>
            <a:r>
              <a:rPr sz="3200" spc="-10" dirty="0">
                <a:solidFill>
                  <a:srgbClr val="231F20"/>
                </a:solidFill>
                <a:latin typeface="Calibri"/>
                <a:cs typeface="Calibri"/>
              </a:rPr>
              <a:t>addressing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each </a:t>
            </a:r>
            <a:r>
              <a:rPr sz="3200" spc="-10" dirty="0">
                <a:solidFill>
                  <a:srgbClr val="231F20"/>
                </a:solidFill>
                <a:latin typeface="Calibri"/>
                <a:cs typeface="Calibri"/>
              </a:rPr>
              <a:t>and  every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one of </a:t>
            </a:r>
            <a:r>
              <a:rPr sz="3200" dirty="0">
                <a:solidFill>
                  <a:srgbClr val="231F20"/>
                </a:solidFill>
                <a:latin typeface="Calibri"/>
                <a:cs typeface="Calibri"/>
              </a:rPr>
              <a:t>the Goals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3200" spc="-25" dirty="0">
                <a:solidFill>
                  <a:srgbClr val="231F20"/>
                </a:solidFill>
                <a:latin typeface="Calibri"/>
                <a:cs typeface="Calibri"/>
              </a:rPr>
              <a:t>targets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sz="3200" dirty="0">
                <a:solidFill>
                  <a:srgbClr val="231F20"/>
                </a:solidFill>
                <a:latin typeface="Calibri"/>
                <a:cs typeface="Calibri"/>
              </a:rPr>
              <a:t>the 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2030</a:t>
            </a:r>
            <a:r>
              <a:rPr sz="32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231F20"/>
                </a:solidFill>
                <a:latin typeface="Calibri"/>
                <a:cs typeface="Calibri"/>
              </a:rPr>
              <a:t>Agenda.</a:t>
            </a:r>
            <a:endParaRPr sz="32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  <a:tab pos="4069715" algn="l"/>
              </a:tabLst>
            </a:pP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32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global</a:t>
            </a:r>
            <a:r>
              <a:rPr sz="32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231F20"/>
                </a:solidFill>
                <a:latin typeface="Calibri"/>
                <a:cs typeface="Calibri"/>
              </a:rPr>
              <a:t>indicators</a:t>
            </a:r>
            <a:r>
              <a:rPr sz="3200" spc="-20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will be </a:t>
            </a:r>
            <a:r>
              <a:rPr sz="3200" spc="-10" dirty="0">
                <a:solidFill>
                  <a:srgbClr val="231F20"/>
                </a:solidFill>
                <a:latin typeface="Calibri"/>
                <a:cs typeface="Calibri"/>
              </a:rPr>
              <a:t>yearly</a:t>
            </a:r>
            <a:r>
              <a:rPr sz="32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231F20"/>
                </a:solidFill>
                <a:latin typeface="Calibri"/>
                <a:cs typeface="Calibri"/>
              </a:rPr>
              <a:t>refined</a:t>
            </a:r>
            <a:endParaRPr sz="3200">
              <a:latin typeface="Calibri"/>
              <a:cs typeface="Calibri"/>
            </a:endParaRPr>
          </a:p>
          <a:p>
            <a:pPr marL="469900" marR="23749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3200" spc="-15" dirty="0">
                <a:solidFill>
                  <a:srgbClr val="231F20"/>
                </a:solidFill>
                <a:latin typeface="Calibri"/>
                <a:cs typeface="Calibri"/>
              </a:rPr>
              <a:t>There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will be </a:t>
            </a:r>
            <a:r>
              <a:rPr sz="3200" spc="-15" dirty="0">
                <a:solidFill>
                  <a:srgbClr val="231F20"/>
                </a:solidFill>
                <a:latin typeface="Calibri"/>
                <a:cs typeface="Calibri"/>
              </a:rPr>
              <a:t>two comprehensive </a:t>
            </a:r>
            <a:r>
              <a:rPr sz="3200" spc="-20" dirty="0">
                <a:solidFill>
                  <a:srgbClr val="231F20"/>
                </a:solidFill>
                <a:latin typeface="Calibri"/>
                <a:cs typeface="Calibri"/>
              </a:rPr>
              <a:t>reviews  </a:t>
            </a:r>
            <a:r>
              <a:rPr sz="3200" spc="-15" dirty="0">
                <a:solidFill>
                  <a:srgbClr val="231F20"/>
                </a:solidFill>
                <a:latin typeface="Calibri"/>
                <a:cs typeface="Calibri"/>
              </a:rPr>
              <a:t>by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UNSC 51 in 2020 and UNSC 56 in</a:t>
            </a:r>
            <a:r>
              <a:rPr sz="3200" spc="1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231F20"/>
                </a:solidFill>
                <a:latin typeface="Calibri"/>
                <a:cs typeface="Calibri"/>
              </a:rPr>
              <a:t>2025.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10930" y="5941420"/>
            <a:ext cx="1262646" cy="12626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961878" y="6882634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9A9D9F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45" y="1668779"/>
            <a:ext cx="8124190" cy="3781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4655" marR="604520" indent="-401955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15290" algn="l"/>
              </a:tabLst>
            </a:pPr>
            <a:r>
              <a:rPr sz="2800" b="1" dirty="0">
                <a:solidFill>
                  <a:srgbClr val="231F20"/>
                </a:solidFill>
                <a:latin typeface="Arial"/>
                <a:cs typeface="Arial"/>
              </a:rPr>
              <a:t>Global </a:t>
            </a:r>
            <a:r>
              <a:rPr sz="2800" b="1" spc="-5" dirty="0">
                <a:solidFill>
                  <a:srgbClr val="231F20"/>
                </a:solidFill>
                <a:latin typeface="Arial"/>
                <a:cs typeface="Arial"/>
              </a:rPr>
              <a:t>reporting </a:t>
            </a:r>
            <a:r>
              <a:rPr sz="2800" spc="-5" dirty="0">
                <a:solidFill>
                  <a:srgbClr val="231F20"/>
                </a:solidFill>
                <a:latin typeface="Arial"/>
                <a:cs typeface="Arial"/>
              </a:rPr>
              <a:t>is currently based </a:t>
            </a:r>
            <a:r>
              <a:rPr sz="2800" dirty="0">
                <a:solidFill>
                  <a:srgbClr val="231F20"/>
                </a:solidFill>
                <a:latin typeface="Arial"/>
                <a:cs typeface="Arial"/>
              </a:rPr>
              <a:t>on </a:t>
            </a:r>
            <a:r>
              <a:rPr sz="2800" b="1" spc="-15" dirty="0">
                <a:solidFill>
                  <a:srgbClr val="231F20"/>
                </a:solidFill>
                <a:latin typeface="Arial"/>
                <a:cs typeface="Arial"/>
              </a:rPr>
              <a:t>Tier </a:t>
            </a:r>
            <a:r>
              <a:rPr sz="2800" b="1" dirty="0">
                <a:solidFill>
                  <a:srgbClr val="231F20"/>
                </a:solidFill>
                <a:latin typeface="Arial"/>
                <a:cs typeface="Arial"/>
              </a:rPr>
              <a:t>I  </a:t>
            </a:r>
            <a:r>
              <a:rPr sz="2800" b="1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2800" b="1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2800" b="1" spc="-5" dirty="0">
                <a:solidFill>
                  <a:srgbClr val="231F20"/>
                </a:solidFill>
                <a:latin typeface="Arial"/>
                <a:cs typeface="Arial"/>
              </a:rPr>
              <a:t>few </a:t>
            </a:r>
            <a:r>
              <a:rPr sz="2800" b="1" spc="-15" dirty="0">
                <a:solidFill>
                  <a:srgbClr val="231F20"/>
                </a:solidFill>
                <a:latin typeface="Arial"/>
                <a:cs typeface="Arial"/>
              </a:rPr>
              <a:t>Tier </a:t>
            </a:r>
            <a:r>
              <a:rPr sz="2800" b="1" dirty="0">
                <a:solidFill>
                  <a:srgbClr val="231F20"/>
                </a:solidFill>
                <a:latin typeface="Arial"/>
                <a:cs typeface="Arial"/>
              </a:rPr>
              <a:t>II indicators </a:t>
            </a:r>
            <a:r>
              <a:rPr sz="2800" spc="-5" dirty="0">
                <a:solidFill>
                  <a:srgbClr val="231F20"/>
                </a:solidFill>
                <a:latin typeface="Arial"/>
                <a:cs typeface="Arial"/>
              </a:rPr>
              <a:t>(where regional  </a:t>
            </a:r>
            <a:r>
              <a:rPr sz="2800" dirty="0">
                <a:solidFill>
                  <a:srgbClr val="231F20"/>
                </a:solidFill>
                <a:latin typeface="Arial"/>
                <a:cs typeface="Arial"/>
              </a:rPr>
              <a:t>aggregates are</a:t>
            </a:r>
            <a:r>
              <a:rPr sz="28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231F20"/>
                </a:solidFill>
                <a:latin typeface="Arial"/>
                <a:cs typeface="Arial"/>
              </a:rPr>
              <a:t>possible)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31F20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414655" indent="-40195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sz="2800" b="1" spc="-5" dirty="0">
                <a:solidFill>
                  <a:srgbClr val="231F20"/>
                </a:solidFill>
                <a:latin typeface="Arial"/>
                <a:cs typeface="Arial"/>
              </a:rPr>
              <a:t>Capacity </a:t>
            </a:r>
            <a:r>
              <a:rPr sz="2800" b="1" dirty="0">
                <a:solidFill>
                  <a:srgbClr val="231F20"/>
                </a:solidFill>
                <a:latin typeface="Arial"/>
                <a:cs typeface="Arial"/>
              </a:rPr>
              <a:t>building </a:t>
            </a:r>
            <a:r>
              <a:rPr sz="2800" b="1" spc="-5" dirty="0">
                <a:solidFill>
                  <a:srgbClr val="231F20"/>
                </a:solidFill>
                <a:latin typeface="Arial"/>
                <a:cs typeface="Arial"/>
              </a:rPr>
              <a:t>efforts </a:t>
            </a:r>
            <a:r>
              <a:rPr sz="2800" spc="-5" dirty="0">
                <a:solidFill>
                  <a:srgbClr val="231F20"/>
                </a:solidFill>
                <a:latin typeface="Arial"/>
                <a:cs typeface="Arial"/>
              </a:rPr>
              <a:t>will </a:t>
            </a:r>
            <a:r>
              <a:rPr sz="2800" dirty="0">
                <a:solidFill>
                  <a:srgbClr val="231F20"/>
                </a:solidFill>
                <a:latin typeface="Arial"/>
                <a:cs typeface="Arial"/>
              </a:rPr>
              <a:t>focus </a:t>
            </a:r>
            <a:r>
              <a:rPr sz="2800" spc="-5" dirty="0">
                <a:solidFill>
                  <a:srgbClr val="231F20"/>
                </a:solidFill>
                <a:latin typeface="Arial"/>
                <a:cs typeface="Arial"/>
              </a:rPr>
              <a:t>on </a:t>
            </a:r>
            <a:r>
              <a:rPr sz="2800" b="1" spc="-15" dirty="0">
                <a:solidFill>
                  <a:srgbClr val="231F20"/>
                </a:solidFill>
                <a:latin typeface="Arial"/>
                <a:cs typeface="Arial"/>
              </a:rPr>
              <a:t>Tier</a:t>
            </a:r>
            <a:r>
              <a:rPr sz="28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231F20"/>
                </a:solidFill>
                <a:latin typeface="Arial"/>
                <a:cs typeface="Arial"/>
              </a:rPr>
              <a:t>II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31F20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414655" marR="5080" indent="-40195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sz="2800" b="1" spc="-5" dirty="0">
                <a:solidFill>
                  <a:srgbClr val="231F20"/>
                </a:solidFill>
                <a:latin typeface="Arial"/>
                <a:cs typeface="Arial"/>
              </a:rPr>
              <a:t>Methodological </a:t>
            </a:r>
            <a:r>
              <a:rPr sz="2800" b="1" dirty="0">
                <a:solidFill>
                  <a:srgbClr val="231F20"/>
                </a:solidFill>
                <a:latin typeface="Arial"/>
                <a:cs typeface="Arial"/>
              </a:rPr>
              <a:t>work </a:t>
            </a:r>
            <a:r>
              <a:rPr sz="2800" spc="-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2800" dirty="0">
                <a:solidFill>
                  <a:srgbClr val="231F20"/>
                </a:solidFill>
                <a:latin typeface="Arial"/>
                <a:cs typeface="Arial"/>
              </a:rPr>
              <a:t>taking </a:t>
            </a:r>
            <a:r>
              <a:rPr sz="2800" spc="-5" dirty="0">
                <a:solidFill>
                  <a:srgbClr val="231F20"/>
                </a:solidFill>
                <a:latin typeface="Arial"/>
                <a:cs typeface="Arial"/>
              </a:rPr>
              <a:t>place on  </a:t>
            </a:r>
            <a:r>
              <a:rPr sz="2800" dirty="0">
                <a:solidFill>
                  <a:srgbClr val="231F20"/>
                </a:solidFill>
                <a:latin typeface="Arial"/>
                <a:cs typeface="Arial"/>
              </a:rPr>
              <a:t>approximately one third of the </a:t>
            </a:r>
            <a:r>
              <a:rPr sz="2800" spc="-5" dirty="0">
                <a:solidFill>
                  <a:srgbClr val="231F20"/>
                </a:solidFill>
                <a:latin typeface="Arial"/>
                <a:cs typeface="Arial"/>
              </a:rPr>
              <a:t>indicators </a:t>
            </a:r>
            <a:r>
              <a:rPr sz="2800" spc="-10" dirty="0">
                <a:solidFill>
                  <a:srgbClr val="231F20"/>
                </a:solidFill>
                <a:latin typeface="Arial"/>
                <a:cs typeface="Arial"/>
              </a:rPr>
              <a:t>(</a:t>
            </a:r>
            <a:r>
              <a:rPr sz="2800" b="1" spc="-10" dirty="0">
                <a:solidFill>
                  <a:srgbClr val="231F20"/>
                </a:solidFill>
                <a:latin typeface="Arial"/>
                <a:cs typeface="Arial"/>
              </a:rPr>
              <a:t>Tier</a:t>
            </a:r>
            <a:r>
              <a:rPr sz="28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231F20"/>
                </a:solidFill>
                <a:latin typeface="Arial"/>
                <a:cs typeface="Arial"/>
              </a:rPr>
              <a:t>III</a:t>
            </a:r>
            <a:r>
              <a:rPr sz="2800" spc="-5" dirty="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37803" y="5983223"/>
            <a:ext cx="1263395" cy="1264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35759" y="654049"/>
            <a:ext cx="66452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Tier </a:t>
            </a:r>
            <a:r>
              <a:rPr spc="-30" dirty="0"/>
              <a:t>system </a:t>
            </a:r>
            <a:r>
              <a:rPr dirty="0"/>
              <a:t>of the </a:t>
            </a:r>
            <a:r>
              <a:rPr spc="-5" dirty="0"/>
              <a:t>global</a:t>
            </a:r>
            <a:r>
              <a:rPr spc="-35" dirty="0"/>
              <a:t> </a:t>
            </a:r>
            <a:r>
              <a:rPr spc="-15" dirty="0"/>
              <a:t>indicators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2987" y="649983"/>
            <a:ext cx="75565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Time </a:t>
            </a:r>
            <a:r>
              <a:rPr spc="-15" dirty="0"/>
              <a:t>to </a:t>
            </a:r>
            <a:r>
              <a:rPr spc="-10" dirty="0"/>
              <a:t>focus </a:t>
            </a:r>
            <a:r>
              <a:rPr dirty="0"/>
              <a:t>on </a:t>
            </a:r>
            <a:r>
              <a:rPr spc="-10" dirty="0"/>
              <a:t>implementation </a:t>
            </a:r>
            <a:r>
              <a:rPr spc="-20" dirty="0"/>
              <a:t>at</a:t>
            </a:r>
            <a:r>
              <a:rPr dirty="0"/>
              <a:t> the</a:t>
            </a:r>
          </a:p>
          <a:p>
            <a:pPr algn="ctr">
              <a:lnSpc>
                <a:spcPct val="100000"/>
              </a:lnSpc>
            </a:pPr>
            <a:r>
              <a:rPr spc="-10" dirty="0"/>
              <a:t>country</a:t>
            </a:r>
            <a:r>
              <a:rPr spc="-55" dirty="0"/>
              <a:t> </a:t>
            </a:r>
            <a:r>
              <a:rPr spc="-15" dirty="0"/>
              <a:t>level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45" y="2359150"/>
            <a:ext cx="7934959" cy="3696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The global SDG monitoring </a:t>
            </a:r>
            <a:r>
              <a:rPr sz="2800" spc="-25" dirty="0">
                <a:solidFill>
                  <a:srgbClr val="231F20"/>
                </a:solidFill>
                <a:latin typeface="Calibri"/>
                <a:cs typeface="Calibri"/>
              </a:rPr>
              <a:t>system 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needs </a:t>
            </a:r>
            <a:r>
              <a:rPr sz="2800" spc="-20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2800" b="1" dirty="0">
                <a:solidFill>
                  <a:srgbClr val="231F20"/>
                </a:solidFill>
                <a:latin typeface="Calibri"/>
                <a:cs typeface="Calibri"/>
              </a:rPr>
              <a:t>build on  </a:t>
            </a:r>
            <a:r>
              <a:rPr sz="2800" b="1" spc="-5" dirty="0">
                <a:solidFill>
                  <a:srgbClr val="231F20"/>
                </a:solidFill>
                <a:latin typeface="Calibri"/>
                <a:cs typeface="Calibri"/>
              </a:rPr>
              <a:t>local </a:t>
            </a:r>
            <a:r>
              <a:rPr sz="2800" b="1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2800" b="1" spc="-5" dirty="0">
                <a:solidFill>
                  <a:srgbClr val="231F20"/>
                </a:solidFill>
                <a:latin typeface="Calibri"/>
                <a:cs typeface="Calibri"/>
              </a:rPr>
              <a:t>national </a:t>
            </a:r>
            <a:r>
              <a:rPr sz="2800" b="1" spc="-15" dirty="0">
                <a:solidFill>
                  <a:srgbClr val="231F20"/>
                </a:solidFill>
                <a:latin typeface="Calibri"/>
                <a:cs typeface="Calibri"/>
              </a:rPr>
              <a:t>data</a:t>
            </a:r>
            <a:r>
              <a:rPr sz="2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231F20"/>
                </a:solidFill>
                <a:latin typeface="Calibri"/>
                <a:cs typeface="Calibri"/>
              </a:rPr>
              <a:t>reporting</a:t>
            </a:r>
            <a:endParaRPr sz="2800">
              <a:latin typeface="Calibri"/>
              <a:cs typeface="Calibri"/>
            </a:endParaRPr>
          </a:p>
          <a:p>
            <a:pPr marL="755650" marR="172085" lvl="1" indent="-28575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National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reporting </a:t>
            </a: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is the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most significant level 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of  </a:t>
            </a: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SDG </a:t>
            </a:r>
            <a:r>
              <a:rPr sz="2800" spc="-15" dirty="0">
                <a:solidFill>
                  <a:srgbClr val="231F20"/>
                </a:solidFill>
                <a:latin typeface="Calibri"/>
                <a:cs typeface="Calibri"/>
              </a:rPr>
              <a:t>review</a:t>
            </a:r>
            <a:r>
              <a:rPr sz="2800" spc="-6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31F20"/>
                </a:solidFill>
                <a:latin typeface="Calibri"/>
                <a:cs typeface="Calibri"/>
              </a:rPr>
              <a:t>process</a:t>
            </a:r>
            <a:endParaRPr sz="2800">
              <a:latin typeface="Calibri"/>
              <a:cs typeface="Calibri"/>
            </a:endParaRPr>
          </a:p>
          <a:p>
            <a:pPr marL="755650" marR="1191260" lvl="1" indent="-28575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20" dirty="0">
                <a:solidFill>
                  <a:srgbClr val="231F20"/>
                </a:solidFill>
                <a:latin typeface="Calibri"/>
                <a:cs typeface="Calibri"/>
              </a:rPr>
              <a:t>Data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derived </a:t>
            </a:r>
            <a:r>
              <a:rPr sz="2800" spc="-20" dirty="0">
                <a:solidFill>
                  <a:srgbClr val="231F20"/>
                </a:solidFill>
                <a:latin typeface="Calibri"/>
                <a:cs typeface="Calibri"/>
              </a:rPr>
              <a:t>from </a:t>
            </a:r>
            <a:r>
              <a:rPr sz="2800" b="1" spc="-5" dirty="0">
                <a:solidFill>
                  <a:srgbClr val="231F20"/>
                </a:solidFill>
                <a:latin typeface="Calibri"/>
                <a:cs typeface="Calibri"/>
              </a:rPr>
              <a:t>national </a:t>
            </a:r>
            <a:r>
              <a:rPr sz="2800" b="1" spc="-10" dirty="0">
                <a:solidFill>
                  <a:srgbClr val="231F20"/>
                </a:solidFill>
                <a:latin typeface="Calibri"/>
                <a:cs typeface="Calibri"/>
              </a:rPr>
              <a:t>sources </a:t>
            </a: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is the  </a:t>
            </a:r>
            <a:r>
              <a:rPr sz="2800" spc="-15" dirty="0">
                <a:solidFill>
                  <a:srgbClr val="231F20"/>
                </a:solidFill>
                <a:latin typeface="Calibri"/>
                <a:cs typeface="Calibri"/>
              </a:rPr>
              <a:t>foundation </a:t>
            </a:r>
            <a:r>
              <a:rPr sz="2800" spc="-25" dirty="0">
                <a:solidFill>
                  <a:srgbClr val="231F20"/>
                </a:solidFill>
                <a:latin typeface="Calibri"/>
                <a:cs typeface="Calibri"/>
              </a:rPr>
              <a:t>for 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SDG </a:t>
            </a:r>
            <a:r>
              <a:rPr sz="2800" spc="-20" dirty="0">
                <a:solidFill>
                  <a:srgbClr val="231F20"/>
                </a:solidFill>
                <a:latin typeface="Calibri"/>
                <a:cs typeface="Calibri"/>
              </a:rPr>
              <a:t>reviews </a:t>
            </a:r>
            <a:r>
              <a:rPr sz="2800" spc="-15" dirty="0">
                <a:solidFill>
                  <a:srgbClr val="231F20"/>
                </a:solidFill>
                <a:latin typeface="Calibri"/>
                <a:cs typeface="Calibri"/>
              </a:rPr>
              <a:t>at 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all</a:t>
            </a:r>
            <a:r>
              <a:rPr sz="2800" spc="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levels</a:t>
            </a:r>
            <a:endParaRPr sz="2800">
              <a:latin typeface="Calibri"/>
              <a:cs typeface="Calibri"/>
            </a:endParaRPr>
          </a:p>
          <a:p>
            <a:pPr marL="355600" marR="320675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231F20"/>
                </a:solidFill>
                <a:latin typeface="Calibri"/>
                <a:cs typeface="Calibri"/>
              </a:rPr>
              <a:t>It is 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crucial </a:t>
            </a:r>
            <a:r>
              <a:rPr sz="2800" spc="-20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2800" spc="-15" dirty="0">
                <a:solidFill>
                  <a:srgbClr val="231F20"/>
                </a:solidFill>
                <a:latin typeface="Calibri"/>
                <a:cs typeface="Calibri"/>
              </a:rPr>
              <a:t>create </a:t>
            </a:r>
            <a:r>
              <a:rPr sz="2800" spc="-5" dirty="0">
                <a:solidFill>
                  <a:srgbClr val="231F20"/>
                </a:solidFill>
                <a:latin typeface="Calibri"/>
                <a:cs typeface="Calibri"/>
              </a:rPr>
              <a:t>opportunities </a:t>
            </a:r>
            <a:r>
              <a:rPr sz="2800" spc="-25" dirty="0">
                <a:solidFill>
                  <a:srgbClr val="231F20"/>
                </a:solidFill>
                <a:latin typeface="Calibri"/>
                <a:cs typeface="Calibri"/>
              </a:rPr>
              <a:t>for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countries </a:t>
            </a:r>
            <a:r>
              <a:rPr sz="2800" spc="-20" dirty="0">
                <a:solidFill>
                  <a:srgbClr val="231F20"/>
                </a:solidFill>
                <a:latin typeface="Calibri"/>
                <a:cs typeface="Calibri"/>
              </a:rPr>
              <a:t>to  </a:t>
            </a:r>
            <a:r>
              <a:rPr sz="2800" spc="-10" dirty="0">
                <a:solidFill>
                  <a:srgbClr val="231F20"/>
                </a:solidFill>
                <a:latin typeface="Calibri"/>
                <a:cs typeface="Calibri"/>
              </a:rPr>
              <a:t>directly </a:t>
            </a:r>
            <a:r>
              <a:rPr sz="2800" spc="-15" dirty="0">
                <a:solidFill>
                  <a:srgbClr val="231F20"/>
                </a:solidFill>
                <a:latin typeface="Calibri"/>
                <a:cs typeface="Calibri"/>
              </a:rPr>
              <a:t>contribute </a:t>
            </a:r>
            <a:r>
              <a:rPr sz="2800" spc="-20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2800" b="1" spc="-5" dirty="0">
                <a:solidFill>
                  <a:srgbClr val="231F20"/>
                </a:solidFill>
                <a:latin typeface="Calibri"/>
                <a:cs typeface="Calibri"/>
              </a:rPr>
              <a:t>global</a:t>
            </a:r>
            <a:r>
              <a:rPr sz="2800" b="1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231F20"/>
                </a:solidFill>
                <a:latin typeface="Calibri"/>
                <a:cs typeface="Calibri"/>
              </a:rPr>
              <a:t>reporting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88106" y="915415"/>
            <a:ext cx="113538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Ch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7108" y="1677161"/>
            <a:ext cx="3516623" cy="1659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8368" y="1698177"/>
            <a:ext cx="3434079" cy="1577975"/>
          </a:xfrm>
          <a:custGeom>
            <a:avLst/>
            <a:gdLst/>
            <a:ahLst/>
            <a:cxnLst/>
            <a:rect l="l" t="t" r="r" b="b"/>
            <a:pathLst>
              <a:path w="3434079" h="1577975">
                <a:moveTo>
                  <a:pt x="3433895" y="1416116"/>
                </a:moveTo>
                <a:lnTo>
                  <a:pt x="3433895" y="161604"/>
                </a:lnTo>
                <a:lnTo>
                  <a:pt x="3428121" y="118646"/>
                </a:lnTo>
                <a:lnTo>
                  <a:pt x="3411829" y="80042"/>
                </a:lnTo>
                <a:lnTo>
                  <a:pt x="3386559" y="47335"/>
                </a:lnTo>
                <a:lnTo>
                  <a:pt x="3353852" y="22065"/>
                </a:lnTo>
                <a:lnTo>
                  <a:pt x="3315248" y="5773"/>
                </a:lnTo>
                <a:lnTo>
                  <a:pt x="3272290" y="0"/>
                </a:lnTo>
                <a:lnTo>
                  <a:pt x="161568" y="0"/>
                </a:lnTo>
                <a:lnTo>
                  <a:pt x="118617" y="5773"/>
                </a:lnTo>
                <a:lnTo>
                  <a:pt x="80021" y="22065"/>
                </a:lnTo>
                <a:lnTo>
                  <a:pt x="47322" y="47335"/>
                </a:lnTo>
                <a:lnTo>
                  <a:pt x="22058" y="80042"/>
                </a:lnTo>
                <a:lnTo>
                  <a:pt x="5771" y="118646"/>
                </a:lnTo>
                <a:lnTo>
                  <a:pt x="0" y="161604"/>
                </a:lnTo>
                <a:lnTo>
                  <a:pt x="9524" y="161604"/>
                </a:lnTo>
                <a:lnTo>
                  <a:pt x="12612" y="130956"/>
                </a:lnTo>
                <a:lnTo>
                  <a:pt x="21469" y="102414"/>
                </a:lnTo>
                <a:lnTo>
                  <a:pt x="54060" y="54071"/>
                </a:lnTo>
                <a:lnTo>
                  <a:pt x="102384" y="21476"/>
                </a:lnTo>
                <a:lnTo>
                  <a:pt x="161568" y="9524"/>
                </a:lnTo>
                <a:lnTo>
                  <a:pt x="3272290" y="9524"/>
                </a:lnTo>
                <a:lnTo>
                  <a:pt x="3302945" y="12614"/>
                </a:lnTo>
                <a:lnTo>
                  <a:pt x="3357312" y="35499"/>
                </a:lnTo>
                <a:lnTo>
                  <a:pt x="3398401" y="76585"/>
                </a:lnTo>
                <a:lnTo>
                  <a:pt x="3421282" y="130956"/>
                </a:lnTo>
                <a:lnTo>
                  <a:pt x="3424370" y="161604"/>
                </a:lnTo>
                <a:lnTo>
                  <a:pt x="3424370" y="1467964"/>
                </a:lnTo>
                <a:lnTo>
                  <a:pt x="3428121" y="1459074"/>
                </a:lnTo>
                <a:lnTo>
                  <a:pt x="3433895" y="1416116"/>
                </a:lnTo>
                <a:close/>
              </a:path>
              <a:path w="3434079" h="1577975">
                <a:moveTo>
                  <a:pt x="3424370" y="1467964"/>
                </a:moveTo>
                <a:lnTo>
                  <a:pt x="3424370" y="1416116"/>
                </a:lnTo>
                <a:lnTo>
                  <a:pt x="3421282" y="1446771"/>
                </a:lnTo>
                <a:lnTo>
                  <a:pt x="3412423" y="1475311"/>
                </a:lnTo>
                <a:lnTo>
                  <a:pt x="3379823" y="1523649"/>
                </a:lnTo>
                <a:lnTo>
                  <a:pt x="3331486" y="1556249"/>
                </a:lnTo>
                <a:lnTo>
                  <a:pt x="3272290" y="1568195"/>
                </a:lnTo>
                <a:lnTo>
                  <a:pt x="161568" y="1568195"/>
                </a:lnTo>
                <a:lnTo>
                  <a:pt x="102384" y="1556249"/>
                </a:lnTo>
                <a:lnTo>
                  <a:pt x="54060" y="1523649"/>
                </a:lnTo>
                <a:lnTo>
                  <a:pt x="21469" y="1475311"/>
                </a:lnTo>
                <a:lnTo>
                  <a:pt x="9524" y="1416116"/>
                </a:lnTo>
                <a:lnTo>
                  <a:pt x="9524" y="161604"/>
                </a:lnTo>
                <a:lnTo>
                  <a:pt x="0" y="161604"/>
                </a:lnTo>
                <a:lnTo>
                  <a:pt x="0" y="1416116"/>
                </a:lnTo>
                <a:lnTo>
                  <a:pt x="5771" y="1459074"/>
                </a:lnTo>
                <a:lnTo>
                  <a:pt x="22058" y="1497678"/>
                </a:lnTo>
                <a:lnTo>
                  <a:pt x="47322" y="1530385"/>
                </a:lnTo>
                <a:lnTo>
                  <a:pt x="80021" y="1555655"/>
                </a:lnTo>
                <a:lnTo>
                  <a:pt x="118617" y="1571947"/>
                </a:lnTo>
                <a:lnTo>
                  <a:pt x="161568" y="1577720"/>
                </a:lnTo>
                <a:lnTo>
                  <a:pt x="3272290" y="1577720"/>
                </a:lnTo>
                <a:lnTo>
                  <a:pt x="3315248" y="1571947"/>
                </a:lnTo>
                <a:lnTo>
                  <a:pt x="3353852" y="1555655"/>
                </a:lnTo>
                <a:lnTo>
                  <a:pt x="3386559" y="1530385"/>
                </a:lnTo>
                <a:lnTo>
                  <a:pt x="3411829" y="1497678"/>
                </a:lnTo>
                <a:lnTo>
                  <a:pt x="3424370" y="1467964"/>
                </a:lnTo>
                <a:close/>
              </a:path>
            </a:pathLst>
          </a:custGeom>
          <a:solidFill>
            <a:srgbClr val="B5DB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58830" y="3193054"/>
            <a:ext cx="3392417" cy="972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58830" y="1723644"/>
            <a:ext cx="54024" cy="57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97755" y="1723644"/>
            <a:ext cx="53492" cy="564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58830" y="1723644"/>
            <a:ext cx="3392417" cy="15427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58830" y="3171032"/>
            <a:ext cx="3392417" cy="1048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58830" y="1723644"/>
            <a:ext cx="73276" cy="79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78507" y="1723644"/>
            <a:ext cx="72740" cy="780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05002" y="1749673"/>
            <a:ext cx="3300729" cy="1475105"/>
          </a:xfrm>
          <a:custGeom>
            <a:avLst/>
            <a:gdLst/>
            <a:ahLst/>
            <a:cxnLst/>
            <a:rect l="l" t="t" r="r" b="b"/>
            <a:pathLst>
              <a:path w="3300729" h="1475105">
                <a:moveTo>
                  <a:pt x="0" y="0"/>
                </a:moveTo>
                <a:lnTo>
                  <a:pt x="0" y="1474594"/>
                </a:lnTo>
                <a:lnTo>
                  <a:pt x="3300602" y="1474594"/>
                </a:lnTo>
                <a:lnTo>
                  <a:pt x="3300602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B5DB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125217" y="2023820"/>
            <a:ext cx="1659889" cy="787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sz="2000" spc="-10" dirty="0">
                <a:solidFill>
                  <a:srgbClr val="231F20"/>
                </a:solidFill>
                <a:latin typeface="Calibri"/>
                <a:cs typeface="Calibri"/>
              </a:rPr>
              <a:t>Scope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2000" spc="-5" dirty="0">
                <a:solidFill>
                  <a:srgbClr val="231F20"/>
                </a:solidFill>
                <a:latin typeface="Calibri"/>
                <a:cs typeface="Calibri"/>
              </a:rPr>
              <a:t>&gt; 230</a:t>
            </a:r>
            <a:r>
              <a:rPr sz="2000" spc="-6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231F20"/>
                </a:solidFill>
                <a:latin typeface="Calibri"/>
                <a:cs typeface="Calibri"/>
              </a:rPr>
              <a:t>indicators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97108" y="3589020"/>
            <a:ext cx="3516623" cy="167944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38368" y="3610173"/>
            <a:ext cx="3434079" cy="1597025"/>
          </a:xfrm>
          <a:custGeom>
            <a:avLst/>
            <a:gdLst/>
            <a:ahLst/>
            <a:cxnLst/>
            <a:rect l="l" t="t" r="r" b="b"/>
            <a:pathLst>
              <a:path w="3434079" h="1597025">
                <a:moveTo>
                  <a:pt x="3433895" y="1433504"/>
                </a:moveTo>
                <a:lnTo>
                  <a:pt x="3433895" y="163494"/>
                </a:lnTo>
                <a:lnTo>
                  <a:pt x="3428051" y="120046"/>
                </a:lnTo>
                <a:lnTo>
                  <a:pt x="3411562" y="80995"/>
                </a:lnTo>
                <a:lnTo>
                  <a:pt x="3385989" y="47903"/>
                </a:lnTo>
                <a:lnTo>
                  <a:pt x="3352894" y="22331"/>
                </a:lnTo>
                <a:lnTo>
                  <a:pt x="3313839" y="5843"/>
                </a:lnTo>
                <a:lnTo>
                  <a:pt x="3270385" y="0"/>
                </a:lnTo>
                <a:lnTo>
                  <a:pt x="163496" y="0"/>
                </a:lnTo>
                <a:lnTo>
                  <a:pt x="120032" y="5843"/>
                </a:lnTo>
                <a:lnTo>
                  <a:pt x="80976" y="22331"/>
                </a:lnTo>
                <a:lnTo>
                  <a:pt x="47886" y="47903"/>
                </a:lnTo>
                <a:lnTo>
                  <a:pt x="22321" y="80995"/>
                </a:lnTo>
                <a:lnTo>
                  <a:pt x="5840" y="120046"/>
                </a:lnTo>
                <a:lnTo>
                  <a:pt x="0" y="163494"/>
                </a:lnTo>
                <a:lnTo>
                  <a:pt x="9524" y="163494"/>
                </a:lnTo>
                <a:lnTo>
                  <a:pt x="12652" y="132473"/>
                </a:lnTo>
                <a:lnTo>
                  <a:pt x="21622" y="103578"/>
                </a:lnTo>
                <a:lnTo>
                  <a:pt x="54620" y="54635"/>
                </a:lnTo>
                <a:lnTo>
                  <a:pt x="103564" y="21621"/>
                </a:lnTo>
                <a:lnTo>
                  <a:pt x="163496" y="9524"/>
                </a:lnTo>
                <a:lnTo>
                  <a:pt x="3270385" y="9524"/>
                </a:lnTo>
                <a:lnTo>
                  <a:pt x="3330295" y="21621"/>
                </a:lnTo>
                <a:lnTo>
                  <a:pt x="3379244" y="54635"/>
                </a:lnTo>
                <a:lnTo>
                  <a:pt x="3412267" y="103584"/>
                </a:lnTo>
                <a:lnTo>
                  <a:pt x="3424370" y="163494"/>
                </a:lnTo>
                <a:lnTo>
                  <a:pt x="3424370" y="1485665"/>
                </a:lnTo>
                <a:lnTo>
                  <a:pt x="3428051" y="1476950"/>
                </a:lnTo>
                <a:lnTo>
                  <a:pt x="3433895" y="1433504"/>
                </a:lnTo>
                <a:close/>
              </a:path>
              <a:path w="3434079" h="1597025">
                <a:moveTo>
                  <a:pt x="3424370" y="1485665"/>
                </a:moveTo>
                <a:lnTo>
                  <a:pt x="3424370" y="1433504"/>
                </a:lnTo>
                <a:lnTo>
                  <a:pt x="3421241" y="1464519"/>
                </a:lnTo>
                <a:lnTo>
                  <a:pt x="3412265" y="1493399"/>
                </a:lnTo>
                <a:lnTo>
                  <a:pt x="3379259" y="1542303"/>
                </a:lnTo>
                <a:lnTo>
                  <a:pt x="3330308" y="1575276"/>
                </a:lnTo>
                <a:lnTo>
                  <a:pt x="3270385" y="1587367"/>
                </a:lnTo>
                <a:lnTo>
                  <a:pt x="163496" y="1587367"/>
                </a:lnTo>
                <a:lnTo>
                  <a:pt x="103564" y="1575276"/>
                </a:lnTo>
                <a:lnTo>
                  <a:pt x="54620" y="1542303"/>
                </a:lnTo>
                <a:lnTo>
                  <a:pt x="21620" y="1493396"/>
                </a:lnTo>
                <a:lnTo>
                  <a:pt x="9524" y="1433504"/>
                </a:lnTo>
                <a:lnTo>
                  <a:pt x="9524" y="163494"/>
                </a:lnTo>
                <a:lnTo>
                  <a:pt x="0" y="163494"/>
                </a:lnTo>
                <a:lnTo>
                  <a:pt x="0" y="1433504"/>
                </a:lnTo>
                <a:lnTo>
                  <a:pt x="5840" y="1476944"/>
                </a:lnTo>
                <a:lnTo>
                  <a:pt x="22321" y="1515976"/>
                </a:lnTo>
                <a:lnTo>
                  <a:pt x="47886" y="1549043"/>
                </a:lnTo>
                <a:lnTo>
                  <a:pt x="80976" y="1574588"/>
                </a:lnTo>
                <a:lnTo>
                  <a:pt x="120032" y="1591057"/>
                </a:lnTo>
                <a:lnTo>
                  <a:pt x="163496" y="1596892"/>
                </a:lnTo>
                <a:lnTo>
                  <a:pt x="3270385" y="1596892"/>
                </a:lnTo>
                <a:lnTo>
                  <a:pt x="3313839" y="1591058"/>
                </a:lnTo>
                <a:lnTo>
                  <a:pt x="3352894" y="1574592"/>
                </a:lnTo>
                <a:lnTo>
                  <a:pt x="3385989" y="1549048"/>
                </a:lnTo>
                <a:lnTo>
                  <a:pt x="3411562" y="1515983"/>
                </a:lnTo>
                <a:lnTo>
                  <a:pt x="3424370" y="1485665"/>
                </a:lnTo>
                <a:close/>
              </a:path>
            </a:pathLst>
          </a:custGeom>
          <a:solidFill>
            <a:srgbClr val="B5DB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58830" y="5122880"/>
            <a:ext cx="3392417" cy="9834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58830" y="3635501"/>
            <a:ext cx="55595" cy="5894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96185" y="3635501"/>
            <a:ext cx="55062" cy="5795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8830" y="4901945"/>
            <a:ext cx="3392417" cy="29559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58830" y="3635501"/>
            <a:ext cx="3392417" cy="36118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58830" y="5100751"/>
            <a:ext cx="3392417" cy="10631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58830" y="3635501"/>
            <a:ext cx="75003" cy="8109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76769" y="3635501"/>
            <a:ext cx="74477" cy="7972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05664" y="3996689"/>
            <a:ext cx="140832" cy="90525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16920" y="3996689"/>
            <a:ext cx="88082" cy="90525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305002" y="3661653"/>
            <a:ext cx="3300729" cy="1494155"/>
          </a:xfrm>
          <a:custGeom>
            <a:avLst/>
            <a:gdLst/>
            <a:ahLst/>
            <a:cxnLst/>
            <a:rect l="l" t="t" r="r" b="b"/>
            <a:pathLst>
              <a:path w="3300729" h="1494154">
                <a:moveTo>
                  <a:pt x="0" y="0"/>
                </a:moveTo>
                <a:lnTo>
                  <a:pt x="0" y="1493900"/>
                </a:lnTo>
                <a:lnTo>
                  <a:pt x="3300602" y="1493900"/>
                </a:lnTo>
                <a:lnTo>
                  <a:pt x="3300602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B5DB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382267" y="3990926"/>
            <a:ext cx="3146425" cy="71183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sz="1800" spc="-15" dirty="0">
                <a:solidFill>
                  <a:srgbClr val="231F20"/>
                </a:solidFill>
                <a:latin typeface="Calibri"/>
                <a:cs typeface="Calibri"/>
              </a:rPr>
              <a:t>Data</a:t>
            </a:r>
            <a:r>
              <a:rPr sz="1800" spc="-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Calibri"/>
                <a:cs typeface="Calibri"/>
              </a:rPr>
              <a:t>disaggregation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spc="-15" dirty="0">
                <a:solidFill>
                  <a:srgbClr val="231F20"/>
                </a:solidFill>
                <a:latin typeface="Calibri"/>
                <a:cs typeface="Calibri"/>
              </a:rPr>
              <a:t>Coverage </a:t>
            </a:r>
            <a:r>
              <a:rPr sz="1800" spc="-5" dirty="0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sz="1800" dirty="0">
                <a:solidFill>
                  <a:srgbClr val="231F20"/>
                </a:solidFill>
                <a:latin typeface="Calibri"/>
                <a:cs typeface="Calibri"/>
              </a:rPr>
              <a:t>all </a:t>
            </a:r>
            <a:r>
              <a:rPr sz="1800" spc="-5" dirty="0">
                <a:solidFill>
                  <a:srgbClr val="231F20"/>
                </a:solidFill>
                <a:latin typeface="Calibri"/>
                <a:cs typeface="Calibri"/>
              </a:rPr>
              <a:t>population</a:t>
            </a:r>
            <a:r>
              <a:rPr sz="1800" spc="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Calibri"/>
                <a:cs typeface="Calibri"/>
              </a:rPr>
              <a:t>groups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691344" y="7078933"/>
            <a:ext cx="22387" cy="2671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97108" y="7083490"/>
            <a:ext cx="18740" cy="2215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97108" y="5506211"/>
            <a:ext cx="3516623" cy="159943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38368" y="5527745"/>
            <a:ext cx="3434079" cy="1517650"/>
          </a:xfrm>
          <a:custGeom>
            <a:avLst/>
            <a:gdLst/>
            <a:ahLst/>
            <a:cxnLst/>
            <a:rect l="l" t="t" r="r" b="b"/>
            <a:pathLst>
              <a:path w="3434079" h="1517650">
                <a:moveTo>
                  <a:pt x="3433895" y="1361572"/>
                </a:moveTo>
                <a:lnTo>
                  <a:pt x="3433895" y="155493"/>
                </a:lnTo>
                <a:lnTo>
                  <a:pt x="3425960" y="106322"/>
                </a:lnTo>
                <a:lnTo>
                  <a:pt x="3403870" y="63634"/>
                </a:lnTo>
                <a:lnTo>
                  <a:pt x="3370197" y="29983"/>
                </a:lnTo>
                <a:lnTo>
                  <a:pt x="3327512" y="7921"/>
                </a:lnTo>
                <a:lnTo>
                  <a:pt x="3278386" y="0"/>
                </a:lnTo>
                <a:lnTo>
                  <a:pt x="155507" y="0"/>
                </a:lnTo>
                <a:lnTo>
                  <a:pt x="106354" y="7921"/>
                </a:lnTo>
                <a:lnTo>
                  <a:pt x="63666" y="29983"/>
                </a:lnTo>
                <a:lnTo>
                  <a:pt x="30003" y="63634"/>
                </a:lnTo>
                <a:lnTo>
                  <a:pt x="7927" y="106322"/>
                </a:lnTo>
                <a:lnTo>
                  <a:pt x="0" y="155493"/>
                </a:lnTo>
                <a:lnTo>
                  <a:pt x="9524" y="155493"/>
                </a:lnTo>
                <a:lnTo>
                  <a:pt x="12489" y="126054"/>
                </a:lnTo>
                <a:lnTo>
                  <a:pt x="20993" y="98650"/>
                </a:lnTo>
                <a:lnTo>
                  <a:pt x="52286" y="52242"/>
                </a:lnTo>
                <a:lnTo>
                  <a:pt x="98682" y="20979"/>
                </a:lnTo>
                <a:lnTo>
                  <a:pt x="155507" y="9524"/>
                </a:lnTo>
                <a:lnTo>
                  <a:pt x="3278386" y="9524"/>
                </a:lnTo>
                <a:lnTo>
                  <a:pt x="3335183" y="20979"/>
                </a:lnTo>
                <a:lnTo>
                  <a:pt x="3381591" y="52242"/>
                </a:lnTo>
                <a:lnTo>
                  <a:pt x="3412896" y="98650"/>
                </a:lnTo>
                <a:lnTo>
                  <a:pt x="3424370" y="155493"/>
                </a:lnTo>
                <a:lnTo>
                  <a:pt x="3424370" y="1413805"/>
                </a:lnTo>
                <a:lnTo>
                  <a:pt x="3425960" y="1410730"/>
                </a:lnTo>
                <a:lnTo>
                  <a:pt x="3433895" y="1361572"/>
                </a:lnTo>
                <a:close/>
              </a:path>
              <a:path w="3434079" h="1517650">
                <a:moveTo>
                  <a:pt x="3424370" y="1413805"/>
                </a:moveTo>
                <a:lnTo>
                  <a:pt x="3424370" y="1361572"/>
                </a:lnTo>
                <a:lnTo>
                  <a:pt x="3421404" y="1391005"/>
                </a:lnTo>
                <a:lnTo>
                  <a:pt x="3412896" y="1418409"/>
                </a:lnTo>
                <a:lnTo>
                  <a:pt x="3381591" y="1464823"/>
                </a:lnTo>
                <a:lnTo>
                  <a:pt x="3335183" y="1496114"/>
                </a:lnTo>
                <a:lnTo>
                  <a:pt x="3278386" y="1507586"/>
                </a:lnTo>
                <a:lnTo>
                  <a:pt x="155507" y="1507586"/>
                </a:lnTo>
                <a:lnTo>
                  <a:pt x="98682" y="1496114"/>
                </a:lnTo>
                <a:lnTo>
                  <a:pt x="52286" y="1464823"/>
                </a:lnTo>
                <a:lnTo>
                  <a:pt x="20993" y="1418409"/>
                </a:lnTo>
                <a:lnTo>
                  <a:pt x="9524" y="1361572"/>
                </a:lnTo>
                <a:lnTo>
                  <a:pt x="9524" y="155493"/>
                </a:lnTo>
                <a:lnTo>
                  <a:pt x="0" y="155493"/>
                </a:lnTo>
                <a:lnTo>
                  <a:pt x="0" y="1361572"/>
                </a:lnTo>
                <a:lnTo>
                  <a:pt x="7927" y="1410730"/>
                </a:lnTo>
                <a:lnTo>
                  <a:pt x="30003" y="1453427"/>
                </a:lnTo>
                <a:lnTo>
                  <a:pt x="63666" y="1487098"/>
                </a:lnTo>
                <a:lnTo>
                  <a:pt x="106354" y="1509181"/>
                </a:lnTo>
                <a:lnTo>
                  <a:pt x="155507" y="1517111"/>
                </a:lnTo>
                <a:lnTo>
                  <a:pt x="3278386" y="1517111"/>
                </a:lnTo>
                <a:lnTo>
                  <a:pt x="3327512" y="1509181"/>
                </a:lnTo>
                <a:lnTo>
                  <a:pt x="3370197" y="1487098"/>
                </a:lnTo>
                <a:lnTo>
                  <a:pt x="3403870" y="1453427"/>
                </a:lnTo>
                <a:lnTo>
                  <a:pt x="3424370" y="1413805"/>
                </a:lnTo>
                <a:close/>
              </a:path>
            </a:pathLst>
          </a:custGeom>
          <a:solidFill>
            <a:srgbClr val="B5DB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58830" y="6966493"/>
            <a:ext cx="3392417" cy="95722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58830" y="5550407"/>
            <a:ext cx="54137" cy="5565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597648" y="5550407"/>
            <a:ext cx="53599" cy="5472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58830" y="5550407"/>
            <a:ext cx="3392417" cy="1484924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58830" y="6944883"/>
            <a:ext cx="3392417" cy="99974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58830" y="5550407"/>
            <a:ext cx="74395" cy="77282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577379" y="5550407"/>
            <a:ext cx="73868" cy="75956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05002" y="5576468"/>
            <a:ext cx="3300729" cy="1419860"/>
          </a:xfrm>
          <a:custGeom>
            <a:avLst/>
            <a:gdLst/>
            <a:ahLst/>
            <a:cxnLst/>
            <a:rect l="l" t="t" r="r" b="b"/>
            <a:pathLst>
              <a:path w="3300729" h="1419859">
                <a:moveTo>
                  <a:pt x="0" y="0"/>
                </a:moveTo>
                <a:lnTo>
                  <a:pt x="0" y="1419605"/>
                </a:lnTo>
                <a:lnTo>
                  <a:pt x="3300602" y="1419605"/>
                </a:lnTo>
                <a:lnTo>
                  <a:pt x="3300602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B5DB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772411" y="5800849"/>
            <a:ext cx="2364740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  <a:spcBef>
                <a:spcPts val="95"/>
              </a:spcBef>
            </a:pPr>
            <a:r>
              <a:rPr sz="2000" spc="-20" dirty="0">
                <a:solidFill>
                  <a:srgbClr val="231F20"/>
                </a:solidFill>
                <a:latin typeface="Calibri"/>
                <a:cs typeface="Calibri"/>
              </a:rPr>
              <a:t>Quality, </a:t>
            </a:r>
            <a:r>
              <a:rPr sz="2000" spc="-5" dirty="0">
                <a:solidFill>
                  <a:srgbClr val="231F20"/>
                </a:solidFill>
                <a:latin typeface="Calibri"/>
                <a:cs typeface="Calibri"/>
              </a:rPr>
              <a:t>timeliness  </a:t>
            </a:r>
            <a:r>
              <a:rPr sz="2000" spc="-20" dirty="0">
                <a:solidFill>
                  <a:srgbClr val="231F20"/>
                </a:solidFill>
                <a:latin typeface="Calibri"/>
                <a:cs typeface="Calibri"/>
              </a:rPr>
              <a:t>reliability, </a:t>
            </a:r>
            <a:r>
              <a:rPr sz="2000" spc="-15" dirty="0">
                <a:solidFill>
                  <a:srgbClr val="231F20"/>
                </a:solidFill>
                <a:latin typeface="Calibri"/>
                <a:cs typeface="Calibri"/>
              </a:rPr>
              <a:t>accessibility,  </a:t>
            </a:r>
            <a:r>
              <a:rPr sz="2000" spc="-10" dirty="0">
                <a:solidFill>
                  <a:srgbClr val="231F20"/>
                </a:solidFill>
                <a:latin typeface="Calibri"/>
                <a:cs typeface="Calibri"/>
              </a:rPr>
              <a:t>openness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257800" y="1075181"/>
            <a:ext cx="402335" cy="448002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052559" y="1075181"/>
            <a:ext cx="402335" cy="448002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705733" y="1075181"/>
            <a:ext cx="3300602" cy="77998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57800" y="1514040"/>
            <a:ext cx="420623" cy="5801159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034271" y="1514040"/>
            <a:ext cx="420623" cy="5801159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69279" y="7241844"/>
            <a:ext cx="236951" cy="73355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805854" y="7241543"/>
            <a:ext cx="237561" cy="73656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62777" y="1280159"/>
            <a:ext cx="52867" cy="55572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308289" y="1102548"/>
            <a:ext cx="4084319" cy="620788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298764" y="1093023"/>
            <a:ext cx="4114800" cy="6222365"/>
          </a:xfrm>
          <a:custGeom>
            <a:avLst/>
            <a:gdLst/>
            <a:ahLst/>
            <a:cxnLst/>
            <a:rect l="l" t="t" r="r" b="b"/>
            <a:pathLst>
              <a:path w="4114800" h="6222365">
                <a:moveTo>
                  <a:pt x="4114662" y="5537976"/>
                </a:moveTo>
                <a:lnTo>
                  <a:pt x="4114662" y="688913"/>
                </a:lnTo>
                <a:lnTo>
                  <a:pt x="4113073" y="641749"/>
                </a:lnTo>
                <a:lnTo>
                  <a:pt x="4108373" y="595437"/>
                </a:lnTo>
                <a:lnTo>
                  <a:pt x="4100665" y="550080"/>
                </a:lnTo>
                <a:lnTo>
                  <a:pt x="4090052" y="505781"/>
                </a:lnTo>
                <a:lnTo>
                  <a:pt x="4076636" y="462643"/>
                </a:lnTo>
                <a:lnTo>
                  <a:pt x="4060519" y="420768"/>
                </a:lnTo>
                <a:lnTo>
                  <a:pt x="4041805" y="380258"/>
                </a:lnTo>
                <a:lnTo>
                  <a:pt x="4020596" y="341217"/>
                </a:lnTo>
                <a:lnTo>
                  <a:pt x="3996995" y="303747"/>
                </a:lnTo>
                <a:lnTo>
                  <a:pt x="3971104" y="267950"/>
                </a:lnTo>
                <a:lnTo>
                  <a:pt x="3943025" y="233930"/>
                </a:lnTo>
                <a:lnTo>
                  <a:pt x="3912862" y="201789"/>
                </a:lnTo>
                <a:lnTo>
                  <a:pt x="3880716" y="171629"/>
                </a:lnTo>
                <a:lnTo>
                  <a:pt x="3846691" y="143553"/>
                </a:lnTo>
                <a:lnTo>
                  <a:pt x="3810889" y="117664"/>
                </a:lnTo>
                <a:lnTo>
                  <a:pt x="3773413" y="94064"/>
                </a:lnTo>
                <a:lnTo>
                  <a:pt x="3734364" y="72857"/>
                </a:lnTo>
                <a:lnTo>
                  <a:pt x="3693847" y="54144"/>
                </a:lnTo>
                <a:lnTo>
                  <a:pt x="3651963" y="38028"/>
                </a:lnTo>
                <a:lnTo>
                  <a:pt x="3608814" y="24612"/>
                </a:lnTo>
                <a:lnTo>
                  <a:pt x="3564504" y="13998"/>
                </a:lnTo>
                <a:lnTo>
                  <a:pt x="3519136" y="6290"/>
                </a:lnTo>
                <a:lnTo>
                  <a:pt x="3472810" y="1590"/>
                </a:lnTo>
                <a:lnTo>
                  <a:pt x="3425631" y="0"/>
                </a:lnTo>
                <a:lnTo>
                  <a:pt x="688908" y="0"/>
                </a:lnTo>
                <a:lnTo>
                  <a:pt x="641744" y="1590"/>
                </a:lnTo>
                <a:lnTo>
                  <a:pt x="595432" y="6290"/>
                </a:lnTo>
                <a:lnTo>
                  <a:pt x="550076" y="13998"/>
                </a:lnTo>
                <a:lnTo>
                  <a:pt x="505777" y="24612"/>
                </a:lnTo>
                <a:lnTo>
                  <a:pt x="462639" y="38028"/>
                </a:lnTo>
                <a:lnTo>
                  <a:pt x="420764" y="54144"/>
                </a:lnTo>
                <a:lnTo>
                  <a:pt x="380254" y="72857"/>
                </a:lnTo>
                <a:lnTo>
                  <a:pt x="341213" y="94064"/>
                </a:lnTo>
                <a:lnTo>
                  <a:pt x="303743" y="117664"/>
                </a:lnTo>
                <a:lnTo>
                  <a:pt x="267946" y="143553"/>
                </a:lnTo>
                <a:lnTo>
                  <a:pt x="233926" y="171629"/>
                </a:lnTo>
                <a:lnTo>
                  <a:pt x="201785" y="201789"/>
                </a:lnTo>
                <a:lnTo>
                  <a:pt x="171625" y="233930"/>
                </a:lnTo>
                <a:lnTo>
                  <a:pt x="143549" y="267950"/>
                </a:lnTo>
                <a:lnTo>
                  <a:pt x="117660" y="303747"/>
                </a:lnTo>
                <a:lnTo>
                  <a:pt x="94061" y="341217"/>
                </a:lnTo>
                <a:lnTo>
                  <a:pt x="72853" y="380258"/>
                </a:lnTo>
                <a:lnTo>
                  <a:pt x="54141" y="420768"/>
                </a:lnTo>
                <a:lnTo>
                  <a:pt x="38025" y="462643"/>
                </a:lnTo>
                <a:lnTo>
                  <a:pt x="24610" y="505781"/>
                </a:lnTo>
                <a:lnTo>
                  <a:pt x="13997" y="550080"/>
                </a:lnTo>
                <a:lnTo>
                  <a:pt x="6289" y="595437"/>
                </a:lnTo>
                <a:lnTo>
                  <a:pt x="1589" y="641749"/>
                </a:lnTo>
                <a:lnTo>
                  <a:pt x="0" y="688913"/>
                </a:lnTo>
                <a:lnTo>
                  <a:pt x="9524" y="688913"/>
                </a:lnTo>
                <a:lnTo>
                  <a:pt x="11388" y="638207"/>
                </a:lnTo>
                <a:lnTo>
                  <a:pt x="16890" y="588516"/>
                </a:lnTo>
                <a:lnTo>
                  <a:pt x="25900" y="539969"/>
                </a:lnTo>
                <a:lnTo>
                  <a:pt x="38286" y="492698"/>
                </a:lnTo>
                <a:lnTo>
                  <a:pt x="53918" y="446833"/>
                </a:lnTo>
                <a:lnTo>
                  <a:pt x="72664" y="402507"/>
                </a:lnTo>
                <a:lnTo>
                  <a:pt x="94393" y="359848"/>
                </a:lnTo>
                <a:lnTo>
                  <a:pt x="118974" y="318990"/>
                </a:lnTo>
                <a:lnTo>
                  <a:pt x="146275" y="280061"/>
                </a:lnTo>
                <a:lnTo>
                  <a:pt x="176165" y="243194"/>
                </a:lnTo>
                <a:lnTo>
                  <a:pt x="208513" y="208519"/>
                </a:lnTo>
                <a:lnTo>
                  <a:pt x="243187" y="176171"/>
                </a:lnTo>
                <a:lnTo>
                  <a:pt x="280053" y="146281"/>
                </a:lnTo>
                <a:lnTo>
                  <a:pt x="318981" y="118980"/>
                </a:lnTo>
                <a:lnTo>
                  <a:pt x="359840" y="94400"/>
                </a:lnTo>
                <a:lnTo>
                  <a:pt x="402499" y="72670"/>
                </a:lnTo>
                <a:lnTo>
                  <a:pt x="446826" y="53924"/>
                </a:lnTo>
                <a:lnTo>
                  <a:pt x="492691" y="38291"/>
                </a:lnTo>
                <a:lnTo>
                  <a:pt x="539963" y="25904"/>
                </a:lnTo>
                <a:lnTo>
                  <a:pt x="588510" y="16893"/>
                </a:lnTo>
                <a:lnTo>
                  <a:pt x="638203" y="11389"/>
                </a:lnTo>
                <a:lnTo>
                  <a:pt x="688908" y="9524"/>
                </a:lnTo>
                <a:lnTo>
                  <a:pt x="3425631" y="9524"/>
                </a:lnTo>
                <a:lnTo>
                  <a:pt x="3476353" y="11389"/>
                </a:lnTo>
                <a:lnTo>
                  <a:pt x="3526058" y="16893"/>
                </a:lnTo>
                <a:lnTo>
                  <a:pt x="3574618" y="25904"/>
                </a:lnTo>
                <a:lnTo>
                  <a:pt x="3621900" y="38291"/>
                </a:lnTo>
                <a:lnTo>
                  <a:pt x="3667774" y="53924"/>
                </a:lnTo>
                <a:lnTo>
                  <a:pt x="3712110" y="72670"/>
                </a:lnTo>
                <a:lnTo>
                  <a:pt x="3754776" y="94400"/>
                </a:lnTo>
                <a:lnTo>
                  <a:pt x="3795642" y="118980"/>
                </a:lnTo>
                <a:lnTo>
                  <a:pt x="3834578" y="146281"/>
                </a:lnTo>
                <a:lnTo>
                  <a:pt x="3871452" y="176171"/>
                </a:lnTo>
                <a:lnTo>
                  <a:pt x="3906133" y="208519"/>
                </a:lnTo>
                <a:lnTo>
                  <a:pt x="3938482" y="243194"/>
                </a:lnTo>
                <a:lnTo>
                  <a:pt x="3968373" y="280061"/>
                </a:lnTo>
                <a:lnTo>
                  <a:pt x="3995676" y="318990"/>
                </a:lnTo>
                <a:lnTo>
                  <a:pt x="4020258" y="359848"/>
                </a:lnTo>
                <a:lnTo>
                  <a:pt x="4041989" y="402507"/>
                </a:lnTo>
                <a:lnTo>
                  <a:pt x="4060737" y="446833"/>
                </a:lnTo>
                <a:lnTo>
                  <a:pt x="4076371" y="492698"/>
                </a:lnTo>
                <a:lnTo>
                  <a:pt x="4088759" y="539969"/>
                </a:lnTo>
                <a:lnTo>
                  <a:pt x="4097770" y="588516"/>
                </a:lnTo>
                <a:lnTo>
                  <a:pt x="4103274" y="638207"/>
                </a:lnTo>
                <a:lnTo>
                  <a:pt x="4105137" y="688913"/>
                </a:lnTo>
                <a:lnTo>
                  <a:pt x="4105137" y="5650504"/>
                </a:lnTo>
                <a:lnTo>
                  <a:pt x="4108373" y="5631463"/>
                </a:lnTo>
                <a:lnTo>
                  <a:pt x="4113073" y="5585146"/>
                </a:lnTo>
                <a:lnTo>
                  <a:pt x="4114662" y="5537976"/>
                </a:lnTo>
                <a:close/>
              </a:path>
              <a:path w="4114800" h="6222365">
                <a:moveTo>
                  <a:pt x="4105137" y="5650504"/>
                </a:moveTo>
                <a:lnTo>
                  <a:pt x="4105137" y="5537976"/>
                </a:lnTo>
                <a:lnTo>
                  <a:pt x="4103274" y="5588686"/>
                </a:lnTo>
                <a:lnTo>
                  <a:pt x="4097770" y="5638382"/>
                </a:lnTo>
                <a:lnTo>
                  <a:pt x="4088759" y="5686934"/>
                </a:lnTo>
                <a:lnTo>
                  <a:pt x="4076371" y="5734210"/>
                </a:lnTo>
                <a:lnTo>
                  <a:pt x="4060737" y="5780079"/>
                </a:lnTo>
                <a:lnTo>
                  <a:pt x="4041989" y="5824411"/>
                </a:lnTo>
                <a:lnTo>
                  <a:pt x="4020258" y="5867073"/>
                </a:lnTo>
                <a:lnTo>
                  <a:pt x="3995676" y="5907937"/>
                </a:lnTo>
                <a:lnTo>
                  <a:pt x="3968373" y="5946869"/>
                </a:lnTo>
                <a:lnTo>
                  <a:pt x="3938482" y="5983739"/>
                </a:lnTo>
                <a:lnTo>
                  <a:pt x="3906133" y="6018417"/>
                </a:lnTo>
                <a:lnTo>
                  <a:pt x="3871452" y="6050765"/>
                </a:lnTo>
                <a:lnTo>
                  <a:pt x="3834578" y="6080656"/>
                </a:lnTo>
                <a:lnTo>
                  <a:pt x="3795642" y="6107957"/>
                </a:lnTo>
                <a:lnTo>
                  <a:pt x="3754776" y="6132537"/>
                </a:lnTo>
                <a:lnTo>
                  <a:pt x="3712110" y="6154266"/>
                </a:lnTo>
                <a:lnTo>
                  <a:pt x="3667774" y="6173012"/>
                </a:lnTo>
                <a:lnTo>
                  <a:pt x="3621900" y="6188644"/>
                </a:lnTo>
                <a:lnTo>
                  <a:pt x="3574618" y="6201030"/>
                </a:lnTo>
                <a:lnTo>
                  <a:pt x="3526058" y="6210040"/>
                </a:lnTo>
                <a:lnTo>
                  <a:pt x="3476353" y="6215543"/>
                </a:lnTo>
                <a:lnTo>
                  <a:pt x="3425631" y="6217406"/>
                </a:lnTo>
                <a:lnTo>
                  <a:pt x="688908" y="6217406"/>
                </a:lnTo>
                <a:lnTo>
                  <a:pt x="638203" y="6215543"/>
                </a:lnTo>
                <a:lnTo>
                  <a:pt x="588510" y="6210040"/>
                </a:lnTo>
                <a:lnTo>
                  <a:pt x="539963" y="6201030"/>
                </a:lnTo>
                <a:lnTo>
                  <a:pt x="492691" y="6188644"/>
                </a:lnTo>
                <a:lnTo>
                  <a:pt x="446826" y="6173012"/>
                </a:lnTo>
                <a:lnTo>
                  <a:pt x="402499" y="6154266"/>
                </a:lnTo>
                <a:lnTo>
                  <a:pt x="359840" y="6132537"/>
                </a:lnTo>
                <a:lnTo>
                  <a:pt x="318981" y="6107957"/>
                </a:lnTo>
                <a:lnTo>
                  <a:pt x="280053" y="6080656"/>
                </a:lnTo>
                <a:lnTo>
                  <a:pt x="243187" y="6050765"/>
                </a:lnTo>
                <a:lnTo>
                  <a:pt x="208513" y="6018417"/>
                </a:lnTo>
                <a:lnTo>
                  <a:pt x="176165" y="5983739"/>
                </a:lnTo>
                <a:lnTo>
                  <a:pt x="146275" y="5946869"/>
                </a:lnTo>
                <a:lnTo>
                  <a:pt x="118974" y="5907937"/>
                </a:lnTo>
                <a:lnTo>
                  <a:pt x="94393" y="5867073"/>
                </a:lnTo>
                <a:lnTo>
                  <a:pt x="72664" y="5824411"/>
                </a:lnTo>
                <a:lnTo>
                  <a:pt x="53918" y="5780079"/>
                </a:lnTo>
                <a:lnTo>
                  <a:pt x="38286" y="5734210"/>
                </a:lnTo>
                <a:lnTo>
                  <a:pt x="25900" y="5686934"/>
                </a:lnTo>
                <a:lnTo>
                  <a:pt x="16890" y="5638382"/>
                </a:lnTo>
                <a:lnTo>
                  <a:pt x="11388" y="5588686"/>
                </a:lnTo>
                <a:lnTo>
                  <a:pt x="9524" y="5537976"/>
                </a:lnTo>
                <a:lnTo>
                  <a:pt x="9524" y="688913"/>
                </a:lnTo>
                <a:lnTo>
                  <a:pt x="0" y="688913"/>
                </a:lnTo>
                <a:lnTo>
                  <a:pt x="0" y="5537976"/>
                </a:lnTo>
                <a:lnTo>
                  <a:pt x="1589" y="5585146"/>
                </a:lnTo>
                <a:lnTo>
                  <a:pt x="6289" y="5631463"/>
                </a:lnTo>
                <a:lnTo>
                  <a:pt x="13997" y="5676824"/>
                </a:lnTo>
                <a:lnTo>
                  <a:pt x="24610" y="5721127"/>
                </a:lnTo>
                <a:lnTo>
                  <a:pt x="38025" y="5764269"/>
                </a:lnTo>
                <a:lnTo>
                  <a:pt x="54141" y="5806147"/>
                </a:lnTo>
                <a:lnTo>
                  <a:pt x="72853" y="5846660"/>
                </a:lnTo>
                <a:lnTo>
                  <a:pt x="94061" y="5885704"/>
                </a:lnTo>
                <a:lnTo>
                  <a:pt x="117660" y="5923176"/>
                </a:lnTo>
                <a:lnTo>
                  <a:pt x="143549" y="5958975"/>
                </a:lnTo>
                <a:lnTo>
                  <a:pt x="171625" y="5992997"/>
                </a:lnTo>
                <a:lnTo>
                  <a:pt x="201785" y="6025140"/>
                </a:lnTo>
                <a:lnTo>
                  <a:pt x="233926" y="6055301"/>
                </a:lnTo>
                <a:lnTo>
                  <a:pt x="267946" y="6083378"/>
                </a:lnTo>
                <a:lnTo>
                  <a:pt x="303743" y="6109268"/>
                </a:lnTo>
                <a:lnTo>
                  <a:pt x="341213" y="6132868"/>
                </a:lnTo>
                <a:lnTo>
                  <a:pt x="380254" y="6154076"/>
                </a:lnTo>
                <a:lnTo>
                  <a:pt x="420764" y="6172789"/>
                </a:lnTo>
                <a:lnTo>
                  <a:pt x="462639" y="6188905"/>
                </a:lnTo>
                <a:lnTo>
                  <a:pt x="505777" y="6202321"/>
                </a:lnTo>
                <a:lnTo>
                  <a:pt x="550076" y="6212934"/>
                </a:lnTo>
                <a:lnTo>
                  <a:pt x="595432" y="6220641"/>
                </a:lnTo>
                <a:lnTo>
                  <a:pt x="610547" y="6222175"/>
                </a:lnTo>
                <a:lnTo>
                  <a:pt x="3504016" y="6222175"/>
                </a:lnTo>
                <a:lnTo>
                  <a:pt x="3564504" y="6212934"/>
                </a:lnTo>
                <a:lnTo>
                  <a:pt x="3608814" y="6202321"/>
                </a:lnTo>
                <a:lnTo>
                  <a:pt x="3651963" y="6188905"/>
                </a:lnTo>
                <a:lnTo>
                  <a:pt x="3693847" y="6172789"/>
                </a:lnTo>
                <a:lnTo>
                  <a:pt x="3734364" y="6154076"/>
                </a:lnTo>
                <a:lnTo>
                  <a:pt x="3773413" y="6132868"/>
                </a:lnTo>
                <a:lnTo>
                  <a:pt x="3810889" y="6109268"/>
                </a:lnTo>
                <a:lnTo>
                  <a:pt x="3846691" y="6083378"/>
                </a:lnTo>
                <a:lnTo>
                  <a:pt x="3880716" y="6055301"/>
                </a:lnTo>
                <a:lnTo>
                  <a:pt x="3912862" y="6025140"/>
                </a:lnTo>
                <a:lnTo>
                  <a:pt x="3943025" y="5992997"/>
                </a:lnTo>
                <a:lnTo>
                  <a:pt x="3971104" y="5958975"/>
                </a:lnTo>
                <a:lnTo>
                  <a:pt x="3996995" y="5923176"/>
                </a:lnTo>
                <a:lnTo>
                  <a:pt x="4020596" y="5885704"/>
                </a:lnTo>
                <a:lnTo>
                  <a:pt x="4041805" y="5846660"/>
                </a:lnTo>
                <a:lnTo>
                  <a:pt x="4060519" y="5806147"/>
                </a:lnTo>
                <a:lnTo>
                  <a:pt x="4076636" y="5764269"/>
                </a:lnTo>
                <a:lnTo>
                  <a:pt x="4090052" y="5721127"/>
                </a:lnTo>
                <a:lnTo>
                  <a:pt x="4100665" y="5676824"/>
                </a:lnTo>
                <a:lnTo>
                  <a:pt x="4105137" y="5650504"/>
                </a:lnTo>
                <a:close/>
              </a:path>
            </a:pathLst>
          </a:custGeom>
          <a:solidFill>
            <a:srgbClr val="B5DB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60135" y="708659"/>
            <a:ext cx="3392423" cy="835151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5733" y="731900"/>
            <a:ext cx="3300729" cy="742950"/>
          </a:xfrm>
          <a:custGeom>
            <a:avLst/>
            <a:gdLst/>
            <a:ahLst/>
            <a:cxnLst/>
            <a:rect l="l" t="t" r="r" b="b"/>
            <a:pathLst>
              <a:path w="3300729" h="742950">
                <a:moveTo>
                  <a:pt x="3300602" y="742693"/>
                </a:moveTo>
                <a:lnTo>
                  <a:pt x="3300602" y="123700"/>
                </a:lnTo>
                <a:lnTo>
                  <a:pt x="3292777" y="84596"/>
                </a:lnTo>
                <a:lnTo>
                  <a:pt x="3270985" y="50639"/>
                </a:lnTo>
                <a:lnTo>
                  <a:pt x="3237751" y="23863"/>
                </a:lnTo>
                <a:lnTo>
                  <a:pt x="3195601" y="6305"/>
                </a:lnTo>
                <a:lnTo>
                  <a:pt x="3147059" y="0"/>
                </a:lnTo>
                <a:lnTo>
                  <a:pt x="153664" y="0"/>
                </a:lnTo>
                <a:lnTo>
                  <a:pt x="105110" y="6305"/>
                </a:lnTo>
                <a:lnTo>
                  <a:pt x="62930" y="23863"/>
                </a:lnTo>
                <a:lnTo>
                  <a:pt x="29660" y="50639"/>
                </a:lnTo>
                <a:lnTo>
                  <a:pt x="7837" y="84596"/>
                </a:lnTo>
                <a:lnTo>
                  <a:pt x="0" y="123700"/>
                </a:lnTo>
                <a:lnTo>
                  <a:pt x="0" y="742693"/>
                </a:lnTo>
                <a:lnTo>
                  <a:pt x="3300602" y="742693"/>
                </a:lnTo>
                <a:close/>
              </a:path>
            </a:pathLst>
          </a:custGeom>
          <a:solidFill>
            <a:srgbClr val="094E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05733" y="731900"/>
            <a:ext cx="3300729" cy="742950"/>
          </a:xfrm>
          <a:custGeom>
            <a:avLst/>
            <a:gdLst/>
            <a:ahLst/>
            <a:cxnLst/>
            <a:rect l="l" t="t" r="r" b="b"/>
            <a:pathLst>
              <a:path w="3300729" h="742950">
                <a:moveTo>
                  <a:pt x="153664" y="0"/>
                </a:moveTo>
                <a:lnTo>
                  <a:pt x="3147059" y="0"/>
                </a:lnTo>
                <a:lnTo>
                  <a:pt x="3195601" y="6305"/>
                </a:lnTo>
                <a:lnTo>
                  <a:pt x="3237751" y="23863"/>
                </a:lnTo>
                <a:lnTo>
                  <a:pt x="3270985" y="50639"/>
                </a:lnTo>
                <a:lnTo>
                  <a:pt x="3292777" y="84596"/>
                </a:lnTo>
                <a:lnTo>
                  <a:pt x="3300602" y="123700"/>
                </a:lnTo>
                <a:lnTo>
                  <a:pt x="3300602" y="742693"/>
                </a:lnTo>
                <a:lnTo>
                  <a:pt x="0" y="742693"/>
                </a:lnTo>
                <a:lnTo>
                  <a:pt x="0" y="123700"/>
                </a:lnTo>
                <a:lnTo>
                  <a:pt x="7837" y="84596"/>
                </a:lnTo>
                <a:lnTo>
                  <a:pt x="29660" y="50639"/>
                </a:lnTo>
                <a:lnTo>
                  <a:pt x="62930" y="23863"/>
                </a:lnTo>
                <a:lnTo>
                  <a:pt x="105110" y="6305"/>
                </a:lnTo>
                <a:lnTo>
                  <a:pt x="153664" y="0"/>
                </a:lnTo>
                <a:close/>
              </a:path>
            </a:pathLst>
          </a:custGeom>
          <a:ln w="9524">
            <a:solidFill>
              <a:srgbClr val="2B30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6380731" y="922273"/>
            <a:ext cx="1951989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New areas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work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8504681" y="2864479"/>
            <a:ext cx="609599" cy="66172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597651" y="1677161"/>
            <a:ext cx="3516629" cy="1187317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648888" y="3049904"/>
            <a:ext cx="2855793" cy="28574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590794" y="1693163"/>
            <a:ext cx="2913887" cy="1331213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597651" y="1693163"/>
            <a:ext cx="2907029" cy="1237487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643889" y="1702947"/>
            <a:ext cx="3424554" cy="1162050"/>
          </a:xfrm>
          <a:custGeom>
            <a:avLst/>
            <a:gdLst/>
            <a:ahLst/>
            <a:cxnLst/>
            <a:rect l="l" t="t" r="r" b="b"/>
            <a:pathLst>
              <a:path w="3424554" h="1162050">
                <a:moveTo>
                  <a:pt x="0" y="116204"/>
                </a:moveTo>
                <a:lnTo>
                  <a:pt x="9136" y="70986"/>
                </a:lnTo>
                <a:lnTo>
                  <a:pt x="34048" y="34048"/>
                </a:lnTo>
                <a:lnTo>
                  <a:pt x="70986" y="9136"/>
                </a:lnTo>
                <a:lnTo>
                  <a:pt x="116204" y="0"/>
                </a:lnTo>
                <a:lnTo>
                  <a:pt x="3308207" y="0"/>
                </a:lnTo>
                <a:lnTo>
                  <a:pt x="3353425" y="9136"/>
                </a:lnTo>
                <a:lnTo>
                  <a:pt x="3390364" y="34048"/>
                </a:lnTo>
                <a:lnTo>
                  <a:pt x="3415276" y="70986"/>
                </a:lnTo>
                <a:lnTo>
                  <a:pt x="3424412" y="116204"/>
                </a:lnTo>
                <a:lnTo>
                  <a:pt x="3424412" y="1045326"/>
                </a:lnTo>
                <a:lnTo>
                  <a:pt x="3415276" y="1090538"/>
                </a:lnTo>
                <a:lnTo>
                  <a:pt x="3390364" y="1127478"/>
                </a:lnTo>
                <a:lnTo>
                  <a:pt x="3353425" y="1152393"/>
                </a:lnTo>
                <a:lnTo>
                  <a:pt x="3308207" y="1161531"/>
                </a:lnTo>
                <a:lnTo>
                  <a:pt x="116204" y="1161531"/>
                </a:lnTo>
                <a:lnTo>
                  <a:pt x="70986" y="1152393"/>
                </a:lnTo>
                <a:lnTo>
                  <a:pt x="34048" y="1127478"/>
                </a:lnTo>
                <a:lnTo>
                  <a:pt x="9136" y="1090538"/>
                </a:lnTo>
                <a:lnTo>
                  <a:pt x="0" y="1045326"/>
                </a:lnTo>
                <a:lnTo>
                  <a:pt x="0" y="116204"/>
                </a:lnTo>
                <a:close/>
              </a:path>
            </a:pathLst>
          </a:custGeom>
          <a:ln w="9524">
            <a:solidFill>
              <a:srgbClr val="B5DB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757161" y="1755647"/>
            <a:ext cx="25317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231F20"/>
                </a:solidFill>
                <a:latin typeface="Calibri"/>
                <a:cs typeface="Calibri"/>
              </a:rPr>
              <a:t>Strengthen </a:t>
            </a:r>
            <a:r>
              <a:rPr sz="1800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1800" spc="-10" dirty="0">
                <a:solidFill>
                  <a:srgbClr val="231F20"/>
                </a:solidFill>
                <a:latin typeface="Calibri"/>
                <a:cs typeface="Calibri"/>
              </a:rPr>
              <a:t>role </a:t>
            </a:r>
            <a:r>
              <a:rPr sz="1800" spc="-5" dirty="0">
                <a:solidFill>
                  <a:srgbClr val="231F20"/>
                </a:solidFill>
                <a:latin typeface="Calibri"/>
                <a:cs typeface="Calibri"/>
              </a:rPr>
              <a:t>of  NSOs/institutional changes  </a:t>
            </a:r>
            <a:r>
              <a:rPr sz="1800" spc="-10" dirty="0">
                <a:solidFill>
                  <a:srgbClr val="231F20"/>
                </a:solidFill>
                <a:latin typeface="Calibri"/>
                <a:cs typeface="Calibri"/>
              </a:rPr>
              <a:t>Redefining </a:t>
            </a:r>
            <a:r>
              <a:rPr sz="180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8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31F20"/>
                </a:solidFill>
                <a:latin typeface="Calibri"/>
                <a:cs typeface="Calibri"/>
              </a:rPr>
              <a:t>NSS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586221" y="5412485"/>
            <a:ext cx="3516629" cy="877823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627568" y="5433379"/>
            <a:ext cx="3434079" cy="796290"/>
          </a:xfrm>
          <a:custGeom>
            <a:avLst/>
            <a:gdLst/>
            <a:ahLst/>
            <a:cxnLst/>
            <a:rect l="l" t="t" r="r" b="b"/>
            <a:pathLst>
              <a:path w="3434079" h="796289">
                <a:moveTo>
                  <a:pt x="3433815" y="712652"/>
                </a:moveTo>
                <a:lnTo>
                  <a:pt x="3433815" y="83499"/>
                </a:lnTo>
                <a:lnTo>
                  <a:pt x="3432122" y="66657"/>
                </a:lnTo>
                <a:lnTo>
                  <a:pt x="3409401" y="24429"/>
                </a:lnTo>
                <a:lnTo>
                  <a:pt x="3367239" y="1693"/>
                </a:lnTo>
                <a:lnTo>
                  <a:pt x="3350437" y="0"/>
                </a:lnTo>
                <a:lnTo>
                  <a:pt x="83378" y="0"/>
                </a:lnTo>
                <a:lnTo>
                  <a:pt x="36741" y="14241"/>
                </a:lnTo>
                <a:lnTo>
                  <a:pt x="6547" y="50970"/>
                </a:lnTo>
                <a:lnTo>
                  <a:pt x="0" y="83499"/>
                </a:lnTo>
                <a:lnTo>
                  <a:pt x="9524" y="83499"/>
                </a:lnTo>
                <a:lnTo>
                  <a:pt x="15325" y="54665"/>
                </a:lnTo>
                <a:lnTo>
                  <a:pt x="31146" y="31156"/>
                </a:lnTo>
                <a:lnTo>
                  <a:pt x="54620" y="15325"/>
                </a:lnTo>
                <a:lnTo>
                  <a:pt x="83378" y="9524"/>
                </a:lnTo>
                <a:lnTo>
                  <a:pt x="3350437" y="9524"/>
                </a:lnTo>
                <a:lnTo>
                  <a:pt x="3379195" y="15325"/>
                </a:lnTo>
                <a:lnTo>
                  <a:pt x="3402669" y="31156"/>
                </a:lnTo>
                <a:lnTo>
                  <a:pt x="3418490" y="54665"/>
                </a:lnTo>
                <a:lnTo>
                  <a:pt x="3424290" y="83499"/>
                </a:lnTo>
                <a:lnTo>
                  <a:pt x="3424290" y="749535"/>
                </a:lnTo>
                <a:lnTo>
                  <a:pt x="3427266" y="745117"/>
                </a:lnTo>
                <a:lnTo>
                  <a:pt x="3433815" y="712652"/>
                </a:lnTo>
                <a:close/>
              </a:path>
              <a:path w="3434079" h="796289">
                <a:moveTo>
                  <a:pt x="3424290" y="749535"/>
                </a:moveTo>
                <a:lnTo>
                  <a:pt x="3424290" y="712652"/>
                </a:lnTo>
                <a:lnTo>
                  <a:pt x="3422793" y="727549"/>
                </a:lnTo>
                <a:lnTo>
                  <a:pt x="3418495" y="741414"/>
                </a:lnTo>
                <a:lnTo>
                  <a:pt x="3391731" y="773924"/>
                </a:lnTo>
                <a:lnTo>
                  <a:pt x="3350437" y="786551"/>
                </a:lnTo>
                <a:lnTo>
                  <a:pt x="83378" y="786551"/>
                </a:lnTo>
                <a:lnTo>
                  <a:pt x="68475" y="785049"/>
                </a:lnTo>
                <a:lnTo>
                  <a:pt x="31146" y="764890"/>
                </a:lnTo>
                <a:lnTo>
                  <a:pt x="11022" y="727549"/>
                </a:lnTo>
                <a:lnTo>
                  <a:pt x="9524" y="83499"/>
                </a:lnTo>
                <a:lnTo>
                  <a:pt x="0" y="83499"/>
                </a:lnTo>
                <a:lnTo>
                  <a:pt x="0" y="712652"/>
                </a:lnTo>
                <a:lnTo>
                  <a:pt x="24412" y="771635"/>
                </a:lnTo>
                <a:lnTo>
                  <a:pt x="83378" y="796076"/>
                </a:lnTo>
                <a:lnTo>
                  <a:pt x="3350437" y="796076"/>
                </a:lnTo>
                <a:lnTo>
                  <a:pt x="3382901" y="789518"/>
                </a:lnTo>
                <a:lnTo>
                  <a:pt x="3409403" y="771635"/>
                </a:lnTo>
                <a:lnTo>
                  <a:pt x="3424290" y="749535"/>
                </a:lnTo>
                <a:close/>
              </a:path>
            </a:pathLst>
          </a:custGeom>
          <a:solidFill>
            <a:srgbClr val="B5DB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597651" y="6448805"/>
            <a:ext cx="3516629" cy="656843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639119" y="6469776"/>
            <a:ext cx="3434079" cy="575310"/>
          </a:xfrm>
          <a:custGeom>
            <a:avLst/>
            <a:gdLst/>
            <a:ahLst/>
            <a:cxnLst/>
            <a:rect l="l" t="t" r="r" b="b"/>
            <a:pathLst>
              <a:path w="3434079" h="575309">
                <a:moveTo>
                  <a:pt x="3433952" y="513740"/>
                </a:moveTo>
                <a:lnTo>
                  <a:pt x="3433952" y="61310"/>
                </a:lnTo>
                <a:lnTo>
                  <a:pt x="3429114" y="37438"/>
                </a:lnTo>
                <a:lnTo>
                  <a:pt x="3415944" y="17950"/>
                </a:lnTo>
                <a:lnTo>
                  <a:pt x="3396428" y="4815"/>
                </a:lnTo>
                <a:lnTo>
                  <a:pt x="3372550" y="0"/>
                </a:lnTo>
                <a:lnTo>
                  <a:pt x="61401" y="0"/>
                </a:lnTo>
                <a:lnTo>
                  <a:pt x="37521" y="4815"/>
                </a:lnTo>
                <a:lnTo>
                  <a:pt x="18002" y="17950"/>
                </a:lnTo>
                <a:lnTo>
                  <a:pt x="4832" y="37438"/>
                </a:lnTo>
                <a:lnTo>
                  <a:pt x="0" y="61310"/>
                </a:lnTo>
                <a:lnTo>
                  <a:pt x="9524" y="61310"/>
                </a:lnTo>
                <a:lnTo>
                  <a:pt x="10578" y="50871"/>
                </a:lnTo>
                <a:lnTo>
                  <a:pt x="13601" y="41153"/>
                </a:lnTo>
                <a:lnTo>
                  <a:pt x="41220" y="13586"/>
                </a:lnTo>
                <a:lnTo>
                  <a:pt x="3372550" y="9524"/>
                </a:lnTo>
                <a:lnTo>
                  <a:pt x="3383001" y="10574"/>
                </a:lnTo>
                <a:lnTo>
                  <a:pt x="3415561" y="32359"/>
                </a:lnTo>
                <a:lnTo>
                  <a:pt x="3424427" y="61310"/>
                </a:lnTo>
                <a:lnTo>
                  <a:pt x="3424427" y="544547"/>
                </a:lnTo>
                <a:lnTo>
                  <a:pt x="3429114" y="537612"/>
                </a:lnTo>
                <a:lnTo>
                  <a:pt x="3433952" y="513740"/>
                </a:lnTo>
                <a:close/>
              </a:path>
              <a:path w="3434079" h="575309">
                <a:moveTo>
                  <a:pt x="3424427" y="544547"/>
                </a:moveTo>
                <a:lnTo>
                  <a:pt x="3424427" y="513740"/>
                </a:lnTo>
                <a:lnTo>
                  <a:pt x="3423373" y="524177"/>
                </a:lnTo>
                <a:lnTo>
                  <a:pt x="3401536" y="556679"/>
                </a:lnTo>
                <a:lnTo>
                  <a:pt x="3372550" y="565525"/>
                </a:lnTo>
                <a:lnTo>
                  <a:pt x="61401" y="565525"/>
                </a:lnTo>
                <a:lnTo>
                  <a:pt x="24719" y="550346"/>
                </a:lnTo>
                <a:lnTo>
                  <a:pt x="9524" y="513740"/>
                </a:lnTo>
                <a:lnTo>
                  <a:pt x="9524" y="61310"/>
                </a:lnTo>
                <a:lnTo>
                  <a:pt x="0" y="61310"/>
                </a:lnTo>
                <a:lnTo>
                  <a:pt x="0" y="513740"/>
                </a:lnTo>
                <a:lnTo>
                  <a:pt x="4832" y="537612"/>
                </a:lnTo>
                <a:lnTo>
                  <a:pt x="18002" y="557100"/>
                </a:lnTo>
                <a:lnTo>
                  <a:pt x="37521" y="570235"/>
                </a:lnTo>
                <a:lnTo>
                  <a:pt x="61401" y="575050"/>
                </a:lnTo>
                <a:lnTo>
                  <a:pt x="3372550" y="575050"/>
                </a:lnTo>
                <a:lnTo>
                  <a:pt x="3396428" y="570235"/>
                </a:lnTo>
                <a:lnTo>
                  <a:pt x="3415944" y="557100"/>
                </a:lnTo>
                <a:lnTo>
                  <a:pt x="3424427" y="544547"/>
                </a:lnTo>
                <a:close/>
              </a:path>
            </a:pathLst>
          </a:custGeom>
          <a:solidFill>
            <a:srgbClr val="B5DB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660135" y="7029236"/>
            <a:ext cx="3392423" cy="32979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660135" y="6448805"/>
            <a:ext cx="3392423" cy="36545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565647" y="6469776"/>
            <a:ext cx="3486911" cy="587105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660135" y="6494525"/>
            <a:ext cx="2342387" cy="550301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705733" y="6474531"/>
            <a:ext cx="3300729" cy="521970"/>
          </a:xfrm>
          <a:custGeom>
            <a:avLst/>
            <a:gdLst/>
            <a:ahLst/>
            <a:cxnLst/>
            <a:rect l="l" t="t" r="r" b="b"/>
            <a:pathLst>
              <a:path w="3300729" h="521970">
                <a:moveTo>
                  <a:pt x="0" y="0"/>
                </a:moveTo>
                <a:lnTo>
                  <a:pt x="0" y="521523"/>
                </a:lnTo>
                <a:lnTo>
                  <a:pt x="3300602" y="521523"/>
                </a:lnTo>
                <a:lnTo>
                  <a:pt x="3300602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B5DB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5731507" y="6557769"/>
            <a:ext cx="20015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31F20"/>
                </a:solidFill>
                <a:latin typeface="Calibri"/>
                <a:cs typeface="Calibri"/>
              </a:rPr>
              <a:t>New </a:t>
            </a:r>
            <a:r>
              <a:rPr sz="1800" spc="-10" dirty="0">
                <a:solidFill>
                  <a:srgbClr val="231F20"/>
                </a:solidFill>
                <a:latin typeface="Calibri"/>
                <a:cs typeface="Calibri"/>
              </a:rPr>
              <a:t>legal</a:t>
            </a:r>
            <a:r>
              <a:rPr sz="18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31F20"/>
                </a:solidFill>
                <a:latin typeface="Calibri"/>
                <a:cs typeface="Calibri"/>
              </a:rPr>
              <a:t>framework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5567171" y="3023616"/>
            <a:ext cx="3535679" cy="851915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586221" y="3028187"/>
            <a:ext cx="3290315" cy="836675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632322" y="3049904"/>
            <a:ext cx="3424554" cy="759460"/>
          </a:xfrm>
          <a:custGeom>
            <a:avLst/>
            <a:gdLst/>
            <a:ahLst/>
            <a:cxnLst/>
            <a:rect l="l" t="t" r="r" b="b"/>
            <a:pathLst>
              <a:path w="3424554" h="759460">
                <a:moveTo>
                  <a:pt x="0" y="75940"/>
                </a:moveTo>
                <a:lnTo>
                  <a:pt x="22210" y="22254"/>
                </a:lnTo>
                <a:lnTo>
                  <a:pt x="75956" y="0"/>
                </a:lnTo>
                <a:lnTo>
                  <a:pt x="3348349" y="0"/>
                </a:lnTo>
                <a:lnTo>
                  <a:pt x="3377898" y="5972"/>
                </a:lnTo>
                <a:lnTo>
                  <a:pt x="3402044" y="22254"/>
                </a:lnTo>
                <a:lnTo>
                  <a:pt x="3418331" y="46394"/>
                </a:lnTo>
                <a:lnTo>
                  <a:pt x="3424306" y="75940"/>
                </a:lnTo>
                <a:lnTo>
                  <a:pt x="3424306" y="683513"/>
                </a:lnTo>
                <a:lnTo>
                  <a:pt x="3402044" y="737246"/>
                </a:lnTo>
                <a:lnTo>
                  <a:pt x="3348349" y="759454"/>
                </a:lnTo>
                <a:lnTo>
                  <a:pt x="75956" y="759454"/>
                </a:lnTo>
                <a:lnTo>
                  <a:pt x="46349" y="753499"/>
                </a:lnTo>
                <a:lnTo>
                  <a:pt x="22210" y="737246"/>
                </a:lnTo>
                <a:lnTo>
                  <a:pt x="5955" y="713111"/>
                </a:lnTo>
                <a:lnTo>
                  <a:pt x="0" y="683513"/>
                </a:lnTo>
                <a:lnTo>
                  <a:pt x="0" y="75940"/>
                </a:lnTo>
                <a:close/>
              </a:path>
            </a:pathLst>
          </a:custGeom>
          <a:ln w="9524">
            <a:solidFill>
              <a:srgbClr val="B5DB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5733539" y="3090924"/>
            <a:ext cx="29241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231F20"/>
                </a:solidFill>
                <a:latin typeface="Calibri"/>
                <a:cs typeface="Calibri"/>
              </a:rPr>
              <a:t>Conceptualization/definition </a:t>
            </a:r>
            <a:r>
              <a:rPr sz="1800" spc="-5" dirty="0">
                <a:solidFill>
                  <a:srgbClr val="231F20"/>
                </a:solidFill>
                <a:latin typeface="Calibri"/>
                <a:cs typeface="Calibri"/>
              </a:rPr>
              <a:t>of  </a:t>
            </a:r>
            <a:r>
              <a:rPr sz="1800" spc="-10" dirty="0">
                <a:solidFill>
                  <a:srgbClr val="231F20"/>
                </a:solidFill>
                <a:latin typeface="Calibri"/>
                <a:cs typeface="Calibri"/>
              </a:rPr>
              <a:t>new</a:t>
            </a:r>
            <a:r>
              <a:rPr sz="18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31F20"/>
                </a:solidFill>
                <a:latin typeface="Calibri"/>
                <a:cs typeface="Calibri"/>
              </a:rPr>
              <a:t>indicators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8529828" y="4684013"/>
            <a:ext cx="573023" cy="701801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574791" y="4758689"/>
            <a:ext cx="2955035" cy="761999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586221" y="5412485"/>
            <a:ext cx="2943605" cy="108203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627568" y="5433379"/>
            <a:ext cx="2902259" cy="87309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597651" y="4758689"/>
            <a:ext cx="2932175" cy="627125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639119" y="4705167"/>
            <a:ext cx="3422650" cy="619125"/>
          </a:xfrm>
          <a:custGeom>
            <a:avLst/>
            <a:gdLst/>
            <a:ahLst/>
            <a:cxnLst/>
            <a:rect l="l" t="t" r="r" b="b"/>
            <a:pathLst>
              <a:path w="3422650" h="619125">
                <a:moveTo>
                  <a:pt x="3422263" y="553394"/>
                </a:moveTo>
                <a:lnTo>
                  <a:pt x="3422263" y="65714"/>
                </a:lnTo>
                <a:lnTo>
                  <a:pt x="3417098" y="40138"/>
                </a:lnTo>
                <a:lnTo>
                  <a:pt x="3403013" y="19250"/>
                </a:lnTo>
                <a:lnTo>
                  <a:pt x="3382125" y="5165"/>
                </a:lnTo>
                <a:lnTo>
                  <a:pt x="3356548" y="0"/>
                </a:lnTo>
                <a:lnTo>
                  <a:pt x="65730" y="0"/>
                </a:lnTo>
                <a:lnTo>
                  <a:pt x="40151" y="5165"/>
                </a:lnTo>
                <a:lnTo>
                  <a:pt x="19257" y="19250"/>
                </a:lnTo>
                <a:lnTo>
                  <a:pt x="5167" y="40138"/>
                </a:lnTo>
                <a:lnTo>
                  <a:pt x="0" y="65714"/>
                </a:lnTo>
                <a:lnTo>
                  <a:pt x="9524" y="65714"/>
                </a:lnTo>
                <a:lnTo>
                  <a:pt x="10667" y="54386"/>
                </a:lnTo>
                <a:lnTo>
                  <a:pt x="13942" y="43841"/>
                </a:lnTo>
                <a:lnTo>
                  <a:pt x="43845" y="13935"/>
                </a:lnTo>
                <a:lnTo>
                  <a:pt x="3356548" y="9524"/>
                </a:lnTo>
                <a:lnTo>
                  <a:pt x="3367867" y="10664"/>
                </a:lnTo>
                <a:lnTo>
                  <a:pt x="3403139" y="34296"/>
                </a:lnTo>
                <a:lnTo>
                  <a:pt x="3412738" y="65714"/>
                </a:lnTo>
                <a:lnTo>
                  <a:pt x="3412738" y="585441"/>
                </a:lnTo>
                <a:lnTo>
                  <a:pt x="3417098" y="578973"/>
                </a:lnTo>
                <a:lnTo>
                  <a:pt x="3422263" y="553394"/>
                </a:lnTo>
                <a:close/>
              </a:path>
              <a:path w="3422650" h="619125">
                <a:moveTo>
                  <a:pt x="3412738" y="585441"/>
                </a:moveTo>
                <a:lnTo>
                  <a:pt x="3412738" y="553394"/>
                </a:lnTo>
                <a:lnTo>
                  <a:pt x="3411598" y="564722"/>
                </a:lnTo>
                <a:lnTo>
                  <a:pt x="3408324" y="575266"/>
                </a:lnTo>
                <a:lnTo>
                  <a:pt x="3378406" y="605180"/>
                </a:lnTo>
                <a:lnTo>
                  <a:pt x="65730" y="609599"/>
                </a:lnTo>
                <a:lnTo>
                  <a:pt x="54393" y="608457"/>
                </a:lnTo>
                <a:lnTo>
                  <a:pt x="19124" y="584806"/>
                </a:lnTo>
                <a:lnTo>
                  <a:pt x="9524" y="553394"/>
                </a:lnTo>
                <a:lnTo>
                  <a:pt x="9524" y="65714"/>
                </a:lnTo>
                <a:lnTo>
                  <a:pt x="0" y="65714"/>
                </a:lnTo>
                <a:lnTo>
                  <a:pt x="0" y="553394"/>
                </a:lnTo>
                <a:lnTo>
                  <a:pt x="5167" y="578973"/>
                </a:lnTo>
                <a:lnTo>
                  <a:pt x="19257" y="599867"/>
                </a:lnTo>
                <a:lnTo>
                  <a:pt x="40151" y="613957"/>
                </a:lnTo>
                <a:lnTo>
                  <a:pt x="65730" y="619124"/>
                </a:lnTo>
                <a:lnTo>
                  <a:pt x="3356548" y="619124"/>
                </a:lnTo>
                <a:lnTo>
                  <a:pt x="3382125" y="613957"/>
                </a:lnTo>
                <a:lnTo>
                  <a:pt x="3403013" y="599867"/>
                </a:lnTo>
                <a:lnTo>
                  <a:pt x="3412738" y="585441"/>
                </a:lnTo>
                <a:close/>
              </a:path>
            </a:pathLst>
          </a:custGeom>
          <a:solidFill>
            <a:srgbClr val="B5DB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5740905" y="4746750"/>
            <a:ext cx="25711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231F20"/>
                </a:solidFill>
                <a:latin typeface="Calibri"/>
                <a:cs typeface="Calibri"/>
              </a:rPr>
              <a:t>Integration </a:t>
            </a:r>
            <a:r>
              <a:rPr sz="1800" spc="-5" dirty="0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sz="1800" spc="-15" dirty="0">
                <a:solidFill>
                  <a:srgbClr val="231F20"/>
                </a:solidFill>
                <a:latin typeface="Calibri"/>
                <a:cs typeface="Calibri"/>
              </a:rPr>
              <a:t>data </a:t>
            </a:r>
            <a:r>
              <a:rPr sz="1800" spc="-5" dirty="0">
                <a:solidFill>
                  <a:srgbClr val="231F20"/>
                </a:solidFill>
                <a:latin typeface="Calibri"/>
                <a:cs typeface="Calibri"/>
              </a:rPr>
              <a:t>sources,  including </a:t>
            </a:r>
            <a:r>
              <a:rPr sz="1800" spc="-10" dirty="0">
                <a:solidFill>
                  <a:srgbClr val="231F20"/>
                </a:solidFill>
                <a:latin typeface="Calibri"/>
                <a:cs typeface="Calibri"/>
              </a:rPr>
              <a:t>new</a:t>
            </a:r>
            <a:r>
              <a:rPr sz="18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31F20"/>
                </a:solidFill>
                <a:latin typeface="Calibri"/>
                <a:cs typeface="Calibri"/>
              </a:rPr>
              <a:t>ones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8878061" y="3922014"/>
            <a:ext cx="224789" cy="701801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563361" y="3922014"/>
            <a:ext cx="3314699" cy="836675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597651" y="4684013"/>
            <a:ext cx="3280409" cy="74675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586221" y="3922014"/>
            <a:ext cx="3291839" cy="701801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632322" y="3947921"/>
            <a:ext cx="3424554" cy="609600"/>
          </a:xfrm>
          <a:custGeom>
            <a:avLst/>
            <a:gdLst/>
            <a:ahLst/>
            <a:cxnLst/>
            <a:rect l="l" t="t" r="r" b="b"/>
            <a:pathLst>
              <a:path w="3424554" h="609600">
                <a:moveTo>
                  <a:pt x="0" y="60959"/>
                </a:moveTo>
                <a:lnTo>
                  <a:pt x="17861" y="17855"/>
                </a:lnTo>
                <a:lnTo>
                  <a:pt x="60959" y="0"/>
                </a:lnTo>
                <a:lnTo>
                  <a:pt x="3363346" y="0"/>
                </a:lnTo>
                <a:lnTo>
                  <a:pt x="3387067" y="4790"/>
                </a:lnTo>
                <a:lnTo>
                  <a:pt x="3406444" y="17855"/>
                </a:lnTo>
                <a:lnTo>
                  <a:pt x="3419513" y="37232"/>
                </a:lnTo>
                <a:lnTo>
                  <a:pt x="3424306" y="60959"/>
                </a:lnTo>
                <a:lnTo>
                  <a:pt x="3424306" y="548639"/>
                </a:lnTo>
                <a:lnTo>
                  <a:pt x="3406444" y="591738"/>
                </a:lnTo>
                <a:lnTo>
                  <a:pt x="3363346" y="609599"/>
                </a:lnTo>
                <a:lnTo>
                  <a:pt x="60959" y="609599"/>
                </a:lnTo>
                <a:lnTo>
                  <a:pt x="37238" y="604807"/>
                </a:lnTo>
                <a:lnTo>
                  <a:pt x="17861" y="591738"/>
                </a:lnTo>
                <a:lnTo>
                  <a:pt x="4792" y="572361"/>
                </a:lnTo>
                <a:lnTo>
                  <a:pt x="0" y="548639"/>
                </a:lnTo>
                <a:lnTo>
                  <a:pt x="0" y="60959"/>
                </a:lnTo>
                <a:close/>
              </a:path>
            </a:pathLst>
          </a:custGeom>
          <a:ln w="9524">
            <a:solidFill>
              <a:srgbClr val="B5DB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5729221" y="3984750"/>
            <a:ext cx="29311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231F20"/>
                </a:solidFill>
                <a:latin typeface="Calibri"/>
                <a:cs typeface="Calibri"/>
              </a:rPr>
              <a:t>Development </a:t>
            </a:r>
            <a:r>
              <a:rPr sz="1800" spc="-5" dirty="0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sz="1800" spc="-10" dirty="0">
                <a:solidFill>
                  <a:srgbClr val="231F20"/>
                </a:solidFill>
                <a:latin typeface="Calibri"/>
                <a:cs typeface="Calibri"/>
              </a:rPr>
              <a:t>new standards  </a:t>
            </a:r>
            <a:r>
              <a:rPr sz="180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1800" spc="-7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31F20"/>
                </a:solidFill>
                <a:latin typeface="Calibri"/>
                <a:cs typeface="Calibri"/>
              </a:rPr>
              <a:t>methods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784847" y="5472679"/>
            <a:ext cx="2968625" cy="5467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1939"/>
              </a:lnSpc>
              <a:spcBef>
                <a:spcPts val="345"/>
              </a:spcBef>
            </a:pPr>
            <a:r>
              <a:rPr sz="1800" spc="-10" dirty="0">
                <a:solidFill>
                  <a:srgbClr val="231F20"/>
                </a:solidFill>
                <a:latin typeface="Calibri"/>
                <a:cs typeface="Calibri"/>
              </a:rPr>
              <a:t>Partnerships </a:t>
            </a:r>
            <a:r>
              <a:rPr sz="1800" spc="-5" dirty="0">
                <a:solidFill>
                  <a:srgbClr val="231F20"/>
                </a:solidFill>
                <a:latin typeface="Calibri"/>
                <a:cs typeface="Calibri"/>
              </a:rPr>
              <a:t>with </a:t>
            </a:r>
            <a:r>
              <a:rPr sz="1800" spc="-15" dirty="0">
                <a:solidFill>
                  <a:srgbClr val="231F20"/>
                </a:solidFill>
                <a:latin typeface="Calibri"/>
                <a:cs typeface="Calibri"/>
              </a:rPr>
              <a:t>different data  </a:t>
            </a:r>
            <a:r>
              <a:rPr sz="1800" spc="-5" dirty="0">
                <a:solidFill>
                  <a:srgbClr val="231F20"/>
                </a:solidFill>
                <a:latin typeface="Calibri"/>
                <a:cs typeface="Calibri"/>
              </a:rPr>
              <a:t>communities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7143" y="919479"/>
            <a:ext cx="64820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45" dirty="0"/>
              <a:t>Technology </a:t>
            </a:r>
            <a:r>
              <a:rPr sz="4400" dirty="0"/>
              <a:t>as a </a:t>
            </a:r>
            <a:r>
              <a:rPr sz="4400" spc="-55" dirty="0"/>
              <a:t>key</a:t>
            </a:r>
            <a:r>
              <a:rPr sz="4400" spc="-35" dirty="0"/>
              <a:t> </a:t>
            </a:r>
            <a:r>
              <a:rPr sz="4400" spc="-5" dirty="0"/>
              <a:t>enabler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93145" y="2020569"/>
            <a:ext cx="7640320" cy="4123054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162560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231F20"/>
                </a:solidFill>
                <a:latin typeface="Calibri"/>
                <a:cs typeface="Calibri"/>
              </a:rPr>
              <a:t>While </a:t>
            </a:r>
            <a:r>
              <a:rPr sz="3000" spc="-10" dirty="0">
                <a:solidFill>
                  <a:srgbClr val="231F20"/>
                </a:solidFill>
                <a:latin typeface="Calibri"/>
                <a:cs typeface="Calibri"/>
              </a:rPr>
              <a:t>there </a:t>
            </a:r>
            <a:r>
              <a:rPr sz="3000" spc="-20" dirty="0">
                <a:solidFill>
                  <a:srgbClr val="231F20"/>
                </a:solidFill>
                <a:latin typeface="Calibri"/>
                <a:cs typeface="Calibri"/>
              </a:rPr>
              <a:t>are </a:t>
            </a:r>
            <a:r>
              <a:rPr sz="3000" spc="-5" dirty="0">
                <a:solidFill>
                  <a:srgbClr val="231F20"/>
                </a:solidFill>
                <a:latin typeface="Calibri"/>
                <a:cs typeface="Calibri"/>
              </a:rPr>
              <a:t>challenges, </a:t>
            </a:r>
            <a:r>
              <a:rPr sz="3000" b="1" spc="-5" dirty="0">
                <a:solidFill>
                  <a:srgbClr val="231F20"/>
                </a:solidFill>
                <a:latin typeface="Calibri"/>
                <a:cs typeface="Calibri"/>
              </a:rPr>
              <a:t>digital </a:t>
            </a:r>
            <a:r>
              <a:rPr sz="3000" b="1" spc="-10" dirty="0">
                <a:solidFill>
                  <a:srgbClr val="231F20"/>
                </a:solidFill>
                <a:latin typeface="Calibri"/>
                <a:cs typeface="Calibri"/>
              </a:rPr>
              <a:t>technology  </a:t>
            </a:r>
            <a:r>
              <a:rPr sz="3000" spc="-15" dirty="0">
                <a:solidFill>
                  <a:srgbClr val="231F20"/>
                </a:solidFill>
                <a:latin typeface="Calibri"/>
                <a:cs typeface="Calibri"/>
              </a:rPr>
              <a:t>available </a:t>
            </a:r>
            <a:r>
              <a:rPr sz="3000" spc="-20" dirty="0">
                <a:solidFill>
                  <a:srgbClr val="231F20"/>
                </a:solidFill>
                <a:latin typeface="Calibri"/>
                <a:cs typeface="Calibri"/>
              </a:rPr>
              <a:t>today </a:t>
            </a:r>
            <a:r>
              <a:rPr sz="3000" spc="-10" dirty="0">
                <a:solidFill>
                  <a:srgbClr val="231F20"/>
                </a:solidFill>
                <a:latin typeface="Calibri"/>
                <a:cs typeface="Calibri"/>
              </a:rPr>
              <a:t>allows </a:t>
            </a:r>
            <a:r>
              <a:rPr sz="3000" spc="-25" dirty="0">
                <a:solidFill>
                  <a:srgbClr val="231F20"/>
                </a:solidFill>
                <a:latin typeface="Calibri"/>
                <a:cs typeface="Calibri"/>
              </a:rPr>
              <a:t>for </a:t>
            </a:r>
            <a:r>
              <a:rPr sz="3000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3000" spc="-5" dirty="0">
                <a:solidFill>
                  <a:srgbClr val="231F20"/>
                </a:solidFill>
                <a:latin typeface="Calibri"/>
                <a:cs typeface="Calibri"/>
              </a:rPr>
              <a:t>necessary  </a:t>
            </a:r>
            <a:r>
              <a:rPr sz="3000" b="1" spc="-15" dirty="0">
                <a:solidFill>
                  <a:srgbClr val="231F20"/>
                </a:solidFill>
                <a:latin typeface="Calibri"/>
                <a:cs typeface="Calibri"/>
              </a:rPr>
              <a:t>transformation </a:t>
            </a:r>
            <a:r>
              <a:rPr sz="3000" spc="-20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3000" spc="-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000" spc="-20" dirty="0">
                <a:solidFill>
                  <a:srgbClr val="231F20"/>
                </a:solidFill>
                <a:latin typeface="Calibri"/>
                <a:cs typeface="Calibri"/>
              </a:rPr>
              <a:t>leverage:</a:t>
            </a:r>
            <a:endParaRPr sz="3000">
              <a:latin typeface="Calibri"/>
              <a:cs typeface="Calibri"/>
            </a:endParaRPr>
          </a:p>
          <a:p>
            <a:pPr marL="755015" lvl="1" indent="-28575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5650" algn="l"/>
              </a:tabLst>
            </a:pPr>
            <a:r>
              <a:rPr sz="2600" spc="-10" dirty="0">
                <a:solidFill>
                  <a:srgbClr val="231F20"/>
                </a:solidFill>
                <a:latin typeface="Calibri"/>
                <a:cs typeface="Calibri"/>
              </a:rPr>
              <a:t>New sources </a:t>
            </a:r>
            <a:r>
              <a:rPr sz="2600" spc="-5" dirty="0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sz="2600" spc="-20" dirty="0">
                <a:solidFill>
                  <a:srgbClr val="231F20"/>
                </a:solidFill>
                <a:latin typeface="Calibri"/>
                <a:cs typeface="Calibri"/>
              </a:rPr>
              <a:t>data </a:t>
            </a:r>
            <a:r>
              <a:rPr sz="2600" spc="-5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26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231F20"/>
                </a:solidFill>
                <a:latin typeface="Calibri"/>
                <a:cs typeface="Calibri"/>
              </a:rPr>
              <a:t>information</a:t>
            </a:r>
            <a:endParaRPr sz="2600">
              <a:latin typeface="Calibri"/>
              <a:cs typeface="Calibri"/>
            </a:endParaRPr>
          </a:p>
          <a:p>
            <a:pPr marL="755015" marR="217804" lvl="1" indent="-285750">
              <a:lnSpc>
                <a:spcPts val="2810"/>
              </a:lnSpc>
              <a:spcBef>
                <a:spcPts val="665"/>
              </a:spcBef>
              <a:buFont typeface="Arial"/>
              <a:buChar char="–"/>
              <a:tabLst>
                <a:tab pos="755650" algn="l"/>
              </a:tabLst>
            </a:pPr>
            <a:r>
              <a:rPr sz="2600" spc="-10" dirty="0">
                <a:solidFill>
                  <a:srgbClr val="231F20"/>
                </a:solidFill>
                <a:latin typeface="Calibri"/>
                <a:cs typeface="Calibri"/>
              </a:rPr>
              <a:t>New approaches </a:t>
            </a:r>
            <a:r>
              <a:rPr sz="2600" spc="-15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2600" spc="-20" dirty="0">
                <a:solidFill>
                  <a:srgbClr val="231F20"/>
                </a:solidFill>
                <a:latin typeface="Calibri"/>
                <a:cs typeface="Calibri"/>
              </a:rPr>
              <a:t>data </a:t>
            </a:r>
            <a:r>
              <a:rPr sz="2600" spc="-10" dirty="0">
                <a:solidFill>
                  <a:srgbClr val="231F20"/>
                </a:solidFill>
                <a:latin typeface="Calibri"/>
                <a:cs typeface="Calibri"/>
              </a:rPr>
              <a:t>collection, management,  processing </a:t>
            </a:r>
            <a:r>
              <a:rPr sz="2600" spc="-5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26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231F20"/>
                </a:solidFill>
                <a:latin typeface="Calibri"/>
                <a:cs typeface="Calibri"/>
              </a:rPr>
              <a:t>dissemination</a:t>
            </a:r>
            <a:endParaRPr sz="2600">
              <a:latin typeface="Calibri"/>
              <a:cs typeface="Calibri"/>
            </a:endParaRPr>
          </a:p>
          <a:p>
            <a:pPr marL="755015" marR="5080" lvl="1" indent="-285750">
              <a:lnSpc>
                <a:spcPts val="2810"/>
              </a:lnSpc>
              <a:spcBef>
                <a:spcPts val="625"/>
              </a:spcBef>
              <a:buFont typeface="Arial"/>
              <a:buChar char="–"/>
              <a:tabLst>
                <a:tab pos="755650" algn="l"/>
              </a:tabLst>
            </a:pPr>
            <a:r>
              <a:rPr sz="2600" spc="-10" dirty="0">
                <a:solidFill>
                  <a:srgbClr val="231F20"/>
                </a:solidFill>
                <a:latin typeface="Calibri"/>
                <a:cs typeface="Calibri"/>
              </a:rPr>
              <a:t>New partnerships among </a:t>
            </a:r>
            <a:r>
              <a:rPr sz="2600" spc="-20" dirty="0">
                <a:solidFill>
                  <a:srgbClr val="231F20"/>
                </a:solidFill>
                <a:latin typeface="Calibri"/>
                <a:cs typeface="Calibri"/>
              </a:rPr>
              <a:t>data </a:t>
            </a:r>
            <a:r>
              <a:rPr sz="2600" spc="-15" dirty="0">
                <a:solidFill>
                  <a:srgbClr val="231F20"/>
                </a:solidFill>
                <a:latin typeface="Calibri"/>
                <a:cs typeface="Calibri"/>
              </a:rPr>
              <a:t>producers </a:t>
            </a:r>
            <a:r>
              <a:rPr sz="2600" spc="-5" dirty="0">
                <a:solidFill>
                  <a:srgbClr val="231F20"/>
                </a:solidFill>
                <a:latin typeface="Calibri"/>
                <a:cs typeface="Calibri"/>
              </a:rPr>
              <a:t>– NSS </a:t>
            </a:r>
            <a:r>
              <a:rPr sz="2600" spc="-10" dirty="0">
                <a:solidFill>
                  <a:srgbClr val="231F20"/>
                </a:solidFill>
                <a:latin typeface="Calibri"/>
                <a:cs typeface="Calibri"/>
              </a:rPr>
              <a:t>and  </a:t>
            </a:r>
            <a:r>
              <a:rPr sz="2600" spc="-5" dirty="0">
                <a:solidFill>
                  <a:srgbClr val="231F20"/>
                </a:solidFill>
                <a:latin typeface="Calibri"/>
                <a:cs typeface="Calibri"/>
              </a:rPr>
              <a:t>civil </a:t>
            </a:r>
            <a:r>
              <a:rPr sz="2600" spc="-30" dirty="0">
                <a:solidFill>
                  <a:srgbClr val="231F20"/>
                </a:solidFill>
                <a:latin typeface="Calibri"/>
                <a:cs typeface="Calibri"/>
              </a:rPr>
              <a:t>society, </a:t>
            </a:r>
            <a:r>
              <a:rPr sz="2600" spc="-5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2600" spc="-20" dirty="0">
                <a:solidFill>
                  <a:srgbClr val="231F20"/>
                </a:solidFill>
                <a:latin typeface="Calibri"/>
                <a:cs typeface="Calibri"/>
              </a:rPr>
              <a:t>private </a:t>
            </a:r>
            <a:r>
              <a:rPr sz="2600" spc="-10" dirty="0">
                <a:solidFill>
                  <a:srgbClr val="231F20"/>
                </a:solidFill>
                <a:latin typeface="Calibri"/>
                <a:cs typeface="Calibri"/>
              </a:rPr>
              <a:t>sector </a:t>
            </a:r>
            <a:r>
              <a:rPr sz="2600" spc="-5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2600" spc="8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231F20"/>
                </a:solidFill>
                <a:latin typeface="Calibri"/>
                <a:cs typeface="Calibri"/>
              </a:rPr>
              <a:t>academia</a:t>
            </a:r>
            <a:endParaRPr sz="2600">
              <a:latin typeface="Calibri"/>
              <a:cs typeface="Calibri"/>
            </a:endParaRPr>
          </a:p>
          <a:p>
            <a:pPr marL="755015" marR="33655" lvl="1" indent="-285750">
              <a:lnSpc>
                <a:spcPts val="2810"/>
              </a:lnSpc>
              <a:spcBef>
                <a:spcPts val="620"/>
              </a:spcBef>
              <a:buFont typeface="Arial"/>
              <a:buChar char="–"/>
              <a:tabLst>
                <a:tab pos="755650" algn="l"/>
              </a:tabLst>
            </a:pPr>
            <a:r>
              <a:rPr sz="2600" spc="-15" dirty="0">
                <a:solidFill>
                  <a:srgbClr val="231F20"/>
                </a:solidFill>
                <a:latin typeface="Calibri"/>
                <a:cs typeface="Calibri"/>
              </a:rPr>
              <a:t>Integration </a:t>
            </a:r>
            <a:r>
              <a:rPr sz="2600" spc="-5" dirty="0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sz="2600" spc="-10" dirty="0">
                <a:solidFill>
                  <a:srgbClr val="231F20"/>
                </a:solidFill>
                <a:latin typeface="Calibri"/>
                <a:cs typeface="Calibri"/>
              </a:rPr>
              <a:t>geospatial </a:t>
            </a:r>
            <a:r>
              <a:rPr sz="2600" spc="-5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2600" spc="-20" dirty="0">
                <a:solidFill>
                  <a:srgbClr val="231F20"/>
                </a:solidFill>
                <a:latin typeface="Calibri"/>
                <a:cs typeface="Calibri"/>
              </a:rPr>
              <a:t>statistical </a:t>
            </a:r>
            <a:r>
              <a:rPr sz="2600" spc="-15" dirty="0">
                <a:solidFill>
                  <a:srgbClr val="231F20"/>
                </a:solidFill>
                <a:latin typeface="Calibri"/>
                <a:cs typeface="Calibri"/>
              </a:rPr>
              <a:t>information  </a:t>
            </a:r>
            <a:r>
              <a:rPr sz="2600" spc="-25" dirty="0">
                <a:solidFill>
                  <a:srgbClr val="231F20"/>
                </a:solidFill>
                <a:latin typeface="Calibri"/>
                <a:cs typeface="Calibri"/>
              </a:rPr>
              <a:t>systems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1181</Words>
  <Application>Microsoft Office PowerPoint</Application>
  <PresentationFormat>Custom</PresentationFormat>
  <Paragraphs>136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Unicode MS</vt:lpstr>
      <vt:lpstr>Arial</vt:lpstr>
      <vt:lpstr>Calibri</vt:lpstr>
      <vt:lpstr>Times New Roman</vt:lpstr>
      <vt:lpstr>Wingdings</vt:lpstr>
      <vt:lpstr>Office Theme</vt:lpstr>
      <vt:lpstr>Data for the SDGs</vt:lpstr>
      <vt:lpstr>Data for the 2030 Agenda</vt:lpstr>
      <vt:lpstr>New data requirements</vt:lpstr>
      <vt:lpstr>The Global Indicator Framework</vt:lpstr>
      <vt:lpstr>Implementation of the global indicators</vt:lpstr>
      <vt:lpstr>Tier system of the global indicators</vt:lpstr>
      <vt:lpstr>Time to focus on implementation at the country level</vt:lpstr>
      <vt:lpstr>PowerPoint Presentation</vt:lpstr>
      <vt:lpstr>Technology as a key enabler</vt:lpstr>
      <vt:lpstr>What needs to happen</vt:lpstr>
      <vt:lpstr>The need for data interoperability</vt:lpstr>
      <vt:lpstr>Integrating new data sources</vt:lpstr>
      <vt:lpstr>Collaborative on data interoperability</vt:lpstr>
      <vt:lpstr>Why data interoperability?</vt:lpstr>
      <vt:lpstr>Key enablers of data interoperability</vt:lpstr>
      <vt:lpstr>Specific work areas to improve data interoperability for SDGs</vt:lpstr>
      <vt:lpstr>Evolution to a system of open data</vt:lpstr>
      <vt:lpstr>The Global SDG database and metadata repository</vt:lpstr>
      <vt:lpstr>PowerPoint Presentation</vt:lpstr>
      <vt:lpstr>PowerPoint Presentation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Plenary%20Session%201_Perucci.pdf</dc:title>
  <dc:creator>kebebush.welkema</dc:creator>
  <cp:lastModifiedBy>Phyo Ba Kyu</cp:lastModifiedBy>
  <cp:revision>7</cp:revision>
  <dcterms:created xsi:type="dcterms:W3CDTF">2017-11-09T15:01:52Z</dcterms:created>
  <dcterms:modified xsi:type="dcterms:W3CDTF">2018-12-04T19:43:16Z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2017-10-26T00:00:00Z</vt:filetime>
  </property>
  <property fmtid="{D5CDD505-2E9C-101B-9397-08002B2CF9AE}" pid="3" name="Creator">
    <vt:lpwstr>PDF Writer - bioPDF (10.24.0.2543)</vt:lpwstr>
  </property>
  <property fmtid="{D5CDD505-2E9C-101B-9397-08002B2CF9AE}" pid="4" name="LastSaved">
    <vt:filetime>2017-11-09T00:00:00Z</vt:filetime>
  </property>
</Properties>
</file>