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700" r:id="rId3"/>
    <p:sldMasterId id="2147483714" r:id="rId4"/>
  </p:sldMasterIdLst>
  <p:notesMasterIdLst>
    <p:notesMasterId r:id="rId21"/>
  </p:notesMasterIdLst>
  <p:handoutMasterIdLst>
    <p:handoutMasterId r:id="rId22"/>
  </p:handoutMasterIdLst>
  <p:sldIdLst>
    <p:sldId id="328" r:id="rId5"/>
    <p:sldId id="373" r:id="rId6"/>
    <p:sldId id="374" r:id="rId7"/>
    <p:sldId id="387" r:id="rId8"/>
    <p:sldId id="392" r:id="rId9"/>
    <p:sldId id="391" r:id="rId10"/>
    <p:sldId id="388" r:id="rId11"/>
    <p:sldId id="394" r:id="rId12"/>
    <p:sldId id="395" r:id="rId13"/>
    <p:sldId id="398" r:id="rId14"/>
    <p:sldId id="396" r:id="rId15"/>
    <p:sldId id="372" r:id="rId16"/>
    <p:sldId id="397" r:id="rId17"/>
    <p:sldId id="399" r:id="rId18"/>
    <p:sldId id="393" r:id="rId19"/>
    <p:sldId id="386" r:id="rId20"/>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Arial" charset="0"/>
      </a:defRPr>
    </a:lvl1pPr>
    <a:lvl2pPr marL="457200" algn="l" rtl="0" fontAlgn="base">
      <a:spcBef>
        <a:spcPct val="0"/>
      </a:spcBef>
      <a:spcAft>
        <a:spcPct val="0"/>
      </a:spcAft>
      <a:defRPr sz="1200" kern="1200">
        <a:solidFill>
          <a:srgbClr val="0F5494"/>
        </a:solidFill>
        <a:latin typeface="Verdana" pitchFamily="34" charset="0"/>
        <a:ea typeface="+mn-ea"/>
        <a:cs typeface="Arial" charset="0"/>
      </a:defRPr>
    </a:lvl2pPr>
    <a:lvl3pPr marL="914400" algn="l" rtl="0" fontAlgn="base">
      <a:spcBef>
        <a:spcPct val="0"/>
      </a:spcBef>
      <a:spcAft>
        <a:spcPct val="0"/>
      </a:spcAft>
      <a:defRPr sz="1200" kern="1200">
        <a:solidFill>
          <a:srgbClr val="0F5494"/>
        </a:solidFill>
        <a:latin typeface="Verdana" pitchFamily="34" charset="0"/>
        <a:ea typeface="+mn-ea"/>
        <a:cs typeface="Arial" charset="0"/>
      </a:defRPr>
    </a:lvl3pPr>
    <a:lvl4pPr marL="1371600" algn="l" rtl="0" fontAlgn="base">
      <a:spcBef>
        <a:spcPct val="0"/>
      </a:spcBef>
      <a:spcAft>
        <a:spcPct val="0"/>
      </a:spcAft>
      <a:defRPr sz="1200" kern="1200">
        <a:solidFill>
          <a:srgbClr val="0F5494"/>
        </a:solidFill>
        <a:latin typeface="Verdana" pitchFamily="34" charset="0"/>
        <a:ea typeface="+mn-ea"/>
        <a:cs typeface="Arial" charset="0"/>
      </a:defRPr>
    </a:lvl4pPr>
    <a:lvl5pPr marL="1828800" algn="l" rtl="0" fontAlgn="base">
      <a:spcBef>
        <a:spcPct val="0"/>
      </a:spcBef>
      <a:spcAft>
        <a:spcPct val="0"/>
      </a:spcAft>
      <a:defRPr sz="1200" kern="1200">
        <a:solidFill>
          <a:srgbClr val="0F5494"/>
        </a:solidFill>
        <a:latin typeface="Verdana" pitchFamily="34" charset="0"/>
        <a:ea typeface="+mn-ea"/>
        <a:cs typeface="Arial" charset="0"/>
      </a:defRPr>
    </a:lvl5pPr>
    <a:lvl6pPr marL="2286000" algn="l" defTabSz="914400" rtl="0" eaLnBrk="1" latinLnBrk="0" hangingPunct="1">
      <a:defRPr sz="1200" kern="1200">
        <a:solidFill>
          <a:srgbClr val="0F5494"/>
        </a:solidFill>
        <a:latin typeface="Verdana" pitchFamily="34" charset="0"/>
        <a:ea typeface="+mn-ea"/>
        <a:cs typeface="Arial" charset="0"/>
      </a:defRPr>
    </a:lvl6pPr>
    <a:lvl7pPr marL="2743200" algn="l" defTabSz="914400" rtl="0" eaLnBrk="1" latinLnBrk="0" hangingPunct="1">
      <a:defRPr sz="1200" kern="1200">
        <a:solidFill>
          <a:srgbClr val="0F5494"/>
        </a:solidFill>
        <a:latin typeface="Verdana" pitchFamily="34" charset="0"/>
        <a:ea typeface="+mn-ea"/>
        <a:cs typeface="Arial" charset="0"/>
      </a:defRPr>
    </a:lvl7pPr>
    <a:lvl8pPr marL="3200400" algn="l" defTabSz="914400" rtl="0" eaLnBrk="1" latinLnBrk="0" hangingPunct="1">
      <a:defRPr sz="1200" kern="1200">
        <a:solidFill>
          <a:srgbClr val="0F5494"/>
        </a:solidFill>
        <a:latin typeface="Verdana" pitchFamily="34" charset="0"/>
        <a:ea typeface="+mn-ea"/>
        <a:cs typeface="Arial" charset="0"/>
      </a:defRPr>
    </a:lvl8pPr>
    <a:lvl9pPr marL="3657600" algn="l" defTabSz="914400" rtl="0" eaLnBrk="1" latinLnBrk="0" hangingPunct="1">
      <a:defRPr sz="1200" kern="1200">
        <a:solidFill>
          <a:srgbClr val="0F5494"/>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C9F6FB"/>
    <a:srgbClr val="98EDFE"/>
    <a:srgbClr val="023B72"/>
    <a:srgbClr val="006600"/>
    <a:srgbClr val="2D5EC1"/>
    <a:srgbClr val="3E6FD2"/>
    <a:srgbClr val="3166CF"/>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7" autoAdjust="0"/>
    <p:restoredTop sz="86402" autoAdjust="0"/>
  </p:normalViewPr>
  <p:slideViewPr>
    <p:cSldViewPr>
      <p:cViewPr varScale="1">
        <p:scale>
          <a:sx n="120" d="100"/>
          <a:sy n="120" d="100"/>
        </p:scale>
        <p:origin x="9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419" y="451"/>
      </p:cViewPr>
      <p:guideLst>
        <p:guide orient="horz" pos="3103"/>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11733" cy="494019"/>
          </a:xfrm>
          <a:prstGeom prst="rect">
            <a:avLst/>
          </a:prstGeom>
          <a:noFill/>
          <a:ln>
            <a:noFill/>
          </a:ln>
          <a:effectLst/>
          <a:extLst/>
        </p:spPr>
        <p:txBody>
          <a:bodyPr vert="horz" wrap="square" lIns="90587" tIns="45295" rIns="90587" bIns="45295"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7891" name="Rectangle 3"/>
          <p:cNvSpPr>
            <a:spLocks noGrp="1" noChangeArrowheads="1"/>
          </p:cNvSpPr>
          <p:nvPr>
            <p:ph type="dt" sz="quarter" idx="1"/>
          </p:nvPr>
        </p:nvSpPr>
        <p:spPr bwMode="auto">
          <a:xfrm>
            <a:off x="3805000" y="0"/>
            <a:ext cx="2911733" cy="494019"/>
          </a:xfrm>
          <a:prstGeom prst="rect">
            <a:avLst/>
          </a:prstGeom>
          <a:noFill/>
          <a:ln>
            <a:noFill/>
          </a:ln>
          <a:effectLst/>
          <a:extLst/>
        </p:spPr>
        <p:txBody>
          <a:bodyPr vert="horz" wrap="square" lIns="90587" tIns="45295" rIns="90587" bIns="45295"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ltLang="en-US"/>
          </a:p>
        </p:txBody>
      </p:sp>
      <p:sp>
        <p:nvSpPr>
          <p:cNvPr id="37892" name="Rectangle 4"/>
          <p:cNvSpPr>
            <a:spLocks noGrp="1" noChangeArrowheads="1"/>
          </p:cNvSpPr>
          <p:nvPr>
            <p:ph type="ftr" sz="quarter" idx="2"/>
          </p:nvPr>
        </p:nvSpPr>
        <p:spPr bwMode="auto">
          <a:xfrm>
            <a:off x="1" y="9359609"/>
            <a:ext cx="2911733" cy="494019"/>
          </a:xfrm>
          <a:prstGeom prst="rect">
            <a:avLst/>
          </a:prstGeom>
          <a:noFill/>
          <a:ln>
            <a:noFill/>
          </a:ln>
          <a:effectLst/>
          <a:extLst/>
        </p:spPr>
        <p:txBody>
          <a:bodyPr vert="horz" wrap="square" lIns="90587" tIns="45295" rIns="90587" bIns="45295"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7893" name="Rectangle 5"/>
          <p:cNvSpPr>
            <a:spLocks noGrp="1" noChangeArrowheads="1"/>
          </p:cNvSpPr>
          <p:nvPr>
            <p:ph type="sldNum" sz="quarter" idx="3"/>
          </p:nvPr>
        </p:nvSpPr>
        <p:spPr bwMode="auto">
          <a:xfrm>
            <a:off x="3805000" y="9359609"/>
            <a:ext cx="2911733" cy="494019"/>
          </a:xfrm>
          <a:prstGeom prst="rect">
            <a:avLst/>
          </a:prstGeom>
          <a:noFill/>
          <a:ln>
            <a:noFill/>
          </a:ln>
          <a:effectLst/>
          <a:extLst/>
        </p:spPr>
        <p:txBody>
          <a:bodyPr vert="horz" wrap="square" lIns="90587" tIns="45295" rIns="90587" bIns="45295" numCol="1" anchor="b" anchorCtr="0" compatLnSpc="1">
            <a:prstTxWarp prst="textNoShape">
              <a:avLst/>
            </a:prstTxWarp>
          </a:bodyPr>
          <a:lstStyle>
            <a:lvl1pPr algn="r">
              <a:defRPr>
                <a:solidFill>
                  <a:schemeClr val="tx1"/>
                </a:solidFill>
                <a:latin typeface="Arial" charset="0"/>
                <a:cs typeface="+mn-cs"/>
              </a:defRPr>
            </a:lvl1pPr>
          </a:lstStyle>
          <a:p>
            <a:pPr>
              <a:defRPr/>
            </a:pPr>
            <a:fld id="{65009D46-D5A8-435C-A9CE-033160F04491}" type="slidenum">
              <a:rPr lang="en-GB" altLang="en-US"/>
              <a:pPr>
                <a:defRPr/>
              </a:pPr>
              <a:t>‹#›</a:t>
            </a:fld>
            <a:endParaRPr lang="en-GB" altLang="en-US"/>
          </a:p>
        </p:txBody>
      </p:sp>
    </p:spTree>
    <p:extLst>
      <p:ext uri="{BB962C8B-B14F-4D97-AF65-F5344CB8AC3E}">
        <p14:creationId xmlns:p14="http://schemas.microsoft.com/office/powerpoint/2010/main" val="103398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11733" cy="494019"/>
          </a:xfrm>
          <a:prstGeom prst="rect">
            <a:avLst/>
          </a:prstGeom>
          <a:noFill/>
          <a:ln>
            <a:noFill/>
          </a:ln>
          <a:effectLst/>
          <a:extLst/>
        </p:spPr>
        <p:txBody>
          <a:bodyPr vert="horz" wrap="square" lIns="90587" tIns="45295" rIns="90587" bIns="45295" numCol="1" anchor="t"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6867" name="Rectangle 3"/>
          <p:cNvSpPr>
            <a:spLocks noGrp="1" noChangeArrowheads="1"/>
          </p:cNvSpPr>
          <p:nvPr>
            <p:ph type="dt" idx="1"/>
          </p:nvPr>
        </p:nvSpPr>
        <p:spPr bwMode="auto">
          <a:xfrm>
            <a:off x="3805000" y="0"/>
            <a:ext cx="2911733" cy="494019"/>
          </a:xfrm>
          <a:prstGeom prst="rect">
            <a:avLst/>
          </a:prstGeom>
          <a:noFill/>
          <a:ln>
            <a:noFill/>
          </a:ln>
          <a:effectLst/>
          <a:extLst/>
        </p:spPr>
        <p:txBody>
          <a:bodyPr vert="horz" wrap="square" lIns="90587" tIns="45295" rIns="90587" bIns="45295" numCol="1" anchor="t" anchorCtr="0" compatLnSpc="1">
            <a:prstTxWarp prst="textNoShape">
              <a:avLst/>
            </a:prstTxWarp>
          </a:bodyPr>
          <a:lstStyle>
            <a:lvl1pPr algn="r">
              <a:defRPr>
                <a:solidFill>
                  <a:schemeClr val="tx1"/>
                </a:solidFill>
                <a:latin typeface="Arial" charset="0"/>
                <a:cs typeface="+mn-cs"/>
              </a:defRPr>
            </a:lvl1pPr>
          </a:lstStyle>
          <a:p>
            <a:pPr>
              <a:defRPr/>
            </a:pPr>
            <a:endParaRPr lang="en-GB" altLang="en-US"/>
          </a:p>
        </p:txBody>
      </p:sp>
      <p:sp>
        <p:nvSpPr>
          <p:cNvPr id="13316" name="Rectangle 4"/>
          <p:cNvSpPr>
            <a:spLocks noGrp="1" noRot="1" noChangeAspect="1" noChangeArrowheads="1" noTextEdit="1"/>
          </p:cNvSpPr>
          <p:nvPr>
            <p:ph type="sldImg" idx="2"/>
          </p:nvPr>
        </p:nvSpPr>
        <p:spPr bwMode="auto">
          <a:xfrm>
            <a:off x="898525" y="739775"/>
            <a:ext cx="4922838" cy="3694113"/>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2301" y="4680591"/>
            <a:ext cx="5375266" cy="4435154"/>
          </a:xfrm>
          <a:prstGeom prst="rect">
            <a:avLst/>
          </a:prstGeom>
          <a:noFill/>
          <a:ln>
            <a:noFill/>
          </a:ln>
          <a:effectLst/>
          <a:extLst/>
        </p:spPr>
        <p:txBody>
          <a:bodyPr vert="horz" wrap="square" lIns="90587" tIns="45295" rIns="90587" bIns="45295"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6870" name="Rectangle 6"/>
          <p:cNvSpPr>
            <a:spLocks noGrp="1" noChangeArrowheads="1"/>
          </p:cNvSpPr>
          <p:nvPr>
            <p:ph type="ftr" sz="quarter" idx="4"/>
          </p:nvPr>
        </p:nvSpPr>
        <p:spPr bwMode="auto">
          <a:xfrm>
            <a:off x="1" y="9359609"/>
            <a:ext cx="2911733" cy="494019"/>
          </a:xfrm>
          <a:prstGeom prst="rect">
            <a:avLst/>
          </a:prstGeom>
          <a:noFill/>
          <a:ln>
            <a:noFill/>
          </a:ln>
          <a:effectLst/>
          <a:extLst/>
        </p:spPr>
        <p:txBody>
          <a:bodyPr vert="horz" wrap="square" lIns="90587" tIns="45295" rIns="90587" bIns="45295" numCol="1" anchor="b" anchorCtr="0" compatLnSpc="1">
            <a:prstTxWarp prst="textNoShape">
              <a:avLst/>
            </a:prstTxWarp>
          </a:bodyPr>
          <a:lstStyle>
            <a:lvl1pPr>
              <a:defRPr>
                <a:solidFill>
                  <a:schemeClr val="tx1"/>
                </a:solidFill>
                <a:latin typeface="Arial" charset="0"/>
                <a:cs typeface="+mn-cs"/>
              </a:defRPr>
            </a:lvl1pPr>
          </a:lstStyle>
          <a:p>
            <a:pPr>
              <a:defRPr/>
            </a:pPr>
            <a:endParaRPr lang="en-GB" altLang="en-US"/>
          </a:p>
        </p:txBody>
      </p:sp>
      <p:sp>
        <p:nvSpPr>
          <p:cNvPr id="36871" name="Rectangle 7"/>
          <p:cNvSpPr>
            <a:spLocks noGrp="1" noChangeArrowheads="1"/>
          </p:cNvSpPr>
          <p:nvPr>
            <p:ph type="sldNum" sz="quarter" idx="5"/>
          </p:nvPr>
        </p:nvSpPr>
        <p:spPr bwMode="auto">
          <a:xfrm>
            <a:off x="3805000" y="9359609"/>
            <a:ext cx="2911733" cy="494019"/>
          </a:xfrm>
          <a:prstGeom prst="rect">
            <a:avLst/>
          </a:prstGeom>
          <a:noFill/>
          <a:ln>
            <a:noFill/>
          </a:ln>
          <a:effectLst/>
          <a:extLst/>
        </p:spPr>
        <p:txBody>
          <a:bodyPr vert="horz" wrap="square" lIns="90587" tIns="45295" rIns="90587" bIns="45295" numCol="1" anchor="b" anchorCtr="0" compatLnSpc="1">
            <a:prstTxWarp prst="textNoShape">
              <a:avLst/>
            </a:prstTxWarp>
          </a:bodyPr>
          <a:lstStyle>
            <a:lvl1pPr algn="r">
              <a:defRPr>
                <a:solidFill>
                  <a:schemeClr val="tx1"/>
                </a:solidFill>
                <a:latin typeface="Arial" charset="0"/>
                <a:cs typeface="+mn-cs"/>
              </a:defRPr>
            </a:lvl1pPr>
          </a:lstStyle>
          <a:p>
            <a:pPr>
              <a:defRPr/>
            </a:pPr>
            <a:fld id="{FF903928-7E07-40CA-A42B-21BFF339299C}" type="slidenum">
              <a:rPr lang="en-GB" altLang="en-US"/>
              <a:pPr>
                <a:defRPr/>
              </a:pPr>
              <a:t>‹#›</a:t>
            </a:fld>
            <a:endParaRPr lang="en-GB" altLang="en-US"/>
          </a:p>
        </p:txBody>
      </p:sp>
    </p:spTree>
    <p:extLst>
      <p:ext uri="{BB962C8B-B14F-4D97-AF65-F5344CB8AC3E}">
        <p14:creationId xmlns:p14="http://schemas.microsoft.com/office/powerpoint/2010/main" val="1132120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a:ln/>
        </p:spPr>
      </p:sp>
      <p:sp>
        <p:nvSpPr>
          <p:cNvPr id="3" name="Espace réservé des commentaires 2"/>
          <p:cNvSpPr>
            <a:spLocks noGrp="1"/>
          </p:cNvSpPr>
          <p:nvPr>
            <p:ph type="body" idx="1"/>
          </p:nvPr>
        </p:nvSpPr>
        <p:spPr>
          <a:xfrm>
            <a:off x="672301" y="4680591"/>
            <a:ext cx="5375266" cy="4606645"/>
          </a:xfrm>
        </p:spPr>
        <p:txBody>
          <a:bodyPr>
            <a:normAutofit/>
          </a:bodyPr>
          <a:lstStyle/>
          <a:p>
            <a:pPr eaLnBrk="1" hangingPunct="1">
              <a:defRPr/>
            </a:pPr>
            <a:endParaRPr lang="fr-FR" dirty="0"/>
          </a:p>
        </p:txBody>
      </p:sp>
      <p:sp>
        <p:nvSpPr>
          <p:cNvPr id="16387" name="Espace réservé du numéro de diapositive 3"/>
          <p:cNvSpPr>
            <a:spLocks noGrp="1"/>
          </p:cNvSpPr>
          <p:nvPr>
            <p:ph type="sldNum" sz="quarter" idx="5"/>
          </p:nvPr>
        </p:nvSpPr>
        <p:spPr>
          <a:noFill/>
          <a:ln>
            <a:miter lim="800000"/>
            <a:headEnd/>
            <a:tailEnd/>
          </a:ln>
        </p:spPr>
        <p:txBody>
          <a:bodyPr/>
          <a:lstStyle/>
          <a:p>
            <a:fld id="{964DCB36-49F4-47B7-B6E3-9FF9F13A6D10}" type="slidenum">
              <a:rPr lang="en-GB" altLang="en-US" smtClean="0">
                <a:cs typeface="Arial" charset="0"/>
              </a:rPr>
              <a:pPr/>
              <a:t>1</a:t>
            </a:fld>
            <a:endParaRPr lang="en-GB"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This figure shows the key components of an ecosystem accounting system as described in the SEEA experimental ecosystem accounting handbook published by the European Commission, the OECD, FAO, World Bank and the UN in 2014.  The physical core accounts are in green: accounts for ecosystem extent, condition, ecosystem service supply and ecosystem service use. There are thematic accounts that describe water or carbon. And there are monetary accounts, shown in blue. The later depend on reliable methods for valuation which is a major challenge and are a satellite extension to the standard national accounts.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b="1">
                <a:solidFill>
                  <a:srgbClr val="FFD624"/>
                </a:solidFill>
                <a:latin typeface="Verdana" pitchFamily="34" charset="0"/>
                <a:cs typeface="Arial" charset="0"/>
              </a:defRPr>
            </a:lvl1pPr>
            <a:lvl2pPr marL="736189" indent="-283150">
              <a:defRPr sz="7500" b="1">
                <a:solidFill>
                  <a:srgbClr val="FFD624"/>
                </a:solidFill>
                <a:latin typeface="Verdana" pitchFamily="34" charset="0"/>
                <a:cs typeface="Arial" charset="0"/>
              </a:defRPr>
            </a:lvl2pPr>
            <a:lvl3pPr marL="1132599" indent="-226520">
              <a:defRPr sz="7500" b="1">
                <a:solidFill>
                  <a:srgbClr val="FFD624"/>
                </a:solidFill>
                <a:latin typeface="Verdana" pitchFamily="34" charset="0"/>
                <a:cs typeface="Arial" charset="0"/>
              </a:defRPr>
            </a:lvl3pPr>
            <a:lvl4pPr marL="1585638" indent="-226520">
              <a:defRPr sz="7500" b="1">
                <a:solidFill>
                  <a:srgbClr val="FFD624"/>
                </a:solidFill>
                <a:latin typeface="Verdana" pitchFamily="34" charset="0"/>
                <a:cs typeface="Arial" charset="0"/>
              </a:defRPr>
            </a:lvl4pPr>
            <a:lvl5pPr marL="2038678" indent="-226520">
              <a:defRPr sz="7500" b="1">
                <a:solidFill>
                  <a:srgbClr val="FFD624"/>
                </a:solidFill>
                <a:latin typeface="Verdana" pitchFamily="34" charset="0"/>
                <a:cs typeface="Arial" charset="0"/>
              </a:defRPr>
            </a:lvl5pPr>
            <a:lvl6pPr marL="2491717" indent="-226520" eaLnBrk="0" fontAlgn="base" hangingPunct="0">
              <a:spcBef>
                <a:spcPct val="0"/>
              </a:spcBef>
              <a:spcAft>
                <a:spcPct val="0"/>
              </a:spcAft>
              <a:defRPr sz="7500" b="1">
                <a:solidFill>
                  <a:srgbClr val="FFD624"/>
                </a:solidFill>
                <a:latin typeface="Verdana" pitchFamily="34" charset="0"/>
                <a:cs typeface="Arial" charset="0"/>
              </a:defRPr>
            </a:lvl6pPr>
            <a:lvl7pPr marL="2944757" indent="-226520" eaLnBrk="0" fontAlgn="base" hangingPunct="0">
              <a:spcBef>
                <a:spcPct val="0"/>
              </a:spcBef>
              <a:spcAft>
                <a:spcPct val="0"/>
              </a:spcAft>
              <a:defRPr sz="7500" b="1">
                <a:solidFill>
                  <a:srgbClr val="FFD624"/>
                </a:solidFill>
                <a:latin typeface="Verdana" pitchFamily="34" charset="0"/>
                <a:cs typeface="Arial" charset="0"/>
              </a:defRPr>
            </a:lvl7pPr>
            <a:lvl8pPr marL="3397796" indent="-226520" eaLnBrk="0" fontAlgn="base" hangingPunct="0">
              <a:spcBef>
                <a:spcPct val="0"/>
              </a:spcBef>
              <a:spcAft>
                <a:spcPct val="0"/>
              </a:spcAft>
              <a:defRPr sz="7500" b="1">
                <a:solidFill>
                  <a:srgbClr val="FFD624"/>
                </a:solidFill>
                <a:latin typeface="Verdana" pitchFamily="34" charset="0"/>
                <a:cs typeface="Arial" charset="0"/>
              </a:defRPr>
            </a:lvl8pPr>
            <a:lvl9pPr marL="3850836" indent="-226520" eaLnBrk="0" fontAlgn="base" hangingPunct="0">
              <a:spcBef>
                <a:spcPct val="0"/>
              </a:spcBef>
              <a:spcAft>
                <a:spcPct val="0"/>
              </a:spcAft>
              <a:defRPr sz="7500" b="1">
                <a:solidFill>
                  <a:srgbClr val="FFD624"/>
                </a:solidFill>
                <a:latin typeface="Verdana" pitchFamily="34" charset="0"/>
                <a:cs typeface="Arial" charset="0"/>
              </a:defRPr>
            </a:lvl9pPr>
          </a:lstStyle>
          <a:p>
            <a:fld id="{50DF43E9-C2AA-4955-B09F-1741543230E2}" type="slidenum">
              <a:rPr lang="en-GB" altLang="en-US" sz="1200" b="0">
                <a:solidFill>
                  <a:schemeClr val="tx1"/>
                </a:solidFill>
                <a:latin typeface="Arial" charset="0"/>
              </a:rPr>
              <a:pPr/>
              <a:t>12</a:t>
            </a:fld>
            <a:endParaRPr lang="en-GB" altLang="en-US" sz="1200" b="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cs typeface="+mn-cs"/>
            </a:endParaRPr>
          </a:p>
        </p:txBody>
      </p:sp>
      <p:pic>
        <p:nvPicPr>
          <p:cNvPr id="5" name="Picture 6" descr="LOGO CE-EN-quadri.eps"/>
          <p:cNvPicPr>
            <a:picLocks noChangeAspect="1"/>
          </p:cNvPicPr>
          <p:nvPr/>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C4614C1E-5377-438F-9292-7B9E5ACEC7F1}"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6B243C-F273-4EC2-93B9-DA748C544AD2}"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FA171F-8D05-480A-9B18-F451F8FEBCC3}"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1687311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CB65AEE6-92EA-495E-8A2D-C9992BBFB410}"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47435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mtClean="0"/>
            </a:lvl1pPr>
          </a:lstStyle>
          <a:p>
            <a:pPr>
              <a:defRPr/>
            </a:pPr>
            <a:fld id="{BFF80D44-5566-4A06-B6E3-0090C9C44630}" type="datetime1">
              <a:rPr lang="en-GB" altLang="en-US"/>
              <a:pPr>
                <a:defRPr/>
              </a:pPr>
              <a:t>19/11/2018</a:t>
            </a:fld>
            <a:endParaRPr lang="en-GB" altLang="en-US" dirty="0"/>
          </a:p>
        </p:txBody>
      </p:sp>
      <p:sp>
        <p:nvSpPr>
          <p:cNvPr id="5" name="Footer Placeholder 4"/>
          <p:cNvSpPr>
            <a:spLocks noGrp="1"/>
          </p:cNvSpPr>
          <p:nvPr>
            <p:ph type="ftr" sz="quarter" idx="11"/>
          </p:nvPr>
        </p:nvSpPr>
        <p:spPr/>
        <p:txBody>
          <a:bodyPr/>
          <a:lstStyle>
            <a:lvl1pPr>
              <a:defRPr dirty="0"/>
            </a:lvl1pPr>
          </a:lstStyle>
          <a:p>
            <a:pPr>
              <a:defRPr/>
            </a:pPr>
            <a:endParaRPr lang="en-GB" altLang="en-US"/>
          </a:p>
        </p:txBody>
      </p:sp>
      <p:sp>
        <p:nvSpPr>
          <p:cNvPr id="6" name="Slide Number Placeholder 5"/>
          <p:cNvSpPr>
            <a:spLocks noGrp="1"/>
          </p:cNvSpPr>
          <p:nvPr>
            <p:ph type="sldNum" sz="quarter" idx="12"/>
          </p:nvPr>
        </p:nvSpPr>
        <p:spPr/>
        <p:txBody>
          <a:bodyPr/>
          <a:lstStyle>
            <a:lvl1pPr algn="ctr">
              <a:defRPr smtClean="0"/>
            </a:lvl1pPr>
          </a:lstStyle>
          <a:p>
            <a:pPr>
              <a:defRPr/>
            </a:pPr>
            <a:fld id="{0473C7CD-E47D-4EE3-B324-EED48A2B5E5A}" type="slidenum">
              <a:rPr lang="en-GB" altLang="en-US"/>
              <a:pPr>
                <a:defRPr/>
              </a:pPr>
              <a:t>‹#›</a:t>
            </a:fld>
            <a:endParaRPr lang="en-GB"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100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059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7081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5632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976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201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941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4855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5183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730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F38FD1-1DEB-4A74-8126-618B70C3DD0E}" type="slidenum">
              <a:rPr lang="en-GB" altLang="en-US"/>
              <a:pPr>
                <a:defRPr/>
              </a:pPr>
              <a:t>‹#›</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128B1A-03FE-45C1-A94A-4420EC1FBB6A}" type="datetimeFigureOut">
              <a:rPr lang="en-GB" smtClean="0">
                <a:solidFill>
                  <a:prstClr val="black">
                    <a:tint val="75000"/>
                  </a:prstClr>
                </a:solidFill>
              </a:rPr>
              <a:pPr/>
              <a:t>19/11/2018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B45369-DB5C-44A8-B352-2785D31BF23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0480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i="1" dirty="0">
                <a:solidFill>
                  <a:srgbClr val="FFFFFF"/>
                </a:solidFill>
              </a:rPr>
              <a:t>Eurostat</a:t>
            </a:r>
          </a:p>
        </p:txBody>
      </p:sp>
      <p:sp>
        <p:nvSpPr>
          <p:cNvPr id="2" name="Title 1"/>
          <p:cNvSpPr>
            <a:spLocks noGrp="1"/>
          </p:cNvSpPr>
          <p:nvPr>
            <p:ph type="title"/>
          </p:nvPr>
        </p:nvSpPr>
        <p:spPr>
          <a:xfrm>
            <a:off x="468313" y="1556271"/>
            <a:ext cx="8229600" cy="936625"/>
          </a:xfrm>
        </p:spPr>
        <p:txBody>
          <a:bodyPr/>
          <a:lstStyle/>
          <a:p>
            <a:r>
              <a:rPr lang="en-US" noProof="0" smtClean="0"/>
              <a:t>Click to edit Master title style</a:t>
            </a:r>
            <a:endParaRPr lang="en-GB" noProof="0"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SzPct val="120000"/>
              <a:buFont typeface="Arial" pitchFamily="34" charset="0"/>
              <a:buChar char="•"/>
              <a:defRPr i="0"/>
            </a:lvl1pPr>
            <a:lvl2pPr>
              <a:buClr>
                <a:srgbClr val="0F5494"/>
              </a:buClr>
              <a:defRPr/>
            </a:lvl2pPr>
            <a:lvl3pPr marL="1200150" indent="-285750">
              <a:buFont typeface="Arial" pitchFamily="34" charset="0"/>
              <a:buChar char="•"/>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7" name="Rectangle 5"/>
          <p:cNvSpPr>
            <a:spLocks noGrp="1" noChangeArrowheads="1"/>
          </p:cNvSpPr>
          <p:nvPr>
            <p:ph type="ftr" sz="quarter" idx="10"/>
          </p:nvPr>
        </p:nvSpPr>
        <p:spPr>
          <a:xfrm>
            <a:off x="468313" y="6237288"/>
            <a:ext cx="2895600" cy="484187"/>
          </a:xfrm>
        </p:spPr>
        <p:txBody>
          <a:bodyPr/>
          <a:lstStyle>
            <a:lvl1pPr eaLnBrk="0" hangingPunct="0">
              <a:defRPr>
                <a:solidFill>
                  <a:srgbClr val="133176"/>
                </a:solidFill>
              </a:defRPr>
            </a:lvl1pPr>
          </a:lstStyle>
          <a:p>
            <a:pPr>
              <a:defRPr/>
            </a:pPr>
            <a:r>
              <a:rPr lang="de-DE"/>
              <a:t>Walter J. Radermacher</a:t>
            </a:r>
          </a:p>
        </p:txBody>
      </p:sp>
      <p:sp>
        <p:nvSpPr>
          <p:cNvPr id="8" name="Rectangle 6"/>
          <p:cNvSpPr>
            <a:spLocks noGrp="1" noChangeArrowheads="1"/>
          </p:cNvSpPr>
          <p:nvPr>
            <p:ph type="sldNum" sz="quarter" idx="11"/>
          </p:nvPr>
        </p:nvSpPr>
        <p:spPr/>
        <p:txBody>
          <a:bodyPr/>
          <a:lstStyle>
            <a:lvl1pPr eaLnBrk="0" hangingPunct="0">
              <a:defRPr>
                <a:solidFill>
                  <a:srgbClr val="133176"/>
                </a:solidFill>
              </a:defRPr>
            </a:lvl1pPr>
          </a:lstStyle>
          <a:p>
            <a:pPr>
              <a:defRPr/>
            </a:pPr>
            <a:fld id="{FEA6B61A-6F15-4486-B1FC-2BAE8ACB2FB0}" type="slidenum">
              <a:rPr lang="en-GB"/>
              <a:pPr>
                <a:defRPr/>
              </a:pPr>
              <a:t>‹#›</a:t>
            </a:fld>
            <a:endParaRPr lang="en-GB" dirty="0"/>
          </a:p>
        </p:txBody>
      </p:sp>
    </p:spTree>
    <p:extLst>
      <p:ext uri="{BB962C8B-B14F-4D97-AF65-F5344CB8AC3E}">
        <p14:creationId xmlns:p14="http://schemas.microsoft.com/office/powerpoint/2010/main" val="2021032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1886074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cs typeface="+mn-cs"/>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dirty="0" smtClean="0">
                <a:solidFill>
                  <a:srgbClr val="FFFFFF"/>
                </a:solidFill>
              </a:rPr>
              <a:t>Eurostat</a:t>
            </a:r>
            <a:endParaRPr lang="en-US" sz="900" dirty="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r>
              <a:rPr smtClean="0">
                <a:solidFill>
                  <a:srgbClr val="FFFFFF"/>
                </a:solidFill>
              </a:rPr>
              <a:t>REI - 21.02.2013, Brussels</a:t>
            </a: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71509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smtClean="0">
                <a:solidFill>
                  <a:srgbClr val="000000"/>
                </a:solidFill>
              </a:rPr>
              <a:t>REI - 21.02.2013, Brussels</a:t>
            </a: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dirty="0" smtClean="0">
                <a:solidFill>
                  <a:srgbClr val="FFFFFF"/>
                </a:solidFill>
              </a:rPr>
              <a:t>Eurostat</a:t>
            </a:r>
            <a:endParaRPr lang="en-US" sz="900" dirty="0">
              <a:solidFill>
                <a:srgbClr val="FFFFFF"/>
              </a:solidFill>
            </a:endParaRPr>
          </a:p>
        </p:txBody>
      </p:sp>
    </p:spTree>
    <p:extLst>
      <p:ext uri="{BB962C8B-B14F-4D97-AF65-F5344CB8AC3E}">
        <p14:creationId xmlns:p14="http://schemas.microsoft.com/office/powerpoint/2010/main" val="884104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681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39265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95016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74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16809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384E103-4E55-47FF-8507-9D1F733A419A}" type="slidenum">
              <a:rPr lang="en-GB" altLang="en-US"/>
              <a:pPr>
                <a:defRPr/>
              </a:pPr>
              <a:t>‹#›</a:t>
            </a:fld>
            <a:endParaRPr lang="en-GB"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6468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69423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9891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smtClean="0">
                <a:solidFill>
                  <a:srgbClr val="000000"/>
                </a:solidFill>
              </a:rPr>
              <a:t>REI - 21.02.2013, Brussels</a:t>
            </a: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2046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solidFill>
                  <a:srgbClr val="898989"/>
                </a:solidFill>
              </a:defRPr>
            </a:lvl1pPr>
          </a:lstStyle>
          <a:p>
            <a:pPr>
              <a:defRPr/>
            </a:pPr>
            <a:fld id="{DA0AC99F-781D-4362-B140-B2A8C49BBEDC}" type="slidenum">
              <a:rPr altLang="en-US"/>
              <a:pPr>
                <a:defRPr/>
              </a:pPr>
              <a:t>‹#›</a:t>
            </a:fld>
            <a:endParaRPr altLang="en-US"/>
          </a:p>
          <a:p>
            <a:pPr>
              <a:defRPr/>
            </a:pPr>
            <a:endParaRPr altLang="en-US"/>
          </a:p>
        </p:txBody>
      </p:sp>
    </p:spTree>
    <p:extLst>
      <p:ext uri="{BB962C8B-B14F-4D97-AF65-F5344CB8AC3E}">
        <p14:creationId xmlns:p14="http://schemas.microsoft.com/office/powerpoint/2010/main" val="2023524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DF4A0125-20DD-44A3-90AA-E263993165D5}" type="slidenum">
              <a:rPr altLang="en-US">
                <a:solidFill>
                  <a:srgbClr val="000000"/>
                </a:solidFill>
              </a:rPr>
              <a:pPr>
                <a:defRPr/>
              </a:pPr>
              <a:t>‹#›</a:t>
            </a:fld>
            <a:endParaRPr altLang="en-US">
              <a:solidFill>
                <a:srgbClr val="000000"/>
              </a:solidFill>
            </a:endParaRPr>
          </a:p>
          <a:p>
            <a:pPr>
              <a:defRPr/>
            </a:pPr>
            <a:endParaRPr altLang="en-US">
              <a:solidFill>
                <a:srgbClr val="000000"/>
              </a:solidFill>
            </a:endParaRPr>
          </a:p>
        </p:txBody>
      </p:sp>
    </p:spTree>
    <p:extLst>
      <p:ext uri="{BB962C8B-B14F-4D97-AF65-F5344CB8AC3E}">
        <p14:creationId xmlns:p14="http://schemas.microsoft.com/office/powerpoint/2010/main" val="3282915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smtClean="0"/>
              <a:t>Eurostat</a:t>
            </a:r>
            <a:endParaRPr lang="en-US" sz="900" b="0" baseline="0" dirty="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r>
              <a:rPr lang="en-GB" smtClean="0"/>
              <a:t>REI - 21.02.2013, Brussels</a:t>
            </a: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extLst>
      <p:ext uri="{BB962C8B-B14F-4D97-AF65-F5344CB8AC3E}">
        <p14:creationId xmlns:p14="http://schemas.microsoft.com/office/powerpoint/2010/main" val="380527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en-GB" smtClean="0"/>
              <a:t>REI - 21.02.2013, Brussels</a:t>
            </a: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11" name="Rectangle 10"/>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baseline="0" dirty="0" smtClean="0"/>
              <a:t>Eurostat</a:t>
            </a:r>
            <a:endParaRPr lang="en-US" sz="900" b="0" baseline="0" dirty="0"/>
          </a:p>
        </p:txBody>
      </p:sp>
    </p:spTree>
    <p:extLst>
      <p:ext uri="{BB962C8B-B14F-4D97-AF65-F5344CB8AC3E}">
        <p14:creationId xmlns:p14="http://schemas.microsoft.com/office/powerpoint/2010/main" val="4249838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extLst>
      <p:ext uri="{BB962C8B-B14F-4D97-AF65-F5344CB8AC3E}">
        <p14:creationId xmlns:p14="http://schemas.microsoft.com/office/powerpoint/2010/main" val="3067862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extLst>
      <p:ext uri="{BB962C8B-B14F-4D97-AF65-F5344CB8AC3E}">
        <p14:creationId xmlns:p14="http://schemas.microsoft.com/office/powerpoint/2010/main" val="308810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2FBBD637-7BA8-4458-AD02-545A67B5BF9F}" type="slidenum">
              <a:rPr lang="en-GB" altLang="en-US"/>
              <a:pPr>
                <a:defRPr/>
              </a:pPr>
              <a:t>‹#›</a:t>
            </a:fld>
            <a:endParaRPr lang="en-GB"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extLst>
      <p:ext uri="{BB962C8B-B14F-4D97-AF65-F5344CB8AC3E}">
        <p14:creationId xmlns:p14="http://schemas.microsoft.com/office/powerpoint/2010/main" val="32509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1304591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357692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926546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extLst>
      <p:ext uri="{BB962C8B-B14F-4D97-AF65-F5344CB8AC3E}">
        <p14:creationId xmlns:p14="http://schemas.microsoft.com/office/powerpoint/2010/main" val="2876262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730351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REI - 21.02.2013, Brussels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1150284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solidFill>
                  <a:srgbClr val="898989"/>
                </a:solidFill>
              </a:defRPr>
            </a:lvl1pPr>
          </a:lstStyle>
          <a:p>
            <a:pPr>
              <a:defRPr/>
            </a:pPr>
            <a:fld id="{DA0AC99F-781D-4362-B140-B2A8C49BBEDC}"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557393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77013" y="6145213"/>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476672"/>
            <a:ext cx="8229600" cy="936625"/>
          </a:xfrm>
        </p:spPr>
        <p:txBody>
          <a:bodyPr/>
          <a:lstStyle/>
          <a:p>
            <a:r>
              <a:rPr lang="en-US" dirty="0" smtClean="0"/>
              <a:t>Click to edit Master title style</a:t>
            </a:r>
            <a:endParaRPr lang="en-GB" dirty="0"/>
          </a:p>
        </p:txBody>
      </p:sp>
      <p:sp>
        <p:nvSpPr>
          <p:cNvPr id="4" name="Rectangle 5"/>
          <p:cNvSpPr>
            <a:spLocks noGrp="1" noChangeArrowheads="1"/>
          </p:cNvSpPr>
          <p:nvPr>
            <p:ph type="ftr" sz="quarter" idx="10"/>
          </p:nvPr>
        </p:nvSpPr>
        <p:spPr>
          <a:xfrm>
            <a:off x="323850" y="6257925"/>
            <a:ext cx="647700" cy="476250"/>
          </a:xfrm>
        </p:spPr>
        <p:txBody>
          <a:bodyPr/>
          <a:lstStyle>
            <a:lvl1pPr>
              <a:defRPr smtClean="0"/>
            </a:lvl1pPr>
          </a:lstStyle>
          <a:p>
            <a:pPr>
              <a:defRPr/>
            </a:pPr>
            <a:fld id="{DF4A0125-20DD-44A3-90AA-E263993165D5}" type="slidenum">
              <a:rPr lang="en-GB" altLang="en-US"/>
              <a:pPr>
                <a:defRPr/>
              </a:pPr>
              <a:t>‹#›</a:t>
            </a:fld>
            <a:endParaRPr lang="en-GB" altLang="en-US"/>
          </a:p>
          <a:p>
            <a:pPr>
              <a:defRPr/>
            </a:pPr>
            <a:endParaRPr lang="en-GB" altLang="en-US"/>
          </a:p>
        </p:txBody>
      </p:sp>
    </p:spTree>
    <p:extLst>
      <p:ext uri="{BB962C8B-B14F-4D97-AF65-F5344CB8AC3E}">
        <p14:creationId xmlns:p14="http://schemas.microsoft.com/office/powerpoint/2010/main" val="137234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2908CF9B-CDCC-4651-AEBC-694693D0D6CB}"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A03CA769-3651-449A-957A-AF2AB52E4556}"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29AAC7-01D5-4B4A-A369-C79ED18BDEEE}"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DD204DB-3D77-460F-9AAF-2164C6A751CE}"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2EBFB58D-C626-4044-ADCD-95CEBF6CCB05}"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3" name="Picture 17" descr="LOGO CE_Vertical_EN_NEG_quadri_HR"/>
          <p:cNvPicPr>
            <a:picLocks noChangeAspect="1" noChangeArrowheads="1"/>
          </p:cNvPicPr>
          <p:nvPr/>
        </p:nvPicPr>
        <p:blipFill>
          <a:blip r:embed="rId21"/>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 id="2147483664" r:id="rId14"/>
    <p:sldLayoutId id="2147483665" r:id="rId15"/>
    <p:sldLayoutId id="2147483666" r:id="rId16"/>
    <p:sldLayoutId id="2147483668" r:id="rId17"/>
    <p:sldLayoutId id="2147483669" r:id="rId18"/>
    <p:sldLayoutId id="2147483670" r:id="rId19"/>
  </p:sldLayoutIdLst>
  <p:txStyles>
    <p:titleStyle>
      <a:lvl1pPr marL="358775" indent="-358775" algn="l" rtl="0" fontAlgn="base">
        <a:spcBef>
          <a:spcPct val="0"/>
        </a:spcBef>
        <a:spcAft>
          <a:spcPct val="0"/>
        </a:spcAft>
        <a:defRPr sz="3000" b="1">
          <a:solidFill>
            <a:srgbClr val="0F5494"/>
          </a:solidFill>
          <a:latin typeface="+mj-lt"/>
          <a:ea typeface="+mj-ea"/>
          <a:cs typeface="+mj-cs"/>
        </a:defRPr>
      </a:lvl1pPr>
      <a:lvl2pPr marL="358775" indent="-358775" algn="l" rtl="0" fontAlgn="base">
        <a:spcBef>
          <a:spcPct val="0"/>
        </a:spcBef>
        <a:spcAft>
          <a:spcPct val="0"/>
        </a:spcAft>
        <a:defRPr sz="3000" b="1">
          <a:solidFill>
            <a:srgbClr val="0F5494"/>
          </a:solidFill>
          <a:latin typeface="Verdana" pitchFamily="34" charset="0"/>
        </a:defRPr>
      </a:lvl2pPr>
      <a:lvl3pPr marL="358775" indent="-358775" algn="l" rtl="0" fontAlgn="base">
        <a:spcBef>
          <a:spcPct val="0"/>
        </a:spcBef>
        <a:spcAft>
          <a:spcPct val="0"/>
        </a:spcAft>
        <a:defRPr sz="3000" b="1">
          <a:solidFill>
            <a:srgbClr val="0F5494"/>
          </a:solidFill>
          <a:latin typeface="Verdana" pitchFamily="34" charset="0"/>
        </a:defRPr>
      </a:lvl3pPr>
      <a:lvl4pPr marL="358775" indent="-358775" algn="l" rtl="0" fontAlgn="base">
        <a:spcBef>
          <a:spcPct val="0"/>
        </a:spcBef>
        <a:spcAft>
          <a:spcPct val="0"/>
        </a:spcAft>
        <a:defRPr sz="3000" b="1">
          <a:solidFill>
            <a:srgbClr val="0F5494"/>
          </a:solidFill>
          <a:latin typeface="Verdana" pitchFamily="34" charset="0"/>
        </a:defRPr>
      </a:lvl4pPr>
      <a:lvl5pPr marL="358775" indent="-358775" algn="l" rtl="0" fontAlgn="base">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buChar char="•"/>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7128B1A-03FE-45C1-A94A-4420EC1FBB6A}" type="datetimeFigureOut">
              <a:rPr lang="en-GB" smtClean="0">
                <a:solidFill>
                  <a:prstClr val="black">
                    <a:tint val="75000"/>
                  </a:prstClr>
                </a:solidFill>
                <a:latin typeface="Calibri"/>
              </a:rPr>
              <a:pPr fontAlgn="auto">
                <a:spcBef>
                  <a:spcPts val="0"/>
                </a:spcBef>
                <a:spcAft>
                  <a:spcPts val="0"/>
                </a:spcAft>
              </a:pPr>
              <a:t>19/11/2018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BB45369-DB5C-44A8-B352-2785D31BF23D}"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0915642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r>
              <a:rPr lang="en-US" smtClean="0">
                <a:solidFill>
                  <a:srgbClr val="000000"/>
                </a:solidFill>
              </a:rPr>
              <a:t>REI - 21.02.2013, Brussels</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cs typeface="+mn-cs"/>
              </a:rPr>
              <a:pPr>
                <a:defRPr/>
              </a:pPr>
              <a:t>‹#›</a:t>
            </a:fld>
            <a:endParaRPr lang="en-GB" dirty="0">
              <a:solidFill>
                <a:srgbClr val="000000"/>
              </a:solidFill>
              <a:cs typeface="+mn-cs"/>
            </a:endParaRPr>
          </a:p>
        </p:txBody>
      </p:sp>
    </p:spTree>
    <p:extLst>
      <p:ext uri="{BB962C8B-B14F-4D97-AF65-F5344CB8AC3E}">
        <p14:creationId xmlns:p14="http://schemas.microsoft.com/office/powerpoint/2010/main" val="10540982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r>
              <a:rPr lang="en-US" smtClean="0"/>
              <a:t>REI - 21.02.2013, Brussels</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extLst>
      <p:ext uri="{BB962C8B-B14F-4D97-AF65-F5344CB8AC3E}">
        <p14:creationId xmlns:p14="http://schemas.microsoft.com/office/powerpoint/2010/main" val="5813994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eea.un.org/sites/seea.un.org/files/seea_cf_final_en.pdf" TargetMode="External"/><Relationship Id="rId1" Type="http://schemas.openxmlformats.org/officeDocument/2006/relationships/slideLayout" Target="../slideLayouts/slideLayout5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650" y="5650934"/>
            <a:ext cx="7632700" cy="707886"/>
          </a:xfrm>
          <a:prstGeom prst="rect">
            <a:avLst/>
          </a:prstGeom>
        </p:spPr>
        <p:txBody>
          <a:bodyPr>
            <a:spAutoFit/>
          </a:bodyPr>
          <a:lstStyle/>
          <a:p>
            <a:pPr algn="ctr"/>
            <a:r>
              <a:rPr lang="en-GB" altLang="en-US" sz="2000" dirty="0">
                <a:solidFill>
                  <a:srgbClr val="FFFFFF"/>
                </a:solidFill>
              </a:rPr>
              <a:t>Meeting of </a:t>
            </a:r>
            <a:r>
              <a:rPr lang="en-GB" altLang="en-US" sz="2000" dirty="0" smtClean="0">
                <a:solidFill>
                  <a:srgbClr val="FFFFFF"/>
                </a:solidFill>
              </a:rPr>
              <a:t>the Advisory Expert Group on National Accounts, Luxembourg,  27 </a:t>
            </a:r>
            <a:r>
              <a:rPr lang="en-GB" altLang="en-US" sz="2000" dirty="0">
                <a:solidFill>
                  <a:srgbClr val="FFFFFF"/>
                </a:solidFill>
              </a:rPr>
              <a:t>– 29 </a:t>
            </a:r>
            <a:r>
              <a:rPr lang="en-GB" altLang="en-US" sz="2000" dirty="0" smtClean="0">
                <a:solidFill>
                  <a:srgbClr val="FFFFFF"/>
                </a:solidFill>
              </a:rPr>
              <a:t>November 2018</a:t>
            </a:r>
            <a:r>
              <a:rPr lang="en-GB" altLang="en-US" sz="2000" dirty="0">
                <a:solidFill>
                  <a:srgbClr val="FFFFFF"/>
                </a:solidFill>
              </a:rPr>
              <a:t>	</a:t>
            </a:r>
          </a:p>
        </p:txBody>
      </p:sp>
      <p:sp>
        <p:nvSpPr>
          <p:cNvPr id="7" name="Rectangle 5"/>
          <p:cNvSpPr>
            <a:spLocks noGrp="1" noChangeArrowheads="1"/>
          </p:cNvSpPr>
          <p:nvPr>
            <p:ph type="ctrTitle"/>
          </p:nvPr>
        </p:nvSpPr>
        <p:spPr>
          <a:xfrm>
            <a:off x="288130" y="1741969"/>
            <a:ext cx="8567738" cy="1800200"/>
          </a:xfrm>
          <a:noFill/>
        </p:spPr>
        <p:txBody>
          <a:bodyPr/>
          <a:lstStyle/>
          <a:p>
            <a:pPr indent="0" algn="ctr"/>
            <a:r>
              <a:rPr lang="en-GB" altLang="en-US" sz="3200" dirty="0" smtClean="0"/>
              <a:t>Developments in </a:t>
            </a:r>
            <a:r>
              <a:rPr lang="en-GB" altLang="en-US" sz="3200" dirty="0" smtClean="0"/>
              <a:t>environmental-economic </a:t>
            </a:r>
            <a:r>
              <a:rPr lang="en-GB" altLang="en-US" sz="3200" dirty="0" smtClean="0"/>
              <a:t>accounting</a:t>
            </a:r>
          </a:p>
        </p:txBody>
      </p:sp>
      <p:sp>
        <p:nvSpPr>
          <p:cNvPr id="8" name="Rectangle 6"/>
          <p:cNvSpPr>
            <a:spLocks noGrp="1" noChangeArrowheads="1"/>
          </p:cNvSpPr>
          <p:nvPr>
            <p:ph type="subTitle" idx="1"/>
          </p:nvPr>
        </p:nvSpPr>
        <p:spPr>
          <a:xfrm>
            <a:off x="305593" y="4581128"/>
            <a:ext cx="8532813" cy="792088"/>
          </a:xfrm>
        </p:spPr>
        <p:txBody>
          <a:bodyPr/>
          <a:lstStyle/>
          <a:p>
            <a:pPr algn="ctr">
              <a:defRPr/>
            </a:pPr>
            <a:r>
              <a:rPr lang="fr-BE" altLang="en-US" sz="2000" b="0" dirty="0" smtClean="0"/>
              <a:t>Anton Steurer, Eurostat E2 – </a:t>
            </a:r>
            <a:r>
              <a:rPr lang="fr-BE" altLang="en-US" sz="2000" b="0" dirty="0" err="1" smtClean="0"/>
              <a:t>Environment</a:t>
            </a:r>
            <a:r>
              <a:rPr lang="fr-BE" altLang="en-US" sz="2000" b="0" dirty="0" smtClean="0"/>
              <a:t> </a:t>
            </a:r>
            <a:r>
              <a:rPr lang="fr-BE" altLang="en-US" sz="2000" b="0" dirty="0" err="1" smtClean="0"/>
              <a:t>statistics</a:t>
            </a:r>
            <a:r>
              <a:rPr lang="fr-BE" altLang="en-US" sz="2000" b="0" dirty="0" smtClean="0"/>
              <a:t> and </a:t>
            </a:r>
            <a:r>
              <a:rPr lang="fr-BE" altLang="en-US" sz="2000" b="0" dirty="0" err="1" smtClean="0"/>
              <a:t>accounts</a:t>
            </a:r>
            <a:r>
              <a:rPr lang="fr-BE" altLang="en-US" sz="2000" b="0" dirty="0" smtClean="0"/>
              <a:t>; </a:t>
            </a:r>
            <a:r>
              <a:rPr lang="fr-BE" altLang="en-US" sz="2000" b="0" dirty="0" err="1" smtClean="0"/>
              <a:t>sustainable</a:t>
            </a:r>
            <a:r>
              <a:rPr lang="fr-BE" altLang="en-US" sz="2000" b="0" dirty="0" smtClean="0"/>
              <a:t> </a:t>
            </a:r>
            <a:r>
              <a:rPr lang="fr-BE" altLang="en-US" sz="2000" b="0" dirty="0" err="1" smtClean="0"/>
              <a:t>development</a:t>
            </a:r>
            <a:endParaRPr lang="fr-BE" altLang="en-US" sz="2000" b="0" dirty="0"/>
          </a:p>
          <a:p>
            <a:pPr algn="ctr">
              <a:defRPr/>
            </a:pPr>
            <a:endParaRPr lang="fr-BE" altLang="en-US" sz="2000" b="0" dirty="0" smtClean="0">
              <a:latin typeface="+mj-lt"/>
            </a:endParaRPr>
          </a:p>
        </p:txBody>
      </p:sp>
    </p:spTree>
    <p:extLst>
      <p:ext uri="{BB962C8B-B14F-4D97-AF65-F5344CB8AC3E}">
        <p14:creationId xmlns:p14="http://schemas.microsoft.com/office/powerpoint/2010/main" val="208653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2400" dirty="0" smtClean="0"/>
              <a:t>Depletion of biological resources</a:t>
            </a:r>
            <a:endParaRPr lang="en-GB" altLang="en-US" sz="2400" dirty="0" smtClean="0"/>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10</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481389"/>
            <a:ext cx="8321304" cy="4612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More challenging than non-renewable as they proper management can make them recover. Depletion in physical terms to come from SEEA.  </a:t>
            </a:r>
            <a:endParaRPr lang="en-US" dirty="0" smtClean="0"/>
          </a:p>
          <a:p>
            <a:endParaRPr lang="en-US" dirty="0"/>
          </a:p>
          <a:p>
            <a:r>
              <a:rPr lang="en-US" dirty="0" smtClean="0"/>
              <a:t>Issues: </a:t>
            </a:r>
            <a:r>
              <a:rPr lang="en-US" dirty="0" smtClean="0"/>
              <a:t>asses valuation using net present value approaches. Institutional setting.</a:t>
            </a:r>
            <a:endParaRPr lang="en-GB" dirty="0"/>
          </a:p>
        </p:txBody>
      </p:sp>
    </p:spTree>
    <p:extLst>
      <p:ext uri="{BB962C8B-B14F-4D97-AF65-F5344CB8AC3E}">
        <p14:creationId xmlns:p14="http://schemas.microsoft.com/office/powerpoint/2010/main" val="3629957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1484784"/>
            <a:ext cx="8229600" cy="576585"/>
          </a:xfrm>
        </p:spPr>
        <p:txBody>
          <a:bodyPr/>
          <a:lstStyle/>
          <a:p>
            <a:r>
              <a:rPr lang="en-GB" altLang="en-US" sz="2400" dirty="0" smtClean="0"/>
              <a:t>Ecosystems and ecosystem services</a:t>
            </a:r>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11</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132857"/>
            <a:ext cx="8321304" cy="4725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Topic of SEEA EEA. Services of ecosystems include provisioning (e.g. crop production), maintenance (e.g. flood protection) and cultural services (e.g. recreation). Some ecosystem services are captured by the SNA (e.g. the contribution of ecosystems to crop or timber or fish production or some parts of recreational services in rentals or in tourism), others not (cleaner air, parts of recreation…).</a:t>
            </a:r>
          </a:p>
          <a:p>
            <a:r>
              <a:rPr lang="en-US" dirty="0" smtClean="0"/>
              <a:t>Issues: production boundary, many valuation challenges</a:t>
            </a:r>
            <a:r>
              <a:rPr lang="en-US" dirty="0"/>
              <a:t> </a:t>
            </a:r>
            <a:r>
              <a:rPr lang="en-US" dirty="0" smtClean="0"/>
              <a:t>relevant for SNA incl. consistency and institutional assumptions, issues of ownership.</a:t>
            </a:r>
            <a:endParaRPr lang="en-GB" dirty="0"/>
          </a:p>
        </p:txBody>
      </p:sp>
    </p:spTree>
    <p:extLst>
      <p:ext uri="{BB962C8B-B14F-4D97-AF65-F5344CB8AC3E}">
        <p14:creationId xmlns:p14="http://schemas.microsoft.com/office/powerpoint/2010/main" val="4188000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179388" y="1341438"/>
            <a:ext cx="8785225" cy="358775"/>
          </a:xfrm>
        </p:spPr>
        <p:txBody>
          <a:bodyPr>
            <a:normAutofit fontScale="90000"/>
          </a:bodyPr>
          <a:lstStyle/>
          <a:p>
            <a:pPr eaLnBrk="1" hangingPunct="1">
              <a:defRPr/>
            </a:pPr>
            <a:r>
              <a:rPr lang="en-GB" altLang="en-US" dirty="0" smtClean="0"/>
              <a:t>Components of ecosystem accounting</a:t>
            </a:r>
            <a:endParaRPr lang="en-GB" altLang="en-US" sz="1400" dirty="0" smtClean="0"/>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16113"/>
            <a:ext cx="78486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Rectangle 5"/>
          <p:cNvSpPr>
            <a:spLocks noGrp="1" noChangeArrowheads="1"/>
          </p:cNvSpPr>
          <p:nvPr>
            <p:ph type="ftr" sz="quarter" idx="11"/>
          </p:nvPr>
        </p:nvSpPr>
        <p:spPr>
          <a:xfrm>
            <a:off x="323850" y="6381750"/>
            <a:ext cx="503238"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l"/>
            <a:fld id="{761AC594-D5A1-432E-A545-8822B07B0FE6}" type="slidenum">
              <a:rPr altLang="en-US" sz="1400" i="0" smtClean="0">
                <a:solidFill>
                  <a:schemeClr val="tx1"/>
                </a:solidFill>
                <a:cs typeface="Arial" charset="0"/>
              </a:rPr>
              <a:pPr algn="l"/>
              <a:t>12</a:t>
            </a:fld>
            <a:endParaRPr altLang="en-US" sz="1400" i="0" smtClean="0">
              <a:solidFill>
                <a:schemeClr val="tx1"/>
              </a:solidFill>
              <a:cs typeface="Arial" charset="0"/>
            </a:endParaRPr>
          </a:p>
          <a:p>
            <a:pPr algn="l"/>
            <a:endParaRPr altLang="en-US" sz="1400" i="0" smtClean="0">
              <a:solidFill>
                <a:schemeClr val="tx1"/>
              </a:solidFill>
              <a:cs typeface="Arial" charset="0"/>
            </a:endParaRPr>
          </a:p>
        </p:txBody>
      </p:sp>
      <p:sp>
        <p:nvSpPr>
          <p:cNvPr id="2" name="Oval 1"/>
          <p:cNvSpPr/>
          <p:nvPr/>
        </p:nvSpPr>
        <p:spPr>
          <a:xfrm>
            <a:off x="542925" y="1700213"/>
            <a:ext cx="8280400" cy="229076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48134" name="TextBox 2"/>
          <p:cNvSpPr txBox="1">
            <a:spLocks noChangeArrowheads="1"/>
          </p:cNvSpPr>
          <p:nvPr/>
        </p:nvSpPr>
        <p:spPr bwMode="auto">
          <a:xfrm>
            <a:off x="71438" y="1593850"/>
            <a:ext cx="122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F5494"/>
                </a:solidFill>
                <a:latin typeface="Verdana" pitchFamily="34" charset="0"/>
              </a:defRPr>
            </a:lvl1pPr>
            <a:lvl2pPr>
              <a:defRPr sz="2000" b="1">
                <a:solidFill>
                  <a:srgbClr val="0F5494"/>
                </a:solidFill>
                <a:latin typeface="Verdana" pitchFamily="34" charset="0"/>
              </a:defRPr>
            </a:lvl2pPr>
            <a:lvl3pPr>
              <a:defRPr sz="1400">
                <a:solidFill>
                  <a:srgbClr val="0F5494"/>
                </a:solidFill>
                <a:latin typeface="Verdana" pitchFamily="34"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GB" altLang="en-US" sz="1600" i="0">
                <a:solidFill>
                  <a:schemeClr val="tx1"/>
                </a:solidFill>
              </a:rPr>
              <a:t>Current focus</a:t>
            </a:r>
          </a:p>
        </p:txBody>
      </p:sp>
      <p:cxnSp>
        <p:nvCxnSpPr>
          <p:cNvPr id="48135" name="Straight Arrow Connector 4"/>
          <p:cNvCxnSpPr>
            <a:cxnSpLocks noChangeShapeType="1"/>
          </p:cNvCxnSpPr>
          <p:nvPr/>
        </p:nvCxnSpPr>
        <p:spPr bwMode="auto">
          <a:xfrm>
            <a:off x="1004888" y="1911350"/>
            <a:ext cx="431800" cy="215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8973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1484784"/>
            <a:ext cx="8229600" cy="576585"/>
          </a:xfrm>
        </p:spPr>
        <p:txBody>
          <a:bodyPr/>
          <a:lstStyle/>
          <a:p>
            <a:r>
              <a:rPr lang="en-US" altLang="en-US" sz="2400" dirty="0" smtClean="0"/>
              <a:t>Households producing energy – re-routing</a:t>
            </a:r>
            <a:endParaRPr lang="en-GB" altLang="en-US" sz="2400" dirty="0" smtClean="0"/>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13</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132857"/>
            <a:ext cx="8321304" cy="4725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Increasingly, buildings are equipped with installations to e.g. capture solar heat and to generate photovoltaic electricity. In Europe support measures have different setups, ranging from a legally requiring electricity companies to pay high feed-in tariffs, to direct taxes and subsidies. While economic reality is similar, the recorded transactions are not.</a:t>
            </a:r>
          </a:p>
          <a:p>
            <a:r>
              <a:rPr lang="en-US" dirty="0" smtClean="0"/>
              <a:t>Issues: imputing forced transactions, production boundary.</a:t>
            </a:r>
            <a:endParaRPr lang="en-GB" dirty="0"/>
          </a:p>
        </p:txBody>
      </p:sp>
    </p:spTree>
    <p:extLst>
      <p:ext uri="{BB962C8B-B14F-4D97-AF65-F5344CB8AC3E}">
        <p14:creationId xmlns:p14="http://schemas.microsoft.com/office/powerpoint/2010/main" val="4142901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1484784"/>
            <a:ext cx="8229600" cy="576585"/>
          </a:xfrm>
        </p:spPr>
        <p:txBody>
          <a:bodyPr/>
          <a:lstStyle/>
          <a:p>
            <a:r>
              <a:rPr lang="en-US" altLang="en-US" sz="2400" dirty="0" smtClean="0"/>
              <a:t>Many other areas of interest</a:t>
            </a:r>
            <a:endParaRPr lang="en-GB" altLang="en-US" sz="2400" dirty="0" smtClean="0"/>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14</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132857"/>
            <a:ext cx="8321304" cy="4725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Tx/>
            </a:pPr>
            <a:r>
              <a:rPr lang="en-US" dirty="0" smtClean="0"/>
              <a:t>All other items </a:t>
            </a:r>
            <a:r>
              <a:rPr lang="en-US" dirty="0"/>
              <a:t>under Economic well-being and sustainability </a:t>
            </a:r>
            <a:r>
              <a:rPr lang="en-US" dirty="0" smtClean="0"/>
              <a:t>are relevant in an ecosystem accounting context. </a:t>
            </a:r>
          </a:p>
          <a:p>
            <a:pPr>
              <a:buClrTx/>
            </a:pPr>
            <a:r>
              <a:rPr lang="en-US" dirty="0" smtClean="0"/>
              <a:t>Also SNA44 </a:t>
            </a:r>
            <a:r>
              <a:rPr lang="en-US" dirty="0"/>
              <a:t>on leasing, SNA10 on the concept of income, SNA 19 on income from assets, SNA5 on output of government, SNA32 on maintenance and capital repairs, SNA24 on provisions and more widely </a:t>
            </a:r>
            <a:r>
              <a:rPr lang="en-US" dirty="0" smtClean="0"/>
              <a:t>SNA1 </a:t>
            </a:r>
            <a:r>
              <a:rPr lang="en-US" dirty="0"/>
              <a:t>on the link to IASB. </a:t>
            </a:r>
            <a:endParaRPr lang="en-US" dirty="0" smtClean="0"/>
          </a:p>
          <a:p>
            <a:pPr>
              <a:buClrTx/>
            </a:pPr>
            <a:r>
              <a:rPr lang="en-US" dirty="0" smtClean="0"/>
              <a:t>An issue to note </a:t>
            </a:r>
            <a:r>
              <a:rPr lang="en-US" dirty="0"/>
              <a:t>is the discussion on </a:t>
            </a:r>
            <a:r>
              <a:rPr lang="en-US" dirty="0" smtClean="0"/>
              <a:t>treatment </a:t>
            </a:r>
            <a:r>
              <a:rPr lang="en-US" dirty="0"/>
              <a:t>of restoration costs and liabilities – especially in the context of leases – that might be a specific area for discussion. </a:t>
            </a:r>
            <a:endParaRPr lang="en-GB" dirty="0"/>
          </a:p>
        </p:txBody>
      </p:sp>
    </p:spTree>
    <p:extLst>
      <p:ext uri="{BB962C8B-B14F-4D97-AF65-F5344CB8AC3E}">
        <p14:creationId xmlns:p14="http://schemas.microsoft.com/office/powerpoint/2010/main" val="2780566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115888"/>
            <a:ext cx="7632700" cy="865187"/>
          </a:xfrm>
        </p:spPr>
        <p:txBody>
          <a:bodyPr/>
          <a:lstStyle/>
          <a:p>
            <a:pPr algn="ctr"/>
            <a:r>
              <a:rPr lang="en-GB" altLang="en-US" sz="2400" dirty="0" smtClean="0"/>
              <a:t>Environmental accounting key dates (tentative) where links to SNA could be discussed</a:t>
            </a:r>
          </a:p>
        </p:txBody>
      </p:sp>
      <p:sp>
        <p:nvSpPr>
          <p:cNvPr id="27651" name="Rectangle 3"/>
          <p:cNvSpPr>
            <a:spLocks noGrp="1" noChangeArrowheads="1"/>
          </p:cNvSpPr>
          <p:nvPr>
            <p:ph type="body" idx="4294967295"/>
          </p:nvPr>
        </p:nvSpPr>
        <p:spPr>
          <a:xfrm>
            <a:off x="179512" y="1082665"/>
            <a:ext cx="8496944" cy="5197494"/>
          </a:xfrm>
        </p:spPr>
        <p:txBody>
          <a:bodyPr>
            <a:normAutofit/>
          </a:bodyPr>
          <a:lstStyle/>
          <a:p>
            <a:pPr>
              <a:spcAft>
                <a:spcPts val="1200"/>
              </a:spcAft>
              <a:buFont typeface="Wingdings" panose="05000000000000000000" pitchFamily="2" charset="2"/>
              <a:buChar char="v"/>
              <a:defRPr/>
            </a:pPr>
            <a:r>
              <a:rPr lang="en-GB" altLang="en-US" dirty="0" smtClean="0"/>
              <a:t>22-24 Jan 2019 valuation of ecosystem services meeting in NY</a:t>
            </a:r>
          </a:p>
          <a:p>
            <a:pPr>
              <a:spcAft>
                <a:spcPts val="1200"/>
              </a:spcAft>
              <a:buFont typeface="Wingdings" panose="05000000000000000000" pitchFamily="2" charset="2"/>
              <a:buChar char="v"/>
              <a:defRPr/>
            </a:pPr>
            <a:r>
              <a:rPr lang="de-DE" altLang="en-US" dirty="0" smtClean="0"/>
              <a:t>April </a:t>
            </a:r>
            <a:r>
              <a:rPr lang="de-DE" altLang="en-US" dirty="0" err="1" smtClean="0"/>
              <a:t>or</a:t>
            </a:r>
            <a:r>
              <a:rPr lang="de-DE" altLang="en-US" dirty="0" smtClean="0"/>
              <a:t> June 2019 Forum </a:t>
            </a:r>
            <a:r>
              <a:rPr lang="de-DE" altLang="en-US" dirty="0" err="1" smtClean="0"/>
              <a:t>of</a:t>
            </a:r>
            <a:r>
              <a:rPr lang="de-DE" altLang="en-US" dirty="0" smtClean="0"/>
              <a:t> </a:t>
            </a:r>
            <a:r>
              <a:rPr lang="de-DE" altLang="en-US" dirty="0" err="1" smtClean="0"/>
              <a:t>Experts</a:t>
            </a:r>
            <a:r>
              <a:rPr lang="de-DE" altLang="en-US" dirty="0" smtClean="0"/>
              <a:t> on </a:t>
            </a:r>
            <a:r>
              <a:rPr lang="de-DE" altLang="en-US" dirty="0" err="1" smtClean="0"/>
              <a:t>ecosystem</a:t>
            </a:r>
            <a:r>
              <a:rPr lang="de-DE" altLang="en-US" dirty="0" smtClean="0"/>
              <a:t> </a:t>
            </a:r>
            <a:r>
              <a:rPr lang="de-DE" altLang="en-US" dirty="0" err="1" smtClean="0"/>
              <a:t>accounting</a:t>
            </a:r>
            <a:r>
              <a:rPr lang="de-DE" altLang="en-US" dirty="0" smtClean="0"/>
              <a:t> in NY</a:t>
            </a:r>
            <a:endParaRPr lang="en-GB" altLang="en-US" dirty="0" smtClean="0"/>
          </a:p>
          <a:p>
            <a:pPr>
              <a:spcAft>
                <a:spcPts val="1200"/>
              </a:spcAft>
              <a:buFont typeface="Wingdings" panose="05000000000000000000" pitchFamily="2" charset="2"/>
              <a:buChar char="v"/>
              <a:defRPr/>
            </a:pPr>
            <a:r>
              <a:rPr lang="de-DE" altLang="en-US" dirty="0" smtClean="0"/>
              <a:t>June 2019 UN </a:t>
            </a:r>
            <a:r>
              <a:rPr lang="de-DE" altLang="en-US" dirty="0" err="1" smtClean="0"/>
              <a:t>Committee</a:t>
            </a:r>
            <a:r>
              <a:rPr lang="de-DE" altLang="en-US" dirty="0" smtClean="0"/>
              <a:t> </a:t>
            </a:r>
            <a:r>
              <a:rPr lang="de-DE" altLang="en-US" dirty="0" err="1" smtClean="0"/>
              <a:t>of</a:t>
            </a:r>
            <a:r>
              <a:rPr lang="de-DE" altLang="en-US" dirty="0" smtClean="0"/>
              <a:t> </a:t>
            </a:r>
            <a:r>
              <a:rPr lang="de-DE" altLang="en-US" dirty="0" err="1" smtClean="0"/>
              <a:t>experts</a:t>
            </a:r>
            <a:r>
              <a:rPr lang="de-DE" altLang="en-US" dirty="0" smtClean="0"/>
              <a:t> on environmental </a:t>
            </a:r>
            <a:r>
              <a:rPr lang="de-DE" altLang="en-US" dirty="0" err="1" smtClean="0"/>
              <a:t>accounting</a:t>
            </a:r>
            <a:r>
              <a:rPr lang="de-DE" altLang="en-US" dirty="0" smtClean="0"/>
              <a:t> (UNCEEA) in NY</a:t>
            </a:r>
          </a:p>
          <a:p>
            <a:pPr>
              <a:spcAft>
                <a:spcPts val="1200"/>
              </a:spcAft>
              <a:buFont typeface="Wingdings" panose="05000000000000000000" pitchFamily="2" charset="2"/>
              <a:buChar char="v"/>
              <a:defRPr/>
            </a:pPr>
            <a:r>
              <a:rPr lang="de-DE" altLang="en-US" dirty="0" err="1" smtClean="0"/>
              <a:t>Oct</a:t>
            </a:r>
            <a:r>
              <a:rPr lang="de-DE" altLang="en-US" dirty="0" smtClean="0"/>
              <a:t> 2019 London Group on environmental </a:t>
            </a:r>
            <a:r>
              <a:rPr lang="de-DE" altLang="en-US" dirty="0" err="1" smtClean="0"/>
              <a:t>accounting</a:t>
            </a:r>
            <a:r>
              <a:rPr lang="de-DE" altLang="en-US" dirty="0" smtClean="0"/>
              <a:t> in Canberra</a:t>
            </a:r>
            <a:endParaRPr lang="en-GB" altLang="en-US" dirty="0" smtClean="0"/>
          </a:p>
        </p:txBody>
      </p:sp>
      <p:sp>
        <p:nvSpPr>
          <p:cNvPr id="25604" name="Rectangle 5"/>
          <p:cNvSpPr>
            <a:spLocks noGrp="1" noChangeArrowheads="1"/>
          </p:cNvSpPr>
          <p:nvPr>
            <p:ph type="ftr" sz="quarter" idx="10"/>
          </p:nvPr>
        </p:nvSpPr>
        <p:spPr>
          <a:xfrm>
            <a:off x="323850" y="6381750"/>
            <a:ext cx="503238"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C454918-E5DB-4AE9-A05C-E45C701AB482}" type="slidenum">
              <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37969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Thank you!</a:t>
            </a:r>
            <a:endParaRPr lang="en-GB" dirty="0"/>
          </a:p>
        </p:txBody>
      </p:sp>
    </p:spTree>
    <p:extLst>
      <p:ext uri="{BB962C8B-B14F-4D97-AF65-F5344CB8AC3E}">
        <p14:creationId xmlns:p14="http://schemas.microsoft.com/office/powerpoint/2010/main" val="97368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2400" smtClean="0"/>
              <a:t>Overview of presentation</a:t>
            </a:r>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2</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9219" name="Rectangle 3"/>
          <p:cNvSpPr>
            <a:spLocks noGrp="1" noChangeArrowheads="1"/>
          </p:cNvSpPr>
          <p:nvPr>
            <p:ph idx="1"/>
          </p:nvPr>
        </p:nvSpPr>
        <p:spPr/>
        <p:txBody>
          <a:bodyPr/>
          <a:lstStyle/>
          <a:p>
            <a:pPr>
              <a:buClrTx/>
            </a:pPr>
            <a:r>
              <a:rPr lang="en-GB" altLang="en-US" dirty="0" smtClean="0"/>
              <a:t>Introduction to </a:t>
            </a:r>
            <a:r>
              <a:rPr lang="en-GB" altLang="en-US" dirty="0" smtClean="0"/>
              <a:t>environmental-economic </a:t>
            </a:r>
            <a:r>
              <a:rPr lang="en-GB" altLang="en-US" dirty="0" smtClean="0"/>
              <a:t>accounting and the SEEA CF and SEEA EEA handbooks</a:t>
            </a:r>
          </a:p>
          <a:p>
            <a:pPr>
              <a:buClrTx/>
            </a:pPr>
            <a:r>
              <a:rPr lang="en-GB" altLang="en-US" dirty="0" smtClean="0"/>
              <a:t>Research agenda items of relevance for environmental accounting</a:t>
            </a:r>
          </a:p>
        </p:txBody>
      </p:sp>
    </p:spTree>
    <p:extLst>
      <p:ext uri="{BB962C8B-B14F-4D97-AF65-F5344CB8AC3E}">
        <p14:creationId xmlns:p14="http://schemas.microsoft.com/office/powerpoint/2010/main" val="796334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1556271"/>
            <a:ext cx="8446393" cy="360561"/>
          </a:xfrm>
        </p:spPr>
        <p:txBody>
          <a:bodyPr/>
          <a:lstStyle/>
          <a:p>
            <a:r>
              <a:rPr lang="en-GB" altLang="en-US" sz="2400" dirty="0" smtClean="0"/>
              <a:t>What is </a:t>
            </a:r>
            <a:r>
              <a:rPr lang="en-GB" altLang="en-US" sz="2400" dirty="0" smtClean="0"/>
              <a:t>environmental-economic </a:t>
            </a:r>
            <a:r>
              <a:rPr lang="en-GB" altLang="en-US" sz="2400" dirty="0" smtClean="0"/>
              <a:t>accounting?</a:t>
            </a:r>
          </a:p>
        </p:txBody>
      </p:sp>
      <p:sp>
        <p:nvSpPr>
          <p:cNvPr id="1024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38916AD3-E0A4-4CA3-AD20-16367DB1F37D}" type="slidenum">
              <a:rPr altLang="en-US" sz="1400" smtClean="0">
                <a:solidFill>
                  <a:srgbClr val="000000"/>
                </a:solidFill>
                <a:cs typeface="Arial" charset="0"/>
              </a:rPr>
              <a:pPr eaLnBrk="1" hangingPunct="1"/>
              <a:t>3</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10243" name="Rectangle 3"/>
          <p:cNvSpPr>
            <a:spLocks noGrp="1" noChangeArrowheads="1"/>
          </p:cNvSpPr>
          <p:nvPr>
            <p:ph idx="1"/>
          </p:nvPr>
        </p:nvSpPr>
        <p:spPr>
          <a:xfrm>
            <a:off x="323529" y="2060848"/>
            <a:ext cx="6336704" cy="4137844"/>
          </a:xfrm>
        </p:spPr>
        <p:txBody>
          <a:bodyPr/>
          <a:lstStyle/>
          <a:p>
            <a:pPr>
              <a:buClrTx/>
            </a:pPr>
            <a:r>
              <a:rPr lang="en-GB" altLang="en-US" sz="1800" dirty="0" smtClean="0"/>
              <a:t>Presents environmental information in a way compatible with national accounts using the same concepts and classifications </a:t>
            </a:r>
          </a:p>
          <a:p>
            <a:pPr>
              <a:buClrTx/>
            </a:pPr>
            <a:r>
              <a:rPr lang="en-GB" altLang="en-US" sz="1800" dirty="0" smtClean="0"/>
              <a:t>Integrates existing data into a coherent system </a:t>
            </a:r>
          </a:p>
          <a:p>
            <a:pPr>
              <a:buClrTx/>
            </a:pPr>
            <a:r>
              <a:rPr lang="en-GB" altLang="en-US" sz="1800" dirty="0" smtClean="0"/>
              <a:t>Permits analysis and modelling of environmental effects of economic activities and policy measures</a:t>
            </a:r>
          </a:p>
          <a:p>
            <a:pPr>
              <a:buClrTx/>
            </a:pPr>
            <a:r>
              <a:rPr lang="en-GB" altLang="en-US" sz="1800" dirty="0" smtClean="0"/>
              <a:t>Basic frameworks supply-use tables (</a:t>
            </a:r>
            <a:r>
              <a:rPr lang="en-GB" altLang="en-US" sz="1800" i="1" dirty="0" smtClean="0"/>
              <a:t>what goes in comes out</a:t>
            </a:r>
            <a:r>
              <a:rPr lang="en-GB" altLang="en-US" sz="1800" dirty="0" smtClean="0"/>
              <a:t>) and balance sheets (</a:t>
            </a:r>
            <a:r>
              <a:rPr lang="en-GB" altLang="en-US" sz="1800" i="1" dirty="0" smtClean="0"/>
              <a:t>opening stock plus change gives closing stock</a:t>
            </a:r>
            <a:r>
              <a:rPr lang="en-GB" altLang="en-US" sz="1800" dirty="0" smtClean="0"/>
              <a:t>)</a:t>
            </a:r>
          </a:p>
          <a:p>
            <a:pPr>
              <a:buClrTx/>
            </a:pPr>
            <a:r>
              <a:rPr lang="en-GB" altLang="en-US" sz="1800" dirty="0" smtClean="0"/>
              <a:t>Main areas:</a:t>
            </a:r>
          </a:p>
          <a:p>
            <a:pPr lvl="1"/>
            <a:r>
              <a:rPr lang="en-GB" altLang="en-US" sz="1400" dirty="0" smtClean="0"/>
              <a:t>Physical flow accounts (air emission, energy…)</a:t>
            </a:r>
          </a:p>
          <a:p>
            <a:pPr lvl="1"/>
            <a:r>
              <a:rPr lang="en-GB" altLang="en-US" sz="1400" dirty="0" smtClean="0"/>
              <a:t>Monetary accounts (taxes, environmental outlays…)</a:t>
            </a:r>
          </a:p>
          <a:p>
            <a:pPr lvl="1"/>
            <a:r>
              <a:rPr lang="en-GB" altLang="en-US" sz="1400" dirty="0" smtClean="0"/>
              <a:t>Asset accounts (physical and monetary)</a:t>
            </a:r>
          </a:p>
          <a:p>
            <a:pPr lvl="1"/>
            <a:r>
              <a:rPr lang="en-GB" altLang="en-US" sz="1400" dirty="0" smtClean="0"/>
              <a:t>New area: ecosystem accounting</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051" y="2060848"/>
            <a:ext cx="2437000" cy="3132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575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115888"/>
            <a:ext cx="7632700" cy="865187"/>
          </a:xfrm>
        </p:spPr>
        <p:txBody>
          <a:bodyPr/>
          <a:lstStyle/>
          <a:p>
            <a:pPr algn="ctr"/>
            <a:r>
              <a:rPr lang="en-GB" altLang="en-US" sz="2400" dirty="0" smtClean="0"/>
              <a:t>Environmental accounting: </a:t>
            </a:r>
            <a:br>
              <a:rPr lang="en-GB" altLang="en-US" sz="2400" dirty="0" smtClean="0"/>
            </a:br>
            <a:r>
              <a:rPr lang="en-GB" altLang="en-US" sz="2400" dirty="0" smtClean="0"/>
              <a:t>international guidance</a:t>
            </a:r>
          </a:p>
        </p:txBody>
      </p:sp>
      <p:sp>
        <p:nvSpPr>
          <p:cNvPr id="27651" name="Rectangle 3"/>
          <p:cNvSpPr>
            <a:spLocks noGrp="1" noChangeArrowheads="1"/>
          </p:cNvSpPr>
          <p:nvPr>
            <p:ph type="body" idx="4294967295"/>
          </p:nvPr>
        </p:nvSpPr>
        <p:spPr>
          <a:xfrm>
            <a:off x="142875" y="1125538"/>
            <a:ext cx="6229325" cy="5197494"/>
          </a:xfrm>
        </p:spPr>
        <p:txBody>
          <a:bodyPr>
            <a:normAutofit fontScale="47500" lnSpcReduction="20000"/>
          </a:bodyPr>
          <a:lstStyle/>
          <a:p>
            <a:pPr>
              <a:spcAft>
                <a:spcPts val="1200"/>
              </a:spcAft>
              <a:defRPr/>
            </a:pPr>
            <a:r>
              <a:rPr lang="en-GB" altLang="en-US" sz="3600" dirty="0"/>
              <a:t>United Nations, European Commission</a:t>
            </a:r>
            <a:r>
              <a:rPr lang="en-GB" altLang="en-US" sz="3600" dirty="0" smtClean="0"/>
              <a:t>, FAO, IMF, OECD </a:t>
            </a:r>
            <a:r>
              <a:rPr lang="en-GB" altLang="en-US" sz="3600" dirty="0"/>
              <a:t>and World Bank (</a:t>
            </a:r>
            <a:r>
              <a:rPr lang="en-GB" altLang="en-US" sz="3600" dirty="0" smtClean="0"/>
              <a:t>2013): </a:t>
            </a:r>
            <a:r>
              <a:rPr lang="en-GB" altLang="en-US" sz="3600" b="1" dirty="0"/>
              <a:t>System of Environmental-Economic Accounting 2012 </a:t>
            </a:r>
            <a:r>
              <a:rPr lang="en-GB" altLang="en-US" sz="3600" b="1" dirty="0" smtClean="0"/>
              <a:t>– Central Framework (International Statistical Standard) = SEEA CF</a:t>
            </a:r>
          </a:p>
          <a:p>
            <a:pPr>
              <a:spcAft>
                <a:spcPts val="1200"/>
              </a:spcAft>
              <a:defRPr/>
            </a:pPr>
            <a:r>
              <a:rPr lang="en-GB" altLang="en-US" sz="2200" dirty="0">
                <a:hlinkClick r:id="rId2"/>
              </a:rPr>
              <a:t>https://</a:t>
            </a:r>
            <a:r>
              <a:rPr lang="en-GB" altLang="en-US" sz="2200" dirty="0" smtClean="0">
                <a:hlinkClick r:id="rId2"/>
              </a:rPr>
              <a:t>seea.un.org/sites/seea.un.org/files/seea_cf_final_en.pdf</a:t>
            </a:r>
            <a:endParaRPr lang="en-GB" altLang="en-US" sz="2200" dirty="0" smtClean="0"/>
          </a:p>
          <a:p>
            <a:pPr>
              <a:spcAft>
                <a:spcPts val="1200"/>
              </a:spcAft>
              <a:defRPr/>
            </a:pPr>
            <a:r>
              <a:rPr lang="en-GB" altLang="en-US" sz="3600" b="1" dirty="0" smtClean="0"/>
              <a:t>  </a:t>
            </a:r>
            <a:r>
              <a:rPr lang="en-GB" altLang="en-US" sz="3300" u="sng" dirty="0"/>
              <a:t/>
            </a:r>
            <a:br>
              <a:rPr lang="en-GB" altLang="en-US" sz="3300" u="sng" dirty="0"/>
            </a:br>
            <a:r>
              <a:rPr lang="en-GB" altLang="en-US" sz="3600" dirty="0" smtClean="0"/>
              <a:t>United Nations, European Commission, FAO, OECD and World Bank (2014): </a:t>
            </a:r>
            <a:r>
              <a:rPr lang="en-GB" altLang="en-US" sz="3600" b="1" dirty="0" smtClean="0"/>
              <a:t>System of Environmental-Economic Accounting 2012 - Experimental Ecosystem Accounting   = SEEA EEA</a:t>
            </a:r>
            <a:r>
              <a:rPr lang="en-GB" altLang="en-US" sz="3600" u="sng" dirty="0" smtClean="0"/>
              <a:t/>
            </a:r>
            <a:br>
              <a:rPr lang="en-GB" altLang="en-US" sz="3600" u="sng" dirty="0" smtClean="0"/>
            </a:br>
            <a:r>
              <a:rPr lang="en-GB" altLang="en-US" u="sng" dirty="0">
                <a:hlinkClick r:id="rId2"/>
              </a:rPr>
              <a:t>https://</a:t>
            </a:r>
            <a:r>
              <a:rPr lang="en-GB" altLang="en-US" u="sng" dirty="0" smtClean="0">
                <a:hlinkClick r:id="rId2"/>
              </a:rPr>
              <a:t>seea.un.org/sites/seea.un.org/files/seea_cf_final_en.pdf</a:t>
            </a:r>
            <a:endParaRPr lang="en-GB" altLang="en-US" u="sng" dirty="0" smtClean="0"/>
          </a:p>
          <a:p>
            <a:pPr>
              <a:spcAft>
                <a:spcPts val="1200"/>
              </a:spcAft>
              <a:defRPr/>
            </a:pPr>
            <a:endParaRPr lang="en-GB" altLang="en-US" u="sng" dirty="0"/>
          </a:p>
          <a:p>
            <a:endParaRPr lang="en-GB" i="0" dirty="0"/>
          </a:p>
          <a:p>
            <a:r>
              <a:rPr lang="en-GB" sz="3600" dirty="0" smtClean="0"/>
              <a:t>United Nations: </a:t>
            </a:r>
            <a:r>
              <a:rPr lang="en-GB" sz="3600" b="1" dirty="0" smtClean="0"/>
              <a:t>Technical </a:t>
            </a:r>
            <a:r>
              <a:rPr lang="en-GB" sz="3600" b="1" dirty="0"/>
              <a:t>Recommendations in support of the </a:t>
            </a:r>
            <a:r>
              <a:rPr lang="en-GB" sz="3600" b="1" dirty="0" smtClean="0"/>
              <a:t>System </a:t>
            </a:r>
            <a:r>
              <a:rPr lang="en-GB" sz="3600" b="1" dirty="0"/>
              <a:t>of Environmental-Economic Accounting </a:t>
            </a:r>
            <a:r>
              <a:rPr lang="en-GB" sz="3600" b="1" dirty="0" smtClean="0"/>
              <a:t>2012–Experimental </a:t>
            </a:r>
            <a:r>
              <a:rPr lang="en-GB" sz="3600" b="1" dirty="0"/>
              <a:t>Ecosystem Accounting </a:t>
            </a:r>
            <a:r>
              <a:rPr lang="en-GB" sz="3600" b="1" dirty="0" smtClean="0"/>
              <a:t>2017</a:t>
            </a:r>
          </a:p>
          <a:p>
            <a:endParaRPr lang="en-GB" altLang="en-US" sz="3600" b="1" dirty="0"/>
          </a:p>
          <a:p>
            <a:r>
              <a:rPr lang="en-GB" altLang="en-US" sz="3600" b="1" dirty="0" smtClean="0"/>
              <a:t>Several other </a:t>
            </a:r>
            <a:endParaRPr lang="en-GB" altLang="en-US" sz="3600" b="1" dirty="0"/>
          </a:p>
        </p:txBody>
      </p:sp>
      <p:sp>
        <p:nvSpPr>
          <p:cNvPr id="25604" name="Rectangle 5"/>
          <p:cNvSpPr>
            <a:spLocks noGrp="1" noChangeArrowheads="1"/>
          </p:cNvSpPr>
          <p:nvPr>
            <p:ph type="ftr" sz="quarter" idx="10"/>
          </p:nvPr>
        </p:nvSpPr>
        <p:spPr>
          <a:xfrm>
            <a:off x="323850" y="6381750"/>
            <a:ext cx="503238"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C454918-E5DB-4AE9-A05C-E45C701AB482}" type="slidenum">
              <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713" y="473075"/>
            <a:ext cx="2162175"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700808"/>
            <a:ext cx="2160588" cy="279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08" t="19755" r="12383" b="10957"/>
          <a:stretch/>
        </p:blipFill>
        <p:spPr bwMode="auto">
          <a:xfrm>
            <a:off x="6277062" y="2940716"/>
            <a:ext cx="2471401" cy="3224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793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115888"/>
            <a:ext cx="7632700" cy="865187"/>
          </a:xfrm>
        </p:spPr>
        <p:txBody>
          <a:bodyPr/>
          <a:lstStyle/>
          <a:p>
            <a:pPr algn="ctr"/>
            <a:r>
              <a:rPr lang="en-GB" altLang="en-US" sz="2400" dirty="0" smtClean="0"/>
              <a:t>Environmental accounting: </a:t>
            </a:r>
            <a:br>
              <a:rPr lang="en-GB" altLang="en-US" sz="2400" dirty="0" smtClean="0"/>
            </a:br>
            <a:r>
              <a:rPr lang="en-GB" altLang="en-US" sz="2400" dirty="0" smtClean="0"/>
              <a:t>State of play</a:t>
            </a:r>
          </a:p>
        </p:txBody>
      </p:sp>
      <p:sp>
        <p:nvSpPr>
          <p:cNvPr id="27651" name="Rectangle 3"/>
          <p:cNvSpPr>
            <a:spLocks noGrp="1" noChangeArrowheads="1"/>
          </p:cNvSpPr>
          <p:nvPr>
            <p:ph type="body" idx="4294967295"/>
          </p:nvPr>
        </p:nvSpPr>
        <p:spPr>
          <a:xfrm>
            <a:off x="179512" y="1082665"/>
            <a:ext cx="8496944" cy="5197494"/>
          </a:xfrm>
        </p:spPr>
        <p:txBody>
          <a:bodyPr>
            <a:normAutofit/>
          </a:bodyPr>
          <a:lstStyle/>
          <a:p>
            <a:pPr>
              <a:spcAft>
                <a:spcPts val="1200"/>
              </a:spcAft>
              <a:buClrTx/>
              <a:defRPr/>
            </a:pPr>
            <a:r>
              <a:rPr lang="en-GB" altLang="en-US" dirty="0" smtClean="0"/>
              <a:t>Research agendas exist for both SEEA CF and SEEA EEA</a:t>
            </a:r>
          </a:p>
          <a:p>
            <a:pPr>
              <a:spcAft>
                <a:spcPts val="1200"/>
              </a:spcAft>
              <a:buClrTx/>
              <a:defRPr/>
            </a:pPr>
            <a:r>
              <a:rPr lang="de-DE" altLang="en-US" dirty="0" smtClean="0"/>
              <a:t>SEEA EEA </a:t>
            </a:r>
            <a:r>
              <a:rPr lang="de-DE" altLang="en-US" dirty="0" err="1" smtClean="0"/>
              <a:t>revision</a:t>
            </a:r>
            <a:r>
              <a:rPr lang="de-DE" altLang="en-US" dirty="0" smtClean="0"/>
              <a:t> </a:t>
            </a:r>
            <a:r>
              <a:rPr lang="de-DE" altLang="en-US" dirty="0" err="1" smtClean="0"/>
              <a:t>process</a:t>
            </a:r>
            <a:r>
              <a:rPr lang="de-DE" altLang="en-US" dirty="0" smtClean="0"/>
              <a:t> </a:t>
            </a:r>
            <a:r>
              <a:rPr lang="de-DE" altLang="en-US" dirty="0" err="1" smtClean="0"/>
              <a:t>ongoing</a:t>
            </a:r>
            <a:r>
              <a:rPr lang="de-DE" altLang="en-US" dirty="0" smtClean="0"/>
              <a:t> </a:t>
            </a:r>
            <a:r>
              <a:rPr lang="de-DE" altLang="en-US" dirty="0" err="1" smtClean="0"/>
              <a:t>with</a:t>
            </a:r>
            <a:r>
              <a:rPr lang="de-DE" altLang="en-US" dirty="0" smtClean="0"/>
              <a:t> </a:t>
            </a:r>
            <a:r>
              <a:rPr lang="de-DE" altLang="en-US" dirty="0" err="1" smtClean="0"/>
              <a:t>planned</a:t>
            </a:r>
            <a:r>
              <a:rPr lang="de-DE" altLang="en-US" dirty="0" smtClean="0"/>
              <a:t> </a:t>
            </a:r>
            <a:r>
              <a:rPr lang="de-DE" altLang="en-US" dirty="0" err="1" smtClean="0"/>
              <a:t>completion</a:t>
            </a:r>
            <a:r>
              <a:rPr lang="de-DE" altLang="en-US" dirty="0" smtClean="0"/>
              <a:t> at </a:t>
            </a:r>
            <a:r>
              <a:rPr lang="de-DE" altLang="en-US" dirty="0" err="1" smtClean="0"/>
              <a:t>the</a:t>
            </a:r>
            <a:r>
              <a:rPr lang="de-DE" altLang="en-US" dirty="0" smtClean="0"/>
              <a:t> en </a:t>
            </a:r>
            <a:r>
              <a:rPr lang="de-DE" altLang="en-US" dirty="0" err="1" smtClean="0"/>
              <a:t>of</a:t>
            </a:r>
            <a:r>
              <a:rPr lang="de-DE" altLang="en-US" dirty="0" smtClean="0"/>
              <a:t> 2020</a:t>
            </a:r>
          </a:p>
          <a:p>
            <a:pPr>
              <a:spcAft>
                <a:spcPts val="1200"/>
              </a:spcAft>
              <a:buClrTx/>
              <a:defRPr/>
            </a:pPr>
            <a:r>
              <a:rPr lang="de-DE" altLang="en-US" dirty="0" smtClean="0"/>
              <a:t>Global DSDs </a:t>
            </a:r>
            <a:r>
              <a:rPr lang="de-DE" altLang="en-US" dirty="0" err="1" smtClean="0"/>
              <a:t>are</a:t>
            </a:r>
            <a:r>
              <a:rPr lang="de-DE" altLang="en-US" dirty="0" smtClean="0"/>
              <a:t> </a:t>
            </a:r>
            <a:r>
              <a:rPr lang="de-DE" altLang="en-US" dirty="0" err="1" smtClean="0"/>
              <a:t>being</a:t>
            </a:r>
            <a:r>
              <a:rPr lang="de-DE" altLang="en-US" dirty="0" smtClean="0"/>
              <a:t> </a:t>
            </a:r>
            <a:r>
              <a:rPr lang="de-DE" altLang="en-US" dirty="0" err="1" smtClean="0"/>
              <a:t>established</a:t>
            </a:r>
            <a:r>
              <a:rPr lang="de-DE" altLang="en-US" dirty="0" smtClean="0"/>
              <a:t> </a:t>
            </a:r>
            <a:r>
              <a:rPr lang="de-DE" altLang="en-US" dirty="0" err="1" smtClean="0"/>
              <a:t>for</a:t>
            </a:r>
            <a:r>
              <a:rPr lang="de-DE" altLang="en-US" dirty="0" smtClean="0"/>
              <a:t> </a:t>
            </a:r>
            <a:r>
              <a:rPr lang="de-DE" altLang="en-US" dirty="0" err="1" smtClean="0"/>
              <a:t>key</a:t>
            </a:r>
            <a:r>
              <a:rPr lang="de-DE" altLang="en-US" dirty="0" smtClean="0"/>
              <a:t> environmental </a:t>
            </a:r>
            <a:r>
              <a:rPr lang="de-DE" altLang="en-US" dirty="0" err="1" smtClean="0"/>
              <a:t>accounts</a:t>
            </a:r>
            <a:r>
              <a:rPr lang="de-DE" altLang="en-US" dirty="0" smtClean="0"/>
              <a:t> </a:t>
            </a:r>
          </a:p>
          <a:p>
            <a:pPr>
              <a:spcAft>
                <a:spcPts val="1200"/>
              </a:spcAft>
              <a:buClrTx/>
              <a:defRPr/>
            </a:pPr>
            <a:r>
              <a:rPr lang="de-DE" altLang="en-US" dirty="0" err="1" smtClean="0"/>
              <a:t>Use</a:t>
            </a:r>
            <a:r>
              <a:rPr lang="de-DE" altLang="en-US" dirty="0" smtClean="0"/>
              <a:t> </a:t>
            </a:r>
            <a:r>
              <a:rPr lang="de-DE" altLang="en-US" dirty="0" err="1" smtClean="0"/>
              <a:t>of</a:t>
            </a:r>
            <a:r>
              <a:rPr lang="de-DE" altLang="en-US" dirty="0" smtClean="0"/>
              <a:t> </a:t>
            </a:r>
            <a:r>
              <a:rPr lang="de-DE" altLang="en-US" dirty="0" err="1" smtClean="0"/>
              <a:t>indicators</a:t>
            </a:r>
            <a:r>
              <a:rPr lang="de-DE" altLang="en-US" dirty="0" smtClean="0"/>
              <a:t> </a:t>
            </a:r>
            <a:r>
              <a:rPr lang="de-DE" altLang="en-US" dirty="0" err="1" smtClean="0"/>
              <a:t>from</a:t>
            </a:r>
            <a:r>
              <a:rPr lang="de-DE" altLang="en-US" dirty="0" smtClean="0"/>
              <a:t> environmental </a:t>
            </a:r>
            <a:r>
              <a:rPr lang="de-DE" altLang="en-US" dirty="0" err="1" smtClean="0"/>
              <a:t>accounts</a:t>
            </a:r>
            <a:r>
              <a:rPr lang="de-DE" altLang="en-US" dirty="0" smtClean="0"/>
              <a:t> </a:t>
            </a:r>
            <a:r>
              <a:rPr lang="de-DE" altLang="en-US" dirty="0" err="1" smtClean="0"/>
              <a:t>for</a:t>
            </a:r>
            <a:r>
              <a:rPr lang="de-DE" altLang="en-US" dirty="0" smtClean="0"/>
              <a:t> SDG </a:t>
            </a:r>
            <a:r>
              <a:rPr lang="de-DE" altLang="en-US" dirty="0" err="1" smtClean="0"/>
              <a:t>monitoring</a:t>
            </a:r>
            <a:r>
              <a:rPr lang="de-DE" altLang="en-US" dirty="0" smtClean="0"/>
              <a:t> </a:t>
            </a:r>
            <a:r>
              <a:rPr lang="de-DE" altLang="en-US" dirty="0" err="1" smtClean="0"/>
              <a:t>increases</a:t>
            </a:r>
            <a:endParaRPr lang="de-DE" altLang="en-US" dirty="0" smtClean="0"/>
          </a:p>
          <a:p>
            <a:pPr>
              <a:spcAft>
                <a:spcPts val="1200"/>
              </a:spcAft>
              <a:buClrTx/>
              <a:defRPr/>
            </a:pPr>
            <a:r>
              <a:rPr lang="de-DE" altLang="en-US" dirty="0" err="1" smtClean="0"/>
              <a:t>Several</a:t>
            </a:r>
            <a:r>
              <a:rPr lang="de-DE" altLang="en-US" dirty="0" smtClean="0"/>
              <a:t> </a:t>
            </a:r>
            <a:r>
              <a:rPr lang="de-DE" altLang="en-US" dirty="0" err="1" smtClean="0"/>
              <a:t>meetings</a:t>
            </a:r>
            <a:r>
              <a:rPr lang="de-DE" altLang="en-US" dirty="0"/>
              <a:t> </a:t>
            </a:r>
            <a:r>
              <a:rPr lang="de-DE" altLang="en-US" dirty="0" smtClean="0"/>
              <a:t>in </a:t>
            </a:r>
            <a:r>
              <a:rPr lang="de-DE" altLang="en-US" dirty="0" err="1" smtClean="0"/>
              <a:t>the</a:t>
            </a:r>
            <a:r>
              <a:rPr lang="de-DE" altLang="en-US" dirty="0" smtClean="0"/>
              <a:t> </a:t>
            </a:r>
            <a:r>
              <a:rPr lang="de-DE" altLang="en-US" dirty="0" err="1" smtClean="0"/>
              <a:t>next</a:t>
            </a:r>
            <a:r>
              <a:rPr lang="de-DE" altLang="en-US" dirty="0" smtClean="0"/>
              <a:t> 2 </a:t>
            </a:r>
            <a:r>
              <a:rPr lang="de-DE" altLang="en-US" dirty="0" err="1" smtClean="0"/>
              <a:t>years</a:t>
            </a:r>
            <a:r>
              <a:rPr lang="de-DE" altLang="en-US" dirty="0" smtClean="0"/>
              <a:t> </a:t>
            </a:r>
            <a:r>
              <a:rPr lang="de-DE" altLang="en-US" dirty="0" err="1" smtClean="0"/>
              <a:t>linked</a:t>
            </a:r>
            <a:r>
              <a:rPr lang="de-DE" altLang="en-US" dirty="0" smtClean="0"/>
              <a:t> </a:t>
            </a:r>
            <a:r>
              <a:rPr lang="de-DE" altLang="en-US" dirty="0" err="1" smtClean="0"/>
              <a:t>to</a:t>
            </a:r>
            <a:r>
              <a:rPr lang="de-DE" altLang="en-US" dirty="0" smtClean="0"/>
              <a:t> </a:t>
            </a:r>
            <a:r>
              <a:rPr lang="de-DE" altLang="en-US" dirty="0" err="1" smtClean="0"/>
              <a:t>the</a:t>
            </a:r>
            <a:r>
              <a:rPr lang="de-DE" altLang="en-US" dirty="0" smtClean="0"/>
              <a:t> </a:t>
            </a:r>
            <a:r>
              <a:rPr lang="de-DE" altLang="en-US" dirty="0" err="1" smtClean="0"/>
              <a:t>revision</a:t>
            </a:r>
            <a:r>
              <a:rPr lang="de-DE" altLang="en-US" dirty="0" smtClean="0"/>
              <a:t> </a:t>
            </a:r>
            <a:r>
              <a:rPr lang="de-DE" altLang="en-US" dirty="0" err="1" smtClean="0"/>
              <a:t>of</a:t>
            </a:r>
            <a:r>
              <a:rPr lang="de-DE" altLang="en-US" dirty="0" smtClean="0"/>
              <a:t> </a:t>
            </a:r>
            <a:r>
              <a:rPr lang="de-DE" altLang="en-US" dirty="0" err="1" smtClean="0"/>
              <a:t>the</a:t>
            </a:r>
            <a:r>
              <a:rPr lang="de-DE" altLang="en-US" dirty="0" smtClean="0"/>
              <a:t> SEEA EEA </a:t>
            </a:r>
            <a:r>
              <a:rPr lang="de-DE" altLang="en-US" dirty="0" err="1" smtClean="0"/>
              <a:t>could</a:t>
            </a:r>
            <a:r>
              <a:rPr lang="de-DE" altLang="en-US" dirty="0" smtClean="0"/>
              <a:t> </a:t>
            </a:r>
            <a:r>
              <a:rPr lang="de-DE" altLang="en-US" dirty="0" err="1" smtClean="0"/>
              <a:t>be</a:t>
            </a:r>
            <a:r>
              <a:rPr lang="de-DE" altLang="en-US" dirty="0" smtClean="0"/>
              <a:t> </a:t>
            </a:r>
            <a:r>
              <a:rPr lang="de-DE" altLang="en-US" dirty="0" err="1" smtClean="0"/>
              <a:t>put</a:t>
            </a:r>
            <a:r>
              <a:rPr lang="de-DE" altLang="en-US" dirty="0" smtClean="0"/>
              <a:t> </a:t>
            </a:r>
            <a:r>
              <a:rPr lang="de-DE" altLang="en-US" dirty="0" err="1" smtClean="0"/>
              <a:t>to</a:t>
            </a:r>
            <a:r>
              <a:rPr lang="de-DE" altLang="en-US" dirty="0" smtClean="0"/>
              <a:t> </a:t>
            </a:r>
            <a:r>
              <a:rPr lang="de-DE" altLang="en-US" dirty="0" err="1" smtClean="0"/>
              <a:t>use</a:t>
            </a:r>
            <a:r>
              <a:rPr lang="de-DE" altLang="en-US" dirty="0" smtClean="0"/>
              <a:t> </a:t>
            </a:r>
            <a:r>
              <a:rPr lang="de-DE" altLang="en-US" dirty="0" err="1" smtClean="0"/>
              <a:t>for</a:t>
            </a:r>
            <a:r>
              <a:rPr lang="de-DE" altLang="en-US" dirty="0" smtClean="0"/>
              <a:t> </a:t>
            </a:r>
            <a:r>
              <a:rPr lang="de-DE" altLang="en-US" dirty="0" err="1" smtClean="0"/>
              <a:t>strengthening</a:t>
            </a:r>
            <a:r>
              <a:rPr lang="de-DE" altLang="en-US" dirty="0" smtClean="0"/>
              <a:t> </a:t>
            </a:r>
            <a:r>
              <a:rPr lang="de-DE" altLang="en-US" dirty="0" err="1" smtClean="0"/>
              <a:t>the</a:t>
            </a:r>
            <a:r>
              <a:rPr lang="de-DE" altLang="en-US" dirty="0" smtClean="0"/>
              <a:t> link </a:t>
            </a:r>
            <a:r>
              <a:rPr lang="de-DE" altLang="en-US" dirty="0" err="1" smtClean="0"/>
              <a:t>to</a:t>
            </a:r>
            <a:r>
              <a:rPr lang="de-DE" altLang="en-US" dirty="0" smtClean="0"/>
              <a:t> </a:t>
            </a:r>
            <a:r>
              <a:rPr lang="de-DE" altLang="en-US" dirty="0" err="1" smtClean="0"/>
              <a:t>the</a:t>
            </a:r>
            <a:r>
              <a:rPr lang="de-DE" altLang="en-US" dirty="0" smtClean="0"/>
              <a:t> SNA </a:t>
            </a:r>
            <a:r>
              <a:rPr lang="de-DE" altLang="en-US" dirty="0" err="1" smtClean="0"/>
              <a:t>research</a:t>
            </a:r>
            <a:r>
              <a:rPr lang="de-DE" altLang="en-US" dirty="0" smtClean="0"/>
              <a:t> </a:t>
            </a:r>
            <a:r>
              <a:rPr lang="de-DE" altLang="en-US" dirty="0" err="1" smtClean="0"/>
              <a:t>agenda</a:t>
            </a:r>
            <a:endParaRPr lang="en-GB" altLang="en-US" dirty="0" smtClean="0"/>
          </a:p>
        </p:txBody>
      </p:sp>
      <p:sp>
        <p:nvSpPr>
          <p:cNvPr id="25604" name="Rectangle 5"/>
          <p:cNvSpPr>
            <a:spLocks noGrp="1" noChangeArrowheads="1"/>
          </p:cNvSpPr>
          <p:nvPr>
            <p:ph type="ftr" sz="quarter" idx="10"/>
          </p:nvPr>
        </p:nvSpPr>
        <p:spPr>
          <a:xfrm>
            <a:off x="323850" y="6381750"/>
            <a:ext cx="503238"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itchFamily="34" charset="0"/>
              </a:defRPr>
            </a:lvl1pPr>
            <a:lvl2pPr marL="742950" indent="-285750">
              <a:defRPr sz="1200">
                <a:solidFill>
                  <a:srgbClr val="0F5494"/>
                </a:solidFill>
                <a:latin typeface="Verdana" pitchFamily="34" charset="0"/>
              </a:defRPr>
            </a:lvl2pPr>
            <a:lvl3pPr marL="1143000" indent="-228600">
              <a:defRPr sz="1200">
                <a:solidFill>
                  <a:srgbClr val="0F5494"/>
                </a:solidFill>
                <a:latin typeface="Verdana" pitchFamily="34" charset="0"/>
              </a:defRPr>
            </a:lvl3pPr>
            <a:lvl4pPr marL="1600200" indent="-228600">
              <a:defRPr sz="1200">
                <a:solidFill>
                  <a:srgbClr val="0F5494"/>
                </a:solidFill>
                <a:latin typeface="Verdana" pitchFamily="34" charset="0"/>
              </a:defRPr>
            </a:lvl4pPr>
            <a:lvl5pPr marL="2057400" indent="-22860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C454918-E5DB-4AE9-A05C-E45C701AB482}" type="slidenum">
              <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25459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2400" dirty="0" smtClean="0"/>
              <a:t>Research agenda items of particular relevance for environmental </a:t>
            </a:r>
            <a:r>
              <a:rPr lang="en-GB" altLang="en-US" sz="2400" dirty="0" smtClean="0"/>
              <a:t>accounting</a:t>
            </a:r>
            <a:endParaRPr lang="en-GB" altLang="en-US" sz="2400" dirty="0" smtClean="0"/>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6</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481389"/>
            <a:ext cx="8321304" cy="4612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u="sng" kern="0" dirty="0" smtClean="0"/>
              <a:t>SEEA CF and SEEA EEA</a:t>
            </a:r>
          </a:p>
          <a:p>
            <a:r>
              <a:rPr lang="en-US" kern="0" dirty="0" smtClean="0"/>
              <a:t>SEEA1 - </a:t>
            </a:r>
            <a:r>
              <a:rPr lang="en-US" b="1" kern="0" dirty="0" smtClean="0"/>
              <a:t>Development of consistent valuation techniques</a:t>
            </a:r>
            <a:endParaRPr lang="en-GB" b="1" kern="0" dirty="0" smtClean="0"/>
          </a:p>
          <a:p>
            <a:r>
              <a:rPr lang="en-US" kern="0" dirty="0" smtClean="0"/>
              <a:t>SEEA2 - </a:t>
            </a:r>
            <a:r>
              <a:rPr lang="en-US" b="1" kern="0" dirty="0" smtClean="0"/>
              <a:t>Depletion of natural biological resources</a:t>
            </a:r>
          </a:p>
          <a:p>
            <a:r>
              <a:rPr lang="en-US" kern="0" dirty="0" smtClean="0"/>
              <a:t>SEEA3 - </a:t>
            </a:r>
            <a:r>
              <a:rPr lang="en-US" b="1" kern="0" dirty="0" smtClean="0"/>
              <a:t>Losses</a:t>
            </a:r>
            <a:endParaRPr lang="en-GB" b="1" kern="0" dirty="0" smtClean="0"/>
          </a:p>
          <a:p>
            <a:r>
              <a:rPr lang="en-US" kern="0" dirty="0" smtClean="0"/>
              <a:t>SEEA5 - </a:t>
            </a:r>
            <a:r>
              <a:rPr lang="en-US" b="1" kern="0" dirty="0"/>
              <a:t>Ecosystem services </a:t>
            </a:r>
            <a:endParaRPr lang="en-GB" b="1" kern="0" dirty="0"/>
          </a:p>
          <a:p>
            <a:r>
              <a:rPr lang="en-US" kern="0" dirty="0" smtClean="0"/>
              <a:t>SEEA4 - </a:t>
            </a:r>
            <a:r>
              <a:rPr lang="en-US" b="1" kern="0" dirty="0" smtClean="0"/>
              <a:t>Fossil fuel subsidies </a:t>
            </a:r>
            <a:r>
              <a:rPr lang="en-US" kern="0" dirty="0" smtClean="0"/>
              <a:t>by industry as part of climate statistics</a:t>
            </a:r>
          </a:p>
          <a:p>
            <a:r>
              <a:rPr lang="en-US" u="sng" kern="0" dirty="0" smtClean="0"/>
              <a:t>Many other items have an impact on EA</a:t>
            </a:r>
            <a:endParaRPr lang="en-US" u="sng" kern="0" dirty="0"/>
          </a:p>
          <a:p>
            <a:endParaRPr lang="en-GB" kern="0" dirty="0" smtClean="0"/>
          </a:p>
          <a:p>
            <a:endParaRPr lang="en-GB" kern="0" dirty="0"/>
          </a:p>
        </p:txBody>
      </p:sp>
    </p:spTree>
    <p:extLst>
      <p:ext uri="{BB962C8B-B14F-4D97-AF65-F5344CB8AC3E}">
        <p14:creationId xmlns:p14="http://schemas.microsoft.com/office/powerpoint/2010/main" val="3988530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2400" dirty="0" smtClean="0"/>
              <a:t>Research agenda items of particular relevance for environmental </a:t>
            </a:r>
            <a:r>
              <a:rPr lang="en-GB" altLang="en-US" sz="2400" dirty="0"/>
              <a:t>accounting (cont.)</a:t>
            </a:r>
            <a:endParaRPr lang="en-GB" altLang="en-US" sz="2400" dirty="0" smtClean="0"/>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7</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6" name="Text Placeholder 2"/>
          <p:cNvSpPr txBox="1">
            <a:spLocks/>
          </p:cNvSpPr>
          <p:nvPr/>
        </p:nvSpPr>
        <p:spPr bwMode="auto">
          <a:xfrm>
            <a:off x="323528" y="2708920"/>
            <a:ext cx="8424936" cy="4612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u="sng" kern="0" dirty="0" smtClean="0"/>
              <a:t>SNA research agenda draft</a:t>
            </a:r>
            <a:endParaRPr lang="en-GB" kern="0" dirty="0" smtClean="0"/>
          </a:p>
          <a:p>
            <a:r>
              <a:rPr lang="en-US" kern="0" dirty="0" smtClean="0"/>
              <a:t>SNA28 - Tradable emission permits </a:t>
            </a:r>
          </a:p>
          <a:p>
            <a:r>
              <a:rPr lang="en-US" kern="0" dirty="0" smtClean="0"/>
              <a:t>SNA29 - Leases to use or exploit natural resources</a:t>
            </a:r>
            <a:endParaRPr lang="en-GB" kern="0" dirty="0" smtClean="0"/>
          </a:p>
          <a:p>
            <a:r>
              <a:rPr lang="en-US" kern="0" dirty="0" smtClean="0"/>
              <a:t>SNA35 - Valuation of natural resources</a:t>
            </a:r>
            <a:endParaRPr lang="en-GB" kern="0" dirty="0" smtClean="0"/>
          </a:p>
          <a:p>
            <a:r>
              <a:rPr lang="en-US" u="sng" kern="0" dirty="0" smtClean="0"/>
              <a:t>GFS research agenda</a:t>
            </a:r>
            <a:endParaRPr lang="en-GB" kern="0" dirty="0" smtClean="0"/>
          </a:p>
          <a:p>
            <a:r>
              <a:rPr lang="en-US" kern="0" dirty="0" smtClean="0"/>
              <a:t>(GFS11 = SNA35)</a:t>
            </a:r>
          </a:p>
          <a:p>
            <a:r>
              <a:rPr lang="en-US" kern="0" dirty="0" smtClean="0"/>
              <a:t>GFS2 - </a:t>
            </a:r>
            <a:r>
              <a:rPr lang="en-US" b="1" kern="0" dirty="0" smtClean="0"/>
              <a:t>Application of re-routing</a:t>
            </a:r>
            <a:endParaRPr lang="en-GB" b="1" kern="0" dirty="0" smtClean="0"/>
          </a:p>
          <a:p>
            <a:r>
              <a:rPr lang="en-US" kern="0" dirty="0" smtClean="0"/>
              <a:t>GFS3 - Terminal costs</a:t>
            </a:r>
            <a:endParaRPr lang="en-GB" kern="0" dirty="0" smtClean="0"/>
          </a:p>
          <a:p>
            <a:endParaRPr lang="en-GB" kern="0" dirty="0"/>
          </a:p>
        </p:txBody>
      </p:sp>
    </p:spTree>
    <p:extLst>
      <p:ext uri="{BB962C8B-B14F-4D97-AF65-F5344CB8AC3E}">
        <p14:creationId xmlns:p14="http://schemas.microsoft.com/office/powerpoint/2010/main" val="3607890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1556271"/>
            <a:ext cx="8229600" cy="648593"/>
          </a:xfrm>
        </p:spPr>
        <p:txBody>
          <a:bodyPr/>
          <a:lstStyle/>
          <a:p>
            <a:r>
              <a:rPr lang="en-GB" altLang="en-US" sz="2400" dirty="0" smtClean="0"/>
              <a:t>Losses – key issues</a:t>
            </a:r>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8</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276873"/>
            <a:ext cx="8321304" cy="4817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There are a number of issues related to losses which are not </a:t>
            </a:r>
            <a:r>
              <a:rPr lang="en-US" dirty="0" smtClean="0"/>
              <a:t>yet fully </a:t>
            </a:r>
            <a:r>
              <a:rPr lang="en-US" dirty="0"/>
              <a:t>described in the SEEA </a:t>
            </a:r>
            <a:r>
              <a:rPr lang="en-US" dirty="0" smtClean="0"/>
              <a:t>CF. These </a:t>
            </a:r>
            <a:r>
              <a:rPr lang="en-US" dirty="0"/>
              <a:t>include </a:t>
            </a:r>
            <a:r>
              <a:rPr lang="en-US" dirty="0" smtClean="0"/>
              <a:t>losses of natural gas, electric energy and water. Papers were </a:t>
            </a:r>
            <a:r>
              <a:rPr lang="en-US" dirty="0"/>
              <a:t>drafted during the drafting of the SEEA CF which should be reviewed for better clarification of the terminology and conceptual issues and how to address them</a:t>
            </a:r>
            <a:r>
              <a:rPr lang="en-US" dirty="0" smtClean="0"/>
              <a:t>.</a:t>
            </a:r>
          </a:p>
          <a:p>
            <a:r>
              <a:rPr lang="en-US" dirty="0" smtClean="0"/>
              <a:t>Example: physical losses (and hence unit prices) depend on number of units – separate units for production and distribution mean higher recorded losses (and higher intermediate consumption) </a:t>
            </a:r>
            <a:endParaRPr lang="en-GB" dirty="0"/>
          </a:p>
        </p:txBody>
      </p:sp>
    </p:spTree>
    <p:extLst>
      <p:ext uri="{BB962C8B-B14F-4D97-AF65-F5344CB8AC3E}">
        <p14:creationId xmlns:p14="http://schemas.microsoft.com/office/powerpoint/2010/main" val="3025174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2400" dirty="0" smtClean="0"/>
              <a:t>Fossil fuel subsidies</a:t>
            </a:r>
          </a:p>
        </p:txBody>
      </p:sp>
      <p:sp>
        <p:nvSpPr>
          <p:cNvPr id="922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fld id="{19D7878F-D18D-481E-9DD2-55FC2DAAD4F6}" type="slidenum">
              <a:rPr altLang="en-US" sz="1400" smtClean="0">
                <a:solidFill>
                  <a:srgbClr val="000000"/>
                </a:solidFill>
                <a:cs typeface="Arial" charset="0"/>
              </a:rPr>
              <a:pPr eaLnBrk="1" hangingPunct="1"/>
              <a:t>9</a:t>
            </a:fld>
            <a:endParaRPr altLang="en-US" sz="1400" smtClean="0">
              <a:solidFill>
                <a:srgbClr val="000000"/>
              </a:solidFill>
              <a:cs typeface="Arial" charset="0"/>
            </a:endParaRPr>
          </a:p>
          <a:p>
            <a:pPr eaLnBrk="1" hangingPunct="1"/>
            <a:endParaRPr altLang="en-US" sz="1400" smtClean="0">
              <a:solidFill>
                <a:srgbClr val="000000"/>
              </a:solidFill>
              <a:cs typeface="Arial" charset="0"/>
            </a:endParaRPr>
          </a:p>
        </p:txBody>
      </p:sp>
      <p:sp>
        <p:nvSpPr>
          <p:cNvPr id="5" name="Text Placeholder 2"/>
          <p:cNvSpPr txBox="1">
            <a:spLocks/>
          </p:cNvSpPr>
          <p:nvPr/>
        </p:nvSpPr>
        <p:spPr bwMode="auto">
          <a:xfrm>
            <a:off x="251521" y="2481389"/>
            <a:ext cx="8321304" cy="46129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smtClean="0"/>
              <a:t>Important Tier 3 SDG indicator (tier 3 = in </a:t>
            </a:r>
            <a:r>
              <a:rPr lang="en-US" dirty="0"/>
              <a:t>need of definition). </a:t>
            </a:r>
            <a:r>
              <a:rPr lang="en-US" dirty="0" smtClean="0"/>
              <a:t>Data available </a:t>
            </a:r>
            <a:r>
              <a:rPr lang="en-US" dirty="0"/>
              <a:t>at the International Energy Agency and OECD. </a:t>
            </a:r>
            <a:r>
              <a:rPr lang="en-US" dirty="0" smtClean="0"/>
              <a:t>IEA uses </a:t>
            </a:r>
            <a:r>
              <a:rPr lang="en-US" dirty="0"/>
              <a:t>price-gap </a:t>
            </a:r>
            <a:r>
              <a:rPr lang="en-US" dirty="0" smtClean="0"/>
              <a:t>method. Data used </a:t>
            </a:r>
            <a:r>
              <a:rPr lang="en-US" dirty="0"/>
              <a:t>by </a:t>
            </a:r>
            <a:r>
              <a:rPr lang="en-US" dirty="0" smtClean="0"/>
              <a:t>IMF include </a:t>
            </a:r>
            <a:r>
              <a:rPr lang="en-US" dirty="0"/>
              <a:t>calculations of external costs. </a:t>
            </a:r>
            <a:r>
              <a:rPr lang="en-US" dirty="0" smtClean="0"/>
              <a:t>Connecting these </a:t>
            </a:r>
            <a:r>
              <a:rPr lang="en-US" dirty="0"/>
              <a:t>data sets </a:t>
            </a:r>
            <a:r>
              <a:rPr lang="en-US" dirty="0" smtClean="0"/>
              <a:t>to SEEA should be possible. </a:t>
            </a:r>
          </a:p>
          <a:p>
            <a:endParaRPr lang="en-US" dirty="0"/>
          </a:p>
          <a:p>
            <a:r>
              <a:rPr lang="en-US" dirty="0" smtClean="0"/>
              <a:t>Issues: links to consumer subsidies, treatment of tax differentials as transfers and re-routing.</a:t>
            </a:r>
            <a:endParaRPr lang="en-GB" dirty="0"/>
          </a:p>
        </p:txBody>
      </p:sp>
    </p:spTree>
    <p:extLst>
      <p:ext uri="{BB962C8B-B14F-4D97-AF65-F5344CB8AC3E}">
        <p14:creationId xmlns:p14="http://schemas.microsoft.com/office/powerpoint/2010/main" val="1648744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stat_blu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Estat_blu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2299</TotalTime>
  <Words>1039</Words>
  <Application>Microsoft Office PowerPoint</Application>
  <PresentationFormat>On-screen Show (4:3)</PresentationFormat>
  <Paragraphs>94</Paragraphs>
  <Slides>16</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16</vt:i4>
      </vt:variant>
    </vt:vector>
  </HeadingPairs>
  <TitlesOfParts>
    <vt:vector size="24" baseType="lpstr">
      <vt:lpstr>Arial</vt:lpstr>
      <vt:lpstr>Calibri</vt:lpstr>
      <vt:lpstr>Verdana</vt:lpstr>
      <vt:lpstr>Wingdings</vt:lpstr>
      <vt:lpstr>blank</vt:lpstr>
      <vt:lpstr>Office Theme</vt:lpstr>
      <vt:lpstr>1_Estat_blue_EN</vt:lpstr>
      <vt:lpstr>2_Estat_blue_EN</vt:lpstr>
      <vt:lpstr>Developments in environmental-economic accounting</vt:lpstr>
      <vt:lpstr>Overview of presentation</vt:lpstr>
      <vt:lpstr>What is environmental-economic accounting?</vt:lpstr>
      <vt:lpstr>Environmental accounting:  international guidance</vt:lpstr>
      <vt:lpstr>Environmental accounting:  State of play</vt:lpstr>
      <vt:lpstr>Research agenda items of particular relevance for environmental accounting</vt:lpstr>
      <vt:lpstr>Research agenda items of particular relevance for environmental accounting (cont.)</vt:lpstr>
      <vt:lpstr>Losses – key issues</vt:lpstr>
      <vt:lpstr>Fossil fuel subsidies</vt:lpstr>
      <vt:lpstr>Depletion of biological resources</vt:lpstr>
      <vt:lpstr>Ecosystems and ecosystem services</vt:lpstr>
      <vt:lpstr>Components of ecosystem accounting</vt:lpstr>
      <vt:lpstr>Households producing energy – re-routing</vt:lpstr>
      <vt:lpstr>Many other areas of interest</vt:lpstr>
      <vt:lpstr>Environmental accounting key dates (tentative) where links to SNA could be discussed</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Arturo.De-La-Fuente@ec.europa.eu</dc:creator>
  <cp:lastModifiedBy>STEURER Anton (ESTAT)</cp:lastModifiedBy>
  <cp:revision>307</cp:revision>
  <cp:lastPrinted>2016-04-22T13:03:54Z</cp:lastPrinted>
  <dcterms:created xsi:type="dcterms:W3CDTF">2014-01-16T10:05:06Z</dcterms:created>
  <dcterms:modified xsi:type="dcterms:W3CDTF">2018-11-19T15:11:21Z</dcterms:modified>
</cp:coreProperties>
</file>