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404" r:id="rId3"/>
    <p:sldId id="419" r:id="rId4"/>
    <p:sldId id="426" r:id="rId5"/>
    <p:sldId id="405" r:id="rId6"/>
    <p:sldId id="427" r:id="rId7"/>
    <p:sldId id="410" r:id="rId8"/>
    <p:sldId id="409" r:id="rId9"/>
    <p:sldId id="412" r:id="rId10"/>
    <p:sldId id="413" r:id="rId11"/>
    <p:sldId id="415" r:id="rId12"/>
    <p:sldId id="421" r:id="rId13"/>
    <p:sldId id="435" r:id="rId14"/>
    <p:sldId id="402" r:id="rId15"/>
    <p:sldId id="423" r:id="rId16"/>
    <p:sldId id="422" r:id="rId17"/>
    <p:sldId id="436" r:id="rId18"/>
    <p:sldId id="438" r:id="rId19"/>
    <p:sldId id="272" r:id="rId20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nt Moulton" initials="BM" lastIdx="5" clrIdx="0">
    <p:extLst/>
  </p:cmAuthor>
  <p:cmAuthor id="2" name="VAN DE VEN Peter" initials="VDV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88099" autoAdjust="0"/>
  </p:normalViewPr>
  <p:slideViewPr>
    <p:cSldViewPr>
      <p:cViewPr varScale="1">
        <p:scale>
          <a:sx n="98" d="100"/>
          <a:sy n="98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t Moulton" userId="394f343a756ecc90" providerId="LiveId" clId="{1489F285-45B1-4E12-B2BF-B9B851647BD2}"/>
    <pc:docChg chg="undo custSel addSld modSld">
      <pc:chgData name="Brent Moulton" userId="394f343a756ecc90" providerId="LiveId" clId="{1489F285-45B1-4E12-B2BF-B9B851647BD2}" dt="2018-03-05T02:14:35.800" v="2252" actId="20577"/>
      <pc:docMkLst>
        <pc:docMk/>
      </pc:docMkLst>
      <pc:sldChg chg="modSp">
        <pc:chgData name="Brent Moulton" userId="394f343a756ecc90" providerId="LiveId" clId="{1489F285-45B1-4E12-B2BF-B9B851647BD2}" dt="2018-03-05T00:58:07.966" v="205" actId="20577"/>
        <pc:sldMkLst>
          <pc:docMk/>
          <pc:sldMk cId="3634231584" sldId="256"/>
        </pc:sldMkLst>
        <pc:spChg chg="mod">
          <ac:chgData name="Brent Moulton" userId="394f343a756ecc90" providerId="LiveId" clId="{1489F285-45B1-4E12-B2BF-B9B851647BD2}" dt="2018-03-05T00:48:46.178" v="56" actId="6549"/>
          <ac:spMkLst>
            <pc:docMk/>
            <pc:sldMk cId="3634231584" sldId="256"/>
            <ac:spMk id="2" creationId="{00000000-0000-0000-0000-000000000000}"/>
          </ac:spMkLst>
        </pc:spChg>
        <pc:spChg chg="mod">
          <ac:chgData name="Brent Moulton" userId="394f343a756ecc90" providerId="LiveId" clId="{1489F285-45B1-4E12-B2BF-B9B851647BD2}" dt="2018-03-05T00:58:07.966" v="205" actId="20577"/>
          <ac:spMkLst>
            <pc:docMk/>
            <pc:sldMk cId="3634231584" sldId="256"/>
            <ac:spMk id="3" creationId="{00000000-0000-0000-0000-000000000000}"/>
          </ac:spMkLst>
        </pc:spChg>
      </pc:sldChg>
      <pc:sldChg chg="modSp">
        <pc:chgData name="Brent Moulton" userId="394f343a756ecc90" providerId="LiveId" clId="{1489F285-45B1-4E12-B2BF-B9B851647BD2}" dt="2018-03-05T02:14:35.800" v="2252" actId="20577"/>
        <pc:sldMkLst>
          <pc:docMk/>
          <pc:sldMk cId="927664586" sldId="272"/>
        </pc:sldMkLst>
        <pc:spChg chg="mod">
          <ac:chgData name="Brent Moulton" userId="394f343a756ecc90" providerId="LiveId" clId="{1489F285-45B1-4E12-B2BF-B9B851647BD2}" dt="2018-03-05T02:14:35.800" v="2252" actId="20577"/>
          <ac:spMkLst>
            <pc:docMk/>
            <pc:sldMk cId="927664586" sldId="272"/>
            <ac:spMk id="3" creationId="{00000000-0000-0000-0000-000000000000}"/>
          </ac:spMkLst>
        </pc:spChg>
      </pc:sldChg>
      <pc:sldChg chg="modSp">
        <pc:chgData name="Brent Moulton" userId="394f343a756ecc90" providerId="LiveId" clId="{1489F285-45B1-4E12-B2BF-B9B851647BD2}" dt="2018-03-05T02:08:51.420" v="2241" actId="20577"/>
        <pc:sldMkLst>
          <pc:docMk/>
          <pc:sldMk cId="3043493143" sldId="299"/>
        </pc:sldMkLst>
        <pc:spChg chg="mod">
          <ac:chgData name="Brent Moulton" userId="394f343a756ecc90" providerId="LiveId" clId="{1489F285-45B1-4E12-B2BF-B9B851647BD2}" dt="2018-03-05T02:08:51.420" v="2241" actId="20577"/>
          <ac:spMkLst>
            <pc:docMk/>
            <pc:sldMk cId="3043493143" sldId="299"/>
            <ac:spMk id="21506" creationId="{00000000-0000-0000-0000-000000000000}"/>
          </ac:spMkLst>
        </pc:spChg>
      </pc:sldChg>
      <pc:sldChg chg="addCm modCm">
        <pc:chgData name="Brent Moulton" userId="394f343a756ecc90" providerId="LiveId" clId="{1489F285-45B1-4E12-B2BF-B9B851647BD2}" dt="2018-03-05T02:10:01.952" v="2243"/>
        <pc:sldMkLst>
          <pc:docMk/>
          <pc:sldMk cId="4044986403" sldId="301"/>
        </pc:sldMkLst>
      </pc:sldChg>
      <pc:sldChg chg="modSp">
        <pc:chgData name="Brent Moulton" userId="394f343a756ecc90" providerId="LiveId" clId="{1489F285-45B1-4E12-B2BF-B9B851647BD2}" dt="2018-03-05T01:22:12.450" v="288" actId="20577"/>
        <pc:sldMkLst>
          <pc:docMk/>
          <pc:sldMk cId="1101640206" sldId="302"/>
        </pc:sldMkLst>
        <pc:spChg chg="mod">
          <ac:chgData name="Brent Moulton" userId="394f343a756ecc90" providerId="LiveId" clId="{1489F285-45B1-4E12-B2BF-B9B851647BD2}" dt="2018-03-05T01:22:12.450" v="288" actId="20577"/>
          <ac:spMkLst>
            <pc:docMk/>
            <pc:sldMk cId="1101640206" sldId="302"/>
            <ac:spMk id="2" creationId="{00000000-0000-0000-0000-000000000000}"/>
          </ac:spMkLst>
        </pc:spChg>
      </pc:sldChg>
      <pc:sldChg chg="addCm modCm">
        <pc:chgData name="Brent Moulton" userId="394f343a756ecc90" providerId="LiveId" clId="{1489F285-45B1-4E12-B2BF-B9B851647BD2}" dt="2018-03-05T02:13:12.016" v="2251"/>
        <pc:sldMkLst>
          <pc:docMk/>
          <pc:sldMk cId="836533722" sldId="303"/>
        </pc:sldMkLst>
      </pc:sldChg>
      <pc:sldChg chg="addCm modCm">
        <pc:chgData name="Brent Moulton" userId="394f343a756ecc90" providerId="LiveId" clId="{1489F285-45B1-4E12-B2BF-B9B851647BD2}" dt="2018-03-05T02:12:47.434" v="2249"/>
        <pc:sldMkLst>
          <pc:docMk/>
          <pc:sldMk cId="317492587" sldId="312"/>
        </pc:sldMkLst>
      </pc:sldChg>
      <pc:sldChg chg="addCm modCm">
        <pc:chgData name="Brent Moulton" userId="394f343a756ecc90" providerId="LiveId" clId="{1489F285-45B1-4E12-B2BF-B9B851647BD2}" dt="2018-03-05T02:11:16.190" v="2245"/>
        <pc:sldMkLst>
          <pc:docMk/>
          <pc:sldMk cId="760919489" sldId="317"/>
        </pc:sldMkLst>
      </pc:sldChg>
      <pc:sldChg chg="addCm modCm">
        <pc:chgData name="Brent Moulton" userId="394f343a756ecc90" providerId="LiveId" clId="{1489F285-45B1-4E12-B2BF-B9B851647BD2}" dt="2018-03-05T02:11:48.230" v="2247"/>
        <pc:sldMkLst>
          <pc:docMk/>
          <pc:sldMk cId="3248678295" sldId="318"/>
        </pc:sldMkLst>
      </pc:sldChg>
      <pc:sldChg chg="modSp">
        <pc:chgData name="Brent Moulton" userId="394f343a756ecc90" providerId="LiveId" clId="{1489F285-45B1-4E12-B2BF-B9B851647BD2}" dt="2018-03-05T01:01:27.495" v="242" actId="20577"/>
        <pc:sldMkLst>
          <pc:docMk/>
          <pc:sldMk cId="4241026386" sldId="322"/>
        </pc:sldMkLst>
        <pc:spChg chg="mod">
          <ac:chgData name="Brent Moulton" userId="394f343a756ecc90" providerId="LiveId" clId="{1489F285-45B1-4E12-B2BF-B9B851647BD2}" dt="2018-03-05T01:01:27.495" v="242" actId="20577"/>
          <ac:spMkLst>
            <pc:docMk/>
            <pc:sldMk cId="4241026386" sldId="322"/>
            <ac:spMk id="2" creationId="{00000000-0000-0000-0000-000000000000}"/>
          </ac:spMkLst>
        </pc:spChg>
      </pc:sldChg>
      <pc:sldChg chg="addSp delSp modSp add mod">
        <pc:chgData name="Brent Moulton" userId="394f343a756ecc90" providerId="LiveId" clId="{1489F285-45B1-4E12-B2BF-B9B851647BD2}" dt="2018-03-05T02:07:25.074" v="2240" actId="20577"/>
        <pc:sldMkLst>
          <pc:docMk/>
          <pc:sldMk cId="4003685540" sldId="326"/>
        </pc:sldMkLst>
        <pc:spChg chg="del">
          <ac:chgData name="Brent Moulton" userId="394f343a756ecc90" providerId="LiveId" clId="{1489F285-45B1-4E12-B2BF-B9B851647BD2}" dt="2018-03-05T01:17:09.581" v="245"/>
          <ac:spMkLst>
            <pc:docMk/>
            <pc:sldMk cId="4003685540" sldId="326"/>
            <ac:spMk id="2" creationId="{6DDF684B-CA45-4216-A273-FAF2B26CD6B1}"/>
          </ac:spMkLst>
        </pc:spChg>
        <pc:spChg chg="mod">
          <ac:chgData name="Brent Moulton" userId="394f343a756ecc90" providerId="LiveId" clId="{1489F285-45B1-4E12-B2BF-B9B851647BD2}" dt="2018-03-05T02:07:25.074" v="2240" actId="20577"/>
          <ac:spMkLst>
            <pc:docMk/>
            <pc:sldMk cId="4003685540" sldId="326"/>
            <ac:spMk id="3" creationId="{219E04BF-E0AE-4F73-86F7-8D92FC4AF95F}"/>
          </ac:spMkLst>
        </pc:spChg>
        <pc:graphicFrameChg chg="add mod">
          <ac:chgData name="Brent Moulton" userId="394f343a756ecc90" providerId="LiveId" clId="{1489F285-45B1-4E12-B2BF-B9B851647BD2}" dt="2018-03-05T02:05:03.455" v="2194" actId="14100"/>
          <ac:graphicFrameMkLst>
            <pc:docMk/>
            <pc:sldMk cId="4003685540" sldId="326"/>
            <ac:graphicFrameMk id="4" creationId="{7A34C95B-6A51-4B57-BDC2-6FEDF331D129}"/>
          </ac:graphicFrameMkLst>
        </pc:graphicFrameChg>
      </pc:sldChg>
      <pc:sldChg chg="modSp add">
        <pc:chgData name="Brent Moulton" userId="394f343a756ecc90" providerId="LiveId" clId="{1489F285-45B1-4E12-B2BF-B9B851647BD2}" dt="2018-03-05T01:47:44.428" v="1390" actId="20577"/>
        <pc:sldMkLst>
          <pc:docMk/>
          <pc:sldMk cId="4114710370" sldId="327"/>
        </pc:sldMkLst>
        <pc:spChg chg="mod">
          <ac:chgData name="Brent Moulton" userId="394f343a756ecc90" providerId="LiveId" clId="{1489F285-45B1-4E12-B2BF-B9B851647BD2}" dt="2018-03-05T01:47:44.428" v="1390" actId="20577"/>
          <ac:spMkLst>
            <pc:docMk/>
            <pc:sldMk cId="4114710370" sldId="327"/>
            <ac:spMk id="2" creationId="{237A029E-DBE5-4CC8-A278-B8766177AC00}"/>
          </ac:spMkLst>
        </pc:spChg>
        <pc:spChg chg="mod">
          <ac:chgData name="Brent Moulton" userId="394f343a756ecc90" providerId="LiveId" clId="{1489F285-45B1-4E12-B2BF-B9B851647BD2}" dt="2018-03-05T01:25:53.186" v="353" actId="6549"/>
          <ac:spMkLst>
            <pc:docMk/>
            <pc:sldMk cId="4114710370" sldId="327"/>
            <ac:spMk id="3" creationId="{8E307B06-C107-4910-9600-93708C5373EA}"/>
          </ac:spMkLst>
        </pc:spChg>
      </pc:sldChg>
      <pc:sldChg chg="modSp add">
        <pc:chgData name="Brent Moulton" userId="394f343a756ecc90" providerId="LiveId" clId="{1489F285-45B1-4E12-B2BF-B9B851647BD2}" dt="2018-03-05T01:52:43.985" v="1651" actId="20577"/>
        <pc:sldMkLst>
          <pc:docMk/>
          <pc:sldMk cId="1389035661" sldId="328"/>
        </pc:sldMkLst>
        <pc:spChg chg="mod">
          <ac:chgData name="Brent Moulton" userId="394f343a756ecc90" providerId="LiveId" clId="{1489F285-45B1-4E12-B2BF-B9B851647BD2}" dt="2018-03-05T01:52:43.985" v="1651" actId="20577"/>
          <ac:spMkLst>
            <pc:docMk/>
            <pc:sldMk cId="1389035661" sldId="328"/>
            <ac:spMk id="2" creationId="{1611A4C7-77D7-4438-8B2C-99B0140C447B}"/>
          </ac:spMkLst>
        </pc:spChg>
        <pc:spChg chg="mod">
          <ac:chgData name="Brent Moulton" userId="394f343a756ecc90" providerId="LiveId" clId="{1489F285-45B1-4E12-B2BF-B9B851647BD2}" dt="2018-03-05T01:37:36.473" v="942" actId="6549"/>
          <ac:spMkLst>
            <pc:docMk/>
            <pc:sldMk cId="1389035661" sldId="328"/>
            <ac:spMk id="3" creationId="{A04DB87A-7AAB-4DC1-B98E-0C4E0881DFAC}"/>
          </ac:spMkLst>
        </pc:spChg>
      </pc:sldChg>
      <pc:sldChg chg="modSp add">
        <pc:chgData name="Brent Moulton" userId="394f343a756ecc90" providerId="LiveId" clId="{1489F285-45B1-4E12-B2BF-B9B851647BD2}" dt="2018-03-05T02:02:30.059" v="2192" actId="20577"/>
        <pc:sldMkLst>
          <pc:docMk/>
          <pc:sldMk cId="2960582875" sldId="329"/>
        </pc:sldMkLst>
        <pc:spChg chg="mod">
          <ac:chgData name="Brent Moulton" userId="394f343a756ecc90" providerId="LiveId" clId="{1489F285-45B1-4E12-B2BF-B9B851647BD2}" dt="2018-03-05T02:02:30.059" v="2192" actId="20577"/>
          <ac:spMkLst>
            <pc:docMk/>
            <pc:sldMk cId="2960582875" sldId="329"/>
            <ac:spMk id="2" creationId="{DF6EA7AA-4B77-4843-9B0D-B53E921F9FE6}"/>
          </ac:spMkLst>
        </pc:spChg>
        <pc:spChg chg="mod">
          <ac:chgData name="Brent Moulton" userId="394f343a756ecc90" providerId="LiveId" clId="{1489F285-45B1-4E12-B2BF-B9B851647BD2}" dt="2018-03-05T01:51:52.105" v="1646"/>
          <ac:spMkLst>
            <pc:docMk/>
            <pc:sldMk cId="2960582875" sldId="329"/>
            <ac:spMk id="3" creationId="{1FA5CE63-F0B7-4E7A-9EA2-EC50A700D85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ADA39-3FD0-44E0-9A6B-6F461EE53D0F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243A-1657-43D3-AB4F-FCD614B67D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47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665A5-254D-4F39-B780-6EFA9A8ED256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C5C84-7765-48F7-B3F6-2987B2C746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1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721" indent="-284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571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399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228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FCC8BE-640B-4CFD-A846-CBAA9D2B6A11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41257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CBCB19-A32C-4417-B8A6-D2C7D8F241DB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706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51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721" indent="-284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571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399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228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FCC8BE-640B-4CFD-A846-CBAA9D2B6A11}" type="slidenum">
              <a:rPr lang="en-GB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703623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034422-937E-4B9B-A12E-B244DC8EC1AA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39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9CC1EA-CFB2-4E0F-8093-16B5D2BDA4C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228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75617-1704-467C-A5FF-A6E80373A5A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67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A9B484-FEC9-4050-BF2B-B53C132021DE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62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721" indent="-28489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571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399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228" indent="-22791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7056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885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8713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541" indent="-22791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FCC8BE-640B-4CFD-A846-CBAA9D2B6A11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62967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92CC8D-8F73-4D98-A665-5153C1555DB2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955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072C4C-6E0E-48F9-9E5E-7A4F49F46B86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5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CB9B58-BB3E-4A63-9697-82BB265C6EA0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5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FADBE3-9005-46CC-A74B-460C9E8A3EC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55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3572C0-F6B7-4B40-98A3-EE7A6D3B5833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71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000" y="2628508"/>
            <a:ext cx="2628000" cy="4229631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8"/>
            <a:ext cx="2628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368000" y="2480400"/>
            <a:ext cx="63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Presentation title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368000" y="3805200"/>
            <a:ext cx="63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/>
              <a:t>Click to </a:t>
            </a:r>
            <a:r>
              <a:rPr kumimoji="0" lang="fr-FR" dirty="0" err="1"/>
              <a:t>edit</a:t>
            </a:r>
            <a:r>
              <a:rPr kumimoji="0" lang="fr-FR" dirty="0"/>
              <a:t> </a:t>
            </a:r>
            <a:r>
              <a:rPr kumimoji="0" lang="fr-FR" dirty="0" err="1"/>
              <a:t>Subtitle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200" y="432000"/>
            <a:ext cx="692307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pic>
        <p:nvPicPr>
          <p:cNvPr id="10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000" y="6055200"/>
            <a:ext cx="1742400" cy="5788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3600" y="5328000"/>
            <a:ext cx="950407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00" y="468000"/>
            <a:ext cx="692308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60000" y="2928144"/>
            <a:ext cx="6624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Header title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B74D-A0C1-47D9-8B4B-DFE9A174D65E}" type="datetime1">
              <a:rPr lang="en-US"/>
              <a:pPr>
                <a:defRPr/>
              </a:pPr>
              <a:t>15-Nov-2018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9D7F5-9D83-4C99-8196-0BBF2D619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83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600" y="5328184"/>
            <a:ext cx="950407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504000" y="1306800"/>
            <a:ext cx="8154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400" y="288000"/>
            <a:ext cx="458653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68000" y="1602000"/>
            <a:ext cx="82188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80000" y="237600"/>
            <a:ext cx="7416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Slide title</a:t>
            </a:r>
            <a:br>
              <a:rPr lang="en-US" dirty="0"/>
            </a:br>
            <a:r>
              <a:rPr lang="en-US" dirty="0"/>
              <a:t>Slide title can be extended to two lines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403200" y="6411600"/>
            <a:ext cx="9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0CB9D1BC-8618-42CC-A1BA-4F8724741686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000" y="6411600"/>
            <a:ext cx="468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000" y="6411600"/>
            <a:ext cx="342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8990E19F-4AA6-4568-9377-B4CA8D2CA98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cd.org/std/na/household-dashboard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1163921"/>
            <a:ext cx="6768752" cy="2361480"/>
          </a:xfrm>
        </p:spPr>
        <p:txBody>
          <a:bodyPr/>
          <a:lstStyle/>
          <a:p>
            <a:r>
              <a:rPr lang="en-GB" sz="3600" b="1" dirty="0" smtClean="0"/>
              <a:t>A statistical information system for capturing well-being and sustainability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597107"/>
            <a:ext cx="6264696" cy="19282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b="1" dirty="0"/>
              <a:t>Meeting of the Advisory Expert Group (AEG)               on National Accounts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Luxembourg, November 27 – 29, 2018</a:t>
            </a:r>
          </a:p>
          <a:p>
            <a:pPr>
              <a:lnSpc>
                <a:spcPct val="100000"/>
              </a:lnSpc>
            </a:pPr>
            <a:endParaRPr lang="en-GB" sz="2000" b="1" dirty="0"/>
          </a:p>
          <a:p>
            <a:pPr>
              <a:lnSpc>
                <a:spcPct val="100000"/>
              </a:lnSpc>
            </a:pPr>
            <a:r>
              <a:rPr lang="en-GB" sz="2000" b="1" dirty="0"/>
              <a:t>Peter van de </a:t>
            </a:r>
            <a:r>
              <a:rPr lang="en-GB" sz="2000" b="1" dirty="0" err="1"/>
              <a:t>Ven</a:t>
            </a:r>
            <a:r>
              <a:rPr lang="en-GB" sz="2000" b="1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2000" b="1" dirty="0"/>
              <a:t>Head of National Accounts, OECD</a:t>
            </a:r>
          </a:p>
          <a:p>
            <a:pPr>
              <a:lnSpc>
                <a:spcPct val="10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4231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500" y="238125"/>
            <a:ext cx="8064500" cy="1022350"/>
          </a:xfrm>
        </p:spPr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2"/>
                </a:solidFill>
              </a:rPr>
              <a:t>Coverage rates (micro vs. macro)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601788"/>
            <a:ext cx="7920880" cy="48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932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788" y="1425575"/>
            <a:ext cx="8939212" cy="5532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tx2"/>
                </a:solidFill>
              </a:rPr>
              <a:t>Results from 2015 exercise: </a:t>
            </a:r>
            <a:br>
              <a:rPr lang="en-GB" b="1" dirty="0" smtClean="0">
                <a:solidFill>
                  <a:schemeClr val="tx2"/>
                </a:solidFill>
              </a:rPr>
            </a:br>
            <a:r>
              <a:rPr lang="en-GB" b="1" dirty="0" smtClean="0">
                <a:solidFill>
                  <a:schemeClr val="tx2"/>
                </a:solidFill>
              </a:rPr>
              <a:t>Savings ratios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835150" y="2492375"/>
            <a:ext cx="144463" cy="936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Right Arrow 5"/>
          <p:cNvSpPr/>
          <p:nvPr/>
        </p:nvSpPr>
        <p:spPr>
          <a:xfrm rot="10800000">
            <a:off x="4048125" y="4868863"/>
            <a:ext cx="12239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229225" y="4724400"/>
            <a:ext cx="1008063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Mexico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6375" y="2092325"/>
            <a:ext cx="10080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France</a:t>
            </a:r>
          </a:p>
        </p:txBody>
      </p:sp>
      <p:sp>
        <p:nvSpPr>
          <p:cNvPr id="23" name="Right Arrow 22"/>
          <p:cNvSpPr/>
          <p:nvPr/>
        </p:nvSpPr>
        <p:spPr>
          <a:xfrm rot="10800000">
            <a:off x="4067175" y="4221163"/>
            <a:ext cx="1223963" cy="14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35600" y="4092575"/>
            <a:ext cx="1873250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United States</a:t>
            </a:r>
          </a:p>
        </p:txBody>
      </p:sp>
    </p:spTree>
    <p:extLst>
      <p:ext uri="{BB962C8B-B14F-4D97-AF65-F5344CB8AC3E}">
        <p14:creationId xmlns:p14="http://schemas.microsoft.com/office/powerpoint/2010/main" val="346314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0" grpId="0"/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Going Beyond                                            the Current System of National 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A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ccounts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chemeClr val="tx2"/>
                </a:solidFill>
              </a:rPr>
              <a:t>At the OECD …</a:t>
            </a:r>
            <a:endParaRPr lang="en-GB" alt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52113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Estimating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unpaid household activities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Implementing System of Environmental-Economic Accounting (SEEA) </a:t>
            </a:r>
            <a:endParaRPr lang="en-US" sz="28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28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Measuring (sustainable) well-being using a dashboard of indicators (e.g. OECD Better Life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index)</a:t>
            </a:r>
            <a:endParaRPr lang="en-US" sz="2800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821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A Vision for the Future</a:t>
            </a:r>
          </a:p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“So, it has come to this. The global diversity crisis is so severe that brilliant scientists, political leaders, eco-warriors, and religious gurus can no longer save us from ourselves. The military are powerless, but there may be one last hope for life on earth: accountants”</a:t>
            </a:r>
            <a:r>
              <a:rPr lang="en-GB" b="1" i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(Jonathan Watts)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dirty="0" smtClean="0">
                <a:solidFill>
                  <a:schemeClr val="tx2"/>
                </a:solidFill>
              </a:rPr>
              <a:t>Measuring well-being</a:t>
            </a:r>
            <a:endParaRPr lang="en-GB" altLang="en-US" b="1" dirty="0" smtClean="0">
              <a:solidFill>
                <a:schemeClr val="tx2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3023567" cy="518403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Starting point: Well-being is a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multidimensional phenomenon</a:t>
            </a:r>
          </a:p>
          <a:p>
            <a:pPr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One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single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measure not feasible </a:t>
            </a:r>
            <a:endParaRPr lang="en-GB" sz="2400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OECD Better Life Index</a:t>
            </a:r>
            <a:r>
              <a:rPr lang="en-GB" sz="24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, various dimensions: </a:t>
            </a:r>
          </a:p>
          <a:p>
            <a:pPr lvl="1">
              <a:defRPr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H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ousing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Income</a:t>
            </a:r>
          </a:p>
          <a:p>
            <a:pPr lvl="1">
              <a:defRPr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J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obs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Education</a:t>
            </a:r>
          </a:p>
          <a:p>
            <a:pPr lvl="1">
              <a:defRPr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ivic engagement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Health</a:t>
            </a:r>
          </a:p>
          <a:p>
            <a:pPr lvl="1">
              <a:defRPr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L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ife satisfaction</a:t>
            </a:r>
          </a:p>
          <a:p>
            <a:pPr lvl="1">
              <a:defRPr/>
            </a:pP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Safety</a:t>
            </a:r>
          </a:p>
          <a:p>
            <a:pPr lvl="1">
              <a:defRPr/>
            </a:pPr>
            <a:r>
              <a:rPr lang="en-GB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W</a:t>
            </a:r>
            <a:r>
              <a:rPr lang="en-GB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ork-life balance, etc.</a:t>
            </a:r>
          </a:p>
          <a:p>
            <a:pPr eaLnBrk="1" hangingPunct="1"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endParaRPr lang="en-GB" sz="2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Content Placeholder 4" descr="http://www.lillyarts.com/assets/images/Lip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2172184"/>
            <a:ext cx="5112568" cy="395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dirty="0" smtClean="0">
                <a:solidFill>
                  <a:schemeClr val="tx2"/>
                </a:solidFill>
              </a:rPr>
              <a:t>I have a dream!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620180"/>
            <a:ext cx="8351837" cy="512118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sz="2400" dirty="0" smtClean="0">
                <a:latin typeface="+mj-lt"/>
              </a:rPr>
              <a:t>Accept and communicate that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GDP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is first and foremost an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indicator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of (monetary)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income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or economic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activity</a:t>
            </a:r>
          </a:p>
          <a:p>
            <a:pPr>
              <a:lnSpc>
                <a:spcPct val="120000"/>
              </a:lnSpc>
              <a:defRPr/>
            </a:pPr>
            <a:r>
              <a:rPr lang="en-GB" sz="2400" dirty="0" smtClean="0">
                <a:latin typeface="+mj-lt"/>
              </a:rPr>
              <a:t>Establish </a:t>
            </a:r>
            <a:r>
              <a:rPr lang="en-GB" sz="2400" dirty="0">
                <a:latin typeface="+mj-lt"/>
              </a:rPr>
              <a:t>a much</a:t>
            </a:r>
            <a:r>
              <a:rPr lang="en-GB" sz="24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better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link between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macro accounting framework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and the work on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(sustainable) well-being</a:t>
            </a:r>
            <a:endParaRPr lang="en-GB" sz="2400" b="1" dirty="0">
              <a:solidFill>
                <a:schemeClr val="tx2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Embed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the framework of national (monetary) accounts into a much broader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framework of “national accounts”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Practical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approach</a:t>
            </a:r>
            <a:r>
              <a:rPr lang="en-GB" sz="2400" dirty="0" smtClean="0">
                <a:latin typeface="+mj-lt"/>
              </a:rPr>
              <a:t>: start with including and </a:t>
            </a:r>
            <a:r>
              <a:rPr lang="en-GB" sz="2400" dirty="0" smtClean="0">
                <a:latin typeface="+mj-lt"/>
              </a:rPr>
              <a:t>regularly </a:t>
            </a:r>
            <a:r>
              <a:rPr lang="en-GB" sz="2400" dirty="0" smtClean="0">
                <a:latin typeface="+mj-lt"/>
              </a:rPr>
              <a:t>updating of accounts for environment, unpaid household activities, health, and education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sz="2400" dirty="0" smtClean="0">
                <a:latin typeface="+mj-lt"/>
              </a:rPr>
              <a:t>Such </a:t>
            </a:r>
            <a:r>
              <a:rPr lang="en-GB" sz="2400" dirty="0" smtClean="0">
                <a:latin typeface="+mj-lt"/>
              </a:rPr>
              <a:t>an accounting system may </a:t>
            </a:r>
            <a:r>
              <a:rPr lang="en-GB" sz="2400" dirty="0" smtClean="0">
                <a:latin typeface="+mj-lt"/>
              </a:rPr>
              <a:t>provide </a:t>
            </a:r>
            <a:r>
              <a:rPr lang="en-GB" sz="2400" dirty="0" smtClean="0">
                <a:latin typeface="+mj-lt"/>
              </a:rPr>
              <a:t>…</a:t>
            </a:r>
          </a:p>
          <a:p>
            <a:pPr lvl="1">
              <a:lnSpc>
                <a:spcPct val="120000"/>
              </a:lnSpc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underlying accounting framework </a:t>
            </a:r>
            <a:r>
              <a:rPr lang="en-GB" sz="2000" dirty="0" smtClean="0">
                <a:latin typeface="+mj-lt"/>
              </a:rPr>
              <a:t>for several aspects of well-being</a:t>
            </a:r>
          </a:p>
          <a:p>
            <a:pPr lvl="1">
              <a:lnSpc>
                <a:spcPct val="120000"/>
              </a:lnSpc>
              <a:defRPr/>
            </a:pPr>
            <a:r>
              <a:rPr lang="en-GB" sz="2000" dirty="0" smtClean="0">
                <a:latin typeface="+mj-lt"/>
              </a:rPr>
              <a:t>an </a:t>
            </a:r>
            <a:r>
              <a:rPr lang="en-GB" sz="2000" b="1" dirty="0" smtClean="0">
                <a:solidFill>
                  <a:schemeClr val="tx2"/>
                </a:solidFill>
                <a:latin typeface="+mj-lt"/>
              </a:rPr>
              <a:t>improved information basis </a:t>
            </a:r>
            <a:r>
              <a:rPr lang="en-GB" sz="2000" dirty="0" smtClean="0">
                <a:latin typeface="+mj-lt"/>
              </a:rPr>
              <a:t>for analysing trade-offs and win-wins between various aspects of sustainability and </a:t>
            </a:r>
            <a:r>
              <a:rPr lang="en-GB" sz="2000" dirty="0" smtClean="0">
                <a:latin typeface="+mj-lt"/>
              </a:rPr>
              <a:t>well-being</a:t>
            </a:r>
          </a:p>
          <a:p>
            <a:pPr>
              <a:lnSpc>
                <a:spcPct val="120000"/>
              </a:lnSpc>
              <a:defRPr/>
            </a:pPr>
            <a:r>
              <a:rPr lang="en-GB" sz="2400" dirty="0" smtClean="0">
                <a:latin typeface="+mj-lt"/>
              </a:rPr>
              <a:t>Developing such a framework could be the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objective of the guidance note on sustainability and well-being</a:t>
            </a:r>
            <a:endParaRPr lang="en-GB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2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Q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uestions to the AEG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9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7A029E-DBE5-4CC8-A278-B8766177A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02000"/>
            <a:ext cx="8064440" cy="48513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latin typeface="+mj-lt"/>
              </a:rPr>
              <a:t>The AEG is </a:t>
            </a:r>
            <a:r>
              <a:rPr lang="en-GB" sz="2600" dirty="0" smtClean="0">
                <a:latin typeface="+mj-lt"/>
              </a:rPr>
              <a:t>requested:</a:t>
            </a:r>
            <a:endParaRPr lang="en-GB" sz="2600" dirty="0">
              <a:latin typeface="+mj-lt"/>
            </a:endParaRPr>
          </a:p>
          <a:p>
            <a:pPr lvl="0"/>
            <a:r>
              <a:rPr lang="en-US" sz="2600" dirty="0" smtClean="0">
                <a:latin typeface="+mj-lt"/>
              </a:rPr>
              <a:t>To provide its opinion on </a:t>
            </a:r>
            <a:r>
              <a:rPr lang="en-US" sz="2600" dirty="0">
                <a:latin typeface="+mj-lt"/>
              </a:rPr>
              <a:t>the proposal put forward to define </a:t>
            </a:r>
            <a:r>
              <a:rPr lang="en-US" sz="2600" b="1" dirty="0">
                <a:solidFill>
                  <a:schemeClr val="tx2"/>
                </a:solidFill>
                <a:latin typeface="+mj-lt"/>
              </a:rPr>
              <a:t>a broader framework of national accounts, which could be used as a starting point for developing the guidance note on sustainability and </a:t>
            </a: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well-being</a:t>
            </a:r>
            <a:endParaRPr lang="en-GB" sz="2600" b="1" dirty="0">
              <a:solidFill>
                <a:schemeClr val="tx2"/>
              </a:solidFill>
              <a:latin typeface="+mj-lt"/>
            </a:endParaRPr>
          </a:p>
          <a:p>
            <a:pPr lvl="0"/>
            <a:r>
              <a:rPr lang="en-US" sz="2600" dirty="0">
                <a:latin typeface="+mj-lt"/>
              </a:rPr>
              <a:t>To provide </a:t>
            </a:r>
            <a:r>
              <a:rPr lang="en-US" sz="2600" b="1" dirty="0">
                <a:solidFill>
                  <a:schemeClr val="tx2"/>
                </a:solidFill>
                <a:latin typeface="+mj-lt"/>
              </a:rPr>
              <a:t>further ideas and suggestions to arrive at a better link with the work being done in the area of (sustainable) </a:t>
            </a:r>
            <a:r>
              <a:rPr lang="en-US" sz="2600" b="1" dirty="0" smtClean="0">
                <a:solidFill>
                  <a:schemeClr val="tx2"/>
                </a:solidFill>
                <a:latin typeface="+mj-lt"/>
              </a:rPr>
              <a:t>well-being</a:t>
            </a:r>
            <a:endParaRPr lang="en-GB" sz="2600" b="1" dirty="0">
              <a:solidFill>
                <a:schemeClr val="tx2"/>
              </a:solidFill>
              <a:latin typeface="+mj-lt"/>
            </a:endParaRPr>
          </a:p>
          <a:p>
            <a:pPr lvl="0"/>
            <a:endParaRPr lang="en-GB" sz="2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307B06-C107-4910-9600-93708C53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Questions and issues for the AEG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A802C4-A411-4131-8303-23E12952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79D7F5-9D83-4C99-8196-0BBF2D619C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en-GB" sz="3600" b="1" dirty="0">
                <a:solidFill>
                  <a:schemeClr val="tx2"/>
                </a:solidFill>
                <a:latin typeface="+mj-lt"/>
              </a:rPr>
              <a:t>Thank you for your attention!</a:t>
            </a:r>
          </a:p>
          <a:p>
            <a:pPr marL="0" indent="0" algn="ctr">
              <a:buNone/>
            </a:pPr>
            <a:endParaRPr lang="en-GB" sz="36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en-GB" sz="3600" b="1" dirty="0">
              <a:solidFill>
                <a:schemeClr val="tx2"/>
              </a:solidFill>
              <a:latin typeface="+mj-lt"/>
            </a:endParaRP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00" y="3413490"/>
            <a:ext cx="1752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366" y="3413489"/>
            <a:ext cx="1872209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chemeClr val="tx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8218800" cy="49953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Lots of criticism on GDP in providing adequate guidance for policy:</a:t>
            </a:r>
          </a:p>
          <a:p>
            <a:pPr lvl="1">
              <a:defRPr/>
            </a:pPr>
            <a:r>
              <a:rPr lang="en-US" sz="2400" dirty="0" smtClean="0">
                <a:latin typeface="+mj-lt"/>
              </a:rPr>
              <a:t>Does not appropriately measure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well-being</a:t>
            </a:r>
            <a:r>
              <a:rPr lang="en-US" sz="2400" dirty="0" smtClean="0">
                <a:latin typeface="+mj-lt"/>
              </a:rPr>
              <a:t> (including its distribution), or progress of society more generally</a:t>
            </a:r>
          </a:p>
          <a:p>
            <a:pPr lvl="1">
              <a:defRPr/>
            </a:pPr>
            <a:r>
              <a:rPr lang="en-US" sz="2400" dirty="0" smtClean="0">
                <a:latin typeface="+mj-lt"/>
              </a:rPr>
              <a:t>Does not address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environmental issues </a:t>
            </a:r>
            <a:r>
              <a:rPr lang="en-US" sz="2400" dirty="0" smtClean="0">
                <a:latin typeface="+mj-lt"/>
              </a:rPr>
              <a:t>and ecological boundaries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GDP ≠ (sustainable) well-being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GDP ≈ measure of economic activity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But what then?</a:t>
            </a:r>
          </a:p>
        </p:txBody>
      </p:sp>
    </p:spTree>
    <p:extLst>
      <p:ext uri="{BB962C8B-B14F-4D97-AF65-F5344CB8AC3E}">
        <p14:creationId xmlns:p14="http://schemas.microsoft.com/office/powerpoint/2010/main" val="19377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endParaRPr lang="fr-FR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b="1" dirty="0" smtClean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Staying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Within                                                       the Current System of National </a:t>
            </a:r>
            <a:r>
              <a:rPr lang="en-GB" b="1" dirty="0" smtClean="0">
                <a:solidFill>
                  <a:schemeClr val="bg1"/>
                </a:solidFill>
                <a:latin typeface="+mj-lt"/>
              </a:rPr>
              <a:t>Accounts</a:t>
            </a:r>
          </a:p>
          <a:p>
            <a:pPr marL="0" indent="0" algn="ctr">
              <a:buNone/>
            </a:pPr>
            <a:endParaRPr lang="en-GB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n-GB" b="1" dirty="0" smtClean="0">
                <a:solidFill>
                  <a:schemeClr val="bg1"/>
                </a:solidFill>
                <a:latin typeface="+mj-lt"/>
              </a:rPr>
              <a:t>“</a:t>
            </a:r>
            <a:r>
              <a:rPr lang="en-GB" b="1" dirty="0">
                <a:solidFill>
                  <a:schemeClr val="bg1"/>
                </a:solidFill>
                <a:latin typeface="+mj-lt"/>
              </a:rPr>
              <a:t>It’s about households, stupid!” (paraphrasing President Clinton)</a:t>
            </a:r>
          </a:p>
          <a:p>
            <a:pPr marL="0" indent="0" algn="ctr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42988" y="260350"/>
            <a:ext cx="7705725" cy="102235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en-US" b="1" dirty="0" smtClean="0">
                <a:solidFill>
                  <a:schemeClr val="tx2"/>
                </a:solidFill>
              </a:rPr>
              <a:t>Putting people at the centre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en-GB" sz="2400" dirty="0" smtClean="0">
                <a:latin typeface="+mj-lt"/>
              </a:rPr>
              <a:t>Very valid recommendations made in the</a:t>
            </a:r>
            <a:r>
              <a:rPr lang="en-GB" sz="24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</a:rPr>
              <a:t>Stiglitz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-Sen-</a:t>
            </a:r>
            <a:r>
              <a:rPr lang="en-GB" sz="2400" b="1" dirty="0" err="1" smtClean="0">
                <a:solidFill>
                  <a:schemeClr val="tx2"/>
                </a:solidFill>
                <a:latin typeface="+mj-lt"/>
              </a:rPr>
              <a:t>Fitoussi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 Report</a:t>
            </a:r>
            <a:r>
              <a:rPr lang="en-GB" sz="2400" dirty="0" smtClean="0">
                <a:latin typeface="+mj-lt"/>
              </a:rPr>
              <a:t>, in respect of macro-economic statistics: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 smtClean="0">
                <a:latin typeface="+mj-lt"/>
              </a:rPr>
              <a:t>When </a:t>
            </a:r>
            <a:r>
              <a:rPr lang="en-US" sz="2400" dirty="0">
                <a:latin typeface="+mj-lt"/>
              </a:rPr>
              <a:t>evaluating material well-being,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look at income and consumption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dirty="0">
                <a:latin typeface="+mj-lt"/>
              </a:rPr>
              <a:t>rather than </a:t>
            </a:r>
            <a:r>
              <a:rPr lang="en-US" sz="2400" dirty="0" smtClean="0">
                <a:latin typeface="+mj-lt"/>
              </a:rPr>
              <a:t>production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GB" sz="2400" dirty="0">
                <a:latin typeface="+mj-lt"/>
              </a:rPr>
              <a:t>Emphasise the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household </a:t>
            </a: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perspective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Consider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income and consumption jointly with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wealth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j-lt"/>
              </a:rPr>
              <a:t>Give more prominence to the </a:t>
            </a:r>
            <a:r>
              <a:rPr lang="en-US" sz="2400" b="1" dirty="0">
                <a:solidFill>
                  <a:schemeClr val="tx2"/>
                </a:solidFill>
                <a:latin typeface="+mj-lt"/>
              </a:rPr>
              <a:t>distribution of income, consumption and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wealth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Broaden income measures to non-market activities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30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chemeClr val="tx2"/>
                </a:solidFill>
              </a:rPr>
              <a:t>At the OECD …</a:t>
            </a:r>
            <a:endParaRPr lang="en-GB" altLang="en-US" b="1" dirty="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02000"/>
            <a:ext cx="7848416" cy="521137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Analysis of differences in the development of economic growth and real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household disposable income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Quarterly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news releases on household disposable income</a:t>
            </a:r>
          </a:p>
          <a:p>
            <a:pPr>
              <a:defRPr/>
            </a:pPr>
            <a:r>
              <a:rPr lang="en-GB" altLang="en-US" sz="2800" b="1" dirty="0">
                <a:solidFill>
                  <a:schemeClr val="tx2"/>
                </a:solidFill>
                <a:latin typeface="+mj-lt"/>
              </a:rPr>
              <a:t>Households’ Economic Well-being </a:t>
            </a:r>
            <a:r>
              <a:rPr lang="en-GB" altLang="en-US" sz="2800" b="1" dirty="0" smtClean="0">
                <a:solidFill>
                  <a:schemeClr val="tx2"/>
                </a:solidFill>
                <a:latin typeface="+mj-lt"/>
              </a:rPr>
              <a:t>Dashboard</a:t>
            </a:r>
          </a:p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Integrating </a:t>
            </a:r>
            <a:r>
              <a:rPr lang="en-US" sz="2800" b="1" dirty="0">
                <a:solidFill>
                  <a:schemeClr val="tx2"/>
                </a:solidFill>
                <a:latin typeface="+mj-lt"/>
              </a:rPr>
              <a:t>distributional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information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</a:rPr>
              <a:t>witin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 the system of national accounts (together with Eurostat)</a:t>
            </a:r>
            <a:endParaRPr lang="en-US" sz="2800" b="1" dirty="0" smtClean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endParaRPr lang="en-US" sz="2800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73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1" dirty="0">
                <a:solidFill>
                  <a:schemeClr val="tx2"/>
                </a:solidFill>
              </a:rPr>
              <a:t>GDP growth versus real household adjusted disposable </a:t>
            </a:r>
            <a:r>
              <a:rPr lang="en-GB" altLang="en-US" b="1" dirty="0" smtClean="0">
                <a:solidFill>
                  <a:schemeClr val="tx2"/>
                </a:solidFill>
              </a:rPr>
              <a:t>income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684447"/>
            <a:ext cx="7776864" cy="491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b="1" dirty="0" smtClean="0">
                <a:solidFill>
                  <a:schemeClr val="tx2"/>
                </a:solidFill>
              </a:rPr>
              <a:t>Households’ Economic Well-being Dashboard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341313" lvl="1" indent="-341313"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j-lt"/>
              </a:rPr>
              <a:t>Moving beyond GDP to focus on household economic resources … </a:t>
            </a:r>
          </a:p>
          <a:p>
            <a:pPr marL="1201738" lvl="3" indent="-341313">
              <a:spcBef>
                <a:spcPts val="763"/>
              </a:spcBef>
              <a:defRPr/>
            </a:pPr>
            <a:r>
              <a:rPr lang="en-GB" altLang="en-US" sz="2200" dirty="0" smtClean="0">
                <a:latin typeface="+mj-lt"/>
              </a:rPr>
              <a:t>GDP and household income – 3 indicators</a:t>
            </a:r>
          </a:p>
          <a:p>
            <a:pPr marL="1201738" lvl="3" indent="-341313">
              <a:spcBef>
                <a:spcPts val="763"/>
              </a:spcBef>
              <a:defRPr/>
            </a:pPr>
            <a:r>
              <a:rPr lang="en-GB" altLang="en-US" sz="2200" dirty="0" smtClean="0">
                <a:latin typeface="+mj-lt"/>
              </a:rPr>
              <a:t>Confidence, consumption, and savings – 3 indicators</a:t>
            </a:r>
          </a:p>
          <a:p>
            <a:pPr marL="1201738" lvl="3" indent="-341313">
              <a:spcBef>
                <a:spcPts val="763"/>
              </a:spcBef>
              <a:defRPr/>
            </a:pPr>
            <a:r>
              <a:rPr lang="en-GB" altLang="en-US" sz="2200" dirty="0" smtClean="0">
                <a:latin typeface="+mj-lt"/>
              </a:rPr>
              <a:t>Debt and net worth – 2 indicators</a:t>
            </a:r>
          </a:p>
          <a:p>
            <a:pPr marL="1201738" lvl="3" indent="-341313">
              <a:spcBef>
                <a:spcPts val="763"/>
              </a:spcBef>
              <a:defRPr/>
            </a:pPr>
            <a:r>
              <a:rPr lang="en-GB" altLang="en-US" sz="2200" dirty="0" smtClean="0">
                <a:latin typeface="+mj-lt"/>
              </a:rPr>
              <a:t>Unemployment – 2 indicators</a:t>
            </a:r>
          </a:p>
          <a:p>
            <a:pPr marL="342900" lvl="1" indent="-342900"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j-lt"/>
              </a:rPr>
              <a:t>Updated quarterly approximately 4.5 months after the end of the reference quarter</a:t>
            </a:r>
          </a:p>
          <a:p>
            <a:pPr marL="342900" lvl="1" indent="-342900"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GB" altLang="en-US" sz="2400" dirty="0">
                <a:latin typeface="+mj-lt"/>
              </a:rPr>
              <a:t>A blog each quarter focusing on one country’s </a:t>
            </a:r>
            <a:r>
              <a:rPr lang="en-GB" altLang="en-US" sz="2400" dirty="0" smtClean="0">
                <a:latin typeface="+mj-lt"/>
              </a:rPr>
              <a:t>indicators</a:t>
            </a:r>
          </a:p>
          <a:p>
            <a:pPr marL="342900" lvl="1" indent="-342900">
              <a:spcBef>
                <a:spcPts val="763"/>
              </a:spcBef>
              <a:buFont typeface="Arial" pitchFamily="34" charset="0"/>
              <a:buChar char="•"/>
              <a:defRPr/>
            </a:pPr>
            <a:r>
              <a:rPr lang="en-GB" altLang="en-US" sz="2400" dirty="0" smtClean="0">
                <a:latin typeface="+mj-lt"/>
                <a:hlinkClick r:id="rId3"/>
              </a:rPr>
              <a:t>http://www.oecd.org/std/na/household-dashboard.htm</a:t>
            </a:r>
            <a:r>
              <a:rPr lang="en-GB" altLang="en-US" sz="24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8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3250"/>
            <a:ext cx="9143999" cy="746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2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b="1" dirty="0" smtClean="0">
                <a:solidFill>
                  <a:schemeClr val="tx2"/>
                </a:solidFill>
              </a:rPr>
              <a:t>Distributional aspects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8352159" cy="496800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Sub-classifications per main sector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Non-financial corporations: 11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Financial corporations: 	 96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General government:	 15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Households:		 7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NPISHs:			 2</a:t>
            </a:r>
          </a:p>
          <a:p>
            <a:pPr eaLnBrk="1" hangingPunct="1"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Need to integrate micro-data on households, to arrive at consistent and timely distributional information on income, consumption, saving and wealth</a:t>
            </a:r>
          </a:p>
          <a:p>
            <a:pPr lvl="1" eaLnBrk="1" hangingPunct="1">
              <a:defRPr/>
            </a:pPr>
            <a:r>
              <a:rPr lang="en-GB" sz="2000" dirty="0" smtClean="0">
                <a:latin typeface="+mj-lt"/>
              </a:rPr>
              <a:t>More details on households, by income quintile/decile, by type of income, by composition of households</a:t>
            </a:r>
          </a:p>
          <a:p>
            <a:pPr>
              <a:defRPr/>
            </a:pPr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Expert Group Disparities in National Accounts (EG-DNA) </a:t>
            </a:r>
          </a:p>
          <a:p>
            <a:pPr eaLnBrk="1" hangingPunct="1">
              <a:defRPr/>
            </a:pPr>
            <a:r>
              <a:rPr lang="en-GB" sz="2400" dirty="0" smtClean="0">
                <a:latin typeface="+mj-lt"/>
              </a:rPr>
              <a:t>May also improve both micro-data and national accounts</a:t>
            </a:r>
          </a:p>
          <a:p>
            <a:pPr eaLnBrk="1" hangingPunct="1">
              <a:defRPr/>
            </a:pPr>
            <a:endParaRPr lang="en-GB" sz="2400" dirty="0" smtClean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Content Placeholder 4" descr="https://talkandpolitics.files.wordpress.com/2011/12/thepeople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0929" y="1628800"/>
            <a:ext cx="3593071" cy="20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ECD_English_white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OECD_English_white</Template>
  <TotalTime>2760</TotalTime>
  <Words>694</Words>
  <Application>Microsoft Office PowerPoint</Application>
  <PresentationFormat>On-screen Show (4:3)</PresentationFormat>
  <Paragraphs>123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Georgia</vt:lpstr>
      <vt:lpstr>Helvetica 65 Medium</vt:lpstr>
      <vt:lpstr>OECD_English_white</vt:lpstr>
      <vt:lpstr>A statistical information system for capturing well-being and sustainability</vt:lpstr>
      <vt:lpstr>Introduction</vt:lpstr>
      <vt:lpstr>PowerPoint Presentation</vt:lpstr>
      <vt:lpstr>Putting people at the centre</vt:lpstr>
      <vt:lpstr>At the OECD …</vt:lpstr>
      <vt:lpstr>GDP growth versus real household adjusted disposable income</vt:lpstr>
      <vt:lpstr>Households’ Economic Well-being Dashboard</vt:lpstr>
      <vt:lpstr>PowerPoint Presentation</vt:lpstr>
      <vt:lpstr>Distributional aspects</vt:lpstr>
      <vt:lpstr>Coverage rates (micro vs. macro)</vt:lpstr>
      <vt:lpstr>Results from 2015 exercise:  Savings ratios</vt:lpstr>
      <vt:lpstr>PowerPoint Presentation</vt:lpstr>
      <vt:lpstr>At the OECD …</vt:lpstr>
      <vt:lpstr>PowerPoint Presentation</vt:lpstr>
      <vt:lpstr>Measuring well-being</vt:lpstr>
      <vt:lpstr>I have a dream!</vt:lpstr>
      <vt:lpstr>PowerPoint Presentation</vt:lpstr>
      <vt:lpstr>Questions and issues for the AEG</vt:lpstr>
      <vt:lpstr> 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Productivity measurement at the oecd – An Overview</dc:title>
  <dc:creator>SCHREYER Paul</dc:creator>
  <cp:lastModifiedBy>VAN DE VEN Peter, SDD/NAD</cp:lastModifiedBy>
  <cp:revision>222</cp:revision>
  <cp:lastPrinted>2018-01-19T14:03:42Z</cp:lastPrinted>
  <dcterms:created xsi:type="dcterms:W3CDTF">2015-12-07T15:20:08Z</dcterms:created>
  <dcterms:modified xsi:type="dcterms:W3CDTF">2018-11-15T13:01:08Z</dcterms:modified>
</cp:coreProperties>
</file>