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56" r:id="rId2"/>
    <p:sldId id="404" r:id="rId3"/>
    <p:sldId id="436" r:id="rId4"/>
    <p:sldId id="400" r:id="rId5"/>
    <p:sldId id="441" r:id="rId6"/>
    <p:sldId id="442" r:id="rId7"/>
    <p:sldId id="443" r:id="rId8"/>
    <p:sldId id="438" r:id="rId9"/>
    <p:sldId id="444" r:id="rId10"/>
    <p:sldId id="445" r:id="rId11"/>
    <p:sldId id="435" r:id="rId12"/>
    <p:sldId id="439" r:id="rId13"/>
    <p:sldId id="417" r:id="rId14"/>
    <p:sldId id="418" r:id="rId15"/>
    <p:sldId id="434" r:id="rId16"/>
    <p:sldId id="446" r:id="rId17"/>
    <p:sldId id="447" r:id="rId18"/>
    <p:sldId id="448" r:id="rId19"/>
    <p:sldId id="272" r:id="rId20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ent Moulton" initials="BM" lastIdx="5" clrIdx="0">
    <p:extLst/>
  </p:cmAuthor>
  <p:cmAuthor id="2" name="VAN DE VEN Peter" initials="VDVP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2" autoAdjust="0"/>
    <p:restoredTop sz="88099" autoAdjust="0"/>
  </p:normalViewPr>
  <p:slideViewPr>
    <p:cSldViewPr>
      <p:cViewPr varScale="1">
        <p:scale>
          <a:sx n="94" d="100"/>
          <a:sy n="94" d="100"/>
        </p:scale>
        <p:origin x="142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87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ent Moulton" userId="394f343a756ecc90" providerId="LiveId" clId="{1489F285-45B1-4E12-B2BF-B9B851647BD2}"/>
    <pc:docChg chg="undo custSel addSld modSld">
      <pc:chgData name="Brent Moulton" userId="394f343a756ecc90" providerId="LiveId" clId="{1489F285-45B1-4E12-B2BF-B9B851647BD2}" dt="2018-03-05T02:14:35.800" v="2252" actId="20577"/>
      <pc:docMkLst>
        <pc:docMk/>
      </pc:docMkLst>
      <pc:sldChg chg="modSp">
        <pc:chgData name="Brent Moulton" userId="394f343a756ecc90" providerId="LiveId" clId="{1489F285-45B1-4E12-B2BF-B9B851647BD2}" dt="2018-03-05T00:58:07.966" v="205" actId="20577"/>
        <pc:sldMkLst>
          <pc:docMk/>
          <pc:sldMk cId="3634231584" sldId="256"/>
        </pc:sldMkLst>
        <pc:spChg chg="mod">
          <ac:chgData name="Brent Moulton" userId="394f343a756ecc90" providerId="LiveId" clId="{1489F285-45B1-4E12-B2BF-B9B851647BD2}" dt="2018-03-05T00:48:46.178" v="56" actId="6549"/>
          <ac:spMkLst>
            <pc:docMk/>
            <pc:sldMk cId="3634231584" sldId="256"/>
            <ac:spMk id="2" creationId="{00000000-0000-0000-0000-000000000000}"/>
          </ac:spMkLst>
        </pc:spChg>
        <pc:spChg chg="mod">
          <ac:chgData name="Brent Moulton" userId="394f343a756ecc90" providerId="LiveId" clId="{1489F285-45B1-4E12-B2BF-B9B851647BD2}" dt="2018-03-05T00:58:07.966" v="205" actId="20577"/>
          <ac:spMkLst>
            <pc:docMk/>
            <pc:sldMk cId="3634231584" sldId="256"/>
            <ac:spMk id="3" creationId="{00000000-0000-0000-0000-000000000000}"/>
          </ac:spMkLst>
        </pc:spChg>
      </pc:sldChg>
      <pc:sldChg chg="modSp">
        <pc:chgData name="Brent Moulton" userId="394f343a756ecc90" providerId="LiveId" clId="{1489F285-45B1-4E12-B2BF-B9B851647BD2}" dt="2018-03-05T02:14:35.800" v="2252" actId="20577"/>
        <pc:sldMkLst>
          <pc:docMk/>
          <pc:sldMk cId="927664586" sldId="272"/>
        </pc:sldMkLst>
        <pc:spChg chg="mod">
          <ac:chgData name="Brent Moulton" userId="394f343a756ecc90" providerId="LiveId" clId="{1489F285-45B1-4E12-B2BF-B9B851647BD2}" dt="2018-03-05T02:14:35.800" v="2252" actId="20577"/>
          <ac:spMkLst>
            <pc:docMk/>
            <pc:sldMk cId="927664586" sldId="272"/>
            <ac:spMk id="3" creationId="{00000000-0000-0000-0000-000000000000}"/>
          </ac:spMkLst>
        </pc:spChg>
      </pc:sldChg>
      <pc:sldChg chg="modSp">
        <pc:chgData name="Brent Moulton" userId="394f343a756ecc90" providerId="LiveId" clId="{1489F285-45B1-4E12-B2BF-B9B851647BD2}" dt="2018-03-05T02:08:51.420" v="2241" actId="20577"/>
        <pc:sldMkLst>
          <pc:docMk/>
          <pc:sldMk cId="3043493143" sldId="299"/>
        </pc:sldMkLst>
        <pc:spChg chg="mod">
          <ac:chgData name="Brent Moulton" userId="394f343a756ecc90" providerId="LiveId" clId="{1489F285-45B1-4E12-B2BF-B9B851647BD2}" dt="2018-03-05T02:08:51.420" v="2241" actId="20577"/>
          <ac:spMkLst>
            <pc:docMk/>
            <pc:sldMk cId="3043493143" sldId="299"/>
            <ac:spMk id="21506" creationId="{00000000-0000-0000-0000-000000000000}"/>
          </ac:spMkLst>
        </pc:spChg>
      </pc:sldChg>
      <pc:sldChg chg="addCm modCm">
        <pc:chgData name="Brent Moulton" userId="394f343a756ecc90" providerId="LiveId" clId="{1489F285-45B1-4E12-B2BF-B9B851647BD2}" dt="2018-03-05T02:10:01.952" v="2243" actId="20577"/>
        <pc:sldMkLst>
          <pc:docMk/>
          <pc:sldMk cId="4044986403" sldId="301"/>
        </pc:sldMkLst>
      </pc:sldChg>
      <pc:sldChg chg="modSp">
        <pc:chgData name="Brent Moulton" userId="394f343a756ecc90" providerId="LiveId" clId="{1489F285-45B1-4E12-B2BF-B9B851647BD2}" dt="2018-03-05T01:22:12.450" v="288" actId="20577"/>
        <pc:sldMkLst>
          <pc:docMk/>
          <pc:sldMk cId="1101640206" sldId="302"/>
        </pc:sldMkLst>
        <pc:spChg chg="mod">
          <ac:chgData name="Brent Moulton" userId="394f343a756ecc90" providerId="LiveId" clId="{1489F285-45B1-4E12-B2BF-B9B851647BD2}" dt="2018-03-05T01:22:12.450" v="288" actId="20577"/>
          <ac:spMkLst>
            <pc:docMk/>
            <pc:sldMk cId="1101640206" sldId="302"/>
            <ac:spMk id="2" creationId="{00000000-0000-0000-0000-000000000000}"/>
          </ac:spMkLst>
        </pc:spChg>
      </pc:sldChg>
      <pc:sldChg chg="addCm modCm">
        <pc:chgData name="Brent Moulton" userId="394f343a756ecc90" providerId="LiveId" clId="{1489F285-45B1-4E12-B2BF-B9B851647BD2}" dt="2018-03-05T02:13:12.016" v="2251" actId="20577"/>
        <pc:sldMkLst>
          <pc:docMk/>
          <pc:sldMk cId="836533722" sldId="303"/>
        </pc:sldMkLst>
      </pc:sldChg>
      <pc:sldChg chg="addCm modCm">
        <pc:chgData name="Brent Moulton" userId="394f343a756ecc90" providerId="LiveId" clId="{1489F285-45B1-4E12-B2BF-B9B851647BD2}" dt="2018-03-05T02:12:47.434" v="2249" actId="20577"/>
        <pc:sldMkLst>
          <pc:docMk/>
          <pc:sldMk cId="317492587" sldId="312"/>
        </pc:sldMkLst>
      </pc:sldChg>
      <pc:sldChg chg="addCm modCm">
        <pc:chgData name="Brent Moulton" userId="394f343a756ecc90" providerId="LiveId" clId="{1489F285-45B1-4E12-B2BF-B9B851647BD2}" dt="2018-03-05T02:11:16.190" v="2245" actId="20577"/>
        <pc:sldMkLst>
          <pc:docMk/>
          <pc:sldMk cId="760919489" sldId="317"/>
        </pc:sldMkLst>
      </pc:sldChg>
      <pc:sldChg chg="addCm modCm">
        <pc:chgData name="Brent Moulton" userId="394f343a756ecc90" providerId="LiveId" clId="{1489F285-45B1-4E12-B2BF-B9B851647BD2}" dt="2018-03-05T02:11:48.230" v="2247" actId="20577"/>
        <pc:sldMkLst>
          <pc:docMk/>
          <pc:sldMk cId="3248678295" sldId="318"/>
        </pc:sldMkLst>
      </pc:sldChg>
      <pc:sldChg chg="modSp">
        <pc:chgData name="Brent Moulton" userId="394f343a756ecc90" providerId="LiveId" clId="{1489F285-45B1-4E12-B2BF-B9B851647BD2}" dt="2018-03-05T01:01:27.495" v="242" actId="20577"/>
        <pc:sldMkLst>
          <pc:docMk/>
          <pc:sldMk cId="4241026386" sldId="322"/>
        </pc:sldMkLst>
        <pc:spChg chg="mod">
          <ac:chgData name="Brent Moulton" userId="394f343a756ecc90" providerId="LiveId" clId="{1489F285-45B1-4E12-B2BF-B9B851647BD2}" dt="2018-03-05T01:01:27.495" v="242" actId="20577"/>
          <ac:spMkLst>
            <pc:docMk/>
            <pc:sldMk cId="4241026386" sldId="322"/>
            <ac:spMk id="2" creationId="{00000000-0000-0000-0000-000000000000}"/>
          </ac:spMkLst>
        </pc:spChg>
      </pc:sldChg>
      <pc:sldChg chg="addSp delSp modSp add mod">
        <pc:chgData name="Brent Moulton" userId="394f343a756ecc90" providerId="LiveId" clId="{1489F285-45B1-4E12-B2BF-B9B851647BD2}" dt="2018-03-05T02:07:25.074" v="2240" actId="20577"/>
        <pc:sldMkLst>
          <pc:docMk/>
          <pc:sldMk cId="4003685540" sldId="326"/>
        </pc:sldMkLst>
        <pc:spChg chg="del">
          <ac:chgData name="Brent Moulton" userId="394f343a756ecc90" providerId="LiveId" clId="{1489F285-45B1-4E12-B2BF-B9B851647BD2}" dt="2018-03-05T01:17:09.581" v="245" actId="20577"/>
          <ac:spMkLst>
            <pc:docMk/>
            <pc:sldMk cId="4003685540" sldId="326"/>
            <ac:spMk id="2" creationId="{6DDF684B-CA45-4216-A273-FAF2B26CD6B1}"/>
          </ac:spMkLst>
        </pc:spChg>
        <pc:spChg chg="mod">
          <ac:chgData name="Brent Moulton" userId="394f343a756ecc90" providerId="LiveId" clId="{1489F285-45B1-4E12-B2BF-B9B851647BD2}" dt="2018-03-05T02:07:25.074" v="2240" actId="20577"/>
          <ac:spMkLst>
            <pc:docMk/>
            <pc:sldMk cId="4003685540" sldId="326"/>
            <ac:spMk id="3" creationId="{219E04BF-E0AE-4F73-86F7-8D92FC4AF95F}"/>
          </ac:spMkLst>
        </pc:spChg>
        <pc:graphicFrameChg chg="add mod">
          <ac:chgData name="Brent Moulton" userId="394f343a756ecc90" providerId="LiveId" clId="{1489F285-45B1-4E12-B2BF-B9B851647BD2}" dt="2018-03-05T02:05:03.455" v="2194" actId="14100"/>
          <ac:graphicFrameMkLst>
            <pc:docMk/>
            <pc:sldMk cId="4003685540" sldId="326"/>
            <ac:graphicFrameMk id="4" creationId="{7A34C95B-6A51-4B57-BDC2-6FEDF331D129}"/>
          </ac:graphicFrameMkLst>
        </pc:graphicFrameChg>
      </pc:sldChg>
      <pc:sldChg chg="modSp add">
        <pc:chgData name="Brent Moulton" userId="394f343a756ecc90" providerId="LiveId" clId="{1489F285-45B1-4E12-B2BF-B9B851647BD2}" dt="2018-03-05T01:47:44.428" v="1390" actId="20577"/>
        <pc:sldMkLst>
          <pc:docMk/>
          <pc:sldMk cId="4114710370" sldId="327"/>
        </pc:sldMkLst>
        <pc:spChg chg="mod">
          <ac:chgData name="Brent Moulton" userId="394f343a756ecc90" providerId="LiveId" clId="{1489F285-45B1-4E12-B2BF-B9B851647BD2}" dt="2018-03-05T01:47:44.428" v="1390" actId="20577"/>
          <ac:spMkLst>
            <pc:docMk/>
            <pc:sldMk cId="4114710370" sldId="327"/>
            <ac:spMk id="2" creationId="{237A029E-DBE5-4CC8-A278-B8766177AC00}"/>
          </ac:spMkLst>
        </pc:spChg>
        <pc:spChg chg="mod">
          <ac:chgData name="Brent Moulton" userId="394f343a756ecc90" providerId="LiveId" clId="{1489F285-45B1-4E12-B2BF-B9B851647BD2}" dt="2018-03-05T01:25:53.186" v="353" actId="6549"/>
          <ac:spMkLst>
            <pc:docMk/>
            <pc:sldMk cId="4114710370" sldId="327"/>
            <ac:spMk id="3" creationId="{8E307B06-C107-4910-9600-93708C5373EA}"/>
          </ac:spMkLst>
        </pc:spChg>
      </pc:sldChg>
      <pc:sldChg chg="modSp add">
        <pc:chgData name="Brent Moulton" userId="394f343a756ecc90" providerId="LiveId" clId="{1489F285-45B1-4E12-B2BF-B9B851647BD2}" dt="2018-03-05T01:52:43.985" v="1651" actId="20577"/>
        <pc:sldMkLst>
          <pc:docMk/>
          <pc:sldMk cId="1389035661" sldId="328"/>
        </pc:sldMkLst>
        <pc:spChg chg="mod">
          <ac:chgData name="Brent Moulton" userId="394f343a756ecc90" providerId="LiveId" clId="{1489F285-45B1-4E12-B2BF-B9B851647BD2}" dt="2018-03-05T01:52:43.985" v="1651" actId="20577"/>
          <ac:spMkLst>
            <pc:docMk/>
            <pc:sldMk cId="1389035661" sldId="328"/>
            <ac:spMk id="2" creationId="{1611A4C7-77D7-4438-8B2C-99B0140C447B}"/>
          </ac:spMkLst>
        </pc:spChg>
        <pc:spChg chg="mod">
          <ac:chgData name="Brent Moulton" userId="394f343a756ecc90" providerId="LiveId" clId="{1489F285-45B1-4E12-B2BF-B9B851647BD2}" dt="2018-03-05T01:37:36.473" v="942" actId="6549"/>
          <ac:spMkLst>
            <pc:docMk/>
            <pc:sldMk cId="1389035661" sldId="328"/>
            <ac:spMk id="3" creationId="{A04DB87A-7AAB-4DC1-B98E-0C4E0881DFAC}"/>
          </ac:spMkLst>
        </pc:spChg>
      </pc:sldChg>
      <pc:sldChg chg="modSp add">
        <pc:chgData name="Brent Moulton" userId="394f343a756ecc90" providerId="LiveId" clId="{1489F285-45B1-4E12-B2BF-B9B851647BD2}" dt="2018-03-05T02:02:30.059" v="2192" actId="20577"/>
        <pc:sldMkLst>
          <pc:docMk/>
          <pc:sldMk cId="2960582875" sldId="329"/>
        </pc:sldMkLst>
        <pc:spChg chg="mod">
          <ac:chgData name="Brent Moulton" userId="394f343a756ecc90" providerId="LiveId" clId="{1489F285-45B1-4E12-B2BF-B9B851647BD2}" dt="2018-03-05T02:02:30.059" v="2192" actId="20577"/>
          <ac:spMkLst>
            <pc:docMk/>
            <pc:sldMk cId="2960582875" sldId="329"/>
            <ac:spMk id="2" creationId="{DF6EA7AA-4B77-4843-9B0D-B53E921F9FE6}"/>
          </ac:spMkLst>
        </pc:spChg>
        <pc:spChg chg="mod">
          <ac:chgData name="Brent Moulton" userId="394f343a756ecc90" providerId="LiveId" clId="{1489F285-45B1-4E12-B2BF-B9B851647BD2}" dt="2018-03-05T01:51:52.105" v="1646" actId="20577"/>
          <ac:spMkLst>
            <pc:docMk/>
            <pc:sldMk cId="2960582875" sldId="329"/>
            <ac:spMk id="3" creationId="{1FA5CE63-F0B7-4E7A-9EA2-EC50A700D85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ADA39-3FD0-44E0-9A6B-6F461EE53D0F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D243A-1657-43D3-AB4F-FCD614B67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473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665A5-254D-4F39-B780-6EFA9A8ED256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C5C84-7765-48F7-B3F6-2987B2C746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21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0721" indent="-2848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9571" indent="-22791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5399" indent="-22791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1228" indent="-22791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7056" indent="-2279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2885" indent="-2279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8713" indent="-2279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74541" indent="-2279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FCC8BE-640B-4CFD-A846-CBAA9D2B6A11}" type="slidenum">
              <a:rPr lang="en-GB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12576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1238E2-8CC9-4307-A457-4720A1B2F504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21771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75617-1704-467C-A5FF-A6E80373A5A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646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24C637-D1D5-4522-985B-AB867AB926B4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28468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75617-1704-467C-A5FF-A6E80373A5A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843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0721" indent="-2848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9571" indent="-22791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5399" indent="-22791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1228" indent="-22791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7056" indent="-2279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2885" indent="-2279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8713" indent="-2279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74541" indent="-2279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FCC8BE-640B-4CFD-A846-CBAA9D2B6A11}" type="slidenum">
              <a:rPr lang="en-GB"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26933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75617-1704-467C-A5FF-A6E80373A5A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68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0721" indent="-2848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9571" indent="-22791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5399" indent="-22791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1228" indent="-22791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7056" indent="-2279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2885" indent="-2279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8713" indent="-2279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74541" indent="-2279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FCC8BE-640B-4CFD-A846-CBAA9D2B6A11}" type="slidenum">
              <a:rPr lang="en-GB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7426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75617-1704-467C-A5FF-A6E80373A5A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75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0721" indent="-2848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9571" indent="-22791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5399" indent="-22791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1228" indent="-22791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7056" indent="-2279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2885" indent="-2279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8713" indent="-2279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74541" indent="-2279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FCC8BE-640B-4CFD-A846-CBAA9D2B6A11}" type="slidenum">
              <a:rPr lang="en-GB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7019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0721" indent="-2848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9571" indent="-22791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5399" indent="-22791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1228" indent="-22791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7056" indent="-2279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2885" indent="-2279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8713" indent="-2279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74541" indent="-2279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FCC8BE-640B-4CFD-A846-CBAA9D2B6A11}" type="slidenum">
              <a:rPr lang="en-GB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9287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0721" indent="-2848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9571" indent="-22791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5399" indent="-22791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1228" indent="-22791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7056" indent="-2279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2885" indent="-2279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8713" indent="-2279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74541" indent="-2279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FCC8BE-640B-4CFD-A846-CBAA9D2B6A11}" type="slidenum">
              <a:rPr lang="en-GB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9573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75617-1704-467C-A5FF-A6E80373A5A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808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1238E2-8CC9-4307-A457-4720A1B2F504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2412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1238E2-8CC9-4307-A457-4720A1B2F504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6576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Presentation 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/>
              <a:t>Click to </a:t>
            </a:r>
            <a:r>
              <a:rPr kumimoji="0" lang="fr-FR" dirty="0" err="1"/>
              <a:t>edit</a:t>
            </a:r>
            <a:r>
              <a:rPr kumimoji="0" lang="fr-FR" dirty="0"/>
              <a:t> </a:t>
            </a:r>
            <a:r>
              <a:rPr kumimoji="0" lang="fr-FR" dirty="0" err="1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0CB9D1BC-8618-42CC-A1BA-4F8724741686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0CB9D1BC-8618-42CC-A1BA-4F8724741686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8990E19F-4AA6-4568-9377-B4CA8D2CA98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Header title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0CB9D1BC-8618-42CC-A1BA-4F8724741686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8990E19F-4AA6-4568-9377-B4CA8D2CA98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1B74D-A0C1-47D9-8B4B-DFE9A174D65E}" type="datetime1">
              <a:rPr lang="en-US"/>
              <a:pPr>
                <a:defRPr/>
              </a:pPr>
              <a:t>19/11/2018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9D7F5-9D83-4C99-8196-0BBF2D619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837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0CB9D1BC-8618-42CC-A1BA-4F8724741686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8990E19F-4AA6-4568-9377-B4CA8D2CA98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4" y="1772816"/>
            <a:ext cx="6840760" cy="1246495"/>
          </a:xfrm>
        </p:spPr>
        <p:txBody>
          <a:bodyPr/>
          <a:lstStyle/>
          <a:p>
            <a:r>
              <a:rPr lang="en-GB" sz="3600" b="1" dirty="0"/>
              <a:t>Accounting for Unpaid household activities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653136"/>
            <a:ext cx="6768752" cy="193899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000" b="1" dirty="0"/>
              <a:t>Meeting of the Advisory Expert Group (AEG)               on National Accounts</a:t>
            </a:r>
          </a:p>
          <a:p>
            <a:pPr>
              <a:lnSpc>
                <a:spcPct val="100000"/>
              </a:lnSpc>
            </a:pPr>
            <a:r>
              <a:rPr lang="en-GB" sz="2000" b="1" dirty="0"/>
              <a:t>Luxembourg, November 27 – 29, 2018</a:t>
            </a:r>
          </a:p>
          <a:p>
            <a:pPr>
              <a:lnSpc>
                <a:spcPct val="100000"/>
              </a:lnSpc>
            </a:pPr>
            <a:endParaRPr lang="en-GB" sz="2000" b="1" dirty="0"/>
          </a:p>
          <a:p>
            <a:pPr>
              <a:lnSpc>
                <a:spcPct val="100000"/>
              </a:lnSpc>
            </a:pPr>
            <a:r>
              <a:rPr lang="en-GB" sz="2000" b="1" dirty="0"/>
              <a:t>Peter van de </a:t>
            </a:r>
            <a:r>
              <a:rPr lang="en-GB" sz="2000" b="1" dirty="0" err="1"/>
              <a:t>Ven</a:t>
            </a:r>
            <a:r>
              <a:rPr lang="en-GB" sz="2000" b="1" dirty="0"/>
              <a:t> </a:t>
            </a:r>
          </a:p>
          <a:p>
            <a:pPr>
              <a:lnSpc>
                <a:spcPct val="100000"/>
              </a:lnSpc>
            </a:pPr>
            <a:r>
              <a:rPr lang="en-GB" sz="2000" b="1" dirty="0"/>
              <a:t>Head of National Accounts, OECD</a:t>
            </a:r>
          </a:p>
        </p:txBody>
      </p:sp>
    </p:spTree>
    <p:extLst>
      <p:ext uri="{BB962C8B-B14F-4D97-AF65-F5344CB8AC3E}">
        <p14:creationId xmlns:p14="http://schemas.microsoft.com/office/powerpoint/2010/main" val="3634231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557338"/>
            <a:ext cx="8496944" cy="511175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buFont typeface="Arial" charset="0"/>
              <a:buChar char="•"/>
              <a:defRPr/>
            </a:pPr>
            <a:r>
              <a:rPr lang="en-GB" sz="2800" dirty="0">
                <a:latin typeface="+mj-lt"/>
              </a:rPr>
              <a:t>Main valuation issue regarding </a:t>
            </a:r>
            <a:r>
              <a:rPr lang="en-GB" sz="2800" b="1" dirty="0">
                <a:solidFill>
                  <a:schemeClr val="tx2"/>
                </a:solidFill>
                <a:latin typeface="+mj-lt"/>
              </a:rPr>
              <a:t>labour costs</a:t>
            </a:r>
            <a:r>
              <a:rPr lang="en-GB" sz="2800" dirty="0">
                <a:latin typeface="+mj-lt"/>
              </a:rPr>
              <a:t>:</a:t>
            </a:r>
          </a:p>
          <a:p>
            <a:pPr lvl="1">
              <a:lnSpc>
                <a:spcPct val="120000"/>
              </a:lnSpc>
              <a:buFont typeface="Arial" charset="0"/>
              <a:buChar char="•"/>
              <a:defRPr/>
            </a:pPr>
            <a:r>
              <a:rPr lang="en-GB" sz="2400" b="1" dirty="0">
                <a:solidFill>
                  <a:schemeClr val="tx2"/>
                </a:solidFill>
                <a:latin typeface="+mj-lt"/>
              </a:rPr>
              <a:t>Replacement cost approach</a:t>
            </a:r>
            <a:r>
              <a:rPr lang="en-GB" sz="2400" dirty="0">
                <a:latin typeface="+mj-lt"/>
              </a:rPr>
              <a:t>: wage costs of similar activities</a:t>
            </a:r>
          </a:p>
          <a:p>
            <a:pPr lvl="1">
              <a:lnSpc>
                <a:spcPct val="120000"/>
              </a:lnSpc>
              <a:buFont typeface="Arial" charset="0"/>
              <a:buChar char="•"/>
              <a:defRPr/>
            </a:pPr>
            <a:r>
              <a:rPr lang="en-GB" sz="2400" b="1" dirty="0">
                <a:solidFill>
                  <a:schemeClr val="tx2"/>
                </a:solidFill>
                <a:latin typeface="+mj-lt"/>
              </a:rPr>
              <a:t>Opportunity cost approach</a:t>
            </a:r>
            <a:r>
              <a:rPr lang="en-GB" sz="2400" dirty="0">
                <a:latin typeface="+mj-lt"/>
              </a:rPr>
              <a:t>: income foregone</a:t>
            </a:r>
          </a:p>
          <a:p>
            <a:pPr>
              <a:lnSpc>
                <a:spcPct val="120000"/>
              </a:lnSpc>
              <a:defRPr/>
            </a:pPr>
            <a:r>
              <a:rPr lang="en-GB" sz="2800" b="1" dirty="0">
                <a:solidFill>
                  <a:schemeClr val="tx2"/>
                </a:solidFill>
                <a:latin typeface="+mj-lt"/>
              </a:rPr>
              <a:t>Intermediate consumption: difficult to delineate relevant consumption categories</a:t>
            </a:r>
            <a:r>
              <a:rPr lang="en-GB" sz="2800" dirty="0">
                <a:latin typeface="+mj-lt"/>
              </a:rPr>
              <a:t>, but no impact on value added and GDP</a:t>
            </a:r>
          </a:p>
          <a:p>
            <a:pPr>
              <a:lnSpc>
                <a:spcPct val="120000"/>
              </a:lnSpc>
              <a:defRPr/>
            </a:pPr>
            <a:r>
              <a:rPr lang="en-GB" sz="2800" b="1" dirty="0">
                <a:solidFill>
                  <a:schemeClr val="tx2"/>
                </a:solidFill>
                <a:latin typeface="+mj-lt"/>
              </a:rPr>
              <a:t>Consumption of fixed capital (CFC):</a:t>
            </a:r>
          </a:p>
          <a:p>
            <a:pPr lvl="1">
              <a:lnSpc>
                <a:spcPct val="120000"/>
              </a:lnSpc>
              <a:defRPr/>
            </a:pPr>
            <a:r>
              <a:rPr lang="en-GB" sz="2400" b="1" dirty="0">
                <a:latin typeface="+mj-lt"/>
              </a:rPr>
              <a:t>Starting point: certain categories of consumer durables</a:t>
            </a:r>
          </a:p>
          <a:p>
            <a:pPr lvl="1">
              <a:lnSpc>
                <a:spcPct val="120000"/>
              </a:lnSpc>
              <a:defRPr/>
            </a:pPr>
            <a:r>
              <a:rPr lang="en-GB" sz="2400" b="1" dirty="0">
                <a:latin typeface="+mj-lt"/>
              </a:rPr>
              <a:t>Perpetual Inventory Method to estimate CFC</a:t>
            </a:r>
          </a:p>
          <a:p>
            <a:pPr lvl="1">
              <a:lnSpc>
                <a:spcPct val="120000"/>
              </a:lnSpc>
              <a:defRPr/>
            </a:pPr>
            <a:r>
              <a:rPr lang="en-GB" sz="2400" b="1" dirty="0">
                <a:latin typeface="+mj-lt"/>
              </a:rPr>
              <a:t>But … appropriate delineation? service lives? </a:t>
            </a:r>
          </a:p>
          <a:p>
            <a:pPr lvl="1">
              <a:lnSpc>
                <a:spcPct val="120000"/>
              </a:lnSpc>
              <a:buFont typeface="Arial" charset="0"/>
              <a:buChar char="•"/>
              <a:defRPr/>
            </a:pPr>
            <a:endParaRPr lang="en-GB" sz="2000" dirty="0">
              <a:solidFill>
                <a:schemeClr val="tx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9500" y="238125"/>
            <a:ext cx="7524750" cy="1022350"/>
          </a:xfrm>
        </p:spPr>
        <p:txBody>
          <a:bodyPr/>
          <a:lstStyle/>
          <a:p>
            <a:pPr>
              <a:defRPr/>
            </a:pPr>
            <a:r>
              <a:rPr lang="en-GB" b="1" dirty="0">
                <a:solidFill>
                  <a:schemeClr val="tx2"/>
                </a:solidFill>
              </a:rPr>
              <a:t>Basic methodology (2)</a:t>
            </a:r>
          </a:p>
        </p:txBody>
      </p:sp>
    </p:spTree>
    <p:extLst>
      <p:ext uri="{BB962C8B-B14F-4D97-AF65-F5344CB8AC3E}">
        <p14:creationId xmlns:p14="http://schemas.microsoft.com/office/powerpoint/2010/main" val="308780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850" y="1557338"/>
            <a:ext cx="8351838" cy="51117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600" b="1" dirty="0">
                <a:solidFill>
                  <a:schemeClr val="tx2"/>
                </a:solidFill>
                <a:latin typeface="+mj-lt"/>
              </a:rPr>
              <a:t>Time use survey data of good quality needed</a:t>
            </a:r>
            <a:r>
              <a:rPr lang="en-GB" sz="26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: </a:t>
            </a:r>
          </a:p>
          <a:p>
            <a:pPr lvl="1">
              <a:defRPr/>
            </a:pPr>
            <a:r>
              <a:rPr lang="en-GB" sz="2200" b="1" dirty="0">
                <a:solidFill>
                  <a:schemeClr val="tx2"/>
                </a:solidFill>
                <a:latin typeface="+mj-lt"/>
              </a:rPr>
              <a:t>Frequency</a:t>
            </a:r>
            <a:r>
              <a:rPr lang="en-GB" sz="22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: data often only available every 3-5 years</a:t>
            </a:r>
          </a:p>
          <a:p>
            <a:pPr lvl="1">
              <a:defRPr/>
            </a:pPr>
            <a:r>
              <a:rPr lang="en-GB" sz="2200" b="1" dirty="0">
                <a:solidFill>
                  <a:schemeClr val="tx2"/>
                </a:solidFill>
                <a:latin typeface="+mj-lt"/>
              </a:rPr>
              <a:t>Timeliness</a:t>
            </a:r>
            <a:r>
              <a:rPr lang="en-GB" sz="22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: time lag of several years</a:t>
            </a:r>
          </a:p>
          <a:p>
            <a:pPr lvl="1">
              <a:defRPr/>
            </a:pPr>
            <a:r>
              <a:rPr lang="en-GB" sz="2200" b="1" dirty="0">
                <a:solidFill>
                  <a:schemeClr val="tx2"/>
                </a:solidFill>
                <a:latin typeface="+mj-lt"/>
              </a:rPr>
              <a:t>Consistency</a:t>
            </a:r>
            <a:r>
              <a:rPr lang="en-GB" sz="22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: quite a number of discontinuities over time, also issues in relation to international comparability</a:t>
            </a:r>
          </a:p>
          <a:p>
            <a:pPr lvl="1">
              <a:defRPr/>
            </a:pPr>
            <a:r>
              <a:rPr lang="en-GB" sz="2200" b="1" dirty="0">
                <a:solidFill>
                  <a:schemeClr val="tx2"/>
                </a:solidFill>
                <a:latin typeface="+mj-lt"/>
              </a:rPr>
              <a:t>Granularity</a:t>
            </a:r>
            <a:r>
              <a:rPr lang="en-GB" sz="22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: for more detailed analysis, e.g. the impact of digital transformation, more details are needed</a:t>
            </a:r>
          </a:p>
          <a:p>
            <a:pPr>
              <a:defRPr/>
            </a:pPr>
            <a:r>
              <a:rPr lang="en-GB" sz="26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Issues related to measuring </a:t>
            </a:r>
            <a:r>
              <a:rPr lang="en-GB" sz="2600" b="1" dirty="0">
                <a:solidFill>
                  <a:schemeClr val="tx2"/>
                </a:solidFill>
                <a:latin typeface="+mj-lt"/>
              </a:rPr>
              <a:t>productivity</a:t>
            </a:r>
            <a:r>
              <a:rPr lang="en-GB" sz="26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 over time</a:t>
            </a:r>
          </a:p>
          <a:p>
            <a:pPr>
              <a:defRPr/>
            </a:pPr>
            <a:r>
              <a:rPr lang="en-GB" sz="26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Issues related to capturing significant differences in </a:t>
            </a:r>
            <a:r>
              <a:rPr lang="en-GB" sz="2600" b="1" dirty="0">
                <a:solidFill>
                  <a:schemeClr val="tx2"/>
                </a:solidFill>
                <a:latin typeface="+mj-lt"/>
              </a:rPr>
              <a:t>quality of output </a:t>
            </a:r>
            <a:r>
              <a:rPr lang="en-GB" sz="26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(e.g. cooking of meals)</a:t>
            </a:r>
          </a:p>
          <a:p>
            <a:pPr>
              <a:defRPr/>
            </a:pPr>
            <a:endParaRPr lang="en-GB" sz="2400" dirty="0">
              <a:solidFill>
                <a:schemeClr val="tx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9500" y="238125"/>
            <a:ext cx="7524750" cy="1022350"/>
          </a:xfrm>
        </p:spPr>
        <p:txBody>
          <a:bodyPr/>
          <a:lstStyle/>
          <a:p>
            <a:pPr>
              <a:defRPr/>
            </a:pPr>
            <a:r>
              <a:rPr lang="en-GB" b="1" dirty="0">
                <a:solidFill>
                  <a:schemeClr val="tx2"/>
                </a:solidFill>
              </a:rPr>
              <a:t>Measurement issues</a:t>
            </a:r>
          </a:p>
        </p:txBody>
      </p:sp>
    </p:spTree>
    <p:extLst>
      <p:ext uri="{BB962C8B-B14F-4D97-AF65-F5344CB8AC3E}">
        <p14:creationId xmlns:p14="http://schemas.microsoft.com/office/powerpoint/2010/main" val="2288589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GB" b="1" dirty="0">
              <a:solidFill>
                <a:schemeClr val="bg1"/>
              </a:solidFill>
              <a:latin typeface="+mj-lt"/>
            </a:endParaRPr>
          </a:p>
          <a:p>
            <a:pPr marL="0" indent="0" algn="ctr">
              <a:buNone/>
            </a:pPr>
            <a:endParaRPr lang="en-GB" b="1" dirty="0">
              <a:solidFill>
                <a:schemeClr val="bg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GB" b="1" dirty="0">
                <a:solidFill>
                  <a:schemeClr val="bg1"/>
                </a:solidFill>
                <a:latin typeface="+mj-lt"/>
              </a:rPr>
              <a:t>Results</a:t>
            </a:r>
          </a:p>
          <a:p>
            <a:pPr marL="0" indent="0" algn="ctr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9500" y="238125"/>
            <a:ext cx="8064500" cy="1022350"/>
          </a:xfrm>
        </p:spPr>
        <p:txBody>
          <a:bodyPr/>
          <a:lstStyle/>
          <a:p>
            <a:pPr>
              <a:defRPr/>
            </a:pPr>
            <a:r>
              <a:rPr lang="en-GB" b="1" dirty="0">
                <a:solidFill>
                  <a:schemeClr val="tx2"/>
                </a:solidFill>
              </a:rPr>
              <a:t>Experimental results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7848872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149321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dirty="0">
                <a:solidFill>
                  <a:schemeClr val="tx2"/>
                </a:solidFill>
              </a:rPr>
              <a:t>Impact on growth rates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7992888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8875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GB" b="1" dirty="0">
              <a:solidFill>
                <a:schemeClr val="bg1"/>
              </a:solidFill>
              <a:latin typeface="+mj-lt"/>
            </a:endParaRPr>
          </a:p>
          <a:p>
            <a:pPr marL="0" indent="0" algn="ctr">
              <a:buNone/>
            </a:pPr>
            <a:endParaRPr lang="en-GB" b="1" dirty="0">
              <a:solidFill>
                <a:schemeClr val="bg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GB" b="1" dirty="0">
                <a:solidFill>
                  <a:schemeClr val="bg1"/>
                </a:solidFill>
                <a:latin typeface="+mj-lt"/>
              </a:rPr>
              <a:t>Way forward</a:t>
            </a:r>
          </a:p>
          <a:p>
            <a:pPr marL="0" indent="0" algn="ctr">
              <a:buNone/>
            </a:pPr>
            <a:endParaRPr lang="en-GB" b="1" dirty="0">
              <a:solidFill>
                <a:schemeClr val="bg1"/>
              </a:solidFill>
              <a:latin typeface="+mj-lt"/>
            </a:endParaRPr>
          </a:p>
          <a:p>
            <a:pPr marL="0" indent="0" algn="ctr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540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668464" cy="1022400"/>
          </a:xfrm>
        </p:spPr>
        <p:txBody>
          <a:bodyPr/>
          <a:lstStyle/>
          <a:p>
            <a:r>
              <a:rPr lang="en-GB" altLang="en-US" b="1" dirty="0">
                <a:solidFill>
                  <a:schemeClr val="tx2"/>
                </a:solidFill>
              </a:rPr>
              <a:t>Way forward?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1602000"/>
            <a:ext cx="7992432" cy="4995352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800" b="1" dirty="0">
                <a:solidFill>
                  <a:schemeClr val="tx2"/>
                </a:solidFill>
                <a:latin typeface="+mj-lt"/>
              </a:rPr>
              <a:t>Improving granularity, frequency and timeliness of time use surveys:</a:t>
            </a:r>
          </a:p>
          <a:p>
            <a:pPr lvl="1">
              <a:defRPr/>
            </a:pPr>
            <a:r>
              <a:rPr lang="en-US" sz="2400" dirty="0">
                <a:latin typeface="+mj-lt"/>
              </a:rPr>
              <a:t>=&gt; big data?</a:t>
            </a:r>
          </a:p>
          <a:p>
            <a:pPr lvl="1">
              <a:defRPr/>
            </a:pPr>
            <a:r>
              <a:rPr lang="en-US" sz="2400" dirty="0">
                <a:latin typeface="+mj-lt"/>
              </a:rPr>
              <a:t>=&gt; using and integrating other official data sources (e.g. </a:t>
            </a:r>
            <a:r>
              <a:rPr lang="en-US" sz="2400" dirty="0" err="1">
                <a:latin typeface="+mj-lt"/>
              </a:rPr>
              <a:t>labour</a:t>
            </a:r>
            <a:r>
              <a:rPr lang="en-US" sz="2400" dirty="0">
                <a:latin typeface="+mj-lt"/>
              </a:rPr>
              <a:t> force survey)?</a:t>
            </a:r>
          </a:p>
          <a:p>
            <a:pPr>
              <a:defRPr/>
            </a:pPr>
            <a:r>
              <a:rPr lang="en-US" sz="2800" b="1" dirty="0">
                <a:solidFill>
                  <a:schemeClr val="tx2"/>
                </a:solidFill>
                <a:latin typeface="+mj-lt"/>
              </a:rPr>
              <a:t>Developing an internationally agreed methodology</a:t>
            </a:r>
          </a:p>
          <a:p>
            <a:pPr>
              <a:defRPr/>
            </a:pPr>
            <a:r>
              <a:rPr lang="en-US" sz="2800" dirty="0">
                <a:latin typeface="+mj-lt"/>
              </a:rPr>
              <a:t>Looks for ways to </a:t>
            </a:r>
            <a:r>
              <a:rPr lang="en-US" sz="2800" b="1" dirty="0">
                <a:solidFill>
                  <a:schemeClr val="tx2"/>
                </a:solidFill>
                <a:latin typeface="+mj-lt"/>
              </a:rPr>
              <a:t>motivate countries to compile estimates at a regular interval</a:t>
            </a:r>
          </a:p>
          <a:p>
            <a:pPr>
              <a:defRPr/>
            </a:pPr>
            <a:r>
              <a:rPr lang="en-US" sz="2800" dirty="0">
                <a:latin typeface="+mj-lt"/>
              </a:rPr>
              <a:t>Make unpaid household activities part of a </a:t>
            </a:r>
            <a:r>
              <a:rPr lang="en-US" sz="2800" b="1" dirty="0">
                <a:solidFill>
                  <a:schemeClr val="tx2"/>
                </a:solidFill>
                <a:latin typeface="+mj-lt"/>
              </a:rPr>
              <a:t>broader framework of national accounts </a:t>
            </a:r>
            <a:r>
              <a:rPr lang="en-US" sz="2800" dirty="0">
                <a:latin typeface="+mj-lt"/>
              </a:rPr>
              <a:t>(see next presentation)</a:t>
            </a:r>
          </a:p>
          <a:p>
            <a:pPr>
              <a:defRPr/>
            </a:pPr>
            <a:endParaRPr lang="en-US" sz="2800" b="1" dirty="0">
              <a:solidFill>
                <a:schemeClr val="tx2"/>
              </a:solidFill>
              <a:latin typeface="+mj-lt"/>
            </a:endParaRPr>
          </a:p>
          <a:p>
            <a:pPr>
              <a:defRPr/>
            </a:pPr>
            <a:endParaRPr lang="en-US" sz="280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41686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/>
          <a:lstStyle/>
          <a:p>
            <a:pPr marL="0" indent="0" algn="ctr">
              <a:buNone/>
            </a:pPr>
            <a:endParaRPr lang="fr-FR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fr-FR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fr-FR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b="1" dirty="0">
                <a:solidFill>
                  <a:schemeClr val="bg1"/>
                </a:solidFill>
                <a:latin typeface="+mj-lt"/>
              </a:rPr>
              <a:t>Questions to the AEG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073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37A029E-DBE5-4CC8-A278-B8766177A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000" y="1602000"/>
            <a:ext cx="8028000" cy="4851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>
                <a:latin typeface="+mj-lt"/>
              </a:rPr>
              <a:t>The AEG is requested to provide its opinion on:</a:t>
            </a:r>
          </a:p>
          <a:p>
            <a:pPr lvl="0"/>
            <a:r>
              <a:rPr lang="en-US" sz="2400" dirty="0">
                <a:latin typeface="+mj-lt"/>
              </a:rPr>
              <a:t>… 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how to move forward the agenda on monitoring unpaid household activities in an internationally comparable way</a:t>
            </a:r>
            <a:r>
              <a:rPr lang="en-US" sz="2400" dirty="0">
                <a:latin typeface="+mj-lt"/>
              </a:rPr>
              <a:t>, and to motivate countries to compile such estimates on a more regular basis, say every 3-5 years</a:t>
            </a:r>
            <a:endParaRPr lang="en-GB" sz="2400" dirty="0">
              <a:latin typeface="+mj-lt"/>
            </a:endParaRPr>
          </a:p>
          <a:p>
            <a:pPr lvl="0"/>
            <a:r>
              <a:rPr lang="en-US" sz="2400" dirty="0">
                <a:latin typeface="+mj-lt"/>
              </a:rPr>
              <a:t>… 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developing a more standardized methodology for measuring unpaid household activities</a:t>
            </a:r>
            <a:r>
              <a:rPr lang="en-US" sz="2400" dirty="0">
                <a:latin typeface="+mj-lt"/>
              </a:rPr>
              <a:t>, to arrive at internationally comparable results</a:t>
            </a:r>
            <a:endParaRPr lang="en-GB" sz="2400" dirty="0">
              <a:latin typeface="+mj-lt"/>
            </a:endParaRPr>
          </a:p>
          <a:p>
            <a:pPr lvl="0"/>
            <a:endParaRPr lang="en-GB" sz="26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E307B06-C107-4910-9600-93708C537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/>
                </a:solidFill>
              </a:rPr>
              <a:t>Questions and issues for the AEG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A802C4-A411-4131-8303-23E12952F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79D7F5-9D83-4C99-8196-0BBF2D619C7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5580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en-GB" sz="3600" b="1" dirty="0">
                <a:solidFill>
                  <a:schemeClr val="tx2"/>
                </a:solidFill>
                <a:latin typeface="+mj-lt"/>
              </a:rPr>
              <a:t>Thank you for your attention!</a:t>
            </a:r>
          </a:p>
          <a:p>
            <a:pPr marL="0" indent="0" algn="ctr">
              <a:buNone/>
            </a:pPr>
            <a:endParaRPr lang="en-GB" sz="3600" b="1" dirty="0">
              <a:solidFill>
                <a:schemeClr val="tx2"/>
              </a:solidFill>
              <a:latin typeface="+mj-lt"/>
            </a:endParaRPr>
          </a:p>
          <a:p>
            <a:pPr marL="0" indent="0" algn="ctr">
              <a:buNone/>
            </a:pPr>
            <a:endParaRPr lang="en-GB" sz="3600" b="1" dirty="0">
              <a:solidFill>
                <a:schemeClr val="tx2"/>
              </a:solidFill>
              <a:latin typeface="+mj-lt"/>
            </a:endParaRPr>
          </a:p>
          <a:p>
            <a:pPr marL="0" indent="0" algn="ctr">
              <a:buNone/>
            </a:pPr>
            <a:endParaRPr lang="fr-FR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100" y="3413490"/>
            <a:ext cx="175260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366" y="3413489"/>
            <a:ext cx="1872209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7664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>
                <a:solidFill>
                  <a:schemeClr val="tx2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1602000"/>
            <a:ext cx="8218800" cy="4995352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800" dirty="0">
                <a:latin typeface="+mj-lt"/>
              </a:rPr>
              <a:t>One of the most persistent criticisms on the System of National Accounts is </a:t>
            </a:r>
            <a:r>
              <a:rPr lang="en-US" sz="2800" b="1" dirty="0">
                <a:solidFill>
                  <a:schemeClr val="tx2"/>
                </a:solidFill>
                <a:latin typeface="+mj-lt"/>
              </a:rPr>
              <a:t>the non-recognition of unpaid household services</a:t>
            </a:r>
          </a:p>
          <a:p>
            <a:pPr>
              <a:defRPr/>
            </a:pPr>
            <a:r>
              <a:rPr lang="en-US" sz="2800" dirty="0">
                <a:latin typeface="+mj-lt"/>
              </a:rPr>
              <a:t>A clear link with the </a:t>
            </a:r>
            <a:r>
              <a:rPr lang="en-US" sz="2800" b="1" dirty="0">
                <a:solidFill>
                  <a:schemeClr val="tx2"/>
                </a:solidFill>
                <a:latin typeface="+mj-lt"/>
              </a:rPr>
              <a:t>digital transformation </a:t>
            </a:r>
            <a:r>
              <a:rPr lang="en-US" sz="2800" dirty="0">
                <a:latin typeface="+mj-lt"/>
              </a:rPr>
              <a:t>of the economy:</a:t>
            </a:r>
          </a:p>
          <a:p>
            <a:pPr marL="742500" lvl="1" indent="-342900">
              <a:defRPr/>
            </a:pPr>
            <a:r>
              <a:rPr lang="en-US" sz="2400" b="1" dirty="0">
                <a:solidFill>
                  <a:schemeClr val="tx2"/>
                </a:solidFill>
                <a:latin typeface="+mj-lt"/>
              </a:rPr>
              <a:t>Participative role of consumers </a:t>
            </a:r>
            <a:r>
              <a:rPr lang="en-US" sz="2400" dirty="0">
                <a:latin typeface="+mj-lt"/>
              </a:rPr>
              <a:t>(booking flights and holidays, self-service at supermarkets, etc.)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>
                <a:latin typeface="+mj-lt"/>
              </a:rPr>
              <a:t>=&gt; blurring the delineation between market production, unpaid household activities and leisure</a:t>
            </a:r>
          </a:p>
          <a:p>
            <a:pPr marL="742500" lvl="1" indent="-342900">
              <a:defRPr/>
            </a:pPr>
            <a:r>
              <a:rPr lang="en-US" sz="2400" b="1" dirty="0">
                <a:solidFill>
                  <a:schemeClr val="tx2"/>
                </a:solidFill>
                <a:latin typeface="+mj-lt"/>
              </a:rPr>
              <a:t>“Free” services financed via advertising and provision of data </a:t>
            </a:r>
            <a:r>
              <a:rPr lang="en-US" sz="2400" dirty="0">
                <a:latin typeface="+mj-lt"/>
              </a:rPr>
              <a:t>(Internet, social media, etc.)</a:t>
            </a:r>
          </a:p>
          <a:p>
            <a:pPr marL="742500" lvl="1" indent="-342900">
              <a:defRPr/>
            </a:pPr>
            <a:r>
              <a:rPr lang="en-US" sz="2400" b="1" dirty="0">
                <a:solidFill>
                  <a:schemeClr val="tx2"/>
                </a:solidFill>
                <a:latin typeface="+mj-lt"/>
              </a:rPr>
              <a:t>Free assets produced by communities of people </a:t>
            </a:r>
            <a:r>
              <a:rPr lang="en-US" sz="2400" dirty="0">
                <a:latin typeface="+mj-lt"/>
              </a:rPr>
              <a:t>(Wikipedia, open-source software) </a:t>
            </a:r>
          </a:p>
          <a:p>
            <a:pPr lvl="1">
              <a:defRPr/>
            </a:pPr>
            <a:endParaRPr lang="en-US" sz="240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37726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668464" cy="1022400"/>
          </a:xfrm>
        </p:spPr>
        <p:txBody>
          <a:bodyPr/>
          <a:lstStyle/>
          <a:p>
            <a:r>
              <a:rPr lang="en-GB" altLang="en-US" b="1" dirty="0">
                <a:solidFill>
                  <a:schemeClr val="tx2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1602000"/>
            <a:ext cx="8218800" cy="49953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tx2"/>
                </a:solidFill>
                <a:latin typeface="+mj-lt"/>
              </a:rPr>
              <a:t>2008 SNA standards and other conceptual issues</a:t>
            </a:r>
          </a:p>
          <a:p>
            <a:pPr>
              <a:defRPr/>
            </a:pPr>
            <a:r>
              <a:rPr lang="en-US" sz="2800" b="1" dirty="0">
                <a:solidFill>
                  <a:schemeClr val="tx2"/>
                </a:solidFill>
                <a:latin typeface="+mj-lt"/>
              </a:rPr>
              <a:t>Basic methodology and measurement issues</a:t>
            </a:r>
          </a:p>
          <a:p>
            <a:pPr>
              <a:defRPr/>
            </a:pPr>
            <a:r>
              <a:rPr lang="en-US" sz="2800" b="1" dirty="0">
                <a:solidFill>
                  <a:schemeClr val="tx2"/>
                </a:solidFill>
                <a:latin typeface="+mj-lt"/>
              </a:rPr>
              <a:t>Results</a:t>
            </a:r>
          </a:p>
          <a:p>
            <a:pPr>
              <a:defRPr/>
            </a:pPr>
            <a:r>
              <a:rPr lang="en-US" sz="2800" b="1" dirty="0">
                <a:solidFill>
                  <a:schemeClr val="tx2"/>
                </a:solidFill>
                <a:latin typeface="+mj-lt"/>
              </a:rPr>
              <a:t>Way forward</a:t>
            </a:r>
          </a:p>
        </p:txBody>
      </p:sp>
    </p:spTree>
    <p:extLst>
      <p:ext uri="{BB962C8B-B14F-4D97-AF65-F5344CB8AC3E}">
        <p14:creationId xmlns:p14="http://schemas.microsoft.com/office/powerpoint/2010/main" val="4139208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GB" b="1" dirty="0">
              <a:solidFill>
                <a:schemeClr val="bg1"/>
              </a:solidFill>
              <a:latin typeface="+mj-lt"/>
            </a:endParaRPr>
          </a:p>
          <a:p>
            <a:pPr marL="0" indent="0" algn="ctr">
              <a:buNone/>
            </a:pPr>
            <a:endParaRPr lang="en-GB" b="1" dirty="0">
              <a:solidFill>
                <a:schemeClr val="bg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GB" b="1" dirty="0">
                <a:solidFill>
                  <a:schemeClr val="bg1"/>
                </a:solidFill>
                <a:latin typeface="+mj-lt"/>
              </a:rPr>
              <a:t>2008 SNA standards</a:t>
            </a:r>
          </a:p>
          <a:p>
            <a:pPr marL="0" indent="0" algn="ctr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03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668464" cy="1022400"/>
          </a:xfrm>
        </p:spPr>
        <p:txBody>
          <a:bodyPr/>
          <a:lstStyle/>
          <a:p>
            <a:r>
              <a:rPr lang="en-GB" altLang="en-US" b="1" dirty="0">
                <a:solidFill>
                  <a:schemeClr val="tx2"/>
                </a:solidFill>
              </a:rPr>
              <a:t>2008 SNA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1602000"/>
            <a:ext cx="7776408" cy="4995352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+mj-lt"/>
              </a:rPr>
              <a:t>§ 6.24</a:t>
            </a:r>
            <a:r>
              <a:rPr lang="en-US" sz="2400" dirty="0">
                <a:latin typeface="+mj-lt"/>
              </a:rPr>
              <a:t>: “</a:t>
            </a:r>
            <a:r>
              <a:rPr lang="en-US" sz="2400" i="1" dirty="0">
                <a:latin typeface="+mj-lt"/>
              </a:rPr>
              <a:t>Economic production may be defined as an </a:t>
            </a:r>
            <a:r>
              <a:rPr lang="en-US" sz="2400" b="1" i="1" dirty="0">
                <a:solidFill>
                  <a:schemeClr val="tx2"/>
                </a:solidFill>
                <a:latin typeface="+mj-lt"/>
              </a:rPr>
              <a:t>activity carried out under the control and responsibility of an institutional unit that uses inputs of </a:t>
            </a:r>
            <a:r>
              <a:rPr lang="en-US" sz="2400" b="1" i="1" dirty="0" err="1">
                <a:solidFill>
                  <a:schemeClr val="tx2"/>
                </a:solidFill>
                <a:latin typeface="+mj-lt"/>
              </a:rPr>
              <a:t>labour</a:t>
            </a:r>
            <a:r>
              <a:rPr lang="en-US" sz="2400" b="1" i="1" dirty="0">
                <a:solidFill>
                  <a:schemeClr val="tx2"/>
                </a:solidFill>
                <a:latin typeface="+mj-lt"/>
              </a:rPr>
              <a:t>, capital, and goods and services to produce outputs of goods or services</a:t>
            </a:r>
            <a:r>
              <a:rPr lang="en-US" sz="2400" i="1" dirty="0">
                <a:latin typeface="+mj-lt"/>
              </a:rPr>
              <a:t>”</a:t>
            </a:r>
          </a:p>
          <a:p>
            <a:r>
              <a:rPr lang="en-GB" sz="2400" dirty="0">
                <a:latin typeface="+mj-lt"/>
              </a:rPr>
              <a:t>§ 6.26: </a:t>
            </a:r>
            <a:r>
              <a:rPr lang="en-GB" sz="2400" i="1" dirty="0">
                <a:latin typeface="+mj-lt"/>
              </a:rPr>
              <a:t>“… </a:t>
            </a:r>
            <a:r>
              <a:rPr lang="en-US" sz="2400" b="1" i="1" dirty="0">
                <a:solidFill>
                  <a:schemeClr val="tx2"/>
                </a:solidFill>
                <a:latin typeface="+mj-lt"/>
              </a:rPr>
              <a:t>activities undertaken by households that produce services for their own use are excluded from the concept of production in the SNA</a:t>
            </a:r>
            <a:r>
              <a:rPr lang="en-US" sz="2400" i="1" dirty="0">
                <a:latin typeface="+mj-lt"/>
              </a:rPr>
              <a:t>, except for services provided by owner-occupied dwellings and services produced by employing paid domestic staff”</a:t>
            </a:r>
          </a:p>
          <a:p>
            <a:endParaRPr lang="en-US" sz="28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37536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668464" cy="1022400"/>
          </a:xfrm>
        </p:spPr>
        <p:txBody>
          <a:bodyPr/>
          <a:lstStyle/>
          <a:p>
            <a:r>
              <a:rPr lang="en-GB" altLang="en-US" b="1" dirty="0">
                <a:solidFill>
                  <a:schemeClr val="tx2"/>
                </a:solidFill>
              </a:rPr>
              <a:t>2008 SNA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1602000"/>
            <a:ext cx="7920424" cy="4995352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+mj-lt"/>
              </a:rPr>
              <a:t>§ 6.30</a:t>
            </a:r>
            <a:r>
              <a:rPr lang="en-US" sz="2400" dirty="0">
                <a:latin typeface="+mj-lt"/>
              </a:rPr>
              <a:t>: </a:t>
            </a:r>
            <a:r>
              <a:rPr lang="en-US" sz="2400" i="1" dirty="0">
                <a:latin typeface="+mj-lt"/>
              </a:rPr>
              <a:t>“…, the </a:t>
            </a:r>
            <a:r>
              <a:rPr lang="en-US" sz="2400" b="1" i="1" dirty="0">
                <a:solidFill>
                  <a:schemeClr val="tx2"/>
                </a:solidFill>
                <a:latin typeface="+mj-lt"/>
              </a:rPr>
              <a:t>reluctance of national accountants to impute values</a:t>
            </a:r>
            <a:r>
              <a:rPr lang="en-US" sz="2400" i="1" dirty="0">
                <a:latin typeface="+mj-lt"/>
              </a:rPr>
              <a:t> for the outputs, incomes and expenditures associated with the production and consumption of services within households is explained by a combination of factors, namely the </a:t>
            </a:r>
            <a:r>
              <a:rPr lang="en-US" sz="2400" b="1" i="1" dirty="0">
                <a:solidFill>
                  <a:schemeClr val="tx2"/>
                </a:solidFill>
                <a:latin typeface="+mj-lt"/>
              </a:rPr>
              <a:t>relative isolation and independence of these activities from markets</a:t>
            </a:r>
            <a:r>
              <a:rPr lang="en-US" sz="2400" i="1" dirty="0">
                <a:latin typeface="+mj-lt"/>
              </a:rPr>
              <a:t>, the extreme </a:t>
            </a:r>
            <a:r>
              <a:rPr lang="en-US" sz="2400" b="1" i="1" dirty="0">
                <a:solidFill>
                  <a:schemeClr val="tx2"/>
                </a:solidFill>
                <a:latin typeface="+mj-lt"/>
              </a:rPr>
              <a:t>difficulty of making economically meaningful estimates </a:t>
            </a:r>
            <a:r>
              <a:rPr lang="en-US" sz="2400" i="1" dirty="0">
                <a:latin typeface="+mj-lt"/>
              </a:rPr>
              <a:t>of their values, and the </a:t>
            </a:r>
            <a:r>
              <a:rPr lang="en-US" sz="2400" b="1" i="1" dirty="0">
                <a:solidFill>
                  <a:schemeClr val="tx2"/>
                </a:solidFill>
                <a:latin typeface="+mj-lt"/>
              </a:rPr>
              <a:t>adverse effects it would have on the usefulness of the accounts </a:t>
            </a:r>
            <a:r>
              <a:rPr lang="en-US" sz="2400" i="1" dirty="0">
                <a:latin typeface="+mj-lt"/>
              </a:rPr>
              <a:t>for policy purposes and the analysis of markets and market disequilibria”</a:t>
            </a:r>
          </a:p>
        </p:txBody>
      </p:sp>
    </p:spTree>
    <p:extLst>
      <p:ext uri="{BB962C8B-B14F-4D97-AF65-F5344CB8AC3E}">
        <p14:creationId xmlns:p14="http://schemas.microsoft.com/office/powerpoint/2010/main" val="274671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668464" cy="1022400"/>
          </a:xfrm>
        </p:spPr>
        <p:txBody>
          <a:bodyPr/>
          <a:lstStyle/>
          <a:p>
            <a:r>
              <a:rPr lang="en-GB" altLang="en-US" b="1" dirty="0">
                <a:solidFill>
                  <a:schemeClr val="tx2"/>
                </a:solidFill>
              </a:rPr>
              <a:t>Conceptual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1602000"/>
            <a:ext cx="7920424" cy="4995352"/>
          </a:xfrm>
        </p:spPr>
        <p:txBody>
          <a:bodyPr>
            <a:noAutofit/>
          </a:bodyPr>
          <a:lstStyle/>
          <a:p>
            <a:r>
              <a:rPr lang="en-US" sz="2400" dirty="0">
                <a:latin typeface="+mj-lt"/>
              </a:rPr>
              <a:t>Primary concerns of the 2008 SNA relate more to practical measurement type of issues</a:t>
            </a:r>
          </a:p>
          <a:p>
            <a:r>
              <a:rPr lang="en-US" sz="2400" b="1" dirty="0">
                <a:solidFill>
                  <a:schemeClr val="tx2"/>
                </a:solidFill>
                <a:latin typeface="+mj-lt"/>
              </a:rPr>
              <a:t>Impact on, and interpretability of, other headline indicators </a:t>
            </a:r>
            <a:r>
              <a:rPr lang="en-US" sz="2400" dirty="0">
                <a:latin typeface="+mj-lt"/>
              </a:rPr>
              <a:t>(e.g. household disposable income)</a:t>
            </a:r>
          </a:p>
          <a:p>
            <a:r>
              <a:rPr lang="en-US" sz="2400" b="1" dirty="0">
                <a:solidFill>
                  <a:schemeClr val="tx2"/>
                </a:solidFill>
                <a:latin typeface="+mj-lt"/>
              </a:rPr>
              <a:t>Delineation with leisure time</a:t>
            </a:r>
            <a:r>
              <a:rPr lang="en-US" sz="2400" dirty="0">
                <a:latin typeface="+mj-lt"/>
              </a:rPr>
              <a:t>, e.g. travelling time, and eating and drinking time, but also e.g. gardening</a:t>
            </a:r>
          </a:p>
          <a:p>
            <a:r>
              <a:rPr lang="en-US" sz="2400" b="1" dirty="0">
                <a:solidFill>
                  <a:schemeClr val="tx2"/>
                </a:solidFill>
                <a:latin typeface="+mj-lt"/>
              </a:rPr>
              <a:t>Proper allocation of simultaneous activities</a:t>
            </a:r>
            <a:r>
              <a:rPr lang="en-US" sz="2400" dirty="0">
                <a:latin typeface="+mj-lt"/>
              </a:rPr>
              <a:t>, e.g. taking care of children while cooking or cleaning</a:t>
            </a:r>
          </a:p>
          <a:p>
            <a:r>
              <a:rPr lang="en-US" sz="2400" dirty="0">
                <a:latin typeface="+mj-lt"/>
              </a:rPr>
              <a:t>Services from 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unpaid household activities can often not be put on a par with related market services</a:t>
            </a:r>
            <a:r>
              <a:rPr lang="en-US" sz="2400" dirty="0">
                <a:latin typeface="+mj-lt"/>
              </a:rPr>
              <a:t>, e.g. taking care of children by (grand)parents versus paid childcare in a kindergarten</a:t>
            </a:r>
          </a:p>
        </p:txBody>
      </p:sp>
    </p:spTree>
    <p:extLst>
      <p:ext uri="{BB962C8B-B14F-4D97-AF65-F5344CB8AC3E}">
        <p14:creationId xmlns:p14="http://schemas.microsoft.com/office/powerpoint/2010/main" val="2696324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556792"/>
            <a:ext cx="8218800" cy="45252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GB" b="1" dirty="0">
              <a:solidFill>
                <a:schemeClr val="bg1"/>
              </a:solidFill>
              <a:latin typeface="+mj-lt"/>
            </a:endParaRPr>
          </a:p>
          <a:p>
            <a:pPr marL="0" indent="0" algn="ctr">
              <a:buNone/>
            </a:pPr>
            <a:endParaRPr lang="en-GB" b="1" dirty="0">
              <a:solidFill>
                <a:schemeClr val="bg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GB" b="1" dirty="0">
                <a:solidFill>
                  <a:schemeClr val="bg1"/>
                </a:solidFill>
                <a:latin typeface="+mj-lt"/>
              </a:rPr>
              <a:t>Basic methodology and measurement issues</a:t>
            </a:r>
          </a:p>
          <a:p>
            <a:pPr marL="0" indent="0" algn="ctr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97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557338"/>
            <a:ext cx="8280152" cy="511175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defRPr/>
            </a:pPr>
            <a:r>
              <a:rPr lang="en-GB" sz="2600" b="1" dirty="0">
                <a:solidFill>
                  <a:schemeClr val="tx2"/>
                </a:solidFill>
                <a:latin typeface="+mj-lt"/>
              </a:rPr>
              <a:t>Starting point: time use surveys</a:t>
            </a:r>
          </a:p>
          <a:p>
            <a:pPr>
              <a:lnSpc>
                <a:spcPct val="120000"/>
              </a:lnSpc>
              <a:defRPr/>
            </a:pPr>
            <a:r>
              <a:rPr lang="en-GB" sz="2600" b="1" dirty="0">
                <a:solidFill>
                  <a:schemeClr val="tx2"/>
                </a:solidFill>
                <a:latin typeface="+mj-lt"/>
              </a:rPr>
              <a:t>Valuation of services:</a:t>
            </a:r>
          </a:p>
          <a:p>
            <a:pPr lvl="1">
              <a:lnSpc>
                <a:spcPct val="120000"/>
              </a:lnSpc>
              <a:defRPr/>
            </a:pPr>
            <a:r>
              <a:rPr lang="en-GB" sz="2200" b="1" dirty="0">
                <a:latin typeface="+mj-lt"/>
              </a:rPr>
              <a:t>Market-equivalent prices of similar services</a:t>
            </a:r>
          </a:p>
          <a:p>
            <a:pPr lvl="1">
              <a:lnSpc>
                <a:spcPct val="120000"/>
              </a:lnSpc>
              <a:defRPr/>
            </a:pPr>
            <a:r>
              <a:rPr lang="en-GB" sz="2200" b="1" dirty="0">
                <a:latin typeface="+mj-lt"/>
              </a:rPr>
              <a:t>Cost-based approaches</a:t>
            </a:r>
          </a:p>
          <a:p>
            <a:pPr>
              <a:lnSpc>
                <a:spcPct val="120000"/>
              </a:lnSpc>
              <a:defRPr/>
            </a:pPr>
            <a:r>
              <a:rPr lang="en-GB" sz="2600" dirty="0">
                <a:latin typeface="+mj-lt"/>
              </a:rPr>
              <a:t>Not easy to define (units of) services provided within households, therefore </a:t>
            </a:r>
            <a:r>
              <a:rPr lang="en-GB" sz="2600" b="1" dirty="0">
                <a:solidFill>
                  <a:schemeClr val="tx2"/>
                </a:solidFill>
                <a:latin typeface="+mj-lt"/>
              </a:rPr>
              <a:t>often rely on cost-based approaches:</a:t>
            </a:r>
          </a:p>
          <a:p>
            <a:pPr lvl="1">
              <a:lnSpc>
                <a:spcPct val="120000"/>
              </a:lnSpc>
              <a:defRPr/>
            </a:pPr>
            <a:r>
              <a:rPr lang="en-GB" sz="2200" b="1" dirty="0">
                <a:latin typeface="+mj-lt"/>
              </a:rPr>
              <a:t>Labour costs</a:t>
            </a:r>
          </a:p>
          <a:p>
            <a:pPr lvl="1">
              <a:lnSpc>
                <a:spcPct val="120000"/>
              </a:lnSpc>
              <a:defRPr/>
            </a:pPr>
            <a:r>
              <a:rPr lang="en-GB" sz="2200" b="1" dirty="0">
                <a:latin typeface="+mj-lt"/>
              </a:rPr>
              <a:t>Use of intermediate goods and services</a:t>
            </a:r>
          </a:p>
          <a:p>
            <a:pPr lvl="1">
              <a:lnSpc>
                <a:spcPct val="120000"/>
              </a:lnSpc>
              <a:defRPr/>
            </a:pPr>
            <a:r>
              <a:rPr lang="en-GB" sz="2200" b="1" dirty="0">
                <a:latin typeface="+mj-lt"/>
              </a:rPr>
              <a:t>Consumption of fixed capital</a:t>
            </a:r>
            <a:endParaRPr lang="en-GB" sz="2200" dirty="0">
              <a:latin typeface="+mj-lt"/>
            </a:endParaRPr>
          </a:p>
          <a:p>
            <a:pPr lvl="1">
              <a:lnSpc>
                <a:spcPct val="120000"/>
              </a:lnSpc>
              <a:buFont typeface="Arial" charset="0"/>
              <a:buChar char="•"/>
              <a:defRPr/>
            </a:pPr>
            <a:endParaRPr lang="en-GB" sz="2000" dirty="0">
              <a:solidFill>
                <a:schemeClr val="tx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9500" y="238125"/>
            <a:ext cx="7524750" cy="1022350"/>
          </a:xfrm>
        </p:spPr>
        <p:txBody>
          <a:bodyPr/>
          <a:lstStyle/>
          <a:p>
            <a:pPr>
              <a:defRPr/>
            </a:pPr>
            <a:r>
              <a:rPr lang="en-GB" b="1" dirty="0">
                <a:solidFill>
                  <a:schemeClr val="tx2"/>
                </a:solidFill>
              </a:rPr>
              <a:t>Basic methodology (1)</a:t>
            </a:r>
          </a:p>
        </p:txBody>
      </p:sp>
    </p:spTree>
    <p:extLst>
      <p:ext uri="{BB962C8B-B14F-4D97-AF65-F5344CB8AC3E}">
        <p14:creationId xmlns:p14="http://schemas.microsoft.com/office/powerpoint/2010/main" val="40937047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2942</TotalTime>
  <Words>838</Words>
  <Application>Microsoft Office PowerPoint</Application>
  <PresentationFormat>On-screen Show (4:3)</PresentationFormat>
  <Paragraphs>109</Paragraphs>
  <Slides>19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Helvetica 65 Medium</vt:lpstr>
      <vt:lpstr>Arial</vt:lpstr>
      <vt:lpstr>Calibri</vt:lpstr>
      <vt:lpstr>Georgia</vt:lpstr>
      <vt:lpstr>OECD_English_white</vt:lpstr>
      <vt:lpstr>Accounting for Unpaid household activities</vt:lpstr>
      <vt:lpstr>Introduction</vt:lpstr>
      <vt:lpstr>Introduction</vt:lpstr>
      <vt:lpstr>PowerPoint Presentation</vt:lpstr>
      <vt:lpstr>2008 SNA standards</vt:lpstr>
      <vt:lpstr>2008 SNA standards</vt:lpstr>
      <vt:lpstr>Conceptual issues</vt:lpstr>
      <vt:lpstr>PowerPoint Presentation</vt:lpstr>
      <vt:lpstr>Basic methodology (1)</vt:lpstr>
      <vt:lpstr>Basic methodology (2)</vt:lpstr>
      <vt:lpstr>Measurement issues</vt:lpstr>
      <vt:lpstr>PowerPoint Presentation</vt:lpstr>
      <vt:lpstr>Experimental results</vt:lpstr>
      <vt:lpstr>Impact on growth rates</vt:lpstr>
      <vt:lpstr>PowerPoint Presentation</vt:lpstr>
      <vt:lpstr>Way forward?</vt:lpstr>
      <vt:lpstr>PowerPoint Presentation</vt:lpstr>
      <vt:lpstr>Questions and issues for the AEG</vt:lpstr>
      <vt:lpstr> 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Productivity measurement at the oecd – An Overview</dc:title>
  <dc:creator>SCHREYER Paul</dc:creator>
  <cp:lastModifiedBy>Phyo Ba Kyu</cp:lastModifiedBy>
  <cp:revision>236</cp:revision>
  <cp:lastPrinted>2018-01-19T14:03:42Z</cp:lastPrinted>
  <dcterms:created xsi:type="dcterms:W3CDTF">2015-12-07T15:20:08Z</dcterms:created>
  <dcterms:modified xsi:type="dcterms:W3CDTF">2018-11-19T21:06:38Z</dcterms:modified>
</cp:coreProperties>
</file>