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6"/>
  </p:notesMasterIdLst>
  <p:sldIdLst>
    <p:sldId id="268" r:id="rId2"/>
    <p:sldId id="269" r:id="rId3"/>
    <p:sldId id="270" r:id="rId4"/>
    <p:sldId id="275" r:id="rId5"/>
    <p:sldId id="283" r:id="rId6"/>
    <p:sldId id="281" r:id="rId7"/>
    <p:sldId id="271" r:id="rId8"/>
    <p:sldId id="287" r:id="rId9"/>
    <p:sldId id="273" r:id="rId10"/>
    <p:sldId id="284" r:id="rId11"/>
    <p:sldId id="274" r:id="rId12"/>
    <p:sldId id="285" r:id="rId13"/>
    <p:sldId id="276" r:id="rId14"/>
    <p:sldId id="278" r:id="rId1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120" userDrawn="1">
          <p15:clr>
            <a:srgbClr val="A4A3A4"/>
          </p15:clr>
        </p15:guide>
        <p15:guide id="3" orient="horz" pos="21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1843"/>
    <a:srgbClr val="F16A2B"/>
    <a:srgbClr val="C6972D"/>
    <a:srgbClr val="FFFFFF"/>
    <a:srgbClr val="C4202E"/>
    <a:srgbClr val="407F44"/>
    <a:srgbClr val="27BCE1"/>
    <a:srgbClr val="17486A"/>
    <a:srgbClr val="5EBA47"/>
    <a:srgbClr val="3E8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74" y="102"/>
      </p:cViewPr>
      <p:guideLst>
        <p:guide pos="3120"/>
        <p:guide orient="horz" pos="21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FDE8E-C9EA-4A43-8789-DFF19C510078}" type="datetimeFigureOut">
              <a:rPr lang="en-US" smtClean="0"/>
              <a:t>04/12/2018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56F99-1514-4F4B-89CD-D1870C008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9501-98DF-47EB-BC5C-44DEC5F2B42E}" type="datetime1">
              <a:rPr lang="en-US" smtClean="0"/>
              <a:t>04/12/2018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10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AC1AA-21DD-43F7-B21A-DCE63CE5D422}" type="datetime1">
              <a:rPr lang="en-US" smtClean="0"/>
              <a:t>04/12/2018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24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1505-3129-4BFB-AD96-B1DC2E87137F}" type="datetime1">
              <a:rPr lang="en-US" smtClean="0"/>
              <a:t>04/12/2018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0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4A8D-5706-4C5D-B4CC-C7ED28354794}" type="datetime1">
              <a:rPr lang="en-US" smtClean="0"/>
              <a:t>04/12/2018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92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81BCC-19C4-46A8-9DAA-C2A9DE64B7B0}" type="datetime1">
              <a:rPr lang="en-US" smtClean="0"/>
              <a:t>04/12/2018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39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E9465-F3C5-4EA4-A699-684635CE1C04}" type="datetime1">
              <a:rPr lang="en-US" smtClean="0"/>
              <a:t>04/12/2018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429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8B301-0B0D-4EB3-9828-A6FA7BC02185}" type="datetime1">
              <a:rPr lang="en-US" smtClean="0"/>
              <a:t>04/12/2018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58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DD53-4149-4769-88BA-5FBBDCD8E205}" type="datetime1">
              <a:rPr lang="en-US" smtClean="0"/>
              <a:t>04/12/2018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1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91A2E-CE52-4538-8272-E2F7238FD7F5}" type="datetime1">
              <a:rPr lang="en-US" smtClean="0"/>
              <a:t>04/12/2018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14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6B01-526F-41EA-9ACD-F1963B274E49}" type="datetime1">
              <a:rPr lang="en-US" smtClean="0"/>
              <a:t>04/12/2018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31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52EB-A404-427C-962E-69534499A65C}" type="datetime1">
              <a:rPr lang="en-US" smtClean="0"/>
              <a:t>04/12/2018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19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F8622-4FA9-49C0-A83C-41FCE9893E6C}" type="datetime1">
              <a:rPr lang="en-US" smtClean="0"/>
              <a:t>04/12/2018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0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7.png"/><Relationship Id="rId18" Type="http://schemas.microsoft.com/office/2007/relationships/hdphoto" Target="../media/hdphoto8.wdp"/><Relationship Id="rId3" Type="http://schemas.openxmlformats.org/officeDocument/2006/relationships/image" Target="../media/image2.png"/><Relationship Id="rId21" Type="http://schemas.openxmlformats.org/officeDocument/2006/relationships/image" Target="../media/image11.jpeg"/><Relationship Id="rId7" Type="http://schemas.openxmlformats.org/officeDocument/2006/relationships/image" Target="../media/image4.png"/><Relationship Id="rId12" Type="http://schemas.microsoft.com/office/2007/relationships/hdphoto" Target="../media/hdphoto5.wdp"/><Relationship Id="rId17" Type="http://schemas.openxmlformats.org/officeDocument/2006/relationships/image" Target="../media/image9.png"/><Relationship Id="rId2" Type="http://schemas.openxmlformats.org/officeDocument/2006/relationships/image" Target="../media/image1.png"/><Relationship Id="rId16" Type="http://schemas.microsoft.com/office/2007/relationships/hdphoto" Target="../media/hdphoto7.wdp"/><Relationship Id="rId20" Type="http://schemas.microsoft.com/office/2007/relationships/hdphoto" Target="../media/hdphoto9.wdp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10" Type="http://schemas.microsoft.com/office/2007/relationships/hdphoto" Target="../media/hdphoto4.wdp"/><Relationship Id="rId19" Type="http://schemas.openxmlformats.org/officeDocument/2006/relationships/image" Target="../media/image10.png"/><Relationship Id="rId4" Type="http://schemas.microsoft.com/office/2007/relationships/hdphoto" Target="../media/hdphoto1.wdp"/><Relationship Id="rId9" Type="http://schemas.openxmlformats.org/officeDocument/2006/relationships/image" Target="../media/image5.png"/><Relationship Id="rId14" Type="http://schemas.microsoft.com/office/2007/relationships/hdphoto" Target="../media/hdphoto6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Bilde 7">
            <a:extLst>
              <a:ext uri="{FF2B5EF4-FFF2-40B4-BE49-F238E27FC236}">
                <a16:creationId xmlns:a16="http://schemas.microsoft.com/office/drawing/2014/main" id="{63241AA6-7360-43BE-BD5F-2B97CE2737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09" y="535423"/>
            <a:ext cx="2735852" cy="569969"/>
          </a:xfrm>
          <a:prstGeom prst="rect">
            <a:avLst/>
          </a:prstGeom>
        </p:spPr>
      </p:pic>
      <p:grpSp>
        <p:nvGrpSpPr>
          <p:cNvPr id="144" name="Group 143"/>
          <p:cNvGrpSpPr/>
          <p:nvPr/>
        </p:nvGrpSpPr>
        <p:grpSpPr>
          <a:xfrm>
            <a:off x="413355" y="486641"/>
            <a:ext cx="9159287" cy="6040330"/>
            <a:chOff x="413355" y="486641"/>
            <a:chExt cx="9159287" cy="6040330"/>
          </a:xfrm>
        </p:grpSpPr>
        <p:grpSp>
          <p:nvGrpSpPr>
            <p:cNvPr id="145" name="Group 144"/>
            <p:cNvGrpSpPr/>
            <p:nvPr/>
          </p:nvGrpSpPr>
          <p:grpSpPr>
            <a:xfrm>
              <a:off x="8801387" y="1161709"/>
              <a:ext cx="696748" cy="603621"/>
              <a:chOff x="8259614" y="1445817"/>
              <a:chExt cx="700405" cy="603621"/>
            </a:xfrm>
          </p:grpSpPr>
          <p:sp>
            <p:nvSpPr>
              <p:cNvPr id="171" name="Rectangle 170"/>
              <p:cNvSpPr/>
              <p:nvPr/>
            </p:nvSpPr>
            <p:spPr>
              <a:xfrm flipV="1">
                <a:off x="8259614" y="1445817"/>
                <a:ext cx="700405" cy="603621"/>
              </a:xfrm>
              <a:prstGeom prst="rect">
                <a:avLst/>
              </a:prstGeom>
              <a:solidFill>
                <a:srgbClr val="03699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72" name="Picture 171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59614" y="1810135"/>
                <a:ext cx="698657" cy="233207"/>
              </a:xfrm>
              <a:prstGeom prst="rect">
                <a:avLst/>
              </a:prstGeom>
            </p:spPr>
          </p:pic>
        </p:grpSp>
        <p:grpSp>
          <p:nvGrpSpPr>
            <p:cNvPr id="146" name="Group 145"/>
            <p:cNvGrpSpPr/>
            <p:nvPr/>
          </p:nvGrpSpPr>
          <p:grpSpPr>
            <a:xfrm>
              <a:off x="8798471" y="486641"/>
              <a:ext cx="699663" cy="617187"/>
              <a:chOff x="8336832" y="796602"/>
              <a:chExt cx="699663" cy="617187"/>
            </a:xfrm>
          </p:grpSpPr>
          <p:sp>
            <p:nvSpPr>
              <p:cNvPr id="169" name="Rectangle 168"/>
              <p:cNvSpPr/>
              <p:nvPr/>
            </p:nvSpPr>
            <p:spPr>
              <a:xfrm flipV="1">
                <a:off x="8336832" y="804865"/>
                <a:ext cx="699663" cy="603621"/>
              </a:xfrm>
              <a:prstGeom prst="rect">
                <a:avLst/>
              </a:prstGeom>
              <a:solidFill>
                <a:srgbClr val="5EBA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70" name="Picture 16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48707" y="796602"/>
                <a:ext cx="680693" cy="617187"/>
              </a:xfrm>
              <a:prstGeom prst="rect">
                <a:avLst/>
              </a:prstGeom>
            </p:spPr>
          </p:pic>
        </p:grpSp>
        <p:grpSp>
          <p:nvGrpSpPr>
            <p:cNvPr id="147" name="Group 146"/>
            <p:cNvGrpSpPr/>
            <p:nvPr/>
          </p:nvGrpSpPr>
          <p:grpSpPr>
            <a:xfrm>
              <a:off x="8805756" y="1827855"/>
              <a:ext cx="695939" cy="616803"/>
              <a:chOff x="8340556" y="2149731"/>
              <a:chExt cx="695939" cy="616803"/>
            </a:xfrm>
          </p:grpSpPr>
          <p:sp>
            <p:nvSpPr>
              <p:cNvPr id="167" name="Rectangle 166"/>
              <p:cNvSpPr/>
              <p:nvPr/>
            </p:nvSpPr>
            <p:spPr>
              <a:xfrm flipV="1">
                <a:off x="8340556" y="2149731"/>
                <a:ext cx="695939" cy="601597"/>
              </a:xfrm>
              <a:prstGeom prst="rect">
                <a:avLst/>
              </a:prstGeom>
              <a:solidFill>
                <a:srgbClr val="17486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68" name="Picture 167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sharpenSoften amount="100000"/>
                        </a14:imgEffect>
                        <a14:imgEffect>
                          <a14:colorTemperature colorTemp="11500"/>
                        </a14:imgEffect>
                        <a14:imgEffect>
                          <a14:saturation sat="0"/>
                        </a14:imgEffect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57310" y="2161712"/>
                <a:ext cx="667056" cy="604822"/>
              </a:xfrm>
              <a:prstGeom prst="rect">
                <a:avLst/>
              </a:prstGeom>
            </p:spPr>
          </p:pic>
        </p:grpSp>
        <p:grpSp>
          <p:nvGrpSpPr>
            <p:cNvPr id="148" name="Group 147"/>
            <p:cNvGrpSpPr/>
            <p:nvPr/>
          </p:nvGrpSpPr>
          <p:grpSpPr>
            <a:xfrm>
              <a:off x="8805756" y="2492898"/>
              <a:ext cx="692379" cy="601597"/>
              <a:chOff x="8341618" y="2827400"/>
              <a:chExt cx="692378" cy="601597"/>
            </a:xfrm>
          </p:grpSpPr>
          <p:sp>
            <p:nvSpPr>
              <p:cNvPr id="165" name="Rectangle 164"/>
              <p:cNvSpPr/>
              <p:nvPr/>
            </p:nvSpPr>
            <p:spPr>
              <a:xfrm flipV="1">
                <a:off x="8341618" y="2827400"/>
                <a:ext cx="692378" cy="601597"/>
              </a:xfrm>
              <a:prstGeom prst="rect">
                <a:avLst/>
              </a:prstGeom>
              <a:solidFill>
                <a:srgbClr val="27BCE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66" name="Picture 165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BEBA8EAE-BF5A-486C-A8C5-ECC9F3942E4B}">
                    <a14:imgProps xmlns:a14="http://schemas.microsoft.com/office/drawing/2010/main">
                      <a14:imgLayer r:embed="rId10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10466" y="2873983"/>
                <a:ext cx="560744" cy="508429"/>
              </a:xfrm>
              <a:prstGeom prst="rect">
                <a:avLst/>
              </a:prstGeom>
            </p:spPr>
          </p:pic>
        </p:grpSp>
        <p:grpSp>
          <p:nvGrpSpPr>
            <p:cNvPr id="149" name="Group 148"/>
            <p:cNvGrpSpPr/>
            <p:nvPr/>
          </p:nvGrpSpPr>
          <p:grpSpPr>
            <a:xfrm>
              <a:off x="8806818" y="3152402"/>
              <a:ext cx="691316" cy="745614"/>
              <a:chOff x="8342680" y="3475474"/>
              <a:chExt cx="691316" cy="745614"/>
            </a:xfrm>
          </p:grpSpPr>
          <p:sp>
            <p:nvSpPr>
              <p:cNvPr id="163" name="Rectangle 162"/>
              <p:cNvSpPr/>
              <p:nvPr/>
            </p:nvSpPr>
            <p:spPr>
              <a:xfrm flipV="1">
                <a:off x="8342680" y="3475474"/>
                <a:ext cx="691316" cy="601597"/>
              </a:xfrm>
              <a:prstGeom prst="rect">
                <a:avLst/>
              </a:prstGeom>
              <a:solidFill>
                <a:srgbClr val="407F4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64" name="Picture 163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BEBA8EAE-BF5A-486C-A8C5-ECC9F3942E4B}">
                    <a14:imgProps xmlns:a14="http://schemas.microsoft.com/office/drawing/2010/main">
                      <a14:imgLayer r:embed="rId12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73768" y="3638550"/>
                <a:ext cx="642477" cy="582538"/>
              </a:xfrm>
              <a:prstGeom prst="rect">
                <a:avLst/>
              </a:prstGeom>
            </p:spPr>
          </p:pic>
        </p:grpSp>
        <p:grpSp>
          <p:nvGrpSpPr>
            <p:cNvPr id="150" name="Group 149"/>
            <p:cNvGrpSpPr/>
            <p:nvPr/>
          </p:nvGrpSpPr>
          <p:grpSpPr>
            <a:xfrm>
              <a:off x="8806818" y="3797897"/>
              <a:ext cx="765824" cy="676183"/>
              <a:chOff x="8225057" y="3616913"/>
              <a:chExt cx="765824" cy="676183"/>
            </a:xfrm>
          </p:grpSpPr>
          <p:sp>
            <p:nvSpPr>
              <p:cNvPr id="161" name="Rectangle 160"/>
              <p:cNvSpPr/>
              <p:nvPr/>
            </p:nvSpPr>
            <p:spPr>
              <a:xfrm flipV="1">
                <a:off x="8225057" y="3628206"/>
                <a:ext cx="691316" cy="592882"/>
              </a:xfrm>
              <a:prstGeom prst="rect">
                <a:avLst/>
              </a:prstGeom>
              <a:solidFill>
                <a:srgbClr val="C420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62" name="Picture 161"/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45124" y="3616913"/>
                <a:ext cx="745757" cy="676183"/>
              </a:xfrm>
              <a:prstGeom prst="rect">
                <a:avLst/>
              </a:prstGeom>
            </p:spPr>
          </p:pic>
        </p:grpSp>
        <p:grpSp>
          <p:nvGrpSpPr>
            <p:cNvPr id="151" name="Group 150"/>
            <p:cNvGrpSpPr/>
            <p:nvPr/>
          </p:nvGrpSpPr>
          <p:grpSpPr>
            <a:xfrm>
              <a:off x="8804694" y="4468376"/>
              <a:ext cx="694156" cy="653776"/>
              <a:chOff x="8242284" y="4791448"/>
              <a:chExt cx="694156" cy="653776"/>
            </a:xfrm>
          </p:grpSpPr>
          <p:sp>
            <p:nvSpPr>
              <p:cNvPr id="159" name="Rectangle 158"/>
              <p:cNvSpPr/>
              <p:nvPr/>
            </p:nvSpPr>
            <p:spPr>
              <a:xfrm flipV="1">
                <a:off x="8245124" y="4791448"/>
                <a:ext cx="691316" cy="591914"/>
              </a:xfrm>
              <a:prstGeom prst="rect">
                <a:avLst/>
              </a:prstGeom>
              <a:solidFill>
                <a:srgbClr val="C697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60" name="Picture 159"/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BEBA8EAE-BF5A-486C-A8C5-ECC9F3942E4B}">
                    <a14:imgProps xmlns:a14="http://schemas.microsoft.com/office/drawing/2010/main">
                      <a14:imgLayer r:embed="rId16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42284" y="4832574"/>
                <a:ext cx="675689" cy="612650"/>
              </a:xfrm>
              <a:prstGeom prst="rect">
                <a:avLst/>
              </a:prstGeom>
            </p:spPr>
          </p:pic>
        </p:grpSp>
        <p:grpSp>
          <p:nvGrpSpPr>
            <p:cNvPr id="152" name="Group 151"/>
            <p:cNvGrpSpPr/>
            <p:nvPr/>
          </p:nvGrpSpPr>
          <p:grpSpPr>
            <a:xfrm>
              <a:off x="8804695" y="5145012"/>
              <a:ext cx="693597" cy="591914"/>
              <a:chOff x="8242285" y="5445224"/>
              <a:chExt cx="693597" cy="591914"/>
            </a:xfrm>
          </p:grpSpPr>
          <p:sp>
            <p:nvSpPr>
              <p:cNvPr id="157" name="Rectangle 156"/>
              <p:cNvSpPr/>
              <p:nvPr/>
            </p:nvSpPr>
            <p:spPr>
              <a:xfrm flipV="1">
                <a:off x="8242285" y="5445224"/>
                <a:ext cx="693597" cy="591914"/>
              </a:xfrm>
              <a:prstGeom prst="rect">
                <a:avLst/>
              </a:prstGeom>
              <a:solidFill>
                <a:srgbClr val="F16A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58" name="Picture 157"/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BEBA8EAE-BF5A-486C-A8C5-ECC9F3942E4B}">
                    <a14:imgProps xmlns:a14="http://schemas.microsoft.com/office/drawing/2010/main">
                      <a14:imgLayer r:embed="rId18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05472" y="5504894"/>
                <a:ext cx="587008" cy="532243"/>
              </a:xfrm>
              <a:prstGeom prst="rect">
                <a:avLst/>
              </a:prstGeom>
            </p:spPr>
          </p:pic>
        </p:grpSp>
        <p:grpSp>
          <p:nvGrpSpPr>
            <p:cNvPr id="153" name="Group 152"/>
            <p:cNvGrpSpPr/>
            <p:nvPr/>
          </p:nvGrpSpPr>
          <p:grpSpPr>
            <a:xfrm>
              <a:off x="413355" y="5806394"/>
              <a:ext cx="9087279" cy="720577"/>
              <a:chOff x="413355" y="5806394"/>
              <a:chExt cx="9087279" cy="720577"/>
            </a:xfrm>
          </p:grpSpPr>
          <p:sp>
            <p:nvSpPr>
              <p:cNvPr id="154" name="Rectangle 153"/>
              <p:cNvSpPr/>
              <p:nvPr/>
            </p:nvSpPr>
            <p:spPr>
              <a:xfrm flipV="1">
                <a:off x="413355" y="5806394"/>
                <a:ext cx="9087279" cy="616611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55" name="Picture 154"/>
              <p:cNvPicPr>
                <a:picLocks noChangeAspect="1"/>
              </p:cNvPicPr>
              <p:nvPr/>
            </p:nvPicPr>
            <p:blipFill>
              <a:blip r:embed="rId19" cstate="print">
                <a:extLst>
                  <a:ext uri="{BEBA8EAE-BF5A-486C-A8C5-ECC9F3942E4B}">
                    <a14:imgProps xmlns:a14="http://schemas.microsoft.com/office/drawing/2010/main">
                      <a14:imgLayer r:embed="rId20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54847" y="5840492"/>
                <a:ext cx="731903" cy="663619"/>
              </a:xfrm>
              <a:prstGeom prst="rect">
                <a:avLst/>
              </a:prstGeom>
            </p:spPr>
          </p:pic>
          <p:sp>
            <p:nvSpPr>
              <p:cNvPr id="156" name="Subtitle 5"/>
              <p:cNvSpPr txBox="1">
                <a:spLocks/>
              </p:cNvSpPr>
              <p:nvPr/>
            </p:nvSpPr>
            <p:spPr>
              <a:xfrm>
                <a:off x="5774418" y="6152068"/>
                <a:ext cx="1375965" cy="374903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fr-CH" sz="1600" spc="2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STATISTICS</a:t>
                </a:r>
                <a:endParaRPr lang="en-US" sz="1600" spc="200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7" name="Title 4"/>
          <p:cNvSpPr txBox="1">
            <a:spLocks/>
          </p:cNvSpPr>
          <p:nvPr/>
        </p:nvSpPr>
        <p:spPr>
          <a:xfrm>
            <a:off x="266242" y="1826382"/>
            <a:ext cx="8131137" cy="122152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spc="50" dirty="0">
                <a:latin typeface="Arial Black" panose="020B0A04020102020204" pitchFamily="34" charset="0"/>
              </a:rPr>
              <a:t>Task Force on Satellite Accounts for Education and Training</a:t>
            </a:r>
          </a:p>
          <a:p>
            <a:pPr algn="l"/>
            <a:r>
              <a:rPr lang="en-GB" sz="2600" spc="5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 report – November 2018</a:t>
            </a:r>
            <a:endParaRPr lang="en-US" sz="2600" spc="50" dirty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240" y="366261"/>
            <a:ext cx="2593848" cy="795528"/>
          </a:xfrm>
          <a:prstGeom prst="rect">
            <a:avLst/>
          </a:prstGeom>
        </p:spPr>
      </p:pic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6B0BE3EF-8322-4932-8996-AC3A300D5442}"/>
              </a:ext>
            </a:extLst>
          </p:cNvPr>
          <p:cNvSpPr txBox="1">
            <a:spLocks/>
          </p:cNvSpPr>
          <p:nvPr/>
        </p:nvSpPr>
        <p:spPr>
          <a:xfrm>
            <a:off x="412750" y="3452813"/>
            <a:ext cx="8161338" cy="1204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Ann Lisbet Brathaug 						Tihomira Dimova</a:t>
            </a:r>
          </a:p>
          <a:p>
            <a:pPr lvl="0"/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Statistics Norway							UNECE</a:t>
            </a:r>
            <a:endParaRPr lang="en-GB" sz="2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484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839" y="1085848"/>
            <a:ext cx="9918269" cy="1691722"/>
            <a:chOff x="-839" y="1085848"/>
            <a:chExt cx="9918269" cy="1691722"/>
          </a:xfrm>
        </p:grpSpPr>
        <p:sp>
          <p:nvSpPr>
            <p:cNvPr id="31" name="Rectangle 30"/>
            <p:cNvSpPr/>
            <p:nvPr/>
          </p:nvSpPr>
          <p:spPr>
            <a:xfrm flipV="1">
              <a:off x="1948732" y="1393488"/>
              <a:ext cx="7968698" cy="11073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ubtitle 5"/>
            <p:cNvSpPr txBox="1">
              <a:spLocks/>
            </p:cNvSpPr>
            <p:nvPr/>
          </p:nvSpPr>
          <p:spPr>
            <a:xfrm>
              <a:off x="461533" y="1310596"/>
              <a:ext cx="1789563" cy="374903"/>
            </a:xfrm>
            <a:prstGeom prst="rect">
              <a:avLst/>
            </a:prstGeom>
            <a:noFill/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fr-CH" sz="1400" b="1" spc="100" dirty="0">
                  <a:solidFill>
                    <a:srgbClr val="A11843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STATISTICS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 flipV="1">
              <a:off x="-839" y="1393491"/>
              <a:ext cx="467543" cy="110727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 flipV="1">
              <a:off x="420986" y="1393490"/>
              <a:ext cx="45719" cy="138408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9658" y="1085848"/>
              <a:ext cx="374200" cy="339290"/>
            </a:xfrm>
            <a:prstGeom prst="rect">
              <a:avLst/>
            </a:prstGeom>
          </p:spPr>
        </p:pic>
      </p:grpSp>
      <p:sp>
        <p:nvSpPr>
          <p:cNvPr id="8" name="Content Placeholder 9"/>
          <p:cNvSpPr txBox="1">
            <a:spLocks/>
          </p:cNvSpPr>
          <p:nvPr/>
        </p:nvSpPr>
        <p:spPr>
          <a:xfrm>
            <a:off x="318781" y="1697439"/>
            <a:ext cx="9362113" cy="4718913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8275" indent="0">
              <a:buClr>
                <a:srgbClr val="A11843"/>
              </a:buClr>
              <a:buNone/>
            </a:pPr>
            <a:r>
              <a:rPr lang="en-US" dirty="0">
                <a:cs typeface="Arial" panose="020B0604020202020204" pitchFamily="34" charset="0"/>
              </a:rPr>
              <a:t>Scope of education and training 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Split the education part of pre-primary school from childcare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Broad definition of (external) training i.e. both </a:t>
            </a:r>
          </a:p>
          <a:p>
            <a:pPr marL="1082675" lvl="2" indent="0">
              <a:buClr>
                <a:srgbClr val="A11843"/>
              </a:buClr>
              <a:buNone/>
            </a:pPr>
            <a:r>
              <a:rPr lang="en-US" dirty="0">
                <a:cs typeface="Arial" panose="020B0604020202020204" pitchFamily="34" charset="0"/>
              </a:rPr>
              <a:t>EP 5 - Other education and vocational training and</a:t>
            </a:r>
          </a:p>
          <a:p>
            <a:pPr marL="1082675" lvl="2" indent="0">
              <a:buClr>
                <a:srgbClr val="A11843"/>
              </a:buClr>
              <a:buNone/>
            </a:pPr>
            <a:r>
              <a:rPr lang="en-US" dirty="0">
                <a:cs typeface="Arial" panose="020B0604020202020204" pitchFamily="34" charset="0"/>
              </a:rPr>
              <a:t>EP 4 - Cultural, sports and recreation education</a:t>
            </a:r>
            <a:r>
              <a:rPr lang="en-US" i="1" dirty="0">
                <a:cs typeface="Arial" panose="020B0604020202020204" pitchFamily="34" charset="0"/>
              </a:rPr>
              <a:t> </a:t>
            </a:r>
          </a:p>
          <a:p>
            <a:pPr marL="1425575" lvl="2" indent="-342900">
              <a:buClr>
                <a:srgbClr val="A11843"/>
              </a:buClr>
              <a:buFont typeface="Arial" panose="020B0604020202020204" pitchFamily="34" charset="0"/>
              <a:buChar char="→"/>
            </a:pPr>
            <a:r>
              <a:rPr lang="en-US" sz="2400" dirty="0">
                <a:cs typeface="Arial" panose="020B0604020202020204" pitchFamily="34" charset="0"/>
              </a:rPr>
              <a:t>but only the instructional part</a:t>
            </a:r>
          </a:p>
          <a:p>
            <a:pPr marL="625475" indent="-457200">
              <a:spcAft>
                <a:spcPts val="600"/>
              </a:spcAft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cs typeface="Arial" panose="020B0604020202020204" pitchFamily="34" charset="0"/>
              </a:rPr>
              <a:t>Military expenditure and training</a:t>
            </a:r>
          </a:p>
          <a:p>
            <a:pPr marL="1539875" lvl="2" indent="-457200">
              <a:spcAft>
                <a:spcPts val="600"/>
              </a:spcAft>
              <a:buClr>
                <a:srgbClr val="A11843"/>
              </a:buClr>
              <a:buFont typeface="Arial" panose="020B0604020202020204" pitchFamily="34" charset="0"/>
              <a:buChar char="→"/>
            </a:pPr>
            <a:r>
              <a:rPr lang="en-US" sz="2400" dirty="0">
                <a:cs typeface="Arial" panose="020B0604020202020204" pitchFamily="34" charset="0"/>
              </a:rPr>
              <a:t>Include professional training within Defense Ministries</a:t>
            </a:r>
          </a:p>
          <a:p>
            <a:pPr marL="625475" indent="-457200">
              <a:spcAft>
                <a:spcPts val="600"/>
              </a:spcAft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cs typeface="Arial" panose="020B0604020202020204" pitchFamily="34" charset="0"/>
              </a:rPr>
              <a:t>E-learning is included but difficult to measure, especially free courses provided by non-market producers outside education</a:t>
            </a:r>
          </a:p>
          <a:p>
            <a:pPr marL="625475" indent="-457200">
              <a:spcAft>
                <a:spcPts val="600"/>
              </a:spcAft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Include textbooks and equipment directly used in education but exclude transportation, health services, school uniforms, services for the general public, etc. </a:t>
            </a:r>
          </a:p>
          <a:p>
            <a:pPr marL="625475" indent="-457200">
              <a:spcAft>
                <a:spcPts val="600"/>
              </a:spcAft>
              <a:buClr>
                <a:srgbClr val="A11843"/>
              </a:buClr>
              <a:buFont typeface="Wingdings" panose="05000000000000000000" pitchFamily="2" charset="2"/>
              <a:buChar char="§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indent="-457200">
              <a:spcAft>
                <a:spcPts val="600"/>
              </a:spcAft>
              <a:buClr>
                <a:srgbClr val="A11843"/>
              </a:buClr>
              <a:buFont typeface="Wingdings" panose="05000000000000000000" pitchFamily="2" charset="2"/>
              <a:buChar char="§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346075">
              <a:spcAft>
                <a:spcPts val="1200"/>
              </a:spcAft>
              <a:buClr>
                <a:srgbClr val="A11843"/>
              </a:buClr>
              <a:buFont typeface="Wingdings" panose="05000000000000000000" pitchFamily="2" charset="2"/>
              <a:buChar char="§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346075">
              <a:spcAft>
                <a:spcPts val="1200"/>
              </a:spcAft>
              <a:buClr>
                <a:srgbClr val="A11843"/>
              </a:buClr>
              <a:buFont typeface="Wingdings" panose="05000000000000000000" pitchFamily="2" charset="2"/>
              <a:buChar char="§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itle 4"/>
          <p:cNvSpPr txBox="1">
            <a:spLocks/>
          </p:cNvSpPr>
          <p:nvPr/>
        </p:nvSpPr>
        <p:spPr>
          <a:xfrm>
            <a:off x="461542" y="208072"/>
            <a:ext cx="9014056" cy="992195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3200" b="1" spc="50" dirty="0">
                <a:latin typeface="Arial Black" panose="020B0A04020102020204" pitchFamily="34" charset="0"/>
                <a:cs typeface="Arial" panose="020B0604020202020204" pitchFamily="34" charset="0"/>
              </a:rPr>
              <a:t>Methodological and Measurement Challenges</a:t>
            </a:r>
            <a:endParaRPr lang="en-US" sz="3200" b="1" spc="5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10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41" y="6416352"/>
            <a:ext cx="1333381" cy="408945"/>
          </a:xfrm>
          <a:prstGeom prst="rect">
            <a:avLst/>
          </a:prstGeom>
        </p:spPr>
      </p:pic>
      <p:pic>
        <p:nvPicPr>
          <p:cNvPr id="12" name="Bilde 7">
            <a:extLst>
              <a:ext uri="{FF2B5EF4-FFF2-40B4-BE49-F238E27FC236}">
                <a16:creationId xmlns:a16="http://schemas.microsoft.com/office/drawing/2014/main" id="{BD44A111-D586-4FE9-A751-0E44EC08B42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113" y="6416352"/>
            <a:ext cx="1614419" cy="336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582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839" y="1085848"/>
            <a:ext cx="9918269" cy="1691722"/>
            <a:chOff x="-839" y="1085848"/>
            <a:chExt cx="9918269" cy="1691722"/>
          </a:xfrm>
        </p:grpSpPr>
        <p:sp>
          <p:nvSpPr>
            <p:cNvPr id="31" name="Rectangle 30"/>
            <p:cNvSpPr/>
            <p:nvPr/>
          </p:nvSpPr>
          <p:spPr>
            <a:xfrm flipV="1">
              <a:off x="1948732" y="1393488"/>
              <a:ext cx="7968698" cy="11073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ubtitle 5"/>
            <p:cNvSpPr txBox="1">
              <a:spLocks/>
            </p:cNvSpPr>
            <p:nvPr/>
          </p:nvSpPr>
          <p:spPr>
            <a:xfrm>
              <a:off x="461533" y="1310596"/>
              <a:ext cx="1789563" cy="374903"/>
            </a:xfrm>
            <a:prstGeom prst="rect">
              <a:avLst/>
            </a:prstGeom>
            <a:noFill/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fr-CH" sz="1400" b="1" spc="100" dirty="0">
                  <a:solidFill>
                    <a:srgbClr val="A11843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STATISTICS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 flipV="1">
              <a:off x="-839" y="1393491"/>
              <a:ext cx="467543" cy="110727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 flipV="1">
              <a:off x="420986" y="1393490"/>
              <a:ext cx="45719" cy="138408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9658" y="1085848"/>
              <a:ext cx="374200" cy="339290"/>
            </a:xfrm>
            <a:prstGeom prst="rect">
              <a:avLst/>
            </a:prstGeom>
          </p:spPr>
        </p:pic>
      </p:grpSp>
      <p:sp>
        <p:nvSpPr>
          <p:cNvPr id="8" name="Content Placeholder 9"/>
          <p:cNvSpPr txBox="1">
            <a:spLocks/>
          </p:cNvSpPr>
          <p:nvPr/>
        </p:nvSpPr>
        <p:spPr>
          <a:xfrm>
            <a:off x="472841" y="1587110"/>
            <a:ext cx="8972610" cy="4829241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8275" lvl="0" indent="0" defTabSz="457200">
              <a:lnSpc>
                <a:spcPct val="100000"/>
              </a:lnSpc>
              <a:spcBef>
                <a:spcPts val="0"/>
              </a:spcBef>
              <a:buClr>
                <a:srgbClr val="A11843"/>
              </a:buClr>
              <a:buNone/>
            </a:pPr>
            <a:r>
              <a:rPr lang="en-US" sz="2600" dirty="0">
                <a:solidFill>
                  <a:prstClr val="black"/>
                </a:solidFill>
                <a:cs typeface="Arial" panose="020B0604020202020204" pitchFamily="34" charset="0"/>
              </a:rPr>
              <a:t>In-house training</a:t>
            </a:r>
          </a:p>
          <a:p>
            <a:pPr marL="625475" indent="-457200" defTabSz="457200">
              <a:lnSpc>
                <a:spcPct val="100000"/>
              </a:lnSpc>
              <a:spcBef>
                <a:spcPts val="0"/>
              </a:spcBef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Separate from external training – paid by employer but produced by a third party (EP 5) – already included in SNA</a:t>
            </a:r>
          </a:p>
          <a:p>
            <a:pPr marL="625475" indent="-457200" defTabSz="457200">
              <a:lnSpc>
                <a:spcPct val="100000"/>
              </a:lnSpc>
              <a:spcBef>
                <a:spcPts val="1200"/>
              </a:spcBef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In-house training (EP 6) extends SNA boundary</a:t>
            </a:r>
          </a:p>
          <a:p>
            <a:pPr marL="1082675" lvl="1" indent="-457200" defTabSz="457200">
              <a:lnSpc>
                <a:spcPct val="100000"/>
              </a:lnSpc>
              <a:spcBef>
                <a:spcPts val="0"/>
              </a:spcBef>
              <a:buClr>
                <a:srgbClr val="A11843"/>
              </a:buClr>
              <a:buFont typeface="Arial" panose="020B0604020202020204" pitchFamily="34" charset="0"/>
              <a:buChar char="→"/>
            </a:pPr>
            <a:r>
              <a:rPr lang="en-US" sz="2200" dirty="0">
                <a:solidFill>
                  <a:prstClr val="black"/>
                </a:solidFill>
                <a:cs typeface="Arial" panose="020B0604020202020204" pitchFamily="34" charset="0"/>
              </a:rPr>
              <a:t>Show estimated output as a separate category (EP 6)</a:t>
            </a:r>
          </a:p>
          <a:p>
            <a:pPr marL="1082675" lvl="1" indent="-457200" defTabSz="457200">
              <a:lnSpc>
                <a:spcPct val="100000"/>
              </a:lnSpc>
              <a:spcBef>
                <a:spcPts val="0"/>
              </a:spcBef>
              <a:buClr>
                <a:srgbClr val="A11843"/>
              </a:buClr>
              <a:buFont typeface="Arial" panose="020B0604020202020204" pitchFamily="34" charset="0"/>
              <a:buChar char="→"/>
            </a:pPr>
            <a:r>
              <a:rPr lang="en-US" sz="2200" dirty="0">
                <a:solidFill>
                  <a:prstClr val="black"/>
                </a:solidFill>
                <a:cs typeface="Arial" panose="020B0604020202020204" pitchFamily="34" charset="0"/>
              </a:rPr>
              <a:t>Market producers:  record as additional output and intermediate consumption of the respective industry </a:t>
            </a:r>
          </a:p>
          <a:p>
            <a:pPr marL="968375" lvl="1" indent="-342900" defTabSz="457200">
              <a:lnSpc>
                <a:spcPct val="100000"/>
              </a:lnSpc>
              <a:spcBef>
                <a:spcPts val="0"/>
              </a:spcBef>
              <a:buClr>
                <a:srgbClr val="A11843"/>
              </a:buClr>
              <a:buFont typeface="Arial" panose="020B0604020202020204" pitchFamily="34" charset="0"/>
              <a:buChar char="→"/>
            </a:pPr>
            <a:r>
              <a:rPr lang="en-US" sz="2200" dirty="0">
                <a:solidFill>
                  <a:prstClr val="black"/>
                </a:solidFill>
                <a:cs typeface="Arial" panose="020B0604020202020204" pitchFamily="34" charset="0"/>
              </a:rPr>
              <a:t>  Non-market producers – implicitly included in SNA but record as a separate type of output and final consumption</a:t>
            </a:r>
          </a:p>
          <a:p>
            <a:pPr marL="511175" indent="-342900" defTabSz="457200">
              <a:lnSpc>
                <a:spcPct val="100000"/>
              </a:lnSpc>
              <a:spcBef>
                <a:spcPts val="1200"/>
              </a:spcBef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Measured as sum of: </a:t>
            </a:r>
          </a:p>
          <a:p>
            <a:pPr marL="1082675" lvl="1" indent="-457200" defTabSz="457200">
              <a:lnSpc>
                <a:spcPct val="100000"/>
              </a:lnSpc>
              <a:spcBef>
                <a:spcPts val="0"/>
              </a:spcBef>
              <a:buClr>
                <a:srgbClr val="A11843"/>
              </a:buClr>
              <a:buFont typeface="Arial" panose="020B0604020202020204" pitchFamily="34" charset="0"/>
              <a:buChar char="→"/>
            </a:pPr>
            <a:r>
              <a:rPr lang="en-US" sz="2200" dirty="0">
                <a:solidFill>
                  <a:prstClr val="black"/>
                </a:solidFill>
                <a:cs typeface="Arial" panose="020B0604020202020204" pitchFamily="34" charset="0"/>
              </a:rPr>
              <a:t>Compensation of employees – imputed cost for the time on training spent during working hours</a:t>
            </a:r>
          </a:p>
          <a:p>
            <a:pPr marL="1082675" lvl="1" indent="-457200" defTabSz="457200">
              <a:lnSpc>
                <a:spcPct val="100000"/>
              </a:lnSpc>
              <a:spcBef>
                <a:spcPts val="0"/>
              </a:spcBef>
              <a:buClr>
                <a:srgbClr val="A11843"/>
              </a:buClr>
              <a:buFont typeface="Arial" panose="020B0604020202020204" pitchFamily="34" charset="0"/>
              <a:buChar char="→"/>
            </a:pPr>
            <a:r>
              <a:rPr lang="en-US" sz="2200" dirty="0">
                <a:solidFill>
                  <a:prstClr val="black"/>
                </a:solidFill>
                <a:cs typeface="Arial" panose="020B0604020202020204" pitchFamily="34" charset="0"/>
              </a:rPr>
              <a:t>Direct expenses – cost of trainers, training centers, training materials, etc.</a:t>
            </a:r>
          </a:p>
          <a:p>
            <a:pPr marL="511175" indent="-342900" defTabSz="457200">
              <a:lnSpc>
                <a:spcPct val="100000"/>
              </a:lnSpc>
              <a:spcBef>
                <a:spcPts val="0"/>
              </a:spcBef>
              <a:buClr>
                <a:srgbClr val="A11843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1175" indent="-342900" defTabSz="457200">
              <a:lnSpc>
                <a:spcPct val="100000"/>
              </a:lnSpc>
              <a:spcBef>
                <a:spcPts val="0"/>
              </a:spcBef>
              <a:buClr>
                <a:srgbClr val="A11843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indent="-457200" defTabSz="457200">
              <a:lnSpc>
                <a:spcPct val="100000"/>
              </a:lnSpc>
              <a:spcBef>
                <a:spcPts val="0"/>
              </a:spcBef>
              <a:buClr>
                <a:srgbClr val="A11843"/>
              </a:buClr>
            </a:pP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8275" lvl="0" indent="0" defTabSz="457200">
              <a:lnSpc>
                <a:spcPct val="100000"/>
              </a:lnSpc>
              <a:spcBef>
                <a:spcPts val="0"/>
              </a:spcBef>
              <a:buClr>
                <a:srgbClr val="A11843"/>
              </a:buClr>
              <a:buNone/>
            </a:pPr>
            <a:endParaRPr lang="en-US" sz="2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8275" lvl="0" indent="0" defTabSz="457200">
              <a:lnSpc>
                <a:spcPct val="100000"/>
              </a:lnSpc>
              <a:spcBef>
                <a:spcPts val="0"/>
              </a:spcBef>
              <a:buClr>
                <a:srgbClr val="A11843"/>
              </a:buClr>
              <a:buNone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itle 4"/>
          <p:cNvSpPr txBox="1">
            <a:spLocks/>
          </p:cNvSpPr>
          <p:nvPr/>
        </p:nvSpPr>
        <p:spPr>
          <a:xfrm>
            <a:off x="461542" y="208072"/>
            <a:ext cx="9014056" cy="992195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 defTabSz="457200">
              <a:spcBef>
                <a:spcPts val="0"/>
              </a:spcBef>
            </a:pPr>
            <a:r>
              <a:rPr lang="en-GB" sz="3200" b="1" spc="50" dirty="0">
                <a:solidFill>
                  <a:prstClr val="black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Methodological and Measurement Challenges</a:t>
            </a:r>
            <a:endParaRPr lang="en-US" sz="3200" b="1" spc="50" dirty="0">
              <a:solidFill>
                <a:prstClr val="black"/>
              </a:solidFill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11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41" y="6416352"/>
            <a:ext cx="1333381" cy="408945"/>
          </a:xfrm>
          <a:prstGeom prst="rect">
            <a:avLst/>
          </a:prstGeom>
        </p:spPr>
      </p:pic>
      <p:pic>
        <p:nvPicPr>
          <p:cNvPr id="12" name="Bilde 7">
            <a:extLst>
              <a:ext uri="{FF2B5EF4-FFF2-40B4-BE49-F238E27FC236}">
                <a16:creationId xmlns:a16="http://schemas.microsoft.com/office/drawing/2014/main" id="{FBB62607-7366-4037-B6C6-E9A075DF80D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113" y="6416352"/>
            <a:ext cx="1614419" cy="336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434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839" y="1085848"/>
            <a:ext cx="9918269" cy="1691722"/>
            <a:chOff x="-839" y="1085848"/>
            <a:chExt cx="9918269" cy="1691722"/>
          </a:xfrm>
        </p:grpSpPr>
        <p:sp>
          <p:nvSpPr>
            <p:cNvPr id="31" name="Rectangle 30"/>
            <p:cNvSpPr/>
            <p:nvPr/>
          </p:nvSpPr>
          <p:spPr>
            <a:xfrm flipV="1">
              <a:off x="1948732" y="1393488"/>
              <a:ext cx="7968698" cy="11073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ubtitle 5"/>
            <p:cNvSpPr txBox="1">
              <a:spLocks/>
            </p:cNvSpPr>
            <p:nvPr/>
          </p:nvSpPr>
          <p:spPr>
            <a:xfrm>
              <a:off x="461533" y="1310596"/>
              <a:ext cx="1789563" cy="374903"/>
            </a:xfrm>
            <a:prstGeom prst="rect">
              <a:avLst/>
            </a:prstGeom>
            <a:noFill/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fr-CH" sz="1400" b="1" spc="100" dirty="0">
                  <a:solidFill>
                    <a:srgbClr val="A11843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STATISTICS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 flipV="1">
              <a:off x="-839" y="1393491"/>
              <a:ext cx="467543" cy="110727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 flipV="1">
              <a:off x="420986" y="1393490"/>
              <a:ext cx="45719" cy="138408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9658" y="1085848"/>
              <a:ext cx="374200" cy="339290"/>
            </a:xfrm>
            <a:prstGeom prst="rect">
              <a:avLst/>
            </a:prstGeom>
          </p:spPr>
        </p:pic>
      </p:grpSp>
      <p:sp>
        <p:nvSpPr>
          <p:cNvPr id="8" name="Content Placeholder 9"/>
          <p:cNvSpPr txBox="1">
            <a:spLocks/>
          </p:cNvSpPr>
          <p:nvPr/>
        </p:nvSpPr>
        <p:spPr>
          <a:xfrm>
            <a:off x="472841" y="1768391"/>
            <a:ext cx="8972610" cy="4577209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8275" lvl="0" indent="0" defTabSz="457200">
              <a:lnSpc>
                <a:spcPct val="100000"/>
              </a:lnSpc>
              <a:spcBef>
                <a:spcPts val="0"/>
              </a:spcBef>
              <a:buClr>
                <a:srgbClr val="A11843"/>
              </a:buClr>
              <a:buNone/>
            </a:pPr>
            <a:r>
              <a:rPr lang="en-US" sz="2600" dirty="0">
                <a:solidFill>
                  <a:prstClr val="black"/>
                </a:solidFill>
                <a:cs typeface="Arial" panose="020B0604020202020204" pitchFamily="34" charset="0"/>
              </a:rPr>
              <a:t>In-house training</a:t>
            </a:r>
          </a:p>
          <a:p>
            <a:pPr marL="625475" indent="-457200" defTabSz="457200">
              <a:lnSpc>
                <a:spcPct val="100000"/>
              </a:lnSpc>
              <a:spcBef>
                <a:spcPts val="0"/>
              </a:spcBef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Data sources</a:t>
            </a:r>
          </a:p>
          <a:p>
            <a:pPr marL="1082675" lvl="1" indent="-457200" defTabSz="457200">
              <a:lnSpc>
                <a:spcPct val="100000"/>
              </a:lnSpc>
              <a:spcBef>
                <a:spcPts val="0"/>
              </a:spcBef>
              <a:buClr>
                <a:srgbClr val="A11843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CVT surveys are most useful: information on number of staff trained, time spent on training, participants </a:t>
            </a:r>
            <a:r>
              <a:rPr lang="en-US" dirty="0" err="1">
                <a:solidFill>
                  <a:prstClr val="black"/>
                </a:solidFill>
                <a:cs typeface="Arial" panose="020B0604020202020204" pitchFamily="34" charset="0"/>
              </a:rPr>
              <a:t>labour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 costs and direct costs </a:t>
            </a:r>
          </a:p>
          <a:p>
            <a:pPr marL="1082675" lvl="1" indent="-457200" defTabSz="457200">
              <a:lnSpc>
                <a:spcPct val="100000"/>
              </a:lnSpc>
              <a:spcBef>
                <a:spcPts val="0"/>
              </a:spcBef>
              <a:buClr>
                <a:srgbClr val="A11843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EU </a:t>
            </a:r>
            <a:r>
              <a:rPr lang="en-US" dirty="0" err="1">
                <a:solidFill>
                  <a:prstClr val="black"/>
                </a:solidFill>
                <a:cs typeface="Arial" panose="020B0604020202020204" pitchFamily="34" charset="0"/>
              </a:rPr>
              <a:t>Labour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 cost survey: number of employees and average duration</a:t>
            </a:r>
          </a:p>
          <a:p>
            <a:pPr marL="1082675" lvl="1" indent="-457200" defTabSz="457200">
              <a:lnSpc>
                <a:spcPct val="100000"/>
              </a:lnSpc>
              <a:spcBef>
                <a:spcPts val="0"/>
              </a:spcBef>
              <a:buClr>
                <a:srgbClr val="A11843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Adult education and training surveys</a:t>
            </a:r>
          </a:p>
          <a:p>
            <a:pPr marL="1539875" lvl="2" indent="-457200" defTabSz="457200">
              <a:lnSpc>
                <a:spcPct val="100000"/>
              </a:lnSpc>
              <a:spcBef>
                <a:spcPts val="0"/>
              </a:spcBef>
              <a:buClr>
                <a:srgbClr val="A11843"/>
              </a:buClr>
              <a:buFont typeface="Arial" panose="020B0604020202020204" pitchFamily="34" charset="0"/>
              <a:buChar char="→"/>
            </a:pPr>
            <a:r>
              <a:rPr 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Generally all identified data sources are costly, not very regular, exclude some industries</a:t>
            </a:r>
          </a:p>
          <a:p>
            <a:pPr marL="1539875" lvl="2" indent="-457200" defTabSz="457200">
              <a:lnSpc>
                <a:spcPct val="100000"/>
              </a:lnSpc>
              <a:spcBef>
                <a:spcPts val="0"/>
              </a:spcBef>
              <a:buClr>
                <a:srgbClr val="A11843"/>
              </a:buClr>
              <a:buFont typeface="Arial" panose="020B0604020202020204" pitchFamily="34" charset="0"/>
              <a:buChar char="→"/>
            </a:pPr>
            <a:r>
              <a:rPr 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Experimental estimates in Norway evaluate in-house training at 12 per cent of total education expenditure </a:t>
            </a:r>
          </a:p>
          <a:p>
            <a:pPr marL="625475" lvl="1" indent="0" defTabSz="457200">
              <a:lnSpc>
                <a:spcPct val="100000"/>
              </a:lnSpc>
              <a:spcBef>
                <a:spcPts val="0"/>
              </a:spcBef>
              <a:buClr>
                <a:srgbClr val="A11843"/>
              </a:buClr>
              <a:buNone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2675" lvl="1" indent="-457200" defTabSz="457200">
              <a:lnSpc>
                <a:spcPct val="100000"/>
              </a:lnSpc>
              <a:spcBef>
                <a:spcPts val="0"/>
              </a:spcBef>
              <a:buClr>
                <a:srgbClr val="A11843"/>
              </a:buClr>
              <a:buFont typeface="Courier New" panose="02070309020205020404" pitchFamily="49" charset="0"/>
              <a:buChar char="o"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2675" lvl="1" indent="-457200" defTabSz="457200">
              <a:lnSpc>
                <a:spcPct val="100000"/>
              </a:lnSpc>
              <a:spcBef>
                <a:spcPts val="0"/>
              </a:spcBef>
              <a:buClr>
                <a:srgbClr val="A11843"/>
              </a:buClr>
              <a:buFont typeface="Courier New" panose="02070309020205020404" pitchFamily="49" charset="0"/>
              <a:buChar char="o"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indent="-457200" defTabSz="457200">
              <a:lnSpc>
                <a:spcPct val="100000"/>
              </a:lnSpc>
              <a:spcBef>
                <a:spcPts val="0"/>
              </a:spcBef>
              <a:buClr>
                <a:srgbClr val="A11843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1175" indent="-342900" defTabSz="457200">
              <a:lnSpc>
                <a:spcPct val="100000"/>
              </a:lnSpc>
              <a:spcBef>
                <a:spcPts val="0"/>
              </a:spcBef>
              <a:buClr>
                <a:srgbClr val="A11843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1175" indent="-342900" defTabSz="457200">
              <a:lnSpc>
                <a:spcPct val="100000"/>
              </a:lnSpc>
              <a:spcBef>
                <a:spcPts val="0"/>
              </a:spcBef>
              <a:buClr>
                <a:srgbClr val="A11843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indent="-457200" defTabSz="457200">
              <a:lnSpc>
                <a:spcPct val="100000"/>
              </a:lnSpc>
              <a:spcBef>
                <a:spcPts val="0"/>
              </a:spcBef>
              <a:buClr>
                <a:srgbClr val="A11843"/>
              </a:buClr>
            </a:pP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8275" lvl="0" indent="0" defTabSz="457200">
              <a:lnSpc>
                <a:spcPct val="100000"/>
              </a:lnSpc>
              <a:spcBef>
                <a:spcPts val="0"/>
              </a:spcBef>
              <a:buClr>
                <a:srgbClr val="A11843"/>
              </a:buClr>
              <a:buNone/>
            </a:pPr>
            <a:endParaRPr lang="en-US" sz="2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8275" lvl="0" indent="0" defTabSz="457200">
              <a:lnSpc>
                <a:spcPct val="100000"/>
              </a:lnSpc>
              <a:spcBef>
                <a:spcPts val="0"/>
              </a:spcBef>
              <a:buClr>
                <a:srgbClr val="A11843"/>
              </a:buClr>
              <a:buNone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itle 4"/>
          <p:cNvSpPr txBox="1">
            <a:spLocks/>
          </p:cNvSpPr>
          <p:nvPr/>
        </p:nvSpPr>
        <p:spPr>
          <a:xfrm>
            <a:off x="461542" y="208072"/>
            <a:ext cx="9014056" cy="992195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 defTabSz="457200">
              <a:spcBef>
                <a:spcPts val="0"/>
              </a:spcBef>
            </a:pPr>
            <a:r>
              <a:rPr lang="en-GB" sz="3200" b="1" spc="50" dirty="0">
                <a:solidFill>
                  <a:prstClr val="black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Methodological and Measurement Challenges</a:t>
            </a:r>
            <a:endParaRPr lang="en-US" sz="3200" b="1" spc="50" dirty="0">
              <a:solidFill>
                <a:prstClr val="black"/>
              </a:solidFill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12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41" y="6416352"/>
            <a:ext cx="1333381" cy="408945"/>
          </a:xfrm>
          <a:prstGeom prst="rect">
            <a:avLst/>
          </a:prstGeom>
        </p:spPr>
      </p:pic>
      <p:pic>
        <p:nvPicPr>
          <p:cNvPr id="12" name="Bilde 7">
            <a:extLst>
              <a:ext uri="{FF2B5EF4-FFF2-40B4-BE49-F238E27FC236}">
                <a16:creationId xmlns:a16="http://schemas.microsoft.com/office/drawing/2014/main" id="{FBB62607-7366-4037-B6C6-E9A075DF80D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113" y="6416352"/>
            <a:ext cx="1614419" cy="336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8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839" y="1085848"/>
            <a:ext cx="9918269" cy="1691722"/>
            <a:chOff x="-839" y="1085848"/>
            <a:chExt cx="9918269" cy="1691722"/>
          </a:xfrm>
        </p:grpSpPr>
        <p:sp>
          <p:nvSpPr>
            <p:cNvPr id="31" name="Rectangle 30"/>
            <p:cNvSpPr/>
            <p:nvPr/>
          </p:nvSpPr>
          <p:spPr>
            <a:xfrm flipV="1">
              <a:off x="1948732" y="1393488"/>
              <a:ext cx="7968698" cy="11073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ubtitle 5"/>
            <p:cNvSpPr txBox="1">
              <a:spLocks/>
            </p:cNvSpPr>
            <p:nvPr/>
          </p:nvSpPr>
          <p:spPr>
            <a:xfrm>
              <a:off x="461533" y="1310596"/>
              <a:ext cx="1789563" cy="374903"/>
            </a:xfrm>
            <a:prstGeom prst="rect">
              <a:avLst/>
            </a:prstGeom>
            <a:noFill/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fr-CH" sz="1400" b="1" spc="100" dirty="0">
                  <a:solidFill>
                    <a:srgbClr val="A11843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STATISTICS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 flipV="1">
              <a:off x="-839" y="1393491"/>
              <a:ext cx="467543" cy="110727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 flipV="1">
              <a:off x="420986" y="1393490"/>
              <a:ext cx="45719" cy="138408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9658" y="1085848"/>
              <a:ext cx="374200" cy="339290"/>
            </a:xfrm>
            <a:prstGeom prst="rect">
              <a:avLst/>
            </a:prstGeom>
          </p:spPr>
        </p:pic>
      </p:grpSp>
      <p:sp>
        <p:nvSpPr>
          <p:cNvPr id="8" name="Content Placeholder 9"/>
          <p:cNvSpPr txBox="1">
            <a:spLocks/>
          </p:cNvSpPr>
          <p:nvPr/>
        </p:nvSpPr>
        <p:spPr>
          <a:xfrm>
            <a:off x="420986" y="1618359"/>
            <a:ext cx="9200091" cy="4797993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cs typeface="Arial" panose="020B0604020202020204" pitchFamily="34" charset="0"/>
              </a:rPr>
              <a:t>Internships and apprenticeship: 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Included only when part of an education </a:t>
            </a:r>
            <a:r>
              <a:rPr lang="en-US" dirty="0" err="1">
                <a:cs typeface="Arial" panose="020B0604020202020204" pitchFamily="34" charset="0"/>
              </a:rPr>
              <a:t>programme</a:t>
            </a:r>
            <a:r>
              <a:rPr lang="en-US" dirty="0">
                <a:cs typeface="Arial" panose="020B0604020202020204" pitchFamily="34" charset="0"/>
              </a:rPr>
              <a:t> and not (or low) paid. 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but challenges to deal with institutional differences and lack of data? 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93800" lvl="1" indent="-457200">
              <a:spcAft>
                <a:spcPts val="1200"/>
              </a:spcAft>
              <a:buClr>
                <a:srgbClr val="A11843"/>
              </a:buClr>
              <a:buFont typeface="Wingdings" panose="05000000000000000000" pitchFamily="2" charset="2"/>
              <a:buChar char="§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indent="-457200">
              <a:buClr>
                <a:srgbClr val="A11843"/>
              </a:buClr>
              <a:buFont typeface="Wingdings" panose="05000000000000000000" pitchFamily="2" charset="2"/>
              <a:buChar char="§"/>
            </a:pP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itle 4"/>
          <p:cNvSpPr txBox="1">
            <a:spLocks/>
          </p:cNvSpPr>
          <p:nvPr/>
        </p:nvSpPr>
        <p:spPr>
          <a:xfrm>
            <a:off x="461542" y="208072"/>
            <a:ext cx="9014056" cy="992195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3200" b="1" spc="50" dirty="0">
                <a:latin typeface="Arial Black" panose="020B0A04020102020204" pitchFamily="34" charset="0"/>
                <a:cs typeface="Arial" panose="020B0604020202020204" pitchFamily="34" charset="0"/>
              </a:rPr>
              <a:t>Methodological and Measurement Challenges</a:t>
            </a:r>
            <a:endParaRPr lang="en-US" sz="3200" b="1" spc="5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13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41" y="6416352"/>
            <a:ext cx="1333381" cy="408945"/>
          </a:xfrm>
          <a:prstGeom prst="rect">
            <a:avLst/>
          </a:prstGeom>
        </p:spPr>
      </p:pic>
      <p:pic>
        <p:nvPicPr>
          <p:cNvPr id="12" name="Bilde 7">
            <a:extLst>
              <a:ext uri="{FF2B5EF4-FFF2-40B4-BE49-F238E27FC236}">
                <a16:creationId xmlns:a16="http://schemas.microsoft.com/office/drawing/2014/main" id="{00A22D2A-B5D2-4D9A-A026-B09B406C86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113" y="6416352"/>
            <a:ext cx="1614419" cy="336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803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839" y="1085848"/>
            <a:ext cx="9918269" cy="1691722"/>
            <a:chOff x="-839" y="1085848"/>
            <a:chExt cx="9918269" cy="1691722"/>
          </a:xfrm>
        </p:grpSpPr>
        <p:sp>
          <p:nvSpPr>
            <p:cNvPr id="31" name="Rectangle 30"/>
            <p:cNvSpPr/>
            <p:nvPr/>
          </p:nvSpPr>
          <p:spPr>
            <a:xfrm flipV="1">
              <a:off x="1948732" y="1393488"/>
              <a:ext cx="7968698" cy="11073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Subtitle 5"/>
            <p:cNvSpPr txBox="1">
              <a:spLocks/>
            </p:cNvSpPr>
            <p:nvPr/>
          </p:nvSpPr>
          <p:spPr>
            <a:xfrm>
              <a:off x="461533" y="1310596"/>
              <a:ext cx="1789563" cy="374903"/>
            </a:xfrm>
            <a:prstGeom prst="rect">
              <a:avLst/>
            </a:prstGeom>
            <a:noFill/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fr-CH" sz="1400" b="1" i="0" u="none" strike="noStrike" kern="1200" cap="none" spc="100" normalizeH="0" baseline="0" noProof="0" dirty="0">
                  <a:ln>
                    <a:noFill/>
                  </a:ln>
                  <a:solidFill>
                    <a:srgbClr val="A11843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Arial" panose="020B0604020202020204" pitchFamily="34" charset="0"/>
                </a:rPr>
                <a:t>STATISTICS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 flipV="1">
              <a:off x="-839" y="1393491"/>
              <a:ext cx="467543" cy="110727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 flipV="1">
              <a:off x="420986" y="1393490"/>
              <a:ext cx="45719" cy="138408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9658" y="1085848"/>
              <a:ext cx="374200" cy="339290"/>
            </a:xfrm>
            <a:prstGeom prst="rect">
              <a:avLst/>
            </a:prstGeom>
          </p:spPr>
        </p:pic>
      </p:grpSp>
      <p:sp>
        <p:nvSpPr>
          <p:cNvPr id="8" name="Content Placeholder 9"/>
          <p:cNvSpPr txBox="1">
            <a:spLocks/>
          </p:cNvSpPr>
          <p:nvPr/>
        </p:nvSpPr>
        <p:spPr>
          <a:xfrm>
            <a:off x="472841" y="1618359"/>
            <a:ext cx="8972610" cy="4727241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8275" lvl="0" indent="0">
              <a:buClr>
                <a:srgbClr val="A11843"/>
              </a:buClr>
              <a:buNone/>
              <a:defRPr/>
            </a:pP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The AEG is invited to provide its opinion on: </a:t>
            </a:r>
          </a:p>
          <a:p>
            <a:pPr marL="625475" lvl="0" indent="-457200">
              <a:buClr>
                <a:srgbClr val="A11843"/>
              </a:buClr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how the links between national accounts and UOE Manual could be ensured </a:t>
            </a:r>
          </a:p>
          <a:p>
            <a:pPr marL="625475" lvl="0" indent="-457200">
              <a:buClr>
                <a:srgbClr val="A11843"/>
              </a:buClr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proposed scope and coverage of SAET and the proposed classification of EPs </a:t>
            </a:r>
          </a:p>
          <a:p>
            <a:pPr marL="625475" lvl="0" indent="-457200">
              <a:buClr>
                <a:srgbClr val="A11843"/>
              </a:buClr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presented measurement challenges, especially methods and data sources for estimates of in-house training. How to encourage countries to compile such estimates in order to arrive at a  more standardized methodology?</a:t>
            </a:r>
          </a:p>
          <a:p>
            <a:pPr marL="625475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11843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lang="en-US" sz="2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8275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11843"/>
              </a:buClr>
              <a:buSzTx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911475" lvl="6" indent="0">
              <a:spcBef>
                <a:spcPts val="1000"/>
              </a:spcBef>
              <a:buClr>
                <a:srgbClr val="A11843"/>
              </a:buClr>
              <a:buNone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Title 4"/>
          <p:cNvSpPr txBox="1">
            <a:spLocks/>
          </p:cNvSpPr>
          <p:nvPr/>
        </p:nvSpPr>
        <p:spPr>
          <a:xfrm>
            <a:off x="461542" y="208072"/>
            <a:ext cx="9014056" cy="992195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/>
            <a:r>
              <a:rPr lang="en-GB" sz="3000" b="1" spc="50" dirty="0">
                <a:solidFill>
                  <a:prstClr val="black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Satellite Accounts for Education and Training</a:t>
            </a:r>
            <a:endParaRPr kumimoji="0" lang="en-US" sz="3200" b="1" i="0" u="none" strike="noStrike" kern="1200" cap="none" spc="5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B09506-28EA-4C19-A061-02E7C9DE01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41" y="6416352"/>
            <a:ext cx="1333381" cy="408945"/>
          </a:xfrm>
          <a:prstGeom prst="rect">
            <a:avLst/>
          </a:prstGeom>
        </p:spPr>
      </p:pic>
      <p:pic>
        <p:nvPicPr>
          <p:cNvPr id="12" name="Bilde 7">
            <a:extLst>
              <a:ext uri="{FF2B5EF4-FFF2-40B4-BE49-F238E27FC236}">
                <a16:creationId xmlns:a16="http://schemas.microsoft.com/office/drawing/2014/main" id="{693DD6AA-E3B9-4AE0-A803-0B3ED415E3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113" y="6416352"/>
            <a:ext cx="1614419" cy="336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098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839" y="1085848"/>
            <a:ext cx="9918269" cy="1691722"/>
            <a:chOff x="-839" y="1085848"/>
            <a:chExt cx="9918269" cy="1691722"/>
          </a:xfrm>
        </p:grpSpPr>
        <p:sp>
          <p:nvSpPr>
            <p:cNvPr id="31" name="Rectangle 30"/>
            <p:cNvSpPr/>
            <p:nvPr/>
          </p:nvSpPr>
          <p:spPr>
            <a:xfrm flipV="1">
              <a:off x="1948732" y="1393488"/>
              <a:ext cx="7968698" cy="11073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ubtitle 5"/>
            <p:cNvSpPr txBox="1">
              <a:spLocks/>
            </p:cNvSpPr>
            <p:nvPr/>
          </p:nvSpPr>
          <p:spPr>
            <a:xfrm>
              <a:off x="461533" y="1310596"/>
              <a:ext cx="1789563" cy="374903"/>
            </a:xfrm>
            <a:prstGeom prst="rect">
              <a:avLst/>
            </a:prstGeom>
            <a:noFill/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fr-CH" sz="1400" b="1" spc="100" dirty="0">
                  <a:solidFill>
                    <a:srgbClr val="A11843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STATISTICS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 flipV="1">
              <a:off x="-839" y="1393491"/>
              <a:ext cx="467543" cy="110727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 flipV="1">
              <a:off x="420986" y="1393490"/>
              <a:ext cx="45719" cy="138408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9658" y="1085848"/>
              <a:ext cx="374200" cy="339290"/>
            </a:xfrm>
            <a:prstGeom prst="rect">
              <a:avLst/>
            </a:prstGeom>
          </p:spPr>
        </p:pic>
      </p:grpSp>
      <p:sp>
        <p:nvSpPr>
          <p:cNvPr id="8" name="Content Placeholder 9"/>
          <p:cNvSpPr txBox="1">
            <a:spLocks/>
          </p:cNvSpPr>
          <p:nvPr/>
        </p:nvSpPr>
        <p:spPr>
          <a:xfrm>
            <a:off x="420986" y="1697439"/>
            <a:ext cx="9134075" cy="4648161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Guide on Measuring Human Capital (2016) – recommendations on estimating human capital in line with national accounts concepts</a:t>
            </a: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“Cost-based approach” vs “lifetime income approach” for estimating human capital stock</a:t>
            </a: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Two satellite accounts: </a:t>
            </a:r>
          </a:p>
          <a:p>
            <a:pPr marL="971550" lvl="1" indent="-346075">
              <a:spcAft>
                <a:spcPts val="1200"/>
              </a:spcAft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Satellite Account on Human Capital – beyond SNA, treats expenditure of education and training (including own time spent) as cost for the creation of HC</a:t>
            </a:r>
          </a:p>
          <a:p>
            <a:pPr marL="971550" lvl="1" indent="-346075">
              <a:spcAft>
                <a:spcPts val="1200"/>
              </a:spcAft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Satellite Account on Education and Training (SAET) – narrow approach, further detail to the data available in core NA + own account production of training by enterprises</a:t>
            </a:r>
            <a:endParaRPr lang="en-GB" dirty="0">
              <a:cs typeface="Arial" panose="020B0604020202020204" pitchFamily="34" charset="0"/>
            </a:endParaRPr>
          </a:p>
        </p:txBody>
      </p:sp>
      <p:sp>
        <p:nvSpPr>
          <p:cNvPr id="18" name="Title 4"/>
          <p:cNvSpPr txBox="1">
            <a:spLocks/>
          </p:cNvSpPr>
          <p:nvPr/>
        </p:nvSpPr>
        <p:spPr>
          <a:xfrm>
            <a:off x="461542" y="208072"/>
            <a:ext cx="9014056" cy="9921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3200" b="1" spc="50" dirty="0">
                <a:latin typeface="Arial Black" panose="020B0A04020102020204" pitchFamily="34" charset="0"/>
                <a:cs typeface="Arial" panose="020B0604020202020204" pitchFamily="34" charset="0"/>
              </a:rPr>
              <a:t>Guide on Measuring Human Capital</a:t>
            </a:r>
            <a:endParaRPr lang="en-US" sz="3200" b="1" spc="5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2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41" y="6416352"/>
            <a:ext cx="1333381" cy="408945"/>
          </a:xfrm>
          <a:prstGeom prst="rect">
            <a:avLst/>
          </a:prstGeom>
        </p:spPr>
      </p:pic>
      <p:pic>
        <p:nvPicPr>
          <p:cNvPr id="12" name="Bilde 7">
            <a:extLst>
              <a:ext uri="{FF2B5EF4-FFF2-40B4-BE49-F238E27FC236}">
                <a16:creationId xmlns:a16="http://schemas.microsoft.com/office/drawing/2014/main" id="{5CE568F1-F997-48F0-992D-D41EA76F096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113" y="6416352"/>
            <a:ext cx="1614419" cy="336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055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839" y="1085848"/>
            <a:ext cx="9918269" cy="1691722"/>
            <a:chOff x="-839" y="1085848"/>
            <a:chExt cx="9918269" cy="1691722"/>
          </a:xfrm>
        </p:grpSpPr>
        <p:sp>
          <p:nvSpPr>
            <p:cNvPr id="31" name="Rectangle 30"/>
            <p:cNvSpPr/>
            <p:nvPr/>
          </p:nvSpPr>
          <p:spPr>
            <a:xfrm flipV="1">
              <a:off x="1948732" y="1393488"/>
              <a:ext cx="7968698" cy="11073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ubtitle 5"/>
            <p:cNvSpPr txBox="1">
              <a:spLocks/>
            </p:cNvSpPr>
            <p:nvPr/>
          </p:nvSpPr>
          <p:spPr>
            <a:xfrm>
              <a:off x="461533" y="1310596"/>
              <a:ext cx="1789563" cy="374903"/>
            </a:xfrm>
            <a:prstGeom prst="rect">
              <a:avLst/>
            </a:prstGeom>
            <a:noFill/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fr-CH" sz="1400" b="1" spc="100" dirty="0">
                  <a:solidFill>
                    <a:srgbClr val="A11843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STATISTICS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 flipV="1">
              <a:off x="-839" y="1393491"/>
              <a:ext cx="467543" cy="110727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 flipV="1">
              <a:off x="420986" y="1393490"/>
              <a:ext cx="45719" cy="138408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9658" y="1085848"/>
              <a:ext cx="374200" cy="339290"/>
            </a:xfrm>
            <a:prstGeom prst="rect">
              <a:avLst/>
            </a:prstGeom>
          </p:spPr>
        </p:pic>
      </p:grpSp>
      <p:sp>
        <p:nvSpPr>
          <p:cNvPr id="8" name="Content Placeholder 9"/>
          <p:cNvSpPr txBox="1">
            <a:spLocks/>
          </p:cNvSpPr>
          <p:nvPr/>
        </p:nvSpPr>
        <p:spPr>
          <a:xfrm>
            <a:off x="243282" y="1618359"/>
            <a:ext cx="9362112" cy="4919274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GB" dirty="0">
                <a:cs typeface="Arial" panose="020B0604020202020204" pitchFamily="34" charset="0"/>
              </a:rPr>
              <a:t>Established by the CES in 2017, final report due in June 2019</a:t>
            </a: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Members: Belarus, Canada, France, Germany, Israel, Italy, Norway (Chair), Russian Federation, United Kingdom, Eurostat, UNECE, UNESCO, UNSD, Wittgenstein Centre, academia, Art Ridgeway (editor) 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GB" dirty="0">
                <a:cs typeface="Arial" panose="020B0604020202020204" pitchFamily="34" charset="0"/>
              </a:rPr>
              <a:t>Objectives</a:t>
            </a:r>
          </a:p>
          <a:p>
            <a:pPr marL="1082675" lvl="1" indent="-457200">
              <a:buClr>
                <a:srgbClr val="A11843"/>
              </a:buClr>
            </a:pPr>
            <a:r>
              <a:rPr lang="en-GB" sz="2600" dirty="0">
                <a:cs typeface="Arial" panose="020B0604020202020204" pitchFamily="34" charset="0"/>
              </a:rPr>
              <a:t>Develop a framework and pilot test SAET in different countries</a:t>
            </a:r>
          </a:p>
          <a:p>
            <a:pPr marL="1082675" lvl="1" indent="-457200">
              <a:buClr>
                <a:srgbClr val="A11843"/>
              </a:buClr>
            </a:pPr>
            <a:r>
              <a:rPr lang="en-GB" sz="2600" dirty="0">
                <a:cs typeface="Arial" panose="020B0604020202020204" pitchFamily="34" charset="0"/>
              </a:rPr>
              <a:t>Develop compilation guidance</a:t>
            </a: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GB" dirty="0">
                <a:cs typeface="Arial" panose="020B0604020202020204" pitchFamily="34" charset="0"/>
              </a:rPr>
              <a:t>Tasks:</a:t>
            </a:r>
          </a:p>
          <a:p>
            <a:pPr marL="1082675" lvl="1" indent="-457200">
              <a:buClr>
                <a:srgbClr val="A11843"/>
              </a:buClr>
            </a:pPr>
            <a:r>
              <a:rPr lang="en-GB" sz="2600" dirty="0">
                <a:cs typeface="Arial" panose="020B0604020202020204" pitchFamily="34" charset="0"/>
              </a:rPr>
              <a:t>Framework for constructing SAET, including breakdowns</a:t>
            </a:r>
          </a:p>
          <a:p>
            <a:pPr marL="1082675" lvl="1" indent="-457200">
              <a:buClr>
                <a:srgbClr val="A11843"/>
              </a:buClr>
            </a:pPr>
            <a:r>
              <a:rPr lang="en-US" sz="2600" dirty="0">
                <a:cs typeface="Arial" panose="020B0604020202020204" pitchFamily="34" charset="0"/>
              </a:rPr>
              <a:t>Recommend classifications, key variables, main/supplementary tables</a:t>
            </a:r>
            <a:endParaRPr lang="en-GB" sz="2600" dirty="0">
              <a:cs typeface="Arial" panose="020B0604020202020204" pitchFamily="34" charset="0"/>
            </a:endParaRPr>
          </a:p>
          <a:p>
            <a:pPr marL="1082675" lvl="1" indent="-457200">
              <a:buClr>
                <a:srgbClr val="A11843"/>
              </a:buClr>
            </a:pPr>
            <a:r>
              <a:rPr lang="en-GB" sz="2600" dirty="0">
                <a:cs typeface="Arial" panose="020B0604020202020204" pitchFamily="34" charset="0"/>
              </a:rPr>
              <a:t>Test the methodology, data availability and quality</a:t>
            </a:r>
          </a:p>
          <a:p>
            <a:pPr marL="1082675" lvl="1" indent="-457200">
              <a:buClr>
                <a:srgbClr val="A11843"/>
              </a:buClr>
            </a:pPr>
            <a:r>
              <a:rPr lang="en-GB" sz="2600" dirty="0">
                <a:cs typeface="Arial" panose="020B0604020202020204" pitchFamily="34" charset="0"/>
              </a:rPr>
              <a:t>Recommend best practices, improvements to methods and data sources</a:t>
            </a:r>
          </a:p>
          <a:p>
            <a:pPr marL="625475" indent="-457200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Consult with ISWGNA and AEG, coordinate with related international work</a:t>
            </a:r>
          </a:p>
          <a:p>
            <a:pPr marL="625475" lvl="1" indent="0">
              <a:buClr>
                <a:srgbClr val="A11843"/>
              </a:buClr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itle 4"/>
          <p:cNvSpPr txBox="1">
            <a:spLocks/>
          </p:cNvSpPr>
          <p:nvPr/>
        </p:nvSpPr>
        <p:spPr>
          <a:xfrm>
            <a:off x="461542" y="208072"/>
            <a:ext cx="9014056" cy="992195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3200" b="1" spc="50" dirty="0">
                <a:latin typeface="Arial Black" panose="020B0A04020102020204" pitchFamily="34" charset="0"/>
                <a:cs typeface="Arial" panose="020B0604020202020204" pitchFamily="34" charset="0"/>
              </a:rPr>
              <a:t>Task Force on Satellite Accounts for Education and Training </a:t>
            </a:r>
            <a:endParaRPr lang="en-US" sz="3200" b="1" spc="5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3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41" y="6416352"/>
            <a:ext cx="1333381" cy="408945"/>
          </a:xfrm>
          <a:prstGeom prst="rect">
            <a:avLst/>
          </a:prstGeom>
        </p:spPr>
      </p:pic>
      <p:pic>
        <p:nvPicPr>
          <p:cNvPr id="12" name="Bilde 7">
            <a:extLst>
              <a:ext uri="{FF2B5EF4-FFF2-40B4-BE49-F238E27FC236}">
                <a16:creationId xmlns:a16="http://schemas.microsoft.com/office/drawing/2014/main" id="{2A3AA2EB-3500-4EB9-8A98-48E43842160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113" y="6416352"/>
            <a:ext cx="1614419" cy="336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274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839" y="1085848"/>
            <a:ext cx="9918269" cy="1691722"/>
            <a:chOff x="-839" y="1085848"/>
            <a:chExt cx="9918269" cy="1691722"/>
          </a:xfrm>
        </p:grpSpPr>
        <p:sp>
          <p:nvSpPr>
            <p:cNvPr id="31" name="Rectangle 30"/>
            <p:cNvSpPr/>
            <p:nvPr/>
          </p:nvSpPr>
          <p:spPr>
            <a:xfrm flipV="1">
              <a:off x="1948732" y="1393488"/>
              <a:ext cx="7968698" cy="11073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Subtitle 5"/>
            <p:cNvSpPr txBox="1">
              <a:spLocks/>
            </p:cNvSpPr>
            <p:nvPr/>
          </p:nvSpPr>
          <p:spPr>
            <a:xfrm>
              <a:off x="461533" y="1310596"/>
              <a:ext cx="1789563" cy="374903"/>
            </a:xfrm>
            <a:prstGeom prst="rect">
              <a:avLst/>
            </a:prstGeom>
            <a:noFill/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fr-CH" sz="1400" b="1" i="0" u="none" strike="noStrike" kern="1200" cap="none" spc="100" normalizeH="0" baseline="0" noProof="0" dirty="0">
                  <a:ln>
                    <a:noFill/>
                  </a:ln>
                  <a:solidFill>
                    <a:srgbClr val="A11843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Arial" panose="020B0604020202020204" pitchFamily="34" charset="0"/>
                </a:rPr>
                <a:t>STATISTICS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 flipV="1">
              <a:off x="-839" y="1393491"/>
              <a:ext cx="467543" cy="110727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 flipV="1">
              <a:off x="420986" y="1393490"/>
              <a:ext cx="45719" cy="138408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9658" y="1085848"/>
              <a:ext cx="374200" cy="339290"/>
            </a:xfrm>
            <a:prstGeom prst="rect">
              <a:avLst/>
            </a:prstGeom>
          </p:spPr>
        </p:pic>
      </p:grpSp>
      <p:sp>
        <p:nvSpPr>
          <p:cNvPr id="8" name="Content Placeholder 9"/>
          <p:cNvSpPr txBox="1">
            <a:spLocks/>
          </p:cNvSpPr>
          <p:nvPr/>
        </p:nvSpPr>
        <p:spPr>
          <a:xfrm>
            <a:off x="420986" y="1819637"/>
            <a:ext cx="9125686" cy="4596715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lvl="0" indent="-346075">
              <a:buClr>
                <a:srgbClr val="A11843"/>
              </a:buClr>
              <a:buFont typeface="Wingdings" panose="05000000000000000000" pitchFamily="2" charset="2"/>
              <a:buChar char="§"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Work programme:</a:t>
            </a:r>
          </a:p>
          <a:p>
            <a:pPr marL="971550" lvl="1" indent="-346075">
              <a:buClr>
                <a:srgbClr val="A11843"/>
              </a:buClr>
              <a:defRPr/>
            </a:pPr>
            <a:r>
              <a:rPr lang="en-GB" dirty="0">
                <a:solidFill>
                  <a:prstClr val="black"/>
                </a:solidFill>
                <a:cs typeface="Arial" panose="020B0604020202020204" pitchFamily="34" charset="0"/>
              </a:rPr>
              <a:t>Use as a framework chapter 5 of the Human Capital Guide</a:t>
            </a:r>
          </a:p>
          <a:p>
            <a:pPr marL="971550" lvl="1" indent="-346075">
              <a:buClr>
                <a:srgbClr val="A11843"/>
              </a:buClr>
              <a:defRPr/>
            </a:pP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Start with national accounts data and the relevant feeder systems</a:t>
            </a:r>
          </a:p>
          <a:p>
            <a:pPr marL="971550" lvl="1" indent="-346075">
              <a:buClr>
                <a:srgbClr val="A11843"/>
              </a:buClr>
              <a:defRPr/>
            </a:pP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Provide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further detail 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that allows to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assess the production activities contributing to the creation of human capital</a:t>
            </a: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  <a:defRPr/>
            </a:pPr>
            <a:r>
              <a:rPr lang="en-US" sz="2600" dirty="0">
                <a:solidFill>
                  <a:prstClr val="black"/>
                </a:solidFill>
                <a:cs typeface="Arial" panose="020B0604020202020204" pitchFamily="34" charset="0"/>
              </a:rPr>
              <a:t>L</a:t>
            </a:r>
            <a:r>
              <a:rPr lang="en-GB" sz="2600" dirty="0">
                <a:solidFill>
                  <a:prstClr val="black"/>
                </a:solidFill>
                <a:cs typeface="Arial" panose="020B0604020202020204" pitchFamily="34" charset="0"/>
              </a:rPr>
              <a:t>ink to UNESCO National Education Accounts and UNESCO/OECD/Eurostat </a:t>
            </a:r>
            <a:r>
              <a:rPr lang="en-US" sz="2600" dirty="0">
                <a:solidFill>
                  <a:prstClr val="black"/>
                </a:solidFill>
                <a:cs typeface="Arial" panose="020B0604020202020204" pitchFamily="34" charset="0"/>
              </a:rPr>
              <a:t>data collection on formal education</a:t>
            </a:r>
            <a:r>
              <a:rPr lang="en-GB" sz="2600" dirty="0">
                <a:solidFill>
                  <a:prstClr val="black"/>
                </a:solidFill>
                <a:cs typeface="Arial" panose="020B0604020202020204" pitchFamily="34" charset="0"/>
              </a:rPr>
              <a:t> (UOE Manual) and other national sources</a:t>
            </a: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  <a:defRPr/>
            </a:pPr>
            <a:r>
              <a:rPr lang="en-US" sz="2600" dirty="0">
                <a:solidFill>
                  <a:prstClr val="black"/>
                </a:solidFill>
                <a:cs typeface="Arial" panose="020B0604020202020204" pitchFamily="34" charset="0"/>
              </a:rPr>
              <a:t>D</a:t>
            </a:r>
            <a:r>
              <a:rPr lang="en-GB" sz="2600" dirty="0" err="1">
                <a:solidFill>
                  <a:prstClr val="black"/>
                </a:solidFill>
                <a:cs typeface="Arial" panose="020B0604020202020204" pitchFamily="34" charset="0"/>
              </a:rPr>
              <a:t>evelop</a:t>
            </a:r>
            <a:r>
              <a:rPr lang="en-GB" sz="2600" dirty="0">
                <a:solidFill>
                  <a:prstClr val="black"/>
                </a:solidFill>
                <a:cs typeface="Arial" panose="020B0604020202020204" pitchFamily="34" charset="0"/>
              </a:rPr>
              <a:t> a more simplified presentation of the tables for the users</a:t>
            </a:r>
          </a:p>
          <a:p>
            <a:pPr marL="971550" marR="0" lvl="1" indent="-3460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11843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971550" marR="0" lvl="1" indent="-3460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11843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971550" marR="0" lvl="1" indent="-3460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11843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Title 4"/>
          <p:cNvSpPr txBox="1">
            <a:spLocks/>
          </p:cNvSpPr>
          <p:nvPr/>
        </p:nvSpPr>
        <p:spPr>
          <a:xfrm>
            <a:off x="461542" y="208072"/>
            <a:ext cx="9014056" cy="9921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Progress of work</a:t>
            </a:r>
            <a:endParaRPr kumimoji="0" lang="en-US" sz="3200" b="1" i="0" u="none" strike="noStrike" kern="1200" cap="none" spc="5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B09506-28EA-4C19-A061-02E7C9DE01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41" y="6416352"/>
            <a:ext cx="1333381" cy="408945"/>
          </a:xfrm>
          <a:prstGeom prst="rect">
            <a:avLst/>
          </a:prstGeom>
        </p:spPr>
      </p:pic>
      <p:pic>
        <p:nvPicPr>
          <p:cNvPr id="12" name="Bilde 7">
            <a:extLst>
              <a:ext uri="{FF2B5EF4-FFF2-40B4-BE49-F238E27FC236}">
                <a16:creationId xmlns:a16="http://schemas.microsoft.com/office/drawing/2014/main" id="{2F3D766A-2C1D-4A5D-B668-A2C64B98616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113" y="6416352"/>
            <a:ext cx="1614419" cy="336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376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839" y="1085848"/>
            <a:ext cx="9918269" cy="1691722"/>
            <a:chOff x="-839" y="1085848"/>
            <a:chExt cx="9918269" cy="1691722"/>
          </a:xfrm>
        </p:grpSpPr>
        <p:sp>
          <p:nvSpPr>
            <p:cNvPr id="31" name="Rectangle 30"/>
            <p:cNvSpPr/>
            <p:nvPr/>
          </p:nvSpPr>
          <p:spPr>
            <a:xfrm flipV="1">
              <a:off x="1948732" y="1393488"/>
              <a:ext cx="7968698" cy="11073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Subtitle 5"/>
            <p:cNvSpPr txBox="1">
              <a:spLocks/>
            </p:cNvSpPr>
            <p:nvPr/>
          </p:nvSpPr>
          <p:spPr>
            <a:xfrm>
              <a:off x="461533" y="1310596"/>
              <a:ext cx="1789563" cy="374903"/>
            </a:xfrm>
            <a:prstGeom prst="rect">
              <a:avLst/>
            </a:prstGeom>
            <a:noFill/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fr-CH" sz="1400" b="1" i="0" u="none" strike="noStrike" kern="1200" cap="none" spc="100" normalizeH="0" baseline="0" noProof="0" dirty="0">
                  <a:ln>
                    <a:noFill/>
                  </a:ln>
                  <a:solidFill>
                    <a:srgbClr val="A11843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Arial" panose="020B0604020202020204" pitchFamily="34" charset="0"/>
                </a:rPr>
                <a:t>STATISTICS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 flipV="1">
              <a:off x="-839" y="1393491"/>
              <a:ext cx="467543" cy="110727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 flipV="1">
              <a:off x="420986" y="1393490"/>
              <a:ext cx="45719" cy="138408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9658" y="1085848"/>
              <a:ext cx="374200" cy="339290"/>
            </a:xfrm>
            <a:prstGeom prst="rect">
              <a:avLst/>
            </a:prstGeom>
          </p:spPr>
        </p:pic>
      </p:grpSp>
      <p:sp>
        <p:nvSpPr>
          <p:cNvPr id="8" name="Content Placeholder 9"/>
          <p:cNvSpPr txBox="1">
            <a:spLocks/>
          </p:cNvSpPr>
          <p:nvPr/>
        </p:nvSpPr>
        <p:spPr>
          <a:xfrm>
            <a:off x="420986" y="1768391"/>
            <a:ext cx="9125686" cy="4647961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lvl="0" indent="-346075">
              <a:buClr>
                <a:srgbClr val="A11843"/>
              </a:buClr>
              <a:buFont typeface="Wingdings" panose="05000000000000000000" pitchFamily="2" charset="2"/>
              <a:buChar char="§"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Country pilots:</a:t>
            </a:r>
          </a:p>
          <a:p>
            <a:pPr marL="971550" lvl="1" indent="-346075">
              <a:buClr>
                <a:srgbClr val="A11843"/>
              </a:buClr>
              <a:defRPr/>
            </a:pPr>
            <a:r>
              <a:rPr lang="es-ES" dirty="0" err="1">
                <a:solidFill>
                  <a:prstClr val="black"/>
                </a:solidFill>
                <a:cs typeface="Arial" panose="020B0604020202020204" pitchFamily="34" charset="0"/>
              </a:rPr>
              <a:t>Canada</a:t>
            </a:r>
            <a:r>
              <a:rPr lang="es-ES" dirty="0">
                <a:solidFill>
                  <a:prstClr val="black"/>
                </a:solidFill>
                <a:cs typeface="Arial" panose="020B0604020202020204" pitchFamily="34" charset="0"/>
              </a:rPr>
              <a:t>, Israel, </a:t>
            </a:r>
            <a:r>
              <a:rPr lang="es-ES" dirty="0" err="1">
                <a:solidFill>
                  <a:prstClr val="black"/>
                </a:solidFill>
                <a:cs typeface="Arial" panose="020B0604020202020204" pitchFamily="34" charset="0"/>
              </a:rPr>
              <a:t>Norway</a:t>
            </a:r>
            <a:r>
              <a:rPr lang="es-ES" dirty="0">
                <a:solidFill>
                  <a:prstClr val="black"/>
                </a:solidFill>
                <a:cs typeface="Arial" panose="020B0604020202020204" pitchFamily="34" charset="0"/>
              </a:rPr>
              <a:t>, </a:t>
            </a:r>
            <a:r>
              <a:rPr lang="es-ES" dirty="0" err="1">
                <a:solidFill>
                  <a:prstClr val="black"/>
                </a:solidFill>
                <a:cs typeface="Arial" panose="020B0604020202020204" pitchFamily="34" charset="0"/>
              </a:rPr>
              <a:t>Belarus</a:t>
            </a:r>
            <a:r>
              <a:rPr lang="es-ES" dirty="0">
                <a:solidFill>
                  <a:prstClr val="black"/>
                </a:solidFill>
                <a:cs typeface="Arial" panose="020B0604020202020204" pitchFamily="34" charset="0"/>
              </a:rPr>
              <a:t> and UK</a:t>
            </a:r>
          </a:p>
          <a:p>
            <a:pPr marL="971550" lvl="1" indent="-346075">
              <a:buClr>
                <a:srgbClr val="A11843"/>
              </a:buClr>
              <a:defRPr/>
            </a:pPr>
            <a:r>
              <a:rPr lang="es-ES" dirty="0" err="1">
                <a:solidFill>
                  <a:prstClr val="black"/>
                </a:solidFill>
                <a:cs typeface="Arial" panose="020B0604020202020204" pitchFamily="34" charset="0"/>
              </a:rPr>
              <a:t>Government</a:t>
            </a:r>
            <a:r>
              <a:rPr lang="es-ES" dirty="0">
                <a:solidFill>
                  <a:prstClr val="black"/>
                </a:solidFill>
                <a:cs typeface="Arial" panose="020B0604020202020204" pitchFamily="34" charset="0"/>
              </a:rPr>
              <a:t> sector </a:t>
            </a:r>
            <a:r>
              <a:rPr lang="es-ES" dirty="0" err="1">
                <a:solidFill>
                  <a:prstClr val="black"/>
                </a:solidFill>
                <a:cs typeface="Arial" panose="020B0604020202020204" pitchFamily="34" charset="0"/>
              </a:rPr>
              <a:t>prevails</a:t>
            </a:r>
            <a:endParaRPr lang="es-ES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1425575" lvl="2" indent="-342900">
              <a:buClr>
                <a:srgbClr val="A11843"/>
              </a:buClr>
              <a:buFont typeface="Arial" panose="020B0604020202020204" pitchFamily="34" charset="0"/>
              <a:buChar char="→"/>
              <a:defRPr/>
            </a:pPr>
            <a:r>
              <a:rPr lang="en-GB" sz="2400" dirty="0">
                <a:solidFill>
                  <a:prstClr val="black"/>
                </a:solidFill>
                <a:cs typeface="Arial" panose="020B0604020202020204" pitchFamily="34" charset="0"/>
              </a:rPr>
              <a:t>Creating SAET is feasible - based on government accounts, surveys of private providers of education services, etc</a:t>
            </a:r>
          </a:p>
          <a:p>
            <a:pPr marL="968375" lvl="1" indent="-342900">
              <a:buClr>
                <a:srgbClr val="A11843"/>
              </a:buClr>
              <a:defRPr/>
            </a:pPr>
            <a:r>
              <a:rPr lang="en-GB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Main measurement challenges in training</a:t>
            </a:r>
          </a:p>
          <a:p>
            <a:pPr marL="1428750" lvl="2" indent="-346075">
              <a:buClr>
                <a:srgbClr val="A11843"/>
              </a:buClr>
              <a:buFont typeface="Arial" panose="020B0604020202020204" pitchFamily="34" charset="0"/>
              <a:buChar char="→"/>
              <a:defRPr/>
            </a:pPr>
            <a:r>
              <a:rPr 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Leave the most difficult items in separate categories, so the differences in coverage among countries are more explicit</a:t>
            </a: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  <a:defRPr/>
            </a:pPr>
            <a:r>
              <a:rPr lang="en-US" sz="2600" dirty="0">
                <a:solidFill>
                  <a:prstClr val="black"/>
                </a:solidFill>
                <a:cs typeface="Arial" panose="020B0604020202020204" pitchFamily="34" charset="0"/>
              </a:rPr>
              <a:t>Eurostat reconciliation exercise between UOE data and national accounts</a:t>
            </a: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  <a:defRPr/>
            </a:pPr>
            <a:r>
              <a:rPr lang="en-US" sz="2600" dirty="0">
                <a:solidFill>
                  <a:prstClr val="black"/>
                </a:solidFill>
                <a:cs typeface="Arial" panose="020B0604020202020204" pitchFamily="34" charset="0"/>
              </a:rPr>
              <a:t>Draft Compilation Guide – outline in the annex</a:t>
            </a:r>
            <a:endParaRPr lang="en-GB" sz="26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971550" marR="0" lvl="1" indent="-3460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11843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971550" marR="0" lvl="1" indent="-3460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11843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971550" marR="0" lvl="1" indent="-3460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11843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Title 4"/>
          <p:cNvSpPr txBox="1">
            <a:spLocks/>
          </p:cNvSpPr>
          <p:nvPr/>
        </p:nvSpPr>
        <p:spPr>
          <a:xfrm>
            <a:off x="461542" y="208072"/>
            <a:ext cx="9014056" cy="9921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Progress of work</a:t>
            </a:r>
            <a:endParaRPr kumimoji="0" lang="en-US" sz="3200" b="1" i="0" u="none" strike="noStrike" kern="1200" cap="none" spc="5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B09506-28EA-4C19-A061-02E7C9DE01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41" y="6416352"/>
            <a:ext cx="1333381" cy="408945"/>
          </a:xfrm>
          <a:prstGeom prst="rect">
            <a:avLst/>
          </a:prstGeom>
        </p:spPr>
      </p:pic>
      <p:pic>
        <p:nvPicPr>
          <p:cNvPr id="12" name="Bilde 7">
            <a:extLst>
              <a:ext uri="{FF2B5EF4-FFF2-40B4-BE49-F238E27FC236}">
                <a16:creationId xmlns:a16="http://schemas.microsoft.com/office/drawing/2014/main" id="{2F3D766A-2C1D-4A5D-B668-A2C64B98616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113" y="6416352"/>
            <a:ext cx="1614419" cy="336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704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839" y="1085848"/>
            <a:ext cx="9918269" cy="1691722"/>
            <a:chOff x="-839" y="1085848"/>
            <a:chExt cx="9918269" cy="1691722"/>
          </a:xfrm>
        </p:grpSpPr>
        <p:sp>
          <p:nvSpPr>
            <p:cNvPr id="31" name="Rectangle 30"/>
            <p:cNvSpPr/>
            <p:nvPr/>
          </p:nvSpPr>
          <p:spPr>
            <a:xfrm flipV="1">
              <a:off x="1948732" y="1393488"/>
              <a:ext cx="7968698" cy="11073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Subtitle 5"/>
            <p:cNvSpPr txBox="1">
              <a:spLocks/>
            </p:cNvSpPr>
            <p:nvPr/>
          </p:nvSpPr>
          <p:spPr>
            <a:xfrm>
              <a:off x="461533" y="1310596"/>
              <a:ext cx="1789563" cy="374903"/>
            </a:xfrm>
            <a:prstGeom prst="rect">
              <a:avLst/>
            </a:prstGeom>
            <a:noFill/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fr-CH" sz="1400" b="1" i="0" u="none" strike="noStrike" kern="1200" cap="none" spc="100" normalizeH="0" baseline="0" noProof="0" dirty="0">
                  <a:ln>
                    <a:noFill/>
                  </a:ln>
                  <a:solidFill>
                    <a:srgbClr val="A11843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Arial" panose="020B0604020202020204" pitchFamily="34" charset="0"/>
                </a:rPr>
                <a:t>STATISTICS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 flipV="1">
              <a:off x="-839" y="1393491"/>
              <a:ext cx="467543" cy="110727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 flipV="1">
              <a:off x="420986" y="1393490"/>
              <a:ext cx="45719" cy="138408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9658" y="1085848"/>
              <a:ext cx="374200" cy="339290"/>
            </a:xfrm>
            <a:prstGeom prst="rect">
              <a:avLst/>
            </a:prstGeom>
          </p:spPr>
        </p:pic>
      </p:grpSp>
      <p:sp>
        <p:nvSpPr>
          <p:cNvPr id="8" name="Content Placeholder 9"/>
          <p:cNvSpPr txBox="1">
            <a:spLocks/>
          </p:cNvSpPr>
          <p:nvPr/>
        </p:nvSpPr>
        <p:spPr>
          <a:xfrm>
            <a:off x="437011" y="1685499"/>
            <a:ext cx="9125686" cy="4596715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5475" indent="-457200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prstClr val="black"/>
                </a:solidFill>
                <a:cs typeface="Arial" panose="020B0604020202020204" pitchFamily="34" charset="0"/>
              </a:rPr>
              <a:t>The SAET expenditures cover the following main categories: </a:t>
            </a:r>
          </a:p>
          <a:p>
            <a:pPr marL="971550" lvl="1" indent="-346075">
              <a:buClr>
                <a:srgbClr val="A11843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black"/>
                </a:solidFill>
                <a:cs typeface="Arial" panose="020B0604020202020204" pitchFamily="34" charset="0"/>
              </a:rPr>
              <a:t>Teaching, administrative and other activities in formal education/vocational training services  </a:t>
            </a:r>
          </a:p>
          <a:p>
            <a:pPr marL="971550" lvl="1" indent="-346075">
              <a:buClr>
                <a:srgbClr val="A11843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black"/>
                </a:solidFill>
                <a:cs typeface="Arial" panose="020B0604020202020204" pitchFamily="34" charset="0"/>
              </a:rPr>
              <a:t>Non-formal (cultural, recreational and sport) education and training activities</a:t>
            </a:r>
          </a:p>
          <a:p>
            <a:pPr marL="971550" lvl="1" indent="-346075">
              <a:buClr>
                <a:srgbClr val="A11843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black"/>
                </a:solidFill>
                <a:cs typeface="Arial" panose="020B0604020202020204" pitchFamily="34" charset="0"/>
              </a:rPr>
              <a:t>In-house training by employers</a:t>
            </a:r>
          </a:p>
          <a:p>
            <a:pPr marL="971550" lvl="1" indent="-346075">
              <a:buClr>
                <a:srgbClr val="A11843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black"/>
                </a:solidFill>
                <a:cs typeface="Arial" panose="020B0604020202020204" pitchFamily="34" charset="0"/>
              </a:rPr>
              <a:t>Education and training associated products. </a:t>
            </a:r>
          </a:p>
          <a:p>
            <a:pPr marL="511175" indent="-342900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..and allocates them by categories of education and training activities by purpose (EP), based on ISCED. </a:t>
            </a:r>
          </a:p>
          <a:p>
            <a:pPr marL="168275" lvl="0" indent="0">
              <a:buClr>
                <a:srgbClr val="A11843"/>
              </a:buClr>
              <a:buNone/>
            </a:pPr>
            <a:r>
              <a:rPr 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In addition to current expenditures the SAET will also show gross fixed capital formation (including R&amp;D) of the education institutions.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  <a:p>
            <a:pPr marL="971550" marR="0" lvl="1" indent="-3460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11843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Title 4"/>
          <p:cNvSpPr txBox="1">
            <a:spLocks/>
          </p:cNvSpPr>
          <p:nvPr/>
        </p:nvSpPr>
        <p:spPr>
          <a:xfrm>
            <a:off x="461542" y="208072"/>
            <a:ext cx="9014056" cy="992195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>
              <a:defRPr/>
            </a:pPr>
            <a:r>
              <a:rPr lang="en-US" sz="3200" b="1" spc="50" dirty="0">
                <a:solidFill>
                  <a:prstClr val="black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Satellite Accounts for Education and Training</a:t>
            </a:r>
            <a:endParaRPr kumimoji="0" lang="en-US" sz="3200" b="1" i="0" u="none" strike="noStrike" kern="1200" cap="none" spc="5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B09506-28EA-4C19-A061-02E7C9DE01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41" y="6416352"/>
            <a:ext cx="1333381" cy="408945"/>
          </a:xfrm>
          <a:prstGeom prst="rect">
            <a:avLst/>
          </a:prstGeom>
        </p:spPr>
      </p:pic>
      <p:pic>
        <p:nvPicPr>
          <p:cNvPr id="12" name="Bilde 7">
            <a:extLst>
              <a:ext uri="{FF2B5EF4-FFF2-40B4-BE49-F238E27FC236}">
                <a16:creationId xmlns:a16="http://schemas.microsoft.com/office/drawing/2014/main" id="{2F3D766A-2C1D-4A5D-B668-A2C64B98616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113" y="6416352"/>
            <a:ext cx="1614419" cy="336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041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839" y="1085848"/>
            <a:ext cx="9918269" cy="1691722"/>
            <a:chOff x="-839" y="1085848"/>
            <a:chExt cx="9918269" cy="1691722"/>
          </a:xfrm>
        </p:grpSpPr>
        <p:sp>
          <p:nvSpPr>
            <p:cNvPr id="31" name="Rectangle 30"/>
            <p:cNvSpPr/>
            <p:nvPr/>
          </p:nvSpPr>
          <p:spPr>
            <a:xfrm flipV="1">
              <a:off x="1948732" y="1393488"/>
              <a:ext cx="7968698" cy="11073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ubtitle 5"/>
            <p:cNvSpPr txBox="1">
              <a:spLocks/>
            </p:cNvSpPr>
            <p:nvPr/>
          </p:nvSpPr>
          <p:spPr>
            <a:xfrm>
              <a:off x="461533" y="1310596"/>
              <a:ext cx="1789563" cy="374903"/>
            </a:xfrm>
            <a:prstGeom prst="rect">
              <a:avLst/>
            </a:prstGeom>
            <a:noFill/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fr-CH" sz="1400" b="1" spc="100" dirty="0">
                  <a:solidFill>
                    <a:srgbClr val="A11843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STATISTICS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 flipV="1">
              <a:off x="-839" y="1393491"/>
              <a:ext cx="467543" cy="110727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 flipV="1">
              <a:off x="420986" y="1393490"/>
              <a:ext cx="45719" cy="138408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9658" y="1085848"/>
              <a:ext cx="374200" cy="339290"/>
            </a:xfrm>
            <a:prstGeom prst="rect">
              <a:avLst/>
            </a:prstGeom>
          </p:spPr>
        </p:pic>
      </p:grpSp>
      <p:sp>
        <p:nvSpPr>
          <p:cNvPr id="8" name="Content Placeholder 9"/>
          <p:cNvSpPr txBox="1">
            <a:spLocks/>
          </p:cNvSpPr>
          <p:nvPr/>
        </p:nvSpPr>
        <p:spPr>
          <a:xfrm>
            <a:off x="472841" y="1819637"/>
            <a:ext cx="8972610" cy="4525963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8275" indent="0">
              <a:buClr>
                <a:srgbClr val="A11843"/>
              </a:buClr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itle 4"/>
          <p:cNvSpPr txBox="1">
            <a:spLocks/>
          </p:cNvSpPr>
          <p:nvPr/>
        </p:nvSpPr>
        <p:spPr>
          <a:xfrm>
            <a:off x="461542" y="208072"/>
            <a:ext cx="9014056" cy="9921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3200" b="1" spc="5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7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41" y="6416352"/>
            <a:ext cx="1333381" cy="408945"/>
          </a:xfrm>
          <a:prstGeom prst="rect">
            <a:avLst/>
          </a:prstGeom>
        </p:spPr>
      </p:pic>
      <p:pic>
        <p:nvPicPr>
          <p:cNvPr id="12" name="Bilde 7">
            <a:extLst>
              <a:ext uri="{FF2B5EF4-FFF2-40B4-BE49-F238E27FC236}">
                <a16:creationId xmlns:a16="http://schemas.microsoft.com/office/drawing/2014/main" id="{DA606358-4D92-4F25-8F97-9AC31AE0F2E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113" y="6416352"/>
            <a:ext cx="1614419" cy="336337"/>
          </a:xfrm>
          <a:prstGeom prst="rect">
            <a:avLst/>
          </a:prstGeom>
        </p:spPr>
      </p:pic>
      <p:sp>
        <p:nvSpPr>
          <p:cNvPr id="13" name="Title 4">
            <a:extLst>
              <a:ext uri="{FF2B5EF4-FFF2-40B4-BE49-F238E27FC236}">
                <a16:creationId xmlns:a16="http://schemas.microsoft.com/office/drawing/2014/main" id="{627DA9EA-4AB3-4149-B84D-EA23F5ED68D5}"/>
              </a:ext>
            </a:extLst>
          </p:cNvPr>
          <p:cNvSpPr txBox="1">
            <a:spLocks/>
          </p:cNvSpPr>
          <p:nvPr/>
        </p:nvSpPr>
        <p:spPr>
          <a:xfrm>
            <a:off x="613942" y="360472"/>
            <a:ext cx="9014056" cy="992195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Classification of education and training activities by purpose </a:t>
            </a:r>
            <a:endParaRPr kumimoji="0" lang="en-US" sz="3200" b="1" i="0" u="none" strike="noStrike" kern="1200" cap="none" spc="5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7F54810E-D3CD-4867-BA67-D951815AB3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399577"/>
              </p:ext>
            </p:extLst>
          </p:nvPr>
        </p:nvGraphicFramePr>
        <p:xfrm>
          <a:off x="472841" y="1688922"/>
          <a:ext cx="9060112" cy="4696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6247">
                  <a:extLst>
                    <a:ext uri="{9D8B030D-6E8A-4147-A177-3AD203B41FA5}">
                      <a16:colId xmlns:a16="http://schemas.microsoft.com/office/drawing/2014/main" val="618012380"/>
                    </a:ext>
                  </a:extLst>
                </a:gridCol>
                <a:gridCol w="1300294">
                  <a:extLst>
                    <a:ext uri="{9D8B030D-6E8A-4147-A177-3AD203B41FA5}">
                      <a16:colId xmlns:a16="http://schemas.microsoft.com/office/drawing/2014/main" val="4076244850"/>
                    </a:ext>
                  </a:extLst>
                </a:gridCol>
                <a:gridCol w="805343">
                  <a:extLst>
                    <a:ext uri="{9D8B030D-6E8A-4147-A177-3AD203B41FA5}">
                      <a16:colId xmlns:a16="http://schemas.microsoft.com/office/drawing/2014/main" val="2818455909"/>
                    </a:ext>
                  </a:extLst>
                </a:gridCol>
                <a:gridCol w="5008228">
                  <a:extLst>
                    <a:ext uri="{9D8B030D-6E8A-4147-A177-3AD203B41FA5}">
                      <a16:colId xmlns:a16="http://schemas.microsoft.com/office/drawing/2014/main" val="2955772849"/>
                    </a:ext>
                  </a:extLst>
                </a:gridCol>
              </a:tblGrid>
              <a:tr h="1026016">
                <a:tc>
                  <a:txBody>
                    <a:bodyPr/>
                    <a:lstStyle/>
                    <a:p>
                      <a:r>
                        <a:rPr lang="en-US" dirty="0"/>
                        <a:t>Education and training by purpose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ISCED</a:t>
                      </a:r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dirty="0"/>
                        <a:t>CPC ver. 2.1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886936"/>
                  </a:ext>
                </a:extLst>
              </a:tr>
              <a:tr h="6424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EP 0 Pre-primary education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ISCED 0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921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208915" algn="r"/>
                        </a:tabLs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Early childhood educational development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208915" algn="r"/>
                        </a:tabLs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Pre-primary education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6418652"/>
                  </a:ext>
                </a:extLst>
              </a:tr>
              <a:tr h="5448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EP 1 </a:t>
                      </a:r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Primary education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ISCED 1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922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lvl="0" indent="-28575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208915" algn="r"/>
                        </a:tabLs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Primary education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346002"/>
                  </a:ext>
                </a:extLst>
              </a:tr>
              <a:tr h="11136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EP 2 Secondary education 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ISCED 2-4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923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924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08915" algn="r"/>
                        </a:tabLs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Lower secondary (general &amp; vocational)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39700" algn="r"/>
                        </a:tabLs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Upper secondary (general &amp; vocational)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39700" algn="r"/>
                        </a:tabLs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Post-secondary non-tertiary (general &amp; vocational)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8962485"/>
                  </a:ext>
                </a:extLst>
              </a:tr>
              <a:tr h="13010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EP 3 Higher education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ISCED 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5-8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925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39700" algn="r"/>
                        </a:tabLs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Short-cycle tertiary (general &amp; vocational)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08915" algn="r"/>
                        </a:tabLs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Bachelor’s or equivalent level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08915" algn="r"/>
                        </a:tabLs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Master’s or equivalent level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>
                          <a:tab pos="208915" algn="r"/>
                        </a:tabLs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Doctoral or equivalent level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0743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4230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839" y="1085848"/>
            <a:ext cx="9918269" cy="1691722"/>
            <a:chOff x="-839" y="1085848"/>
            <a:chExt cx="9918269" cy="1691722"/>
          </a:xfrm>
        </p:grpSpPr>
        <p:sp>
          <p:nvSpPr>
            <p:cNvPr id="31" name="Rectangle 30"/>
            <p:cNvSpPr/>
            <p:nvPr/>
          </p:nvSpPr>
          <p:spPr>
            <a:xfrm flipV="1">
              <a:off x="1948732" y="1393488"/>
              <a:ext cx="7968698" cy="11073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ubtitle 5"/>
            <p:cNvSpPr txBox="1">
              <a:spLocks/>
            </p:cNvSpPr>
            <p:nvPr/>
          </p:nvSpPr>
          <p:spPr>
            <a:xfrm>
              <a:off x="461533" y="1310596"/>
              <a:ext cx="1789563" cy="374903"/>
            </a:xfrm>
            <a:prstGeom prst="rect">
              <a:avLst/>
            </a:prstGeom>
            <a:noFill/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fr-CH" sz="1400" b="1" spc="100" dirty="0">
                  <a:solidFill>
                    <a:srgbClr val="A11843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STATISTICS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 flipV="1">
              <a:off x="-839" y="1393491"/>
              <a:ext cx="467543" cy="110727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 flipV="1">
              <a:off x="420986" y="1393490"/>
              <a:ext cx="45719" cy="138408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9658" y="1085848"/>
              <a:ext cx="374200" cy="339290"/>
            </a:xfrm>
            <a:prstGeom prst="rect">
              <a:avLst/>
            </a:prstGeom>
          </p:spPr>
        </p:pic>
      </p:grpSp>
      <p:sp>
        <p:nvSpPr>
          <p:cNvPr id="8" name="Content Placeholder 9"/>
          <p:cNvSpPr txBox="1">
            <a:spLocks/>
          </p:cNvSpPr>
          <p:nvPr/>
        </p:nvSpPr>
        <p:spPr>
          <a:xfrm>
            <a:off x="472841" y="1819637"/>
            <a:ext cx="8972610" cy="4525963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8275" indent="0">
              <a:buClr>
                <a:srgbClr val="A11843"/>
              </a:buClr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itle 4"/>
          <p:cNvSpPr txBox="1">
            <a:spLocks/>
          </p:cNvSpPr>
          <p:nvPr/>
        </p:nvSpPr>
        <p:spPr>
          <a:xfrm>
            <a:off x="461542" y="208072"/>
            <a:ext cx="9014056" cy="9921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3200" b="1" spc="5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8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41" y="6416352"/>
            <a:ext cx="1333381" cy="408945"/>
          </a:xfrm>
          <a:prstGeom prst="rect">
            <a:avLst/>
          </a:prstGeom>
        </p:spPr>
      </p:pic>
      <p:pic>
        <p:nvPicPr>
          <p:cNvPr id="12" name="Bilde 7">
            <a:extLst>
              <a:ext uri="{FF2B5EF4-FFF2-40B4-BE49-F238E27FC236}">
                <a16:creationId xmlns:a16="http://schemas.microsoft.com/office/drawing/2014/main" id="{DA606358-4D92-4F25-8F97-9AC31AE0F2E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113" y="6416352"/>
            <a:ext cx="1614419" cy="336337"/>
          </a:xfrm>
          <a:prstGeom prst="rect">
            <a:avLst/>
          </a:prstGeom>
        </p:spPr>
      </p:pic>
      <p:sp>
        <p:nvSpPr>
          <p:cNvPr id="13" name="Title 4">
            <a:extLst>
              <a:ext uri="{FF2B5EF4-FFF2-40B4-BE49-F238E27FC236}">
                <a16:creationId xmlns:a16="http://schemas.microsoft.com/office/drawing/2014/main" id="{627DA9EA-4AB3-4149-B84D-EA23F5ED68D5}"/>
              </a:ext>
            </a:extLst>
          </p:cNvPr>
          <p:cNvSpPr txBox="1">
            <a:spLocks/>
          </p:cNvSpPr>
          <p:nvPr/>
        </p:nvSpPr>
        <p:spPr>
          <a:xfrm>
            <a:off x="613942" y="360472"/>
            <a:ext cx="9014056" cy="992195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Classification of education and training activities by purpose </a:t>
            </a:r>
            <a:endParaRPr kumimoji="0" lang="en-US" sz="3200" b="1" i="0" u="none" strike="noStrike" kern="1200" cap="none" spc="5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7F54810E-D3CD-4867-BA67-D951815AB3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07868"/>
              </p:ext>
            </p:extLst>
          </p:nvPr>
        </p:nvGraphicFramePr>
        <p:xfrm>
          <a:off x="444617" y="1788425"/>
          <a:ext cx="9183381" cy="4105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8190">
                  <a:extLst>
                    <a:ext uri="{9D8B030D-6E8A-4147-A177-3AD203B41FA5}">
                      <a16:colId xmlns:a16="http://schemas.microsoft.com/office/drawing/2014/main" val="618012380"/>
                    </a:ext>
                  </a:extLst>
                </a:gridCol>
                <a:gridCol w="886385">
                  <a:extLst>
                    <a:ext uri="{9D8B030D-6E8A-4147-A177-3AD203B41FA5}">
                      <a16:colId xmlns:a16="http://schemas.microsoft.com/office/drawing/2014/main" val="4076244850"/>
                    </a:ext>
                  </a:extLst>
                </a:gridCol>
                <a:gridCol w="941233">
                  <a:extLst>
                    <a:ext uri="{9D8B030D-6E8A-4147-A177-3AD203B41FA5}">
                      <a16:colId xmlns:a16="http://schemas.microsoft.com/office/drawing/2014/main" val="2818455909"/>
                    </a:ext>
                  </a:extLst>
                </a:gridCol>
                <a:gridCol w="5367573">
                  <a:extLst>
                    <a:ext uri="{9D8B030D-6E8A-4147-A177-3AD203B41FA5}">
                      <a16:colId xmlns:a16="http://schemas.microsoft.com/office/drawing/2014/main" val="2955772849"/>
                    </a:ext>
                  </a:extLst>
                </a:gridCol>
              </a:tblGrid>
              <a:tr h="1068265">
                <a:tc>
                  <a:txBody>
                    <a:bodyPr/>
                    <a:lstStyle/>
                    <a:p>
                      <a:r>
                        <a:rPr lang="en-US" dirty="0"/>
                        <a:t>Education and training by purpose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ISCED</a:t>
                      </a:r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dirty="0"/>
                        <a:t>CPC ver. 2.1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886936"/>
                  </a:ext>
                </a:extLst>
              </a:tr>
              <a:tr h="6688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EP4 Culture, sports and recreation training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Not in ISCED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92911 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92912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208915" algn="r"/>
                        </a:tabLs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Cultural education services</a:t>
                      </a:r>
                    </a:p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208915" algn="r"/>
                        </a:tabLst>
                      </a:pP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208915" algn="r"/>
                        </a:tabLs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Sports and recreation educational services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6418652"/>
                  </a:ext>
                </a:extLst>
              </a:tr>
              <a:tr h="4332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EP 5 Other education and vocational training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Not in ISCED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92919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93411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93412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lvl="0" indent="-28575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208915" algn="r"/>
                        </a:tabLs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Other education and training services</a:t>
                      </a:r>
                    </a:p>
                    <a:p>
                      <a:pPr marL="285750" marR="0" lvl="0" indent="-28575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208915" algn="r"/>
                        </a:tabLs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Vocational rehabilitation for persons with disabilities</a:t>
                      </a:r>
                    </a:p>
                    <a:p>
                      <a:pPr marL="285750" marR="0" lvl="0" indent="-28575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208915" algn="r"/>
                        </a:tabLs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Vocational rehabilitation for unemployed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346002"/>
                  </a:ext>
                </a:extLst>
              </a:tr>
              <a:tr h="10117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EP6 In-house training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54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208915" algn="r"/>
                        </a:tabLs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Imputation</a:t>
                      </a: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8962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178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839" y="1085848"/>
            <a:ext cx="9918269" cy="1691722"/>
            <a:chOff x="-839" y="1085848"/>
            <a:chExt cx="9918269" cy="1691722"/>
          </a:xfrm>
        </p:grpSpPr>
        <p:sp>
          <p:nvSpPr>
            <p:cNvPr id="31" name="Rectangle 30"/>
            <p:cNvSpPr/>
            <p:nvPr/>
          </p:nvSpPr>
          <p:spPr>
            <a:xfrm flipV="1">
              <a:off x="1948732" y="1393488"/>
              <a:ext cx="7968698" cy="11073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ubtitle 5"/>
            <p:cNvSpPr txBox="1">
              <a:spLocks/>
            </p:cNvSpPr>
            <p:nvPr/>
          </p:nvSpPr>
          <p:spPr>
            <a:xfrm>
              <a:off x="461533" y="1310596"/>
              <a:ext cx="1789563" cy="374903"/>
            </a:xfrm>
            <a:prstGeom prst="rect">
              <a:avLst/>
            </a:prstGeom>
            <a:noFill/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fr-CH" sz="1400" b="1" spc="100" dirty="0">
                  <a:solidFill>
                    <a:srgbClr val="A11843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STATISTICS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 flipV="1">
              <a:off x="-839" y="1393491"/>
              <a:ext cx="467543" cy="110727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 flipV="1">
              <a:off x="420986" y="1393490"/>
              <a:ext cx="45719" cy="138408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9658" y="1085848"/>
              <a:ext cx="374200" cy="339290"/>
            </a:xfrm>
            <a:prstGeom prst="rect">
              <a:avLst/>
            </a:prstGeom>
          </p:spPr>
        </p:pic>
      </p:grpSp>
      <p:sp>
        <p:nvSpPr>
          <p:cNvPr id="8" name="Content Placeholder 9"/>
          <p:cNvSpPr txBox="1">
            <a:spLocks/>
          </p:cNvSpPr>
          <p:nvPr/>
        </p:nvSpPr>
        <p:spPr>
          <a:xfrm>
            <a:off x="318781" y="1697439"/>
            <a:ext cx="9362113" cy="4718913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Links to UOE data and USESCO NEA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UOE provides coherent internationally comparable data set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346075">
              <a:spcAft>
                <a:spcPts val="1200"/>
              </a:spcAft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Subsidies, scholarships, other grants  and student loans are part of education expenditures in UOE</a:t>
            </a:r>
          </a:p>
          <a:p>
            <a:pPr marL="1882775" lvl="3" indent="-342900">
              <a:spcBef>
                <a:spcPts val="0"/>
              </a:spcBef>
              <a:spcAft>
                <a:spcPts val="600"/>
              </a:spcAft>
              <a:buClr>
                <a:srgbClr val="A11843"/>
              </a:buClr>
              <a:buFont typeface="Arial" panose="020B0604020202020204" pitchFamily="34" charset="0"/>
              <a:buChar char="→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Student loans not included in SAET</a:t>
            </a:r>
          </a:p>
          <a:p>
            <a:pPr marL="971550" lvl="1" indent="-346075">
              <a:spcAft>
                <a:spcPts val="1200"/>
              </a:spcAft>
              <a:buClr>
                <a:srgbClr val="A11843"/>
              </a:buClr>
              <a:buFont typeface="Wingdings" panose="05000000000000000000" pitchFamily="2" charset="2"/>
              <a:buChar char="§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346075">
              <a:spcAft>
                <a:spcPts val="1200"/>
              </a:spcAft>
              <a:buClr>
                <a:srgbClr val="A11843"/>
              </a:buClr>
              <a:buFont typeface="Wingdings" panose="05000000000000000000" pitchFamily="2" charset="2"/>
              <a:buChar char="§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itle 4"/>
          <p:cNvSpPr txBox="1">
            <a:spLocks/>
          </p:cNvSpPr>
          <p:nvPr/>
        </p:nvSpPr>
        <p:spPr>
          <a:xfrm>
            <a:off x="461542" y="208072"/>
            <a:ext cx="9014056" cy="992195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3200" b="1" spc="50" dirty="0">
                <a:latin typeface="Arial Black" panose="020B0A04020102020204" pitchFamily="34" charset="0"/>
                <a:cs typeface="Arial" panose="020B0604020202020204" pitchFamily="34" charset="0"/>
              </a:rPr>
              <a:t>Methodological and Measurement Challenges</a:t>
            </a:r>
            <a:endParaRPr lang="en-US" sz="3200" b="1" spc="5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9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41" y="6416352"/>
            <a:ext cx="1333381" cy="408945"/>
          </a:xfrm>
          <a:prstGeom prst="rect">
            <a:avLst/>
          </a:prstGeom>
        </p:spPr>
      </p:pic>
      <p:pic>
        <p:nvPicPr>
          <p:cNvPr id="12" name="Bilde 7">
            <a:extLst>
              <a:ext uri="{FF2B5EF4-FFF2-40B4-BE49-F238E27FC236}">
                <a16:creationId xmlns:a16="http://schemas.microsoft.com/office/drawing/2014/main" id="{BD44A111-D586-4FE9-A751-0E44EC08B42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113" y="6416352"/>
            <a:ext cx="1614419" cy="336337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8D3159D-7E86-4F03-95A6-76A066C974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307661"/>
              </p:ext>
            </p:extLst>
          </p:nvPr>
        </p:nvGraphicFramePr>
        <p:xfrm>
          <a:off x="658879" y="2178672"/>
          <a:ext cx="8829841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2311">
                  <a:extLst>
                    <a:ext uri="{9D8B030D-6E8A-4147-A177-3AD203B41FA5}">
                      <a16:colId xmlns:a16="http://schemas.microsoft.com/office/drawing/2014/main" val="2683495651"/>
                    </a:ext>
                  </a:extLst>
                </a:gridCol>
                <a:gridCol w="2856748">
                  <a:extLst>
                    <a:ext uri="{9D8B030D-6E8A-4147-A177-3AD203B41FA5}">
                      <a16:colId xmlns:a16="http://schemas.microsoft.com/office/drawing/2014/main" val="1530704778"/>
                    </a:ext>
                  </a:extLst>
                </a:gridCol>
                <a:gridCol w="3110782">
                  <a:extLst>
                    <a:ext uri="{9D8B030D-6E8A-4147-A177-3AD203B41FA5}">
                      <a16:colId xmlns:a16="http://schemas.microsoft.com/office/drawing/2014/main" val="993539793"/>
                    </a:ext>
                  </a:extLst>
                </a:gridCol>
              </a:tblGrid>
              <a:tr h="353070">
                <a:tc>
                  <a:txBody>
                    <a:bodyPr/>
                    <a:lstStyle/>
                    <a:p>
                      <a:r>
                        <a:rPr lang="en-US" dirty="0"/>
                        <a:t>SAET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UOE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035743"/>
                  </a:ext>
                </a:extLst>
              </a:tr>
              <a:tr h="353070">
                <a:tc>
                  <a:txBody>
                    <a:bodyPr/>
                    <a:lstStyle/>
                    <a:p>
                      <a:r>
                        <a:rPr lang="en-US" dirty="0"/>
                        <a:t>Accrual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Cash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Cash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951503"/>
                  </a:ext>
                </a:extLst>
              </a:tr>
              <a:tr h="353070">
                <a:tc>
                  <a:txBody>
                    <a:bodyPr/>
                    <a:lstStyle/>
                    <a:p>
                      <a:r>
                        <a:rPr lang="en-US" dirty="0"/>
                        <a:t>Resident units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Resident units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Domestic activities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657060"/>
                  </a:ext>
                </a:extLst>
              </a:tr>
              <a:tr h="882677">
                <a:tc>
                  <a:txBody>
                    <a:bodyPr/>
                    <a:lstStyle/>
                    <a:p>
                      <a:r>
                        <a:rPr lang="en-US" dirty="0"/>
                        <a:t>Formal education</a:t>
                      </a:r>
                    </a:p>
                    <a:p>
                      <a:r>
                        <a:rPr lang="en-US" dirty="0"/>
                        <a:t>Non-formal education </a:t>
                      </a:r>
                    </a:p>
                    <a:p>
                      <a:r>
                        <a:rPr lang="en-US" dirty="0"/>
                        <a:t>In-house training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Formal education</a:t>
                      </a:r>
                    </a:p>
                    <a:p>
                      <a:r>
                        <a:rPr lang="en-US" dirty="0"/>
                        <a:t>(Non-formal education)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Formal education</a:t>
                      </a:r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236394"/>
                  </a:ext>
                </a:extLst>
              </a:tr>
              <a:tr h="353070">
                <a:tc>
                  <a:txBody>
                    <a:bodyPr/>
                    <a:lstStyle/>
                    <a:p>
                      <a:r>
                        <a:rPr lang="en-US" dirty="0"/>
                        <a:t>(R&amp;D as cap. formation)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R&amp;D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R&amp;D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7449606"/>
                  </a:ext>
                </a:extLst>
              </a:tr>
              <a:tr h="882677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Associated goods and services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Ancillary services</a:t>
                      </a:r>
                    </a:p>
                    <a:p>
                      <a:r>
                        <a:rPr lang="en-US" dirty="0"/>
                        <a:t>Connected products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Ancillary services	</a:t>
                      </a:r>
                    </a:p>
                    <a:p>
                      <a:r>
                        <a:rPr lang="en-US" dirty="0"/>
                        <a:t>Core educational goods and services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3835733"/>
                  </a:ext>
                </a:extLst>
              </a:tr>
              <a:tr h="547355">
                <a:tc>
                  <a:txBody>
                    <a:bodyPr/>
                    <a:lstStyle/>
                    <a:p>
                      <a:r>
                        <a:rPr lang="en-US" dirty="0"/>
                        <a:t>Current transfers related to education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Transfers between financing units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Transfers between financing units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999735"/>
                  </a:ext>
                </a:extLst>
              </a:tr>
              <a:tr h="36561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Student loans?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Student loans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089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158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2766</TotalTime>
  <Words>1216</Words>
  <Application>Microsoft Office PowerPoint</Application>
  <PresentationFormat>A4 Paper (210x297 mm)</PresentationFormat>
  <Paragraphs>217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DengXian</vt:lpstr>
      <vt:lpstr>Arial</vt:lpstr>
      <vt:lpstr>Arial Black</vt:lpstr>
      <vt:lpstr>Arial Narrow</vt:lpstr>
      <vt:lpstr>Calibri</vt:lpstr>
      <vt:lpstr>Calibri Light</vt:lpstr>
      <vt:lpstr>Courier New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UNECE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Lucica Matei</dc:creator>
  <cp:lastModifiedBy>Phyo Ba Kyu</cp:lastModifiedBy>
  <cp:revision>175</cp:revision>
  <cp:lastPrinted>2018-11-05T14:34:46Z</cp:lastPrinted>
  <dcterms:created xsi:type="dcterms:W3CDTF">2016-07-29T13:01:46Z</dcterms:created>
  <dcterms:modified xsi:type="dcterms:W3CDTF">2018-12-04T19:44:08Z</dcterms:modified>
</cp:coreProperties>
</file>