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577" r:id="rId4"/>
    <p:sldId id="542" r:id="rId5"/>
    <p:sldId id="546" r:id="rId6"/>
    <p:sldId id="556" r:id="rId7"/>
    <p:sldId id="582" r:id="rId8"/>
    <p:sldId id="581" r:id="rId9"/>
    <p:sldId id="583" r:id="rId10"/>
    <p:sldId id="522" r:id="rId11"/>
    <p:sldId id="574" r:id="rId12"/>
    <p:sldId id="524" r:id="rId13"/>
    <p:sldId id="555" r:id="rId14"/>
    <p:sldId id="579" r:id="rId15"/>
    <p:sldId id="264" r:id="rId16"/>
    <p:sldId id="578" r:id="rId17"/>
    <p:sldId id="266" r:id="rId18"/>
    <p:sldId id="267" r:id="rId19"/>
    <p:sldId id="271" r:id="rId20"/>
    <p:sldId id="268" r:id="rId21"/>
    <p:sldId id="260" r:id="rId22"/>
    <p:sldId id="269" r:id="rId23"/>
    <p:sldId id="272" r:id="rId24"/>
    <p:sldId id="270" r:id="rId25"/>
    <p:sldId id="580" r:id="rId26"/>
    <p:sldId id="547" r:id="rId27"/>
    <p:sldId id="550" r:id="rId28"/>
    <p:sldId id="549" r:id="rId29"/>
    <p:sldId id="551" r:id="rId30"/>
    <p:sldId id="537" r:id="rId31"/>
    <p:sldId id="586" r:id="rId32"/>
    <p:sldId id="584" r:id="rId33"/>
    <p:sldId id="588" r:id="rId34"/>
    <p:sldId id="585" r:id="rId35"/>
    <p:sldId id="5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410D-8C8F-4143-8F89-5353416BF7AC}" type="datetimeFigureOut">
              <a:rPr lang="en-US" smtClean="0"/>
              <a:t>04/12/2018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762E-9ED6-444E-9196-77545F707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718" y="2823829"/>
            <a:ext cx="4987983" cy="5253043"/>
          </a:xfrm>
          <a:noFill/>
          <a:ln/>
        </p:spPr>
        <p:txBody>
          <a:bodyPr lIns="92267" tIns="45325" rIns="92267" bIns="45325"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1163" y="712788"/>
            <a:ext cx="3243262" cy="1825625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7718E-EB25-4D26-B461-A6D89EDEE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10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0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5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23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718" y="2823829"/>
            <a:ext cx="4987983" cy="5253043"/>
          </a:xfrm>
          <a:noFill/>
          <a:ln/>
        </p:spPr>
        <p:txBody>
          <a:bodyPr lIns="92267" tIns="45325" rIns="92267" bIns="45325"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1163" y="712788"/>
            <a:ext cx="3243262" cy="1825625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7718E-EB25-4D26-B461-A6D89EDEE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74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4">
              <a:defRPr/>
            </a:pPr>
            <a:r>
              <a:rPr lang="en-US"/>
              <a:t>See example 1/Annex 3 (option 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07-DDCE-418F-8717-68748C140B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E34F6-D25D-46E8-8C4D-3E237A66A1B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C1264-7CCB-45CE-956B-7D47B67E5F0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0F7C4-D465-40E8-A74E-F5C9FE4EB7D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0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718" y="2823829"/>
            <a:ext cx="4987983" cy="5253043"/>
          </a:xfrm>
          <a:noFill/>
          <a:ln/>
        </p:spPr>
        <p:txBody>
          <a:bodyPr lIns="92267" tIns="45325" rIns="92267" bIns="45325"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1163" y="712788"/>
            <a:ext cx="3243262" cy="1825625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7718E-EB25-4D26-B461-A6D89EDEE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346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5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1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718" y="2823829"/>
            <a:ext cx="4987983" cy="5253043"/>
          </a:xfrm>
          <a:noFill/>
          <a:ln/>
        </p:spPr>
        <p:txBody>
          <a:bodyPr lIns="92267" tIns="45325" rIns="92267" bIns="45325"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1163" y="712788"/>
            <a:ext cx="3243262" cy="1825625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7718E-EB25-4D26-B461-A6D89EDEE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40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718" y="2823829"/>
            <a:ext cx="4987983" cy="5253043"/>
          </a:xfrm>
          <a:noFill/>
          <a:ln/>
        </p:spPr>
        <p:txBody>
          <a:bodyPr lIns="92267" tIns="45325" rIns="92267" bIns="45325"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1163" y="712788"/>
            <a:ext cx="3243262" cy="1825625"/>
          </a:xfrm>
          <a:ln w="12700" cap="flat">
            <a:solidFill>
              <a:schemeClr val="tx1"/>
            </a:solidFill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7718E-EB25-4D26-B461-A6D89EDEE9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9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C1264-7CCB-45CE-956B-7D47B67E5F0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0F7C4-D465-40E8-A74E-F5C9FE4EB7D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5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0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7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9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57F1D-FA5D-4112-AD58-EACA5369D9B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5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6908800" cy="25146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6000" y="4724400"/>
            <a:ext cx="108712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subtext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16000" y="6400801"/>
            <a:ext cx="1036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Reproductions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material,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any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parts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should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refer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IMF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Statistics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Department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CH" sz="1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de-CH" sz="10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200400"/>
            <a:ext cx="11885084" cy="1524000"/>
          </a:xfrm>
          <a:solidFill>
            <a:srgbClr val="D8B4DE"/>
          </a:solidFill>
        </p:spPr>
        <p:txBody>
          <a:bodyPr/>
          <a:lstStyle/>
          <a:p>
            <a:r>
              <a:rPr lang="pt-PT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927200" y="609600"/>
            <a:ext cx="96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31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136FAEB-965A-4BF8-A5A6-C2B8CF3E1E43}" type="datetimeFigureOut">
              <a:rPr lang="en-GB" smtClean="0"/>
              <a:t>04/12/2018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EAA451F-8A97-45E5-AC79-9F444865327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0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1885084" cy="1066800"/>
          </a:xfrm>
          <a:solidFill>
            <a:srgbClr val="D8B4DE"/>
          </a:solidFill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905000"/>
            <a:ext cx="10566400" cy="4724400"/>
          </a:xfrm>
        </p:spPr>
        <p:txBody>
          <a:bodyPr/>
          <a:lstStyle>
            <a:lvl1pPr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itchFamily="2" charset="2"/>
              <a:buChar char="§"/>
              <a:defRPr/>
            </a:lvl1pPr>
            <a:lvl2pPr>
              <a:lnSpc>
                <a:spcPts val="2200"/>
              </a:lnSpc>
              <a:buClr>
                <a:schemeClr val="tx1">
                  <a:lumMod val="75000"/>
                  <a:lumOff val="25000"/>
                </a:schemeClr>
              </a:buClr>
              <a:buSzPct val="140000"/>
              <a:buFont typeface="Arial" pitchFamily="34" charset="0"/>
              <a:buChar char="•"/>
              <a:defRPr/>
            </a:lvl2pPr>
            <a:lvl3pPr>
              <a:lnSpc>
                <a:spcPts val="2000"/>
              </a:lnSpc>
              <a:buClr>
                <a:schemeClr val="tx1">
                  <a:lumMod val="75000"/>
                  <a:lumOff val="25000"/>
                </a:schemeClr>
              </a:buClr>
              <a:buSzPct val="67000"/>
              <a:buFont typeface="Wingdings" pitchFamily="2" charset="2"/>
              <a:buChar char="v"/>
              <a:defRPr/>
            </a:lvl3pPr>
            <a:lvl4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lnSpc>
                <a:spcPts val="1800"/>
              </a:lnSpc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1885084" cy="1066800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1981200"/>
            <a:ext cx="5012267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1981200"/>
            <a:ext cx="5012267" cy="4572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1885084" cy="1066800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2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06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358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t-PT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17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Wickens\AppData\Local\Microsoft\Windows\Temporary Internet Files\Content.Outlook\SAIB4VOD\STA_Pattern_50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1828800" cy="838199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1905000"/>
            <a:ext cx="10566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5320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528B02-F942-42BE-9906-38356830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685800"/>
            <a:ext cx="11885084" cy="1066800"/>
          </a:xfrm>
          <a:prstGeom prst="rect">
            <a:avLst/>
          </a:prstGeom>
          <a:solidFill>
            <a:srgbClr val="D8B4DE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dirty="0"/>
          </a:p>
        </p:txBody>
      </p:sp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1320801" y="6705600"/>
            <a:ext cx="10564284" cy="152400"/>
          </a:xfrm>
          <a:prstGeom prst="rect">
            <a:avLst/>
          </a:prstGeom>
          <a:solidFill>
            <a:srgbClr val="D8B4DE"/>
          </a:solidFill>
        </p:spPr>
        <p:txBody>
          <a:bodyPr vert="horz" lIns="1044000" tIns="36000" rIns="274320" bIns="36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042400" y="22860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Balance</a:t>
            </a:r>
            <a:r>
              <a:rPr lang="en-US" sz="1000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Payments</a:t>
            </a: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Division</a:t>
            </a:r>
            <a:b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IMF Statistics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3126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500"/>
        </a:lnSpc>
        <a:spcBef>
          <a:spcPts val="900"/>
        </a:spcBef>
        <a:buClr>
          <a:schemeClr val="tx1">
            <a:lumMod val="75000"/>
            <a:lumOff val="25000"/>
          </a:schemeClr>
        </a:buClr>
        <a:buSzPct val="120000"/>
        <a:buFont typeface="Wingdings" pitchFamily="2" charset="2"/>
        <a:buChar char="§"/>
        <a:defRPr sz="25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85800" indent="-336550" algn="l" defTabSz="914400" rtl="0" eaLnBrk="1" latinLnBrk="0" hangingPunct="1">
        <a:lnSpc>
          <a:spcPts val="22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35000"/>
        <a:buFont typeface="Arial" pitchFamily="34" charset="0"/>
        <a:buChar char="•"/>
        <a:defRPr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35050" indent="-349250" algn="l" defTabSz="914400" rtl="0" eaLnBrk="1" latinLnBrk="0" hangingPunct="1">
        <a:lnSpc>
          <a:spcPts val="2000"/>
        </a:lnSpc>
        <a:spcBef>
          <a:spcPts val="500"/>
        </a:spcBef>
        <a:buClr>
          <a:schemeClr val="tx1">
            <a:lumMod val="75000"/>
            <a:lumOff val="25000"/>
          </a:schemeClr>
        </a:buClr>
        <a:buSzPct val="67000"/>
        <a:buFont typeface="Wingdings" pitchFamily="2" charset="2"/>
        <a:buChar char="v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3365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Wingdings" pitchFamily="2" charset="2"/>
        <a:buChar char="§"/>
        <a:defRPr sz="1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720850" indent="-349250" algn="l" defTabSz="914400" rtl="0" eaLnBrk="1" latinLnBrk="0" hangingPunct="1">
        <a:lnSpc>
          <a:spcPts val="1800"/>
        </a:lnSpc>
        <a:spcBef>
          <a:spcPts val="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700" i="1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6WG7D47tG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Crypto Assets in Macroeconomic Statistics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2pagelogo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682387"/>
            <a:ext cx="1078825" cy="56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12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AABB-8E3F-4BA7-94BF-CA3C1C5B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Ledger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20BA1B-DAD0-4960-BEA4-5F659B1CD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019300"/>
            <a:ext cx="7924800" cy="4267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F9416-F7EC-424D-9D9C-4408B18A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DC74-C1F2-4D13-B08A-6A0D22BF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Ledger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21E30-14F5-4404-B75E-E08B1ECD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AD6D3-56DE-42B7-8BEE-04827F408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1905000"/>
            <a:ext cx="763035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449F-6349-4C50-91DD-7B2F461A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Assets Market </a:t>
            </a:r>
            <a:br>
              <a:rPr lang="en-US" dirty="0"/>
            </a:br>
            <a:r>
              <a:rPr lang="en-US" dirty="0"/>
              <a:t>(Cryptocurrencies + Digital Tokens)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005DE-7D27-4B15-BDB9-7C89031F1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353" y="1905000"/>
            <a:ext cx="6895295" cy="472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34DB6-A69B-4483-BB18-657087B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2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685-3433-4062-B922-AE07540D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85800"/>
            <a:ext cx="8456613" cy="914400"/>
          </a:xfrm>
        </p:spPr>
        <p:txBody>
          <a:bodyPr/>
          <a:lstStyle/>
          <a:p>
            <a:r>
              <a:rPr lang="en-US" dirty="0"/>
              <a:t>Guidance Is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36F5-C8FC-4AD1-BA62-6B92FB47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752600"/>
            <a:ext cx="8001000" cy="4876800"/>
          </a:xfrm>
        </p:spPr>
        <p:txBody>
          <a:bodyPr/>
          <a:lstStyle/>
          <a:p>
            <a:r>
              <a:rPr lang="en-US" sz="2000" dirty="0"/>
              <a:t>The impact at the global level is not significant as yet, but transactions in crypto assets are material at least for a few economies</a:t>
            </a:r>
          </a:p>
          <a:p>
            <a:r>
              <a:rPr lang="en-US" sz="2000" dirty="0"/>
              <a:t>They do impact balance of payments and national accounts of a few economies that are associated with mining of cryptocurrencies</a:t>
            </a:r>
          </a:p>
          <a:p>
            <a:pPr marL="0" indent="0">
              <a:buNone/>
            </a:pPr>
            <a:r>
              <a:rPr lang="en-US" sz="2400" dirty="0"/>
              <a:t>Georgia</a:t>
            </a:r>
          </a:p>
          <a:p>
            <a:r>
              <a:rPr lang="en-US" sz="2000" dirty="0"/>
              <a:t>its share in the global mining around 15 percent</a:t>
            </a:r>
          </a:p>
          <a:p>
            <a:r>
              <a:rPr lang="en-US" sz="2000" dirty="0"/>
              <a:t>Around USD 700 million annually received on account of newly mined Bitcoins and transaction fees—about 5 percent of GDP or 10 percent of exports of goods and services</a:t>
            </a:r>
          </a:p>
          <a:p>
            <a:r>
              <a:rPr lang="en-US" sz="2000" dirty="0"/>
              <a:t>not captured currently in national accounts and balance of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47DC1-041F-40C1-BB0D-3683C749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0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81600" y="5791200"/>
            <a:ext cx="50673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333333"/>
                </a:solidFill>
                <a:latin typeface="Century Gothic"/>
              </a:rPr>
              <a:t>   </a:t>
            </a:r>
            <a:endParaRPr lang="en-US" sz="20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04455-E208-4933-A5EE-D6249838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Crypto assets and the SNA Assets Boundary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2pagelogo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682387"/>
            <a:ext cx="1078825" cy="56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3457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Ownership well defined for digital coins:</a:t>
            </a:r>
          </a:p>
          <a:p>
            <a:pPr lvl="1"/>
            <a:r>
              <a:rPr lang="en-US" sz="2800" dirty="0"/>
              <a:t>Holder of private keys associated to an account can spend them at their discretion as they would with cash</a:t>
            </a:r>
          </a:p>
          <a:p>
            <a:pPr lvl="1"/>
            <a:r>
              <a:rPr lang="en-US" sz="2800" dirty="0"/>
              <a:t>Transactions between entities are recorded in the </a:t>
            </a:r>
            <a:r>
              <a:rPr lang="en-US" sz="2800" dirty="0" err="1"/>
              <a:t>blockchain</a:t>
            </a:r>
            <a:r>
              <a:rPr lang="en-US" sz="2800" dirty="0"/>
              <a:t> which allows for an identification of ownership</a:t>
            </a:r>
          </a:p>
          <a:p>
            <a:endParaRPr lang="en-US" sz="2800" dirty="0"/>
          </a:p>
          <a:p>
            <a:r>
              <a:rPr lang="en-US" sz="2800" dirty="0"/>
              <a:t>Economic benefits provided to holder:</a:t>
            </a:r>
          </a:p>
          <a:p>
            <a:pPr lvl="1"/>
            <a:r>
              <a:rPr lang="en-US" sz="2800" dirty="0"/>
              <a:t>They allow for carrying forward value between accounting periods</a:t>
            </a:r>
          </a:p>
          <a:p>
            <a:pPr lvl="1"/>
            <a:r>
              <a:rPr lang="en-US" sz="2800" dirty="0"/>
              <a:t>Buying a unit of a digital coin conveys the expectation that its value will at least remain the same over the period for which it is to be held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882600"/>
            <a:ext cx="9888000" cy="1022400"/>
          </a:xfrm>
        </p:spPr>
        <p:txBody>
          <a:bodyPr/>
          <a:lstStyle/>
          <a:p>
            <a:r>
              <a:rPr lang="en-US" dirty="0"/>
              <a:t>Cryptocurrencies fall within SNA asset boundary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71537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211852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 asset is generally considered as financial when there is a corresponding claim on another institutional unit and when it entitles the holder to receive an agreed sum at an agreed date</a:t>
            </a:r>
          </a:p>
          <a:p>
            <a:r>
              <a:rPr lang="en-US" sz="2400" dirty="0"/>
              <a:t>It also covers shares and other equity</a:t>
            </a:r>
            <a:endParaRPr lang="en-GB" sz="2400" dirty="0"/>
          </a:p>
          <a:p>
            <a:r>
              <a:rPr lang="en-US" sz="2400" dirty="0"/>
              <a:t>Monetary gold is currently the only asset without a matching liability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762255"/>
            <a:ext cx="9888000" cy="1022400"/>
          </a:xfrm>
        </p:spPr>
        <p:txBody>
          <a:bodyPr/>
          <a:lstStyle/>
          <a:p>
            <a:r>
              <a:rPr lang="en-US" dirty="0"/>
              <a:t>Financial vs non-financial asset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1185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Applicable for</a:t>
            </a:r>
            <a:r>
              <a:rPr lang="en-GB" sz="2400" dirty="0"/>
              <a:t> cryptocurrencies issued or authorized by central banks or government</a:t>
            </a:r>
          </a:p>
          <a:p>
            <a:pPr lvl="1"/>
            <a:r>
              <a:rPr lang="en-US" sz="2400" dirty="0"/>
              <a:t>Currently not a common practice</a:t>
            </a:r>
            <a:endParaRPr lang="en-GB" sz="2400" dirty="0"/>
          </a:p>
          <a:p>
            <a:pPr lvl="1"/>
            <a:r>
              <a:rPr lang="en-GB" sz="2400" dirty="0"/>
              <a:t>Necessitates the use of the blockchain technology to allow for decentralised and secure transfers.</a:t>
            </a:r>
          </a:p>
          <a:p>
            <a:pPr lvl="1"/>
            <a:r>
              <a:rPr lang="en-US" sz="2400" dirty="0"/>
              <a:t>Households would hold these digital coins as liabilities of the central authority in the same way as cash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Could be recorded as currency (AF2)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000" y="882600"/>
            <a:ext cx="9888000" cy="1022400"/>
          </a:xfrm>
        </p:spPr>
        <p:txBody>
          <a:bodyPr/>
          <a:lstStyle/>
          <a:p>
            <a:r>
              <a:rPr lang="en-US" dirty="0"/>
              <a:t>Cryptocurrencies with a corresponding liability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374177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0" y="1905000"/>
            <a:ext cx="9888000" cy="411366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Vast majority of current cryptocurrencies do not have a matching liability</a:t>
            </a:r>
          </a:p>
          <a:p>
            <a:r>
              <a:rPr lang="en-US" sz="3800" dirty="0"/>
              <a:t>However, for fiat currencies the existence of a claim may be considered to be more a theoretical one than a practical one</a:t>
            </a:r>
          </a:p>
          <a:p>
            <a:pPr lvl="1"/>
            <a:r>
              <a:rPr lang="en-US" sz="3800" dirty="0"/>
              <a:t>In general, no underlying value to be obtained upon redemption</a:t>
            </a:r>
          </a:p>
          <a:p>
            <a:r>
              <a:rPr lang="en-US" sz="3800" dirty="0"/>
              <a:t>Fiat currencies don’t always have a matching asset</a:t>
            </a:r>
          </a:p>
          <a:p>
            <a:pPr lvl="1"/>
            <a:r>
              <a:rPr lang="en-US" sz="3800" dirty="0"/>
              <a:t>E.g. helicopter money and issuing new money to cover specific expenses</a:t>
            </a:r>
          </a:p>
          <a:p>
            <a:pPr lvl="1"/>
            <a:r>
              <a:rPr lang="en-US" sz="3800" dirty="0"/>
              <a:t>Still recorded as a liability for the monetary authority and as asset for the holder</a:t>
            </a:r>
          </a:p>
          <a:p>
            <a:r>
              <a:rPr lang="en-US" sz="3800" dirty="0"/>
              <a:t>Raises the question of whether cryptocurrencies with no matching liability should be treated differently. </a:t>
            </a:r>
          </a:p>
          <a:p>
            <a:pPr lvl="1"/>
            <a:endParaRPr lang="en-US" sz="4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865367"/>
            <a:ext cx="9888000" cy="1022400"/>
          </a:xfrm>
        </p:spPr>
        <p:txBody>
          <a:bodyPr/>
          <a:lstStyle/>
          <a:p>
            <a:r>
              <a:rPr lang="en-US" dirty="0"/>
              <a:t>Cryptocurrencies with </a:t>
            </a:r>
            <a:r>
              <a:rPr lang="en-US" b="1" dirty="0"/>
              <a:t>no</a:t>
            </a:r>
            <a:r>
              <a:rPr lang="en-US" dirty="0"/>
              <a:t> corresponding liability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146483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possibility: new subcategory in currency and deposits (AF.2) for cryptocurrency</a:t>
            </a:r>
          </a:p>
          <a:p>
            <a:pPr lvl="1"/>
            <a:r>
              <a:rPr lang="en-US" dirty="0"/>
              <a:t>May be deemed reasonable when a given cryptocurrency is designed for this purpose</a:t>
            </a:r>
          </a:p>
          <a:p>
            <a:r>
              <a:rPr lang="en-US" dirty="0"/>
              <a:t>Main counterpoint to this: cryptocurrencies do not act like traditional currencies</a:t>
            </a:r>
          </a:p>
          <a:p>
            <a:pPr lvl="1"/>
            <a:r>
              <a:rPr lang="en-US" dirty="0"/>
              <a:t>Not universally accepted as a medium of exchange</a:t>
            </a:r>
          </a:p>
          <a:p>
            <a:pPr lvl="1"/>
            <a:r>
              <a:rPr lang="en-US" dirty="0"/>
              <a:t>High volatility hampers usefulness as store of value</a:t>
            </a:r>
          </a:p>
          <a:p>
            <a:pPr lvl="1"/>
            <a:r>
              <a:rPr lang="en-US" dirty="0"/>
              <a:t>Liquidity issues</a:t>
            </a:r>
          </a:p>
          <a:p>
            <a:r>
              <a:rPr lang="en-US" dirty="0"/>
              <a:t>However, these counterpoints can be (and have been) evidenced in state-issued currencies</a:t>
            </a:r>
          </a:p>
          <a:p>
            <a:r>
              <a:rPr lang="en-US" dirty="0"/>
              <a:t>In future, some of the points may no longer be valid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0000" y="882600"/>
            <a:ext cx="9888000" cy="1022400"/>
          </a:xfrm>
        </p:spPr>
        <p:txBody>
          <a:bodyPr/>
          <a:lstStyle/>
          <a:p>
            <a:r>
              <a:rPr lang="en-US" dirty="0"/>
              <a:t>Cryptocurrencies with </a:t>
            </a:r>
            <a:r>
              <a:rPr lang="en-US" b="1" dirty="0"/>
              <a:t>no</a:t>
            </a:r>
            <a:r>
              <a:rPr lang="en-US" dirty="0"/>
              <a:t> corresponding liability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140970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57400"/>
            <a:ext cx="7620001" cy="449580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Understanding crypto assets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Crypto assets and the SNA assets boundary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Classification of crypto assets – A proposal to BOPCOM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 IV. Feedback from OECD WPFS-WPNA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9630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800" indent="-457200"/>
            <a:r>
              <a:rPr lang="en-US" sz="2400" dirty="0"/>
              <a:t>Can cryptocurrencies without a matching liability be considered as financial assets on the basis of trust and confidence?</a:t>
            </a:r>
          </a:p>
          <a:p>
            <a:pPr marL="514800" indent="-457200"/>
            <a:r>
              <a:rPr lang="en-US" sz="2400" dirty="0"/>
              <a:t>Notion of a liability based on these two characteristics as much as it is on legality</a:t>
            </a:r>
          </a:p>
          <a:p>
            <a:pPr marL="914400" lvl="1" indent="-457200"/>
            <a:r>
              <a:rPr lang="en-US" sz="2400" dirty="0"/>
              <a:t>Debt defaults, bankruptcies, hyperinflation etc.</a:t>
            </a:r>
          </a:p>
          <a:p>
            <a:pPr marL="514800" indent="-457200"/>
            <a:r>
              <a:rPr lang="en-US" sz="2400" dirty="0"/>
              <a:t>Key characteristics for monetary gold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In this way, cryptocurrencies that become widely accepted as a means of payment could be considered similar to monetary gold</a:t>
            </a:r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882600"/>
            <a:ext cx="9888000" cy="1022400"/>
          </a:xfrm>
        </p:spPr>
        <p:txBody>
          <a:bodyPr/>
          <a:lstStyle/>
          <a:p>
            <a:r>
              <a:rPr lang="en-US" dirty="0"/>
              <a:t>Cryptocurrencies with </a:t>
            </a:r>
            <a:r>
              <a:rPr lang="en-US" b="1" dirty="0"/>
              <a:t>no</a:t>
            </a:r>
            <a:r>
              <a:rPr lang="en-US" dirty="0"/>
              <a:t> corresponding liability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320127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Software development is a requisite for cryptocurrency systems</a:t>
            </a:r>
          </a:p>
          <a:p>
            <a:r>
              <a:rPr lang="en-US" sz="2400" dirty="0"/>
              <a:t>Mining processes require intellectual property, computing equipment and </a:t>
            </a:r>
            <a:r>
              <a:rPr lang="en-US" sz="2400" dirty="0" err="1"/>
              <a:t>labour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Could be considered as a produced asset</a:t>
            </a:r>
          </a:p>
          <a:p>
            <a:r>
              <a:rPr lang="en-US" sz="2400" dirty="0"/>
              <a:t>Creation of fiat currency also falls within production boundary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970" y="820397"/>
            <a:ext cx="9888000" cy="1022400"/>
          </a:xfrm>
        </p:spPr>
        <p:txBody>
          <a:bodyPr/>
          <a:lstStyle/>
          <a:p>
            <a:r>
              <a:rPr lang="en-US" dirty="0"/>
              <a:t>Produced vs. non-produced assets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214609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Could argue that miners are not producing </a:t>
            </a:r>
            <a:r>
              <a:rPr lang="en-US" sz="2200" i="1" dirty="0"/>
              <a:t>cryptocurrencies</a:t>
            </a:r>
            <a:r>
              <a:rPr lang="en-US" sz="2200" dirty="0"/>
              <a:t> but </a:t>
            </a:r>
            <a:r>
              <a:rPr lang="en-US" sz="2200" i="1" dirty="0"/>
              <a:t>mining services </a:t>
            </a:r>
            <a:r>
              <a:rPr lang="en-US" sz="2200" dirty="0"/>
              <a:t>through which already existing digital coin units may be discovered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non-produced asset</a:t>
            </a:r>
          </a:p>
          <a:p>
            <a:r>
              <a:rPr lang="en-US" sz="2200" dirty="0"/>
              <a:t>Miners validate the transactions recorded in the </a:t>
            </a:r>
            <a:r>
              <a:rPr lang="en-US" sz="2200" dirty="0" err="1"/>
              <a:t>blockchain</a:t>
            </a:r>
            <a:r>
              <a:rPr lang="en-US" sz="2200" dirty="0"/>
              <a:t> and are rewarded for their services with payment in cryptocurrency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Similar to contract and leases</a:t>
            </a:r>
          </a:p>
          <a:p>
            <a:r>
              <a:rPr lang="en-US" sz="2200" dirty="0"/>
              <a:t>Could also take the position that cryptocurrency creation does not meet production boundary</a:t>
            </a:r>
          </a:p>
          <a:p>
            <a:pPr lvl="1"/>
            <a:r>
              <a:rPr lang="en-US" dirty="0"/>
              <a:t>Depends on the assessment on the type of output; cryptocurrencies or mining services?</a:t>
            </a:r>
          </a:p>
          <a:p>
            <a:pPr lvl="1"/>
            <a:r>
              <a:rPr lang="en-US" dirty="0"/>
              <a:t>Partly household production of services for own consumption?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9941" y="850377"/>
            <a:ext cx="9888000" cy="1022400"/>
          </a:xfrm>
        </p:spPr>
        <p:txBody>
          <a:bodyPr/>
          <a:lstStyle/>
          <a:p>
            <a:r>
              <a:rPr lang="en-US" dirty="0"/>
              <a:t>Produced vs. non-produced assets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402413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mining is considered as production, need to determine how to value output</a:t>
            </a:r>
          </a:p>
          <a:p>
            <a:pPr lvl="1"/>
            <a:r>
              <a:rPr lang="en-US" sz="2400" dirty="0"/>
              <a:t>Sum of the fee + value of newly issued coin</a:t>
            </a:r>
          </a:p>
          <a:p>
            <a:pPr lvl="1"/>
            <a:r>
              <a:rPr lang="en-US" sz="2400" dirty="0"/>
              <a:t>Sum of cost approach </a:t>
            </a:r>
          </a:p>
          <a:p>
            <a:pPr lvl="1"/>
            <a:r>
              <a:rPr lang="en-US" sz="2400" dirty="0"/>
              <a:t>Choice will lead to different values, and different impact on GDP</a:t>
            </a:r>
          </a:p>
          <a:p>
            <a:pPr lvl="1"/>
            <a:r>
              <a:rPr lang="en-US" sz="2400" dirty="0"/>
              <a:t>Valuation based on market price subject to volatility</a:t>
            </a:r>
          </a:p>
          <a:p>
            <a:pPr lvl="1"/>
            <a:r>
              <a:rPr lang="en-US" sz="2400" dirty="0"/>
              <a:t>How to deal with unsuccessful mining?</a:t>
            </a:r>
            <a:endParaRPr lang="en-GB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657324"/>
            <a:ext cx="9888000" cy="1022400"/>
          </a:xfrm>
        </p:spPr>
        <p:txBody>
          <a:bodyPr/>
          <a:lstStyle/>
          <a:p>
            <a:r>
              <a:rPr lang="en-US" dirty="0"/>
              <a:t>Produced vs. non-produced assets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823117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2000" y="1602000"/>
            <a:ext cx="8218800" cy="5139368"/>
          </a:xfrm>
        </p:spPr>
        <p:txBody>
          <a:bodyPr>
            <a:normAutofit/>
          </a:bodyPr>
          <a:lstStyle/>
          <a:p>
            <a:r>
              <a:rPr lang="en-US" sz="2400" dirty="0"/>
              <a:t>Classification in the non-financial accounts:</a:t>
            </a:r>
          </a:p>
          <a:p>
            <a:pPr lvl="1"/>
            <a:r>
              <a:rPr lang="en-US" sz="2400" dirty="0"/>
              <a:t>If produced asset:</a:t>
            </a:r>
          </a:p>
          <a:p>
            <a:pPr lvl="2"/>
            <a:r>
              <a:rPr lang="en-US" dirty="0"/>
              <a:t>Valuables : </a:t>
            </a:r>
            <a:r>
              <a:rPr lang="en-US" i="1" dirty="0"/>
              <a:t>those items held as an alternative form of investment</a:t>
            </a:r>
          </a:p>
          <a:p>
            <a:pPr lvl="2"/>
            <a:r>
              <a:rPr lang="en-US" dirty="0"/>
              <a:t>Or creation of a new category for cryptocurrencies</a:t>
            </a:r>
          </a:p>
          <a:p>
            <a:pPr lvl="1"/>
            <a:r>
              <a:rPr lang="en-US" sz="2400" dirty="0"/>
              <a:t>If non-produced asset:</a:t>
            </a:r>
          </a:p>
          <a:p>
            <a:pPr lvl="2"/>
            <a:r>
              <a:rPr lang="en-US" dirty="0"/>
              <a:t>Contracts, leases and licenses: might make sense if the system is designed to ensure the value of cryptocurrency and govern the circulation amount</a:t>
            </a:r>
          </a:p>
          <a:p>
            <a:pPr lvl="2"/>
            <a:r>
              <a:rPr lang="en-US" dirty="0"/>
              <a:t>Or creation of a new category for cryptocurrencies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5029" y="637318"/>
            <a:ext cx="9888000" cy="1022400"/>
          </a:xfrm>
        </p:spPr>
        <p:txBody>
          <a:bodyPr/>
          <a:lstStyle/>
          <a:p>
            <a:r>
              <a:rPr lang="en-US" dirty="0"/>
              <a:t>Produced vs. non-produced assets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2325791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81600" y="5791200"/>
            <a:ext cx="50673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333333"/>
                </a:solidFill>
                <a:latin typeface="Century Gothic"/>
              </a:rPr>
              <a:t>   </a:t>
            </a:r>
            <a:endParaRPr lang="en-US" sz="20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04455-E208-4933-A5EE-D6249838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3185410"/>
            <a:ext cx="11885084" cy="1524000"/>
          </a:xfrm>
        </p:spPr>
        <p:txBody>
          <a:bodyPr/>
          <a:lstStyle/>
          <a:p>
            <a:r>
              <a:rPr lang="en-US" dirty="0"/>
              <a:t>III. Classification of Crypto Assets—Proposal to BOPCOM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0004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F62-04B6-488F-A7AE-96BDBBA0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Cryptocurrencies Classification: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7D6-17E2-4BCD-9C3B-8495B8F1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7543800" cy="4267200"/>
          </a:xfrm>
        </p:spPr>
        <p:txBody>
          <a:bodyPr/>
          <a:lstStyle/>
          <a:p>
            <a:r>
              <a:rPr lang="en-US" b="1" dirty="0"/>
              <a:t>Classify cryptocurrencies as nonfinancial assets</a:t>
            </a:r>
          </a:p>
          <a:p>
            <a:pPr lvl="1"/>
            <a:r>
              <a:rPr lang="en-US" dirty="0"/>
              <a:t>Cryptocurrencies are economic assets without a counterpart liability</a:t>
            </a:r>
          </a:p>
          <a:p>
            <a:r>
              <a:rPr lang="en-US" b="1" dirty="0"/>
              <a:t>Classify cryptocurrencies as produced nonfinancial assets</a:t>
            </a:r>
          </a:p>
          <a:p>
            <a:pPr lvl="1"/>
            <a:r>
              <a:rPr lang="en-US" dirty="0"/>
              <a:t>they come into existence as outputs of production process</a:t>
            </a:r>
          </a:p>
          <a:p>
            <a:pPr lvl="1"/>
            <a:r>
              <a:rPr lang="en-US" dirty="0"/>
              <a:t>through mining and/or project development of cryptocurrencies</a:t>
            </a:r>
          </a:p>
          <a:p>
            <a:pPr lvl="1"/>
            <a:r>
              <a:rPr lang="en-US" dirty="0"/>
              <a:t>owned by an institutional unit and transferable</a:t>
            </a:r>
          </a:p>
          <a:p>
            <a:pPr lvl="1"/>
            <a:r>
              <a:rPr lang="en-US" dirty="0"/>
              <a:t>asset holders do not have claims on other institutional units</a:t>
            </a:r>
          </a:p>
          <a:p>
            <a:pPr marL="342900" lvl="1" indent="-342900">
              <a:buSzPct val="120000"/>
              <a:buFont typeface="Wingdings" pitchFamily="2" charset="2"/>
              <a:buChar char="§"/>
            </a:pPr>
            <a:r>
              <a:rPr lang="en-US" b="1" dirty="0"/>
              <a:t>Once classified as produced nonfinancial asset, the classification by activity and product is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B5E6F-77B2-468F-8263-85C0C4AA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36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F62-04B6-488F-A7AE-96BDBBA0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Cryptocurrencies Classification: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7D6-17E2-4BCD-9C3B-8495B8F1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7924800" cy="4267200"/>
          </a:xfrm>
        </p:spPr>
        <p:txBody>
          <a:bodyPr/>
          <a:lstStyle/>
          <a:p>
            <a:pPr marL="342900" lvl="1" indent="-342900">
              <a:buSzPct val="120000"/>
              <a:buFont typeface="Wingdings" pitchFamily="2" charset="2"/>
              <a:buChar char="§"/>
            </a:pPr>
            <a:r>
              <a:rPr lang="en-US" b="1" dirty="0"/>
              <a:t>Classify cryptocurrencies under the subcategory of valuables – distinct subcategory – “digital valuables”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as of now mainly held as store of value similar to precious metals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not considered fixed assets or inventories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not classified as intellectual property products (fixed assets)</a:t>
            </a:r>
          </a:p>
          <a:p>
            <a:pPr marL="349250" lvl="2" indent="0">
              <a:buSzPct val="120000"/>
              <a:buNone/>
            </a:pPr>
            <a:endParaRPr lang="en-US" sz="2000" dirty="0"/>
          </a:p>
          <a:p>
            <a:pPr marL="342900" lvl="1" indent="-342900">
              <a:buSzPct val="120000"/>
              <a:buFont typeface="Wingdings" pitchFamily="2" charset="2"/>
              <a:buChar char="§"/>
            </a:pPr>
            <a:r>
              <a:rPr lang="en-US" b="1" dirty="0"/>
              <a:t>Mining refers to verification and confirming cryptocurrency transactions by including transactions in a block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for verification, miners receive transaction fees 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miners also receive a reward in newly mined cryptocurrencies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dirty="0"/>
              <a:t>mining output: transaction fee </a:t>
            </a:r>
            <a:r>
              <a:rPr lang="en-US" i="1" dirty="0"/>
              <a:t>plus</a:t>
            </a:r>
            <a:r>
              <a:rPr lang="en-US" dirty="0"/>
              <a:t> reward   </a:t>
            </a:r>
            <a:endParaRPr lang="en-US" sz="2200" b="1" dirty="0"/>
          </a:p>
          <a:p>
            <a:pPr marL="342900" lvl="1" indent="-342900">
              <a:buSzPct val="120000"/>
              <a:buFont typeface="Wingdings" pitchFamily="2" charset="2"/>
              <a:buChar char="§"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B5E6F-77B2-468F-8263-85C0C4AA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1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0F62-04B6-488F-A7AE-96BDBBA0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Cryptocurrencies Classification: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E7D6-17E2-4BCD-9C3B-8495B8F1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7467600" cy="4267200"/>
          </a:xfrm>
        </p:spPr>
        <p:txBody>
          <a:bodyPr/>
          <a:lstStyle/>
          <a:p>
            <a:pPr marL="342900" lvl="1" indent="-342900">
              <a:buSzPct val="120000"/>
              <a:buFont typeface="Wingdings" pitchFamily="2" charset="2"/>
              <a:buChar char="§"/>
            </a:pPr>
            <a:r>
              <a:rPr lang="en-US" sz="2400" b="1" dirty="0"/>
              <a:t>Impact of cryptocurrency transactions on macroeconomic statistics </a:t>
            </a:r>
          </a:p>
          <a:p>
            <a:pPr marL="0" lvl="1" indent="0">
              <a:buSzPct val="120000"/>
              <a:buNone/>
            </a:pPr>
            <a:endParaRPr lang="en-US" sz="2400" dirty="0"/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sz="2400" dirty="0"/>
              <a:t>separate identification as a distinct subcategory under valuables (general merchandise in balance of payments)</a:t>
            </a:r>
            <a:r>
              <a:rPr lang="en-US" sz="2000" dirty="0"/>
              <a:t> </a:t>
            </a:r>
          </a:p>
          <a:p>
            <a:pPr marL="349250" lvl="2" indent="0">
              <a:buSzPct val="120000"/>
              <a:buNone/>
            </a:pPr>
            <a:endParaRPr lang="en-US" sz="2000" dirty="0"/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r>
              <a:rPr lang="en-US" sz="2400" dirty="0"/>
              <a:t>for analytical purposes, transactions in cryptocurrencies presented as an “of which” item of goods (exports/imports)</a:t>
            </a:r>
          </a:p>
          <a:p>
            <a:pPr marL="692150" lvl="2" indent="-342900">
              <a:buSzPct val="120000"/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B5E6F-77B2-468F-8263-85C0C4AA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99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EB63-0B5E-4819-9758-4509AA35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609600"/>
            <a:ext cx="8913813" cy="1066800"/>
          </a:xfrm>
        </p:spPr>
        <p:txBody>
          <a:bodyPr/>
          <a:lstStyle/>
          <a:p>
            <a:r>
              <a:rPr lang="en-US" dirty="0"/>
              <a:t>Classification of Other Crypto Assets: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1789-377A-4F1F-85B8-98973C29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752600"/>
            <a:ext cx="795169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Central bank/DTC/government cryptocurrencies</a:t>
            </a:r>
          </a:p>
          <a:p>
            <a:pPr lvl="1" indent="-282575"/>
            <a:r>
              <a:rPr lang="en-US" dirty="0"/>
              <a:t>financial assets if issued by these entities,</a:t>
            </a:r>
            <a:r>
              <a:rPr lang="en-US" b="1" dirty="0"/>
              <a:t> </a:t>
            </a:r>
            <a:r>
              <a:rPr lang="en-US" dirty="0"/>
              <a:t>and the counterpart liability is recognized</a:t>
            </a:r>
          </a:p>
          <a:p>
            <a:pPr marL="55563" lvl="1" indent="0">
              <a:buNone/>
            </a:pPr>
            <a:r>
              <a:rPr lang="en-US" sz="2500" b="1" dirty="0"/>
              <a:t>Digital Tokens</a:t>
            </a:r>
          </a:p>
          <a:p>
            <a:pPr lvl="0"/>
            <a:r>
              <a:rPr lang="en-US" b="1" dirty="0"/>
              <a:t>Payment and utility tokens </a:t>
            </a:r>
          </a:p>
          <a:p>
            <a:pPr lvl="1" indent="-282575"/>
            <a:r>
              <a:rPr lang="en-US" dirty="0"/>
              <a:t>classified as nonfinancial assets/valuables if no claim on issuer</a:t>
            </a:r>
          </a:p>
          <a:p>
            <a:pPr lvl="1" indent="-282575"/>
            <a:r>
              <a:rPr lang="en-US" dirty="0"/>
              <a:t>some utility tokens may be financial assets if the issuer recognizes a liability</a:t>
            </a:r>
          </a:p>
          <a:p>
            <a:r>
              <a:rPr lang="en-US" b="1" dirty="0"/>
              <a:t>Asset tokens </a:t>
            </a:r>
          </a:p>
          <a:p>
            <a:pPr lvl="1" indent="-282575"/>
            <a:r>
              <a:rPr lang="en-US" dirty="0"/>
              <a:t>classified as debt or equity securities to the extent that they represent a debt or equity claim on the issuer </a:t>
            </a:r>
          </a:p>
          <a:p>
            <a:pPr lvl="0"/>
            <a:r>
              <a:rPr lang="en-US" b="1" dirty="0"/>
              <a:t>Hybrid tokens</a:t>
            </a:r>
          </a:p>
          <a:p>
            <a:pPr lvl="1" indent="-282575"/>
            <a:r>
              <a:rPr lang="en-US" dirty="0"/>
              <a:t>classified as debt or equity securities if they share the characteristics of asset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87404-D534-48BE-92E1-823D5EBD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8D10-6778-47C8-959B-ABBFB48E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254C2-B8FF-4FAB-9FDB-2870788C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752600"/>
            <a:ext cx="7924800" cy="4876800"/>
          </a:xfrm>
        </p:spPr>
        <p:txBody>
          <a:bodyPr/>
          <a:lstStyle/>
          <a:p>
            <a:r>
              <a:rPr lang="en-US" dirty="0"/>
              <a:t>Increasing requests for advice from compilers but no guidance exists.</a:t>
            </a:r>
          </a:p>
          <a:p>
            <a:pPr lvl="1"/>
            <a:r>
              <a:rPr lang="en-US" dirty="0"/>
              <a:t>Accounting and regulatory standards do not provide clear guidance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IASB has not decided on a treatment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Crypto assets did not exist when the latest revision of the macroeconomic statistical manuals took place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Except a reference in the </a:t>
            </a:r>
            <a:r>
              <a:rPr lang="en-US" i="1" dirty="0"/>
              <a:t>Monetary and Financial Statistics Manual and Compilation Guide</a:t>
            </a:r>
            <a:r>
              <a:rPr lang="en-US" dirty="0"/>
              <a:t> (</a:t>
            </a:r>
            <a:r>
              <a:rPr lang="en-US" i="1" dirty="0"/>
              <a:t>MFSMCG</a:t>
            </a:r>
            <a:r>
              <a:rPr lang="en-US" dirty="0"/>
              <a:t>) to clarify that crypto assets lit Bitcoin are nonfinancial assets.</a:t>
            </a:r>
          </a:p>
          <a:p>
            <a:r>
              <a:rPr lang="en-US" dirty="0"/>
              <a:t>Classification proposed may need to be revisited later because fast evolving nature of crypto assets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E472-FB40-4789-B7EF-C48972AD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1614341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2375-5202-4958-A15C-CC822550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09600"/>
            <a:ext cx="8456613" cy="762000"/>
          </a:xfrm>
        </p:spPr>
        <p:txBody>
          <a:bodyPr/>
          <a:lstStyle/>
          <a:p>
            <a:r>
              <a:rPr lang="en-US" dirty="0"/>
              <a:t>Classification of Crypto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C643-93FF-4900-8953-F16C3945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CC668-6AAF-472D-9E71-59F26CC4442A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1947B5-F56B-466C-8A8D-9F72B7AF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52601"/>
            <a:ext cx="7924800" cy="48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81600" y="5791200"/>
            <a:ext cx="50673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333333"/>
                </a:solidFill>
                <a:latin typeface="Century Gothic"/>
              </a:rPr>
              <a:t>   </a:t>
            </a:r>
            <a:endParaRPr lang="en-US" sz="20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04455-E208-4933-A5EE-D6249838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3185410"/>
            <a:ext cx="11885084" cy="1524000"/>
          </a:xfrm>
        </p:spPr>
        <p:txBody>
          <a:bodyPr/>
          <a:lstStyle/>
          <a:p>
            <a:r>
              <a:rPr lang="en-US" dirty="0"/>
              <a:t>IV. Feedback from OECD WPFS-WPNA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2pagelogo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682387"/>
            <a:ext cx="1078825" cy="56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33294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0" y="1754872"/>
            <a:ext cx="10566400" cy="4874528"/>
          </a:xfrm>
        </p:spPr>
        <p:txBody>
          <a:bodyPr>
            <a:normAutofit/>
          </a:bodyPr>
          <a:lstStyle/>
          <a:p>
            <a:pPr marL="514800" indent="-457200"/>
            <a:r>
              <a:rPr lang="en-US" sz="2400" dirty="0"/>
              <a:t>Almost all countries agree that cryptocurrencies should be regarded as asset</a:t>
            </a:r>
          </a:p>
          <a:p>
            <a:pPr marL="514800" indent="-457200"/>
            <a:r>
              <a:rPr lang="en-US" sz="2400" dirty="0"/>
              <a:t>No agreement on recording as financial versus non-financial asset:</a:t>
            </a:r>
          </a:p>
          <a:p>
            <a:pPr marL="857700" lvl="1" indent="-457200"/>
            <a:r>
              <a:rPr lang="en-US" sz="2100" dirty="0"/>
              <a:t>In </a:t>
            </a:r>
            <a:r>
              <a:rPr lang="en-US" sz="2100" dirty="0" err="1"/>
              <a:t>favour</a:t>
            </a:r>
            <a:r>
              <a:rPr lang="en-US" sz="2100" dirty="0"/>
              <a:t> of financial:</a:t>
            </a:r>
          </a:p>
          <a:p>
            <a:pPr marL="1206950" lvl="2" indent="-457200"/>
            <a:r>
              <a:rPr lang="en-US" sz="1800" dirty="0"/>
              <a:t>used as means of payment and traded at financial markets</a:t>
            </a:r>
          </a:p>
          <a:p>
            <a:pPr marL="1206950" lvl="2" indent="-457200"/>
            <a:r>
              <a:rPr lang="en-US" sz="1800" dirty="0"/>
              <a:t>they increase liquidity, i.e. the total amount of means of exchange in circulation</a:t>
            </a:r>
          </a:p>
          <a:p>
            <a:pPr marL="1206950" lvl="2" indent="-457200"/>
            <a:r>
              <a:rPr lang="en-US" sz="1800" dirty="0"/>
              <a:t>having a liability should not be leading. The main purpose of the financial accounts is to underpin the SNA's system of quadruple entry book-keeping; cryptocurrencies clearly play a role in that</a:t>
            </a:r>
          </a:p>
          <a:p>
            <a:pPr marL="1206950" lvl="2" indent="-457200"/>
            <a:r>
              <a:rPr lang="en-US" sz="1800" dirty="0"/>
              <a:t>recording cryptocurrencies as non-financial assets would increase barter transactions in the world economy (resulting in a zero current account balance)</a:t>
            </a:r>
          </a:p>
          <a:p>
            <a:pPr marL="857700" lvl="1" indent="-457200"/>
            <a:r>
              <a:rPr lang="en-US" sz="2100" dirty="0"/>
              <a:t>In </a:t>
            </a:r>
            <a:r>
              <a:rPr lang="en-US" sz="2100" dirty="0" err="1"/>
              <a:t>favour</a:t>
            </a:r>
            <a:r>
              <a:rPr lang="en-US" sz="2100" dirty="0"/>
              <a:t> of non-financial:</a:t>
            </a:r>
          </a:p>
          <a:p>
            <a:pPr marL="1206950" lvl="2" indent="-457200"/>
            <a:r>
              <a:rPr lang="en-US" sz="1800" dirty="0"/>
              <a:t>they do not have corresponding liabilities</a:t>
            </a:r>
          </a:p>
          <a:p>
            <a:pPr marL="1206950" lvl="2" indent="-457200"/>
            <a:r>
              <a:rPr lang="en-US" sz="1800" dirty="0"/>
              <a:t>they do not seem to meet the functions of money, at least for the moment, or only for a small amount of people</a:t>
            </a:r>
          </a:p>
          <a:p>
            <a:pPr marL="1206950" lvl="2" indent="-457200"/>
            <a:r>
              <a:rPr lang="en-US" sz="1800" dirty="0"/>
              <a:t>more used as speculative asset than as a currency or means of exchange</a:t>
            </a:r>
          </a:p>
          <a:p>
            <a:pPr marL="1206950" lvl="2" indent="-457200"/>
            <a:r>
              <a:rPr lang="en-US" sz="1800" dirty="0"/>
              <a:t>it is a societal construct which classifies it as a non-produced, non-financial asset</a:t>
            </a:r>
          </a:p>
          <a:p>
            <a:pPr marL="1206950" lvl="2" indent="-457200"/>
            <a:endParaRPr lang="en-US" sz="1800" dirty="0"/>
          </a:p>
          <a:p>
            <a:pPr marL="1206950" lvl="2" indent="-457200"/>
            <a:endParaRPr lang="en-US" sz="1800" dirty="0"/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732472"/>
            <a:ext cx="9888000" cy="1022400"/>
          </a:xfrm>
        </p:spPr>
        <p:txBody>
          <a:bodyPr/>
          <a:lstStyle/>
          <a:p>
            <a:r>
              <a:rPr lang="en-US" dirty="0"/>
              <a:t>Feedback from OECD WPFS-WPNA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1284086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800" indent="-457200"/>
            <a:r>
              <a:rPr lang="en-US" sz="2400" dirty="0"/>
              <a:t>Almost all countries agree that mining is a form of production</a:t>
            </a:r>
          </a:p>
          <a:p>
            <a:pPr marL="857700" lvl="1" indent="-457200"/>
            <a:r>
              <a:rPr lang="en-US" sz="2100" dirty="0"/>
              <a:t>no agreement whether it concerns production of currency or a ‘validation’ service, indirectly consumed by owners of cryptocurrencies</a:t>
            </a:r>
          </a:p>
          <a:p>
            <a:pPr marL="857700" lvl="1" indent="-457200"/>
            <a:r>
              <a:rPr lang="en-US" sz="2100" dirty="0"/>
              <a:t>should the </a:t>
            </a:r>
            <a:r>
              <a:rPr lang="en-US" sz="2100" dirty="0" err="1"/>
              <a:t>blockchain</a:t>
            </a:r>
            <a:r>
              <a:rPr lang="en-US" sz="2100" dirty="0"/>
              <a:t> technology itself be regarded as an IPP?</a:t>
            </a:r>
          </a:p>
          <a:p>
            <a:pPr marL="857700" lvl="1" indent="-457200"/>
            <a:r>
              <a:rPr lang="en-US" sz="2100" dirty="0"/>
              <a:t>discomfort with possible impact on GDP</a:t>
            </a:r>
          </a:p>
          <a:p>
            <a:pPr marL="857700" lvl="1" indent="-457200"/>
            <a:r>
              <a:rPr lang="en-US" sz="2100" dirty="0"/>
              <a:t>several countries require more information on the creation process to provide an answer</a:t>
            </a:r>
          </a:p>
          <a:p>
            <a:pPr marL="514800" indent="-457200"/>
            <a:r>
              <a:rPr lang="en-US" sz="2400" dirty="0"/>
              <a:t>Different views on valuation of the production:</a:t>
            </a:r>
          </a:p>
          <a:p>
            <a:pPr marL="857700" lvl="1" indent="-457200"/>
            <a:r>
              <a:rPr lang="en-US" sz="2100" dirty="0"/>
              <a:t>at sum of cost</a:t>
            </a:r>
          </a:p>
          <a:p>
            <a:pPr marL="857700" lvl="1" indent="-457200"/>
            <a:r>
              <a:rPr lang="en-US" sz="2100" dirty="0"/>
              <a:t>on the basis of the fee</a:t>
            </a:r>
          </a:p>
          <a:p>
            <a:pPr marL="857700" lvl="1" indent="-457200"/>
            <a:r>
              <a:rPr lang="en-US" sz="2100" dirty="0"/>
              <a:t>on the basis of the fee and the value of the coin</a:t>
            </a:r>
          </a:p>
          <a:p>
            <a:pPr marL="514800" indent="-457200"/>
            <a:r>
              <a:rPr lang="en-US" sz="2400" dirty="0"/>
              <a:t>No country has explicit information on cryptocurrencies, although some transactions related to cryptocurrencies may be captured</a:t>
            </a:r>
          </a:p>
          <a:p>
            <a:pPr marL="1206950" lvl="2" indent="-457200"/>
            <a:endParaRPr lang="en-US" sz="1800" dirty="0"/>
          </a:p>
          <a:p>
            <a:pPr marL="1206950" lvl="2" indent="-457200"/>
            <a:endParaRPr lang="en-US" sz="1800" dirty="0"/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pPr marL="514800" indent="-457200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0800" y="882600"/>
            <a:ext cx="9888000" cy="1022400"/>
          </a:xfrm>
        </p:spPr>
        <p:txBody>
          <a:bodyPr/>
          <a:lstStyle/>
          <a:p>
            <a:r>
              <a:rPr lang="en-US" dirty="0"/>
              <a:t>Feedback from OECD WPFS-WPNA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37992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81600" y="5791200"/>
            <a:ext cx="50673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333333"/>
                </a:solidFill>
                <a:latin typeface="Century Gothic"/>
              </a:rPr>
              <a:t>   </a:t>
            </a:r>
            <a:endParaRPr lang="en-US" sz="20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04455-E208-4933-A5EE-D6249838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3185410"/>
            <a:ext cx="11885084" cy="1524000"/>
          </a:xfrm>
        </p:spPr>
        <p:txBody>
          <a:bodyPr/>
          <a:lstStyle/>
          <a:p>
            <a:r>
              <a:rPr lang="en-US" dirty="0"/>
              <a:t>V. Questions for AEG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2pagelogo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682387"/>
            <a:ext cx="1078825" cy="56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5343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EB63-0B5E-4819-9758-4509AA35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609600"/>
            <a:ext cx="8913813" cy="1066800"/>
          </a:xfrm>
        </p:spPr>
        <p:txBody>
          <a:bodyPr/>
          <a:lstStyle/>
          <a:p>
            <a:r>
              <a:rPr lang="en-US" dirty="0"/>
              <a:t>Questions to AEG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51789-377A-4F1F-85B8-98973C29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752600"/>
            <a:ext cx="7951694" cy="4876800"/>
          </a:xfrm>
        </p:spPr>
        <p:txBody>
          <a:bodyPr/>
          <a:lstStyle/>
          <a:p>
            <a:pPr lvl="0"/>
            <a:r>
              <a:rPr lang="en-US" dirty="0"/>
              <a:t>Should crypto-currencies and other crypto-assets be considered financial assets or non-financial assets</a:t>
            </a:r>
          </a:p>
          <a:p>
            <a:r>
              <a:rPr lang="en-US" dirty="0"/>
              <a:t>In the latter case, should they be considered produced or non-produced assets?</a:t>
            </a:r>
          </a:p>
          <a:p>
            <a:r>
              <a:rPr lang="en-US" dirty="0"/>
              <a:t>Should the mining activity be considered production, and if so, at what value?</a:t>
            </a:r>
          </a:p>
          <a:p>
            <a:r>
              <a:rPr lang="en-US" dirty="0"/>
              <a:t>How should the various transactions and positions be allocated across countries?</a:t>
            </a:r>
          </a:p>
          <a:p>
            <a:r>
              <a:rPr lang="en-US" dirty="0"/>
              <a:t>What data sources may be available to obtain more information on crypto-assets?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87404-D534-48BE-92E1-823D5EBD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7713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National Accounts division</a:t>
            </a:r>
          </a:p>
          <a:p>
            <a:r>
              <a:rPr lang="en-GB" sz="900" dirty="0"/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374127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D0BF-30C9-4147-9AAE-F8F4B9B8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DC0D-7322-4C3C-BA2E-87CE9C5C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905000"/>
            <a:ext cx="7543800" cy="4724400"/>
          </a:xfrm>
        </p:spPr>
        <p:txBody>
          <a:bodyPr/>
          <a:lstStyle/>
          <a:p>
            <a:r>
              <a:rPr lang="en-US" dirty="0"/>
              <a:t>A new type of asset that does not exactly fit into existing categories</a:t>
            </a:r>
          </a:p>
          <a:p>
            <a:r>
              <a:rPr lang="en-US" dirty="0"/>
              <a:t>Decentralized autonomous organizations (DAOs) behind crypto assets</a:t>
            </a:r>
          </a:p>
          <a:p>
            <a:r>
              <a:rPr lang="en-US" dirty="0"/>
              <a:t>No international accounting standards</a:t>
            </a:r>
          </a:p>
          <a:p>
            <a:r>
              <a:rPr lang="en-US" dirty="0"/>
              <a:t>Absence of harmonized regulation</a:t>
            </a:r>
          </a:p>
          <a:p>
            <a:r>
              <a:rPr lang="en-US" dirty="0"/>
              <a:t>Evolving nature of crypto assets</a:t>
            </a:r>
          </a:p>
          <a:p>
            <a:r>
              <a:rPr lang="en-US" dirty="0"/>
              <a:t>Complex data collection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0B661-067B-49B0-A000-ED724475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43249" y="257889"/>
            <a:ext cx="225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Accounts division</a:t>
            </a:r>
          </a:p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OECD Statistics and Data Directorate</a:t>
            </a:r>
          </a:p>
        </p:txBody>
      </p:sp>
    </p:spTree>
    <p:extLst>
      <p:ext uri="{BB962C8B-B14F-4D97-AF65-F5344CB8AC3E}">
        <p14:creationId xmlns:p14="http://schemas.microsoft.com/office/powerpoint/2010/main" val="8343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181600" y="5791200"/>
            <a:ext cx="50673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333333"/>
                </a:solidFill>
                <a:latin typeface="Century Gothic"/>
              </a:rPr>
              <a:t>   </a:t>
            </a:r>
            <a:endParaRPr lang="en-US" sz="2000" b="1" dirty="0">
              <a:solidFill>
                <a:srgbClr val="333333"/>
              </a:solidFill>
              <a:latin typeface="Century Gothic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04455-E208-4933-A5EE-D62498385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Understanding Crypto Assets</a:t>
            </a:r>
          </a:p>
        </p:txBody>
      </p:sp>
      <p:pic>
        <p:nvPicPr>
          <p:cNvPr id="5" name="Picture 4" descr="2pagelogo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40" y="682387"/>
            <a:ext cx="1078825" cy="56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9050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615D-4D87-4487-BEC0-8665F2D2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hlinkClick r:id="rId2"/>
              </a:rPr>
              <a:t>Blockchain</a:t>
            </a:r>
            <a:r>
              <a:rPr lang="en-US" dirty="0"/>
              <a:t>? … (video)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E275BC-89F8-42F3-B092-CCEE06287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1" y="2095500"/>
            <a:ext cx="7496175" cy="4076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358B8-E66D-4172-A907-CC7DC58C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CC668-6AAF-472D-9E71-59F26CC4442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E801-D74F-4E64-990F-B7E6EE4B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Cryptocurrencies and Other Crypto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1DA67-D59B-40C0-ADFF-F21194C1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“Cryptocurrencies” and  “crypto-assets” sometimes used interchangeably. </a:t>
            </a:r>
          </a:p>
          <a:p>
            <a:endParaRPr lang="en-US" dirty="0"/>
          </a:p>
          <a:p>
            <a:r>
              <a:rPr lang="en-US" dirty="0"/>
              <a:t>Distinction in IMF paper:</a:t>
            </a:r>
          </a:p>
          <a:p>
            <a:endParaRPr lang="en-US" dirty="0"/>
          </a:p>
          <a:p>
            <a:r>
              <a:rPr lang="en-US" dirty="0"/>
              <a:t>Cryptocurrencies—crypto assets that are designed to serve as a general-purpose medium of exchange for peer-to-peer payments, with no counterpart liability.</a:t>
            </a:r>
          </a:p>
          <a:p>
            <a:endParaRPr lang="en-US" dirty="0"/>
          </a:p>
          <a:p>
            <a:r>
              <a:rPr lang="en-US" dirty="0"/>
              <a:t>Other crypto assets—mainly digital tokens. Issued through initial coin offerings (ICO).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CAC1C-2CCB-47A8-8EDA-1C650A22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EB709-15D2-49B2-97F6-7D4E01DC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Crypto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6BC5-6524-460D-90AE-5D4844E1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types of cryptocurrencies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cryptocurrencies issued by central banks, deposit taking corporations, or governments;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Other cryptocurrencies (excluding those issued by central banks, deposit taking corporations, or governments).</a:t>
            </a:r>
          </a:p>
          <a:p>
            <a:pPr marL="0" lv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CCCF6-70C2-4E64-B321-2B83846B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23A9-C7F3-4A95-A24D-15908AEC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Crypto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7A31-2234-48A2-9A37-44E7BB937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/>
              <a:t>Four types of digital tokens</a:t>
            </a:r>
            <a:endParaRPr lang="en-US" sz="2800" dirty="0"/>
          </a:p>
          <a:p>
            <a:pPr lvl="0"/>
            <a:r>
              <a:rPr lang="en-US" b="1" dirty="0"/>
              <a:t>Payment tokens:</a:t>
            </a:r>
            <a:r>
              <a:rPr lang="en-US" dirty="0"/>
              <a:t> intended to become cryptocurrencies and to be used universally (i.e., not restricted to a specific platform) as units of account, store of value, and means of payment (e.g., Litecoin). </a:t>
            </a:r>
          </a:p>
          <a:p>
            <a:pPr lvl="0"/>
            <a:r>
              <a:rPr lang="en-US" b="1" dirty="0"/>
              <a:t>Utility tokens:</a:t>
            </a:r>
            <a:r>
              <a:rPr lang="en-US" dirty="0"/>
              <a:t> designed to provide the holders future access to services by means of a DLT-based application. </a:t>
            </a:r>
          </a:p>
          <a:p>
            <a:pPr lvl="0"/>
            <a:r>
              <a:rPr lang="en-US" b="1" dirty="0"/>
              <a:t>Asset tokens:</a:t>
            </a:r>
            <a:r>
              <a:rPr lang="en-US" dirty="0"/>
              <a:t> those representing debt or equity claims on the issuer. They generate </a:t>
            </a:r>
            <a:r>
              <a:rPr lang="en-US" b="1" dirty="0"/>
              <a:t>interest</a:t>
            </a:r>
            <a:r>
              <a:rPr lang="en-US" dirty="0"/>
              <a:t> </a:t>
            </a:r>
            <a:r>
              <a:rPr lang="en-US" b="1" dirty="0"/>
              <a:t>to</a:t>
            </a:r>
            <a:r>
              <a:rPr lang="en-US" dirty="0"/>
              <a:t> the holder or promise a share in the future earnings of the company, respectively. </a:t>
            </a:r>
          </a:p>
          <a:p>
            <a:pPr lvl="0"/>
            <a:r>
              <a:rPr lang="en-US" b="1" dirty="0"/>
              <a:t>Hybrid tokens:</a:t>
            </a:r>
            <a:r>
              <a:rPr lang="en-US" dirty="0"/>
              <a:t> those that are part utility and part asset or payment token.</a:t>
            </a:r>
          </a:p>
          <a:p>
            <a:r>
              <a:rPr lang="en-US" sz="1600" i="1" dirty="0"/>
              <a:t>This classification follows recommendations from International Financial Reporting Standards (IFRS) experts and securities regulators (Swiss FINMA and MAS).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A964B-DDE8-4C54-90BA-0B42F882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28B02-F942-42BE-9906-3835683091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38753"/>
      </p:ext>
    </p:extLst>
  </p:cSld>
  <p:clrMapOvr>
    <a:masterClrMapping/>
  </p:clrMapOvr>
</p:sld>
</file>

<file path=ppt/theme/theme1.xml><?xml version="1.0" encoding="utf-8"?>
<a:theme xmlns:a="http://schemas.openxmlformats.org/drawingml/2006/main" name="STA_NEW_brand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2127</Words>
  <Application>Microsoft Office PowerPoint</Application>
  <PresentationFormat>Widescreen</PresentationFormat>
  <Paragraphs>277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2</vt:lpstr>
      <vt:lpstr>STA_NEW_brand</vt:lpstr>
      <vt:lpstr>Treatment of Crypto Assets in Macroeconomic Statistics </vt:lpstr>
      <vt:lpstr>Outline</vt:lpstr>
      <vt:lpstr>Overview</vt:lpstr>
      <vt:lpstr>Challenges</vt:lpstr>
      <vt:lpstr>I. Understanding Crypto Assets</vt:lpstr>
      <vt:lpstr>What is Blockchain? … (video)</vt:lpstr>
      <vt:lpstr>Cryptocurrencies and Other Crypto Assets</vt:lpstr>
      <vt:lpstr>Categories of Crypto Assets</vt:lpstr>
      <vt:lpstr>Categories of Crypto Assets</vt:lpstr>
      <vt:lpstr>Centralized Ledger Systems</vt:lpstr>
      <vt:lpstr>Distributed Ledger Systems</vt:lpstr>
      <vt:lpstr>Crypto Assets Market  (Cryptocurrencies + Digital Tokens)</vt:lpstr>
      <vt:lpstr>Guidance Is Required</vt:lpstr>
      <vt:lpstr>II. Crypto assets and the SNA Assets Boundary </vt:lpstr>
      <vt:lpstr>Cryptocurrencies fall within SNA asset boundary</vt:lpstr>
      <vt:lpstr>Financial vs non-financial asset</vt:lpstr>
      <vt:lpstr>Cryptocurrencies with a corresponding liability</vt:lpstr>
      <vt:lpstr>Cryptocurrencies with no corresponding liability</vt:lpstr>
      <vt:lpstr>Cryptocurrencies with no corresponding liability</vt:lpstr>
      <vt:lpstr>Cryptocurrencies with no corresponding liability</vt:lpstr>
      <vt:lpstr>Produced vs. non-produced assets</vt:lpstr>
      <vt:lpstr>Produced vs. non-produced assets</vt:lpstr>
      <vt:lpstr>Produced vs. non-produced assets</vt:lpstr>
      <vt:lpstr>Produced vs. non-produced assets</vt:lpstr>
      <vt:lpstr>III. Classification of Crypto Assets—Proposal to BOPCOM </vt:lpstr>
      <vt:lpstr>Cryptocurrencies Classification: Proposal </vt:lpstr>
      <vt:lpstr>Cryptocurrencies Classification: Proposal </vt:lpstr>
      <vt:lpstr>Cryptocurrencies Classification: Proposal </vt:lpstr>
      <vt:lpstr>Classification of Other Crypto Assets: Proposal</vt:lpstr>
      <vt:lpstr>Classification of Crypto Assets</vt:lpstr>
      <vt:lpstr>IV. Feedback from OECD WPFS-WPNA </vt:lpstr>
      <vt:lpstr>Feedback from OECD WPFS-WPNA</vt:lpstr>
      <vt:lpstr>Feedback from OECD WPFS-WPNA</vt:lpstr>
      <vt:lpstr>V. Questions for AEG </vt:lpstr>
      <vt:lpstr>Questions to AEG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Crypto Assets in Macroeconomic Statistics</dc:title>
  <dc:creator>Alexander, Thomas F.</dc:creator>
  <cp:lastModifiedBy>Phyo Ba Kyu</cp:lastModifiedBy>
  <cp:revision>20</cp:revision>
  <dcterms:created xsi:type="dcterms:W3CDTF">2018-11-26T12:35:08Z</dcterms:created>
  <dcterms:modified xsi:type="dcterms:W3CDTF">2018-12-04T19:43:44Z</dcterms:modified>
</cp:coreProperties>
</file>